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532b625c0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532b625c0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532b625c0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532b625c0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532b625c0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532b625c0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5706c16f2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5706c16f2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5706c16f2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5706c16f2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578b1ebc9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578b1ebc9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5ab311861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5ab311861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5c2d6204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5c2d6204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5c2d62042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5c2d62042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14f165832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14f165832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39a1585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39a1585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37ee9d5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37ee9d5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14f165832_0_1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14f165832_0_1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519a4926c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519a4926c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519a4926c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519a4926c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519a4926c4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519a4926c4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514f165832_0_1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514f165832_0_1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419"/>
              <a:t>Análisis Data Set WorldCupMatches</a:t>
            </a:r>
            <a:endParaRPr b="1"/>
          </a:p>
        </p:txBody>
      </p:sp>
      <p:sp>
        <p:nvSpPr>
          <p:cNvPr id="135" name="Google Shape;135;p13"/>
          <p:cNvSpPr txBox="1"/>
          <p:nvPr>
            <p:ph idx="1" type="subTitle"/>
          </p:nvPr>
        </p:nvSpPr>
        <p:spPr>
          <a:xfrm>
            <a:off x="5083950" y="3924925"/>
            <a:ext cx="3470700" cy="92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Profesor: Luciano Gómez Olivera</a:t>
            </a:r>
            <a:endParaRPr/>
          </a:p>
          <a:p>
            <a:pPr indent="0" lvl="0" marL="0" rtl="0" algn="l">
              <a:spcBef>
                <a:spcPts val="0"/>
              </a:spcBef>
              <a:spcAft>
                <a:spcPts val="0"/>
              </a:spcAft>
              <a:buNone/>
            </a:pPr>
            <a:r>
              <a:rPr lang="es-419"/>
              <a:t>Alumno: Martín Corrales</a:t>
            </a:r>
            <a:br>
              <a:rPr lang="es-419"/>
            </a:br>
            <a:r>
              <a:rPr lang="es-419"/>
              <a:t>Comisión: 42285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419" sz="2622"/>
              <a:t>DIAGRAMA E-R  -  FINAL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2" name="Google Shape;282;p22"/>
          <p:cNvSpPr/>
          <p:nvPr/>
        </p:nvSpPr>
        <p:spPr>
          <a:xfrm>
            <a:off x="5323150" y="2102575"/>
            <a:ext cx="2073900" cy="375000"/>
          </a:xfrm>
          <a:prstGeom prst="roundRect">
            <a:avLst>
              <a:gd fmla="val 16667" name="adj"/>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1300">
                <a:solidFill>
                  <a:schemeClr val="dk1"/>
                </a:solidFill>
              </a:rPr>
              <a:t>WorldCupMatches</a:t>
            </a:r>
            <a:endParaRPr b="1" sz="1300">
              <a:solidFill>
                <a:schemeClr val="dk1"/>
              </a:solidFill>
            </a:endParaRPr>
          </a:p>
        </p:txBody>
      </p:sp>
      <p:sp>
        <p:nvSpPr>
          <p:cNvPr id="283" name="Google Shape;283;p22"/>
          <p:cNvSpPr/>
          <p:nvPr/>
        </p:nvSpPr>
        <p:spPr>
          <a:xfrm>
            <a:off x="828325" y="3980250"/>
            <a:ext cx="1617000" cy="420300"/>
          </a:xfrm>
          <a:prstGeom prst="roundRect">
            <a:avLst>
              <a:gd fmla="val 16667" name="adj"/>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1300">
                <a:solidFill>
                  <a:schemeClr val="dk1"/>
                </a:solidFill>
              </a:rPr>
              <a:t>Players</a:t>
            </a:r>
            <a:endParaRPr b="1" sz="1300">
              <a:solidFill>
                <a:schemeClr val="dk1"/>
              </a:solidFill>
            </a:endParaRPr>
          </a:p>
        </p:txBody>
      </p:sp>
      <p:sp>
        <p:nvSpPr>
          <p:cNvPr id="284" name="Google Shape;284;p22"/>
          <p:cNvSpPr/>
          <p:nvPr/>
        </p:nvSpPr>
        <p:spPr>
          <a:xfrm>
            <a:off x="5682913" y="4373763"/>
            <a:ext cx="1425300" cy="420300"/>
          </a:xfrm>
          <a:prstGeom prst="roundRect">
            <a:avLst>
              <a:gd fmla="val 16667" name="adj"/>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1300">
                <a:solidFill>
                  <a:schemeClr val="dk1"/>
                </a:solidFill>
              </a:rPr>
              <a:t>Referee</a:t>
            </a:r>
            <a:endParaRPr b="1" sz="1300">
              <a:solidFill>
                <a:schemeClr val="dk1"/>
              </a:solidFill>
            </a:endParaRPr>
          </a:p>
        </p:txBody>
      </p:sp>
      <p:sp>
        <p:nvSpPr>
          <p:cNvPr id="285" name="Google Shape;285;p22"/>
          <p:cNvSpPr/>
          <p:nvPr/>
        </p:nvSpPr>
        <p:spPr>
          <a:xfrm>
            <a:off x="1776013" y="1437613"/>
            <a:ext cx="917400" cy="375000"/>
          </a:xfrm>
          <a:prstGeom prst="roundRect">
            <a:avLst>
              <a:gd fmla="val 16667" name="adj"/>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300">
              <a:solidFill>
                <a:schemeClr val="dk1"/>
              </a:solidFill>
            </a:endParaRPr>
          </a:p>
          <a:p>
            <a:pPr indent="0" lvl="0" marL="0" rtl="0" algn="ctr">
              <a:spcBef>
                <a:spcPts val="0"/>
              </a:spcBef>
              <a:spcAft>
                <a:spcPts val="0"/>
              </a:spcAft>
              <a:buNone/>
            </a:pPr>
            <a:r>
              <a:rPr b="1" lang="es-419" sz="1300">
                <a:solidFill>
                  <a:schemeClr val="dk1"/>
                </a:solidFill>
              </a:rPr>
              <a:t>Cups</a:t>
            </a:r>
            <a:endParaRPr b="1" sz="1300">
              <a:solidFill>
                <a:schemeClr val="dk1"/>
              </a:solidFill>
            </a:endParaRPr>
          </a:p>
          <a:p>
            <a:pPr indent="0" lvl="0" marL="0" rtl="0" algn="l">
              <a:spcBef>
                <a:spcPts val="0"/>
              </a:spcBef>
              <a:spcAft>
                <a:spcPts val="0"/>
              </a:spcAft>
              <a:buNone/>
            </a:pPr>
            <a:r>
              <a:t/>
            </a:r>
            <a:endParaRPr b="1" sz="1300">
              <a:solidFill>
                <a:schemeClr val="dk1"/>
              </a:solidFill>
            </a:endParaRPr>
          </a:p>
        </p:txBody>
      </p:sp>
      <p:sp>
        <p:nvSpPr>
          <p:cNvPr id="286" name="Google Shape;286;p22"/>
          <p:cNvSpPr/>
          <p:nvPr/>
        </p:nvSpPr>
        <p:spPr>
          <a:xfrm>
            <a:off x="1521825" y="2666663"/>
            <a:ext cx="1617000" cy="375000"/>
          </a:xfrm>
          <a:prstGeom prst="roundRect">
            <a:avLst>
              <a:gd fmla="val 16667" name="adj"/>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1300">
                <a:solidFill>
                  <a:schemeClr val="dk1"/>
                </a:solidFill>
              </a:rPr>
              <a:t>Stadiums</a:t>
            </a:r>
            <a:endParaRPr b="1" sz="1300">
              <a:solidFill>
                <a:schemeClr val="dk1"/>
              </a:solidFill>
            </a:endParaRPr>
          </a:p>
        </p:txBody>
      </p:sp>
      <p:sp>
        <p:nvSpPr>
          <p:cNvPr id="287" name="Google Shape;287;p22"/>
          <p:cNvSpPr/>
          <p:nvPr/>
        </p:nvSpPr>
        <p:spPr>
          <a:xfrm>
            <a:off x="7734575" y="1777963"/>
            <a:ext cx="777300" cy="3750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900">
                <a:solidFill>
                  <a:schemeClr val="lt1"/>
                </a:solidFill>
              </a:rPr>
              <a:t>Year</a:t>
            </a:r>
            <a:endParaRPr sz="900">
              <a:solidFill>
                <a:schemeClr val="lt1"/>
              </a:solidFill>
            </a:endParaRPr>
          </a:p>
        </p:txBody>
      </p:sp>
      <p:sp>
        <p:nvSpPr>
          <p:cNvPr id="288" name="Google Shape;288;p22"/>
          <p:cNvSpPr/>
          <p:nvPr/>
        </p:nvSpPr>
        <p:spPr>
          <a:xfrm>
            <a:off x="7690125" y="2398500"/>
            <a:ext cx="1061100" cy="4383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900">
                <a:solidFill>
                  <a:schemeClr val="lt1"/>
                </a:solidFill>
              </a:rPr>
              <a:t>Stadium ID</a:t>
            </a:r>
            <a:endParaRPr sz="900">
              <a:solidFill>
                <a:schemeClr val="lt1"/>
              </a:solidFill>
            </a:endParaRPr>
          </a:p>
        </p:txBody>
      </p:sp>
      <p:sp>
        <p:nvSpPr>
          <p:cNvPr id="289" name="Google Shape;289;p22"/>
          <p:cNvSpPr/>
          <p:nvPr/>
        </p:nvSpPr>
        <p:spPr>
          <a:xfrm>
            <a:off x="7664525" y="1166760"/>
            <a:ext cx="917400" cy="3657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900">
                <a:solidFill>
                  <a:schemeClr val="lt1"/>
                </a:solidFill>
              </a:rPr>
              <a:t>MatchID</a:t>
            </a:r>
            <a:endParaRPr sz="900">
              <a:solidFill>
                <a:schemeClr val="lt1"/>
              </a:solidFill>
            </a:endParaRPr>
          </a:p>
        </p:txBody>
      </p:sp>
      <p:sp>
        <p:nvSpPr>
          <p:cNvPr id="290" name="Google Shape;290;p22"/>
          <p:cNvSpPr/>
          <p:nvPr/>
        </p:nvSpPr>
        <p:spPr>
          <a:xfrm>
            <a:off x="7664525" y="2990525"/>
            <a:ext cx="917400" cy="4383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900">
                <a:solidFill>
                  <a:schemeClr val="lt1"/>
                </a:solidFill>
              </a:rPr>
              <a:t>RoundID</a:t>
            </a:r>
            <a:endParaRPr sz="900">
              <a:solidFill>
                <a:schemeClr val="lt1"/>
              </a:solidFill>
            </a:endParaRPr>
          </a:p>
        </p:txBody>
      </p:sp>
      <p:cxnSp>
        <p:nvCxnSpPr>
          <p:cNvPr id="291" name="Google Shape;291;p22"/>
          <p:cNvCxnSpPr>
            <a:stCxn id="282" idx="3"/>
            <a:endCxn id="288" idx="1"/>
          </p:cNvCxnSpPr>
          <p:nvPr/>
        </p:nvCxnSpPr>
        <p:spPr>
          <a:xfrm>
            <a:off x="7397050" y="2290075"/>
            <a:ext cx="448500" cy="172500"/>
          </a:xfrm>
          <a:prstGeom prst="straightConnector1">
            <a:avLst/>
          </a:prstGeom>
          <a:noFill/>
          <a:ln cap="flat" cmpd="sng" w="19050">
            <a:solidFill>
              <a:schemeClr val="lt1"/>
            </a:solidFill>
            <a:prstDash val="solid"/>
            <a:round/>
            <a:headEnd len="med" w="med" type="none"/>
            <a:tailEnd len="med" w="med" type="none"/>
          </a:ln>
        </p:spPr>
      </p:cxnSp>
      <p:cxnSp>
        <p:nvCxnSpPr>
          <p:cNvPr id="292" name="Google Shape;292;p22"/>
          <p:cNvCxnSpPr>
            <a:stCxn id="282" idx="3"/>
            <a:endCxn id="287" idx="3"/>
          </p:cNvCxnSpPr>
          <p:nvPr/>
        </p:nvCxnSpPr>
        <p:spPr>
          <a:xfrm flipH="1" rot="10800000">
            <a:off x="7397050" y="2098075"/>
            <a:ext cx="451500" cy="192000"/>
          </a:xfrm>
          <a:prstGeom prst="straightConnector1">
            <a:avLst/>
          </a:prstGeom>
          <a:noFill/>
          <a:ln cap="flat" cmpd="sng" w="19050">
            <a:solidFill>
              <a:schemeClr val="lt1"/>
            </a:solidFill>
            <a:prstDash val="solid"/>
            <a:round/>
            <a:headEnd len="med" w="med" type="none"/>
            <a:tailEnd len="med" w="med" type="none"/>
          </a:ln>
        </p:spPr>
      </p:cxnSp>
      <p:cxnSp>
        <p:nvCxnSpPr>
          <p:cNvPr id="293" name="Google Shape;293;p22"/>
          <p:cNvCxnSpPr>
            <a:stCxn id="282" idx="3"/>
            <a:endCxn id="289" idx="3"/>
          </p:cNvCxnSpPr>
          <p:nvPr/>
        </p:nvCxnSpPr>
        <p:spPr>
          <a:xfrm flipH="1" rot="10800000">
            <a:off x="7397050" y="1478875"/>
            <a:ext cx="401700" cy="811200"/>
          </a:xfrm>
          <a:prstGeom prst="straightConnector1">
            <a:avLst/>
          </a:prstGeom>
          <a:noFill/>
          <a:ln cap="flat" cmpd="sng" w="19050">
            <a:solidFill>
              <a:schemeClr val="lt1"/>
            </a:solidFill>
            <a:prstDash val="solid"/>
            <a:round/>
            <a:headEnd len="med" w="med" type="none"/>
            <a:tailEnd len="med" w="med" type="none"/>
          </a:ln>
        </p:spPr>
      </p:cxnSp>
      <p:cxnSp>
        <p:nvCxnSpPr>
          <p:cNvPr id="294" name="Google Shape;294;p22"/>
          <p:cNvCxnSpPr>
            <a:stCxn id="282" idx="3"/>
            <a:endCxn id="290" idx="1"/>
          </p:cNvCxnSpPr>
          <p:nvPr/>
        </p:nvCxnSpPr>
        <p:spPr>
          <a:xfrm>
            <a:off x="7397050" y="2290075"/>
            <a:ext cx="401700" cy="764700"/>
          </a:xfrm>
          <a:prstGeom prst="straightConnector1">
            <a:avLst/>
          </a:prstGeom>
          <a:noFill/>
          <a:ln cap="flat" cmpd="sng" w="19050">
            <a:solidFill>
              <a:schemeClr val="lt1"/>
            </a:solidFill>
            <a:prstDash val="solid"/>
            <a:round/>
            <a:headEnd len="med" w="med" type="none"/>
            <a:tailEnd len="med" w="med" type="none"/>
          </a:ln>
        </p:spPr>
      </p:cxnSp>
      <p:sp>
        <p:nvSpPr>
          <p:cNvPr id="295" name="Google Shape;295;p22"/>
          <p:cNvSpPr txBox="1"/>
          <p:nvPr/>
        </p:nvSpPr>
        <p:spPr>
          <a:xfrm>
            <a:off x="8511875" y="1178450"/>
            <a:ext cx="708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100">
                <a:solidFill>
                  <a:schemeClr val="lt1"/>
                </a:solidFill>
                <a:latin typeface="Lato"/>
                <a:ea typeface="Lato"/>
                <a:cs typeface="Lato"/>
                <a:sym typeface="Lato"/>
              </a:rPr>
              <a:t> </a:t>
            </a:r>
            <a:r>
              <a:rPr lang="es-419" sz="1100">
                <a:solidFill>
                  <a:schemeClr val="lt1"/>
                </a:solidFill>
                <a:latin typeface="Lato"/>
                <a:ea typeface="Lato"/>
                <a:cs typeface="Lato"/>
                <a:sym typeface="Lato"/>
              </a:rPr>
              <a:t>PK / FK</a:t>
            </a:r>
            <a:endParaRPr sz="1100">
              <a:solidFill>
                <a:schemeClr val="lt1"/>
              </a:solidFill>
              <a:latin typeface="Lato"/>
              <a:ea typeface="Lato"/>
              <a:cs typeface="Lato"/>
              <a:sym typeface="Lato"/>
            </a:endParaRPr>
          </a:p>
        </p:txBody>
      </p:sp>
      <p:sp>
        <p:nvSpPr>
          <p:cNvPr id="296" name="Google Shape;296;p22"/>
          <p:cNvSpPr txBox="1"/>
          <p:nvPr/>
        </p:nvSpPr>
        <p:spPr>
          <a:xfrm>
            <a:off x="8674800" y="1837875"/>
            <a:ext cx="46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100">
                <a:solidFill>
                  <a:schemeClr val="lt1"/>
                </a:solidFill>
                <a:latin typeface="Lato"/>
                <a:ea typeface="Lato"/>
                <a:cs typeface="Lato"/>
                <a:sym typeface="Lato"/>
              </a:rPr>
              <a:t>FK</a:t>
            </a:r>
            <a:endParaRPr sz="1100">
              <a:solidFill>
                <a:schemeClr val="lt1"/>
              </a:solidFill>
              <a:latin typeface="Lato"/>
              <a:ea typeface="Lato"/>
              <a:cs typeface="Lato"/>
              <a:sym typeface="Lato"/>
            </a:endParaRPr>
          </a:p>
        </p:txBody>
      </p:sp>
      <p:sp>
        <p:nvSpPr>
          <p:cNvPr id="297" name="Google Shape;297;p22"/>
          <p:cNvSpPr txBox="1"/>
          <p:nvPr/>
        </p:nvSpPr>
        <p:spPr>
          <a:xfrm>
            <a:off x="8751200" y="2460900"/>
            <a:ext cx="46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100">
                <a:solidFill>
                  <a:schemeClr val="lt1"/>
                </a:solidFill>
                <a:latin typeface="Lato"/>
                <a:ea typeface="Lato"/>
                <a:cs typeface="Lato"/>
                <a:sym typeface="Lato"/>
              </a:rPr>
              <a:t>FK</a:t>
            </a:r>
            <a:endParaRPr sz="1100">
              <a:solidFill>
                <a:schemeClr val="lt1"/>
              </a:solidFill>
              <a:latin typeface="Lato"/>
              <a:ea typeface="Lato"/>
              <a:cs typeface="Lato"/>
              <a:sym typeface="Lato"/>
            </a:endParaRPr>
          </a:p>
        </p:txBody>
      </p:sp>
      <p:sp>
        <p:nvSpPr>
          <p:cNvPr id="298" name="Google Shape;298;p22"/>
          <p:cNvSpPr txBox="1"/>
          <p:nvPr/>
        </p:nvSpPr>
        <p:spPr>
          <a:xfrm>
            <a:off x="8674800" y="3043425"/>
            <a:ext cx="46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100">
                <a:solidFill>
                  <a:schemeClr val="lt1"/>
                </a:solidFill>
                <a:latin typeface="Lato"/>
                <a:ea typeface="Lato"/>
                <a:cs typeface="Lato"/>
                <a:sym typeface="Lato"/>
              </a:rPr>
              <a:t>FK</a:t>
            </a:r>
            <a:endParaRPr sz="1100">
              <a:solidFill>
                <a:schemeClr val="lt1"/>
              </a:solidFill>
              <a:latin typeface="Lato"/>
              <a:ea typeface="Lato"/>
              <a:cs typeface="Lato"/>
              <a:sym typeface="Lato"/>
            </a:endParaRPr>
          </a:p>
        </p:txBody>
      </p:sp>
      <p:sp>
        <p:nvSpPr>
          <p:cNvPr id="299" name="Google Shape;299;p22"/>
          <p:cNvSpPr/>
          <p:nvPr/>
        </p:nvSpPr>
        <p:spPr>
          <a:xfrm>
            <a:off x="1891372" y="4585100"/>
            <a:ext cx="987300" cy="4731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900">
                <a:solidFill>
                  <a:schemeClr val="lt1"/>
                </a:solidFill>
              </a:rPr>
              <a:t>Matc</a:t>
            </a:r>
            <a:r>
              <a:rPr lang="es-419" sz="900">
                <a:solidFill>
                  <a:schemeClr val="lt1"/>
                </a:solidFill>
              </a:rPr>
              <a:t>hI</a:t>
            </a:r>
            <a:r>
              <a:rPr lang="es-419" sz="900">
                <a:solidFill>
                  <a:schemeClr val="lt1"/>
                </a:solidFill>
              </a:rPr>
              <a:t>D</a:t>
            </a:r>
            <a:endParaRPr sz="900">
              <a:solidFill>
                <a:schemeClr val="lt1"/>
              </a:solidFill>
            </a:endParaRPr>
          </a:p>
        </p:txBody>
      </p:sp>
      <p:sp>
        <p:nvSpPr>
          <p:cNvPr id="300" name="Google Shape;300;p22"/>
          <p:cNvSpPr/>
          <p:nvPr/>
        </p:nvSpPr>
        <p:spPr>
          <a:xfrm>
            <a:off x="719438" y="4602500"/>
            <a:ext cx="917400" cy="4383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900">
                <a:solidFill>
                  <a:schemeClr val="lt1"/>
                </a:solidFill>
              </a:rPr>
              <a:t>RoundID</a:t>
            </a:r>
            <a:endParaRPr sz="900">
              <a:solidFill>
                <a:schemeClr val="lt1"/>
              </a:solidFill>
            </a:endParaRPr>
          </a:p>
        </p:txBody>
      </p:sp>
      <p:cxnSp>
        <p:nvCxnSpPr>
          <p:cNvPr id="301" name="Google Shape;301;p22"/>
          <p:cNvCxnSpPr>
            <a:stCxn id="300" idx="0"/>
            <a:endCxn id="283" idx="2"/>
          </p:cNvCxnSpPr>
          <p:nvPr/>
        </p:nvCxnSpPr>
        <p:spPr>
          <a:xfrm flipH="1" rot="10800000">
            <a:off x="1178138" y="4400600"/>
            <a:ext cx="458700" cy="201900"/>
          </a:xfrm>
          <a:prstGeom prst="straightConnector1">
            <a:avLst/>
          </a:prstGeom>
          <a:noFill/>
          <a:ln cap="flat" cmpd="sng" w="19050">
            <a:solidFill>
              <a:schemeClr val="lt1"/>
            </a:solidFill>
            <a:prstDash val="solid"/>
            <a:round/>
            <a:headEnd len="med" w="med" type="none"/>
            <a:tailEnd len="med" w="med" type="none"/>
          </a:ln>
        </p:spPr>
      </p:cxnSp>
      <p:cxnSp>
        <p:nvCxnSpPr>
          <p:cNvPr id="302" name="Google Shape;302;p22"/>
          <p:cNvCxnSpPr>
            <a:stCxn id="299" idx="0"/>
            <a:endCxn id="283" idx="2"/>
          </p:cNvCxnSpPr>
          <p:nvPr/>
        </p:nvCxnSpPr>
        <p:spPr>
          <a:xfrm rot="10800000">
            <a:off x="1636822" y="4400600"/>
            <a:ext cx="748200" cy="184500"/>
          </a:xfrm>
          <a:prstGeom prst="straightConnector1">
            <a:avLst/>
          </a:prstGeom>
          <a:noFill/>
          <a:ln cap="flat" cmpd="sng" w="19050">
            <a:solidFill>
              <a:schemeClr val="lt1"/>
            </a:solidFill>
            <a:prstDash val="solid"/>
            <a:round/>
            <a:headEnd len="med" w="med" type="none"/>
            <a:tailEnd len="med" w="med" type="none"/>
          </a:ln>
        </p:spPr>
      </p:cxnSp>
      <p:sp>
        <p:nvSpPr>
          <p:cNvPr id="303" name="Google Shape;303;p22"/>
          <p:cNvSpPr txBox="1"/>
          <p:nvPr/>
        </p:nvSpPr>
        <p:spPr>
          <a:xfrm>
            <a:off x="218243" y="4644650"/>
            <a:ext cx="448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100">
                <a:solidFill>
                  <a:schemeClr val="lt1"/>
                </a:solidFill>
                <a:latin typeface="Lato"/>
                <a:ea typeface="Lato"/>
                <a:cs typeface="Lato"/>
                <a:sym typeface="Lato"/>
              </a:rPr>
              <a:t>PK</a:t>
            </a:r>
            <a:endParaRPr sz="1100">
              <a:solidFill>
                <a:schemeClr val="lt1"/>
              </a:solidFill>
              <a:latin typeface="Lato"/>
              <a:ea typeface="Lato"/>
              <a:cs typeface="Lato"/>
              <a:sym typeface="Lato"/>
            </a:endParaRPr>
          </a:p>
        </p:txBody>
      </p:sp>
      <p:sp>
        <p:nvSpPr>
          <p:cNvPr id="304" name="Google Shape;304;p22"/>
          <p:cNvSpPr txBox="1"/>
          <p:nvPr/>
        </p:nvSpPr>
        <p:spPr>
          <a:xfrm>
            <a:off x="1636843" y="4644650"/>
            <a:ext cx="448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100">
                <a:solidFill>
                  <a:schemeClr val="lt1"/>
                </a:solidFill>
                <a:latin typeface="Lato"/>
                <a:ea typeface="Lato"/>
                <a:cs typeface="Lato"/>
                <a:sym typeface="Lato"/>
              </a:rPr>
              <a:t>+</a:t>
            </a:r>
            <a:endParaRPr sz="800">
              <a:solidFill>
                <a:schemeClr val="lt1"/>
              </a:solidFill>
              <a:latin typeface="Lato"/>
              <a:ea typeface="Lato"/>
              <a:cs typeface="Lato"/>
              <a:sym typeface="Lato"/>
            </a:endParaRPr>
          </a:p>
        </p:txBody>
      </p:sp>
      <p:sp>
        <p:nvSpPr>
          <p:cNvPr id="305" name="Google Shape;305;p22"/>
          <p:cNvSpPr/>
          <p:nvPr/>
        </p:nvSpPr>
        <p:spPr>
          <a:xfrm>
            <a:off x="3360150" y="3802375"/>
            <a:ext cx="1908200" cy="731375"/>
          </a:xfrm>
          <a:prstGeom prst="flowChartDecision">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700">
                <a:solidFill>
                  <a:srgbClr val="434343"/>
                </a:solidFill>
              </a:rPr>
              <a:t>JUGADORES PARTICIPANTES</a:t>
            </a:r>
            <a:endParaRPr b="1" sz="700">
              <a:solidFill>
                <a:srgbClr val="434343"/>
              </a:solidFill>
            </a:endParaRPr>
          </a:p>
        </p:txBody>
      </p:sp>
      <p:cxnSp>
        <p:nvCxnSpPr>
          <p:cNvPr id="306" name="Google Shape;306;p22"/>
          <p:cNvCxnSpPr>
            <a:stCxn id="283" idx="3"/>
            <a:endCxn id="305" idx="1"/>
          </p:cNvCxnSpPr>
          <p:nvPr/>
        </p:nvCxnSpPr>
        <p:spPr>
          <a:xfrm flipH="1" rot="10800000">
            <a:off x="2445325" y="4168200"/>
            <a:ext cx="914700" cy="22200"/>
          </a:xfrm>
          <a:prstGeom prst="straightConnector1">
            <a:avLst/>
          </a:prstGeom>
          <a:noFill/>
          <a:ln cap="flat" cmpd="sng" w="19050">
            <a:solidFill>
              <a:schemeClr val="lt1"/>
            </a:solidFill>
            <a:prstDash val="solid"/>
            <a:round/>
            <a:headEnd len="med" w="med" type="none"/>
            <a:tailEnd len="med" w="med" type="none"/>
          </a:ln>
        </p:spPr>
      </p:cxnSp>
      <p:cxnSp>
        <p:nvCxnSpPr>
          <p:cNvPr id="307" name="Google Shape;307;p22"/>
          <p:cNvCxnSpPr>
            <a:stCxn id="305" idx="3"/>
            <a:endCxn id="282" idx="2"/>
          </p:cNvCxnSpPr>
          <p:nvPr/>
        </p:nvCxnSpPr>
        <p:spPr>
          <a:xfrm flipH="1" rot="10800000">
            <a:off x="5268350" y="2477563"/>
            <a:ext cx="1091700" cy="1690500"/>
          </a:xfrm>
          <a:prstGeom prst="straightConnector1">
            <a:avLst/>
          </a:prstGeom>
          <a:noFill/>
          <a:ln cap="flat" cmpd="sng" w="19050">
            <a:solidFill>
              <a:schemeClr val="lt1"/>
            </a:solidFill>
            <a:prstDash val="solid"/>
            <a:round/>
            <a:headEnd len="med" w="med" type="none"/>
            <a:tailEnd len="med" w="med" type="none"/>
          </a:ln>
        </p:spPr>
      </p:cxnSp>
      <p:sp>
        <p:nvSpPr>
          <p:cNvPr id="308" name="Google Shape;308;p22"/>
          <p:cNvSpPr/>
          <p:nvPr/>
        </p:nvSpPr>
        <p:spPr>
          <a:xfrm>
            <a:off x="3759541" y="4618422"/>
            <a:ext cx="1042500" cy="2115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100"/>
              <a:t>1 A VARIOS</a:t>
            </a:r>
            <a:endParaRPr sz="1100"/>
          </a:p>
        </p:txBody>
      </p:sp>
      <p:sp>
        <p:nvSpPr>
          <p:cNvPr id="309" name="Google Shape;309;p22"/>
          <p:cNvSpPr/>
          <p:nvPr/>
        </p:nvSpPr>
        <p:spPr>
          <a:xfrm>
            <a:off x="5664188" y="3355475"/>
            <a:ext cx="1478825" cy="624825"/>
          </a:xfrm>
          <a:prstGeom prst="flowChartDecision">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700">
                <a:solidFill>
                  <a:srgbClr val="434343"/>
                </a:solidFill>
              </a:rPr>
              <a:t>REFEREE POR PARTIDO</a:t>
            </a:r>
            <a:endParaRPr b="1" sz="700">
              <a:solidFill>
                <a:srgbClr val="434343"/>
              </a:solidFill>
            </a:endParaRPr>
          </a:p>
        </p:txBody>
      </p:sp>
      <p:sp>
        <p:nvSpPr>
          <p:cNvPr id="310" name="Google Shape;310;p22"/>
          <p:cNvSpPr/>
          <p:nvPr/>
        </p:nvSpPr>
        <p:spPr>
          <a:xfrm>
            <a:off x="7186352" y="3621425"/>
            <a:ext cx="1178400" cy="2124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100"/>
              <a:t>1 A 1</a:t>
            </a:r>
            <a:endParaRPr sz="1100"/>
          </a:p>
        </p:txBody>
      </p:sp>
      <p:sp>
        <p:nvSpPr>
          <p:cNvPr id="311" name="Google Shape;311;p22"/>
          <p:cNvSpPr/>
          <p:nvPr/>
        </p:nvSpPr>
        <p:spPr>
          <a:xfrm>
            <a:off x="3446525" y="1291250"/>
            <a:ext cx="1668525" cy="624825"/>
          </a:xfrm>
          <a:prstGeom prst="flowChartDecision">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700">
                <a:solidFill>
                  <a:srgbClr val="434343"/>
                </a:solidFill>
              </a:rPr>
              <a:t>SELECCIONES GANADORAS</a:t>
            </a:r>
            <a:endParaRPr b="1" sz="700">
              <a:solidFill>
                <a:srgbClr val="434343"/>
              </a:solidFill>
            </a:endParaRPr>
          </a:p>
        </p:txBody>
      </p:sp>
      <p:sp>
        <p:nvSpPr>
          <p:cNvPr id="312" name="Google Shape;312;p22"/>
          <p:cNvSpPr/>
          <p:nvPr/>
        </p:nvSpPr>
        <p:spPr>
          <a:xfrm>
            <a:off x="3759558" y="1979116"/>
            <a:ext cx="964500" cy="1851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100"/>
              <a:t>1 A VARIOS</a:t>
            </a:r>
            <a:endParaRPr sz="1100"/>
          </a:p>
        </p:txBody>
      </p:sp>
      <p:sp>
        <p:nvSpPr>
          <p:cNvPr id="313" name="Google Shape;313;p22"/>
          <p:cNvSpPr/>
          <p:nvPr/>
        </p:nvSpPr>
        <p:spPr>
          <a:xfrm>
            <a:off x="3499613" y="2524463"/>
            <a:ext cx="1572900" cy="624825"/>
          </a:xfrm>
          <a:prstGeom prst="flowChartDecision">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700">
                <a:solidFill>
                  <a:srgbClr val="434343"/>
                </a:solidFill>
              </a:rPr>
              <a:t>ESTADIO DISTINTO</a:t>
            </a:r>
            <a:endParaRPr b="1" sz="700">
              <a:solidFill>
                <a:srgbClr val="434343"/>
              </a:solidFill>
            </a:endParaRPr>
          </a:p>
        </p:txBody>
      </p:sp>
      <p:sp>
        <p:nvSpPr>
          <p:cNvPr id="314" name="Google Shape;314;p22"/>
          <p:cNvSpPr/>
          <p:nvPr/>
        </p:nvSpPr>
        <p:spPr>
          <a:xfrm>
            <a:off x="5552310" y="-646878"/>
            <a:ext cx="1042500" cy="2031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100"/>
              <a:t>1 A VARIOS</a:t>
            </a:r>
            <a:endParaRPr sz="1100"/>
          </a:p>
        </p:txBody>
      </p:sp>
      <p:sp>
        <p:nvSpPr>
          <p:cNvPr id="315" name="Google Shape;315;p22"/>
          <p:cNvSpPr/>
          <p:nvPr/>
        </p:nvSpPr>
        <p:spPr>
          <a:xfrm>
            <a:off x="7601975" y="4400481"/>
            <a:ext cx="1042500" cy="3540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900">
                <a:solidFill>
                  <a:schemeClr val="lt1"/>
                </a:solidFill>
              </a:rPr>
              <a:t>Match ID</a:t>
            </a:r>
            <a:endParaRPr sz="900">
              <a:solidFill>
                <a:schemeClr val="lt1"/>
              </a:solidFill>
            </a:endParaRPr>
          </a:p>
        </p:txBody>
      </p:sp>
      <p:cxnSp>
        <p:nvCxnSpPr>
          <p:cNvPr id="316" name="Google Shape;316;p22"/>
          <p:cNvCxnSpPr>
            <a:stCxn id="315" idx="2"/>
            <a:endCxn id="284" idx="3"/>
          </p:cNvCxnSpPr>
          <p:nvPr/>
        </p:nvCxnSpPr>
        <p:spPr>
          <a:xfrm flipH="1">
            <a:off x="7108175" y="4577481"/>
            <a:ext cx="493800" cy="6300"/>
          </a:xfrm>
          <a:prstGeom prst="straightConnector1">
            <a:avLst/>
          </a:prstGeom>
          <a:noFill/>
          <a:ln cap="flat" cmpd="sng" w="19050">
            <a:solidFill>
              <a:schemeClr val="lt1"/>
            </a:solidFill>
            <a:prstDash val="solid"/>
            <a:round/>
            <a:headEnd len="med" w="med" type="none"/>
            <a:tailEnd len="med" w="med" type="none"/>
          </a:ln>
        </p:spPr>
      </p:cxnSp>
      <p:sp>
        <p:nvSpPr>
          <p:cNvPr id="317" name="Google Shape;317;p22"/>
          <p:cNvSpPr txBox="1"/>
          <p:nvPr/>
        </p:nvSpPr>
        <p:spPr>
          <a:xfrm>
            <a:off x="8685143" y="4400475"/>
            <a:ext cx="448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100">
                <a:solidFill>
                  <a:schemeClr val="lt1"/>
                </a:solidFill>
                <a:latin typeface="Lato"/>
                <a:ea typeface="Lato"/>
                <a:cs typeface="Lato"/>
                <a:sym typeface="Lato"/>
              </a:rPr>
              <a:t>PK</a:t>
            </a:r>
            <a:endParaRPr sz="1100">
              <a:solidFill>
                <a:schemeClr val="lt1"/>
              </a:solidFill>
              <a:latin typeface="Lato"/>
              <a:ea typeface="Lato"/>
              <a:cs typeface="Lato"/>
              <a:sym typeface="Lato"/>
            </a:endParaRPr>
          </a:p>
        </p:txBody>
      </p:sp>
      <p:cxnSp>
        <p:nvCxnSpPr>
          <p:cNvPr id="318" name="Google Shape;318;p22"/>
          <p:cNvCxnSpPr>
            <a:stCxn id="284" idx="0"/>
            <a:endCxn id="309" idx="2"/>
          </p:cNvCxnSpPr>
          <p:nvPr/>
        </p:nvCxnSpPr>
        <p:spPr>
          <a:xfrm flipH="1" rot="10800000">
            <a:off x="6395563" y="3980163"/>
            <a:ext cx="8100" cy="393600"/>
          </a:xfrm>
          <a:prstGeom prst="straightConnector1">
            <a:avLst/>
          </a:prstGeom>
          <a:noFill/>
          <a:ln cap="flat" cmpd="sng" w="19050">
            <a:solidFill>
              <a:schemeClr val="lt1"/>
            </a:solidFill>
            <a:prstDash val="solid"/>
            <a:round/>
            <a:headEnd len="med" w="med" type="none"/>
            <a:tailEnd len="med" w="med" type="none"/>
          </a:ln>
        </p:spPr>
      </p:cxnSp>
      <p:cxnSp>
        <p:nvCxnSpPr>
          <p:cNvPr id="319" name="Google Shape;319;p22"/>
          <p:cNvCxnSpPr>
            <a:stCxn id="309" idx="0"/>
            <a:endCxn id="282" idx="2"/>
          </p:cNvCxnSpPr>
          <p:nvPr/>
        </p:nvCxnSpPr>
        <p:spPr>
          <a:xfrm rot="10800000">
            <a:off x="6360100" y="2477675"/>
            <a:ext cx="43500" cy="877800"/>
          </a:xfrm>
          <a:prstGeom prst="straightConnector1">
            <a:avLst/>
          </a:prstGeom>
          <a:noFill/>
          <a:ln cap="flat" cmpd="sng" w="19050">
            <a:solidFill>
              <a:schemeClr val="lt1"/>
            </a:solidFill>
            <a:prstDash val="solid"/>
            <a:round/>
            <a:headEnd len="med" w="med" type="none"/>
            <a:tailEnd len="med" w="med" type="none"/>
          </a:ln>
        </p:spPr>
      </p:cxnSp>
      <p:sp>
        <p:nvSpPr>
          <p:cNvPr id="320" name="Google Shape;320;p22"/>
          <p:cNvSpPr/>
          <p:nvPr/>
        </p:nvSpPr>
        <p:spPr>
          <a:xfrm>
            <a:off x="361375" y="1599775"/>
            <a:ext cx="917400" cy="3750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900">
                <a:solidFill>
                  <a:schemeClr val="lt1"/>
                </a:solidFill>
              </a:rPr>
              <a:t>Year</a:t>
            </a:r>
            <a:endParaRPr sz="900">
              <a:solidFill>
                <a:schemeClr val="lt1"/>
              </a:solidFill>
            </a:endParaRPr>
          </a:p>
        </p:txBody>
      </p:sp>
      <p:cxnSp>
        <p:nvCxnSpPr>
          <p:cNvPr id="321" name="Google Shape;321;p22"/>
          <p:cNvCxnSpPr>
            <a:stCxn id="320" idx="6"/>
            <a:endCxn id="285" idx="1"/>
          </p:cNvCxnSpPr>
          <p:nvPr/>
        </p:nvCxnSpPr>
        <p:spPr>
          <a:xfrm flipH="1" rot="10800000">
            <a:off x="1278775" y="1624975"/>
            <a:ext cx="497100" cy="162300"/>
          </a:xfrm>
          <a:prstGeom prst="straightConnector1">
            <a:avLst/>
          </a:prstGeom>
          <a:noFill/>
          <a:ln cap="flat" cmpd="sng" w="19050">
            <a:solidFill>
              <a:schemeClr val="lt1"/>
            </a:solidFill>
            <a:prstDash val="solid"/>
            <a:round/>
            <a:headEnd len="med" w="med" type="none"/>
            <a:tailEnd len="med" w="med" type="none"/>
          </a:ln>
        </p:spPr>
      </p:cxnSp>
      <p:sp>
        <p:nvSpPr>
          <p:cNvPr id="322" name="Google Shape;322;p22"/>
          <p:cNvSpPr txBox="1"/>
          <p:nvPr/>
        </p:nvSpPr>
        <p:spPr>
          <a:xfrm>
            <a:off x="-7" y="1655100"/>
            <a:ext cx="448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100">
                <a:solidFill>
                  <a:schemeClr val="lt1"/>
                </a:solidFill>
                <a:latin typeface="Lato"/>
                <a:ea typeface="Lato"/>
                <a:cs typeface="Lato"/>
                <a:sym typeface="Lato"/>
              </a:rPr>
              <a:t>PK</a:t>
            </a:r>
            <a:endParaRPr sz="1100">
              <a:solidFill>
                <a:schemeClr val="lt1"/>
              </a:solidFill>
              <a:latin typeface="Lato"/>
              <a:ea typeface="Lato"/>
              <a:cs typeface="Lato"/>
              <a:sym typeface="Lato"/>
            </a:endParaRPr>
          </a:p>
        </p:txBody>
      </p:sp>
      <p:sp>
        <p:nvSpPr>
          <p:cNvPr id="323" name="Google Shape;323;p22"/>
          <p:cNvSpPr/>
          <p:nvPr/>
        </p:nvSpPr>
        <p:spPr>
          <a:xfrm>
            <a:off x="0" y="2836963"/>
            <a:ext cx="1061100" cy="4383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800">
                <a:solidFill>
                  <a:schemeClr val="lt1"/>
                </a:solidFill>
              </a:rPr>
              <a:t>StadiumID</a:t>
            </a:r>
            <a:endParaRPr sz="700">
              <a:solidFill>
                <a:schemeClr val="lt1"/>
              </a:solidFill>
            </a:endParaRPr>
          </a:p>
        </p:txBody>
      </p:sp>
      <p:cxnSp>
        <p:nvCxnSpPr>
          <p:cNvPr id="324" name="Google Shape;324;p22"/>
          <p:cNvCxnSpPr>
            <a:stCxn id="323" idx="6"/>
            <a:endCxn id="286" idx="1"/>
          </p:cNvCxnSpPr>
          <p:nvPr/>
        </p:nvCxnSpPr>
        <p:spPr>
          <a:xfrm flipH="1" rot="10800000">
            <a:off x="1061100" y="2854213"/>
            <a:ext cx="460800" cy="201900"/>
          </a:xfrm>
          <a:prstGeom prst="straightConnector1">
            <a:avLst/>
          </a:prstGeom>
          <a:noFill/>
          <a:ln cap="flat" cmpd="sng" w="19050">
            <a:solidFill>
              <a:schemeClr val="lt1"/>
            </a:solidFill>
            <a:prstDash val="solid"/>
            <a:round/>
            <a:headEnd len="med" w="med" type="none"/>
            <a:tailEnd len="med" w="med" type="none"/>
          </a:ln>
        </p:spPr>
      </p:cxnSp>
      <p:cxnSp>
        <p:nvCxnSpPr>
          <p:cNvPr id="325" name="Google Shape;325;p22"/>
          <p:cNvCxnSpPr>
            <a:stCxn id="285" idx="3"/>
            <a:endCxn id="311" idx="1"/>
          </p:cNvCxnSpPr>
          <p:nvPr/>
        </p:nvCxnSpPr>
        <p:spPr>
          <a:xfrm flipH="1" rot="10800000">
            <a:off x="2693413" y="1603813"/>
            <a:ext cx="753000" cy="21300"/>
          </a:xfrm>
          <a:prstGeom prst="straightConnector1">
            <a:avLst/>
          </a:prstGeom>
          <a:noFill/>
          <a:ln cap="flat" cmpd="sng" w="19050">
            <a:solidFill>
              <a:schemeClr val="lt1"/>
            </a:solidFill>
            <a:prstDash val="solid"/>
            <a:round/>
            <a:headEnd len="med" w="med" type="none"/>
            <a:tailEnd len="med" w="med" type="none"/>
          </a:ln>
        </p:spPr>
      </p:cxnSp>
      <p:sp>
        <p:nvSpPr>
          <p:cNvPr id="326" name="Google Shape;326;p22"/>
          <p:cNvSpPr txBox="1"/>
          <p:nvPr/>
        </p:nvSpPr>
        <p:spPr>
          <a:xfrm>
            <a:off x="62918" y="2495425"/>
            <a:ext cx="448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100">
                <a:solidFill>
                  <a:schemeClr val="lt1"/>
                </a:solidFill>
                <a:latin typeface="Lato"/>
                <a:ea typeface="Lato"/>
                <a:cs typeface="Lato"/>
                <a:sym typeface="Lato"/>
              </a:rPr>
              <a:t>PK</a:t>
            </a:r>
            <a:endParaRPr sz="1100">
              <a:solidFill>
                <a:schemeClr val="lt1"/>
              </a:solidFill>
              <a:latin typeface="Lato"/>
              <a:ea typeface="Lato"/>
              <a:cs typeface="Lato"/>
              <a:sym typeface="Lato"/>
            </a:endParaRPr>
          </a:p>
        </p:txBody>
      </p:sp>
      <p:sp>
        <p:nvSpPr>
          <p:cNvPr id="327" name="Google Shape;327;p22"/>
          <p:cNvSpPr/>
          <p:nvPr/>
        </p:nvSpPr>
        <p:spPr>
          <a:xfrm>
            <a:off x="3759541" y="3187209"/>
            <a:ext cx="1042500" cy="2115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100"/>
              <a:t>1 A VARIOS</a:t>
            </a:r>
            <a:endParaRPr sz="1100"/>
          </a:p>
        </p:txBody>
      </p:sp>
      <p:cxnSp>
        <p:nvCxnSpPr>
          <p:cNvPr id="328" name="Google Shape;328;p22"/>
          <p:cNvCxnSpPr>
            <a:stCxn id="286" idx="3"/>
            <a:endCxn id="313" idx="1"/>
          </p:cNvCxnSpPr>
          <p:nvPr/>
        </p:nvCxnSpPr>
        <p:spPr>
          <a:xfrm flipH="1" rot="10800000">
            <a:off x="3138825" y="2836763"/>
            <a:ext cx="360900" cy="17400"/>
          </a:xfrm>
          <a:prstGeom prst="straightConnector1">
            <a:avLst/>
          </a:prstGeom>
          <a:noFill/>
          <a:ln cap="flat" cmpd="sng" w="19050">
            <a:solidFill>
              <a:schemeClr val="lt1"/>
            </a:solidFill>
            <a:prstDash val="solid"/>
            <a:round/>
            <a:headEnd len="med" w="med" type="none"/>
            <a:tailEnd len="med" w="med" type="none"/>
          </a:ln>
        </p:spPr>
      </p:cxnSp>
      <p:cxnSp>
        <p:nvCxnSpPr>
          <p:cNvPr id="329" name="Google Shape;329;p22"/>
          <p:cNvCxnSpPr>
            <a:stCxn id="282" idx="1"/>
            <a:endCxn id="313" idx="3"/>
          </p:cNvCxnSpPr>
          <p:nvPr/>
        </p:nvCxnSpPr>
        <p:spPr>
          <a:xfrm flipH="1">
            <a:off x="5072650" y="2290075"/>
            <a:ext cx="250500" cy="546900"/>
          </a:xfrm>
          <a:prstGeom prst="straightConnector1">
            <a:avLst/>
          </a:prstGeom>
          <a:noFill/>
          <a:ln cap="flat" cmpd="sng" w="19050">
            <a:solidFill>
              <a:schemeClr val="lt1"/>
            </a:solidFill>
            <a:prstDash val="solid"/>
            <a:round/>
            <a:headEnd len="med" w="med" type="none"/>
            <a:tailEnd len="med" w="med" type="none"/>
          </a:ln>
        </p:spPr>
      </p:cxnSp>
      <p:cxnSp>
        <p:nvCxnSpPr>
          <p:cNvPr id="330" name="Google Shape;330;p22"/>
          <p:cNvCxnSpPr/>
          <p:nvPr/>
        </p:nvCxnSpPr>
        <p:spPr>
          <a:xfrm>
            <a:off x="5115138" y="1594500"/>
            <a:ext cx="1249500" cy="0"/>
          </a:xfrm>
          <a:prstGeom prst="straightConnector1">
            <a:avLst/>
          </a:prstGeom>
          <a:noFill/>
          <a:ln cap="flat" cmpd="sng" w="19050">
            <a:solidFill>
              <a:schemeClr val="lt1"/>
            </a:solidFill>
            <a:prstDash val="solid"/>
            <a:round/>
            <a:headEnd len="med" w="med" type="none"/>
            <a:tailEnd len="med" w="med" type="none"/>
          </a:ln>
        </p:spPr>
      </p:cxnSp>
      <p:cxnSp>
        <p:nvCxnSpPr>
          <p:cNvPr id="331" name="Google Shape;331;p22"/>
          <p:cNvCxnSpPr>
            <a:stCxn id="282" idx="0"/>
          </p:cNvCxnSpPr>
          <p:nvPr/>
        </p:nvCxnSpPr>
        <p:spPr>
          <a:xfrm rot="10800000">
            <a:off x="6360100" y="1604875"/>
            <a:ext cx="0" cy="4977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Definición de tablas</a:t>
            </a:r>
            <a:endParaRPr/>
          </a:p>
        </p:txBody>
      </p:sp>
      <p:pic>
        <p:nvPicPr>
          <p:cNvPr id="337" name="Google Shape;337;p23"/>
          <p:cNvPicPr preferRelativeResize="0"/>
          <p:nvPr/>
        </p:nvPicPr>
        <p:blipFill>
          <a:blip r:embed="rId3">
            <a:alphaModFix/>
          </a:blip>
          <a:stretch>
            <a:fillRect/>
          </a:stretch>
        </p:blipFill>
        <p:spPr>
          <a:xfrm>
            <a:off x="444750" y="1460250"/>
            <a:ext cx="4566566" cy="3530850"/>
          </a:xfrm>
          <a:prstGeom prst="rect">
            <a:avLst/>
          </a:prstGeom>
          <a:noFill/>
          <a:ln>
            <a:noFill/>
          </a:ln>
        </p:spPr>
      </p:pic>
      <p:pic>
        <p:nvPicPr>
          <p:cNvPr id="338" name="Google Shape;338;p23"/>
          <p:cNvPicPr preferRelativeResize="0"/>
          <p:nvPr/>
        </p:nvPicPr>
        <p:blipFill>
          <a:blip r:embed="rId4">
            <a:alphaModFix/>
          </a:blip>
          <a:stretch>
            <a:fillRect/>
          </a:stretch>
        </p:blipFill>
        <p:spPr>
          <a:xfrm>
            <a:off x="5247313" y="1959625"/>
            <a:ext cx="3267075" cy="2324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a:t>Definición de tablas</a:t>
            </a:r>
            <a:endParaRPr/>
          </a:p>
          <a:p>
            <a:pPr indent="0" lvl="0" marL="0" rtl="0" algn="l">
              <a:spcBef>
                <a:spcPts val="0"/>
              </a:spcBef>
              <a:spcAft>
                <a:spcPts val="0"/>
              </a:spcAft>
              <a:buNone/>
            </a:pPr>
            <a:r>
              <a:t/>
            </a:r>
            <a:endParaRPr/>
          </a:p>
        </p:txBody>
      </p:sp>
      <p:pic>
        <p:nvPicPr>
          <p:cNvPr id="344" name="Google Shape;344;p24"/>
          <p:cNvPicPr preferRelativeResize="0"/>
          <p:nvPr/>
        </p:nvPicPr>
        <p:blipFill>
          <a:blip r:embed="rId3">
            <a:alphaModFix/>
          </a:blip>
          <a:stretch>
            <a:fillRect/>
          </a:stretch>
        </p:blipFill>
        <p:spPr>
          <a:xfrm>
            <a:off x="696253" y="1805338"/>
            <a:ext cx="3267075" cy="1066800"/>
          </a:xfrm>
          <a:prstGeom prst="rect">
            <a:avLst/>
          </a:prstGeom>
          <a:noFill/>
          <a:ln>
            <a:noFill/>
          </a:ln>
        </p:spPr>
      </p:pic>
      <p:pic>
        <p:nvPicPr>
          <p:cNvPr id="345" name="Google Shape;345;p24"/>
          <p:cNvPicPr preferRelativeResize="0"/>
          <p:nvPr/>
        </p:nvPicPr>
        <p:blipFill>
          <a:blip r:embed="rId4">
            <a:alphaModFix/>
          </a:blip>
          <a:stretch>
            <a:fillRect/>
          </a:stretch>
        </p:blipFill>
        <p:spPr>
          <a:xfrm>
            <a:off x="4811700" y="2090675"/>
            <a:ext cx="3286125" cy="1924050"/>
          </a:xfrm>
          <a:prstGeom prst="rect">
            <a:avLst/>
          </a:prstGeom>
          <a:noFill/>
          <a:ln>
            <a:noFill/>
          </a:ln>
        </p:spPr>
      </p:pic>
      <p:pic>
        <p:nvPicPr>
          <p:cNvPr id="346" name="Google Shape;346;p24"/>
          <p:cNvPicPr preferRelativeResize="0"/>
          <p:nvPr/>
        </p:nvPicPr>
        <p:blipFill>
          <a:blip r:embed="rId5">
            <a:alphaModFix/>
          </a:blip>
          <a:stretch>
            <a:fillRect/>
          </a:stretch>
        </p:blipFill>
        <p:spPr>
          <a:xfrm>
            <a:off x="701028" y="3369625"/>
            <a:ext cx="3257550" cy="866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5"/>
          <p:cNvSpPr txBox="1"/>
          <p:nvPr>
            <p:ph idx="1" type="body"/>
          </p:nvPr>
        </p:nvSpPr>
        <p:spPr>
          <a:xfrm>
            <a:off x="1370875" y="590600"/>
            <a:ext cx="7066800" cy="3687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s-419" sz="2000"/>
              <a:t>Herramientas tecnológicas implementadas:</a:t>
            </a:r>
            <a:endParaRPr sz="2000"/>
          </a:p>
          <a:p>
            <a:pPr indent="0" lvl="0" marL="0" rtl="0" algn="l">
              <a:lnSpc>
                <a:spcPct val="100000"/>
              </a:lnSpc>
              <a:spcBef>
                <a:spcPts val="0"/>
              </a:spcBef>
              <a:spcAft>
                <a:spcPts val="0"/>
              </a:spcAft>
              <a:buNone/>
            </a:pPr>
            <a:r>
              <a:t/>
            </a:r>
            <a:endParaRPr sz="2000"/>
          </a:p>
          <a:p>
            <a:pPr indent="-355600" lvl="0" marL="457200" rtl="0" algn="l">
              <a:lnSpc>
                <a:spcPct val="100000"/>
              </a:lnSpc>
              <a:spcBef>
                <a:spcPts val="0"/>
              </a:spcBef>
              <a:spcAft>
                <a:spcPts val="0"/>
              </a:spcAft>
              <a:buClr>
                <a:schemeClr val="lt1"/>
              </a:buClr>
              <a:buSzPts val="2000"/>
              <a:buFont typeface="Lato"/>
              <a:buChar char="●"/>
            </a:pPr>
            <a:r>
              <a:rPr lang="es-419" sz="2000"/>
              <a:t>Excel para lectura del Dataset</a:t>
            </a:r>
            <a:endParaRPr sz="2000"/>
          </a:p>
          <a:p>
            <a:pPr indent="-355600" lvl="0" marL="457200" rtl="0" algn="l">
              <a:lnSpc>
                <a:spcPct val="100000"/>
              </a:lnSpc>
              <a:spcBef>
                <a:spcPts val="0"/>
              </a:spcBef>
              <a:spcAft>
                <a:spcPts val="0"/>
              </a:spcAft>
              <a:buClr>
                <a:schemeClr val="lt1"/>
              </a:buClr>
              <a:buSzPts val="2000"/>
              <a:buFont typeface="Lato"/>
              <a:buChar char="●"/>
            </a:pPr>
            <a:r>
              <a:rPr lang="es-419" sz="2000"/>
              <a:t>PowerPoint para la creación del Diagrama E-R</a:t>
            </a:r>
            <a:endParaRPr sz="2000"/>
          </a:p>
          <a:p>
            <a:pPr indent="-355600" lvl="0" marL="457200" rtl="0" algn="l">
              <a:lnSpc>
                <a:spcPct val="100000"/>
              </a:lnSpc>
              <a:spcBef>
                <a:spcPts val="0"/>
              </a:spcBef>
              <a:spcAft>
                <a:spcPts val="0"/>
              </a:spcAft>
              <a:buClr>
                <a:schemeClr val="lt1"/>
              </a:buClr>
              <a:buSzPts val="2000"/>
              <a:buFont typeface="Lato"/>
              <a:buChar char="●"/>
            </a:pPr>
            <a:r>
              <a:rPr lang="es-419" sz="2000"/>
              <a:t>PowerPoint para la generación de fondos de los tableros</a:t>
            </a:r>
            <a:endParaRPr sz="2000"/>
          </a:p>
          <a:p>
            <a:pPr indent="-355600" lvl="0" marL="457200" rtl="0" algn="l">
              <a:lnSpc>
                <a:spcPct val="100000"/>
              </a:lnSpc>
              <a:spcBef>
                <a:spcPts val="0"/>
              </a:spcBef>
              <a:spcAft>
                <a:spcPts val="0"/>
              </a:spcAft>
              <a:buClr>
                <a:schemeClr val="lt1"/>
              </a:buClr>
              <a:buSzPts val="2000"/>
              <a:buFont typeface="Lato"/>
              <a:buChar char="●"/>
            </a:pPr>
            <a:r>
              <a:rPr lang="es-419" sz="2000"/>
              <a:t>Power BI para la generación de los tableros</a:t>
            </a:r>
            <a:endParaRPr sz="2000"/>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6"/>
          <p:cNvSpPr txBox="1"/>
          <p:nvPr>
            <p:ph idx="1" type="body"/>
          </p:nvPr>
        </p:nvSpPr>
        <p:spPr>
          <a:xfrm>
            <a:off x="1297500" y="261275"/>
            <a:ext cx="7038900" cy="42621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t/>
            </a:r>
            <a:endParaRPr b="1" sz="7136" u="sng"/>
          </a:p>
          <a:p>
            <a:pPr indent="0" lvl="0" marL="0" rtl="0" algn="l">
              <a:lnSpc>
                <a:spcPct val="100000"/>
              </a:lnSpc>
              <a:spcBef>
                <a:spcPts val="0"/>
              </a:spcBef>
              <a:spcAft>
                <a:spcPts val="0"/>
              </a:spcAft>
              <a:buNone/>
            </a:pPr>
            <a:r>
              <a:t/>
            </a:r>
            <a:endParaRPr b="1" sz="7136" u="sng"/>
          </a:p>
          <a:p>
            <a:pPr indent="0" lvl="0" marL="0" rtl="0" algn="l">
              <a:lnSpc>
                <a:spcPct val="100000"/>
              </a:lnSpc>
              <a:spcBef>
                <a:spcPts val="0"/>
              </a:spcBef>
              <a:spcAft>
                <a:spcPts val="0"/>
              </a:spcAft>
              <a:buNone/>
            </a:pPr>
            <a:r>
              <a:rPr b="1" lang="es-419" sz="7136" u="sng"/>
              <a:t>Paso a paso del desarrollo del Proyecto Final</a:t>
            </a:r>
            <a:r>
              <a:rPr b="1" lang="es-419" sz="7136"/>
              <a:t>:</a:t>
            </a:r>
            <a:endParaRPr b="1" sz="7136"/>
          </a:p>
          <a:p>
            <a:pPr indent="0" lvl="0" marL="0" rtl="0" algn="l">
              <a:lnSpc>
                <a:spcPct val="100000"/>
              </a:lnSpc>
              <a:spcBef>
                <a:spcPts val="0"/>
              </a:spcBef>
              <a:spcAft>
                <a:spcPts val="0"/>
              </a:spcAft>
              <a:buNone/>
            </a:pPr>
            <a:r>
              <a:t/>
            </a:r>
            <a:endParaRPr b="1" sz="7136"/>
          </a:p>
          <a:p>
            <a:pPr indent="0" lvl="0" marL="0" rtl="0" algn="l">
              <a:lnSpc>
                <a:spcPct val="100000"/>
              </a:lnSpc>
              <a:spcBef>
                <a:spcPts val="0"/>
              </a:spcBef>
              <a:spcAft>
                <a:spcPts val="0"/>
              </a:spcAft>
              <a:buNone/>
            </a:pPr>
            <a:r>
              <a:t/>
            </a:r>
            <a:endParaRPr sz="4921"/>
          </a:p>
          <a:p>
            <a:pPr indent="-325773" lvl="0" marL="457200" rtl="0" algn="l">
              <a:lnSpc>
                <a:spcPct val="100000"/>
              </a:lnSpc>
              <a:spcBef>
                <a:spcPts val="0"/>
              </a:spcBef>
              <a:spcAft>
                <a:spcPts val="0"/>
              </a:spcAft>
              <a:buSzPct val="100000"/>
              <a:buFont typeface="Lato"/>
              <a:buAutoNum type="arabicPeriod"/>
            </a:pPr>
            <a:r>
              <a:rPr lang="es-419" sz="6121"/>
              <a:t>Generación de fondos para los tableros.</a:t>
            </a:r>
            <a:endParaRPr sz="6121"/>
          </a:p>
          <a:p>
            <a:pPr indent="-325773" lvl="1" marL="914400" rtl="0" algn="l">
              <a:lnSpc>
                <a:spcPct val="100000"/>
              </a:lnSpc>
              <a:spcBef>
                <a:spcPts val="0"/>
              </a:spcBef>
              <a:spcAft>
                <a:spcPts val="0"/>
              </a:spcAft>
              <a:buSzPct val="100000"/>
              <a:buFont typeface="Lato"/>
              <a:buAutoNum type="alphaLcPeriod"/>
            </a:pPr>
            <a:r>
              <a:rPr lang="es-419" sz="6121"/>
              <a:t>Se utiliza PowerPoint para generar los fondos en los distintos tableros.</a:t>
            </a:r>
            <a:endParaRPr sz="6121"/>
          </a:p>
          <a:p>
            <a:pPr indent="-325773" lvl="0" marL="457200" rtl="0" algn="l">
              <a:lnSpc>
                <a:spcPct val="100000"/>
              </a:lnSpc>
              <a:spcBef>
                <a:spcPts val="0"/>
              </a:spcBef>
              <a:spcAft>
                <a:spcPts val="0"/>
              </a:spcAft>
              <a:buSzPct val="100000"/>
              <a:buFont typeface="Lato"/>
              <a:buAutoNum type="arabicPeriod"/>
            </a:pPr>
            <a:r>
              <a:rPr lang="es-419" sz="6121"/>
              <a:t>Aplicación de los fondos creados en PowerPoint en PowerBI</a:t>
            </a:r>
            <a:endParaRPr sz="6121"/>
          </a:p>
          <a:p>
            <a:pPr indent="-325773" lvl="1" marL="914400" rtl="0" algn="l">
              <a:lnSpc>
                <a:spcPct val="100000"/>
              </a:lnSpc>
              <a:spcBef>
                <a:spcPts val="0"/>
              </a:spcBef>
              <a:spcAft>
                <a:spcPts val="0"/>
              </a:spcAft>
              <a:buSzPct val="100000"/>
              <a:buFont typeface="Lato"/>
              <a:buAutoNum type="alphaLcPeriod"/>
            </a:pPr>
            <a:r>
              <a:rPr lang="es-419" sz="6121"/>
              <a:t>Una vez generados los fondos en PowerPoint, se procede a su incorporación en PowerBI</a:t>
            </a:r>
            <a:endParaRPr sz="6121"/>
          </a:p>
          <a:p>
            <a:pPr indent="-325773" lvl="0" marL="457200" rtl="0" algn="l">
              <a:lnSpc>
                <a:spcPct val="100000"/>
              </a:lnSpc>
              <a:spcBef>
                <a:spcPts val="0"/>
              </a:spcBef>
              <a:spcAft>
                <a:spcPts val="0"/>
              </a:spcAft>
              <a:buSzPct val="100000"/>
              <a:buFont typeface="Lato"/>
              <a:buAutoNum type="arabicPeriod"/>
            </a:pPr>
            <a:r>
              <a:rPr lang="es-419" sz="6121"/>
              <a:t>Generación de Hipervínculos</a:t>
            </a:r>
            <a:endParaRPr sz="6121"/>
          </a:p>
          <a:p>
            <a:pPr indent="-325773" lvl="1" marL="914400" rtl="0" algn="l">
              <a:lnSpc>
                <a:spcPct val="100000"/>
              </a:lnSpc>
              <a:spcBef>
                <a:spcPts val="0"/>
              </a:spcBef>
              <a:spcAft>
                <a:spcPts val="0"/>
              </a:spcAft>
              <a:buSzPct val="100000"/>
              <a:buFont typeface="Lato"/>
              <a:buAutoNum type="alphaLcPeriod"/>
            </a:pPr>
            <a:r>
              <a:rPr lang="es-419" sz="6121"/>
              <a:t>Se insertan  2 imágenes: una con el logo de Whatsapp y otra con el logo de Linkedin.</a:t>
            </a:r>
            <a:endParaRPr sz="6121"/>
          </a:p>
          <a:p>
            <a:pPr indent="-325773" lvl="1" marL="914400" rtl="0" algn="l">
              <a:lnSpc>
                <a:spcPct val="100000"/>
              </a:lnSpc>
              <a:spcBef>
                <a:spcPts val="0"/>
              </a:spcBef>
              <a:spcAft>
                <a:spcPts val="0"/>
              </a:spcAft>
              <a:buSzPct val="100000"/>
              <a:buFont typeface="Lato"/>
              <a:buAutoNum type="alphaLcPeriod"/>
            </a:pPr>
            <a:r>
              <a:rPr lang="es-419" sz="6121"/>
              <a:t>A cada una de las imágenes, se les genera el Hipervínculo correspondiente a estas 2 páginas.</a:t>
            </a:r>
            <a:endParaRPr sz="6121"/>
          </a:p>
          <a:p>
            <a:pPr indent="-325773" lvl="0" marL="457200" rtl="0" algn="l">
              <a:lnSpc>
                <a:spcPct val="100000"/>
              </a:lnSpc>
              <a:spcBef>
                <a:spcPts val="0"/>
              </a:spcBef>
              <a:spcAft>
                <a:spcPts val="0"/>
              </a:spcAft>
              <a:buSzPct val="100000"/>
              <a:buFont typeface="Arial"/>
              <a:buAutoNum type="arabicPeriod"/>
            </a:pPr>
            <a:r>
              <a:rPr lang="es-419" sz="6121"/>
              <a:t>Importación de tablas (Dataset)</a:t>
            </a:r>
            <a:endParaRPr sz="6121"/>
          </a:p>
          <a:p>
            <a:pPr indent="-325773" lvl="1" marL="914400" rtl="0" algn="l">
              <a:lnSpc>
                <a:spcPct val="100000"/>
              </a:lnSpc>
              <a:spcBef>
                <a:spcPts val="0"/>
              </a:spcBef>
              <a:spcAft>
                <a:spcPts val="0"/>
              </a:spcAft>
              <a:buSzPct val="100000"/>
              <a:buFont typeface="Arial"/>
              <a:buAutoNum type="alphaLcPeriod"/>
            </a:pPr>
            <a:r>
              <a:rPr lang="es-419" sz="6121"/>
              <a:t>Se importa la información contenida en el archivo de Excel con el nombre </a:t>
            </a:r>
            <a:r>
              <a:rPr b="1" lang="es-419" sz="6121"/>
              <a:t>WORLDCUPMATCHES</a:t>
            </a:r>
            <a:endParaRPr b="1" sz="6121"/>
          </a:p>
          <a:p>
            <a:pPr indent="-325773" lvl="1" marL="914400" rtl="0" algn="l">
              <a:lnSpc>
                <a:spcPct val="100000"/>
              </a:lnSpc>
              <a:spcBef>
                <a:spcPts val="0"/>
              </a:spcBef>
              <a:spcAft>
                <a:spcPts val="0"/>
              </a:spcAft>
              <a:buSzPct val="100000"/>
              <a:buFont typeface="Arial"/>
              <a:buAutoNum type="alphaLcPeriod"/>
            </a:pPr>
            <a:r>
              <a:rPr lang="es-419" sz="6121"/>
              <a:t>A través del Power Query se realiza la limpieza de datos, eliminando el archivo generado DIAGRAMA E-R</a:t>
            </a:r>
            <a:endParaRPr sz="6121"/>
          </a:p>
          <a:p>
            <a:pPr indent="0" lvl="0" marL="914400" rtl="0" algn="l">
              <a:lnSpc>
                <a:spcPct val="100000"/>
              </a:lnSpc>
              <a:spcBef>
                <a:spcPts val="0"/>
              </a:spcBef>
              <a:spcAft>
                <a:spcPts val="0"/>
              </a:spcAft>
              <a:buNone/>
            </a:pPr>
            <a:r>
              <a:t/>
            </a:r>
            <a:endParaRPr sz="2600"/>
          </a:p>
          <a:p>
            <a:pPr indent="0" lvl="0" marL="457200" rtl="0" algn="l">
              <a:lnSpc>
                <a:spcPct val="100000"/>
              </a:lnSpc>
              <a:spcBef>
                <a:spcPts val="0"/>
              </a:spcBef>
              <a:spcAft>
                <a:spcPts val="0"/>
              </a:spcAft>
              <a:buNone/>
            </a:pPr>
            <a:r>
              <a:t/>
            </a:r>
            <a:endParaRPr sz="2600"/>
          </a:p>
          <a:p>
            <a:pPr indent="0" lvl="0" marL="457200" rtl="0" algn="l">
              <a:lnSpc>
                <a:spcPct val="100000"/>
              </a:lnSpc>
              <a:spcBef>
                <a:spcPts val="0"/>
              </a:spcBef>
              <a:spcAft>
                <a:spcPts val="0"/>
              </a:spcAft>
              <a:buNone/>
            </a:pPr>
            <a:r>
              <a:t/>
            </a:r>
            <a:endParaRPr sz="2600"/>
          </a:p>
          <a:p>
            <a:pPr indent="0" lvl="0" marL="0" rtl="0" algn="l">
              <a:lnSpc>
                <a:spcPct val="100000"/>
              </a:lnSpc>
              <a:spcBef>
                <a:spcPts val="0"/>
              </a:spcBef>
              <a:spcAft>
                <a:spcPts val="0"/>
              </a:spcAft>
              <a:buNone/>
            </a:pPr>
            <a:r>
              <a:t/>
            </a:r>
            <a:endParaRPr sz="2400"/>
          </a:p>
          <a:p>
            <a:pPr indent="0" lvl="0" marL="91440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7"/>
          <p:cNvSpPr txBox="1"/>
          <p:nvPr>
            <p:ph idx="1" type="body"/>
          </p:nvPr>
        </p:nvSpPr>
        <p:spPr>
          <a:xfrm>
            <a:off x="1297500" y="261275"/>
            <a:ext cx="7038900" cy="42621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t/>
            </a:r>
            <a:endParaRPr b="1" sz="7136" u="sng"/>
          </a:p>
          <a:p>
            <a:pPr indent="0" lvl="0" marL="0" rtl="0" algn="l">
              <a:lnSpc>
                <a:spcPct val="100000"/>
              </a:lnSpc>
              <a:spcBef>
                <a:spcPts val="0"/>
              </a:spcBef>
              <a:spcAft>
                <a:spcPts val="0"/>
              </a:spcAft>
              <a:buNone/>
            </a:pPr>
            <a:r>
              <a:t/>
            </a:r>
            <a:endParaRPr b="1" sz="7136" u="sng"/>
          </a:p>
          <a:p>
            <a:pPr indent="0" lvl="0" marL="0" rtl="0" algn="l">
              <a:lnSpc>
                <a:spcPct val="100000"/>
              </a:lnSpc>
              <a:spcBef>
                <a:spcPts val="0"/>
              </a:spcBef>
              <a:spcAft>
                <a:spcPts val="0"/>
              </a:spcAft>
              <a:buNone/>
            </a:pPr>
            <a:r>
              <a:rPr b="1" lang="es-419" sz="7136" u="sng"/>
              <a:t>Paso a paso del desarrollo del Proyecto Final</a:t>
            </a:r>
            <a:r>
              <a:rPr b="1" lang="es-419" sz="7136"/>
              <a:t>:</a:t>
            </a:r>
            <a:endParaRPr b="1" sz="7136"/>
          </a:p>
          <a:p>
            <a:pPr indent="0" lvl="0" marL="0" rtl="0" algn="l">
              <a:lnSpc>
                <a:spcPct val="100000"/>
              </a:lnSpc>
              <a:spcBef>
                <a:spcPts val="0"/>
              </a:spcBef>
              <a:spcAft>
                <a:spcPts val="0"/>
              </a:spcAft>
              <a:buNone/>
            </a:pPr>
            <a:r>
              <a:t/>
            </a:r>
            <a:endParaRPr b="1" sz="7136"/>
          </a:p>
          <a:p>
            <a:pPr indent="0" lvl="0" marL="0" rtl="0" algn="l">
              <a:lnSpc>
                <a:spcPct val="100000"/>
              </a:lnSpc>
              <a:spcBef>
                <a:spcPts val="0"/>
              </a:spcBef>
              <a:spcAft>
                <a:spcPts val="0"/>
              </a:spcAft>
              <a:buNone/>
            </a:pPr>
            <a:r>
              <a:t/>
            </a:r>
            <a:endParaRPr sz="4921"/>
          </a:p>
          <a:p>
            <a:pPr indent="0" lvl="0" marL="0" rtl="0" algn="l">
              <a:lnSpc>
                <a:spcPct val="100000"/>
              </a:lnSpc>
              <a:spcBef>
                <a:spcPts val="0"/>
              </a:spcBef>
              <a:spcAft>
                <a:spcPts val="0"/>
              </a:spcAft>
              <a:buNone/>
            </a:pPr>
            <a:r>
              <a:rPr lang="es-419" sz="6121"/>
              <a:t>  5.	Realizamos la remoción de de filas en blanco de las tabla principal y de los 	campos repetidos del MatchID así como de las otras tablas que contienen la	FK para poder relacionarlas manualmente.</a:t>
            </a:r>
            <a:endParaRPr sz="6121"/>
          </a:p>
          <a:p>
            <a:pPr indent="0" lvl="0" marL="0" rtl="0" algn="l">
              <a:lnSpc>
                <a:spcPct val="100000"/>
              </a:lnSpc>
              <a:spcBef>
                <a:spcPts val="0"/>
              </a:spcBef>
              <a:spcAft>
                <a:spcPts val="0"/>
              </a:spcAft>
              <a:buNone/>
            </a:pPr>
            <a:r>
              <a:rPr lang="es-419" sz="6121"/>
              <a:t>  6.	Fijamos los campos relacionados en la parte superior de cada tabla.</a:t>
            </a:r>
            <a:endParaRPr sz="6121"/>
          </a:p>
          <a:p>
            <a:pPr indent="0" lvl="0" marL="0" rtl="0" algn="l">
              <a:lnSpc>
                <a:spcPct val="100000"/>
              </a:lnSpc>
              <a:spcBef>
                <a:spcPts val="0"/>
              </a:spcBef>
              <a:spcAft>
                <a:spcPts val="0"/>
              </a:spcAft>
              <a:buNone/>
            </a:pPr>
            <a:r>
              <a:rPr lang="es-419" sz="6121"/>
              <a:t>  7.	Creamos la tabla Fecha</a:t>
            </a:r>
            <a:endParaRPr sz="6121"/>
          </a:p>
          <a:p>
            <a:pPr indent="0" lvl="0" marL="0" rtl="0" algn="l">
              <a:lnSpc>
                <a:spcPct val="100000"/>
              </a:lnSpc>
              <a:spcBef>
                <a:spcPts val="0"/>
              </a:spcBef>
              <a:spcAft>
                <a:spcPts val="0"/>
              </a:spcAft>
              <a:buNone/>
            </a:pPr>
            <a:r>
              <a:rPr lang="es-419" sz="6121"/>
              <a:t>  8.	En la tabla REFEREE eliminamos duplicados y modificamos su relación (1:1) 	en sus propiedades</a:t>
            </a:r>
            <a:endParaRPr sz="6121"/>
          </a:p>
          <a:p>
            <a:pPr indent="0" lvl="0" marL="0" rtl="0" algn="l">
              <a:lnSpc>
                <a:spcPct val="100000"/>
              </a:lnSpc>
              <a:spcBef>
                <a:spcPts val="0"/>
              </a:spcBef>
              <a:spcAft>
                <a:spcPts val="0"/>
              </a:spcAft>
              <a:buNone/>
            </a:pPr>
            <a:r>
              <a:rPr lang="es-419" sz="6121"/>
              <a:t>  9.	En la tabla PLAYERS removimos los duplicados y modificamos la relación	 (1:1)	en sus propiedades.									</a:t>
            </a:r>
            <a:endParaRPr sz="6121"/>
          </a:p>
          <a:p>
            <a:pPr indent="0" lvl="0" marL="0" rtl="0" algn="l">
              <a:lnSpc>
                <a:spcPct val="100000"/>
              </a:lnSpc>
              <a:spcBef>
                <a:spcPts val="0"/>
              </a:spcBef>
              <a:spcAft>
                <a:spcPts val="0"/>
              </a:spcAft>
              <a:buNone/>
            </a:pPr>
            <a:r>
              <a:rPr lang="es-419" sz="6121"/>
              <a:t> 10.	En la tabla STADIUMS eliminamos las filas en blanco</a:t>
            </a:r>
            <a:endParaRPr sz="6121"/>
          </a:p>
          <a:p>
            <a:pPr indent="0" lvl="0" marL="0" rtl="0" algn="l">
              <a:lnSpc>
                <a:spcPct val="100000"/>
              </a:lnSpc>
              <a:spcBef>
                <a:spcPts val="0"/>
              </a:spcBef>
              <a:spcAft>
                <a:spcPts val="0"/>
              </a:spcAft>
              <a:buNone/>
            </a:pPr>
            <a:r>
              <a:rPr lang="es-419" sz="6121"/>
              <a:t> 11.	Agregamos una nueva columna en nuestro dataset con un “left” y 			generamos la nueva columna Fecha para ya que nos estaba dando problema 	con su formato en el Power BI</a:t>
            </a:r>
            <a:endParaRPr sz="6121"/>
          </a:p>
          <a:p>
            <a:pPr indent="0" lvl="0" marL="0" rtl="0" algn="l">
              <a:lnSpc>
                <a:spcPct val="100000"/>
              </a:lnSpc>
              <a:spcBef>
                <a:spcPts val="0"/>
              </a:spcBef>
              <a:spcAft>
                <a:spcPts val="0"/>
              </a:spcAft>
              <a:buNone/>
            </a:pPr>
            <a:r>
              <a:rPr lang="es-419" sz="6121"/>
              <a:t>	Importamos nuevamente la tabla principal con su nueva columna y se		genera la relación con la tabla.	</a:t>
            </a:r>
            <a:endParaRPr sz="6121"/>
          </a:p>
          <a:p>
            <a:pPr indent="0" lvl="0" marL="0" rtl="0" algn="l">
              <a:lnSpc>
                <a:spcPct val="100000"/>
              </a:lnSpc>
              <a:spcBef>
                <a:spcPts val="0"/>
              </a:spcBef>
              <a:spcAft>
                <a:spcPts val="0"/>
              </a:spcAft>
              <a:buNone/>
            </a:pPr>
            <a:r>
              <a:rPr lang="es-419" sz="6121"/>
              <a:t>12. 	Eliminamos la relación RounID									</a:t>
            </a:r>
            <a:endParaRPr sz="6121"/>
          </a:p>
          <a:p>
            <a:pPr indent="0" lvl="0" marL="914400" rtl="0" algn="l">
              <a:lnSpc>
                <a:spcPct val="100000"/>
              </a:lnSpc>
              <a:spcBef>
                <a:spcPts val="0"/>
              </a:spcBef>
              <a:spcAft>
                <a:spcPts val="0"/>
              </a:spcAft>
              <a:buNone/>
            </a:pPr>
            <a:r>
              <a:t/>
            </a:r>
            <a:endParaRPr sz="2600"/>
          </a:p>
          <a:p>
            <a:pPr indent="0" lvl="0" marL="457200" rtl="0" algn="l">
              <a:lnSpc>
                <a:spcPct val="100000"/>
              </a:lnSpc>
              <a:spcBef>
                <a:spcPts val="0"/>
              </a:spcBef>
              <a:spcAft>
                <a:spcPts val="0"/>
              </a:spcAft>
              <a:buNone/>
            </a:pPr>
            <a:r>
              <a:t/>
            </a:r>
            <a:endParaRPr sz="2600"/>
          </a:p>
          <a:p>
            <a:pPr indent="0" lvl="0" marL="457200" rtl="0" algn="l">
              <a:lnSpc>
                <a:spcPct val="100000"/>
              </a:lnSpc>
              <a:spcBef>
                <a:spcPts val="0"/>
              </a:spcBef>
              <a:spcAft>
                <a:spcPts val="0"/>
              </a:spcAft>
              <a:buNone/>
            </a:pPr>
            <a:r>
              <a:t/>
            </a:r>
            <a:endParaRPr sz="2600"/>
          </a:p>
          <a:p>
            <a:pPr indent="0" lvl="0" marL="0" rtl="0" algn="l">
              <a:lnSpc>
                <a:spcPct val="100000"/>
              </a:lnSpc>
              <a:spcBef>
                <a:spcPts val="0"/>
              </a:spcBef>
              <a:spcAft>
                <a:spcPts val="0"/>
              </a:spcAft>
              <a:buNone/>
            </a:pPr>
            <a:r>
              <a:t/>
            </a:r>
            <a:endParaRPr sz="2400"/>
          </a:p>
          <a:p>
            <a:pPr indent="0" lvl="0" marL="91440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8"/>
          <p:cNvSpPr txBox="1"/>
          <p:nvPr>
            <p:ph idx="1" type="body"/>
          </p:nvPr>
        </p:nvSpPr>
        <p:spPr>
          <a:xfrm>
            <a:off x="1370050" y="0"/>
            <a:ext cx="7412100" cy="50340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t/>
            </a:r>
            <a:endParaRPr b="1" sz="7136" u="sng"/>
          </a:p>
          <a:p>
            <a:pPr indent="0" lvl="0" marL="0" rtl="0" algn="l">
              <a:lnSpc>
                <a:spcPct val="100000"/>
              </a:lnSpc>
              <a:spcBef>
                <a:spcPts val="0"/>
              </a:spcBef>
              <a:spcAft>
                <a:spcPts val="0"/>
              </a:spcAft>
              <a:buNone/>
            </a:pPr>
            <a:r>
              <a:t/>
            </a:r>
            <a:endParaRPr b="1" sz="7136" u="sng"/>
          </a:p>
          <a:p>
            <a:pPr indent="0" lvl="0" marL="0" rtl="0" algn="l">
              <a:lnSpc>
                <a:spcPct val="100000"/>
              </a:lnSpc>
              <a:spcBef>
                <a:spcPts val="0"/>
              </a:spcBef>
              <a:spcAft>
                <a:spcPts val="0"/>
              </a:spcAft>
              <a:buNone/>
            </a:pPr>
            <a:r>
              <a:rPr b="1" lang="es-419" sz="7136" u="sng"/>
              <a:t>Paso a paso del desarrollo del Proyecto Final</a:t>
            </a:r>
            <a:r>
              <a:rPr b="1" lang="es-419" sz="7136"/>
              <a:t>:</a:t>
            </a:r>
            <a:endParaRPr b="1" sz="7136"/>
          </a:p>
          <a:p>
            <a:pPr indent="0" lvl="0" marL="0" rtl="0" algn="l">
              <a:lnSpc>
                <a:spcPct val="100000"/>
              </a:lnSpc>
              <a:spcBef>
                <a:spcPts val="0"/>
              </a:spcBef>
              <a:spcAft>
                <a:spcPts val="0"/>
              </a:spcAft>
              <a:buNone/>
            </a:pPr>
            <a:r>
              <a:t/>
            </a:r>
            <a:endParaRPr b="1" sz="7136"/>
          </a:p>
          <a:p>
            <a:pPr indent="0" lvl="0" marL="0" rtl="0" algn="l">
              <a:lnSpc>
                <a:spcPct val="100000"/>
              </a:lnSpc>
              <a:spcBef>
                <a:spcPts val="0"/>
              </a:spcBef>
              <a:spcAft>
                <a:spcPts val="0"/>
              </a:spcAft>
              <a:buNone/>
            </a:pPr>
            <a:r>
              <a:t/>
            </a:r>
            <a:endParaRPr sz="4921"/>
          </a:p>
          <a:p>
            <a:pPr indent="0" lvl="0" marL="0" rtl="0" algn="l">
              <a:lnSpc>
                <a:spcPct val="100000"/>
              </a:lnSpc>
              <a:spcBef>
                <a:spcPts val="0"/>
              </a:spcBef>
              <a:spcAft>
                <a:spcPts val="0"/>
              </a:spcAft>
              <a:buNone/>
            </a:pPr>
            <a:r>
              <a:rPr lang="es-419" sz="6121"/>
              <a:t>  13.	En la opción Herramientas de  tablas marcamos como tabla de fechas la 		columna FECHA</a:t>
            </a:r>
            <a:endParaRPr sz="6121"/>
          </a:p>
          <a:p>
            <a:pPr indent="0" lvl="0" marL="0" rtl="0" algn="l">
              <a:lnSpc>
                <a:spcPct val="100000"/>
              </a:lnSpc>
              <a:spcBef>
                <a:spcPts val="0"/>
              </a:spcBef>
              <a:spcAft>
                <a:spcPts val="0"/>
              </a:spcAft>
              <a:buNone/>
            </a:pPr>
            <a:r>
              <a:rPr lang="es-419" sz="6121"/>
              <a:t>  14.	En la tabla CALENDARIO agregamos las columnas Año, Número Mes, y Mes	 y 	Día, estas últimas con su primera letra en mayúscula con la función UPPER</a:t>
            </a:r>
            <a:endParaRPr sz="6121"/>
          </a:p>
          <a:p>
            <a:pPr indent="0" lvl="0" marL="0" rtl="0" algn="l">
              <a:lnSpc>
                <a:spcPct val="100000"/>
              </a:lnSpc>
              <a:spcBef>
                <a:spcPts val="0"/>
              </a:spcBef>
              <a:spcAft>
                <a:spcPts val="0"/>
              </a:spcAft>
              <a:buNone/>
            </a:pPr>
            <a:r>
              <a:rPr lang="es-419" sz="6121"/>
              <a:t>  15.	Creamos la tabla MEDIDAS								</a:t>
            </a:r>
            <a:endParaRPr sz="6121"/>
          </a:p>
          <a:p>
            <a:pPr indent="0" lvl="0" marL="0" rtl="0" algn="l">
              <a:lnSpc>
                <a:spcPct val="100000"/>
              </a:lnSpc>
              <a:spcBef>
                <a:spcPts val="0"/>
              </a:spcBef>
              <a:spcAft>
                <a:spcPts val="0"/>
              </a:spcAft>
              <a:buNone/>
            </a:pPr>
            <a:r>
              <a:rPr lang="es-419" sz="6121"/>
              <a:t>  16.	En la tabla Referee eliminamos duplicados y modificamos su relación en sus		 propiedades										   </a:t>
            </a:r>
            <a:endParaRPr sz="6121"/>
          </a:p>
          <a:p>
            <a:pPr indent="0" lvl="0" marL="0" rtl="0" algn="l">
              <a:lnSpc>
                <a:spcPct val="100000"/>
              </a:lnSpc>
              <a:spcBef>
                <a:spcPts val="0"/>
              </a:spcBef>
              <a:spcAft>
                <a:spcPts val="0"/>
              </a:spcAft>
              <a:buNone/>
            </a:pPr>
            <a:r>
              <a:rPr lang="es-419" sz="6121"/>
              <a:t>  17	Creamos la tabla MEDIDAS en el Power BI que incluyen:</a:t>
            </a:r>
            <a:endParaRPr sz="6121"/>
          </a:p>
          <a:p>
            <a:pPr indent="0" lvl="0" marL="0" rtl="0" algn="l">
              <a:lnSpc>
                <a:spcPct val="100000"/>
              </a:lnSpc>
              <a:spcBef>
                <a:spcPts val="0"/>
              </a:spcBef>
              <a:spcAft>
                <a:spcPts val="0"/>
              </a:spcAft>
              <a:buNone/>
            </a:pPr>
            <a:r>
              <a:rPr lang="es-419" sz="6121"/>
              <a:t>	a.	Análisis de Público </a:t>
            </a:r>
            <a:endParaRPr sz="6121"/>
          </a:p>
          <a:p>
            <a:pPr indent="0" lvl="0" marL="0" rtl="0" algn="l">
              <a:lnSpc>
                <a:spcPct val="100000"/>
              </a:lnSpc>
              <a:spcBef>
                <a:spcPts val="0"/>
              </a:spcBef>
              <a:spcAft>
                <a:spcPts val="0"/>
              </a:spcAft>
              <a:buNone/>
            </a:pPr>
            <a:r>
              <a:rPr lang="es-419" sz="6121"/>
              <a:t>	b.	Diferencia (cada 4 años)</a:t>
            </a:r>
            <a:endParaRPr sz="6121"/>
          </a:p>
          <a:p>
            <a:pPr indent="0" lvl="0" marL="0" rtl="0" algn="l">
              <a:lnSpc>
                <a:spcPct val="100000"/>
              </a:lnSpc>
              <a:spcBef>
                <a:spcPts val="0"/>
              </a:spcBef>
              <a:spcAft>
                <a:spcPts val="0"/>
              </a:spcAft>
              <a:buNone/>
            </a:pPr>
            <a:r>
              <a:rPr lang="es-419" sz="6121"/>
              <a:t>	c.	Tasa ( medida en porcentaje)</a:t>
            </a:r>
            <a:endParaRPr sz="6121"/>
          </a:p>
          <a:p>
            <a:pPr indent="0" lvl="0" marL="0" rtl="0" algn="l">
              <a:lnSpc>
                <a:spcPct val="100000"/>
              </a:lnSpc>
              <a:spcBef>
                <a:spcPts val="0"/>
              </a:spcBef>
              <a:spcAft>
                <a:spcPts val="0"/>
              </a:spcAft>
              <a:buNone/>
            </a:pPr>
            <a:r>
              <a:rPr lang="es-419" sz="6121"/>
              <a:t>	d.	Campeones, segundos, tercero y cuartos colocados</a:t>
            </a:r>
            <a:endParaRPr sz="6121"/>
          </a:p>
          <a:p>
            <a:pPr indent="0" lvl="0" marL="0" rtl="0" algn="l">
              <a:lnSpc>
                <a:spcPct val="100000"/>
              </a:lnSpc>
              <a:spcBef>
                <a:spcPts val="0"/>
              </a:spcBef>
              <a:spcAft>
                <a:spcPts val="0"/>
              </a:spcAft>
              <a:buNone/>
            </a:pPr>
            <a:r>
              <a:rPr lang="es-419" sz="6121"/>
              <a:t>  18.	Creamos la tabla CATEGORÍA en nuestro Dataset				</a:t>
            </a:r>
            <a:endParaRPr sz="6121"/>
          </a:p>
          <a:p>
            <a:pPr indent="0" lvl="0" marL="0" rtl="0" algn="l">
              <a:lnSpc>
                <a:spcPct val="100000"/>
              </a:lnSpc>
              <a:spcBef>
                <a:spcPts val="0"/>
              </a:spcBef>
              <a:spcAft>
                <a:spcPts val="0"/>
              </a:spcAft>
              <a:buNone/>
            </a:pPr>
            <a:r>
              <a:rPr lang="es-419" sz="6121"/>
              <a:t>  19.	Sustituimos los valores de Germany FR por Germany en las tablas] CUPS y		 World Cup Matches 												a.	Renombramos columnas en esta misma tabla						b.	Removemos filas en blanco y valores repetidos</a:t>
            </a:r>
            <a:endParaRPr sz="6121"/>
          </a:p>
          <a:p>
            <a:pPr indent="0" lvl="0" marL="0" rtl="0" algn="l">
              <a:lnSpc>
                <a:spcPct val="100000"/>
              </a:lnSpc>
              <a:spcBef>
                <a:spcPts val="0"/>
              </a:spcBef>
              <a:spcAft>
                <a:spcPts val="0"/>
              </a:spcAft>
              <a:buNone/>
            </a:pPr>
            <a:r>
              <a:rPr lang="es-419" sz="6121"/>
              <a:t> 20.	Creamos la Portada del proyecto en nuestro Power BI</a:t>
            </a:r>
            <a:endParaRPr sz="6121"/>
          </a:p>
          <a:p>
            <a:pPr indent="0" lvl="0" marL="457200" rtl="0" algn="l">
              <a:lnSpc>
                <a:spcPct val="100000"/>
              </a:lnSpc>
              <a:spcBef>
                <a:spcPts val="0"/>
              </a:spcBef>
              <a:spcAft>
                <a:spcPts val="0"/>
              </a:spcAft>
              <a:buNone/>
            </a:pPr>
            <a:r>
              <a:rPr lang="es-419" sz="6121"/>
              <a:t>a.	Le añadimos el nombre, foto, datos, hipervínculos externos e internos </a:t>
            </a:r>
            <a:endParaRPr sz="6121"/>
          </a:p>
          <a:p>
            <a:pPr indent="0" lvl="0" marL="457200" rtl="0" algn="l">
              <a:lnSpc>
                <a:spcPct val="100000"/>
              </a:lnSpc>
              <a:spcBef>
                <a:spcPts val="0"/>
              </a:spcBef>
              <a:spcAft>
                <a:spcPts val="0"/>
              </a:spcAft>
              <a:buNone/>
            </a:pPr>
            <a:r>
              <a:rPr lang="es-419" sz="6121"/>
              <a:t>b	Editamos las imágenes de los hipervínculos	</a:t>
            </a:r>
            <a:endParaRPr sz="6121"/>
          </a:p>
          <a:p>
            <a:pPr indent="0" lvl="0" marL="0" rtl="0" algn="l">
              <a:lnSpc>
                <a:spcPct val="100000"/>
              </a:lnSpc>
              <a:spcBef>
                <a:spcPts val="0"/>
              </a:spcBef>
              <a:spcAft>
                <a:spcPts val="0"/>
              </a:spcAft>
              <a:buNone/>
            </a:pPr>
            <a:r>
              <a:rPr lang="es-419" sz="6121"/>
              <a:t>21. 	Creamos la segunda página del proyecto llamada “Hipótesis”, donde</a:t>
            </a:r>
            <a:endParaRPr sz="2600"/>
          </a:p>
          <a:p>
            <a:pPr indent="0" lvl="0" marL="457200" rtl="0" algn="l">
              <a:lnSpc>
                <a:spcPct val="100000"/>
              </a:lnSpc>
              <a:spcBef>
                <a:spcPts val="0"/>
              </a:spcBef>
              <a:spcAft>
                <a:spcPts val="0"/>
              </a:spcAft>
              <a:buNone/>
            </a:pPr>
            <a:r>
              <a:t/>
            </a:r>
            <a:endParaRPr sz="2600"/>
          </a:p>
          <a:p>
            <a:pPr indent="0" lvl="0" marL="457200" rtl="0" algn="l">
              <a:lnSpc>
                <a:spcPct val="100000"/>
              </a:lnSpc>
              <a:spcBef>
                <a:spcPts val="0"/>
              </a:spcBef>
              <a:spcAft>
                <a:spcPts val="0"/>
              </a:spcAft>
              <a:buNone/>
            </a:pPr>
            <a:r>
              <a:t/>
            </a:r>
            <a:endParaRPr sz="2600"/>
          </a:p>
          <a:p>
            <a:pPr indent="0" lvl="0" marL="0" rtl="0" algn="l">
              <a:lnSpc>
                <a:spcPct val="100000"/>
              </a:lnSpc>
              <a:spcBef>
                <a:spcPts val="0"/>
              </a:spcBef>
              <a:spcAft>
                <a:spcPts val="0"/>
              </a:spcAft>
              <a:buNone/>
            </a:pPr>
            <a:r>
              <a:t/>
            </a:r>
            <a:endParaRPr sz="2400"/>
          </a:p>
          <a:p>
            <a:pPr indent="0" lvl="0" marL="91440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9"/>
          <p:cNvSpPr txBox="1"/>
          <p:nvPr>
            <p:ph idx="1" type="body"/>
          </p:nvPr>
        </p:nvSpPr>
        <p:spPr>
          <a:xfrm>
            <a:off x="1297500" y="74675"/>
            <a:ext cx="7038900" cy="44487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t/>
            </a:r>
            <a:endParaRPr b="1" sz="7136" u="sng"/>
          </a:p>
          <a:p>
            <a:pPr indent="0" lvl="0" marL="0" rtl="0" algn="l">
              <a:lnSpc>
                <a:spcPct val="100000"/>
              </a:lnSpc>
              <a:spcBef>
                <a:spcPts val="0"/>
              </a:spcBef>
              <a:spcAft>
                <a:spcPts val="0"/>
              </a:spcAft>
              <a:buNone/>
            </a:pPr>
            <a:r>
              <a:t/>
            </a:r>
            <a:endParaRPr b="1" sz="7136" u="sng"/>
          </a:p>
          <a:p>
            <a:pPr indent="0" lvl="0" marL="0" rtl="0" algn="l">
              <a:lnSpc>
                <a:spcPct val="100000"/>
              </a:lnSpc>
              <a:spcBef>
                <a:spcPts val="0"/>
              </a:spcBef>
              <a:spcAft>
                <a:spcPts val="0"/>
              </a:spcAft>
              <a:buNone/>
            </a:pPr>
            <a:r>
              <a:rPr b="1" lang="es-419" sz="7136" u="sng"/>
              <a:t>Paso a paso del desarrollo del Proyecto Final</a:t>
            </a:r>
            <a:r>
              <a:rPr b="1" lang="es-419" sz="7136"/>
              <a:t>:</a:t>
            </a:r>
            <a:endParaRPr b="1" sz="7136"/>
          </a:p>
          <a:p>
            <a:pPr indent="0" lvl="0" marL="0" rtl="0" algn="l">
              <a:lnSpc>
                <a:spcPct val="100000"/>
              </a:lnSpc>
              <a:spcBef>
                <a:spcPts val="0"/>
              </a:spcBef>
              <a:spcAft>
                <a:spcPts val="0"/>
              </a:spcAft>
              <a:buNone/>
            </a:pPr>
            <a:r>
              <a:t/>
            </a:r>
            <a:endParaRPr b="1" sz="7136"/>
          </a:p>
          <a:p>
            <a:pPr indent="0" lvl="0" marL="0" rtl="0" algn="l">
              <a:lnSpc>
                <a:spcPct val="100000"/>
              </a:lnSpc>
              <a:spcBef>
                <a:spcPts val="0"/>
              </a:spcBef>
              <a:spcAft>
                <a:spcPts val="0"/>
              </a:spcAft>
              <a:buNone/>
            </a:pPr>
            <a:r>
              <a:t/>
            </a:r>
            <a:endParaRPr sz="4921"/>
          </a:p>
          <a:p>
            <a:pPr indent="0" lvl="0" marL="0" rtl="0" algn="l">
              <a:lnSpc>
                <a:spcPct val="100000"/>
              </a:lnSpc>
              <a:spcBef>
                <a:spcPts val="0"/>
              </a:spcBef>
              <a:spcAft>
                <a:spcPts val="0"/>
              </a:spcAft>
              <a:buNone/>
            </a:pPr>
            <a:r>
              <a:rPr lang="es-419" sz="6121"/>
              <a:t>  	documentamos la descripción, su hipótesis y las herramientas tecnológicas	implementadas.</a:t>
            </a:r>
            <a:endParaRPr sz="6121"/>
          </a:p>
          <a:p>
            <a:pPr indent="0" lvl="0" marL="0" rtl="0" algn="l">
              <a:lnSpc>
                <a:spcPct val="100000"/>
              </a:lnSpc>
              <a:spcBef>
                <a:spcPts val="0"/>
              </a:spcBef>
              <a:spcAft>
                <a:spcPts val="0"/>
              </a:spcAft>
              <a:buNone/>
            </a:pPr>
            <a:r>
              <a:rPr lang="es-419" sz="6121"/>
              <a:t>		a.	Le creamos sus hipervínculos externos de contacto e internos 	para volver a la portada.</a:t>
            </a:r>
            <a:endParaRPr sz="6121"/>
          </a:p>
          <a:p>
            <a:pPr indent="0" lvl="0" marL="0" rtl="0" algn="l">
              <a:lnSpc>
                <a:spcPct val="100000"/>
              </a:lnSpc>
              <a:spcBef>
                <a:spcPts val="0"/>
              </a:spcBef>
              <a:spcAft>
                <a:spcPts val="0"/>
              </a:spcAft>
              <a:buNone/>
            </a:pPr>
            <a:r>
              <a:rPr lang="es-419" sz="6121"/>
              <a:t>  22.	Creamos la tercer página de proyecto con el título “Países Campeones		 Mundiales”</a:t>
            </a:r>
            <a:endParaRPr sz="6121"/>
          </a:p>
          <a:p>
            <a:pPr indent="457200" lvl="0" marL="0" rtl="0" algn="l">
              <a:lnSpc>
                <a:spcPct val="100000"/>
              </a:lnSpc>
              <a:spcBef>
                <a:spcPts val="0"/>
              </a:spcBef>
              <a:spcAft>
                <a:spcPts val="0"/>
              </a:spcAft>
              <a:buNone/>
            </a:pPr>
            <a:r>
              <a:rPr lang="es-419" sz="6121"/>
              <a:t>a. 	Creamos la tabla CATEGORÍAS	</a:t>
            </a:r>
            <a:endParaRPr sz="6121"/>
          </a:p>
          <a:p>
            <a:pPr indent="457200" lvl="0" marL="0" rtl="0" algn="l">
              <a:lnSpc>
                <a:spcPct val="100000"/>
              </a:lnSpc>
              <a:spcBef>
                <a:spcPts val="0"/>
              </a:spcBef>
              <a:spcAft>
                <a:spcPts val="0"/>
              </a:spcAft>
              <a:buNone/>
            </a:pPr>
            <a:r>
              <a:rPr lang="es-419" sz="6121"/>
              <a:t>b. 	Le generamos a cada país su imagen con su respectiva bandera</a:t>
            </a:r>
            <a:endParaRPr sz="6121"/>
          </a:p>
          <a:p>
            <a:pPr indent="457200" lvl="0" marL="0" rtl="0" algn="l">
              <a:lnSpc>
                <a:spcPct val="100000"/>
              </a:lnSpc>
              <a:spcBef>
                <a:spcPts val="0"/>
              </a:spcBef>
              <a:spcAft>
                <a:spcPts val="0"/>
              </a:spcAft>
              <a:buNone/>
            </a:pPr>
            <a:r>
              <a:rPr lang="es-419" sz="6121"/>
              <a:t>c.	Creamos el mapa y localizamos los países campeones mundiales</a:t>
            </a:r>
            <a:endParaRPr sz="6121"/>
          </a:p>
          <a:p>
            <a:pPr indent="457200" lvl="0" marL="0" rtl="0" algn="l">
              <a:lnSpc>
                <a:spcPct val="100000"/>
              </a:lnSpc>
              <a:spcBef>
                <a:spcPts val="0"/>
              </a:spcBef>
              <a:spcAft>
                <a:spcPts val="0"/>
              </a:spcAft>
              <a:buNone/>
            </a:pPr>
            <a:r>
              <a:rPr lang="es-419" sz="6121"/>
              <a:t>d.	Generamos un Scroller con la información adecuada</a:t>
            </a:r>
            <a:endParaRPr sz="6121"/>
          </a:p>
          <a:p>
            <a:pPr indent="0" lvl="0" marL="457200" rtl="0" algn="l">
              <a:lnSpc>
                <a:spcPct val="100000"/>
              </a:lnSpc>
              <a:spcBef>
                <a:spcPts val="0"/>
              </a:spcBef>
              <a:spcAft>
                <a:spcPts val="0"/>
              </a:spcAft>
              <a:buNone/>
            </a:pPr>
            <a:r>
              <a:rPr lang="es-419" sz="6121"/>
              <a:t>e.	Creamos también un filtro con la información de los respectivos</a:t>
            </a:r>
            <a:endParaRPr sz="6121"/>
          </a:p>
          <a:p>
            <a:pPr indent="457200" lvl="0" marL="457200" rtl="0" algn="l">
              <a:lnSpc>
                <a:spcPct val="100000"/>
              </a:lnSpc>
              <a:spcBef>
                <a:spcPts val="0"/>
              </a:spcBef>
              <a:spcAft>
                <a:spcPts val="0"/>
              </a:spcAft>
              <a:buNone/>
            </a:pPr>
            <a:r>
              <a:rPr lang="es-419" sz="6121"/>
              <a:t>países.</a:t>
            </a:r>
            <a:endParaRPr sz="6121"/>
          </a:p>
          <a:p>
            <a:pPr indent="0" lvl="0" marL="457200" rtl="0" algn="l">
              <a:lnSpc>
                <a:spcPct val="100000"/>
              </a:lnSpc>
              <a:spcBef>
                <a:spcPts val="0"/>
              </a:spcBef>
              <a:spcAft>
                <a:spcPts val="0"/>
              </a:spcAft>
              <a:buNone/>
            </a:pPr>
            <a:r>
              <a:rPr lang="es-419" sz="6121"/>
              <a:t>f.	Generamos el limpia filtros con la imagen adecuada.		</a:t>
            </a:r>
            <a:endParaRPr sz="6121"/>
          </a:p>
          <a:p>
            <a:pPr indent="0" lvl="0" marL="0" rtl="0" algn="l">
              <a:lnSpc>
                <a:spcPct val="100000"/>
              </a:lnSpc>
              <a:spcBef>
                <a:spcPts val="0"/>
              </a:spcBef>
              <a:spcAft>
                <a:spcPts val="0"/>
              </a:spcAft>
              <a:buNone/>
            </a:pPr>
            <a:r>
              <a:rPr lang="es-419" sz="6121"/>
              <a:t> 23 .	Pasamos a crear la cuarta página de nuestro proyecto llamada “Público por	Mundial”</a:t>
            </a:r>
            <a:endParaRPr sz="6121"/>
          </a:p>
          <a:p>
            <a:pPr indent="0" lvl="0" marL="0" rtl="0" algn="l">
              <a:lnSpc>
                <a:spcPct val="100000"/>
              </a:lnSpc>
              <a:spcBef>
                <a:spcPts val="0"/>
              </a:spcBef>
              <a:spcAft>
                <a:spcPts val="0"/>
              </a:spcAft>
              <a:buNone/>
            </a:pPr>
            <a:r>
              <a:rPr lang="es-419" sz="6121"/>
              <a:t>	a.	Generamos una Matriz, un Filtro y un Gráfico de Área </a:t>
            </a:r>
            <a:endParaRPr sz="6121"/>
          </a:p>
          <a:p>
            <a:pPr indent="0" lvl="0" marL="0" rtl="0" algn="l">
              <a:lnSpc>
                <a:spcPct val="100000"/>
              </a:lnSpc>
              <a:spcBef>
                <a:spcPts val="0"/>
              </a:spcBef>
              <a:spcAft>
                <a:spcPts val="0"/>
              </a:spcAft>
              <a:buNone/>
            </a:pPr>
            <a:r>
              <a:t/>
            </a:r>
            <a:endParaRPr sz="2400"/>
          </a:p>
          <a:p>
            <a:pPr indent="0" lvl="0" marL="91440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0"/>
          <p:cNvSpPr txBox="1"/>
          <p:nvPr>
            <p:ph idx="1" type="body"/>
          </p:nvPr>
        </p:nvSpPr>
        <p:spPr>
          <a:xfrm>
            <a:off x="1297500" y="261275"/>
            <a:ext cx="7038900" cy="42621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t/>
            </a:r>
            <a:endParaRPr b="1" sz="7136" u="sng"/>
          </a:p>
          <a:p>
            <a:pPr indent="0" lvl="0" marL="0" rtl="0" algn="l">
              <a:lnSpc>
                <a:spcPct val="100000"/>
              </a:lnSpc>
              <a:spcBef>
                <a:spcPts val="0"/>
              </a:spcBef>
              <a:spcAft>
                <a:spcPts val="0"/>
              </a:spcAft>
              <a:buNone/>
            </a:pPr>
            <a:r>
              <a:t/>
            </a:r>
            <a:endParaRPr b="1" sz="7136" u="sng"/>
          </a:p>
          <a:p>
            <a:pPr indent="0" lvl="0" marL="0" rtl="0" algn="l">
              <a:lnSpc>
                <a:spcPct val="100000"/>
              </a:lnSpc>
              <a:spcBef>
                <a:spcPts val="0"/>
              </a:spcBef>
              <a:spcAft>
                <a:spcPts val="0"/>
              </a:spcAft>
              <a:buNone/>
            </a:pPr>
            <a:r>
              <a:rPr b="1" lang="es-419" sz="7136" u="sng"/>
              <a:t>Paso a paso del desarrollo del Proyecto Final</a:t>
            </a:r>
            <a:r>
              <a:rPr b="1" lang="es-419" sz="7136"/>
              <a:t>:</a:t>
            </a:r>
            <a:endParaRPr b="1" sz="7136"/>
          </a:p>
          <a:p>
            <a:pPr indent="0" lvl="0" marL="0" rtl="0" algn="l">
              <a:lnSpc>
                <a:spcPct val="100000"/>
              </a:lnSpc>
              <a:spcBef>
                <a:spcPts val="0"/>
              </a:spcBef>
              <a:spcAft>
                <a:spcPts val="0"/>
              </a:spcAft>
              <a:buNone/>
            </a:pPr>
            <a:r>
              <a:t/>
            </a:r>
            <a:endParaRPr b="1" sz="7136"/>
          </a:p>
          <a:p>
            <a:pPr indent="0" lvl="0" marL="0" rtl="0" algn="l">
              <a:lnSpc>
                <a:spcPct val="100000"/>
              </a:lnSpc>
              <a:spcBef>
                <a:spcPts val="0"/>
              </a:spcBef>
              <a:spcAft>
                <a:spcPts val="0"/>
              </a:spcAft>
              <a:buNone/>
            </a:pPr>
            <a:r>
              <a:t/>
            </a:r>
            <a:endParaRPr sz="4921"/>
          </a:p>
          <a:p>
            <a:pPr indent="0" lvl="0" marL="0" rtl="0" algn="l">
              <a:lnSpc>
                <a:spcPct val="100000"/>
              </a:lnSpc>
              <a:spcBef>
                <a:spcPts val="0"/>
              </a:spcBef>
              <a:spcAft>
                <a:spcPts val="0"/>
              </a:spcAft>
              <a:buNone/>
            </a:pPr>
            <a:r>
              <a:rPr lang="es-419" sz="6121"/>
              <a:t>  	b. 	Creamos un hipervínculo interno.</a:t>
            </a:r>
            <a:endParaRPr sz="6121"/>
          </a:p>
          <a:p>
            <a:pPr indent="0" lvl="0" marL="457200" rtl="0" algn="l">
              <a:lnSpc>
                <a:spcPct val="100000"/>
              </a:lnSpc>
              <a:spcBef>
                <a:spcPts val="0"/>
              </a:spcBef>
              <a:spcAft>
                <a:spcPts val="0"/>
              </a:spcAft>
              <a:buNone/>
            </a:pPr>
            <a:r>
              <a:rPr lang="es-419" sz="6121"/>
              <a:t>c. 	En la Matriz generamos las nuevas medias con sus respectivas variables.</a:t>
            </a:r>
            <a:endParaRPr sz="6121"/>
          </a:p>
          <a:p>
            <a:pPr indent="0" lvl="0" marL="0" rtl="0" algn="l">
              <a:lnSpc>
                <a:spcPct val="100000"/>
              </a:lnSpc>
              <a:spcBef>
                <a:spcPts val="0"/>
              </a:spcBef>
              <a:spcAft>
                <a:spcPts val="0"/>
              </a:spcAft>
              <a:buNone/>
            </a:pPr>
            <a:r>
              <a:rPr lang="es-419" sz="6121"/>
              <a:t>24.	Pasamos a crear nuestra cuarta página en el proyecto	con el título “		 cantidad de goles Marcados”.</a:t>
            </a:r>
            <a:endParaRPr sz="6121"/>
          </a:p>
          <a:p>
            <a:pPr indent="0" lvl="0" marL="457200" rtl="0" algn="l">
              <a:lnSpc>
                <a:spcPct val="100000"/>
              </a:lnSpc>
              <a:spcBef>
                <a:spcPts val="0"/>
              </a:spcBef>
              <a:spcAft>
                <a:spcPts val="0"/>
              </a:spcAft>
              <a:buNone/>
            </a:pPr>
            <a:r>
              <a:rPr lang="es-419" sz="6121"/>
              <a:t>a.	Generamos una tabla y un gráfico de área. </a:t>
            </a:r>
            <a:endParaRPr sz="6121"/>
          </a:p>
          <a:p>
            <a:pPr indent="0" lvl="0" marL="457200" rtl="0" algn="l">
              <a:lnSpc>
                <a:spcPct val="100000"/>
              </a:lnSpc>
              <a:spcBef>
                <a:spcPts val="0"/>
              </a:spcBef>
              <a:spcAft>
                <a:spcPts val="0"/>
              </a:spcAft>
              <a:buNone/>
            </a:pPr>
            <a:r>
              <a:rPr lang="es-419" sz="6121"/>
              <a:t>b.	Le agregamos el hipervínculo interno correspondiente		</a:t>
            </a:r>
            <a:endParaRPr sz="6121"/>
          </a:p>
          <a:p>
            <a:pPr indent="0" lvl="0" marL="0" rtl="0" algn="l">
              <a:lnSpc>
                <a:spcPct val="100000"/>
              </a:lnSpc>
              <a:spcBef>
                <a:spcPts val="0"/>
              </a:spcBef>
              <a:spcAft>
                <a:spcPts val="0"/>
              </a:spcAft>
              <a:buNone/>
            </a:pPr>
            <a:r>
              <a:rPr lang="es-419" sz="6121"/>
              <a:t> 25 .	 Generamos nuestra quinta página de dashboard con su título “ Podios de	Cada Copa”</a:t>
            </a:r>
            <a:endParaRPr sz="6121"/>
          </a:p>
          <a:p>
            <a:pPr indent="0" lvl="0" marL="0" rtl="0" algn="l">
              <a:lnSpc>
                <a:spcPct val="100000"/>
              </a:lnSpc>
              <a:spcBef>
                <a:spcPts val="0"/>
              </a:spcBef>
              <a:spcAft>
                <a:spcPts val="0"/>
              </a:spcAft>
              <a:buNone/>
            </a:pPr>
            <a:r>
              <a:rPr lang="es-419" sz="6121"/>
              <a:t>	a.	Aquí generamos una tabla con los respectivos datos de cada año en 	que se jugaron los mundiales y los primeros 4 clasificados.				b.	Generamos una tarjeta con los datos de partidos de cada evento.		c.	Creamos 3 gráficos de funil para visualizar de cada selección cuántas	veces habían conseguido clasificarse dentro del podio en las copas.		d. También aquí le colocamos el hipervínculo interno.</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19150" y="845600"/>
            <a:ext cx="35172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Descripción de la temática de los datos</a:t>
            </a:r>
            <a:endParaRPr/>
          </a:p>
        </p:txBody>
      </p:sp>
      <p:sp>
        <p:nvSpPr>
          <p:cNvPr id="141" name="Google Shape;141;p14"/>
          <p:cNvSpPr txBox="1"/>
          <p:nvPr>
            <p:ph idx="1" type="body"/>
          </p:nvPr>
        </p:nvSpPr>
        <p:spPr>
          <a:xfrm>
            <a:off x="819150" y="1990725"/>
            <a:ext cx="37530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400"/>
              <a:t>El dataset a analizar contiene información de las copas del mundo jugadas desde 1930 al 2014, incluyendo datos sobre los partidos jugados, goles anotados (visitantes y locales), estadios, países participantes. También contiene información sobre los jugadores que participaron en cada partido, los </a:t>
            </a:r>
            <a:r>
              <a:rPr lang="es-419" sz="1400"/>
              <a:t>referees</a:t>
            </a:r>
            <a:r>
              <a:rPr lang="es-419" sz="1400"/>
              <a:t> y sus asistentes, así como un listado de los primeros cuatro mejores equipos por mundial. </a:t>
            </a:r>
            <a:endParaRPr sz="1400"/>
          </a:p>
        </p:txBody>
      </p:sp>
      <p:sp>
        <p:nvSpPr>
          <p:cNvPr id="142" name="Google Shape;142;p14"/>
          <p:cNvSpPr txBox="1"/>
          <p:nvPr>
            <p:ph type="title"/>
          </p:nvPr>
        </p:nvSpPr>
        <p:spPr>
          <a:xfrm>
            <a:off x="4616775" y="845600"/>
            <a:ext cx="35172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Hipótesis</a:t>
            </a:r>
            <a:endParaRPr/>
          </a:p>
        </p:txBody>
      </p:sp>
      <p:sp>
        <p:nvSpPr>
          <p:cNvPr id="143" name="Google Shape;143;p14"/>
          <p:cNvSpPr txBox="1"/>
          <p:nvPr>
            <p:ph idx="1" type="body"/>
          </p:nvPr>
        </p:nvSpPr>
        <p:spPr>
          <a:xfrm>
            <a:off x="4572150" y="1990725"/>
            <a:ext cx="37530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400"/>
              <a:t>Se realizará un dashboard el cual permitirá visualizar las selecciones que fueron campeonas en la historia de los mundiales, los países anfitriones y sus estadios sedes. También se incluirá información sobre quién perdió más partidos y finales, qué juegos tuvieron más público y los que menos tuvieron.</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idx="1" type="body"/>
          </p:nvPr>
        </p:nvSpPr>
        <p:spPr>
          <a:xfrm>
            <a:off x="1297500" y="274375"/>
            <a:ext cx="7038900" cy="420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El objetivo de este proyecto es apuntar a un usuario final con interés en información sobre detalles micro y macro de la historia de los mundiales, a través de un dashboard operativo que permita obtener un análisis exhaustivo sobre el historial de este evento jugado desde el año 1930 en Uruguay hasta el año 2014  en Brasil. </a:t>
            </a:r>
            <a:endParaRPr/>
          </a:p>
          <a:p>
            <a:pPr indent="0" lvl="0" marL="0" rtl="0" algn="l">
              <a:spcBef>
                <a:spcPts val="1200"/>
              </a:spcBef>
              <a:spcAft>
                <a:spcPts val="0"/>
              </a:spcAft>
              <a:buNone/>
            </a:pPr>
            <a:r>
              <a:rPr lang="es-419"/>
              <a:t>Este análisis nos permitirá obtener información concreta  tanto de las ciudades anfitrionas, países participantes, jugadores, goleadores, arbitros, cantidades de goles, público, así como obtener material para comparar, quienes han sido las selecciones que más han participado, las más ganadoras, aquellas que más goles han conseguido marcar, aquellos partidos en que el público tiene preferencia para asistir, como cuáles son las fases de copa con más participaciones de cada selección, aquellas que también tiene mayor cantidad de derrotas; también podemos obtener información de como se ha ido modificando en cuanto a cantidad de países participantes y cantidad de juegos por mundial. </a:t>
            </a:r>
            <a:endParaRPr/>
          </a:p>
          <a:p>
            <a:pPr indent="0" lvl="0" marL="0" rtl="0" algn="l">
              <a:spcBef>
                <a:spcPts val="1200"/>
              </a:spcBef>
              <a:spcAft>
                <a:spcPts val="1200"/>
              </a:spcAft>
              <a:buNone/>
            </a:pPr>
            <a:r>
              <a:rPr lang="es-419"/>
              <a:t>En definitiva, encontraremos un material valiosísimo para aquellos que son aficionados del deporte, como también para aquellos que puedan tener una intención de brindar información a través de algún medio informativo o como también nos puede brindar la posibilidad de generar algún tipo de material para aquellos productores audiovisuales.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50" y="393750"/>
            <a:ext cx="7038900" cy="64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419" sz="2177" u="sng"/>
              <a:t>Listado de Tablas</a:t>
            </a:r>
            <a:r>
              <a:rPr lang="es-419" sz="2177"/>
              <a:t>:</a:t>
            </a:r>
            <a:endParaRPr sz="2177"/>
          </a:p>
          <a:p>
            <a:pPr indent="0" lvl="0" marL="0" rtl="0" algn="l">
              <a:spcBef>
                <a:spcPts val="0"/>
              </a:spcBef>
              <a:spcAft>
                <a:spcPts val="0"/>
              </a:spcAft>
              <a:buNone/>
            </a:pPr>
            <a:r>
              <a:t/>
            </a:r>
            <a:endParaRPr sz="2177"/>
          </a:p>
          <a:p>
            <a:pPr indent="0" lvl="0" marL="0" rtl="0" algn="l">
              <a:spcBef>
                <a:spcPts val="0"/>
              </a:spcBef>
              <a:spcAft>
                <a:spcPts val="0"/>
              </a:spcAft>
              <a:buNone/>
            </a:pPr>
            <a:r>
              <a:rPr b="1" lang="es-419" sz="1200"/>
              <a:t>Tabla 1 - World Cup Matches</a:t>
            </a:r>
            <a:r>
              <a:rPr lang="es-419" sz="1200"/>
              <a:t>: En esta tabla encontramos información sobre cada partido disputado en la historia de los mundiales desde 1930 al año 2014: año del mundial, fecha y hora en la que tomó lugar el evento, fase respectiva, equipo visitante y equipo local, goles marcados por cada uno en el medio tiempo y al final del partido, etc. La PK de esta tabla es su MatchId porque es única y no se repite. </a:t>
            </a:r>
            <a:r>
              <a:rPr lang="es-419" sz="1200"/>
              <a:t>También podemos acceder a más información consultando sus tablas relacionadas.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s-419" sz="1200"/>
              <a:t>Tabla 2 - Stadiums: </a:t>
            </a:r>
            <a:r>
              <a:rPr lang="es-419" sz="1200"/>
              <a:t>Esta tabla contiene datos sobre los estadios donde se realizaron los encuentros y su ciudad respectiva. Se relaciona con la tabla principal a través de su PK: StadiumID.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s-419" sz="1200"/>
              <a:t>Tabla 3 - Referee:</a:t>
            </a:r>
            <a:r>
              <a:rPr lang="es-419" sz="1200"/>
              <a:t> Nos muestra información de la terna participante de cada partido, su PK es el MatchID y se relaciona con la tabla principal (WorldCupMatches) mediante el mismo.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s-419" sz="1200"/>
              <a:t>Tabla 4 - Cups</a:t>
            </a:r>
            <a:r>
              <a:rPr lang="es-419" sz="1200"/>
              <a:t>: Nos informa</a:t>
            </a:r>
            <a:r>
              <a:rPr lang="es-419" sz="1200"/>
              <a:t> por año dónde se disputó el mundial respectivo,</a:t>
            </a:r>
            <a:r>
              <a:rPr lang="es-419" sz="1200"/>
              <a:t> los primeros 4 colocados en cada mundial, así como también los goles marcados, partidos totales jugados y público total que asistió en cada año de copa. Se relaciona a la tabla principal con el año como PK.</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s-419" sz="1200"/>
              <a:t>Tabla 5 - Players</a:t>
            </a:r>
            <a:r>
              <a:rPr lang="es-419" sz="1200"/>
              <a:t>: Encontramos información sobre los jugadores participantes por partido jugado, así como su posición dentro del campo, si marcó goles y si era o no capitán de su selección. También encontramos quién fue en cada campeonato el entrenador de su país participante. En esta ocasión se relaciona con nuestra tabla principal mediante 2 PK (CK), que son el MATCHID y ROUNDID.</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p:nvPr/>
        </p:nvSpPr>
        <p:spPr>
          <a:xfrm>
            <a:off x="1556331" y="4286525"/>
            <a:ext cx="1492800" cy="7386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300">
                <a:solidFill>
                  <a:schemeClr val="lt1"/>
                </a:solidFill>
              </a:rPr>
              <a:t>Away Team Goals</a:t>
            </a:r>
            <a:endParaRPr sz="1300">
              <a:solidFill>
                <a:schemeClr val="lt1"/>
              </a:solidFill>
            </a:endParaRPr>
          </a:p>
        </p:txBody>
      </p:sp>
      <p:sp>
        <p:nvSpPr>
          <p:cNvPr id="159" name="Google Shape;159;p17"/>
          <p:cNvSpPr/>
          <p:nvPr/>
        </p:nvSpPr>
        <p:spPr>
          <a:xfrm>
            <a:off x="75075" y="1495276"/>
            <a:ext cx="1048200" cy="4548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100">
                <a:solidFill>
                  <a:schemeClr val="lt1"/>
                </a:solidFill>
              </a:rPr>
              <a:t>MatchID</a:t>
            </a:r>
            <a:endParaRPr sz="1100">
              <a:solidFill>
                <a:schemeClr val="lt1"/>
              </a:solidFill>
            </a:endParaRPr>
          </a:p>
        </p:txBody>
      </p:sp>
      <p:sp>
        <p:nvSpPr>
          <p:cNvPr id="160" name="Google Shape;160;p17"/>
          <p:cNvSpPr/>
          <p:nvPr/>
        </p:nvSpPr>
        <p:spPr>
          <a:xfrm>
            <a:off x="4467388" y="3697325"/>
            <a:ext cx="1601700" cy="6078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Attendance</a:t>
            </a:r>
            <a:endParaRPr sz="1800">
              <a:solidFill>
                <a:schemeClr val="lt1"/>
              </a:solidFill>
            </a:endParaRPr>
          </a:p>
        </p:txBody>
      </p:sp>
      <p:sp>
        <p:nvSpPr>
          <p:cNvPr id="161" name="Google Shape;161;p17"/>
          <p:cNvSpPr/>
          <p:nvPr/>
        </p:nvSpPr>
        <p:spPr>
          <a:xfrm>
            <a:off x="21175" y="3528075"/>
            <a:ext cx="1466100" cy="5178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solidFill>
                  <a:schemeClr val="lt1"/>
                </a:solidFill>
              </a:rPr>
              <a:t>Home Team Name</a:t>
            </a:r>
            <a:endParaRPr sz="1200">
              <a:solidFill>
                <a:schemeClr val="lt1"/>
              </a:solidFill>
            </a:endParaRPr>
          </a:p>
        </p:txBody>
      </p:sp>
      <p:sp>
        <p:nvSpPr>
          <p:cNvPr id="162" name="Google Shape;162;p17"/>
          <p:cNvSpPr/>
          <p:nvPr/>
        </p:nvSpPr>
        <p:spPr>
          <a:xfrm>
            <a:off x="2696600" y="3770075"/>
            <a:ext cx="1514100" cy="6078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solidFill>
                  <a:schemeClr val="lt1"/>
                </a:solidFill>
              </a:rPr>
              <a:t>Away Team Name</a:t>
            </a:r>
            <a:endParaRPr sz="1200">
              <a:solidFill>
                <a:schemeClr val="lt1"/>
              </a:solidFill>
            </a:endParaRPr>
          </a:p>
        </p:txBody>
      </p:sp>
      <p:sp>
        <p:nvSpPr>
          <p:cNvPr id="163" name="Google Shape;163;p17"/>
          <p:cNvSpPr/>
          <p:nvPr/>
        </p:nvSpPr>
        <p:spPr>
          <a:xfrm>
            <a:off x="3494650" y="4377875"/>
            <a:ext cx="1492800" cy="5448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Win Conditions</a:t>
            </a:r>
            <a:endParaRPr>
              <a:solidFill>
                <a:schemeClr val="lt1"/>
              </a:solidFill>
            </a:endParaRPr>
          </a:p>
        </p:txBody>
      </p:sp>
      <p:sp>
        <p:nvSpPr>
          <p:cNvPr id="164" name="Google Shape;164;p17"/>
          <p:cNvSpPr/>
          <p:nvPr/>
        </p:nvSpPr>
        <p:spPr>
          <a:xfrm>
            <a:off x="28733" y="4233375"/>
            <a:ext cx="1466100" cy="6360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200">
                <a:solidFill>
                  <a:schemeClr val="lt1"/>
                </a:solidFill>
              </a:rPr>
              <a:t>Home Team Goals</a:t>
            </a:r>
            <a:endParaRPr sz="1200">
              <a:solidFill>
                <a:schemeClr val="lt1"/>
              </a:solidFill>
            </a:endParaRPr>
          </a:p>
        </p:txBody>
      </p:sp>
      <p:cxnSp>
        <p:nvCxnSpPr>
          <p:cNvPr id="165" name="Google Shape;165;p17"/>
          <p:cNvCxnSpPr>
            <a:stCxn id="159" idx="6"/>
            <a:endCxn id="166" idx="2"/>
          </p:cNvCxnSpPr>
          <p:nvPr/>
        </p:nvCxnSpPr>
        <p:spPr>
          <a:xfrm>
            <a:off x="1123275" y="1722676"/>
            <a:ext cx="3378600" cy="219000"/>
          </a:xfrm>
          <a:prstGeom prst="straightConnector1">
            <a:avLst/>
          </a:prstGeom>
          <a:noFill/>
          <a:ln cap="flat" cmpd="sng" w="19050">
            <a:solidFill>
              <a:schemeClr val="lt1"/>
            </a:solidFill>
            <a:prstDash val="solid"/>
            <a:round/>
            <a:headEnd len="med" w="med" type="none"/>
            <a:tailEnd len="med" w="med" type="none"/>
          </a:ln>
        </p:spPr>
      </p:cxnSp>
      <p:cxnSp>
        <p:nvCxnSpPr>
          <p:cNvPr id="167" name="Google Shape;167;p17"/>
          <p:cNvCxnSpPr>
            <a:stCxn id="168" idx="6"/>
            <a:endCxn id="166" idx="2"/>
          </p:cNvCxnSpPr>
          <p:nvPr/>
        </p:nvCxnSpPr>
        <p:spPr>
          <a:xfrm flipH="1" rot="10800000">
            <a:off x="2302650" y="1941830"/>
            <a:ext cx="2199000" cy="203700"/>
          </a:xfrm>
          <a:prstGeom prst="straightConnector1">
            <a:avLst/>
          </a:prstGeom>
          <a:noFill/>
          <a:ln cap="flat" cmpd="sng" w="19050">
            <a:solidFill>
              <a:schemeClr val="lt1"/>
            </a:solidFill>
            <a:prstDash val="solid"/>
            <a:round/>
            <a:headEnd len="med" w="med" type="none"/>
            <a:tailEnd len="med" w="med" type="none"/>
          </a:ln>
        </p:spPr>
      </p:cxnSp>
      <p:cxnSp>
        <p:nvCxnSpPr>
          <p:cNvPr id="169" name="Google Shape;169;p17"/>
          <p:cNvCxnSpPr>
            <a:stCxn id="161" idx="7"/>
            <a:endCxn id="166" idx="2"/>
          </p:cNvCxnSpPr>
          <p:nvPr/>
        </p:nvCxnSpPr>
        <p:spPr>
          <a:xfrm flipH="1" rot="10800000">
            <a:off x="1272570" y="1941905"/>
            <a:ext cx="3229200" cy="1662000"/>
          </a:xfrm>
          <a:prstGeom prst="straightConnector1">
            <a:avLst/>
          </a:prstGeom>
          <a:noFill/>
          <a:ln cap="flat" cmpd="sng" w="19050">
            <a:solidFill>
              <a:schemeClr val="lt1"/>
            </a:solidFill>
            <a:prstDash val="solid"/>
            <a:round/>
            <a:headEnd len="med" w="med" type="none"/>
            <a:tailEnd len="med" w="med" type="none"/>
          </a:ln>
        </p:spPr>
      </p:cxnSp>
      <p:cxnSp>
        <p:nvCxnSpPr>
          <p:cNvPr id="170" name="Google Shape;170;p17"/>
          <p:cNvCxnSpPr>
            <a:stCxn id="164" idx="7"/>
            <a:endCxn id="166" idx="2"/>
          </p:cNvCxnSpPr>
          <p:nvPr/>
        </p:nvCxnSpPr>
        <p:spPr>
          <a:xfrm flipH="1" rot="10800000">
            <a:off x="1280127" y="1941815"/>
            <a:ext cx="3221700" cy="2384700"/>
          </a:xfrm>
          <a:prstGeom prst="straightConnector1">
            <a:avLst/>
          </a:prstGeom>
          <a:noFill/>
          <a:ln cap="flat" cmpd="sng" w="19050">
            <a:solidFill>
              <a:schemeClr val="lt1"/>
            </a:solidFill>
            <a:prstDash val="solid"/>
            <a:round/>
            <a:headEnd len="med" w="med" type="none"/>
            <a:tailEnd len="med" w="med" type="none"/>
          </a:ln>
        </p:spPr>
      </p:cxnSp>
      <p:cxnSp>
        <p:nvCxnSpPr>
          <p:cNvPr id="171" name="Google Shape;171;p17"/>
          <p:cNvCxnSpPr>
            <a:stCxn id="158" idx="0"/>
            <a:endCxn id="166" idx="2"/>
          </p:cNvCxnSpPr>
          <p:nvPr/>
        </p:nvCxnSpPr>
        <p:spPr>
          <a:xfrm flipH="1" rot="10800000">
            <a:off x="2302731" y="1941725"/>
            <a:ext cx="2199000" cy="2344800"/>
          </a:xfrm>
          <a:prstGeom prst="straightConnector1">
            <a:avLst/>
          </a:prstGeom>
          <a:noFill/>
          <a:ln cap="flat" cmpd="sng" w="19050">
            <a:solidFill>
              <a:schemeClr val="lt1"/>
            </a:solidFill>
            <a:prstDash val="solid"/>
            <a:round/>
            <a:headEnd len="med" w="med" type="none"/>
            <a:tailEnd len="med" w="med" type="none"/>
          </a:ln>
        </p:spPr>
      </p:cxnSp>
      <p:cxnSp>
        <p:nvCxnSpPr>
          <p:cNvPr id="172" name="Google Shape;172;p17"/>
          <p:cNvCxnSpPr>
            <a:stCxn id="166" idx="2"/>
            <a:endCxn id="162" idx="0"/>
          </p:cNvCxnSpPr>
          <p:nvPr/>
        </p:nvCxnSpPr>
        <p:spPr>
          <a:xfrm flipH="1">
            <a:off x="3453525" y="1941775"/>
            <a:ext cx="1048200" cy="1828200"/>
          </a:xfrm>
          <a:prstGeom prst="straightConnector1">
            <a:avLst/>
          </a:prstGeom>
          <a:noFill/>
          <a:ln cap="flat" cmpd="sng" w="19050">
            <a:solidFill>
              <a:schemeClr val="lt1"/>
            </a:solidFill>
            <a:prstDash val="solid"/>
            <a:round/>
            <a:headEnd len="med" w="med" type="none"/>
            <a:tailEnd len="med" w="med" type="none"/>
          </a:ln>
        </p:spPr>
      </p:cxnSp>
      <p:cxnSp>
        <p:nvCxnSpPr>
          <p:cNvPr id="173" name="Google Shape;173;p17"/>
          <p:cNvCxnSpPr>
            <a:stCxn id="166" idx="2"/>
            <a:endCxn id="163" idx="0"/>
          </p:cNvCxnSpPr>
          <p:nvPr/>
        </p:nvCxnSpPr>
        <p:spPr>
          <a:xfrm flipH="1">
            <a:off x="4241025" y="1941775"/>
            <a:ext cx="260700" cy="2436000"/>
          </a:xfrm>
          <a:prstGeom prst="straightConnector1">
            <a:avLst/>
          </a:prstGeom>
          <a:noFill/>
          <a:ln cap="flat" cmpd="sng" w="19050">
            <a:solidFill>
              <a:schemeClr val="lt1"/>
            </a:solidFill>
            <a:prstDash val="solid"/>
            <a:round/>
            <a:headEnd len="med" w="med" type="none"/>
            <a:tailEnd len="med" w="med" type="none"/>
          </a:ln>
        </p:spPr>
      </p:cxnSp>
      <p:cxnSp>
        <p:nvCxnSpPr>
          <p:cNvPr id="174" name="Google Shape;174;p17"/>
          <p:cNvCxnSpPr>
            <a:stCxn id="166" idx="2"/>
            <a:endCxn id="160" idx="0"/>
          </p:cNvCxnSpPr>
          <p:nvPr/>
        </p:nvCxnSpPr>
        <p:spPr>
          <a:xfrm>
            <a:off x="4501725" y="1941775"/>
            <a:ext cx="766500" cy="1755600"/>
          </a:xfrm>
          <a:prstGeom prst="straightConnector1">
            <a:avLst/>
          </a:prstGeom>
          <a:noFill/>
          <a:ln cap="flat" cmpd="sng" w="19050">
            <a:solidFill>
              <a:schemeClr val="lt1"/>
            </a:solidFill>
            <a:prstDash val="solid"/>
            <a:round/>
            <a:headEnd len="med" w="med" type="none"/>
            <a:tailEnd len="med" w="med" type="none"/>
          </a:ln>
        </p:spPr>
      </p:cxnSp>
      <p:sp>
        <p:nvSpPr>
          <p:cNvPr id="168" name="Google Shape;168;p17"/>
          <p:cNvSpPr/>
          <p:nvPr/>
        </p:nvSpPr>
        <p:spPr>
          <a:xfrm>
            <a:off x="955350" y="1942130"/>
            <a:ext cx="1347300" cy="4068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1300">
                <a:solidFill>
                  <a:schemeClr val="lt1"/>
                </a:solidFill>
              </a:rPr>
              <a:t>Data Time</a:t>
            </a:r>
            <a:endParaRPr sz="1300">
              <a:solidFill>
                <a:schemeClr val="lt1"/>
              </a:solidFill>
            </a:endParaRPr>
          </a:p>
        </p:txBody>
      </p:sp>
      <p:sp>
        <p:nvSpPr>
          <p:cNvPr id="175" name="Google Shape;175;p17"/>
          <p:cNvSpPr/>
          <p:nvPr/>
        </p:nvSpPr>
        <p:spPr>
          <a:xfrm>
            <a:off x="167450" y="2327476"/>
            <a:ext cx="934200" cy="4002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1300">
                <a:solidFill>
                  <a:schemeClr val="lt1"/>
                </a:solidFill>
              </a:rPr>
              <a:t>Stage</a:t>
            </a:r>
            <a:endParaRPr sz="1300">
              <a:solidFill>
                <a:schemeClr val="lt1"/>
              </a:solidFill>
            </a:endParaRPr>
          </a:p>
        </p:txBody>
      </p:sp>
      <p:sp>
        <p:nvSpPr>
          <p:cNvPr id="176" name="Google Shape;176;p17"/>
          <p:cNvSpPr/>
          <p:nvPr/>
        </p:nvSpPr>
        <p:spPr>
          <a:xfrm>
            <a:off x="80773" y="2854270"/>
            <a:ext cx="1601700" cy="4863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1300">
                <a:solidFill>
                  <a:schemeClr val="lt1"/>
                </a:solidFill>
              </a:rPr>
              <a:t>Stadium</a:t>
            </a:r>
            <a:r>
              <a:rPr lang="es-419" sz="1300">
                <a:solidFill>
                  <a:schemeClr val="lt1"/>
                </a:solidFill>
              </a:rPr>
              <a:t> ID</a:t>
            </a:r>
            <a:endParaRPr sz="1300">
              <a:solidFill>
                <a:schemeClr val="lt1"/>
              </a:solidFill>
            </a:endParaRPr>
          </a:p>
        </p:txBody>
      </p:sp>
      <p:sp>
        <p:nvSpPr>
          <p:cNvPr id="177" name="Google Shape;177;p17"/>
          <p:cNvSpPr/>
          <p:nvPr/>
        </p:nvSpPr>
        <p:spPr>
          <a:xfrm>
            <a:off x="5982206" y="4277677"/>
            <a:ext cx="1472400" cy="7566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Half-time Home Goals</a:t>
            </a:r>
            <a:endParaRPr>
              <a:solidFill>
                <a:schemeClr val="lt1"/>
              </a:solidFill>
            </a:endParaRPr>
          </a:p>
        </p:txBody>
      </p:sp>
      <p:sp>
        <p:nvSpPr>
          <p:cNvPr id="178" name="Google Shape;178;p17"/>
          <p:cNvSpPr/>
          <p:nvPr/>
        </p:nvSpPr>
        <p:spPr>
          <a:xfrm>
            <a:off x="7463700" y="4156802"/>
            <a:ext cx="1247700" cy="8337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Half-time Away Goals</a:t>
            </a:r>
            <a:endParaRPr>
              <a:solidFill>
                <a:schemeClr val="lt1"/>
              </a:solidFill>
            </a:endParaRPr>
          </a:p>
        </p:txBody>
      </p:sp>
      <p:sp>
        <p:nvSpPr>
          <p:cNvPr id="179" name="Google Shape;179;p17"/>
          <p:cNvSpPr/>
          <p:nvPr/>
        </p:nvSpPr>
        <p:spPr>
          <a:xfrm>
            <a:off x="7465901" y="3576535"/>
            <a:ext cx="1418400" cy="5178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RoundID</a:t>
            </a:r>
            <a:endParaRPr sz="1800">
              <a:solidFill>
                <a:schemeClr val="lt1"/>
              </a:solidFill>
            </a:endParaRPr>
          </a:p>
        </p:txBody>
      </p:sp>
      <p:sp>
        <p:nvSpPr>
          <p:cNvPr id="180" name="Google Shape;180;p17"/>
          <p:cNvSpPr/>
          <p:nvPr/>
        </p:nvSpPr>
        <p:spPr>
          <a:xfrm>
            <a:off x="7511351" y="2965481"/>
            <a:ext cx="1327500" cy="4167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Year</a:t>
            </a:r>
            <a:endParaRPr sz="2200">
              <a:solidFill>
                <a:schemeClr val="lt1"/>
              </a:solidFill>
            </a:endParaRPr>
          </a:p>
        </p:txBody>
      </p:sp>
      <p:sp>
        <p:nvSpPr>
          <p:cNvPr id="181" name="Google Shape;181;p17"/>
          <p:cNvSpPr/>
          <p:nvPr/>
        </p:nvSpPr>
        <p:spPr>
          <a:xfrm>
            <a:off x="7418050" y="2141775"/>
            <a:ext cx="1514100" cy="6852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Home Team Initials</a:t>
            </a:r>
            <a:endParaRPr>
              <a:solidFill>
                <a:schemeClr val="lt1"/>
              </a:solidFill>
            </a:endParaRPr>
          </a:p>
        </p:txBody>
      </p:sp>
      <p:sp>
        <p:nvSpPr>
          <p:cNvPr id="182" name="Google Shape;182;p17"/>
          <p:cNvSpPr/>
          <p:nvPr/>
        </p:nvSpPr>
        <p:spPr>
          <a:xfrm>
            <a:off x="7490726" y="1264675"/>
            <a:ext cx="1285800" cy="7386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Away Team Initials</a:t>
            </a:r>
            <a:endParaRPr>
              <a:solidFill>
                <a:schemeClr val="lt1"/>
              </a:solidFill>
            </a:endParaRPr>
          </a:p>
        </p:txBody>
      </p:sp>
      <p:cxnSp>
        <p:nvCxnSpPr>
          <p:cNvPr id="183" name="Google Shape;183;p17"/>
          <p:cNvCxnSpPr>
            <a:stCxn id="166" idx="2"/>
            <a:endCxn id="179" idx="1"/>
          </p:cNvCxnSpPr>
          <p:nvPr/>
        </p:nvCxnSpPr>
        <p:spPr>
          <a:xfrm>
            <a:off x="4501725" y="1941775"/>
            <a:ext cx="3171900" cy="1710600"/>
          </a:xfrm>
          <a:prstGeom prst="straightConnector1">
            <a:avLst/>
          </a:prstGeom>
          <a:noFill/>
          <a:ln cap="flat" cmpd="sng" w="19050">
            <a:solidFill>
              <a:schemeClr val="lt1"/>
            </a:solidFill>
            <a:prstDash val="solid"/>
            <a:round/>
            <a:headEnd len="med" w="med" type="none"/>
            <a:tailEnd len="med" w="med" type="none"/>
          </a:ln>
        </p:spPr>
      </p:cxnSp>
      <p:cxnSp>
        <p:nvCxnSpPr>
          <p:cNvPr id="184" name="Google Shape;184;p17"/>
          <p:cNvCxnSpPr>
            <a:stCxn id="166" idx="2"/>
            <a:endCxn id="180" idx="1"/>
          </p:cNvCxnSpPr>
          <p:nvPr/>
        </p:nvCxnSpPr>
        <p:spPr>
          <a:xfrm>
            <a:off x="4501725" y="1941775"/>
            <a:ext cx="3204000" cy="1084800"/>
          </a:xfrm>
          <a:prstGeom prst="straightConnector1">
            <a:avLst/>
          </a:prstGeom>
          <a:noFill/>
          <a:ln cap="flat" cmpd="sng" w="19050">
            <a:solidFill>
              <a:schemeClr val="lt1"/>
            </a:solidFill>
            <a:prstDash val="solid"/>
            <a:round/>
            <a:headEnd len="med" w="med" type="none"/>
            <a:tailEnd len="med" w="med" type="none"/>
          </a:ln>
        </p:spPr>
      </p:cxnSp>
      <p:cxnSp>
        <p:nvCxnSpPr>
          <p:cNvPr id="185" name="Google Shape;185;p17"/>
          <p:cNvCxnSpPr>
            <a:stCxn id="166" idx="2"/>
            <a:endCxn id="181" idx="1"/>
          </p:cNvCxnSpPr>
          <p:nvPr/>
        </p:nvCxnSpPr>
        <p:spPr>
          <a:xfrm>
            <a:off x="4501725" y="1941775"/>
            <a:ext cx="3138000" cy="300300"/>
          </a:xfrm>
          <a:prstGeom prst="straightConnector1">
            <a:avLst/>
          </a:prstGeom>
          <a:noFill/>
          <a:ln cap="flat" cmpd="sng" w="19050">
            <a:solidFill>
              <a:schemeClr val="lt1"/>
            </a:solidFill>
            <a:prstDash val="solid"/>
            <a:round/>
            <a:headEnd len="med" w="med" type="none"/>
            <a:tailEnd len="med" w="med" type="none"/>
          </a:ln>
        </p:spPr>
      </p:cxnSp>
      <p:cxnSp>
        <p:nvCxnSpPr>
          <p:cNvPr id="186" name="Google Shape;186;p17"/>
          <p:cNvCxnSpPr>
            <a:stCxn id="166" idx="2"/>
            <a:endCxn id="182" idx="2"/>
          </p:cNvCxnSpPr>
          <p:nvPr/>
        </p:nvCxnSpPr>
        <p:spPr>
          <a:xfrm flipH="1" rot="10800000">
            <a:off x="4501725" y="1633975"/>
            <a:ext cx="2988900" cy="307800"/>
          </a:xfrm>
          <a:prstGeom prst="straightConnector1">
            <a:avLst/>
          </a:prstGeom>
          <a:noFill/>
          <a:ln cap="flat" cmpd="sng" w="19050">
            <a:solidFill>
              <a:schemeClr val="lt1"/>
            </a:solidFill>
            <a:prstDash val="solid"/>
            <a:round/>
            <a:headEnd len="med" w="med" type="none"/>
            <a:tailEnd len="med" w="med" type="none"/>
          </a:ln>
        </p:spPr>
      </p:cxnSp>
      <p:cxnSp>
        <p:nvCxnSpPr>
          <p:cNvPr id="187" name="Google Shape;187;p17"/>
          <p:cNvCxnSpPr>
            <a:stCxn id="166" idx="2"/>
            <a:endCxn id="177" idx="0"/>
          </p:cNvCxnSpPr>
          <p:nvPr/>
        </p:nvCxnSpPr>
        <p:spPr>
          <a:xfrm>
            <a:off x="4501725" y="1941775"/>
            <a:ext cx="2216700" cy="2335800"/>
          </a:xfrm>
          <a:prstGeom prst="straightConnector1">
            <a:avLst/>
          </a:prstGeom>
          <a:noFill/>
          <a:ln cap="flat" cmpd="sng" w="19050">
            <a:solidFill>
              <a:schemeClr val="lt1"/>
            </a:solidFill>
            <a:prstDash val="solid"/>
            <a:round/>
            <a:headEnd len="med" w="med" type="none"/>
            <a:tailEnd len="med" w="med" type="none"/>
          </a:ln>
        </p:spPr>
      </p:cxnSp>
      <p:cxnSp>
        <p:nvCxnSpPr>
          <p:cNvPr id="188" name="Google Shape;188;p17"/>
          <p:cNvCxnSpPr>
            <a:stCxn id="166" idx="2"/>
            <a:endCxn id="178" idx="1"/>
          </p:cNvCxnSpPr>
          <p:nvPr/>
        </p:nvCxnSpPr>
        <p:spPr>
          <a:xfrm>
            <a:off x="4501725" y="1941775"/>
            <a:ext cx="3144600" cy="2337000"/>
          </a:xfrm>
          <a:prstGeom prst="straightConnector1">
            <a:avLst/>
          </a:prstGeom>
          <a:noFill/>
          <a:ln cap="flat" cmpd="sng" w="19050">
            <a:solidFill>
              <a:schemeClr val="lt1"/>
            </a:solidFill>
            <a:prstDash val="solid"/>
            <a:round/>
            <a:headEnd len="med" w="med" type="none"/>
            <a:tailEnd len="med" w="med" type="none"/>
          </a:ln>
        </p:spPr>
      </p:cxnSp>
      <p:cxnSp>
        <p:nvCxnSpPr>
          <p:cNvPr id="189" name="Google Shape;189;p17"/>
          <p:cNvCxnSpPr>
            <a:stCxn id="166" idx="2"/>
            <a:endCxn id="175" idx="6"/>
          </p:cNvCxnSpPr>
          <p:nvPr/>
        </p:nvCxnSpPr>
        <p:spPr>
          <a:xfrm flipH="1">
            <a:off x="1101525" y="1941775"/>
            <a:ext cx="3400200" cy="585900"/>
          </a:xfrm>
          <a:prstGeom prst="straightConnector1">
            <a:avLst/>
          </a:prstGeom>
          <a:noFill/>
          <a:ln cap="flat" cmpd="sng" w="19050">
            <a:solidFill>
              <a:schemeClr val="lt1"/>
            </a:solidFill>
            <a:prstDash val="solid"/>
            <a:round/>
            <a:headEnd len="med" w="med" type="none"/>
            <a:tailEnd len="med" w="med" type="none"/>
          </a:ln>
        </p:spPr>
      </p:cxnSp>
      <p:cxnSp>
        <p:nvCxnSpPr>
          <p:cNvPr id="190" name="Google Shape;190;p17"/>
          <p:cNvCxnSpPr>
            <a:stCxn id="166" idx="2"/>
            <a:endCxn id="176" idx="7"/>
          </p:cNvCxnSpPr>
          <p:nvPr/>
        </p:nvCxnSpPr>
        <p:spPr>
          <a:xfrm flipH="1">
            <a:off x="1448025" y="1941775"/>
            <a:ext cx="3053700" cy="983700"/>
          </a:xfrm>
          <a:prstGeom prst="straightConnector1">
            <a:avLst/>
          </a:prstGeom>
          <a:noFill/>
          <a:ln cap="flat" cmpd="sng" w="19050">
            <a:solidFill>
              <a:schemeClr val="lt1"/>
            </a:solidFill>
            <a:prstDash val="solid"/>
            <a:round/>
            <a:headEnd len="med" w="med" type="none"/>
            <a:tailEnd len="med" w="med" type="none"/>
          </a:ln>
        </p:spPr>
      </p:cxnSp>
      <p:sp>
        <p:nvSpPr>
          <p:cNvPr id="191" name="Google Shape;191;p17"/>
          <p:cNvSpPr txBox="1"/>
          <p:nvPr/>
        </p:nvSpPr>
        <p:spPr>
          <a:xfrm>
            <a:off x="6771524" y="2952140"/>
            <a:ext cx="93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lt1"/>
                </a:solidFill>
                <a:latin typeface="Lato"/>
                <a:ea typeface="Lato"/>
                <a:cs typeface="Lato"/>
                <a:sym typeface="Lato"/>
              </a:rPr>
              <a:t>          </a:t>
            </a:r>
            <a:r>
              <a:rPr lang="es-419">
                <a:solidFill>
                  <a:schemeClr val="lt1"/>
                </a:solidFill>
                <a:latin typeface="Lato"/>
                <a:ea typeface="Lato"/>
                <a:cs typeface="Lato"/>
                <a:sym typeface="Lato"/>
              </a:rPr>
              <a:t>FK</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192" name="Google Shape;192;p17"/>
          <p:cNvSpPr txBox="1"/>
          <p:nvPr/>
        </p:nvSpPr>
        <p:spPr>
          <a:xfrm>
            <a:off x="1101526" y="1346475"/>
            <a:ext cx="1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lt1"/>
                </a:solidFill>
                <a:latin typeface="Lato"/>
                <a:ea typeface="Lato"/>
                <a:cs typeface="Lato"/>
                <a:sym typeface="Lato"/>
              </a:rPr>
              <a:t>PK / F</a:t>
            </a:r>
            <a:r>
              <a:rPr lang="es-419">
                <a:solidFill>
                  <a:schemeClr val="lt1"/>
                </a:solidFill>
                <a:latin typeface="Lato"/>
                <a:ea typeface="Lato"/>
                <a:cs typeface="Lato"/>
                <a:sym typeface="Lato"/>
              </a:rPr>
              <a:t>K</a:t>
            </a:r>
            <a:endParaRPr>
              <a:solidFill>
                <a:schemeClr val="lt1"/>
              </a:solidFill>
              <a:latin typeface="Lato"/>
              <a:ea typeface="Lato"/>
              <a:cs typeface="Lato"/>
              <a:sym typeface="Lato"/>
            </a:endParaRPr>
          </a:p>
        </p:txBody>
      </p:sp>
      <p:sp>
        <p:nvSpPr>
          <p:cNvPr id="193" name="Google Shape;193;p17"/>
          <p:cNvSpPr txBox="1"/>
          <p:nvPr/>
        </p:nvSpPr>
        <p:spPr>
          <a:xfrm>
            <a:off x="1682475" y="2816500"/>
            <a:ext cx="44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lt1"/>
                </a:solidFill>
                <a:latin typeface="Lato"/>
                <a:ea typeface="Lato"/>
                <a:cs typeface="Lato"/>
                <a:sym typeface="Lato"/>
              </a:rPr>
              <a:t>FK</a:t>
            </a:r>
            <a:endParaRPr>
              <a:solidFill>
                <a:schemeClr val="lt1"/>
              </a:solidFill>
              <a:latin typeface="Lato"/>
              <a:ea typeface="Lato"/>
              <a:cs typeface="Lato"/>
              <a:sym typeface="Lato"/>
            </a:endParaRPr>
          </a:p>
        </p:txBody>
      </p:sp>
      <p:sp>
        <p:nvSpPr>
          <p:cNvPr id="194" name="Google Shape;194;p17"/>
          <p:cNvSpPr txBox="1"/>
          <p:nvPr/>
        </p:nvSpPr>
        <p:spPr>
          <a:xfrm>
            <a:off x="7055962" y="3496855"/>
            <a:ext cx="71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lt1"/>
                </a:solidFill>
                <a:latin typeface="Lato"/>
                <a:ea typeface="Lato"/>
                <a:cs typeface="Lato"/>
                <a:sym typeface="Lato"/>
              </a:rPr>
              <a:t>FK</a:t>
            </a:r>
            <a:endParaRPr>
              <a:solidFill>
                <a:schemeClr val="lt1"/>
              </a:solidFill>
              <a:latin typeface="Lato"/>
              <a:ea typeface="Lato"/>
              <a:cs typeface="Lato"/>
              <a:sym typeface="Lato"/>
            </a:endParaRPr>
          </a:p>
        </p:txBody>
      </p:sp>
      <p:sp>
        <p:nvSpPr>
          <p:cNvPr id="166" name="Google Shape;166;p17"/>
          <p:cNvSpPr/>
          <p:nvPr/>
        </p:nvSpPr>
        <p:spPr>
          <a:xfrm>
            <a:off x="3049125" y="1256575"/>
            <a:ext cx="2905200" cy="685200"/>
          </a:xfrm>
          <a:prstGeom prst="roundRect">
            <a:avLst>
              <a:gd fmla="val 16667" name="adj"/>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2300">
                <a:solidFill>
                  <a:schemeClr val="dk1"/>
                </a:solidFill>
              </a:rPr>
              <a:t>WorldCupMatches</a:t>
            </a:r>
            <a:endParaRPr b="1" sz="2300">
              <a:solidFill>
                <a:schemeClr val="dk1"/>
              </a:solidFill>
            </a:endParaRPr>
          </a:p>
        </p:txBody>
      </p:sp>
      <p:sp>
        <p:nvSpPr>
          <p:cNvPr id="195" name="Google Shape;195;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419" sz="2622"/>
              <a:t>DIAGRAMA E-R  -  PARTE I</a:t>
            </a:r>
            <a:endParaRPr b="1" sz="2622"/>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8"/>
          <p:cNvSpPr/>
          <p:nvPr/>
        </p:nvSpPr>
        <p:spPr>
          <a:xfrm>
            <a:off x="3008722" y="1431300"/>
            <a:ext cx="2634000" cy="5922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2300">
                <a:solidFill>
                  <a:schemeClr val="dk1"/>
                </a:solidFill>
              </a:rPr>
              <a:t>Stadiums</a:t>
            </a:r>
            <a:endParaRPr b="1" sz="2300">
              <a:solidFill>
                <a:schemeClr val="dk1"/>
              </a:solidFill>
            </a:endParaRPr>
          </a:p>
        </p:txBody>
      </p:sp>
      <p:sp>
        <p:nvSpPr>
          <p:cNvPr id="201" name="Google Shape;201;p18"/>
          <p:cNvSpPr/>
          <p:nvPr/>
        </p:nvSpPr>
        <p:spPr>
          <a:xfrm>
            <a:off x="849875" y="3484195"/>
            <a:ext cx="2158800" cy="11070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2000">
                <a:solidFill>
                  <a:schemeClr val="lt1"/>
                </a:solidFill>
              </a:rPr>
              <a:t>Stadium ID</a:t>
            </a:r>
            <a:endParaRPr sz="2000">
              <a:solidFill>
                <a:schemeClr val="lt1"/>
              </a:solidFill>
            </a:endParaRPr>
          </a:p>
        </p:txBody>
      </p:sp>
      <p:cxnSp>
        <p:nvCxnSpPr>
          <p:cNvPr id="202" name="Google Shape;202;p18"/>
          <p:cNvCxnSpPr>
            <a:stCxn id="201" idx="0"/>
            <a:endCxn id="200" idx="2"/>
          </p:cNvCxnSpPr>
          <p:nvPr/>
        </p:nvCxnSpPr>
        <p:spPr>
          <a:xfrm flipH="1" rot="10800000">
            <a:off x="1929275" y="2023495"/>
            <a:ext cx="2396400" cy="1460700"/>
          </a:xfrm>
          <a:prstGeom prst="straightConnector1">
            <a:avLst/>
          </a:prstGeom>
          <a:noFill/>
          <a:ln cap="flat" cmpd="sng" w="19050">
            <a:solidFill>
              <a:schemeClr val="lt1"/>
            </a:solidFill>
            <a:prstDash val="solid"/>
            <a:round/>
            <a:headEnd len="med" w="med" type="none"/>
            <a:tailEnd len="med" w="med" type="none"/>
          </a:ln>
        </p:spPr>
      </p:cxnSp>
      <p:cxnSp>
        <p:nvCxnSpPr>
          <p:cNvPr id="203" name="Google Shape;203;p18"/>
          <p:cNvCxnSpPr>
            <a:stCxn id="204" idx="0"/>
            <a:endCxn id="200" idx="2"/>
          </p:cNvCxnSpPr>
          <p:nvPr/>
        </p:nvCxnSpPr>
        <p:spPr>
          <a:xfrm rot="10800000">
            <a:off x="4325630" y="2023405"/>
            <a:ext cx="336000" cy="1721100"/>
          </a:xfrm>
          <a:prstGeom prst="straightConnector1">
            <a:avLst/>
          </a:prstGeom>
          <a:noFill/>
          <a:ln cap="flat" cmpd="sng" w="19050">
            <a:solidFill>
              <a:schemeClr val="lt1"/>
            </a:solidFill>
            <a:prstDash val="solid"/>
            <a:round/>
            <a:headEnd len="med" w="med" type="none"/>
            <a:tailEnd len="med" w="med" type="none"/>
          </a:ln>
        </p:spPr>
      </p:cxnSp>
      <p:sp>
        <p:nvSpPr>
          <p:cNvPr id="204" name="Google Shape;204;p18"/>
          <p:cNvSpPr/>
          <p:nvPr/>
        </p:nvSpPr>
        <p:spPr>
          <a:xfrm>
            <a:off x="3781730" y="3744505"/>
            <a:ext cx="1759800" cy="9498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2000">
                <a:solidFill>
                  <a:schemeClr val="lt1"/>
                </a:solidFill>
              </a:rPr>
              <a:t>Stadium</a:t>
            </a:r>
            <a:endParaRPr sz="2000">
              <a:solidFill>
                <a:schemeClr val="lt1"/>
              </a:solidFill>
            </a:endParaRPr>
          </a:p>
        </p:txBody>
      </p:sp>
      <p:sp>
        <p:nvSpPr>
          <p:cNvPr id="205" name="Google Shape;205;p18"/>
          <p:cNvSpPr/>
          <p:nvPr/>
        </p:nvSpPr>
        <p:spPr>
          <a:xfrm>
            <a:off x="6249373" y="3531265"/>
            <a:ext cx="1759800" cy="11070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2000">
                <a:solidFill>
                  <a:schemeClr val="lt1"/>
                </a:solidFill>
              </a:rPr>
              <a:t>    </a:t>
            </a:r>
            <a:r>
              <a:rPr lang="es-419" sz="3000">
                <a:solidFill>
                  <a:schemeClr val="lt1"/>
                </a:solidFill>
              </a:rPr>
              <a:t>City</a:t>
            </a:r>
            <a:endParaRPr sz="3000">
              <a:solidFill>
                <a:schemeClr val="lt1"/>
              </a:solidFill>
            </a:endParaRPr>
          </a:p>
        </p:txBody>
      </p:sp>
      <p:cxnSp>
        <p:nvCxnSpPr>
          <p:cNvPr id="206" name="Google Shape;206;p18"/>
          <p:cNvCxnSpPr>
            <a:stCxn id="200" idx="2"/>
            <a:endCxn id="205" idx="0"/>
          </p:cNvCxnSpPr>
          <p:nvPr/>
        </p:nvCxnSpPr>
        <p:spPr>
          <a:xfrm>
            <a:off x="4325722" y="2023500"/>
            <a:ext cx="2803500" cy="1507800"/>
          </a:xfrm>
          <a:prstGeom prst="straightConnector1">
            <a:avLst/>
          </a:prstGeom>
          <a:noFill/>
          <a:ln cap="flat" cmpd="sng" w="19050">
            <a:solidFill>
              <a:schemeClr val="lt1"/>
            </a:solidFill>
            <a:prstDash val="solid"/>
            <a:round/>
            <a:headEnd len="med" w="med" type="none"/>
            <a:tailEnd len="med" w="med" type="none"/>
          </a:ln>
        </p:spPr>
      </p:cxnSp>
      <p:sp>
        <p:nvSpPr>
          <p:cNvPr id="207" name="Google Shape;207;p18"/>
          <p:cNvSpPr txBox="1"/>
          <p:nvPr/>
        </p:nvSpPr>
        <p:spPr>
          <a:xfrm>
            <a:off x="1236186" y="3138239"/>
            <a:ext cx="477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lt1"/>
                </a:solidFill>
                <a:latin typeface="Lato"/>
                <a:ea typeface="Lato"/>
                <a:cs typeface="Lato"/>
                <a:sym typeface="Lato"/>
              </a:rPr>
              <a:t>PK</a:t>
            </a:r>
            <a:endParaRPr>
              <a:solidFill>
                <a:schemeClr val="lt1"/>
              </a:solidFill>
              <a:latin typeface="Lato"/>
              <a:ea typeface="Lato"/>
              <a:cs typeface="Lato"/>
              <a:sym typeface="Lato"/>
            </a:endParaRPr>
          </a:p>
        </p:txBody>
      </p:sp>
      <p:sp>
        <p:nvSpPr>
          <p:cNvPr id="208" name="Google Shape;208;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419" sz="2622"/>
              <a:t>DIAGRAMA E-R  -  PARTE II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9"/>
          <p:cNvSpPr/>
          <p:nvPr/>
        </p:nvSpPr>
        <p:spPr>
          <a:xfrm>
            <a:off x="3020748" y="1367350"/>
            <a:ext cx="2809800" cy="579900"/>
          </a:xfrm>
          <a:prstGeom prst="roundRect">
            <a:avLst>
              <a:gd fmla="val 16667" name="adj"/>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2300">
                <a:solidFill>
                  <a:schemeClr val="dk1"/>
                </a:solidFill>
              </a:rPr>
              <a:t>Referee</a:t>
            </a:r>
            <a:endParaRPr b="1" sz="2300">
              <a:solidFill>
                <a:schemeClr val="dk1"/>
              </a:solidFill>
            </a:endParaRPr>
          </a:p>
        </p:txBody>
      </p:sp>
      <p:sp>
        <p:nvSpPr>
          <p:cNvPr id="214" name="Google Shape;214;p19"/>
          <p:cNvSpPr/>
          <p:nvPr/>
        </p:nvSpPr>
        <p:spPr>
          <a:xfrm>
            <a:off x="234475" y="2726850"/>
            <a:ext cx="2302800" cy="10836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2000">
                <a:solidFill>
                  <a:schemeClr val="lt1"/>
                </a:solidFill>
              </a:rPr>
              <a:t>Match ID</a:t>
            </a:r>
            <a:endParaRPr sz="2000">
              <a:solidFill>
                <a:schemeClr val="lt1"/>
              </a:solidFill>
            </a:endParaRPr>
          </a:p>
        </p:txBody>
      </p:sp>
      <p:cxnSp>
        <p:nvCxnSpPr>
          <p:cNvPr id="215" name="Google Shape;215;p19"/>
          <p:cNvCxnSpPr>
            <a:stCxn id="214" idx="0"/>
            <a:endCxn id="213" idx="2"/>
          </p:cNvCxnSpPr>
          <p:nvPr/>
        </p:nvCxnSpPr>
        <p:spPr>
          <a:xfrm flipH="1" rot="10800000">
            <a:off x="1385875" y="1947150"/>
            <a:ext cx="3039900" cy="779700"/>
          </a:xfrm>
          <a:prstGeom prst="straightConnector1">
            <a:avLst/>
          </a:prstGeom>
          <a:noFill/>
          <a:ln cap="flat" cmpd="sng" w="19050">
            <a:solidFill>
              <a:schemeClr val="lt1"/>
            </a:solidFill>
            <a:prstDash val="solid"/>
            <a:round/>
            <a:headEnd len="med" w="med" type="none"/>
            <a:tailEnd len="med" w="med" type="none"/>
          </a:ln>
        </p:spPr>
      </p:cxnSp>
      <p:cxnSp>
        <p:nvCxnSpPr>
          <p:cNvPr id="216" name="Google Shape;216;p19"/>
          <p:cNvCxnSpPr>
            <a:stCxn id="217" idx="0"/>
            <a:endCxn id="213" idx="2"/>
          </p:cNvCxnSpPr>
          <p:nvPr/>
        </p:nvCxnSpPr>
        <p:spPr>
          <a:xfrm rot="10800000">
            <a:off x="4425617" y="1947345"/>
            <a:ext cx="1563600" cy="1931100"/>
          </a:xfrm>
          <a:prstGeom prst="straightConnector1">
            <a:avLst/>
          </a:prstGeom>
          <a:noFill/>
          <a:ln cap="flat" cmpd="sng" w="19050">
            <a:solidFill>
              <a:schemeClr val="lt1"/>
            </a:solidFill>
            <a:prstDash val="solid"/>
            <a:round/>
            <a:headEnd len="med" w="med" type="none"/>
            <a:tailEnd len="med" w="med" type="none"/>
          </a:ln>
        </p:spPr>
      </p:cxnSp>
      <p:sp>
        <p:nvSpPr>
          <p:cNvPr id="217" name="Google Shape;217;p19"/>
          <p:cNvSpPr/>
          <p:nvPr/>
        </p:nvSpPr>
        <p:spPr>
          <a:xfrm>
            <a:off x="4957067" y="3878445"/>
            <a:ext cx="2064300" cy="9297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2000">
                <a:solidFill>
                  <a:schemeClr val="lt1"/>
                </a:solidFill>
              </a:rPr>
              <a:t>Assistant 1</a:t>
            </a:r>
            <a:endParaRPr sz="2000">
              <a:solidFill>
                <a:schemeClr val="lt1"/>
              </a:solidFill>
            </a:endParaRPr>
          </a:p>
        </p:txBody>
      </p:sp>
      <p:sp>
        <p:nvSpPr>
          <p:cNvPr id="218" name="Google Shape;218;p19"/>
          <p:cNvSpPr/>
          <p:nvPr/>
        </p:nvSpPr>
        <p:spPr>
          <a:xfrm>
            <a:off x="6538091" y="3244579"/>
            <a:ext cx="2366100" cy="6783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2000">
                <a:solidFill>
                  <a:schemeClr val="lt1"/>
                </a:solidFill>
              </a:rPr>
              <a:t>   </a:t>
            </a:r>
            <a:endParaRPr sz="2000">
              <a:solidFill>
                <a:schemeClr val="lt1"/>
              </a:solidFill>
            </a:endParaRPr>
          </a:p>
          <a:p>
            <a:pPr indent="0" lvl="0" marL="0" rtl="0" algn="l">
              <a:spcBef>
                <a:spcPts val="0"/>
              </a:spcBef>
              <a:spcAft>
                <a:spcPts val="0"/>
              </a:spcAft>
              <a:buNone/>
            </a:pPr>
            <a:r>
              <a:rPr lang="es-419" sz="2000">
                <a:solidFill>
                  <a:schemeClr val="lt1"/>
                </a:solidFill>
              </a:rPr>
              <a:t> </a:t>
            </a:r>
            <a:r>
              <a:rPr lang="es-419" sz="2000">
                <a:solidFill>
                  <a:schemeClr val="lt1"/>
                </a:solidFill>
              </a:rPr>
              <a:t>Assistant 2</a:t>
            </a:r>
            <a:endParaRPr sz="2000">
              <a:solidFill>
                <a:schemeClr val="lt1"/>
              </a:solidFill>
            </a:endParaRPr>
          </a:p>
          <a:p>
            <a:pPr indent="0" lvl="0" marL="0" rtl="0" algn="l">
              <a:spcBef>
                <a:spcPts val="0"/>
              </a:spcBef>
              <a:spcAft>
                <a:spcPts val="0"/>
              </a:spcAft>
              <a:buNone/>
            </a:pPr>
            <a:r>
              <a:t/>
            </a:r>
            <a:endParaRPr sz="3000">
              <a:solidFill>
                <a:schemeClr val="lt1"/>
              </a:solidFill>
            </a:endParaRPr>
          </a:p>
        </p:txBody>
      </p:sp>
      <p:cxnSp>
        <p:nvCxnSpPr>
          <p:cNvPr id="219" name="Google Shape;219;p19"/>
          <p:cNvCxnSpPr>
            <a:stCxn id="213" idx="2"/>
            <a:endCxn id="218" idx="0"/>
          </p:cNvCxnSpPr>
          <p:nvPr/>
        </p:nvCxnSpPr>
        <p:spPr>
          <a:xfrm>
            <a:off x="4425648" y="1947250"/>
            <a:ext cx="3295500" cy="1297200"/>
          </a:xfrm>
          <a:prstGeom prst="straightConnector1">
            <a:avLst/>
          </a:prstGeom>
          <a:noFill/>
          <a:ln cap="flat" cmpd="sng" w="19050">
            <a:solidFill>
              <a:schemeClr val="lt1"/>
            </a:solidFill>
            <a:prstDash val="solid"/>
            <a:round/>
            <a:headEnd len="med" w="med" type="none"/>
            <a:tailEnd len="med" w="med" type="none"/>
          </a:ln>
        </p:spPr>
      </p:cxnSp>
      <p:sp>
        <p:nvSpPr>
          <p:cNvPr id="220" name="Google Shape;220;p19"/>
          <p:cNvSpPr/>
          <p:nvPr/>
        </p:nvSpPr>
        <p:spPr>
          <a:xfrm>
            <a:off x="2170311" y="3801275"/>
            <a:ext cx="2302800" cy="10836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2000">
                <a:solidFill>
                  <a:schemeClr val="lt1"/>
                </a:solidFill>
              </a:rPr>
              <a:t>   Referee</a:t>
            </a:r>
            <a:endParaRPr sz="2000">
              <a:solidFill>
                <a:schemeClr val="lt1"/>
              </a:solidFill>
            </a:endParaRPr>
          </a:p>
        </p:txBody>
      </p:sp>
      <p:cxnSp>
        <p:nvCxnSpPr>
          <p:cNvPr id="221" name="Google Shape;221;p19"/>
          <p:cNvCxnSpPr>
            <a:stCxn id="220" idx="0"/>
            <a:endCxn id="213" idx="2"/>
          </p:cNvCxnSpPr>
          <p:nvPr/>
        </p:nvCxnSpPr>
        <p:spPr>
          <a:xfrm flipH="1" rot="10800000">
            <a:off x="3321711" y="1947275"/>
            <a:ext cx="1104000" cy="1854000"/>
          </a:xfrm>
          <a:prstGeom prst="straightConnector1">
            <a:avLst/>
          </a:prstGeom>
          <a:noFill/>
          <a:ln cap="flat" cmpd="sng" w="19050">
            <a:solidFill>
              <a:schemeClr val="lt1"/>
            </a:solidFill>
            <a:prstDash val="solid"/>
            <a:round/>
            <a:headEnd len="med" w="med" type="none"/>
            <a:tailEnd len="med" w="med" type="none"/>
          </a:ln>
        </p:spPr>
      </p:cxnSp>
      <p:sp>
        <p:nvSpPr>
          <p:cNvPr id="222" name="Google Shape;222;p19"/>
          <p:cNvSpPr txBox="1"/>
          <p:nvPr/>
        </p:nvSpPr>
        <p:spPr>
          <a:xfrm>
            <a:off x="953239" y="2426544"/>
            <a:ext cx="508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lt1"/>
                </a:solidFill>
                <a:latin typeface="Lato"/>
                <a:ea typeface="Lato"/>
                <a:cs typeface="Lato"/>
                <a:sym typeface="Lato"/>
              </a:rPr>
              <a:t>PK</a:t>
            </a:r>
            <a:endParaRPr>
              <a:solidFill>
                <a:schemeClr val="lt1"/>
              </a:solidFill>
              <a:latin typeface="Lato"/>
              <a:ea typeface="Lato"/>
              <a:cs typeface="Lato"/>
              <a:sym typeface="Lato"/>
            </a:endParaRPr>
          </a:p>
        </p:txBody>
      </p:sp>
      <p:sp>
        <p:nvSpPr>
          <p:cNvPr id="223" name="Google Shape;223;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419" sz="2622"/>
              <a:t>DIAGRAMA E-R  -  PARTE III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0"/>
          <p:cNvSpPr/>
          <p:nvPr/>
        </p:nvSpPr>
        <p:spPr>
          <a:xfrm>
            <a:off x="2863377" y="1138950"/>
            <a:ext cx="2740500" cy="609300"/>
          </a:xfrm>
          <a:prstGeom prst="roundRect">
            <a:avLst>
              <a:gd fmla="val 16667" name="adj"/>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300">
              <a:solidFill>
                <a:schemeClr val="dk1"/>
              </a:solidFill>
            </a:endParaRPr>
          </a:p>
          <a:p>
            <a:pPr indent="0" lvl="0" marL="0" rtl="0" algn="ctr">
              <a:spcBef>
                <a:spcPts val="0"/>
              </a:spcBef>
              <a:spcAft>
                <a:spcPts val="0"/>
              </a:spcAft>
              <a:buNone/>
            </a:pPr>
            <a:r>
              <a:rPr b="1" lang="es-419" sz="2300">
                <a:solidFill>
                  <a:schemeClr val="dk1"/>
                </a:solidFill>
              </a:rPr>
              <a:t>Cups</a:t>
            </a:r>
            <a:endParaRPr b="1" sz="2300">
              <a:solidFill>
                <a:schemeClr val="dk1"/>
              </a:solidFill>
            </a:endParaRPr>
          </a:p>
          <a:p>
            <a:pPr indent="0" lvl="0" marL="0" rtl="0" algn="l">
              <a:spcBef>
                <a:spcPts val="0"/>
              </a:spcBef>
              <a:spcAft>
                <a:spcPts val="0"/>
              </a:spcAft>
              <a:buNone/>
            </a:pPr>
            <a:r>
              <a:t/>
            </a:r>
            <a:endParaRPr b="1" sz="2300">
              <a:solidFill>
                <a:schemeClr val="dk1"/>
              </a:solidFill>
            </a:endParaRPr>
          </a:p>
        </p:txBody>
      </p:sp>
      <p:sp>
        <p:nvSpPr>
          <p:cNvPr id="229" name="Google Shape;229;p20"/>
          <p:cNvSpPr/>
          <p:nvPr/>
        </p:nvSpPr>
        <p:spPr>
          <a:xfrm>
            <a:off x="495375" y="2228460"/>
            <a:ext cx="1167000" cy="3915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1800">
                <a:solidFill>
                  <a:schemeClr val="lt1"/>
                </a:solidFill>
              </a:rPr>
              <a:t>Year</a:t>
            </a:r>
            <a:endParaRPr sz="1800">
              <a:solidFill>
                <a:schemeClr val="lt1"/>
              </a:solidFill>
            </a:endParaRPr>
          </a:p>
        </p:txBody>
      </p:sp>
      <p:cxnSp>
        <p:nvCxnSpPr>
          <p:cNvPr id="230" name="Google Shape;230;p20"/>
          <p:cNvCxnSpPr>
            <a:stCxn id="229" idx="0"/>
            <a:endCxn id="228" idx="2"/>
          </p:cNvCxnSpPr>
          <p:nvPr/>
        </p:nvCxnSpPr>
        <p:spPr>
          <a:xfrm flipH="1" rot="10800000">
            <a:off x="1078875" y="1748160"/>
            <a:ext cx="3154800" cy="480300"/>
          </a:xfrm>
          <a:prstGeom prst="straightConnector1">
            <a:avLst/>
          </a:prstGeom>
          <a:noFill/>
          <a:ln cap="flat" cmpd="sng" w="19050">
            <a:solidFill>
              <a:schemeClr val="lt1"/>
            </a:solidFill>
            <a:prstDash val="solid"/>
            <a:round/>
            <a:headEnd len="med" w="med" type="none"/>
            <a:tailEnd len="med" w="med" type="none"/>
          </a:ln>
        </p:spPr>
      </p:cxnSp>
      <p:cxnSp>
        <p:nvCxnSpPr>
          <p:cNvPr id="231" name="Google Shape;231;p20"/>
          <p:cNvCxnSpPr>
            <a:stCxn id="232" idx="0"/>
            <a:endCxn id="228" idx="2"/>
          </p:cNvCxnSpPr>
          <p:nvPr/>
        </p:nvCxnSpPr>
        <p:spPr>
          <a:xfrm flipH="1" rot="10800000">
            <a:off x="998250" y="1748317"/>
            <a:ext cx="3235500" cy="1165500"/>
          </a:xfrm>
          <a:prstGeom prst="straightConnector1">
            <a:avLst/>
          </a:prstGeom>
          <a:noFill/>
          <a:ln cap="flat" cmpd="sng" w="19050">
            <a:solidFill>
              <a:schemeClr val="lt1"/>
            </a:solidFill>
            <a:prstDash val="solid"/>
            <a:round/>
            <a:headEnd len="med" w="med" type="none"/>
            <a:tailEnd len="med" w="med" type="none"/>
          </a:ln>
        </p:spPr>
      </p:cxnSp>
      <p:sp>
        <p:nvSpPr>
          <p:cNvPr id="232" name="Google Shape;232;p20"/>
          <p:cNvSpPr/>
          <p:nvPr/>
        </p:nvSpPr>
        <p:spPr>
          <a:xfrm>
            <a:off x="239850" y="2913817"/>
            <a:ext cx="1516800" cy="4803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1800">
                <a:solidFill>
                  <a:schemeClr val="lt1"/>
                </a:solidFill>
              </a:rPr>
              <a:t>Country</a:t>
            </a:r>
            <a:endParaRPr sz="1800">
              <a:solidFill>
                <a:schemeClr val="lt1"/>
              </a:solidFill>
            </a:endParaRPr>
          </a:p>
        </p:txBody>
      </p:sp>
      <p:sp>
        <p:nvSpPr>
          <p:cNvPr id="233" name="Google Shape;233;p20"/>
          <p:cNvSpPr/>
          <p:nvPr/>
        </p:nvSpPr>
        <p:spPr>
          <a:xfrm>
            <a:off x="998148" y="3386392"/>
            <a:ext cx="1667700" cy="4290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2000">
                <a:solidFill>
                  <a:schemeClr val="lt1"/>
                </a:solidFill>
              </a:rPr>
              <a:t>  </a:t>
            </a:r>
            <a:r>
              <a:rPr lang="es-419" sz="1800">
                <a:solidFill>
                  <a:schemeClr val="lt1"/>
                </a:solidFill>
              </a:rPr>
              <a:t>Winner</a:t>
            </a:r>
            <a:endParaRPr sz="1800">
              <a:solidFill>
                <a:schemeClr val="lt1"/>
              </a:solidFill>
            </a:endParaRPr>
          </a:p>
        </p:txBody>
      </p:sp>
      <p:cxnSp>
        <p:nvCxnSpPr>
          <p:cNvPr id="234" name="Google Shape;234;p20"/>
          <p:cNvCxnSpPr>
            <a:stCxn id="228" idx="2"/>
            <a:endCxn id="233" idx="0"/>
          </p:cNvCxnSpPr>
          <p:nvPr/>
        </p:nvCxnSpPr>
        <p:spPr>
          <a:xfrm flipH="1">
            <a:off x="1832127" y="1748250"/>
            <a:ext cx="2401500" cy="1638000"/>
          </a:xfrm>
          <a:prstGeom prst="straightConnector1">
            <a:avLst/>
          </a:prstGeom>
          <a:noFill/>
          <a:ln cap="flat" cmpd="sng" w="19050">
            <a:solidFill>
              <a:schemeClr val="lt1"/>
            </a:solidFill>
            <a:prstDash val="solid"/>
            <a:round/>
            <a:headEnd len="med" w="med" type="none"/>
            <a:tailEnd len="med" w="med" type="none"/>
          </a:ln>
        </p:spPr>
      </p:cxnSp>
      <p:sp>
        <p:nvSpPr>
          <p:cNvPr id="235" name="Google Shape;235;p20"/>
          <p:cNvSpPr/>
          <p:nvPr/>
        </p:nvSpPr>
        <p:spPr>
          <a:xfrm>
            <a:off x="951076" y="4425780"/>
            <a:ext cx="2619300" cy="6093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2000">
                <a:solidFill>
                  <a:schemeClr val="lt1"/>
                </a:solidFill>
              </a:rPr>
              <a:t>   </a:t>
            </a:r>
            <a:r>
              <a:rPr lang="es-419" sz="1800">
                <a:solidFill>
                  <a:schemeClr val="lt1"/>
                </a:solidFill>
              </a:rPr>
              <a:t> </a:t>
            </a:r>
            <a:r>
              <a:rPr lang="es-419" sz="1800">
                <a:solidFill>
                  <a:schemeClr val="lt1"/>
                </a:solidFill>
              </a:rPr>
              <a:t>Runners-Up</a:t>
            </a:r>
            <a:endParaRPr sz="1800">
              <a:solidFill>
                <a:schemeClr val="lt1"/>
              </a:solidFill>
            </a:endParaRPr>
          </a:p>
        </p:txBody>
      </p:sp>
      <p:sp>
        <p:nvSpPr>
          <p:cNvPr id="236" name="Google Shape;236;p20"/>
          <p:cNvSpPr/>
          <p:nvPr/>
        </p:nvSpPr>
        <p:spPr>
          <a:xfrm>
            <a:off x="3295211" y="3850939"/>
            <a:ext cx="1570200" cy="5193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1800">
                <a:solidFill>
                  <a:schemeClr val="lt1"/>
                </a:solidFill>
              </a:rPr>
              <a:t>   </a:t>
            </a:r>
            <a:r>
              <a:rPr lang="es-419" sz="1800">
                <a:solidFill>
                  <a:schemeClr val="lt1"/>
                </a:solidFill>
              </a:rPr>
              <a:t>Third</a:t>
            </a:r>
            <a:endParaRPr sz="1500">
              <a:solidFill>
                <a:schemeClr val="lt1"/>
              </a:solidFill>
            </a:endParaRPr>
          </a:p>
        </p:txBody>
      </p:sp>
      <p:sp>
        <p:nvSpPr>
          <p:cNvPr id="237" name="Google Shape;237;p20"/>
          <p:cNvSpPr/>
          <p:nvPr/>
        </p:nvSpPr>
        <p:spPr>
          <a:xfrm>
            <a:off x="4275948" y="4479215"/>
            <a:ext cx="1516800" cy="3915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000">
                <a:solidFill>
                  <a:schemeClr val="lt1"/>
                </a:solidFill>
              </a:rPr>
              <a:t>  </a:t>
            </a:r>
            <a:r>
              <a:rPr lang="es-419" sz="1800">
                <a:solidFill>
                  <a:schemeClr val="lt1"/>
                </a:solidFill>
              </a:rPr>
              <a:t>Forth</a:t>
            </a:r>
            <a:endParaRPr sz="1800">
              <a:solidFill>
                <a:schemeClr val="lt1"/>
              </a:solidFill>
            </a:endParaRPr>
          </a:p>
        </p:txBody>
      </p:sp>
      <p:sp>
        <p:nvSpPr>
          <p:cNvPr id="238" name="Google Shape;238;p20"/>
          <p:cNvSpPr/>
          <p:nvPr/>
        </p:nvSpPr>
        <p:spPr>
          <a:xfrm>
            <a:off x="6066074" y="4470875"/>
            <a:ext cx="1973100" cy="5193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1500">
                <a:solidFill>
                  <a:schemeClr val="lt1"/>
                </a:solidFill>
              </a:rPr>
              <a:t>GoalsScored</a:t>
            </a:r>
            <a:endParaRPr sz="1500">
              <a:solidFill>
                <a:schemeClr val="lt1"/>
              </a:solidFill>
            </a:endParaRPr>
          </a:p>
        </p:txBody>
      </p:sp>
      <p:sp>
        <p:nvSpPr>
          <p:cNvPr id="239" name="Google Shape;239;p20"/>
          <p:cNvSpPr/>
          <p:nvPr/>
        </p:nvSpPr>
        <p:spPr>
          <a:xfrm>
            <a:off x="6578225" y="3737525"/>
            <a:ext cx="2141100" cy="6327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1500">
                <a:solidFill>
                  <a:schemeClr val="lt1"/>
                </a:solidFill>
              </a:rPr>
              <a:t>QualifiedTeams</a:t>
            </a:r>
            <a:endParaRPr sz="1500">
              <a:solidFill>
                <a:schemeClr val="lt1"/>
              </a:solidFill>
            </a:endParaRPr>
          </a:p>
        </p:txBody>
      </p:sp>
      <p:sp>
        <p:nvSpPr>
          <p:cNvPr id="240" name="Google Shape;240;p20"/>
          <p:cNvSpPr/>
          <p:nvPr/>
        </p:nvSpPr>
        <p:spPr>
          <a:xfrm>
            <a:off x="6412314" y="2803434"/>
            <a:ext cx="2141100" cy="5193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1500">
                <a:solidFill>
                  <a:schemeClr val="lt1"/>
                </a:solidFill>
              </a:rPr>
              <a:t>MatchesPlayed</a:t>
            </a:r>
            <a:endParaRPr sz="1500">
              <a:solidFill>
                <a:schemeClr val="lt1"/>
              </a:solidFill>
            </a:endParaRPr>
          </a:p>
        </p:txBody>
      </p:sp>
      <p:sp>
        <p:nvSpPr>
          <p:cNvPr id="241" name="Google Shape;241;p20"/>
          <p:cNvSpPr/>
          <p:nvPr/>
        </p:nvSpPr>
        <p:spPr>
          <a:xfrm>
            <a:off x="6885773" y="2025216"/>
            <a:ext cx="1667700" cy="5193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1500">
                <a:solidFill>
                  <a:schemeClr val="lt1"/>
                </a:solidFill>
              </a:rPr>
              <a:t>Attendance</a:t>
            </a:r>
            <a:endParaRPr sz="1500">
              <a:solidFill>
                <a:schemeClr val="lt1"/>
              </a:solidFill>
            </a:endParaRPr>
          </a:p>
        </p:txBody>
      </p:sp>
      <p:cxnSp>
        <p:nvCxnSpPr>
          <p:cNvPr id="242" name="Google Shape;242;p20"/>
          <p:cNvCxnSpPr>
            <a:stCxn id="228" idx="2"/>
            <a:endCxn id="235" idx="0"/>
          </p:cNvCxnSpPr>
          <p:nvPr/>
        </p:nvCxnSpPr>
        <p:spPr>
          <a:xfrm flipH="1">
            <a:off x="2260827" y="1748250"/>
            <a:ext cx="1972800" cy="2677500"/>
          </a:xfrm>
          <a:prstGeom prst="straightConnector1">
            <a:avLst/>
          </a:prstGeom>
          <a:noFill/>
          <a:ln cap="flat" cmpd="sng" w="19050">
            <a:solidFill>
              <a:schemeClr val="lt1"/>
            </a:solidFill>
            <a:prstDash val="solid"/>
            <a:round/>
            <a:headEnd len="med" w="med" type="none"/>
            <a:tailEnd len="med" w="med" type="none"/>
          </a:ln>
        </p:spPr>
      </p:cxnSp>
      <p:cxnSp>
        <p:nvCxnSpPr>
          <p:cNvPr id="243" name="Google Shape;243;p20"/>
          <p:cNvCxnSpPr>
            <a:stCxn id="228" idx="2"/>
            <a:endCxn id="236" idx="0"/>
          </p:cNvCxnSpPr>
          <p:nvPr/>
        </p:nvCxnSpPr>
        <p:spPr>
          <a:xfrm flipH="1">
            <a:off x="4080327" y="1748250"/>
            <a:ext cx="153300" cy="2102700"/>
          </a:xfrm>
          <a:prstGeom prst="straightConnector1">
            <a:avLst/>
          </a:prstGeom>
          <a:noFill/>
          <a:ln cap="flat" cmpd="sng" w="19050">
            <a:solidFill>
              <a:schemeClr val="lt1"/>
            </a:solidFill>
            <a:prstDash val="solid"/>
            <a:round/>
            <a:headEnd len="med" w="med" type="none"/>
            <a:tailEnd len="med" w="med" type="none"/>
          </a:ln>
        </p:spPr>
      </p:cxnSp>
      <p:cxnSp>
        <p:nvCxnSpPr>
          <p:cNvPr id="244" name="Google Shape;244;p20"/>
          <p:cNvCxnSpPr>
            <a:stCxn id="228" idx="2"/>
            <a:endCxn id="237" idx="0"/>
          </p:cNvCxnSpPr>
          <p:nvPr/>
        </p:nvCxnSpPr>
        <p:spPr>
          <a:xfrm>
            <a:off x="4233627" y="1748250"/>
            <a:ext cx="800700" cy="2730900"/>
          </a:xfrm>
          <a:prstGeom prst="straightConnector1">
            <a:avLst/>
          </a:prstGeom>
          <a:noFill/>
          <a:ln cap="flat" cmpd="sng" w="19050">
            <a:solidFill>
              <a:schemeClr val="lt1"/>
            </a:solidFill>
            <a:prstDash val="solid"/>
            <a:round/>
            <a:headEnd len="med" w="med" type="none"/>
            <a:tailEnd len="med" w="med" type="none"/>
          </a:ln>
        </p:spPr>
      </p:cxnSp>
      <p:cxnSp>
        <p:nvCxnSpPr>
          <p:cNvPr id="245" name="Google Shape;245;p20"/>
          <p:cNvCxnSpPr>
            <a:stCxn id="228" idx="2"/>
            <a:endCxn id="238" idx="1"/>
          </p:cNvCxnSpPr>
          <p:nvPr/>
        </p:nvCxnSpPr>
        <p:spPr>
          <a:xfrm>
            <a:off x="4233627" y="1748250"/>
            <a:ext cx="2121300" cy="2798700"/>
          </a:xfrm>
          <a:prstGeom prst="straightConnector1">
            <a:avLst/>
          </a:prstGeom>
          <a:noFill/>
          <a:ln cap="flat" cmpd="sng" w="19050">
            <a:solidFill>
              <a:schemeClr val="lt1"/>
            </a:solidFill>
            <a:prstDash val="solid"/>
            <a:round/>
            <a:headEnd len="med" w="med" type="none"/>
            <a:tailEnd len="med" w="med" type="none"/>
          </a:ln>
        </p:spPr>
      </p:cxnSp>
      <p:cxnSp>
        <p:nvCxnSpPr>
          <p:cNvPr id="246" name="Google Shape;246;p20"/>
          <p:cNvCxnSpPr>
            <a:stCxn id="228" idx="2"/>
            <a:endCxn id="239" idx="1"/>
          </p:cNvCxnSpPr>
          <p:nvPr/>
        </p:nvCxnSpPr>
        <p:spPr>
          <a:xfrm>
            <a:off x="4233627" y="1748250"/>
            <a:ext cx="2658300" cy="2082000"/>
          </a:xfrm>
          <a:prstGeom prst="straightConnector1">
            <a:avLst/>
          </a:prstGeom>
          <a:noFill/>
          <a:ln cap="flat" cmpd="sng" w="19050">
            <a:solidFill>
              <a:schemeClr val="lt1"/>
            </a:solidFill>
            <a:prstDash val="solid"/>
            <a:round/>
            <a:headEnd len="med" w="med" type="none"/>
            <a:tailEnd len="med" w="med" type="none"/>
          </a:ln>
        </p:spPr>
      </p:cxnSp>
      <p:cxnSp>
        <p:nvCxnSpPr>
          <p:cNvPr id="247" name="Google Shape;247;p20"/>
          <p:cNvCxnSpPr>
            <a:stCxn id="228" idx="2"/>
            <a:endCxn id="240" idx="1"/>
          </p:cNvCxnSpPr>
          <p:nvPr/>
        </p:nvCxnSpPr>
        <p:spPr>
          <a:xfrm>
            <a:off x="4233627" y="1748250"/>
            <a:ext cx="2492100" cy="1131300"/>
          </a:xfrm>
          <a:prstGeom prst="straightConnector1">
            <a:avLst/>
          </a:prstGeom>
          <a:noFill/>
          <a:ln cap="flat" cmpd="sng" w="19050">
            <a:solidFill>
              <a:schemeClr val="lt1"/>
            </a:solidFill>
            <a:prstDash val="solid"/>
            <a:round/>
            <a:headEnd len="med" w="med" type="none"/>
            <a:tailEnd len="med" w="med" type="none"/>
          </a:ln>
        </p:spPr>
      </p:cxnSp>
      <p:cxnSp>
        <p:nvCxnSpPr>
          <p:cNvPr id="248" name="Google Shape;248;p20"/>
          <p:cNvCxnSpPr>
            <a:stCxn id="228" idx="2"/>
            <a:endCxn id="241" idx="1"/>
          </p:cNvCxnSpPr>
          <p:nvPr/>
        </p:nvCxnSpPr>
        <p:spPr>
          <a:xfrm>
            <a:off x="4233627" y="1748250"/>
            <a:ext cx="2896500" cy="353100"/>
          </a:xfrm>
          <a:prstGeom prst="straightConnector1">
            <a:avLst/>
          </a:prstGeom>
          <a:noFill/>
          <a:ln cap="flat" cmpd="sng" w="19050">
            <a:solidFill>
              <a:schemeClr val="lt1"/>
            </a:solidFill>
            <a:prstDash val="solid"/>
            <a:round/>
            <a:headEnd len="med" w="med" type="none"/>
            <a:tailEnd len="med" w="med" type="none"/>
          </a:ln>
        </p:spPr>
      </p:cxnSp>
      <p:sp>
        <p:nvSpPr>
          <p:cNvPr id="249" name="Google Shape;249;p20"/>
          <p:cNvSpPr txBox="1"/>
          <p:nvPr/>
        </p:nvSpPr>
        <p:spPr>
          <a:xfrm>
            <a:off x="682981" y="1872495"/>
            <a:ext cx="49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lt1"/>
                </a:solidFill>
                <a:latin typeface="Lato"/>
                <a:ea typeface="Lato"/>
                <a:cs typeface="Lato"/>
                <a:sym typeface="Lato"/>
              </a:rPr>
              <a:t>PK</a:t>
            </a:r>
            <a:endParaRPr>
              <a:solidFill>
                <a:schemeClr val="lt1"/>
              </a:solidFill>
              <a:latin typeface="Lato"/>
              <a:ea typeface="Lato"/>
              <a:cs typeface="Lato"/>
              <a:sym typeface="Lato"/>
            </a:endParaRPr>
          </a:p>
        </p:txBody>
      </p:sp>
      <p:sp>
        <p:nvSpPr>
          <p:cNvPr id="250" name="Google Shape;250;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419" sz="2622"/>
              <a:t>DIAGRAMA E-R  -  PARTE IV</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1"/>
          <p:cNvSpPr/>
          <p:nvPr/>
        </p:nvSpPr>
        <p:spPr>
          <a:xfrm>
            <a:off x="3245370" y="1349075"/>
            <a:ext cx="2667900" cy="583200"/>
          </a:xfrm>
          <a:prstGeom prst="roundRect">
            <a:avLst>
              <a:gd fmla="val 16667" name="adj"/>
            </a:avLst>
          </a:prstGeom>
          <a:solidFill>
            <a:srgbClr val="00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2300">
                <a:solidFill>
                  <a:schemeClr val="dk1"/>
                </a:solidFill>
              </a:rPr>
              <a:t>PLAYERS</a:t>
            </a:r>
            <a:endParaRPr b="1" sz="2300">
              <a:solidFill>
                <a:schemeClr val="dk1"/>
              </a:solidFill>
            </a:endParaRPr>
          </a:p>
        </p:txBody>
      </p:sp>
      <p:sp>
        <p:nvSpPr>
          <p:cNvPr id="256" name="Google Shape;256;p21"/>
          <p:cNvSpPr/>
          <p:nvPr/>
        </p:nvSpPr>
        <p:spPr>
          <a:xfrm>
            <a:off x="5120968" y="4205200"/>
            <a:ext cx="1409400" cy="7464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Line Up</a:t>
            </a:r>
            <a:endParaRPr>
              <a:solidFill>
                <a:schemeClr val="lt1"/>
              </a:solidFill>
            </a:endParaRPr>
          </a:p>
        </p:txBody>
      </p:sp>
      <p:sp>
        <p:nvSpPr>
          <p:cNvPr id="257" name="Google Shape;257;p21"/>
          <p:cNvSpPr/>
          <p:nvPr/>
        </p:nvSpPr>
        <p:spPr>
          <a:xfrm>
            <a:off x="809989" y="2914098"/>
            <a:ext cx="1409400" cy="7464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solidFill>
                  <a:schemeClr val="lt1"/>
                </a:solidFill>
              </a:rPr>
              <a:t>MatchID</a:t>
            </a:r>
            <a:endParaRPr>
              <a:solidFill>
                <a:schemeClr val="lt1"/>
              </a:solidFill>
            </a:endParaRPr>
          </a:p>
        </p:txBody>
      </p:sp>
      <p:sp>
        <p:nvSpPr>
          <p:cNvPr id="258" name="Google Shape;258;p21"/>
          <p:cNvSpPr/>
          <p:nvPr/>
        </p:nvSpPr>
        <p:spPr>
          <a:xfrm>
            <a:off x="773500" y="2126937"/>
            <a:ext cx="1409400" cy="7464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a:solidFill>
                  <a:schemeClr val="lt1"/>
                </a:solidFill>
              </a:rPr>
              <a:t>RoundID</a:t>
            </a:r>
            <a:endParaRPr>
              <a:solidFill>
                <a:schemeClr val="lt1"/>
              </a:solidFill>
            </a:endParaRPr>
          </a:p>
        </p:txBody>
      </p:sp>
      <p:sp>
        <p:nvSpPr>
          <p:cNvPr id="259" name="Google Shape;259;p21"/>
          <p:cNvSpPr/>
          <p:nvPr/>
        </p:nvSpPr>
        <p:spPr>
          <a:xfrm>
            <a:off x="7339756" y="2064745"/>
            <a:ext cx="1409400" cy="7464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Event</a:t>
            </a:r>
            <a:endParaRPr>
              <a:solidFill>
                <a:schemeClr val="lt1"/>
              </a:solidFill>
            </a:endParaRPr>
          </a:p>
        </p:txBody>
      </p:sp>
      <p:sp>
        <p:nvSpPr>
          <p:cNvPr id="260" name="Google Shape;260;p21"/>
          <p:cNvSpPr/>
          <p:nvPr/>
        </p:nvSpPr>
        <p:spPr>
          <a:xfrm>
            <a:off x="1855712" y="3821386"/>
            <a:ext cx="1512600" cy="7464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1300">
                <a:solidFill>
                  <a:schemeClr val="lt1"/>
                </a:solidFill>
              </a:rPr>
              <a:t>Team Initials</a:t>
            </a:r>
            <a:endParaRPr sz="1300">
              <a:solidFill>
                <a:schemeClr val="lt1"/>
              </a:solidFill>
            </a:endParaRPr>
          </a:p>
        </p:txBody>
      </p:sp>
      <p:sp>
        <p:nvSpPr>
          <p:cNvPr id="261" name="Google Shape;261;p21"/>
          <p:cNvSpPr/>
          <p:nvPr/>
        </p:nvSpPr>
        <p:spPr>
          <a:xfrm>
            <a:off x="6530370" y="3860280"/>
            <a:ext cx="1409400" cy="7464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1200">
                <a:solidFill>
                  <a:schemeClr val="lt1"/>
                </a:solidFill>
              </a:rPr>
              <a:t>Player </a:t>
            </a:r>
            <a:r>
              <a:rPr lang="es-419" sz="1200">
                <a:solidFill>
                  <a:schemeClr val="lt1"/>
                </a:solidFill>
              </a:rPr>
              <a:t>Name</a:t>
            </a:r>
            <a:endParaRPr sz="1200">
              <a:solidFill>
                <a:schemeClr val="lt1"/>
              </a:solidFill>
            </a:endParaRPr>
          </a:p>
        </p:txBody>
      </p:sp>
      <p:sp>
        <p:nvSpPr>
          <p:cNvPr id="262" name="Google Shape;262;p21"/>
          <p:cNvSpPr/>
          <p:nvPr/>
        </p:nvSpPr>
        <p:spPr>
          <a:xfrm>
            <a:off x="7032838" y="2993598"/>
            <a:ext cx="1409400" cy="7464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a:solidFill>
                  <a:schemeClr val="lt1"/>
                </a:solidFill>
              </a:rPr>
              <a:t>Possition</a:t>
            </a:r>
            <a:endParaRPr>
              <a:solidFill>
                <a:schemeClr val="lt1"/>
              </a:solidFill>
            </a:endParaRPr>
          </a:p>
        </p:txBody>
      </p:sp>
      <p:sp>
        <p:nvSpPr>
          <p:cNvPr id="263" name="Google Shape;263;p21"/>
          <p:cNvSpPr/>
          <p:nvPr/>
        </p:nvSpPr>
        <p:spPr>
          <a:xfrm>
            <a:off x="3506626" y="4205200"/>
            <a:ext cx="1409400" cy="746400"/>
          </a:xfrm>
          <a:prstGeom prst="ellipse">
            <a:avLst/>
          </a:prstGeom>
          <a:solidFill>
            <a:srgbClr val="FF00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1200">
                <a:solidFill>
                  <a:schemeClr val="lt1"/>
                </a:solidFill>
              </a:rPr>
              <a:t>Coach Name</a:t>
            </a:r>
            <a:endParaRPr sz="1200">
              <a:solidFill>
                <a:schemeClr val="lt1"/>
              </a:solidFill>
            </a:endParaRPr>
          </a:p>
        </p:txBody>
      </p:sp>
      <p:cxnSp>
        <p:nvCxnSpPr>
          <p:cNvPr id="264" name="Google Shape;264;p21"/>
          <p:cNvCxnSpPr>
            <a:endCxn id="255" idx="2"/>
          </p:cNvCxnSpPr>
          <p:nvPr/>
        </p:nvCxnSpPr>
        <p:spPr>
          <a:xfrm flipH="1" rot="10800000">
            <a:off x="2182920" y="1932275"/>
            <a:ext cx="2396400" cy="567900"/>
          </a:xfrm>
          <a:prstGeom prst="straightConnector1">
            <a:avLst/>
          </a:prstGeom>
          <a:noFill/>
          <a:ln cap="flat" cmpd="sng" w="19050">
            <a:solidFill>
              <a:schemeClr val="lt1"/>
            </a:solidFill>
            <a:prstDash val="solid"/>
            <a:round/>
            <a:headEnd len="med" w="med" type="none"/>
            <a:tailEnd len="med" w="med" type="none"/>
          </a:ln>
        </p:spPr>
      </p:cxnSp>
      <p:cxnSp>
        <p:nvCxnSpPr>
          <p:cNvPr id="265" name="Google Shape;265;p21"/>
          <p:cNvCxnSpPr>
            <a:stCxn id="257" idx="6"/>
            <a:endCxn id="255" idx="2"/>
          </p:cNvCxnSpPr>
          <p:nvPr/>
        </p:nvCxnSpPr>
        <p:spPr>
          <a:xfrm flipH="1" rot="10800000">
            <a:off x="2219389" y="1932198"/>
            <a:ext cx="2359800" cy="1355100"/>
          </a:xfrm>
          <a:prstGeom prst="straightConnector1">
            <a:avLst/>
          </a:prstGeom>
          <a:noFill/>
          <a:ln cap="flat" cmpd="sng" w="19050">
            <a:solidFill>
              <a:schemeClr val="lt1"/>
            </a:solidFill>
            <a:prstDash val="solid"/>
            <a:round/>
            <a:headEnd len="med" w="med" type="none"/>
            <a:tailEnd len="med" w="med" type="none"/>
          </a:ln>
        </p:spPr>
      </p:cxnSp>
      <p:cxnSp>
        <p:nvCxnSpPr>
          <p:cNvPr id="266" name="Google Shape;266;p21"/>
          <p:cNvCxnSpPr>
            <a:stCxn id="260" idx="7"/>
            <a:endCxn id="255" idx="2"/>
          </p:cNvCxnSpPr>
          <p:nvPr/>
        </p:nvCxnSpPr>
        <p:spPr>
          <a:xfrm flipH="1" rot="10800000">
            <a:off x="3146797" y="1932394"/>
            <a:ext cx="1432500" cy="1998300"/>
          </a:xfrm>
          <a:prstGeom prst="straightConnector1">
            <a:avLst/>
          </a:prstGeom>
          <a:noFill/>
          <a:ln cap="flat" cmpd="sng" w="19050">
            <a:solidFill>
              <a:schemeClr val="lt1"/>
            </a:solidFill>
            <a:prstDash val="solid"/>
            <a:round/>
            <a:headEnd len="med" w="med" type="none"/>
            <a:tailEnd len="med" w="med" type="none"/>
          </a:ln>
        </p:spPr>
      </p:cxnSp>
      <p:cxnSp>
        <p:nvCxnSpPr>
          <p:cNvPr id="267" name="Google Shape;267;p21"/>
          <p:cNvCxnSpPr>
            <a:stCxn id="263" idx="0"/>
            <a:endCxn id="255" idx="2"/>
          </p:cNvCxnSpPr>
          <p:nvPr/>
        </p:nvCxnSpPr>
        <p:spPr>
          <a:xfrm flipH="1" rot="10800000">
            <a:off x="4211326" y="1932400"/>
            <a:ext cx="368100" cy="2272800"/>
          </a:xfrm>
          <a:prstGeom prst="straightConnector1">
            <a:avLst/>
          </a:prstGeom>
          <a:noFill/>
          <a:ln cap="flat" cmpd="sng" w="19050">
            <a:solidFill>
              <a:schemeClr val="lt1"/>
            </a:solidFill>
            <a:prstDash val="solid"/>
            <a:round/>
            <a:headEnd len="med" w="med" type="none"/>
            <a:tailEnd len="med" w="med" type="none"/>
          </a:ln>
        </p:spPr>
      </p:cxnSp>
      <p:cxnSp>
        <p:nvCxnSpPr>
          <p:cNvPr id="268" name="Google Shape;268;p21"/>
          <p:cNvCxnSpPr>
            <a:stCxn id="256" idx="0"/>
            <a:endCxn id="255" idx="2"/>
          </p:cNvCxnSpPr>
          <p:nvPr/>
        </p:nvCxnSpPr>
        <p:spPr>
          <a:xfrm rot="10800000">
            <a:off x="4579468" y="1932400"/>
            <a:ext cx="1246200" cy="2272800"/>
          </a:xfrm>
          <a:prstGeom prst="straightConnector1">
            <a:avLst/>
          </a:prstGeom>
          <a:noFill/>
          <a:ln cap="flat" cmpd="sng" w="19050">
            <a:solidFill>
              <a:schemeClr val="lt1"/>
            </a:solidFill>
            <a:prstDash val="solid"/>
            <a:round/>
            <a:headEnd len="med" w="med" type="none"/>
            <a:tailEnd len="med" w="med" type="none"/>
          </a:ln>
        </p:spPr>
      </p:cxnSp>
      <p:cxnSp>
        <p:nvCxnSpPr>
          <p:cNvPr id="269" name="Google Shape;269;p21"/>
          <p:cNvCxnSpPr>
            <a:stCxn id="255" idx="2"/>
            <a:endCxn id="261" idx="1"/>
          </p:cNvCxnSpPr>
          <p:nvPr/>
        </p:nvCxnSpPr>
        <p:spPr>
          <a:xfrm>
            <a:off x="4579320" y="1932275"/>
            <a:ext cx="2157600" cy="2037300"/>
          </a:xfrm>
          <a:prstGeom prst="straightConnector1">
            <a:avLst/>
          </a:prstGeom>
          <a:noFill/>
          <a:ln cap="flat" cmpd="sng" w="19050">
            <a:solidFill>
              <a:schemeClr val="lt1"/>
            </a:solidFill>
            <a:prstDash val="solid"/>
            <a:round/>
            <a:headEnd len="med" w="med" type="none"/>
            <a:tailEnd len="med" w="med" type="none"/>
          </a:ln>
        </p:spPr>
      </p:cxnSp>
      <p:cxnSp>
        <p:nvCxnSpPr>
          <p:cNvPr id="270" name="Google Shape;270;p21"/>
          <p:cNvCxnSpPr>
            <a:stCxn id="255" idx="2"/>
            <a:endCxn id="262" idx="2"/>
          </p:cNvCxnSpPr>
          <p:nvPr/>
        </p:nvCxnSpPr>
        <p:spPr>
          <a:xfrm>
            <a:off x="4579320" y="1932275"/>
            <a:ext cx="2453400" cy="1434600"/>
          </a:xfrm>
          <a:prstGeom prst="straightConnector1">
            <a:avLst/>
          </a:prstGeom>
          <a:noFill/>
          <a:ln cap="flat" cmpd="sng" w="19050">
            <a:solidFill>
              <a:schemeClr val="lt1"/>
            </a:solidFill>
            <a:prstDash val="solid"/>
            <a:round/>
            <a:headEnd len="med" w="med" type="none"/>
            <a:tailEnd len="med" w="med" type="none"/>
          </a:ln>
        </p:spPr>
      </p:cxnSp>
      <p:cxnSp>
        <p:nvCxnSpPr>
          <p:cNvPr id="271" name="Google Shape;271;p21"/>
          <p:cNvCxnSpPr>
            <a:stCxn id="255" idx="2"/>
            <a:endCxn id="259" idx="2"/>
          </p:cNvCxnSpPr>
          <p:nvPr/>
        </p:nvCxnSpPr>
        <p:spPr>
          <a:xfrm>
            <a:off x="4579320" y="1932275"/>
            <a:ext cx="2760300" cy="505800"/>
          </a:xfrm>
          <a:prstGeom prst="straightConnector1">
            <a:avLst/>
          </a:prstGeom>
          <a:noFill/>
          <a:ln cap="flat" cmpd="sng" w="19050">
            <a:solidFill>
              <a:schemeClr val="lt1"/>
            </a:solidFill>
            <a:prstDash val="solid"/>
            <a:round/>
            <a:headEnd len="med" w="med" type="none"/>
            <a:tailEnd len="med" w="med" type="none"/>
          </a:ln>
        </p:spPr>
      </p:cxnSp>
      <p:sp>
        <p:nvSpPr>
          <p:cNvPr id="272" name="Google Shape;272;p21"/>
          <p:cNvSpPr txBox="1"/>
          <p:nvPr/>
        </p:nvSpPr>
        <p:spPr>
          <a:xfrm>
            <a:off x="-9" y="2571750"/>
            <a:ext cx="54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lt1"/>
                </a:solidFill>
                <a:latin typeface="Lato"/>
                <a:ea typeface="Lato"/>
                <a:cs typeface="Lato"/>
                <a:sym typeface="Lato"/>
              </a:rPr>
              <a:t>PK</a:t>
            </a:r>
            <a:endParaRPr>
              <a:solidFill>
                <a:schemeClr val="lt1"/>
              </a:solidFill>
              <a:latin typeface="Lato"/>
              <a:ea typeface="Lato"/>
              <a:cs typeface="Lato"/>
              <a:sym typeface="Lato"/>
            </a:endParaRPr>
          </a:p>
        </p:txBody>
      </p:sp>
      <p:sp>
        <p:nvSpPr>
          <p:cNvPr id="273" name="Google Shape;273;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419" sz="2622"/>
              <a:t>DIAGRAMA E-R  -  PARTE V</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4" name="Google Shape;274;p21"/>
          <p:cNvSpPr/>
          <p:nvPr/>
        </p:nvSpPr>
        <p:spPr>
          <a:xfrm>
            <a:off x="541200" y="2070800"/>
            <a:ext cx="268800" cy="15897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275" name="Google Shape;275;p21"/>
          <p:cNvSpPr txBox="1"/>
          <p:nvPr/>
        </p:nvSpPr>
        <p:spPr>
          <a:xfrm>
            <a:off x="1014166" y="1726725"/>
            <a:ext cx="54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lt1"/>
                </a:solidFill>
                <a:latin typeface="Lato"/>
                <a:ea typeface="Lato"/>
                <a:cs typeface="Lato"/>
                <a:sym typeface="Lato"/>
              </a:rPr>
              <a:t>C</a:t>
            </a:r>
            <a:r>
              <a:rPr lang="es-419">
                <a:solidFill>
                  <a:schemeClr val="lt1"/>
                </a:solidFill>
                <a:latin typeface="Lato"/>
                <a:ea typeface="Lato"/>
                <a:cs typeface="Lato"/>
                <a:sym typeface="Lato"/>
              </a:rPr>
              <a:t>K</a:t>
            </a:r>
            <a:endParaRPr>
              <a:solidFill>
                <a:schemeClr val="lt1"/>
              </a:solidFill>
              <a:latin typeface="Lato"/>
              <a:ea typeface="Lato"/>
              <a:cs typeface="Lato"/>
              <a:sym typeface="Lato"/>
            </a:endParaRPr>
          </a:p>
        </p:txBody>
      </p:sp>
      <p:sp>
        <p:nvSpPr>
          <p:cNvPr id="276" name="Google Shape;276;p21"/>
          <p:cNvSpPr txBox="1"/>
          <p:nvPr/>
        </p:nvSpPr>
        <p:spPr>
          <a:xfrm>
            <a:off x="930716" y="3701275"/>
            <a:ext cx="54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lt1"/>
                </a:solidFill>
                <a:latin typeface="Lato"/>
                <a:ea typeface="Lato"/>
                <a:cs typeface="Lato"/>
                <a:sym typeface="Lato"/>
              </a:rPr>
              <a:t>C</a:t>
            </a:r>
            <a:r>
              <a:rPr lang="es-419">
                <a:solidFill>
                  <a:schemeClr val="lt1"/>
                </a:solidFill>
                <a:latin typeface="Lato"/>
                <a:ea typeface="Lato"/>
                <a:cs typeface="Lato"/>
                <a:sym typeface="Lato"/>
              </a:rPr>
              <a:t>K</a:t>
            </a:r>
            <a:endParaRPr>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