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Barlow Light" panose="000004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aleway Thin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HsKBVR9D263uY/duL7aQad0V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0c9b0ae61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0c9b0ae61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8" name="Google Shape;10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0c9b0ae61_4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9" name="Google Shape;1119;g100c9b0ae61_4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0" name="Google Shape;12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01140a1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01140a1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01140a1ae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101140a1ae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00c9b0ae6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4" name="Google Shape;1584;g100c9b0ae6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2" name="Google Shape;15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0" name="Google Shape;16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4" name="Google Shape;161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6" name="Google Shape;16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101140a1ae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2" name="Google Shape;1732;g101140a1ae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c9b0ae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0c9b0ae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0c9b0ae6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00c9b0ae6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0c9b0ae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00c9b0ae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0c9b0ae6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100c9b0ae61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0c9b0ae6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g100c9b0ae6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0c9b0ae61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g100c9b0ae61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195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Tm="195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4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Tm="195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Tm="195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subTitle" idx="1"/>
          </p:nvPr>
        </p:nvSpPr>
        <p:spPr>
          <a:xfrm>
            <a:off x="934375" y="1483201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➤"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Tm="195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7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7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" sz="8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Tm="195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Tm="195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9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Tm="195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Tm="195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1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Tm="195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advTm="19500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PIRÁMIDE DE TESTING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5494825" y="3091725"/>
            <a:ext cx="3000000" cy="1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INTEGRANTES - GRUPO 10</a:t>
            </a:r>
            <a:endParaRPr sz="17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-Lazzos, Mariano David</a:t>
            </a:r>
            <a:endParaRPr sz="16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-Manzi, Mauro</a:t>
            </a:r>
            <a:endParaRPr sz="16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-Martinez, Juan Andrés</a:t>
            </a:r>
            <a:endParaRPr sz="16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-Martinez Tejada, Guido</a:t>
            </a:r>
            <a:endParaRPr sz="16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-Romero, Facundo</a:t>
            </a:r>
            <a:endParaRPr sz="16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059175" y="224825"/>
            <a:ext cx="3871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UTN - FRC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Cátedra de Ingeniería en Software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Curso 4K1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advTm="195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00c9b0ae61_3_3"/>
          <p:cNvSpPr txBox="1">
            <a:spLocks noGrp="1"/>
          </p:cNvSpPr>
          <p:nvPr>
            <p:ph type="title"/>
          </p:nvPr>
        </p:nvSpPr>
        <p:spPr>
          <a:xfrm>
            <a:off x="457200" y="4291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Manual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g100c9b0ae61_3_3"/>
          <p:cNvSpPr txBox="1">
            <a:spLocks noGrp="1"/>
          </p:cNvSpPr>
          <p:nvPr>
            <p:ph type="body" idx="1"/>
          </p:nvPr>
        </p:nvSpPr>
        <p:spPr>
          <a:xfrm>
            <a:off x="457200" y="1592350"/>
            <a:ext cx="4371000" cy="85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Pruebas exploratorias y de aceptación de usuario.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El ROI depende de la automatización de las pruebas de regresión.</a:t>
            </a:r>
            <a:endParaRPr/>
          </a:p>
        </p:txBody>
      </p:sp>
      <p:sp>
        <p:nvSpPr>
          <p:cNvPr id="915" name="Google Shape;915;g100c9b0ae61_3_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4C498A-7459-40FB-8C55-2E881608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83" y="642946"/>
            <a:ext cx="3412318" cy="43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95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8"/>
          <p:cNvSpPr txBox="1">
            <a:spLocks noGrp="1"/>
          </p:cNvSpPr>
          <p:nvPr>
            <p:ph type="title"/>
          </p:nvPr>
        </p:nvSpPr>
        <p:spPr>
          <a:xfrm>
            <a:off x="457200" y="437525"/>
            <a:ext cx="67875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Pirámide en Ambientes Tradicionales</a:t>
            </a:r>
            <a:endParaRPr/>
          </a:p>
        </p:txBody>
      </p:sp>
      <p:sp>
        <p:nvSpPr>
          <p:cNvPr id="1008" name="Google Shape;1008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09" name="Google Shape;1009;p8"/>
          <p:cNvSpPr/>
          <p:nvPr/>
        </p:nvSpPr>
        <p:spPr>
          <a:xfrm rot="10800000">
            <a:off x="6662250" y="3733325"/>
            <a:ext cx="1053100" cy="764825"/>
          </a:xfrm>
          <a:prstGeom prst="flowChartExtra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"/>
          <p:cNvSpPr/>
          <p:nvPr/>
        </p:nvSpPr>
        <p:spPr>
          <a:xfrm rot="10800000" flipH="1">
            <a:off x="6029375" y="2800325"/>
            <a:ext cx="2316300" cy="933000"/>
          </a:xfrm>
          <a:prstGeom prst="trapezoid">
            <a:avLst>
              <a:gd name="adj" fmla="val 67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8"/>
          <p:cNvSpPr/>
          <p:nvPr/>
        </p:nvSpPr>
        <p:spPr>
          <a:xfrm rot="10800000" flipH="1">
            <a:off x="5428788" y="1900925"/>
            <a:ext cx="3525900" cy="899400"/>
          </a:xfrm>
          <a:prstGeom prst="trapezoid">
            <a:avLst>
              <a:gd name="adj" fmla="val 67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8"/>
          <p:cNvSpPr txBox="1">
            <a:spLocks noGrp="1"/>
          </p:cNvSpPr>
          <p:nvPr>
            <p:ph type="body" idx="1"/>
          </p:nvPr>
        </p:nvSpPr>
        <p:spPr>
          <a:xfrm>
            <a:off x="6526050" y="2032325"/>
            <a:ext cx="1331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Manual Tests</a:t>
            </a:r>
            <a:endParaRPr b="1"/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Through UI</a:t>
            </a:r>
            <a:endParaRPr b="1"/>
          </a:p>
        </p:txBody>
      </p:sp>
      <p:sp>
        <p:nvSpPr>
          <p:cNvPr id="1013" name="Google Shape;1013;p8"/>
          <p:cNvSpPr txBox="1">
            <a:spLocks noGrp="1"/>
          </p:cNvSpPr>
          <p:nvPr>
            <p:ph type="body" idx="1"/>
          </p:nvPr>
        </p:nvSpPr>
        <p:spPr>
          <a:xfrm>
            <a:off x="6526050" y="2882825"/>
            <a:ext cx="1331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Automation</a:t>
            </a:r>
            <a:endParaRPr b="1"/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Suites</a:t>
            </a:r>
            <a:endParaRPr b="1"/>
          </a:p>
        </p:txBody>
      </p:sp>
      <p:sp>
        <p:nvSpPr>
          <p:cNvPr id="1014" name="Google Shape;1014;p8"/>
          <p:cNvSpPr txBox="1">
            <a:spLocks noGrp="1"/>
          </p:cNvSpPr>
          <p:nvPr>
            <p:ph type="body" idx="1"/>
          </p:nvPr>
        </p:nvSpPr>
        <p:spPr>
          <a:xfrm>
            <a:off x="6662250" y="3906750"/>
            <a:ext cx="1331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Unit Tests</a:t>
            </a:r>
            <a:endParaRPr b="1"/>
          </a:p>
        </p:txBody>
      </p:sp>
      <p:sp>
        <p:nvSpPr>
          <p:cNvPr id="1015" name="Google Shape;1015;p8"/>
          <p:cNvSpPr txBox="1">
            <a:spLocks noGrp="1"/>
          </p:cNvSpPr>
          <p:nvPr>
            <p:ph type="body" idx="1"/>
          </p:nvPr>
        </p:nvSpPr>
        <p:spPr>
          <a:xfrm>
            <a:off x="259700" y="20995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Centrado en pruebas funcionales de UI.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La mayoría de las pruebas son manuales.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Grado de automatización chico.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Pruebas unitarias por desarrolladores</a:t>
            </a:r>
            <a:endParaRPr/>
          </a:p>
        </p:txBody>
      </p:sp>
    </p:spTree>
  </p:cSld>
  <p:clrMapOvr>
    <a:masterClrMapping/>
  </p:clrMapOvr>
  <p:transition advTm="195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"/>
          <p:cNvSpPr txBox="1">
            <a:spLocks noGrp="1"/>
          </p:cNvSpPr>
          <p:nvPr>
            <p:ph type="title"/>
          </p:nvPr>
        </p:nvSpPr>
        <p:spPr>
          <a:xfrm>
            <a:off x="427125" y="395050"/>
            <a:ext cx="79809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Encontrar defectos en lugar de prevenirlos </a:t>
            </a:r>
            <a:endParaRPr/>
          </a:p>
        </p:txBody>
      </p:sp>
      <p:sp>
        <p:nvSpPr>
          <p:cNvPr id="1021" name="Google Shape;1021;p6"/>
          <p:cNvSpPr txBox="1">
            <a:spLocks noGrp="1"/>
          </p:cNvSpPr>
          <p:nvPr>
            <p:ph type="body" idx="1"/>
          </p:nvPr>
        </p:nvSpPr>
        <p:spPr>
          <a:xfrm>
            <a:off x="583275" y="2315100"/>
            <a:ext cx="5073000" cy="10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No está centrado en pruebas automatizadas de UI.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Importancia en entregar funcionalidad.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No se involucra a todo el equipo.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23" name="Google Shape;1023;p6"/>
          <p:cNvGrpSpPr/>
          <p:nvPr/>
        </p:nvGrpSpPr>
        <p:grpSpPr>
          <a:xfrm>
            <a:off x="5907373" y="1306487"/>
            <a:ext cx="3001158" cy="3097793"/>
            <a:chOff x="2012475" y="393272"/>
            <a:chExt cx="4440240" cy="4609126"/>
          </a:xfrm>
        </p:grpSpPr>
        <p:sp>
          <p:nvSpPr>
            <p:cNvPr id="1024" name="Google Shape;1024;p6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6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6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advTm="195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00c9b0ae61_4_249"/>
          <p:cNvSpPr txBox="1">
            <a:spLocks noGrp="1"/>
          </p:cNvSpPr>
          <p:nvPr>
            <p:ph type="title"/>
          </p:nvPr>
        </p:nvSpPr>
        <p:spPr>
          <a:xfrm>
            <a:off x="431975" y="391275"/>
            <a:ext cx="79809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Encontrar defectos en lugar de prevenirlos </a:t>
            </a:r>
            <a:endParaRPr/>
          </a:p>
        </p:txBody>
      </p:sp>
      <p:sp>
        <p:nvSpPr>
          <p:cNvPr id="1122" name="Google Shape;1122;g100c9b0ae61_4_249"/>
          <p:cNvSpPr txBox="1">
            <a:spLocks noGrp="1"/>
          </p:cNvSpPr>
          <p:nvPr>
            <p:ph type="body" idx="1"/>
          </p:nvPr>
        </p:nvSpPr>
        <p:spPr>
          <a:xfrm>
            <a:off x="558075" y="1898425"/>
            <a:ext cx="5073000" cy="21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Enfoque inestable y frágil.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Estabilidad de automatización.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Costos de Mantenimiento continuo.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Testing al final del proceso</a:t>
            </a:r>
            <a:endParaRPr/>
          </a:p>
        </p:txBody>
      </p:sp>
      <p:sp>
        <p:nvSpPr>
          <p:cNvPr id="1123" name="Google Shape;1123;g100c9b0ae61_4_24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124" name="Google Shape;1124;g100c9b0ae61_4_249"/>
          <p:cNvGrpSpPr/>
          <p:nvPr/>
        </p:nvGrpSpPr>
        <p:grpSpPr>
          <a:xfrm>
            <a:off x="5907373" y="1306487"/>
            <a:ext cx="3001158" cy="3097793"/>
            <a:chOff x="2012475" y="393272"/>
            <a:chExt cx="4440240" cy="4609126"/>
          </a:xfrm>
        </p:grpSpPr>
        <p:sp>
          <p:nvSpPr>
            <p:cNvPr id="1125" name="Google Shape;1125;g100c9b0ae61_4_249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g100c9b0ae61_4_249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g100c9b0ae61_4_249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g100c9b0ae61_4_249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g100c9b0ae61_4_249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g100c9b0ae61_4_249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g100c9b0ae61_4_249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g100c9b0ae61_4_249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g100c9b0ae61_4_249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g100c9b0ae61_4_249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g100c9b0ae61_4_249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g100c9b0ae61_4_249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g100c9b0ae61_4_249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g100c9b0ae61_4_249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g100c9b0ae61_4_249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g100c9b0ae61_4_249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g100c9b0ae61_4_249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g100c9b0ae61_4_249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g100c9b0ae61_4_249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g100c9b0ae61_4_249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g100c9b0ae61_4_249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g100c9b0ae61_4_249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g100c9b0ae61_4_249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g100c9b0ae61_4_249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g100c9b0ae61_4_249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g100c9b0ae61_4_249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g100c9b0ae61_4_249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g100c9b0ae61_4_249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g100c9b0ae61_4_249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g100c9b0ae61_4_249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g100c9b0ae61_4_249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g100c9b0ae61_4_249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g100c9b0ae61_4_249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g100c9b0ae61_4_249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g100c9b0ae61_4_249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g100c9b0ae61_4_249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g100c9b0ae61_4_249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g100c9b0ae61_4_249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g100c9b0ae61_4_249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g100c9b0ae61_4_249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g100c9b0ae61_4_249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g100c9b0ae61_4_249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g100c9b0ae61_4_249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g100c9b0ae61_4_249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g100c9b0ae61_4_249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g100c9b0ae61_4_249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g100c9b0ae61_4_249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g100c9b0ae61_4_249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g100c9b0ae61_4_249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g100c9b0ae61_4_249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g100c9b0ae61_4_249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g100c9b0ae61_4_249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g100c9b0ae61_4_249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g100c9b0ae61_4_249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g100c9b0ae61_4_249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g100c9b0ae61_4_249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g100c9b0ae61_4_249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g100c9b0ae61_4_249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g100c9b0ae61_4_249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g100c9b0ae61_4_249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g100c9b0ae61_4_249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g100c9b0ae61_4_249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g100c9b0ae61_4_249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g100c9b0ae61_4_249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g100c9b0ae61_4_249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g100c9b0ae61_4_249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g100c9b0ae61_4_249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g100c9b0ae61_4_249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g100c9b0ae61_4_249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g100c9b0ae61_4_249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g100c9b0ae61_4_249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g100c9b0ae61_4_249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g100c9b0ae61_4_249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g100c9b0ae61_4_249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g100c9b0ae61_4_249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g100c9b0ae61_4_249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g100c9b0ae61_4_249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g100c9b0ae61_4_249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g100c9b0ae61_4_249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g100c9b0ae61_4_249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g100c9b0ae61_4_249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g100c9b0ae61_4_249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g100c9b0ae61_4_249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g100c9b0ae61_4_249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g100c9b0ae61_4_249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g100c9b0ae61_4_249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g100c9b0ae61_4_249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g100c9b0ae61_4_249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g100c9b0ae61_4_249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g100c9b0ae61_4_249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g100c9b0ae61_4_249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g100c9b0ae61_4_249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g100c9b0ae61_4_249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advTm="195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516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Pirámide en Ambientes Ágiles</a:t>
            </a:r>
            <a:endParaRPr/>
          </a:p>
        </p:txBody>
      </p:sp>
      <p:sp>
        <p:nvSpPr>
          <p:cNvPr id="1223" name="Google Shape;1223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224" name="Google Shape;1224;p9"/>
          <p:cNvSpPr txBox="1">
            <a:spLocks noGrp="1"/>
          </p:cNvSpPr>
          <p:nvPr>
            <p:ph type="body" idx="1"/>
          </p:nvPr>
        </p:nvSpPr>
        <p:spPr>
          <a:xfrm>
            <a:off x="583275" y="1688300"/>
            <a:ext cx="5073000" cy="2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Sigue los principios del desarrollo ágil.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Testing como proceso paralelo al desarrollo.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Involucra a todos los miembros del equipo.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5" name="Google Shape;1225;p9"/>
          <p:cNvGrpSpPr/>
          <p:nvPr/>
        </p:nvGrpSpPr>
        <p:grpSpPr>
          <a:xfrm>
            <a:off x="6900070" y="2224269"/>
            <a:ext cx="2008728" cy="1876512"/>
            <a:chOff x="2810939" y="117216"/>
            <a:chExt cx="4110351" cy="4762722"/>
          </a:xfrm>
        </p:grpSpPr>
        <p:grpSp>
          <p:nvGrpSpPr>
            <p:cNvPr id="1226" name="Google Shape;1226;p9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227" name="Google Shape;1227;p9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9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9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9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9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9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9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9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9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9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9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9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9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9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7" name="Google Shape;1267;p9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6" name="Google Shape;1296;p9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1297" name="Google Shape;1297;p9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9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9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9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9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9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9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9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9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9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9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9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9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0" name="Google Shape;1310;p9"/>
          <p:cNvGrpSpPr/>
          <p:nvPr/>
        </p:nvGrpSpPr>
        <p:grpSpPr>
          <a:xfrm>
            <a:off x="5656285" y="1329274"/>
            <a:ext cx="1641691" cy="1754492"/>
            <a:chOff x="1926580" y="602477"/>
            <a:chExt cx="4456273" cy="4762466"/>
          </a:xfrm>
        </p:grpSpPr>
        <p:sp>
          <p:nvSpPr>
            <p:cNvPr id="1311" name="Google Shape;1311;p9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7" name="Google Shape;1457;p9"/>
            <p:cNvGrpSpPr/>
            <p:nvPr/>
          </p:nvGrpSpPr>
          <p:grpSpPr>
            <a:xfrm>
              <a:off x="4146745" y="1006881"/>
              <a:ext cx="330893" cy="250785"/>
              <a:chOff x="6621095" y="1452181"/>
              <a:chExt cx="330893" cy="250785"/>
            </a:xfrm>
          </p:grpSpPr>
          <p:sp>
            <p:nvSpPr>
              <p:cNvPr id="1458" name="Google Shape;1458;p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3" name="Google Shape;1463;p9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9"/>
          <p:cNvGrpSpPr/>
          <p:nvPr/>
        </p:nvGrpSpPr>
        <p:grpSpPr>
          <a:xfrm>
            <a:off x="5383598" y="2851468"/>
            <a:ext cx="394866" cy="468583"/>
            <a:chOff x="2183550" y="3739152"/>
            <a:chExt cx="702609" cy="1089222"/>
          </a:xfrm>
        </p:grpSpPr>
        <p:sp>
          <p:nvSpPr>
            <p:cNvPr id="1466" name="Google Shape;1466;p9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" name="Google Shape;1478;p9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479" name="Google Shape;1479;p9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480" name="Google Shape;1480;p9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9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9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83" name="Google Shape;1483;p9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484" name="Google Shape;1484;p9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5" name="Google Shape;1485;p9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86" name="Google Shape;1486;p9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7" name="Google Shape;1487;p9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8" name="Google Shape;1488;p9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9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9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9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9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9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9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5" name="Google Shape;1495;p9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6" name="Google Shape;1496;p9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9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" name="Google Shape;1498;p9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9" name="Google Shape;1499;p9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0" name="Google Shape;1500;p9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1" name="Google Shape;1501;p9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2" name="Google Shape;1502;p9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3" name="Google Shape;1503;p9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4" name="Google Shape;1504;p9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9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9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7" name="Google Shape;1507;p9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8" name="Google Shape;1508;p9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" name="Google Shape;1509;p9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" name="Google Shape;1510;p9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" name="Google Shape;1511;p9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" name="Google Shape;1512;p9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" name="Google Shape;1513;p9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4" name="Google Shape;1514;p9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9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9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" name="Google Shape;1517;p9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8" name="Google Shape;1518;p9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9" name="Google Shape;1519;p9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0" name="Google Shape;1520;p9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1" name="Google Shape;1521;p9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9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3" name="Google Shape;1523;p9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4" name="Google Shape;1524;p9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9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9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7" name="Google Shape;1527;p9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" name="Google Shape;1528;p9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" name="Google Shape;1529;p9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" name="Google Shape;1530;p9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1" name="Google Shape;1531;p9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2" name="Google Shape;1532;p9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3" name="Google Shape;1533;p9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9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9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9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9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9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9" name="Google Shape;1539;p9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9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1" name="Google Shape;1541;p9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9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3" name="Google Shape;1543;p9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4" name="Google Shape;1544;p9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9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9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9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8" name="Google Shape;1548;p9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9" name="Google Shape;1549;p9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0" name="Google Shape;1550;p9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551" name="Google Shape;1551;p9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552" name="Google Shape;1552;p9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3" name="Google Shape;1553;p9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4" name="Google Shape;1554;p9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5" name="Google Shape;1555;p9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6" name="Google Shape;1556;p9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57" name="Google Shape;1557;p9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9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9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60" name="Google Shape;1560;p9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advTm="195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01140a1ae5_0_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37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/>
              <a:t>Pirámide en Ambientes Ágiles</a:t>
            </a:r>
            <a:endParaRPr/>
          </a:p>
        </p:txBody>
      </p:sp>
      <p:sp>
        <p:nvSpPr>
          <p:cNvPr id="1571" name="Google Shape;1571;g101140a1ae5_0_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72" name="Google Shape;1572;g101140a1ae5_0_0"/>
          <p:cNvSpPr txBox="1">
            <a:spLocks noGrp="1"/>
          </p:cNvSpPr>
          <p:nvPr>
            <p:ph type="body" idx="1"/>
          </p:nvPr>
        </p:nvSpPr>
        <p:spPr>
          <a:xfrm>
            <a:off x="583275" y="1688300"/>
            <a:ext cx="5073000" cy="2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Pirámide invertida respecto a la tradicional.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Basada en su mayoría en pruebas unitarias.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3" name="Google Shape;1573;g101140a1ae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875" y="1535900"/>
            <a:ext cx="2807325" cy="28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95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1140a1ae5_0_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579" name="Google Shape;1579;g101140a1ae5_0_8"/>
          <p:cNvSpPr txBox="1">
            <a:spLocks noGrp="1"/>
          </p:cNvSpPr>
          <p:nvPr>
            <p:ph type="body" idx="1"/>
          </p:nvPr>
        </p:nvSpPr>
        <p:spPr>
          <a:xfrm>
            <a:off x="583275" y="1916900"/>
            <a:ext cx="50730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Reducción de las pruebas funcionales manuales.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Busca evitar errores que puedan trasladarse y complejizarse.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g101140a1ae5_0_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37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Pirámide en Ambientes Ágiles</a:t>
            </a:r>
            <a:endParaRPr/>
          </a:p>
        </p:txBody>
      </p:sp>
      <p:pic>
        <p:nvPicPr>
          <p:cNvPr id="1581" name="Google Shape;1581;g101140a1ae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275" y="1688300"/>
            <a:ext cx="2738244" cy="26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95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00c9b0ae61_0_23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Mala estrategia de Automatización</a:t>
            </a:r>
            <a:endParaRPr/>
          </a:p>
        </p:txBody>
      </p:sp>
      <p:sp>
        <p:nvSpPr>
          <p:cNvPr id="1587" name="Google Shape;1587;g100c9b0ae61_0_230"/>
          <p:cNvSpPr txBox="1">
            <a:spLocks noGrp="1"/>
          </p:cNvSpPr>
          <p:nvPr>
            <p:ph type="body" idx="1"/>
          </p:nvPr>
        </p:nvSpPr>
        <p:spPr>
          <a:xfrm>
            <a:off x="533400" y="2161875"/>
            <a:ext cx="31014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Patrón “Cono de helado”.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Foco de automatización no adecuado.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Contrario a la pirámide de Cohn.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88" name="Google Shape;1588;g100c9b0ae61_0_2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589" name="Google Shape;1589;g100c9b0ae61_0_230"/>
          <p:cNvPicPr preferRelativeResize="0"/>
          <p:nvPr/>
        </p:nvPicPr>
        <p:blipFill rotWithShape="1">
          <a:blip r:embed="rId3">
            <a:alphaModFix/>
          </a:blip>
          <a:srcRect r="69783" b="66159"/>
          <a:stretch/>
        </p:blipFill>
        <p:spPr>
          <a:xfrm>
            <a:off x="5418425" y="1459700"/>
            <a:ext cx="2699925" cy="32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95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0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64734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Mala estrategia de Automatización</a:t>
            </a:r>
            <a:endParaRPr sz="3600"/>
          </a:p>
        </p:txBody>
      </p:sp>
      <p:sp>
        <p:nvSpPr>
          <p:cNvPr id="1595" name="Google Shape;1595;p10"/>
          <p:cNvSpPr txBox="1">
            <a:spLocks noGrp="1"/>
          </p:cNvSpPr>
          <p:nvPr>
            <p:ph type="body" idx="1"/>
          </p:nvPr>
        </p:nvSpPr>
        <p:spPr>
          <a:xfrm>
            <a:off x="457200" y="2224350"/>
            <a:ext cx="36672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Pocas pruebas unitarias.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Muchas pruebas de interfaz de usuario.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Muchas pruebas manuales.</a:t>
            </a:r>
            <a:endParaRPr/>
          </a:p>
        </p:txBody>
      </p:sp>
      <p:sp>
        <p:nvSpPr>
          <p:cNvPr id="1596" name="Google Shape;1596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597" name="Google Shape;1597;p10"/>
          <p:cNvPicPr preferRelativeResize="0"/>
          <p:nvPr/>
        </p:nvPicPr>
        <p:blipFill rotWithShape="1">
          <a:blip r:embed="rId3">
            <a:alphaModFix/>
          </a:blip>
          <a:srcRect b="12326"/>
          <a:stretch/>
        </p:blipFill>
        <p:spPr>
          <a:xfrm>
            <a:off x="5424350" y="1466563"/>
            <a:ext cx="2912050" cy="32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95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2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Tradicional vs Ágil</a:t>
            </a:r>
            <a:endParaRPr/>
          </a:p>
        </p:txBody>
      </p:sp>
      <p:sp>
        <p:nvSpPr>
          <p:cNvPr id="1603" name="Google Shape;1603;p1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604" name="Google Shape;1604;p12"/>
          <p:cNvGrpSpPr/>
          <p:nvPr/>
        </p:nvGrpSpPr>
        <p:grpSpPr>
          <a:xfrm>
            <a:off x="457207" y="1568398"/>
            <a:ext cx="3960956" cy="3197118"/>
            <a:chOff x="3071457" y="2013875"/>
            <a:chExt cx="1944600" cy="1569600"/>
          </a:xfrm>
        </p:grpSpPr>
        <p:sp>
          <p:nvSpPr>
            <p:cNvPr id="1605" name="Google Shape;1605;p12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2"/>
            <p:cNvSpPr txBox="1"/>
            <p:nvPr/>
          </p:nvSpPr>
          <p:spPr>
            <a:xfrm>
              <a:off x="3167569" y="2230225"/>
              <a:ext cx="11724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TRADICIONAL</a:t>
              </a:r>
              <a:endParaRPr sz="15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07" name="Google Shape;1607;p12"/>
            <p:cNvSpPr txBox="1"/>
            <p:nvPr/>
          </p:nvSpPr>
          <p:spPr>
            <a:xfrm>
              <a:off x="3094614" y="2506107"/>
              <a:ext cx="16752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2921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Barlow"/>
                <a:buChar char="●"/>
              </a:pPr>
              <a:r>
                <a:rPr lang="en" sz="10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La Automatización es a menudo una operación de una sola herramienta</a:t>
              </a:r>
              <a:endPara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457200" marR="0" lvl="0" indent="-2921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Barlow"/>
                <a:buChar char="●"/>
              </a:pPr>
              <a:r>
                <a:rPr lang="en" sz="10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Los testers son los responsables de las pruebas y deben escribir toda la automatización</a:t>
              </a:r>
              <a:endPara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457200" marR="0" lvl="0" indent="-2921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Barlow"/>
                <a:buChar char="●"/>
              </a:pPr>
              <a:r>
                <a:rPr lang="en" sz="10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Los encargados del mantenimiento son los testers</a:t>
              </a:r>
              <a:endPara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608" name="Google Shape;1608;p12"/>
          <p:cNvSpPr/>
          <p:nvPr/>
        </p:nvSpPr>
        <p:spPr>
          <a:xfrm>
            <a:off x="4418028" y="1568564"/>
            <a:ext cx="4128451" cy="3197118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12"/>
          <p:cNvSpPr/>
          <p:nvPr/>
        </p:nvSpPr>
        <p:spPr>
          <a:xfrm>
            <a:off x="4112362" y="2571025"/>
            <a:ext cx="635651" cy="6365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Barlow"/>
                <a:ea typeface="Barlow"/>
                <a:cs typeface="Barlow"/>
                <a:sym typeface="Barlow"/>
              </a:rPr>
              <a:t>VS</a:t>
            </a:r>
            <a:endParaRPr sz="17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10" name="Google Shape;1610;p12"/>
          <p:cNvSpPr txBox="1"/>
          <p:nvPr/>
        </p:nvSpPr>
        <p:spPr>
          <a:xfrm>
            <a:off x="4959638" y="2017486"/>
            <a:ext cx="19749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ÁGIL</a:t>
            </a:r>
            <a:endParaRPr sz="1500" b="0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11" name="Google Shape;1611;p12"/>
          <p:cNvSpPr txBox="1"/>
          <p:nvPr/>
        </p:nvSpPr>
        <p:spPr>
          <a:xfrm>
            <a:off x="4833577" y="2630975"/>
            <a:ext cx="3412200" cy="1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 implementan las herramientas apropiadas para cada nivel</a:t>
            </a:r>
            <a:endParaRPr sz="1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La Automatización es responsabilidad de todo el equipo</a:t>
            </a:r>
            <a:endParaRPr sz="1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Barlow"/>
              <a:buChar char="●"/>
            </a:pPr>
            <a:r>
              <a:rPr lang="en"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El mantenimiento se convierte en una responsabilidad de todo el equipo, tanto para la infraestructura como para las pruebas</a:t>
            </a:r>
            <a:endParaRPr sz="1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ransition advTm="195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Testing Automatizado</a:t>
            </a:r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457200" y="2224350"/>
            <a:ext cx="304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Pruebas automáticas y repetitivas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Herramientas de software para hacer pruebas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Regular la ejecución de pruebas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3731770" y="2224445"/>
            <a:ext cx="378781" cy="386263"/>
            <a:chOff x="10914672" y="5489861"/>
            <a:chExt cx="719842" cy="720102"/>
          </a:xfrm>
        </p:grpSpPr>
        <p:sp>
          <p:nvSpPr>
            <p:cNvPr id="74" name="Google Shape;74;p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3742770" y="2984502"/>
            <a:ext cx="427781" cy="316489"/>
            <a:chOff x="5255200" y="3006475"/>
            <a:chExt cx="511700" cy="378575"/>
          </a:xfrm>
        </p:grpSpPr>
        <p:sp>
          <p:nvSpPr>
            <p:cNvPr id="87" name="Google Shape;87;p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3767292" y="3691629"/>
            <a:ext cx="378750" cy="277698"/>
            <a:chOff x="3936375" y="3703750"/>
            <a:chExt cx="453050" cy="332175"/>
          </a:xfrm>
        </p:grpSpPr>
        <p:sp>
          <p:nvSpPr>
            <p:cNvPr id="90" name="Google Shape;90;p2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513" y="1994975"/>
            <a:ext cx="2752725" cy="22955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rgbClr val="000000">
                <a:alpha val="39000"/>
              </a:srgbClr>
            </a:outerShdw>
          </a:effectLst>
        </p:spPr>
      </p:pic>
    </p:spTree>
  </p:cSld>
  <p:clrMapOvr>
    <a:masterClrMapping/>
  </p:clrMapOvr>
  <p:transition advTm="195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17" name="Google Shape;1617;p23"/>
          <p:cNvSpPr txBox="1">
            <a:spLocks noGrp="1"/>
          </p:cNvSpPr>
          <p:nvPr>
            <p:ph type="ctrTitle" idx="4294967295"/>
          </p:nvPr>
        </p:nvSpPr>
        <p:spPr>
          <a:xfrm>
            <a:off x="410875" y="297475"/>
            <a:ext cx="472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en" sz="7200"/>
              <a:t>Conclusión</a:t>
            </a:r>
            <a:endParaRPr sz="7200" b="0" i="0" u="none" strike="noStrike" cap="non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618" name="Google Shape;1618;p23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3600" b="1" i="0" u="none" strike="noStrike" cap="non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619" name="Google Shape;1619;p23"/>
          <p:cNvPicPr preferRelativeResize="0"/>
          <p:nvPr/>
        </p:nvPicPr>
        <p:blipFill rotWithShape="1">
          <a:blip r:embed="rId3">
            <a:alphaModFix/>
          </a:blip>
          <a:srcRect r="9453" b="43088"/>
          <a:stretch/>
        </p:blipFill>
        <p:spPr>
          <a:xfrm>
            <a:off x="884975" y="2111450"/>
            <a:ext cx="4075824" cy="285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23"/>
          <p:cNvPicPr preferRelativeResize="0"/>
          <p:nvPr/>
        </p:nvPicPr>
        <p:blipFill rotWithShape="1">
          <a:blip r:embed="rId4">
            <a:alphaModFix/>
          </a:blip>
          <a:srcRect t="4833" b="4824"/>
          <a:stretch/>
        </p:blipFill>
        <p:spPr>
          <a:xfrm>
            <a:off x="4330454" y="1387850"/>
            <a:ext cx="3530552" cy="2242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1" name="Google Shape;1621;p2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1622" name="Google Shape;1622;p2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6" name="Google Shape;1626;p23"/>
          <p:cNvGrpSpPr/>
          <p:nvPr/>
        </p:nvGrpSpPr>
        <p:grpSpPr>
          <a:xfrm>
            <a:off x="7529568" y="2824987"/>
            <a:ext cx="1215960" cy="1884998"/>
            <a:chOff x="6492499" y="4126007"/>
            <a:chExt cx="272380" cy="422295"/>
          </a:xfrm>
        </p:grpSpPr>
        <p:sp>
          <p:nvSpPr>
            <p:cNvPr id="1627" name="Google Shape;1627;p23"/>
            <p:cNvSpPr/>
            <p:nvPr/>
          </p:nvSpPr>
          <p:spPr>
            <a:xfrm rot="10800000">
              <a:off x="6492499" y="4391998"/>
              <a:ext cx="272380" cy="156304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3"/>
            <p:cNvSpPr/>
            <p:nvPr/>
          </p:nvSpPr>
          <p:spPr>
            <a:xfrm flipH="1">
              <a:off x="6563174" y="4299082"/>
              <a:ext cx="180704" cy="104592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3"/>
            <p:cNvSpPr/>
            <p:nvPr/>
          </p:nvSpPr>
          <p:spPr>
            <a:xfrm flipH="1">
              <a:off x="6653527" y="4351284"/>
              <a:ext cx="90352" cy="156908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3"/>
            <p:cNvSpPr/>
            <p:nvPr/>
          </p:nvSpPr>
          <p:spPr>
            <a:xfrm flipH="1">
              <a:off x="6563302" y="4351284"/>
              <a:ext cx="90352" cy="156908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6631565" y="4127172"/>
              <a:ext cx="91738" cy="134124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6638516" y="4126007"/>
              <a:ext cx="43942" cy="54150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6647100" y="4184749"/>
              <a:ext cx="54203" cy="60663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6554604" y="4208935"/>
              <a:ext cx="102289" cy="145613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6631332" y="4204595"/>
              <a:ext cx="79014" cy="104225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6645396" y="4130153"/>
              <a:ext cx="58127" cy="71607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6647754" y="4129873"/>
              <a:ext cx="58357" cy="54923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6577749" y="4490229"/>
              <a:ext cx="45891" cy="35005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6577951" y="4501389"/>
              <a:ext cx="45683" cy="23850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6554804" y="4475155"/>
              <a:ext cx="42007" cy="3254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6554997" y="4485886"/>
              <a:ext cx="41840" cy="2184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6570371" y="4307401"/>
              <a:ext cx="100028" cy="17252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6597627" y="4307742"/>
              <a:ext cx="99584" cy="18680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6560564" y="4295988"/>
              <a:ext cx="148920" cy="137079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6680201" y="4215053"/>
              <a:ext cx="51754" cy="18144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6690335" y="4212768"/>
              <a:ext cx="31293" cy="39798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6629015" y="4204538"/>
              <a:ext cx="26768" cy="28104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8" name="Google Shape;1648;p23"/>
            <p:cNvGrpSpPr/>
            <p:nvPr/>
          </p:nvGrpSpPr>
          <p:grpSpPr>
            <a:xfrm>
              <a:off x="6551322" y="4270887"/>
              <a:ext cx="147942" cy="112126"/>
              <a:chOff x="6621095" y="1452181"/>
              <a:chExt cx="330893" cy="250785"/>
            </a:xfrm>
          </p:grpSpPr>
          <p:sp>
            <p:nvSpPr>
              <p:cNvPr id="1649" name="Google Shape;1649;p2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2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2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2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2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advTm="195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5"/>
          <p:cNvSpPr txBox="1">
            <a:spLocks noGrp="1"/>
          </p:cNvSpPr>
          <p:nvPr>
            <p:ph type="body" idx="1"/>
          </p:nvPr>
        </p:nvSpPr>
        <p:spPr>
          <a:xfrm>
            <a:off x="1007825" y="996213"/>
            <a:ext cx="54636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n" sz="3700">
                <a:latin typeface="Raleway"/>
                <a:ea typeface="Raleway"/>
                <a:cs typeface="Raleway"/>
                <a:sym typeface="Raleway"/>
              </a:rPr>
              <a:t>FIN DE PRESENTACIÓN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n" sz="3700">
                <a:latin typeface="Raleway"/>
                <a:ea typeface="Raleway"/>
                <a:cs typeface="Raleway"/>
                <a:sym typeface="Raleway"/>
              </a:rPr>
              <a:t>¡Gracias por su atención!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9" name="Google Shape;1659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660" name="Google Shape;1660;p5"/>
          <p:cNvGrpSpPr/>
          <p:nvPr/>
        </p:nvGrpSpPr>
        <p:grpSpPr>
          <a:xfrm>
            <a:off x="6429195" y="851098"/>
            <a:ext cx="2318494" cy="3612480"/>
            <a:chOff x="6661328" y="2103554"/>
            <a:chExt cx="850574" cy="1325340"/>
          </a:xfrm>
        </p:grpSpPr>
        <p:sp>
          <p:nvSpPr>
            <p:cNvPr id="1661" name="Google Shape;1661;p5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1" name="Google Shape;1691;p5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692" name="Google Shape;1692;p5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5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5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5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5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5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5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5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5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5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5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5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5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5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5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5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5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5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5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5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2" name="Google Shape;1712;p5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5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5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101140a1ae5_4_0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64734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Bibliografía</a:t>
            </a:r>
            <a:endParaRPr sz="3600" dirty="0"/>
          </a:p>
        </p:txBody>
      </p:sp>
      <p:sp>
        <p:nvSpPr>
          <p:cNvPr id="1735" name="Google Shape;1735;g101140a1ae5_4_0"/>
          <p:cNvSpPr txBox="1">
            <a:spLocks noGrp="1"/>
          </p:cNvSpPr>
          <p:nvPr>
            <p:ph type="body" idx="1"/>
          </p:nvPr>
        </p:nvSpPr>
        <p:spPr>
          <a:xfrm>
            <a:off x="457200" y="2224350"/>
            <a:ext cx="82833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Agile testing : a practical guide for testers and agile teams / Lisa Crispin, Janet Gregory. — 1st ed.</a:t>
            </a:r>
            <a:endParaRPr sz="1800" dirty="0"/>
          </a:p>
          <a:p>
            <a:pPr marL="457200" lvl="0" indent="-3429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Succeeding with Agile / Mike Cohn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https://www.agilecoachjournal.com/2014-01-28/the-agile-testing-pyramid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>
                <a:uFill>
                  <a:noFill/>
                </a:uFill>
              </a:rPr>
              <a:t>https://cl.abstracta.us/blog/piramide-de-automatizacion/</a:t>
            </a:r>
            <a:endParaRPr sz="1800" dirty="0"/>
          </a:p>
          <a:p>
            <a:pPr marL="4572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0F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36" name="Google Shape;1736;g101140a1ae5_4_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0c9b0ae61_2_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1" name="Google Shape;101;g100c9b0ae61_2_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8527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la pirámide?</a:t>
            </a:r>
            <a:endParaRPr/>
          </a:p>
        </p:txBody>
      </p:sp>
      <p:sp>
        <p:nvSpPr>
          <p:cNvPr id="102" name="Google Shape;102;g100c9b0ae61_2_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3079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Originada por Mike Cohn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Define estrategias y lineamientos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Divide pruebas de automatización en 3 niveles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Nivel 1: Pruebas unitarias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Nivel 2: Pruebas de aceptación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Nivel 3: Pruebas de GUI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g100c9b0ae61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300" y="1100475"/>
            <a:ext cx="3068100" cy="388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95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ctrTitle"/>
          </p:nvPr>
        </p:nvSpPr>
        <p:spPr>
          <a:xfrm>
            <a:off x="694075" y="135375"/>
            <a:ext cx="49170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Pruebas Unitarias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subTitle" idx="1"/>
          </p:nvPr>
        </p:nvSpPr>
        <p:spPr>
          <a:xfrm>
            <a:off x="932900" y="1710125"/>
            <a:ext cx="4689300" cy="38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Base de la Piramide de Testing.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Se compone de pruebas unitarias y de componentes.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Son las pruebas más rápidas y menos costosas de realizar.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6591925" y="1443725"/>
            <a:ext cx="1053100" cy="764825"/>
          </a:xfrm>
          <a:prstGeom prst="flowChartExtra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/>
          <p:nvPr/>
        </p:nvSpPr>
        <p:spPr>
          <a:xfrm flipH="1">
            <a:off x="5961600" y="2208550"/>
            <a:ext cx="2316300" cy="933000"/>
          </a:xfrm>
          <a:prstGeom prst="trapezoid">
            <a:avLst>
              <a:gd name="adj" fmla="val 67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"/>
          <p:cNvSpPr/>
          <p:nvPr/>
        </p:nvSpPr>
        <p:spPr>
          <a:xfrm flipH="1">
            <a:off x="5352588" y="3141550"/>
            <a:ext cx="3525900" cy="899400"/>
          </a:xfrm>
          <a:prstGeom prst="trapezoid">
            <a:avLst>
              <a:gd name="adj" fmla="val 67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4294967295"/>
          </p:nvPr>
        </p:nvSpPr>
        <p:spPr>
          <a:xfrm>
            <a:off x="6449850" y="1575125"/>
            <a:ext cx="1331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Automated UI Test</a:t>
            </a:r>
            <a:endParaRPr b="1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4294967295"/>
          </p:nvPr>
        </p:nvSpPr>
        <p:spPr>
          <a:xfrm>
            <a:off x="6083700" y="2425625"/>
            <a:ext cx="20721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Automated Acceptance Test</a:t>
            </a:r>
            <a:endParaRPr b="1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4294967295"/>
          </p:nvPr>
        </p:nvSpPr>
        <p:spPr>
          <a:xfrm>
            <a:off x="6586050" y="3449550"/>
            <a:ext cx="1331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Unit Tests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ransition advTm="195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0c9b0ae61_0_238"/>
          <p:cNvSpPr txBox="1">
            <a:spLocks noGrp="1"/>
          </p:cNvSpPr>
          <p:nvPr>
            <p:ph type="title"/>
          </p:nvPr>
        </p:nvSpPr>
        <p:spPr>
          <a:xfrm>
            <a:off x="457200" y="437525"/>
            <a:ext cx="83964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Pruebas Unitarias</a:t>
            </a:r>
            <a:endParaRPr/>
          </a:p>
        </p:txBody>
      </p:sp>
      <p:sp>
        <p:nvSpPr>
          <p:cNvPr id="122" name="Google Shape;122;g100c9b0ae61_0_2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3" name="Google Shape;123;g100c9b0ae61_0_238"/>
          <p:cNvSpPr txBox="1">
            <a:spLocks noGrp="1"/>
          </p:cNvSpPr>
          <p:nvPr>
            <p:ph type="body" idx="1"/>
          </p:nvPr>
        </p:nvSpPr>
        <p:spPr>
          <a:xfrm>
            <a:off x="318525" y="1803425"/>
            <a:ext cx="52536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2000">
                <a:solidFill>
                  <a:schemeClr val="dk2"/>
                </a:solidFill>
              </a:rPr>
              <a:t>Prueban funcionalidades individuales.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dk2"/>
                </a:solidFill>
              </a:rPr>
              <a:t>Rápida retroalimentación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2000">
                <a:solidFill>
                  <a:schemeClr val="dk2"/>
                </a:solidFill>
              </a:rPr>
              <a:t>Pruebas más rápidas y menos costosas.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dk2"/>
                </a:solidFill>
              </a:rPr>
              <a:t>Mayor ROI.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g100c9b0ae61_0_238"/>
          <p:cNvGrpSpPr/>
          <p:nvPr/>
        </p:nvGrpSpPr>
        <p:grpSpPr>
          <a:xfrm>
            <a:off x="5874380" y="673089"/>
            <a:ext cx="2891943" cy="3299457"/>
            <a:chOff x="2602525" y="317054"/>
            <a:chExt cx="4174283" cy="4762495"/>
          </a:xfrm>
        </p:grpSpPr>
        <p:sp>
          <p:nvSpPr>
            <p:cNvPr id="125" name="Google Shape;125;g100c9b0ae61_0_2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100c9b0ae61_0_2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100c9b0ae61_0_2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g100c9b0ae61_0_2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100c9b0ae61_0_2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100c9b0ae61_0_2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100c9b0ae61_0_2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100c9b0ae61_0_2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100c9b0ae61_0_2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100c9b0ae61_0_2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100c9b0ae61_0_2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100c9b0ae61_0_2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100c9b0ae61_0_2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100c9b0ae61_0_2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100c9b0ae61_0_2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100c9b0ae61_0_2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100c9b0ae61_0_2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100c9b0ae61_0_2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100c9b0ae61_0_2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g100c9b0ae61_0_2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g100c9b0ae61_0_2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g100c9b0ae61_0_2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100c9b0ae61_0_2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g100c9b0ae61_0_2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g100c9b0ae61_0_2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g100c9b0ae61_0_2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100c9b0ae61_0_2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100c9b0ae61_0_2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100c9b0ae61_0_2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100c9b0ae61_0_2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100c9b0ae61_0_2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100c9b0ae61_0_2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100c9b0ae61_0_2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100c9b0ae61_0_2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100c9b0ae61_0_2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100c9b0ae61_0_2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g100c9b0ae61_0_2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g100c9b0ae61_0_2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100c9b0ae61_0_2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g100c9b0ae61_0_2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100c9b0ae61_0_2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100c9b0ae61_0_2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g100c9b0ae61_0_2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100c9b0ae61_0_2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100c9b0ae61_0_2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100c9b0ae61_0_2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100c9b0ae61_0_2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100c9b0ae61_0_2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100c9b0ae61_0_2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100c9b0ae61_0_2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100c9b0ae61_0_2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100c9b0ae61_0_2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100c9b0ae61_0_2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100c9b0ae61_0_2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100c9b0ae61_0_2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100c9b0ae61_0_2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100c9b0ae61_0_2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g100c9b0ae61_0_2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83" name="Google Shape;183;g100c9b0ae61_0_2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84" name="Google Shape;184;g100c9b0ae61_0_2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g100c9b0ae61_0_2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g100c9b0ae61_0_2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7" name="Google Shape;187;g100c9b0ae61_0_2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88" name="Google Shape;188;g100c9b0ae61_0_2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g100c9b0ae61_0_2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0" name="Google Shape;190;g100c9b0ae61_0_2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g100c9b0ae61_0_2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g100c9b0ae61_0_2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g100c9b0ae61_0_2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g100c9b0ae61_0_2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g100c9b0ae61_0_2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g100c9b0ae61_0_2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g100c9b0ae61_0_2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g100c9b0ae61_0_2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g100c9b0ae61_0_2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g100c9b0ae61_0_2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g100c9b0ae61_0_2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g100c9b0ae61_0_2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g100c9b0ae61_0_2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g100c9b0ae61_0_2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g100c9b0ae61_0_2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g100c9b0ae61_0_2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g100c9b0ae61_0_2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g100c9b0ae61_0_2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g100c9b0ae61_0_2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g100c9b0ae61_0_2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g100c9b0ae61_0_2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g100c9b0ae61_0_2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g100c9b0ae61_0_2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g100c9b0ae61_0_2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g100c9b0ae61_0_2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g100c9b0ae61_0_2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g100c9b0ae61_0_2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g100c9b0ae61_0_2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g100c9b0ae61_0_2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g100c9b0ae61_0_2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g100c9b0ae61_0_2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g100c9b0ae61_0_2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g100c9b0ae61_0_2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g100c9b0ae61_0_2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g100c9b0ae61_0_2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g100c9b0ae61_0_2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g100c9b0ae61_0_2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g100c9b0ae61_0_2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g100c9b0ae61_0_2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g100c9b0ae61_0_2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g100c9b0ae61_0_2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g100c9b0ae61_0_2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g100c9b0ae61_0_2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g100c9b0ae61_0_2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g100c9b0ae61_0_2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g100c9b0ae61_0_2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g100c9b0ae61_0_2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g100c9b0ae61_0_2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g100c9b0ae61_0_2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g100c9b0ae61_0_2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g100c9b0ae61_0_2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g100c9b0ae61_0_2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g100c9b0ae61_0_2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g100c9b0ae61_0_2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g100c9b0ae61_0_2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g100c9b0ae61_0_2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g100c9b0ae61_0_2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g100c9b0ae61_0_2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g100c9b0ae61_0_2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g100c9b0ae61_0_2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g100c9b0ae61_0_2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g100c9b0ae61_0_2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g100c9b0ae61_0_2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254;g100c9b0ae61_0_2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55" name="Google Shape;255;g100c9b0ae61_0_2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56" name="Google Shape;256;g100c9b0ae61_0_2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g100c9b0ae61_0_2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g100c9b0ae61_0_2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g100c9b0ae61_0_2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g100c9b0ae61_0_2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g100c9b0ae61_0_2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g100c9b0ae61_0_2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g100c9b0ae61_0_2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4" name="Google Shape;264;g100c9b0ae61_0_2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100c9b0ae61_0_2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100c9b0ae61_0_2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100c9b0ae61_0_2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100c9b0ae61_0_2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100c9b0ae61_0_2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0" name="Google Shape;270;g100c9b0ae61_0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900" y="3270662"/>
            <a:ext cx="3940175" cy="1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95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0c9b0ae61_0_6"/>
          <p:cNvSpPr txBox="1">
            <a:spLocks noGrp="1"/>
          </p:cNvSpPr>
          <p:nvPr>
            <p:ph type="ctrTitle"/>
          </p:nvPr>
        </p:nvSpPr>
        <p:spPr>
          <a:xfrm>
            <a:off x="694075" y="135375"/>
            <a:ext cx="70353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Pruebas de Aceptación</a:t>
            </a:r>
            <a:endParaRPr/>
          </a:p>
        </p:txBody>
      </p:sp>
      <p:sp>
        <p:nvSpPr>
          <p:cNvPr id="276" name="Google Shape;276;g100c9b0ae61_0_6"/>
          <p:cNvSpPr txBox="1">
            <a:spLocks noGrp="1"/>
          </p:cNvSpPr>
          <p:nvPr>
            <p:ph type="subTitle" idx="1"/>
          </p:nvPr>
        </p:nvSpPr>
        <p:spPr>
          <a:xfrm>
            <a:off x="940125" y="1222850"/>
            <a:ext cx="4676700" cy="221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Pruebas orientadas a la lógica de negocio.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Apoyan al equipo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Pruebas de US y Aceptación.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Operan a nivel de API no de GUI.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100c9b0ae61_0_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8" name="Google Shape;278;g100c9b0ae61_0_6"/>
          <p:cNvSpPr/>
          <p:nvPr/>
        </p:nvSpPr>
        <p:spPr>
          <a:xfrm>
            <a:off x="6577650" y="1433688"/>
            <a:ext cx="1053100" cy="764825"/>
          </a:xfrm>
          <a:prstGeom prst="flowChartExtra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00c9b0ae61_0_6"/>
          <p:cNvSpPr/>
          <p:nvPr/>
        </p:nvSpPr>
        <p:spPr>
          <a:xfrm flipH="1">
            <a:off x="5947325" y="2198513"/>
            <a:ext cx="2316300" cy="933000"/>
          </a:xfrm>
          <a:prstGeom prst="trapezoid">
            <a:avLst>
              <a:gd name="adj" fmla="val 67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00c9b0ae61_0_6"/>
          <p:cNvSpPr/>
          <p:nvPr/>
        </p:nvSpPr>
        <p:spPr>
          <a:xfrm flipH="1">
            <a:off x="5338313" y="3131513"/>
            <a:ext cx="3525900" cy="899400"/>
          </a:xfrm>
          <a:prstGeom prst="trapezoid">
            <a:avLst>
              <a:gd name="adj" fmla="val 67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00c9b0ae61_0_6"/>
          <p:cNvSpPr txBox="1">
            <a:spLocks noGrp="1"/>
          </p:cNvSpPr>
          <p:nvPr>
            <p:ph type="body" idx="4294967295"/>
          </p:nvPr>
        </p:nvSpPr>
        <p:spPr>
          <a:xfrm>
            <a:off x="6435575" y="1565088"/>
            <a:ext cx="1331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Automated UI Test</a:t>
            </a:r>
            <a:endParaRPr b="1"/>
          </a:p>
        </p:txBody>
      </p:sp>
      <p:sp>
        <p:nvSpPr>
          <p:cNvPr id="282" name="Google Shape;282;g100c9b0ae61_0_6"/>
          <p:cNvSpPr txBox="1">
            <a:spLocks noGrp="1"/>
          </p:cNvSpPr>
          <p:nvPr>
            <p:ph type="body" idx="4294967295"/>
          </p:nvPr>
        </p:nvSpPr>
        <p:spPr>
          <a:xfrm>
            <a:off x="6069425" y="2346725"/>
            <a:ext cx="20721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Automated Acceptance Test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3" name="Google Shape;283;g100c9b0ae61_0_6"/>
          <p:cNvSpPr txBox="1">
            <a:spLocks noGrp="1"/>
          </p:cNvSpPr>
          <p:nvPr>
            <p:ph type="body" idx="4294967295"/>
          </p:nvPr>
        </p:nvSpPr>
        <p:spPr>
          <a:xfrm>
            <a:off x="6571775" y="3439513"/>
            <a:ext cx="1331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Unit Tests</a:t>
            </a:r>
            <a:endParaRPr b="1"/>
          </a:p>
        </p:txBody>
      </p:sp>
    </p:spTree>
  </p:cSld>
  <p:clrMapOvr>
    <a:masterClrMapping/>
  </p:clrMapOvr>
  <p:transition advTm="195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0c9b0ae61_0_262"/>
          <p:cNvSpPr txBox="1">
            <a:spLocks noGrp="1"/>
          </p:cNvSpPr>
          <p:nvPr>
            <p:ph type="title"/>
          </p:nvPr>
        </p:nvSpPr>
        <p:spPr>
          <a:xfrm>
            <a:off x="457200" y="437525"/>
            <a:ext cx="83964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Pruebas de Aceptación</a:t>
            </a:r>
            <a:endParaRPr/>
          </a:p>
        </p:txBody>
      </p:sp>
      <p:sp>
        <p:nvSpPr>
          <p:cNvPr id="289" name="Google Shape;289;g100c9b0ae61_0_26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90" name="Google Shape;290;g100c9b0ae61_0_262"/>
          <p:cNvSpPr txBox="1">
            <a:spLocks noGrp="1"/>
          </p:cNvSpPr>
          <p:nvPr>
            <p:ph type="body" idx="1"/>
          </p:nvPr>
        </p:nvSpPr>
        <p:spPr>
          <a:xfrm>
            <a:off x="246725" y="1691575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2000">
                <a:solidFill>
                  <a:schemeClr val="dk2"/>
                </a:solidFill>
              </a:rPr>
              <a:t>Necesario escribir casos de prueba.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2000">
                <a:solidFill>
                  <a:schemeClr val="dk2"/>
                </a:solidFill>
              </a:rPr>
              <a:t>Menos costosas que las pruebas de GUI.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dk2"/>
                </a:solidFill>
              </a:rPr>
              <a:t>Se escriben en lenguaje entendible por el cliente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g100c9b0ae61_0_262"/>
          <p:cNvGrpSpPr/>
          <p:nvPr/>
        </p:nvGrpSpPr>
        <p:grpSpPr>
          <a:xfrm>
            <a:off x="5398637" y="1038415"/>
            <a:ext cx="1571598" cy="1919218"/>
            <a:chOff x="2473900" y="225896"/>
            <a:chExt cx="3899746" cy="4762328"/>
          </a:xfrm>
        </p:grpSpPr>
        <p:sp>
          <p:nvSpPr>
            <p:cNvPr id="292" name="Google Shape;292;g100c9b0ae61_0_262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100c9b0ae61_0_262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100c9b0ae61_0_262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100c9b0ae61_0_262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100c9b0ae61_0_262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100c9b0ae61_0_262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100c9b0ae61_0_262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100c9b0ae61_0_262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100c9b0ae61_0_262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100c9b0ae61_0_262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100c9b0ae61_0_262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100c9b0ae61_0_262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100c9b0ae61_0_262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100c9b0ae61_0_262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100c9b0ae61_0_262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100c9b0ae61_0_262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100c9b0ae61_0_262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100c9b0ae61_0_262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100c9b0ae61_0_262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100c9b0ae61_0_262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100c9b0ae61_0_262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100c9b0ae61_0_262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100c9b0ae61_0_262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100c9b0ae61_0_262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100c9b0ae61_0_262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100c9b0ae61_0_262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100c9b0ae61_0_262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100c9b0ae61_0_262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100c9b0ae61_0_262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100c9b0ae61_0_262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100c9b0ae61_0_262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100c9b0ae61_0_262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100c9b0ae61_0_262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100c9b0ae61_0_262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g100c9b0ae61_0_262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100c9b0ae61_0_262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100c9b0ae61_0_262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100c9b0ae61_0_262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g100c9b0ae61_0_262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g100c9b0ae61_0_262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100c9b0ae61_0_262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100c9b0ae61_0_262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100c9b0ae61_0_262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100c9b0ae61_0_262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100c9b0ae61_0_262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100c9b0ae61_0_262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100c9b0ae61_0_262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g100c9b0ae61_0_262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100c9b0ae61_0_262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100c9b0ae61_0_262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100c9b0ae61_0_262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100c9b0ae61_0_262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100c9b0ae61_0_262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100c9b0ae61_0_262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100c9b0ae61_0_262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100c9b0ae61_0_262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g100c9b0ae61_0_262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100c9b0ae61_0_262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0" name="Google Shape;350;g100c9b0ae61_0_262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1" name="Google Shape;351;g100c9b0ae61_0_262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g100c9b0ae61_0_262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g100c9b0ae61_0_262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g100c9b0ae61_0_262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g100c9b0ae61_0_262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g100c9b0ae61_0_262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g100c9b0ae61_0_262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g100c9b0ae61_0_262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g100c9b0ae61_0_262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g100c9b0ae61_0_262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g100c9b0ae61_0_262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g100c9b0ae61_0_262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g100c9b0ae61_0_262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g100c9b0ae61_0_262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g100c9b0ae61_0_262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g100c9b0ae61_0_262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g100c9b0ae61_0_262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g100c9b0ae61_0_262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g100c9b0ae61_0_262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g100c9b0ae61_0_262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" name="Google Shape;371;g100c9b0ae61_0_262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100c9b0ae61_0_262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100c9b0ae61_0_262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100c9b0ae61_0_262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g100c9b0ae61_0_262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g100c9b0ae61_0_262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g100c9b0ae61_0_262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100c9b0ae61_0_262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100c9b0ae61_0_262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100c9b0ae61_0_262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100c9b0ae61_0_262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100c9b0ae61_0_262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100c9b0ae61_0_262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g100c9b0ae61_0_262"/>
          <p:cNvGrpSpPr/>
          <p:nvPr/>
        </p:nvGrpSpPr>
        <p:grpSpPr>
          <a:xfrm>
            <a:off x="6153318" y="2362023"/>
            <a:ext cx="2597760" cy="2640717"/>
            <a:chOff x="2011725" y="44285"/>
            <a:chExt cx="4684870" cy="4762340"/>
          </a:xfrm>
        </p:grpSpPr>
        <p:grpSp>
          <p:nvGrpSpPr>
            <p:cNvPr id="385" name="Google Shape;385;g100c9b0ae61_0_262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386" name="Google Shape;386;g100c9b0ae61_0_26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g100c9b0ae61_0_26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g100c9b0ae61_0_26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g100c9b0ae61_0_26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g100c9b0ae61_0_26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g100c9b0ae61_0_26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g100c9b0ae61_0_26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g100c9b0ae61_0_26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g100c9b0ae61_0_26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g100c9b0ae61_0_26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g100c9b0ae61_0_26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g100c9b0ae61_0_26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g100c9b0ae61_0_26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g100c9b0ae61_0_26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g100c9b0ae61_0_26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g100c9b0ae61_0_26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g100c9b0ae61_0_26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g100c9b0ae61_0_26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g100c9b0ae61_0_26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g100c9b0ae61_0_26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g100c9b0ae61_0_26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g100c9b0ae61_0_26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g100c9b0ae61_0_26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g100c9b0ae61_0_26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g100c9b0ae61_0_26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g100c9b0ae61_0_26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g100c9b0ae61_0_26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g100c9b0ae61_0_26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g100c9b0ae61_0_26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g100c9b0ae61_0_26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g100c9b0ae61_0_26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g100c9b0ae61_0_26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g100c9b0ae61_0_26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g100c9b0ae61_0_26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g100c9b0ae61_0_26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g100c9b0ae61_0_26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g100c9b0ae61_0_26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g100c9b0ae61_0_26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g100c9b0ae61_0_26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g100c9b0ae61_0_26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g100c9b0ae61_0_26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g100c9b0ae61_0_26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g100c9b0ae61_0_26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g100c9b0ae61_0_26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g100c9b0ae61_0_26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g100c9b0ae61_0_26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g100c9b0ae61_0_26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g100c9b0ae61_0_26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g100c9b0ae61_0_26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g100c9b0ae61_0_26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g100c9b0ae61_0_26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g100c9b0ae61_0_26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g100c9b0ae61_0_26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g100c9b0ae61_0_26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g100c9b0ae61_0_26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g100c9b0ae61_0_26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g100c9b0ae61_0_26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g100c9b0ae61_0_26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g100c9b0ae61_0_26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g100c9b0ae61_0_26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g100c9b0ae61_0_26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g100c9b0ae61_0_26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g100c9b0ae61_0_26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g100c9b0ae61_0_26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g100c9b0ae61_0_26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g100c9b0ae61_0_26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g100c9b0ae61_0_26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g100c9b0ae61_0_26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g100c9b0ae61_0_26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g100c9b0ae61_0_26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g100c9b0ae61_0_26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g100c9b0ae61_0_26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g100c9b0ae61_0_26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g100c9b0ae61_0_26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g100c9b0ae61_0_26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g100c9b0ae61_0_26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g100c9b0ae61_0_26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g100c9b0ae61_0_26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g100c9b0ae61_0_26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g100c9b0ae61_0_26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g100c9b0ae61_0_26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g100c9b0ae61_0_26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g100c9b0ae61_0_26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g100c9b0ae61_0_26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g100c9b0ae61_0_26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g100c9b0ae61_0_26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g100c9b0ae61_0_26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g100c9b0ae61_0_26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g100c9b0ae61_0_26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g100c9b0ae61_0_26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g100c9b0ae61_0_26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g100c9b0ae61_0_26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g100c9b0ae61_0_26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g100c9b0ae61_0_26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g100c9b0ae61_0_26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g100c9b0ae61_0_26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g100c9b0ae61_0_26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g100c9b0ae61_0_26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g100c9b0ae61_0_26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g100c9b0ae61_0_26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g100c9b0ae61_0_26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g100c9b0ae61_0_26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g100c9b0ae61_0_26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g100c9b0ae61_0_26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g100c9b0ae61_0_26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g100c9b0ae61_0_26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g100c9b0ae61_0_26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3" name="Google Shape;493;g100c9b0ae61_0_262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g100c9b0ae61_0_262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g100c9b0ae61_0_262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g100c9b0ae61_0_262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100c9b0ae61_0_262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100c9b0ae61_0_262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g100c9b0ae61_0_262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g100c9b0ae61_0_262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100c9b0ae61_0_262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100c9b0ae61_0_262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100c9b0ae61_0_262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100c9b0ae61_0_262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g100c9b0ae61_0_262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g100c9b0ae61_0_262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g100c9b0ae61_0_262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g100c9b0ae61_0_262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g100c9b0ae61_0_262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g100c9b0ae61_0_262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g100c9b0ae61_0_262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g100c9b0ae61_0_262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g100c9b0ae61_0_262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g100c9b0ae61_0_262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g100c9b0ae61_0_262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g100c9b0ae61_0_262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g100c9b0ae61_0_262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g100c9b0ae61_0_262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g100c9b0ae61_0_262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g100c9b0ae61_0_262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g100c9b0ae61_0_262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g100c9b0ae61_0_262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g100c9b0ae61_0_262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g100c9b0ae61_0_262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g100c9b0ae61_0_262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g100c9b0ae61_0_262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g100c9b0ae61_0_262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g100c9b0ae61_0_262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g100c9b0ae61_0_262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g100c9b0ae61_0_262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100c9b0ae61_0_262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100c9b0ae61_0_262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g100c9b0ae61_0_262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g100c9b0ae61_0_262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100c9b0ae61_0_262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100c9b0ae61_0_262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100c9b0ae61_0_262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100c9b0ae61_0_262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g100c9b0ae61_0_262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g100c9b0ae61_0_262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g100c9b0ae61_0_262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g100c9b0ae61_0_262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g100c9b0ae61_0_262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g100c9b0ae61_0_262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g100c9b0ae61_0_262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g100c9b0ae61_0_262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g100c9b0ae61_0_262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g100c9b0ae61_0_262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g100c9b0ae61_0_262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g100c9b0ae61_0_262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g100c9b0ae61_0_262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g100c9b0ae61_0_262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100c9b0ae61_0_262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100c9b0ae61_0_262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g100c9b0ae61_0_262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g100c9b0ae61_0_262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100c9b0ae61_0_262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100c9b0ae61_0_262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100c9b0ae61_0_262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100c9b0ae61_0_262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g100c9b0ae61_0_262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g100c9b0ae61_0_262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g100c9b0ae61_0_262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g100c9b0ae61_0_262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g100c9b0ae61_0_262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g100c9b0ae61_0_262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g100c9b0ae61_0_262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g100c9b0ae61_0_262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g100c9b0ae61_0_262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g100c9b0ae61_0_262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g100c9b0ae61_0_262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g100c9b0ae61_0_262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g100c9b0ae61_0_262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g100c9b0ae61_0_262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g100c9b0ae61_0_262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g100c9b0ae61_0_262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g100c9b0ae61_0_262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100c9b0ae61_0_262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100c9b0ae61_0_262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g100c9b0ae61_0_262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g100c9b0ae61_0_262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100c9b0ae61_0_262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100c9b0ae61_0_262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100c9b0ae61_0_262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100c9b0ae61_0_262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g100c9b0ae61_0_262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g100c9b0ae61_0_262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g100c9b0ae61_0_262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g100c9b0ae61_0_262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g100c9b0ae61_0_262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g100c9b0ae61_0_262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g100c9b0ae61_0_262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g100c9b0ae61_0_262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g100c9b0ae61_0_262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g100c9b0ae61_0_262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g100c9b0ae61_0_262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g100c9b0ae61_0_262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g100c9b0ae61_0_262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g100c9b0ae61_0_262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100c9b0ae61_0_262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g100c9b0ae61_0_262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g100c9b0ae61_0_262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g100c9b0ae61_0_262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g100c9b0ae61_0_262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g100c9b0ae61_0_262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g100c9b0ae61_0_262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g100c9b0ae61_0_262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g100c9b0ae61_0_262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100c9b0ae61_0_262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100c9b0ae61_0_262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g100c9b0ae61_0_262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g100c9b0ae61_0_262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100c9b0ae61_0_262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100c9b0ae61_0_262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100c9b0ae61_0_262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100c9b0ae61_0_262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g100c9b0ae61_0_262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g100c9b0ae61_0_262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g100c9b0ae61_0_262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g100c9b0ae61_0_262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g100c9b0ae61_0_262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g100c9b0ae61_0_262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g100c9b0ae61_0_262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g100c9b0ae61_0_262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g100c9b0ae61_0_262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g100c9b0ae61_0_262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100c9b0ae61_0_262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g100c9b0ae61_0_262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g100c9b0ae61_0_262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g100c9b0ae61_0_262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g100c9b0ae61_0_262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g100c9b0ae61_0_262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g100c9b0ae61_0_262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4" name="Google Shape;634;g100c9b0ae61_0_262"/>
            <p:cNvGrpSpPr/>
            <p:nvPr/>
          </p:nvGrpSpPr>
          <p:grpSpPr>
            <a:xfrm>
              <a:off x="3871486" y="368362"/>
              <a:ext cx="330893" cy="250785"/>
              <a:chOff x="6621095" y="1452181"/>
              <a:chExt cx="330893" cy="250785"/>
            </a:xfrm>
          </p:grpSpPr>
          <p:sp>
            <p:nvSpPr>
              <p:cNvPr id="635" name="Google Shape;635;g100c9b0ae61_0_26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100c9b0ae61_0_26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100c9b0ae61_0_26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100c9b0ae61_0_26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100c9b0ae61_0_26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0" name="Google Shape;640;g100c9b0ae61_0_262"/>
            <p:cNvGrpSpPr/>
            <p:nvPr/>
          </p:nvGrpSpPr>
          <p:grpSpPr>
            <a:xfrm>
              <a:off x="4704106" y="852569"/>
              <a:ext cx="330893" cy="250785"/>
              <a:chOff x="6621095" y="1452181"/>
              <a:chExt cx="330893" cy="250785"/>
            </a:xfrm>
          </p:grpSpPr>
          <p:sp>
            <p:nvSpPr>
              <p:cNvPr id="641" name="Google Shape;641;g100c9b0ae61_0_26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100c9b0ae61_0_26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g100c9b0ae61_0_26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g100c9b0ae61_0_26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100c9b0ae61_0_26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6" name="Google Shape;646;g100c9b0ae61_0_262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g100c9b0ae61_0_262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8" name="Google Shape;648;g100c9b0ae61_0_262"/>
            <p:cNvGrpSpPr/>
            <p:nvPr/>
          </p:nvGrpSpPr>
          <p:grpSpPr>
            <a:xfrm flipH="1">
              <a:off x="2446573" y="1414367"/>
              <a:ext cx="298962" cy="226660"/>
              <a:chOff x="6621095" y="1452181"/>
              <a:chExt cx="330893" cy="250785"/>
            </a:xfrm>
          </p:grpSpPr>
          <p:sp>
            <p:nvSpPr>
              <p:cNvPr id="649" name="Google Shape;649;g100c9b0ae61_0_26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100c9b0ae61_0_26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100c9b0ae61_0_26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100c9b0ae61_0_26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g100c9b0ae61_0_26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4" name="Google Shape;654;g100c9b0ae61_0_262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100c9b0ae61_0_262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advTm="195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0c9b0ae61_0_118"/>
          <p:cNvSpPr txBox="1">
            <a:spLocks noGrp="1"/>
          </p:cNvSpPr>
          <p:nvPr>
            <p:ph type="ctrTitle"/>
          </p:nvPr>
        </p:nvSpPr>
        <p:spPr>
          <a:xfrm>
            <a:off x="309175" y="135375"/>
            <a:ext cx="86850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Pruebas de Interfaz de Usuario</a:t>
            </a:r>
            <a:endParaRPr/>
          </a:p>
        </p:txBody>
      </p:sp>
      <p:sp>
        <p:nvSpPr>
          <p:cNvPr id="661" name="Google Shape;661;g100c9b0ae61_0_118"/>
          <p:cNvSpPr txBox="1">
            <a:spLocks noGrp="1"/>
          </p:cNvSpPr>
          <p:nvPr>
            <p:ph type="subTitle" idx="1"/>
          </p:nvPr>
        </p:nvSpPr>
        <p:spPr>
          <a:xfrm>
            <a:off x="934375" y="13445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Representan el esfuerzo más pequeño de automatización.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 Menor ROI.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▸"/>
            </a:pPr>
            <a:r>
              <a:rPr lang="en"/>
              <a:t>Se realizan a través de la GUI.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100c9b0ae61_0_11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3" name="Google Shape;663;g100c9b0ae61_0_118"/>
          <p:cNvSpPr/>
          <p:nvPr/>
        </p:nvSpPr>
        <p:spPr>
          <a:xfrm>
            <a:off x="6591925" y="1443725"/>
            <a:ext cx="1053100" cy="764825"/>
          </a:xfrm>
          <a:prstGeom prst="flowChartExtra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g100c9b0ae61_0_118"/>
          <p:cNvSpPr/>
          <p:nvPr/>
        </p:nvSpPr>
        <p:spPr>
          <a:xfrm flipH="1">
            <a:off x="5961600" y="2208550"/>
            <a:ext cx="2316300" cy="933000"/>
          </a:xfrm>
          <a:prstGeom prst="trapezoid">
            <a:avLst>
              <a:gd name="adj" fmla="val 67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100c9b0ae61_0_118"/>
          <p:cNvSpPr/>
          <p:nvPr/>
        </p:nvSpPr>
        <p:spPr>
          <a:xfrm flipH="1">
            <a:off x="5352588" y="3141550"/>
            <a:ext cx="3525900" cy="899400"/>
          </a:xfrm>
          <a:prstGeom prst="trapezoid">
            <a:avLst>
              <a:gd name="adj" fmla="val 67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g100c9b0ae61_0_118"/>
          <p:cNvSpPr txBox="1">
            <a:spLocks noGrp="1"/>
          </p:cNvSpPr>
          <p:nvPr>
            <p:ph type="body" idx="4294967295"/>
          </p:nvPr>
        </p:nvSpPr>
        <p:spPr>
          <a:xfrm>
            <a:off x="6449850" y="1575125"/>
            <a:ext cx="1331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Automated UI Test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7" name="Google Shape;667;g100c9b0ae61_0_118"/>
          <p:cNvSpPr txBox="1">
            <a:spLocks noGrp="1"/>
          </p:cNvSpPr>
          <p:nvPr>
            <p:ph type="body" idx="4294967295"/>
          </p:nvPr>
        </p:nvSpPr>
        <p:spPr>
          <a:xfrm>
            <a:off x="5928150" y="2428588"/>
            <a:ext cx="2374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Automated Acceptance Test</a:t>
            </a:r>
            <a:endParaRPr b="1"/>
          </a:p>
        </p:txBody>
      </p:sp>
      <p:sp>
        <p:nvSpPr>
          <p:cNvPr id="668" name="Google Shape;668;g100c9b0ae61_0_118"/>
          <p:cNvSpPr txBox="1">
            <a:spLocks noGrp="1"/>
          </p:cNvSpPr>
          <p:nvPr>
            <p:ph type="body" idx="4294967295"/>
          </p:nvPr>
        </p:nvSpPr>
        <p:spPr>
          <a:xfrm>
            <a:off x="6586050" y="3449550"/>
            <a:ext cx="1331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Unit Tests</a:t>
            </a:r>
            <a:endParaRPr b="1"/>
          </a:p>
        </p:txBody>
      </p:sp>
    </p:spTree>
  </p:cSld>
  <p:clrMapOvr>
    <a:masterClrMapping/>
  </p:clrMapOvr>
  <p:transition advTm="195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00c9b0ae61_0_250"/>
          <p:cNvSpPr txBox="1">
            <a:spLocks noGrp="1"/>
          </p:cNvSpPr>
          <p:nvPr>
            <p:ph type="title"/>
          </p:nvPr>
        </p:nvSpPr>
        <p:spPr>
          <a:xfrm>
            <a:off x="457200" y="437525"/>
            <a:ext cx="83964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Pruebas de Interfaz de Usuario</a:t>
            </a:r>
            <a:endParaRPr/>
          </a:p>
        </p:txBody>
      </p:sp>
      <p:sp>
        <p:nvSpPr>
          <p:cNvPr id="674" name="Google Shape;674;g100c9b0ae61_0_25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75" name="Google Shape;675;g100c9b0ae61_0_250"/>
          <p:cNvSpPr txBox="1">
            <a:spLocks noGrp="1"/>
          </p:cNvSpPr>
          <p:nvPr>
            <p:ph type="body" idx="1"/>
          </p:nvPr>
        </p:nvSpPr>
        <p:spPr>
          <a:xfrm>
            <a:off x="280725" y="2042275"/>
            <a:ext cx="56409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2000">
                <a:solidFill>
                  <a:schemeClr val="dk2"/>
                </a:solidFill>
              </a:rPr>
              <a:t>Se escriben una vez completado el código.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2000">
                <a:solidFill>
                  <a:schemeClr val="dk2"/>
                </a:solidFill>
              </a:rPr>
              <a:t>Pruebas mucho más frágiles que las unitarias.</a:t>
            </a:r>
            <a:endParaRPr/>
          </a:p>
        </p:txBody>
      </p:sp>
      <p:grpSp>
        <p:nvGrpSpPr>
          <p:cNvPr id="676" name="Google Shape;676;g100c9b0ae61_0_250"/>
          <p:cNvGrpSpPr/>
          <p:nvPr/>
        </p:nvGrpSpPr>
        <p:grpSpPr>
          <a:xfrm>
            <a:off x="6658701" y="1059100"/>
            <a:ext cx="2170651" cy="2319797"/>
            <a:chOff x="1926580" y="602477"/>
            <a:chExt cx="4456273" cy="4762466"/>
          </a:xfrm>
        </p:grpSpPr>
        <p:sp>
          <p:nvSpPr>
            <p:cNvPr id="677" name="Google Shape;677;g100c9b0ae61_0_250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g100c9b0ae61_0_250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g100c9b0ae61_0_250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g100c9b0ae61_0_250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g100c9b0ae61_0_250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g100c9b0ae61_0_250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g100c9b0ae61_0_250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g100c9b0ae61_0_250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g100c9b0ae61_0_250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g100c9b0ae61_0_250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g100c9b0ae61_0_250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g100c9b0ae61_0_250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g100c9b0ae61_0_250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g100c9b0ae61_0_250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g100c9b0ae61_0_250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g100c9b0ae61_0_250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g100c9b0ae61_0_250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g100c9b0ae61_0_250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g100c9b0ae61_0_250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g100c9b0ae61_0_250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g100c9b0ae61_0_250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g100c9b0ae61_0_250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g100c9b0ae61_0_250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g100c9b0ae61_0_250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g100c9b0ae61_0_250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g100c9b0ae61_0_250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g100c9b0ae61_0_250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g100c9b0ae61_0_250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g100c9b0ae61_0_250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g100c9b0ae61_0_250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g100c9b0ae61_0_250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g100c9b0ae61_0_250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g100c9b0ae61_0_250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g100c9b0ae61_0_250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g100c9b0ae61_0_250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g100c9b0ae61_0_250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g100c9b0ae61_0_250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g100c9b0ae61_0_250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g100c9b0ae61_0_250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g100c9b0ae61_0_250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g100c9b0ae61_0_250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g100c9b0ae61_0_250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g100c9b0ae61_0_250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g100c9b0ae61_0_250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g100c9b0ae61_0_250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g100c9b0ae61_0_250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g100c9b0ae61_0_250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g100c9b0ae61_0_250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g100c9b0ae61_0_250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g100c9b0ae61_0_250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g100c9b0ae61_0_250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g100c9b0ae61_0_250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g100c9b0ae61_0_250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g100c9b0ae61_0_250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g100c9b0ae61_0_250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g100c9b0ae61_0_250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g100c9b0ae61_0_250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g100c9b0ae61_0_250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g100c9b0ae61_0_250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g100c9b0ae61_0_250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g100c9b0ae61_0_250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g100c9b0ae61_0_250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g100c9b0ae61_0_250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g100c9b0ae61_0_250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g100c9b0ae61_0_250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g100c9b0ae61_0_250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g100c9b0ae61_0_250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g100c9b0ae61_0_250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g100c9b0ae61_0_250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g100c9b0ae61_0_250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g100c9b0ae61_0_250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g100c9b0ae61_0_250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g100c9b0ae61_0_250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g100c9b0ae61_0_250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g100c9b0ae61_0_250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g100c9b0ae61_0_250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g100c9b0ae61_0_250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g100c9b0ae61_0_250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g100c9b0ae61_0_250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g100c9b0ae61_0_250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g100c9b0ae61_0_250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g100c9b0ae61_0_250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g100c9b0ae61_0_250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g100c9b0ae61_0_250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g100c9b0ae61_0_250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g100c9b0ae61_0_250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g100c9b0ae61_0_250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g100c9b0ae61_0_250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g100c9b0ae61_0_250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g100c9b0ae61_0_250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g100c9b0ae61_0_250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g100c9b0ae61_0_250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g100c9b0ae61_0_250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g100c9b0ae61_0_250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g100c9b0ae61_0_250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g100c9b0ae61_0_250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g100c9b0ae61_0_250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g100c9b0ae61_0_250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g100c9b0ae61_0_250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g100c9b0ae61_0_250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g100c9b0ae61_0_250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g100c9b0ae61_0_250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g100c9b0ae61_0_250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100c9b0ae61_0_250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g100c9b0ae61_0_250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g100c9b0ae61_0_250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g100c9b0ae61_0_250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g100c9b0ae61_0_250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g100c9b0ae61_0_250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g100c9b0ae61_0_250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g100c9b0ae61_0_250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g100c9b0ae61_0_250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g100c9b0ae61_0_250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g100c9b0ae61_0_250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g100c9b0ae61_0_250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g100c9b0ae61_0_250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g100c9b0ae61_0_250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g100c9b0ae61_0_250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g100c9b0ae61_0_250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g100c9b0ae61_0_250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g100c9b0ae61_0_250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g100c9b0ae61_0_250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g100c9b0ae61_0_250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g100c9b0ae61_0_250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g100c9b0ae61_0_250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g100c9b0ae61_0_250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g100c9b0ae61_0_250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g100c9b0ae61_0_250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g100c9b0ae61_0_250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g100c9b0ae61_0_250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g100c9b0ae61_0_250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g100c9b0ae61_0_250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g100c9b0ae61_0_250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g100c9b0ae61_0_250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g100c9b0ae61_0_250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g100c9b0ae61_0_250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g100c9b0ae61_0_250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g100c9b0ae61_0_250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g100c9b0ae61_0_250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g100c9b0ae61_0_250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g100c9b0ae61_0_250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g100c9b0ae61_0_250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g100c9b0ae61_0_250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g100c9b0ae61_0_250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g100c9b0ae61_0_250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g100c9b0ae61_0_250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3" name="Google Shape;823;g100c9b0ae61_0_250"/>
            <p:cNvGrpSpPr/>
            <p:nvPr/>
          </p:nvGrpSpPr>
          <p:grpSpPr>
            <a:xfrm>
              <a:off x="4146745" y="1006881"/>
              <a:ext cx="330893" cy="250785"/>
              <a:chOff x="6621095" y="1452181"/>
              <a:chExt cx="330893" cy="250785"/>
            </a:xfrm>
          </p:grpSpPr>
          <p:sp>
            <p:nvSpPr>
              <p:cNvPr id="824" name="Google Shape;824;g100c9b0ae61_0_25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g100c9b0ae61_0_25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g100c9b0ae61_0_25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g100c9b0ae61_0_25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g100c9b0ae61_0_25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9" name="Google Shape;829;g100c9b0ae61_0_250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g100c9b0ae61_0_250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g100c9b0ae61_0_250"/>
          <p:cNvGrpSpPr/>
          <p:nvPr/>
        </p:nvGrpSpPr>
        <p:grpSpPr>
          <a:xfrm>
            <a:off x="5522857" y="4195961"/>
            <a:ext cx="413227" cy="909399"/>
            <a:chOff x="2533225" y="2483249"/>
            <a:chExt cx="1182337" cy="2602000"/>
          </a:xfrm>
        </p:grpSpPr>
        <p:sp>
          <p:nvSpPr>
            <p:cNvPr id="832" name="Google Shape;832;g100c9b0ae61_0_250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g100c9b0ae61_0_250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g100c9b0ae61_0_250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g100c9b0ae61_0_250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g100c9b0ae61_0_250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g100c9b0ae61_0_250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g100c9b0ae61_0_250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g100c9b0ae61_0_250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g100c9b0ae61_0_250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g100c9b0ae61_0_250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g100c9b0ae61_0_250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g100c9b0ae61_0_250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g100c9b0ae61_0_250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5" name="Google Shape;845;g100c9b0ae61_0_250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846" name="Google Shape;846;g100c9b0ae61_0_250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g100c9b0ae61_0_250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g100c9b0ae61_0_250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g100c9b0ae61_0_250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g100c9b0ae61_0_250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g100c9b0ae61_0_250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g100c9b0ae61_0_250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g100c9b0ae61_0_250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g100c9b0ae61_0_250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g100c9b0ae61_0_250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g100c9b0ae61_0_250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g100c9b0ae61_0_250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g100c9b0ae61_0_250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g100c9b0ae61_0_250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g100c9b0ae61_0_250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g100c9b0ae61_0_250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g100c9b0ae61_0_250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g100c9b0ae61_0_250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g100c9b0ae61_0_250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g100c9b0ae61_0_250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6" name="Google Shape;866;g100c9b0ae61_0_250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g100c9b0ae61_0_250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g100c9b0ae61_0_250"/>
          <p:cNvGrpSpPr/>
          <p:nvPr/>
        </p:nvGrpSpPr>
        <p:grpSpPr>
          <a:xfrm>
            <a:off x="5936157" y="2929729"/>
            <a:ext cx="1508502" cy="2037906"/>
            <a:chOff x="5533368" y="1047716"/>
            <a:chExt cx="2889297" cy="3901793"/>
          </a:xfrm>
        </p:grpSpPr>
        <p:sp>
          <p:nvSpPr>
            <p:cNvPr id="869" name="Google Shape;869;g100c9b0ae61_0_250"/>
            <p:cNvSpPr/>
            <p:nvPr/>
          </p:nvSpPr>
          <p:spPr>
            <a:xfrm>
              <a:off x="6153722" y="4072604"/>
              <a:ext cx="1090544" cy="630910"/>
            </a:xfrm>
            <a:custGeom>
              <a:avLst/>
              <a:gdLst/>
              <a:ahLst/>
              <a:cxnLst/>
              <a:rect l="l" t="t" r="r" b="b"/>
              <a:pathLst>
                <a:path w="1090544" h="630910" extrusionOk="0">
                  <a:moveTo>
                    <a:pt x="578197" y="615410"/>
                  </a:moveTo>
                  <a:lnTo>
                    <a:pt x="26877" y="296418"/>
                  </a:lnTo>
                  <a:cubicBezTo>
                    <a:pt x="-12951" y="273367"/>
                    <a:pt x="-7913" y="233172"/>
                    <a:pt x="37998" y="206597"/>
                  </a:cubicBezTo>
                  <a:lnTo>
                    <a:pt x="395216" y="0"/>
                  </a:lnTo>
                  <a:lnTo>
                    <a:pt x="1090545" y="402241"/>
                  </a:lnTo>
                  <a:lnTo>
                    <a:pt x="733327" y="608933"/>
                  </a:lnTo>
                  <a:cubicBezTo>
                    <a:pt x="687320" y="635508"/>
                    <a:pt x="617930" y="638365"/>
                    <a:pt x="578197" y="61541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g100c9b0ae61_0_250"/>
            <p:cNvSpPr/>
            <p:nvPr/>
          </p:nvSpPr>
          <p:spPr>
            <a:xfrm>
              <a:off x="6193969" y="4048886"/>
              <a:ext cx="1090601" cy="630901"/>
            </a:xfrm>
            <a:custGeom>
              <a:avLst/>
              <a:gdLst/>
              <a:ahLst/>
              <a:cxnLst/>
              <a:rect l="l" t="t" r="r" b="b"/>
              <a:pathLst>
                <a:path w="1090601" h="630901" extrusionOk="0">
                  <a:moveTo>
                    <a:pt x="578158" y="615410"/>
                  </a:moveTo>
                  <a:lnTo>
                    <a:pt x="26838" y="296323"/>
                  </a:lnTo>
                  <a:cubicBezTo>
                    <a:pt x="-12895" y="273368"/>
                    <a:pt x="-7952" y="233172"/>
                    <a:pt x="37960" y="206597"/>
                  </a:cubicBezTo>
                  <a:lnTo>
                    <a:pt x="395272" y="0"/>
                  </a:lnTo>
                  <a:lnTo>
                    <a:pt x="1090601" y="402241"/>
                  </a:lnTo>
                  <a:lnTo>
                    <a:pt x="733764" y="608838"/>
                  </a:lnTo>
                  <a:cubicBezTo>
                    <a:pt x="687377" y="635508"/>
                    <a:pt x="617891" y="638366"/>
                    <a:pt x="578158" y="6154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g100c9b0ae61_0_250"/>
            <p:cNvSpPr/>
            <p:nvPr/>
          </p:nvSpPr>
          <p:spPr>
            <a:xfrm>
              <a:off x="7252346" y="4430077"/>
              <a:ext cx="32128" cy="21050"/>
            </a:xfrm>
            <a:custGeom>
              <a:avLst/>
              <a:gdLst/>
              <a:ahLst/>
              <a:cxnLst/>
              <a:rect l="l" t="t" r="r" b="b"/>
              <a:pathLst>
                <a:path w="32128" h="21050" extrusionOk="0">
                  <a:moveTo>
                    <a:pt x="32129" y="21050"/>
                  </a:moveTo>
                  <a:lnTo>
                    <a:pt x="32129" y="0"/>
                  </a:lnTo>
                  <a:lnTo>
                    <a:pt x="0" y="18574"/>
                  </a:lnTo>
                  <a:lnTo>
                    <a:pt x="32129" y="2105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g100c9b0ae61_0_250"/>
            <p:cNvSpPr/>
            <p:nvPr/>
          </p:nvSpPr>
          <p:spPr>
            <a:xfrm>
              <a:off x="6193906" y="4285773"/>
              <a:ext cx="32984" cy="21431"/>
            </a:xfrm>
            <a:custGeom>
              <a:avLst/>
              <a:gdLst/>
              <a:ahLst/>
              <a:cxnLst/>
              <a:rect l="l" t="t" r="r" b="b"/>
              <a:pathLst>
                <a:path w="32984" h="21431" extrusionOk="0">
                  <a:moveTo>
                    <a:pt x="0" y="21431"/>
                  </a:moveTo>
                  <a:lnTo>
                    <a:pt x="0" y="0"/>
                  </a:lnTo>
                  <a:lnTo>
                    <a:pt x="32984" y="13716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g100c9b0ae61_0_250"/>
            <p:cNvSpPr/>
            <p:nvPr/>
          </p:nvSpPr>
          <p:spPr>
            <a:xfrm>
              <a:off x="6193969" y="4027741"/>
              <a:ext cx="1090601" cy="630949"/>
            </a:xfrm>
            <a:custGeom>
              <a:avLst/>
              <a:gdLst/>
              <a:ahLst/>
              <a:cxnLst/>
              <a:rect l="l" t="t" r="r" b="b"/>
              <a:pathLst>
                <a:path w="1090601" h="630949" extrusionOk="0">
                  <a:moveTo>
                    <a:pt x="578158" y="615410"/>
                  </a:moveTo>
                  <a:lnTo>
                    <a:pt x="26838" y="296418"/>
                  </a:lnTo>
                  <a:cubicBezTo>
                    <a:pt x="-12895" y="273368"/>
                    <a:pt x="-7952" y="233267"/>
                    <a:pt x="37960" y="206693"/>
                  </a:cubicBezTo>
                  <a:lnTo>
                    <a:pt x="395272" y="0"/>
                  </a:lnTo>
                  <a:lnTo>
                    <a:pt x="1090601" y="402336"/>
                  </a:lnTo>
                  <a:lnTo>
                    <a:pt x="733764" y="608934"/>
                  </a:lnTo>
                  <a:cubicBezTo>
                    <a:pt x="687377" y="635508"/>
                    <a:pt x="617891" y="638461"/>
                    <a:pt x="578158" y="61541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g100c9b0ae61_0_250"/>
            <p:cNvSpPr/>
            <p:nvPr/>
          </p:nvSpPr>
          <p:spPr>
            <a:xfrm>
              <a:off x="6504927" y="3742563"/>
              <a:ext cx="779547" cy="687514"/>
            </a:xfrm>
            <a:custGeom>
              <a:avLst/>
              <a:gdLst/>
              <a:ahLst/>
              <a:cxnLst/>
              <a:rect l="l" t="t" r="r" b="b"/>
              <a:pathLst>
                <a:path w="779547" h="687514" extrusionOk="0">
                  <a:moveTo>
                    <a:pt x="86025" y="286131"/>
                  </a:moveTo>
                  <a:lnTo>
                    <a:pt x="0" y="0"/>
                  </a:lnTo>
                  <a:lnTo>
                    <a:pt x="702933" y="404050"/>
                  </a:lnTo>
                  <a:lnTo>
                    <a:pt x="779548" y="687514"/>
                  </a:lnTo>
                  <a:lnTo>
                    <a:pt x="86025" y="2861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g100c9b0ae61_0_250"/>
            <p:cNvSpPr/>
            <p:nvPr/>
          </p:nvSpPr>
          <p:spPr>
            <a:xfrm>
              <a:off x="7254152" y="4405788"/>
              <a:ext cx="30322" cy="36004"/>
            </a:xfrm>
            <a:custGeom>
              <a:avLst/>
              <a:gdLst/>
              <a:ahLst/>
              <a:cxnLst/>
              <a:rect l="l" t="t" r="r" b="b"/>
              <a:pathLst>
                <a:path w="30322" h="36004" extrusionOk="0">
                  <a:moveTo>
                    <a:pt x="9981" y="36004"/>
                  </a:moveTo>
                  <a:lnTo>
                    <a:pt x="30323" y="24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g100c9b0ae61_0_250"/>
            <p:cNvSpPr/>
            <p:nvPr/>
          </p:nvSpPr>
          <p:spPr>
            <a:xfrm>
              <a:off x="6482779" y="3753326"/>
              <a:ext cx="781258" cy="688466"/>
            </a:xfrm>
            <a:custGeom>
              <a:avLst/>
              <a:gdLst/>
              <a:ahLst/>
              <a:cxnLst/>
              <a:rect l="l" t="t" r="r" b="b"/>
              <a:pathLst>
                <a:path w="781258" h="688466" extrusionOk="0">
                  <a:moveTo>
                    <a:pt x="86025" y="286131"/>
                  </a:moveTo>
                  <a:lnTo>
                    <a:pt x="0" y="0"/>
                  </a:lnTo>
                  <a:lnTo>
                    <a:pt x="702933" y="404051"/>
                  </a:lnTo>
                  <a:lnTo>
                    <a:pt x="781259" y="688467"/>
                  </a:lnTo>
                  <a:lnTo>
                    <a:pt x="86025" y="286131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g100c9b0ae61_0_250"/>
            <p:cNvSpPr/>
            <p:nvPr/>
          </p:nvSpPr>
          <p:spPr>
            <a:xfrm>
              <a:off x="5563120" y="1047716"/>
              <a:ext cx="2859545" cy="3884751"/>
            </a:xfrm>
            <a:custGeom>
              <a:avLst/>
              <a:gdLst/>
              <a:ahLst/>
              <a:cxnLst/>
              <a:rect l="l" t="t" r="r" b="b"/>
              <a:pathLst>
                <a:path w="2859545" h="3884751" extrusionOk="0">
                  <a:moveTo>
                    <a:pt x="2790441" y="3876709"/>
                  </a:moveTo>
                  <a:lnTo>
                    <a:pt x="69105" y="2302131"/>
                  </a:lnTo>
                  <a:cubicBezTo>
                    <a:pt x="31083" y="2280033"/>
                    <a:pt x="0" y="2220787"/>
                    <a:pt x="0" y="2169829"/>
                  </a:cubicBezTo>
                  <a:lnTo>
                    <a:pt x="0" y="60708"/>
                  </a:lnTo>
                  <a:cubicBezTo>
                    <a:pt x="0" y="9654"/>
                    <a:pt x="30988" y="-13778"/>
                    <a:pt x="69105" y="8320"/>
                  </a:cubicBezTo>
                  <a:lnTo>
                    <a:pt x="2790441" y="1582517"/>
                  </a:lnTo>
                  <a:cubicBezTo>
                    <a:pt x="2828463" y="1604615"/>
                    <a:pt x="2859546" y="1663861"/>
                    <a:pt x="2859546" y="1714819"/>
                  </a:cubicBezTo>
                  <a:lnTo>
                    <a:pt x="2859546" y="3823940"/>
                  </a:lnTo>
                  <a:cubicBezTo>
                    <a:pt x="2859261" y="3874899"/>
                    <a:pt x="2828463" y="3898330"/>
                    <a:pt x="2790441" y="3876709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g100c9b0ae61_0_250"/>
            <p:cNvSpPr/>
            <p:nvPr/>
          </p:nvSpPr>
          <p:spPr>
            <a:xfrm>
              <a:off x="8367249" y="4838795"/>
              <a:ext cx="30132" cy="106965"/>
            </a:xfrm>
            <a:custGeom>
              <a:avLst/>
              <a:gdLst/>
              <a:ahLst/>
              <a:cxnLst/>
              <a:rect l="l" t="t" r="r" b="b"/>
              <a:pathLst>
                <a:path w="30132" h="106965" extrusionOk="0">
                  <a:moveTo>
                    <a:pt x="0" y="106966"/>
                  </a:moveTo>
                  <a:lnTo>
                    <a:pt x="30132" y="89535"/>
                  </a:lnTo>
                  <a:lnTo>
                    <a:pt x="17110" y="0"/>
                  </a:lnTo>
                  <a:lnTo>
                    <a:pt x="0" y="10696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g100c9b0ae61_0_250"/>
            <p:cNvSpPr/>
            <p:nvPr/>
          </p:nvSpPr>
          <p:spPr>
            <a:xfrm>
              <a:off x="5558272" y="1051845"/>
              <a:ext cx="72337" cy="31155"/>
            </a:xfrm>
            <a:custGeom>
              <a:avLst/>
              <a:gdLst/>
              <a:ahLst/>
              <a:cxnLst/>
              <a:rect l="l" t="t" r="r" b="b"/>
              <a:pathLst>
                <a:path w="72337" h="31155" extrusionOk="0">
                  <a:moveTo>
                    <a:pt x="0" y="17240"/>
                  </a:moveTo>
                  <a:lnTo>
                    <a:pt x="29657" y="0"/>
                  </a:lnTo>
                  <a:lnTo>
                    <a:pt x="72337" y="24479"/>
                  </a:lnTo>
                  <a:cubicBezTo>
                    <a:pt x="72337" y="24479"/>
                    <a:pt x="26901" y="31433"/>
                    <a:pt x="25760" y="31147"/>
                  </a:cubicBezTo>
                  <a:cubicBezTo>
                    <a:pt x="24619" y="30861"/>
                    <a:pt x="0" y="17240"/>
                    <a:pt x="0" y="1724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g100c9b0ae61_0_250"/>
            <p:cNvSpPr/>
            <p:nvPr/>
          </p:nvSpPr>
          <p:spPr>
            <a:xfrm>
              <a:off x="5538216" y="1062192"/>
              <a:ext cx="2859165" cy="3884558"/>
            </a:xfrm>
            <a:custGeom>
              <a:avLst/>
              <a:gdLst/>
              <a:ahLst/>
              <a:cxnLst/>
              <a:rect l="l" t="t" r="r" b="b"/>
              <a:pathLst>
                <a:path w="2859165" h="3884558" extrusionOk="0">
                  <a:moveTo>
                    <a:pt x="2790061" y="3876234"/>
                  </a:moveTo>
                  <a:lnTo>
                    <a:pt x="69105" y="2302037"/>
                  </a:lnTo>
                  <a:cubicBezTo>
                    <a:pt x="31083" y="2279939"/>
                    <a:pt x="0" y="2220789"/>
                    <a:pt x="0" y="2169735"/>
                  </a:cubicBezTo>
                  <a:lnTo>
                    <a:pt x="0" y="60614"/>
                  </a:lnTo>
                  <a:cubicBezTo>
                    <a:pt x="0" y="9655"/>
                    <a:pt x="30893" y="-13776"/>
                    <a:pt x="69105" y="8322"/>
                  </a:cubicBezTo>
                  <a:lnTo>
                    <a:pt x="2790061" y="1582519"/>
                  </a:lnTo>
                  <a:cubicBezTo>
                    <a:pt x="2828083" y="1604617"/>
                    <a:pt x="2859166" y="1663862"/>
                    <a:pt x="2859166" y="1714821"/>
                  </a:cubicBezTo>
                  <a:lnTo>
                    <a:pt x="2859166" y="3824132"/>
                  </a:lnTo>
                  <a:cubicBezTo>
                    <a:pt x="2859166" y="3874900"/>
                    <a:pt x="2828273" y="3898332"/>
                    <a:pt x="2790061" y="3876234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g100c9b0ae61_0_250"/>
            <p:cNvSpPr/>
            <p:nvPr/>
          </p:nvSpPr>
          <p:spPr>
            <a:xfrm>
              <a:off x="5533368" y="1064955"/>
              <a:ext cx="2859260" cy="3884554"/>
            </a:xfrm>
            <a:custGeom>
              <a:avLst/>
              <a:gdLst/>
              <a:ahLst/>
              <a:cxnLst/>
              <a:rect l="l" t="t" r="r" b="b"/>
              <a:pathLst>
                <a:path w="2859260" h="3884554" extrusionOk="0">
                  <a:moveTo>
                    <a:pt x="2790156" y="3876234"/>
                  </a:moveTo>
                  <a:lnTo>
                    <a:pt x="69105" y="2302037"/>
                  </a:lnTo>
                  <a:cubicBezTo>
                    <a:pt x="31083" y="2279939"/>
                    <a:pt x="0" y="2220694"/>
                    <a:pt x="0" y="2169735"/>
                  </a:cubicBezTo>
                  <a:lnTo>
                    <a:pt x="0" y="60614"/>
                  </a:lnTo>
                  <a:cubicBezTo>
                    <a:pt x="0" y="9655"/>
                    <a:pt x="30988" y="-13776"/>
                    <a:pt x="69105" y="8322"/>
                  </a:cubicBezTo>
                  <a:lnTo>
                    <a:pt x="2790156" y="1582995"/>
                  </a:lnTo>
                  <a:cubicBezTo>
                    <a:pt x="2828178" y="1604998"/>
                    <a:pt x="2859261" y="1664243"/>
                    <a:pt x="2859261" y="1715297"/>
                  </a:cubicBezTo>
                  <a:lnTo>
                    <a:pt x="2859261" y="3823847"/>
                  </a:lnTo>
                  <a:cubicBezTo>
                    <a:pt x="2859261" y="3874900"/>
                    <a:pt x="2828273" y="3898332"/>
                    <a:pt x="2790156" y="38762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g100c9b0ae61_0_250"/>
            <p:cNvSpPr/>
            <p:nvPr/>
          </p:nvSpPr>
          <p:spPr>
            <a:xfrm>
              <a:off x="5568443" y="1110406"/>
              <a:ext cx="2788159" cy="3702480"/>
            </a:xfrm>
            <a:custGeom>
              <a:avLst/>
              <a:gdLst/>
              <a:ahLst/>
              <a:cxnLst/>
              <a:rect l="l" t="t" r="r" b="b"/>
              <a:pathLst>
                <a:path w="2788159" h="3702480" extrusionOk="0">
                  <a:moveTo>
                    <a:pt x="2786734" y="3702481"/>
                  </a:moveTo>
                  <a:lnTo>
                    <a:pt x="0" y="2089993"/>
                  </a:lnTo>
                  <a:lnTo>
                    <a:pt x="951" y="23640"/>
                  </a:lnTo>
                  <a:cubicBezTo>
                    <a:pt x="951" y="2494"/>
                    <a:pt x="15779" y="-6078"/>
                    <a:pt x="34030" y="4590"/>
                  </a:cubicBezTo>
                  <a:lnTo>
                    <a:pt x="2755080" y="1578691"/>
                  </a:lnTo>
                  <a:cubicBezTo>
                    <a:pt x="2774529" y="1591407"/>
                    <a:pt x="2786800" y="1612610"/>
                    <a:pt x="2788160" y="16358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g100c9b0ae61_0_250"/>
            <p:cNvSpPr/>
            <p:nvPr/>
          </p:nvSpPr>
          <p:spPr>
            <a:xfrm>
              <a:off x="5762166" y="1403396"/>
              <a:ext cx="919754" cy="618313"/>
            </a:xfrm>
            <a:custGeom>
              <a:avLst/>
              <a:gdLst/>
              <a:ahLst/>
              <a:cxnLst/>
              <a:rect l="l" t="t" r="r" b="b"/>
              <a:pathLst>
                <a:path w="919754" h="618313" extrusionOk="0">
                  <a:moveTo>
                    <a:pt x="906256" y="616665"/>
                  </a:moveTo>
                  <a:lnTo>
                    <a:pt x="13498" y="100220"/>
                  </a:lnTo>
                  <a:cubicBezTo>
                    <a:pt x="5142" y="94185"/>
                    <a:pt x="133" y="84538"/>
                    <a:pt x="0" y="74217"/>
                  </a:cubicBezTo>
                  <a:lnTo>
                    <a:pt x="0" y="11828"/>
                  </a:lnTo>
                  <a:cubicBezTo>
                    <a:pt x="0" y="2303"/>
                    <a:pt x="5988" y="-2745"/>
                    <a:pt x="13498" y="1541"/>
                  </a:cubicBezTo>
                  <a:lnTo>
                    <a:pt x="906256" y="517986"/>
                  </a:lnTo>
                  <a:cubicBezTo>
                    <a:pt x="914574" y="524052"/>
                    <a:pt x="919574" y="533680"/>
                    <a:pt x="919754" y="543990"/>
                  </a:cubicBezTo>
                  <a:lnTo>
                    <a:pt x="919754" y="606378"/>
                  </a:lnTo>
                  <a:cubicBezTo>
                    <a:pt x="919754" y="616380"/>
                    <a:pt x="913671" y="621047"/>
                    <a:pt x="906256" y="61666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g100c9b0ae61_0_250"/>
            <p:cNvSpPr/>
            <p:nvPr/>
          </p:nvSpPr>
          <p:spPr>
            <a:xfrm>
              <a:off x="5766158" y="1584712"/>
              <a:ext cx="686298" cy="451951"/>
            </a:xfrm>
            <a:custGeom>
              <a:avLst/>
              <a:gdLst/>
              <a:ahLst/>
              <a:cxnLst/>
              <a:rect l="l" t="t" r="r" b="b"/>
              <a:pathLst>
                <a:path w="686298" h="451951" extrusionOk="0">
                  <a:moveTo>
                    <a:pt x="672991" y="450304"/>
                  </a:moveTo>
                  <a:lnTo>
                    <a:pt x="13593" y="68827"/>
                  </a:lnTo>
                  <a:cubicBezTo>
                    <a:pt x="5199" y="62853"/>
                    <a:pt x="152" y="53231"/>
                    <a:pt x="0" y="42919"/>
                  </a:cubicBezTo>
                  <a:lnTo>
                    <a:pt x="0" y="11868"/>
                  </a:lnTo>
                  <a:cubicBezTo>
                    <a:pt x="0" y="2343"/>
                    <a:pt x="6084" y="-2801"/>
                    <a:pt x="13593" y="1581"/>
                  </a:cubicBezTo>
                  <a:lnTo>
                    <a:pt x="672991" y="383057"/>
                  </a:lnTo>
                  <a:cubicBezTo>
                    <a:pt x="681261" y="389103"/>
                    <a:pt x="686194" y="398708"/>
                    <a:pt x="686299" y="408965"/>
                  </a:cubicBezTo>
                  <a:lnTo>
                    <a:pt x="686299" y="440017"/>
                  </a:lnTo>
                  <a:cubicBezTo>
                    <a:pt x="686299" y="450018"/>
                    <a:pt x="680405" y="454685"/>
                    <a:pt x="672991" y="45030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g100c9b0ae61_0_250"/>
            <p:cNvSpPr/>
            <p:nvPr/>
          </p:nvSpPr>
          <p:spPr>
            <a:xfrm>
              <a:off x="5766158" y="1702632"/>
              <a:ext cx="686488" cy="451759"/>
            </a:xfrm>
            <a:custGeom>
              <a:avLst/>
              <a:gdLst/>
              <a:ahLst/>
              <a:cxnLst/>
              <a:rect l="l" t="t" r="r" b="b"/>
              <a:pathLst>
                <a:path w="686488" h="451759" extrusionOk="0">
                  <a:moveTo>
                    <a:pt x="672991" y="450018"/>
                  </a:moveTo>
                  <a:lnTo>
                    <a:pt x="13593" y="69018"/>
                  </a:lnTo>
                  <a:cubicBezTo>
                    <a:pt x="5199" y="63044"/>
                    <a:pt x="152" y="53422"/>
                    <a:pt x="0" y="43110"/>
                  </a:cubicBezTo>
                  <a:lnTo>
                    <a:pt x="0" y="11868"/>
                  </a:lnTo>
                  <a:cubicBezTo>
                    <a:pt x="0" y="2343"/>
                    <a:pt x="6084" y="-2801"/>
                    <a:pt x="13593" y="1581"/>
                  </a:cubicBezTo>
                  <a:lnTo>
                    <a:pt x="672991" y="383343"/>
                  </a:lnTo>
                  <a:cubicBezTo>
                    <a:pt x="681337" y="389344"/>
                    <a:pt x="686337" y="398964"/>
                    <a:pt x="686489" y="409251"/>
                  </a:cubicBezTo>
                  <a:lnTo>
                    <a:pt x="686489" y="440302"/>
                  </a:lnTo>
                  <a:cubicBezTo>
                    <a:pt x="686299" y="450018"/>
                    <a:pt x="680405" y="454495"/>
                    <a:pt x="672991" y="45001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g100c9b0ae61_0_250"/>
            <p:cNvSpPr/>
            <p:nvPr/>
          </p:nvSpPr>
          <p:spPr>
            <a:xfrm>
              <a:off x="5766158" y="1820170"/>
              <a:ext cx="562156" cy="379997"/>
            </a:xfrm>
            <a:custGeom>
              <a:avLst/>
              <a:gdLst/>
              <a:ahLst/>
              <a:cxnLst/>
              <a:rect l="l" t="t" r="r" b="b"/>
              <a:pathLst>
                <a:path w="562156" h="379997" extrusionOk="0">
                  <a:moveTo>
                    <a:pt x="548564" y="378390"/>
                  </a:moveTo>
                  <a:lnTo>
                    <a:pt x="13593" y="68827"/>
                  </a:lnTo>
                  <a:cubicBezTo>
                    <a:pt x="5199" y="62853"/>
                    <a:pt x="152" y="53231"/>
                    <a:pt x="0" y="42919"/>
                  </a:cubicBezTo>
                  <a:lnTo>
                    <a:pt x="0" y="11868"/>
                  </a:lnTo>
                  <a:cubicBezTo>
                    <a:pt x="0" y="2343"/>
                    <a:pt x="6084" y="-2801"/>
                    <a:pt x="13593" y="1581"/>
                  </a:cubicBezTo>
                  <a:lnTo>
                    <a:pt x="548564" y="311048"/>
                  </a:lnTo>
                  <a:cubicBezTo>
                    <a:pt x="556948" y="317077"/>
                    <a:pt x="561985" y="326717"/>
                    <a:pt x="562157" y="337051"/>
                  </a:cubicBezTo>
                  <a:lnTo>
                    <a:pt x="562157" y="368103"/>
                  </a:lnTo>
                  <a:cubicBezTo>
                    <a:pt x="562157" y="378104"/>
                    <a:pt x="556073" y="382676"/>
                    <a:pt x="548564" y="378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g100c9b0ae61_0_250"/>
            <p:cNvSpPr/>
            <p:nvPr/>
          </p:nvSpPr>
          <p:spPr>
            <a:xfrm>
              <a:off x="5762166" y="2639293"/>
              <a:ext cx="919754" cy="618340"/>
            </a:xfrm>
            <a:custGeom>
              <a:avLst/>
              <a:gdLst/>
              <a:ahLst/>
              <a:cxnLst/>
              <a:rect l="l" t="t" r="r" b="b"/>
              <a:pathLst>
                <a:path w="919754" h="618340" extrusionOk="0">
                  <a:moveTo>
                    <a:pt x="906256" y="616732"/>
                  </a:moveTo>
                  <a:lnTo>
                    <a:pt x="13498" y="100287"/>
                  </a:lnTo>
                  <a:cubicBezTo>
                    <a:pt x="5142" y="94248"/>
                    <a:pt x="133" y="84609"/>
                    <a:pt x="0" y="74284"/>
                  </a:cubicBezTo>
                  <a:lnTo>
                    <a:pt x="0" y="11895"/>
                  </a:lnTo>
                  <a:cubicBezTo>
                    <a:pt x="0" y="1894"/>
                    <a:pt x="5988" y="-2678"/>
                    <a:pt x="13498" y="1608"/>
                  </a:cubicBezTo>
                  <a:lnTo>
                    <a:pt x="906256" y="518053"/>
                  </a:lnTo>
                  <a:cubicBezTo>
                    <a:pt x="914574" y="524121"/>
                    <a:pt x="919574" y="533751"/>
                    <a:pt x="919754" y="544057"/>
                  </a:cubicBezTo>
                  <a:lnTo>
                    <a:pt x="919754" y="606445"/>
                  </a:lnTo>
                  <a:cubicBezTo>
                    <a:pt x="919754" y="616447"/>
                    <a:pt x="913671" y="621019"/>
                    <a:pt x="906256" y="6167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g100c9b0ae61_0_250"/>
            <p:cNvSpPr/>
            <p:nvPr/>
          </p:nvSpPr>
          <p:spPr>
            <a:xfrm>
              <a:off x="5766158" y="2821069"/>
              <a:ext cx="686488" cy="451519"/>
            </a:xfrm>
            <a:custGeom>
              <a:avLst/>
              <a:gdLst/>
              <a:ahLst/>
              <a:cxnLst/>
              <a:rect l="l" t="t" r="r" b="b"/>
              <a:pathLst>
                <a:path w="686488" h="451519" extrusionOk="0">
                  <a:moveTo>
                    <a:pt x="672991" y="449910"/>
                  </a:moveTo>
                  <a:lnTo>
                    <a:pt x="13593" y="68910"/>
                  </a:lnTo>
                  <a:cubicBezTo>
                    <a:pt x="5209" y="62881"/>
                    <a:pt x="171" y="53242"/>
                    <a:pt x="0" y="42907"/>
                  </a:cubicBezTo>
                  <a:lnTo>
                    <a:pt x="0" y="11856"/>
                  </a:lnTo>
                  <a:cubicBezTo>
                    <a:pt x="0" y="1854"/>
                    <a:pt x="6084" y="-2718"/>
                    <a:pt x="13593" y="1664"/>
                  </a:cubicBezTo>
                  <a:lnTo>
                    <a:pt x="672991" y="382664"/>
                  </a:lnTo>
                  <a:cubicBezTo>
                    <a:pt x="681308" y="388731"/>
                    <a:pt x="686308" y="398361"/>
                    <a:pt x="686489" y="408667"/>
                  </a:cubicBezTo>
                  <a:lnTo>
                    <a:pt x="686489" y="439719"/>
                  </a:lnTo>
                  <a:cubicBezTo>
                    <a:pt x="686299" y="449625"/>
                    <a:pt x="680405" y="454197"/>
                    <a:pt x="672991" y="449910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g100c9b0ae61_0_250"/>
            <p:cNvSpPr/>
            <p:nvPr/>
          </p:nvSpPr>
          <p:spPr>
            <a:xfrm>
              <a:off x="5766158" y="2938486"/>
              <a:ext cx="686488" cy="451826"/>
            </a:xfrm>
            <a:custGeom>
              <a:avLst/>
              <a:gdLst/>
              <a:ahLst/>
              <a:cxnLst/>
              <a:rect l="l" t="t" r="r" b="b"/>
              <a:pathLst>
                <a:path w="686488" h="451826" extrusionOk="0">
                  <a:moveTo>
                    <a:pt x="672991" y="450223"/>
                  </a:moveTo>
                  <a:lnTo>
                    <a:pt x="13593" y="68747"/>
                  </a:lnTo>
                  <a:cubicBezTo>
                    <a:pt x="5228" y="62756"/>
                    <a:pt x="190" y="53145"/>
                    <a:pt x="0" y="42839"/>
                  </a:cubicBezTo>
                  <a:lnTo>
                    <a:pt x="0" y="11787"/>
                  </a:lnTo>
                  <a:cubicBezTo>
                    <a:pt x="0" y="2262"/>
                    <a:pt x="6084" y="-2786"/>
                    <a:pt x="13593" y="1595"/>
                  </a:cubicBezTo>
                  <a:lnTo>
                    <a:pt x="672991" y="382595"/>
                  </a:lnTo>
                  <a:cubicBezTo>
                    <a:pt x="681308" y="388663"/>
                    <a:pt x="686308" y="398293"/>
                    <a:pt x="686489" y="408599"/>
                  </a:cubicBezTo>
                  <a:lnTo>
                    <a:pt x="686489" y="439650"/>
                  </a:lnTo>
                  <a:cubicBezTo>
                    <a:pt x="686299" y="449937"/>
                    <a:pt x="680405" y="454509"/>
                    <a:pt x="672991" y="45022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g100c9b0ae61_0_250"/>
            <p:cNvSpPr/>
            <p:nvPr/>
          </p:nvSpPr>
          <p:spPr>
            <a:xfrm>
              <a:off x="5766158" y="3056051"/>
              <a:ext cx="562156" cy="379920"/>
            </a:xfrm>
            <a:custGeom>
              <a:avLst/>
              <a:gdLst/>
              <a:ahLst/>
              <a:cxnLst/>
              <a:rect l="l" t="t" r="r" b="b"/>
              <a:pathLst>
                <a:path w="562156" h="379920" extrusionOk="0">
                  <a:moveTo>
                    <a:pt x="548564" y="378378"/>
                  </a:moveTo>
                  <a:lnTo>
                    <a:pt x="13593" y="68910"/>
                  </a:lnTo>
                  <a:cubicBezTo>
                    <a:pt x="5199" y="62900"/>
                    <a:pt x="152" y="53242"/>
                    <a:pt x="0" y="42907"/>
                  </a:cubicBezTo>
                  <a:lnTo>
                    <a:pt x="0" y="11856"/>
                  </a:lnTo>
                  <a:cubicBezTo>
                    <a:pt x="0" y="1854"/>
                    <a:pt x="6084" y="-2718"/>
                    <a:pt x="13593" y="1664"/>
                  </a:cubicBezTo>
                  <a:lnTo>
                    <a:pt x="548564" y="311131"/>
                  </a:lnTo>
                  <a:cubicBezTo>
                    <a:pt x="556948" y="317161"/>
                    <a:pt x="561985" y="326800"/>
                    <a:pt x="562157" y="337134"/>
                  </a:cubicBezTo>
                  <a:lnTo>
                    <a:pt x="562157" y="368186"/>
                  </a:lnTo>
                  <a:cubicBezTo>
                    <a:pt x="562157" y="378187"/>
                    <a:pt x="556073" y="382473"/>
                    <a:pt x="548564" y="378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g100c9b0ae61_0_250"/>
            <p:cNvSpPr/>
            <p:nvPr/>
          </p:nvSpPr>
          <p:spPr>
            <a:xfrm>
              <a:off x="6897600" y="3332192"/>
              <a:ext cx="1250451" cy="1162368"/>
            </a:xfrm>
            <a:custGeom>
              <a:avLst/>
              <a:gdLst/>
              <a:ahLst/>
              <a:cxnLst/>
              <a:rect l="l" t="t" r="r" b="b"/>
              <a:pathLst>
                <a:path w="1250451" h="1162368" extrusionOk="0">
                  <a:moveTo>
                    <a:pt x="9696" y="77186"/>
                  </a:moveTo>
                  <a:cubicBezTo>
                    <a:pt x="9696" y="77186"/>
                    <a:pt x="108173" y="160053"/>
                    <a:pt x="250376" y="46896"/>
                  </a:cubicBezTo>
                  <a:cubicBezTo>
                    <a:pt x="351895" y="-36543"/>
                    <a:pt x="442672" y="11082"/>
                    <a:pt x="493242" y="39657"/>
                  </a:cubicBezTo>
                  <a:cubicBezTo>
                    <a:pt x="543811" y="68232"/>
                    <a:pt x="616813" y="85758"/>
                    <a:pt x="755879" y="337409"/>
                  </a:cubicBezTo>
                  <a:cubicBezTo>
                    <a:pt x="755879" y="337409"/>
                    <a:pt x="801125" y="416276"/>
                    <a:pt x="875839" y="459519"/>
                  </a:cubicBezTo>
                  <a:cubicBezTo>
                    <a:pt x="950552" y="502763"/>
                    <a:pt x="986483" y="481617"/>
                    <a:pt x="1045227" y="392844"/>
                  </a:cubicBezTo>
                  <a:cubicBezTo>
                    <a:pt x="1103971" y="304071"/>
                    <a:pt x="1142469" y="205773"/>
                    <a:pt x="1250452" y="269972"/>
                  </a:cubicBezTo>
                  <a:lnTo>
                    <a:pt x="1250452" y="1162369"/>
                  </a:lnTo>
                  <a:lnTo>
                    <a:pt x="0" y="439707"/>
                  </a:lnTo>
                  <a:lnTo>
                    <a:pt x="0" y="71375"/>
                  </a:lnTo>
                  <a:close/>
                </a:path>
              </a:pathLst>
            </a:custGeom>
            <a:solidFill>
              <a:srgbClr val="F5F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g100c9b0ae61_0_250"/>
            <p:cNvSpPr/>
            <p:nvPr/>
          </p:nvSpPr>
          <p:spPr>
            <a:xfrm>
              <a:off x="5766443" y="2003281"/>
              <a:ext cx="882682" cy="1029375"/>
            </a:xfrm>
            <a:custGeom>
              <a:avLst/>
              <a:gdLst/>
              <a:ahLst/>
              <a:cxnLst/>
              <a:rect l="l" t="t" r="r" b="b"/>
              <a:pathLst>
                <a:path w="882682" h="1029375" extrusionOk="0">
                  <a:moveTo>
                    <a:pt x="869090" y="1027764"/>
                  </a:moveTo>
                  <a:lnTo>
                    <a:pt x="13593" y="532464"/>
                  </a:lnTo>
                  <a:cubicBezTo>
                    <a:pt x="5209" y="526435"/>
                    <a:pt x="171" y="516796"/>
                    <a:pt x="0" y="506461"/>
                  </a:cubicBezTo>
                  <a:lnTo>
                    <a:pt x="0" y="11828"/>
                  </a:lnTo>
                  <a:cubicBezTo>
                    <a:pt x="0" y="2303"/>
                    <a:pt x="6084" y="-2745"/>
                    <a:pt x="13593" y="1541"/>
                  </a:cubicBezTo>
                  <a:lnTo>
                    <a:pt x="869090" y="496841"/>
                  </a:lnTo>
                  <a:cubicBezTo>
                    <a:pt x="877474" y="502870"/>
                    <a:pt x="882512" y="512510"/>
                    <a:pt x="882683" y="522844"/>
                  </a:cubicBezTo>
                  <a:lnTo>
                    <a:pt x="882683" y="1017668"/>
                  </a:lnTo>
                  <a:cubicBezTo>
                    <a:pt x="882683" y="1027479"/>
                    <a:pt x="876599" y="1032051"/>
                    <a:pt x="869090" y="102776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g100c9b0ae61_0_250"/>
            <p:cNvSpPr/>
            <p:nvPr/>
          </p:nvSpPr>
          <p:spPr>
            <a:xfrm>
              <a:off x="6897600" y="3388613"/>
              <a:ext cx="1250451" cy="1106424"/>
            </a:xfrm>
            <a:custGeom>
              <a:avLst/>
              <a:gdLst/>
              <a:ahLst/>
              <a:cxnLst/>
              <a:rect l="l" t="t" r="r" b="b"/>
              <a:pathLst>
                <a:path w="1250451" h="1106424" extrusionOk="0">
                  <a:moveTo>
                    <a:pt x="0" y="0"/>
                  </a:moveTo>
                  <a:lnTo>
                    <a:pt x="0" y="383096"/>
                  </a:lnTo>
                  <a:lnTo>
                    <a:pt x="1250452" y="1106424"/>
                  </a:lnTo>
                  <a:lnTo>
                    <a:pt x="1250452" y="214027"/>
                  </a:lnTo>
                </a:path>
              </a:pathLst>
            </a:custGeom>
            <a:noFill/>
            <a:ln w="9525" cap="flat" cmpd="sng">
              <a:solidFill>
                <a:srgbClr val="E9EA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g100c9b0ae61_0_250"/>
            <p:cNvSpPr/>
            <p:nvPr/>
          </p:nvSpPr>
          <p:spPr>
            <a:xfrm>
              <a:off x="7389036" y="3376326"/>
              <a:ext cx="9505" cy="678751"/>
            </a:xfrm>
            <a:custGeom>
              <a:avLst/>
              <a:gdLst/>
              <a:ahLst/>
              <a:cxnLst/>
              <a:rect l="l" t="t" r="r" b="b"/>
              <a:pathLst>
                <a:path w="9505" h="678751" extrusionOk="0">
                  <a:moveTo>
                    <a:pt x="0" y="0"/>
                  </a:moveTo>
                  <a:lnTo>
                    <a:pt x="0" y="678752"/>
                  </a:lnTo>
                </a:path>
              </a:pathLst>
            </a:custGeom>
            <a:noFill/>
            <a:ln w="9525" cap="flat" cmpd="sng">
              <a:solidFill>
                <a:srgbClr val="E9EA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g100c9b0ae61_0_250"/>
            <p:cNvSpPr/>
            <p:nvPr/>
          </p:nvSpPr>
          <p:spPr>
            <a:xfrm>
              <a:off x="7771633" y="3805618"/>
              <a:ext cx="9505" cy="470725"/>
            </a:xfrm>
            <a:custGeom>
              <a:avLst/>
              <a:gdLst/>
              <a:ahLst/>
              <a:cxnLst/>
              <a:rect l="l" t="t" r="r" b="b"/>
              <a:pathLst>
                <a:path w="9505" h="470725" extrusionOk="0">
                  <a:moveTo>
                    <a:pt x="0" y="0"/>
                  </a:moveTo>
                  <a:lnTo>
                    <a:pt x="0" y="470725"/>
                  </a:lnTo>
                </a:path>
              </a:pathLst>
            </a:custGeom>
            <a:noFill/>
            <a:ln w="9525" cap="flat" cmpd="sng">
              <a:solidFill>
                <a:srgbClr val="E9EA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g100c9b0ae61_0_250"/>
            <p:cNvSpPr/>
            <p:nvPr/>
          </p:nvSpPr>
          <p:spPr>
            <a:xfrm>
              <a:off x="6897600" y="3332663"/>
              <a:ext cx="1250451" cy="479359"/>
            </a:xfrm>
            <a:custGeom>
              <a:avLst/>
              <a:gdLst/>
              <a:ahLst/>
              <a:cxnLst/>
              <a:rect l="l" t="t" r="r" b="b"/>
              <a:pathLst>
                <a:path w="1250451" h="479359" extrusionOk="0">
                  <a:moveTo>
                    <a:pt x="0" y="70905"/>
                  </a:moveTo>
                  <a:cubicBezTo>
                    <a:pt x="221859" y="208732"/>
                    <a:pt x="253227" y="-102831"/>
                    <a:pt x="494953" y="36996"/>
                  </a:cubicBezTo>
                  <a:cubicBezTo>
                    <a:pt x="736678" y="176823"/>
                    <a:pt x="703314" y="359036"/>
                    <a:pt x="881732" y="462288"/>
                  </a:cubicBezTo>
                  <a:cubicBezTo>
                    <a:pt x="1060151" y="565538"/>
                    <a:pt x="1064333" y="162250"/>
                    <a:pt x="1250452" y="269978"/>
                  </a:cubicBezTo>
                </a:path>
              </a:pathLst>
            </a:custGeom>
            <a:noFill/>
            <a:ln w="14525" cap="flat" cmpd="sng">
              <a:solidFill>
                <a:srgbClr val="E9EA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g100c9b0ae61_0_250"/>
            <p:cNvSpPr/>
            <p:nvPr/>
          </p:nvSpPr>
          <p:spPr>
            <a:xfrm rot="-1801764">
              <a:off x="7364922" y="3334621"/>
              <a:ext cx="48054" cy="83555"/>
            </a:xfrm>
            <a:custGeom>
              <a:avLst/>
              <a:gdLst/>
              <a:ahLst/>
              <a:cxnLst/>
              <a:rect l="l" t="t" r="r" b="b"/>
              <a:pathLst>
                <a:path w="48097" h="83629" extrusionOk="0">
                  <a:moveTo>
                    <a:pt x="48098" y="41815"/>
                  </a:moveTo>
                  <a:cubicBezTo>
                    <a:pt x="48098" y="64908"/>
                    <a:pt x="37331" y="83629"/>
                    <a:pt x="24049" y="83629"/>
                  </a:cubicBezTo>
                  <a:cubicBezTo>
                    <a:pt x="10767" y="83629"/>
                    <a:pt x="0" y="64908"/>
                    <a:pt x="0" y="41815"/>
                  </a:cubicBezTo>
                  <a:cubicBezTo>
                    <a:pt x="0" y="18721"/>
                    <a:pt x="10767" y="0"/>
                    <a:pt x="24049" y="0"/>
                  </a:cubicBezTo>
                  <a:cubicBezTo>
                    <a:pt x="37331" y="0"/>
                    <a:pt x="48098" y="18721"/>
                    <a:pt x="48098" y="41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g100c9b0ae61_0_250"/>
            <p:cNvSpPr/>
            <p:nvPr/>
          </p:nvSpPr>
          <p:spPr>
            <a:xfrm rot="-1790023">
              <a:off x="8141346" y="3571007"/>
              <a:ext cx="48265" cy="83920"/>
            </a:xfrm>
            <a:custGeom>
              <a:avLst/>
              <a:gdLst/>
              <a:ahLst/>
              <a:cxnLst/>
              <a:rect l="l" t="t" r="r" b="b"/>
              <a:pathLst>
                <a:path w="48263" h="83917" extrusionOk="0">
                  <a:moveTo>
                    <a:pt x="48265" y="41960"/>
                  </a:moveTo>
                  <a:cubicBezTo>
                    <a:pt x="48265" y="65133"/>
                    <a:pt x="37461" y="83919"/>
                    <a:pt x="24134" y="83919"/>
                  </a:cubicBezTo>
                  <a:cubicBezTo>
                    <a:pt x="10806" y="83919"/>
                    <a:pt x="2" y="65133"/>
                    <a:pt x="2" y="41960"/>
                  </a:cubicBezTo>
                  <a:cubicBezTo>
                    <a:pt x="2" y="18787"/>
                    <a:pt x="10806" y="1"/>
                    <a:pt x="24134" y="1"/>
                  </a:cubicBezTo>
                  <a:cubicBezTo>
                    <a:pt x="37461" y="1"/>
                    <a:pt x="48265" y="18787"/>
                    <a:pt x="48265" y="41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g100c9b0ae61_0_250"/>
            <p:cNvSpPr/>
            <p:nvPr/>
          </p:nvSpPr>
          <p:spPr>
            <a:xfrm rot="-1790023">
              <a:off x="7763340" y="3766404"/>
              <a:ext cx="48265" cy="83920"/>
            </a:xfrm>
            <a:custGeom>
              <a:avLst/>
              <a:gdLst/>
              <a:ahLst/>
              <a:cxnLst/>
              <a:rect l="l" t="t" r="r" b="b"/>
              <a:pathLst>
                <a:path w="48263" h="83917" extrusionOk="0">
                  <a:moveTo>
                    <a:pt x="48265" y="41960"/>
                  </a:moveTo>
                  <a:cubicBezTo>
                    <a:pt x="48265" y="65133"/>
                    <a:pt x="37461" y="83919"/>
                    <a:pt x="24133" y="83919"/>
                  </a:cubicBezTo>
                  <a:cubicBezTo>
                    <a:pt x="10806" y="83919"/>
                    <a:pt x="2" y="65133"/>
                    <a:pt x="2" y="41960"/>
                  </a:cubicBezTo>
                  <a:cubicBezTo>
                    <a:pt x="2" y="18787"/>
                    <a:pt x="10806" y="1"/>
                    <a:pt x="24133" y="1"/>
                  </a:cubicBezTo>
                  <a:cubicBezTo>
                    <a:pt x="37461" y="1"/>
                    <a:pt x="48265" y="18787"/>
                    <a:pt x="48265" y="41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g100c9b0ae61_0_250"/>
            <p:cNvSpPr/>
            <p:nvPr/>
          </p:nvSpPr>
          <p:spPr>
            <a:xfrm rot="-1801764">
              <a:off x="6873548" y="3361832"/>
              <a:ext cx="48054" cy="83555"/>
            </a:xfrm>
            <a:custGeom>
              <a:avLst/>
              <a:gdLst/>
              <a:ahLst/>
              <a:cxnLst/>
              <a:rect l="l" t="t" r="r" b="b"/>
              <a:pathLst>
                <a:path w="48097" h="83629" extrusionOk="0">
                  <a:moveTo>
                    <a:pt x="48098" y="41815"/>
                  </a:moveTo>
                  <a:cubicBezTo>
                    <a:pt x="48098" y="64908"/>
                    <a:pt x="37331" y="83629"/>
                    <a:pt x="24049" y="83629"/>
                  </a:cubicBezTo>
                  <a:cubicBezTo>
                    <a:pt x="10767" y="83629"/>
                    <a:pt x="0" y="64908"/>
                    <a:pt x="0" y="41815"/>
                  </a:cubicBezTo>
                  <a:cubicBezTo>
                    <a:pt x="0" y="18721"/>
                    <a:pt x="10767" y="0"/>
                    <a:pt x="24049" y="0"/>
                  </a:cubicBezTo>
                  <a:cubicBezTo>
                    <a:pt x="37331" y="0"/>
                    <a:pt x="48098" y="18721"/>
                    <a:pt x="48098" y="41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g100c9b0ae61_0_250"/>
            <p:cNvSpPr/>
            <p:nvPr/>
          </p:nvSpPr>
          <p:spPr>
            <a:xfrm>
              <a:off x="6868038" y="2430219"/>
              <a:ext cx="78705" cy="316778"/>
            </a:xfrm>
            <a:custGeom>
              <a:avLst/>
              <a:gdLst/>
              <a:ahLst/>
              <a:cxnLst/>
              <a:rect l="l" t="t" r="r" b="b"/>
              <a:pathLst>
                <a:path w="78705" h="316778" extrusionOk="0">
                  <a:moveTo>
                    <a:pt x="64828" y="315171"/>
                  </a:moveTo>
                  <a:lnTo>
                    <a:pt x="13593" y="285548"/>
                  </a:lnTo>
                  <a:cubicBezTo>
                    <a:pt x="5209" y="279519"/>
                    <a:pt x="171" y="269880"/>
                    <a:pt x="0" y="259545"/>
                  </a:cubicBezTo>
                  <a:lnTo>
                    <a:pt x="0" y="11895"/>
                  </a:lnTo>
                  <a:cubicBezTo>
                    <a:pt x="0" y="1894"/>
                    <a:pt x="6083" y="-2678"/>
                    <a:pt x="13593" y="1608"/>
                  </a:cubicBezTo>
                  <a:lnTo>
                    <a:pt x="64828" y="31326"/>
                  </a:lnTo>
                  <a:cubicBezTo>
                    <a:pt x="73193" y="37136"/>
                    <a:pt x="78335" y="46566"/>
                    <a:pt x="78706" y="56758"/>
                  </a:cubicBezTo>
                  <a:lnTo>
                    <a:pt x="78706" y="304884"/>
                  </a:lnTo>
                  <a:cubicBezTo>
                    <a:pt x="78706" y="314885"/>
                    <a:pt x="72337" y="319457"/>
                    <a:pt x="64828" y="31517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g100c9b0ae61_0_250"/>
            <p:cNvSpPr/>
            <p:nvPr/>
          </p:nvSpPr>
          <p:spPr>
            <a:xfrm>
              <a:off x="6986477" y="2241366"/>
              <a:ext cx="78420" cy="573928"/>
            </a:xfrm>
            <a:custGeom>
              <a:avLst/>
              <a:gdLst/>
              <a:ahLst/>
              <a:cxnLst/>
              <a:rect l="l" t="t" r="r" b="b"/>
              <a:pathLst>
                <a:path w="78420" h="573928" extrusionOk="0">
                  <a:moveTo>
                    <a:pt x="64828" y="572319"/>
                  </a:moveTo>
                  <a:lnTo>
                    <a:pt x="13593" y="542601"/>
                  </a:lnTo>
                  <a:cubicBezTo>
                    <a:pt x="5199" y="536629"/>
                    <a:pt x="152" y="527009"/>
                    <a:pt x="0" y="516693"/>
                  </a:cubicBezTo>
                  <a:lnTo>
                    <a:pt x="0" y="11868"/>
                  </a:lnTo>
                  <a:cubicBezTo>
                    <a:pt x="0" y="2343"/>
                    <a:pt x="6084" y="-2801"/>
                    <a:pt x="13593" y="1581"/>
                  </a:cubicBezTo>
                  <a:lnTo>
                    <a:pt x="64828" y="31299"/>
                  </a:lnTo>
                  <a:cubicBezTo>
                    <a:pt x="73211" y="37328"/>
                    <a:pt x="78249" y="46967"/>
                    <a:pt x="78421" y="57302"/>
                  </a:cubicBezTo>
                  <a:lnTo>
                    <a:pt x="78421" y="562127"/>
                  </a:lnTo>
                  <a:cubicBezTo>
                    <a:pt x="78041" y="572033"/>
                    <a:pt x="71957" y="576605"/>
                    <a:pt x="64828" y="572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g100c9b0ae61_0_250"/>
            <p:cNvSpPr/>
            <p:nvPr/>
          </p:nvSpPr>
          <p:spPr>
            <a:xfrm>
              <a:off x="7222119" y="2426981"/>
              <a:ext cx="78420" cy="524860"/>
            </a:xfrm>
            <a:custGeom>
              <a:avLst/>
              <a:gdLst/>
              <a:ahLst/>
              <a:cxnLst/>
              <a:rect l="l" t="t" r="r" b="b"/>
              <a:pathLst>
                <a:path w="78420" h="524860" extrusionOk="0">
                  <a:moveTo>
                    <a:pt x="64828" y="523197"/>
                  </a:moveTo>
                  <a:lnTo>
                    <a:pt x="13593" y="493574"/>
                  </a:lnTo>
                  <a:cubicBezTo>
                    <a:pt x="5181" y="487583"/>
                    <a:pt x="124" y="477915"/>
                    <a:pt x="0" y="467571"/>
                  </a:cubicBezTo>
                  <a:lnTo>
                    <a:pt x="0" y="11895"/>
                  </a:lnTo>
                  <a:cubicBezTo>
                    <a:pt x="0" y="1894"/>
                    <a:pt x="6083" y="-2678"/>
                    <a:pt x="13593" y="1608"/>
                  </a:cubicBezTo>
                  <a:lnTo>
                    <a:pt x="64828" y="31231"/>
                  </a:lnTo>
                  <a:cubicBezTo>
                    <a:pt x="73211" y="37260"/>
                    <a:pt x="78249" y="46899"/>
                    <a:pt x="78421" y="57234"/>
                  </a:cubicBezTo>
                  <a:lnTo>
                    <a:pt x="78421" y="513005"/>
                  </a:lnTo>
                  <a:cubicBezTo>
                    <a:pt x="78421" y="523006"/>
                    <a:pt x="72337" y="527578"/>
                    <a:pt x="64828" y="52319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100c9b0ae61_0_250"/>
            <p:cNvSpPr/>
            <p:nvPr/>
          </p:nvSpPr>
          <p:spPr>
            <a:xfrm>
              <a:off x="7340177" y="2573447"/>
              <a:ext cx="78420" cy="446687"/>
            </a:xfrm>
            <a:custGeom>
              <a:avLst/>
              <a:gdLst/>
              <a:ahLst/>
              <a:cxnLst/>
              <a:rect l="l" t="t" r="r" b="b"/>
              <a:pathLst>
                <a:path w="78420" h="446687" extrusionOk="0">
                  <a:moveTo>
                    <a:pt x="64827" y="445025"/>
                  </a:moveTo>
                  <a:lnTo>
                    <a:pt x="13593" y="415402"/>
                  </a:lnTo>
                  <a:cubicBezTo>
                    <a:pt x="5209" y="409373"/>
                    <a:pt x="171" y="399734"/>
                    <a:pt x="0" y="389399"/>
                  </a:cubicBezTo>
                  <a:lnTo>
                    <a:pt x="0" y="11828"/>
                  </a:lnTo>
                  <a:cubicBezTo>
                    <a:pt x="0" y="2303"/>
                    <a:pt x="6083" y="-2745"/>
                    <a:pt x="13593" y="1541"/>
                  </a:cubicBezTo>
                  <a:lnTo>
                    <a:pt x="64827" y="31259"/>
                  </a:lnTo>
                  <a:cubicBezTo>
                    <a:pt x="73221" y="37231"/>
                    <a:pt x="78268" y="46851"/>
                    <a:pt x="78421" y="57167"/>
                  </a:cubicBezTo>
                  <a:lnTo>
                    <a:pt x="78421" y="434738"/>
                  </a:lnTo>
                  <a:cubicBezTo>
                    <a:pt x="78421" y="444835"/>
                    <a:pt x="72337" y="449406"/>
                    <a:pt x="64827" y="445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g100c9b0ae61_0_250"/>
            <p:cNvSpPr/>
            <p:nvPr/>
          </p:nvSpPr>
          <p:spPr>
            <a:xfrm>
              <a:off x="7575249" y="2900319"/>
              <a:ext cx="78325" cy="255777"/>
            </a:xfrm>
            <a:custGeom>
              <a:avLst/>
              <a:gdLst/>
              <a:ahLst/>
              <a:cxnLst/>
              <a:rect l="l" t="t" r="r" b="b"/>
              <a:pathLst>
                <a:path w="78325" h="255777" extrusionOk="0">
                  <a:moveTo>
                    <a:pt x="64828" y="254170"/>
                  </a:moveTo>
                  <a:lnTo>
                    <a:pt x="13498" y="224547"/>
                  </a:lnTo>
                  <a:cubicBezTo>
                    <a:pt x="5143" y="218508"/>
                    <a:pt x="133" y="208869"/>
                    <a:pt x="0" y="198544"/>
                  </a:cubicBezTo>
                  <a:lnTo>
                    <a:pt x="0" y="11949"/>
                  </a:lnTo>
                  <a:cubicBezTo>
                    <a:pt x="0" y="1853"/>
                    <a:pt x="5989" y="-2719"/>
                    <a:pt x="13498" y="1662"/>
                  </a:cubicBezTo>
                  <a:lnTo>
                    <a:pt x="64828" y="31285"/>
                  </a:lnTo>
                  <a:cubicBezTo>
                    <a:pt x="73145" y="37352"/>
                    <a:pt x="78145" y="46982"/>
                    <a:pt x="78325" y="57288"/>
                  </a:cubicBezTo>
                  <a:lnTo>
                    <a:pt x="78325" y="243883"/>
                  </a:lnTo>
                  <a:cubicBezTo>
                    <a:pt x="78325" y="253884"/>
                    <a:pt x="72242" y="258456"/>
                    <a:pt x="64828" y="254170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g100c9b0ae61_0_250"/>
            <p:cNvSpPr/>
            <p:nvPr/>
          </p:nvSpPr>
          <p:spPr>
            <a:xfrm>
              <a:off x="7693593" y="2520557"/>
              <a:ext cx="78420" cy="703833"/>
            </a:xfrm>
            <a:custGeom>
              <a:avLst/>
              <a:gdLst/>
              <a:ahLst/>
              <a:cxnLst/>
              <a:rect l="l" t="t" r="r" b="b"/>
              <a:pathLst>
                <a:path w="78420" h="703833" extrusionOk="0">
                  <a:moveTo>
                    <a:pt x="64447" y="702226"/>
                  </a:moveTo>
                  <a:lnTo>
                    <a:pt x="13593" y="672508"/>
                  </a:lnTo>
                  <a:cubicBezTo>
                    <a:pt x="5199" y="666536"/>
                    <a:pt x="152" y="656916"/>
                    <a:pt x="0" y="646600"/>
                  </a:cubicBezTo>
                  <a:lnTo>
                    <a:pt x="0" y="11949"/>
                  </a:lnTo>
                  <a:cubicBezTo>
                    <a:pt x="0" y="1853"/>
                    <a:pt x="6083" y="-2719"/>
                    <a:pt x="13593" y="1662"/>
                  </a:cubicBezTo>
                  <a:lnTo>
                    <a:pt x="64828" y="31285"/>
                  </a:lnTo>
                  <a:cubicBezTo>
                    <a:pt x="73221" y="37305"/>
                    <a:pt x="78268" y="46954"/>
                    <a:pt x="78421" y="57288"/>
                  </a:cubicBezTo>
                  <a:lnTo>
                    <a:pt x="78421" y="691939"/>
                  </a:lnTo>
                  <a:cubicBezTo>
                    <a:pt x="78040" y="701940"/>
                    <a:pt x="71957" y="706512"/>
                    <a:pt x="64447" y="702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g100c9b0ae61_0_250"/>
            <p:cNvSpPr/>
            <p:nvPr/>
          </p:nvSpPr>
          <p:spPr>
            <a:xfrm>
              <a:off x="7981135" y="3135165"/>
              <a:ext cx="78420" cy="255818"/>
            </a:xfrm>
            <a:custGeom>
              <a:avLst/>
              <a:gdLst/>
              <a:ahLst/>
              <a:cxnLst/>
              <a:rect l="l" t="t" r="r" b="b"/>
              <a:pathLst>
                <a:path w="78420" h="255818" extrusionOk="0">
                  <a:moveTo>
                    <a:pt x="64828" y="254211"/>
                  </a:moveTo>
                  <a:lnTo>
                    <a:pt x="13593" y="224493"/>
                  </a:lnTo>
                  <a:cubicBezTo>
                    <a:pt x="5199" y="218521"/>
                    <a:pt x="152" y="208900"/>
                    <a:pt x="0" y="198585"/>
                  </a:cubicBezTo>
                  <a:lnTo>
                    <a:pt x="0" y="11895"/>
                  </a:lnTo>
                  <a:cubicBezTo>
                    <a:pt x="0" y="1894"/>
                    <a:pt x="6083" y="-2678"/>
                    <a:pt x="13593" y="1608"/>
                  </a:cubicBezTo>
                  <a:lnTo>
                    <a:pt x="64828" y="31326"/>
                  </a:lnTo>
                  <a:cubicBezTo>
                    <a:pt x="73240" y="37317"/>
                    <a:pt x="78297" y="46985"/>
                    <a:pt x="78421" y="57329"/>
                  </a:cubicBezTo>
                  <a:lnTo>
                    <a:pt x="78421" y="243924"/>
                  </a:lnTo>
                  <a:cubicBezTo>
                    <a:pt x="78421" y="253925"/>
                    <a:pt x="72337" y="258497"/>
                    <a:pt x="64828" y="25421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100c9b0ae61_0_250"/>
            <p:cNvSpPr/>
            <p:nvPr/>
          </p:nvSpPr>
          <p:spPr>
            <a:xfrm>
              <a:off x="8099193" y="3142308"/>
              <a:ext cx="78420" cy="316963"/>
            </a:xfrm>
            <a:custGeom>
              <a:avLst/>
              <a:gdLst/>
              <a:ahLst/>
              <a:cxnLst/>
              <a:rect l="l" t="t" r="r" b="b"/>
              <a:pathLst>
                <a:path w="78420" h="316963" extrusionOk="0">
                  <a:moveTo>
                    <a:pt x="64828" y="315266"/>
                  </a:moveTo>
                  <a:lnTo>
                    <a:pt x="13593" y="285548"/>
                  </a:lnTo>
                  <a:cubicBezTo>
                    <a:pt x="5181" y="279557"/>
                    <a:pt x="124" y="269889"/>
                    <a:pt x="0" y="259545"/>
                  </a:cubicBezTo>
                  <a:lnTo>
                    <a:pt x="0" y="11895"/>
                  </a:lnTo>
                  <a:cubicBezTo>
                    <a:pt x="0" y="1894"/>
                    <a:pt x="6084" y="-2678"/>
                    <a:pt x="13593" y="1608"/>
                  </a:cubicBezTo>
                  <a:lnTo>
                    <a:pt x="64828" y="31230"/>
                  </a:lnTo>
                  <a:cubicBezTo>
                    <a:pt x="73211" y="37260"/>
                    <a:pt x="78249" y="46899"/>
                    <a:pt x="78421" y="57234"/>
                  </a:cubicBezTo>
                  <a:lnTo>
                    <a:pt x="78421" y="305360"/>
                  </a:lnTo>
                  <a:cubicBezTo>
                    <a:pt x="78421" y="315266"/>
                    <a:pt x="72337" y="319648"/>
                    <a:pt x="64828" y="315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advTm="19500">
    <p:push dir="u"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646</Words>
  <Application>Microsoft Office PowerPoint</Application>
  <PresentationFormat>Presentación en pantalla (16:9)</PresentationFormat>
  <Paragraphs>185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Raleway Thin</vt:lpstr>
      <vt:lpstr>Raleway</vt:lpstr>
      <vt:lpstr>Calibri</vt:lpstr>
      <vt:lpstr>Arial</vt:lpstr>
      <vt:lpstr>Barlow Light</vt:lpstr>
      <vt:lpstr>Barlow</vt:lpstr>
      <vt:lpstr>Gaoler template</vt:lpstr>
      <vt:lpstr>PIRÁMIDE DE TESTING</vt:lpstr>
      <vt:lpstr>Testing Automatizado</vt:lpstr>
      <vt:lpstr>¿Qué es la pirámide?</vt:lpstr>
      <vt:lpstr>Pruebas Unitarias</vt:lpstr>
      <vt:lpstr>Pruebas Unitarias</vt:lpstr>
      <vt:lpstr>Pruebas de Aceptación</vt:lpstr>
      <vt:lpstr>Pruebas de Aceptación</vt:lpstr>
      <vt:lpstr>Pruebas de Interfaz de Usuario</vt:lpstr>
      <vt:lpstr>Pruebas de Interfaz de Usuario</vt:lpstr>
      <vt:lpstr>Test Manual </vt:lpstr>
      <vt:lpstr>Pirámide en Ambientes Tradicionales</vt:lpstr>
      <vt:lpstr>Encontrar defectos en lugar de prevenirlos </vt:lpstr>
      <vt:lpstr>Encontrar defectos en lugar de prevenirlos </vt:lpstr>
      <vt:lpstr>Pirámide en Ambientes Ágiles</vt:lpstr>
      <vt:lpstr>Pirámide en Ambientes Ágiles</vt:lpstr>
      <vt:lpstr>Pirámide en Ambientes Ágiles</vt:lpstr>
      <vt:lpstr>Mala estrategia de Automatización</vt:lpstr>
      <vt:lpstr>Mala estrategia de Automatización</vt:lpstr>
      <vt:lpstr>Tradicional vs Ágil</vt:lpstr>
      <vt:lpstr>Conclusión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PIRÁMIDE DE TESTING</dc:title>
  <cp:lastModifiedBy>MAURO MANZI</cp:lastModifiedBy>
  <cp:revision>7</cp:revision>
  <dcterms:modified xsi:type="dcterms:W3CDTF">2021-11-11T14:41:11Z</dcterms:modified>
</cp:coreProperties>
</file>