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8A8A8A"/>
    <a:srgbClr val="AEAEAE"/>
    <a:srgbClr val="EFE1EF"/>
    <a:srgbClr val="B4FAB4"/>
    <a:srgbClr val="818FF3"/>
    <a:srgbClr val="A8ABEA"/>
    <a:srgbClr val="D7C1D9"/>
    <a:srgbClr val="F3F6C8"/>
    <a:srgbClr val="C83F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660"/>
  </p:normalViewPr>
  <p:slideViewPr>
    <p:cSldViewPr snapToGrid="0">
      <p:cViewPr>
        <p:scale>
          <a:sx n="25" d="100"/>
          <a:sy n="25" d="100"/>
        </p:scale>
        <p:origin x="118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s-ES"/>
              <a:t>Haga clic para modificar el estilo de título del patrón</a:t>
            </a:r>
            <a:endParaRPr lang="en-US"/>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F744A432-B7E0-4E73-A150-AFBEC463FCD2}" type="datetimeFigureOut">
              <a:rPr lang="es-AR" smtClean="0"/>
              <a:t>10/11/2022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204879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744A432-B7E0-4E73-A150-AFBEC463FCD2}" type="datetimeFigureOut">
              <a:rPr lang="es-AR" smtClean="0"/>
              <a:t>10/11/2022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26159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744A432-B7E0-4E73-A150-AFBEC463FCD2}" type="datetimeFigureOut">
              <a:rPr lang="es-AR" smtClean="0"/>
              <a:t>10/11/2022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198438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744A432-B7E0-4E73-A150-AFBEC463FCD2}" type="datetimeFigureOut">
              <a:rPr lang="es-AR" smtClean="0"/>
              <a:t>10/11/2022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147097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s-ES"/>
              <a:t>Haga clic para modificar el estilo de título del patrón</a:t>
            </a:r>
            <a:endParaRPr lang="en-US"/>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744A432-B7E0-4E73-A150-AFBEC463FCD2}" type="datetimeFigureOut">
              <a:rPr lang="es-AR" smtClean="0"/>
              <a:t>10/11/2022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5616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227451" y="11500170"/>
            <a:ext cx="13769697" cy="27410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16402140" y="11500170"/>
            <a:ext cx="13769697" cy="274104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F744A432-B7E0-4E73-A150-AFBEC463FCD2}" type="datetimeFigureOut">
              <a:rPr lang="es-AR" smtClean="0"/>
              <a:t>10/11/2022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33279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231675" y="15780233"/>
            <a:ext cx="13706415" cy="232103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16402142" y="15780233"/>
            <a:ext cx="13773917" cy="2321034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F744A432-B7E0-4E73-A150-AFBEC463FCD2}" type="datetimeFigureOut">
              <a:rPr lang="es-AR" smtClean="0"/>
              <a:t>10/11/2022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170574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744A432-B7E0-4E73-A150-AFBEC463FCD2}" type="datetimeFigureOut">
              <a:rPr lang="es-AR" smtClean="0"/>
              <a:t>10/11/2022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233379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A432-B7E0-4E73-A150-AFBEC463FCD2}" type="datetimeFigureOut">
              <a:rPr lang="es-AR" smtClean="0"/>
              <a:t>10/11/2022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399694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44A432-B7E0-4E73-A150-AFBEC463FCD2}" type="datetimeFigureOut">
              <a:rPr lang="es-AR" smtClean="0"/>
              <a:t>10/11/2022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7871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s-ES"/>
              <a:t>Haga clic en el icono para agregar una imagen</a:t>
            </a:r>
            <a:endParaRPr lang="en-US"/>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44A432-B7E0-4E73-A150-AFBEC463FCD2}" type="datetimeFigureOut">
              <a:rPr lang="es-AR" smtClean="0"/>
              <a:t>10/11/2022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2B23640-ADF7-45DD-8B33-131F0F970B7C}" type="slidenum">
              <a:rPr lang="es-AR" smtClean="0"/>
              <a:t>‹Nº›</a:t>
            </a:fld>
            <a:endParaRPr lang="es-AR"/>
          </a:p>
        </p:txBody>
      </p:sp>
    </p:spTree>
    <p:extLst>
      <p:ext uri="{BB962C8B-B14F-4D97-AF65-F5344CB8AC3E}">
        <p14:creationId xmlns:p14="http://schemas.microsoft.com/office/powerpoint/2010/main" val="119715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F744A432-B7E0-4E73-A150-AFBEC463FCD2}" type="datetimeFigureOut">
              <a:rPr lang="es-AR" smtClean="0"/>
              <a:t>10/11/2022</a:t>
            </a:fld>
            <a:endParaRPr lang="es-A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22B23640-ADF7-45DD-8B33-131F0F970B7C}" type="slidenum">
              <a:rPr lang="es-AR" smtClean="0"/>
              <a:t>‹Nº›</a:t>
            </a:fld>
            <a:endParaRPr lang="es-AR"/>
          </a:p>
        </p:txBody>
      </p:sp>
    </p:spTree>
    <p:extLst>
      <p:ext uri="{BB962C8B-B14F-4D97-AF65-F5344CB8AC3E}">
        <p14:creationId xmlns:p14="http://schemas.microsoft.com/office/powerpoint/2010/main" val="1810967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Rectángulo 1097">
            <a:extLst>
              <a:ext uri="{FF2B5EF4-FFF2-40B4-BE49-F238E27FC236}">
                <a16:creationId xmlns:a16="http://schemas.microsoft.com/office/drawing/2014/main" id="{9C798E6A-A53B-A74C-19BD-CCDC955FA1D8}"/>
              </a:ext>
            </a:extLst>
          </p:cNvPr>
          <p:cNvSpPr/>
          <p:nvPr/>
        </p:nvSpPr>
        <p:spPr>
          <a:xfrm>
            <a:off x="0" y="35392456"/>
            <a:ext cx="32437384" cy="66367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Rectángulo 38">
            <a:extLst>
              <a:ext uri="{FF2B5EF4-FFF2-40B4-BE49-F238E27FC236}">
                <a16:creationId xmlns:a16="http://schemas.microsoft.com/office/drawing/2014/main" id="{5BE42236-8DD4-A7FD-51B5-1846D99C600C}"/>
              </a:ext>
            </a:extLst>
          </p:cNvPr>
          <p:cNvSpPr/>
          <p:nvPr/>
        </p:nvSpPr>
        <p:spPr>
          <a:xfrm>
            <a:off x="0" y="25911245"/>
            <a:ext cx="32399288" cy="9481211"/>
          </a:xfrm>
          <a:prstGeom prst="rect">
            <a:avLst/>
          </a:prstGeom>
          <a:solidFill>
            <a:srgbClr val="EFE1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26" name="Rectángulo 1025">
            <a:extLst>
              <a:ext uri="{FF2B5EF4-FFF2-40B4-BE49-F238E27FC236}">
                <a16:creationId xmlns:a16="http://schemas.microsoft.com/office/drawing/2014/main" id="{D1D47824-4483-03B6-DE86-2D3D343494A7}"/>
              </a:ext>
            </a:extLst>
          </p:cNvPr>
          <p:cNvSpPr/>
          <p:nvPr/>
        </p:nvSpPr>
        <p:spPr>
          <a:xfrm>
            <a:off x="16221899" y="15467091"/>
            <a:ext cx="16192844" cy="10437805"/>
          </a:xfrm>
          <a:prstGeom prst="rect">
            <a:avLst/>
          </a:prstGeom>
          <a:solidFill>
            <a:srgbClr val="C6ED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1" name="Rectángulo 50">
            <a:extLst>
              <a:ext uri="{FF2B5EF4-FFF2-40B4-BE49-F238E27FC236}">
                <a16:creationId xmlns:a16="http://schemas.microsoft.com/office/drawing/2014/main" id="{91417E54-446C-A236-1401-3A844B51E21A}"/>
              </a:ext>
            </a:extLst>
          </p:cNvPr>
          <p:cNvSpPr/>
          <p:nvPr/>
        </p:nvSpPr>
        <p:spPr>
          <a:xfrm>
            <a:off x="-1" y="15437018"/>
            <a:ext cx="16221900" cy="10474227"/>
          </a:xfrm>
          <a:prstGeom prst="rect">
            <a:avLst/>
          </a:prstGeom>
          <a:solidFill>
            <a:srgbClr val="F3F6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7" name="Rectángulo 1086">
            <a:extLst>
              <a:ext uri="{FF2B5EF4-FFF2-40B4-BE49-F238E27FC236}">
                <a16:creationId xmlns:a16="http://schemas.microsoft.com/office/drawing/2014/main" id="{0B4281CE-CC13-9741-E245-EF21FBFAF821}"/>
              </a:ext>
            </a:extLst>
          </p:cNvPr>
          <p:cNvSpPr/>
          <p:nvPr/>
        </p:nvSpPr>
        <p:spPr>
          <a:xfrm>
            <a:off x="-1" y="6499826"/>
            <a:ext cx="32437385" cy="89845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86" name="Rectángulo 1085">
            <a:extLst>
              <a:ext uri="{FF2B5EF4-FFF2-40B4-BE49-F238E27FC236}">
                <a16:creationId xmlns:a16="http://schemas.microsoft.com/office/drawing/2014/main" id="{E26A82FD-2897-FE75-7EDF-52B30B5D855A}"/>
              </a:ext>
            </a:extLst>
          </p:cNvPr>
          <p:cNvSpPr/>
          <p:nvPr/>
        </p:nvSpPr>
        <p:spPr>
          <a:xfrm>
            <a:off x="-1" y="3466826"/>
            <a:ext cx="32475489" cy="3033000"/>
          </a:xfrm>
          <a:prstGeom prst="rect">
            <a:avLst/>
          </a:prstGeom>
          <a:solidFill>
            <a:srgbClr val="003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a:extLst>
              <a:ext uri="{FF2B5EF4-FFF2-40B4-BE49-F238E27FC236}">
                <a16:creationId xmlns:a16="http://schemas.microsoft.com/office/drawing/2014/main" id="{EAC34F00-0574-33F4-94B2-04A71541040F}"/>
              </a:ext>
            </a:extLst>
          </p:cNvPr>
          <p:cNvSpPr/>
          <p:nvPr/>
        </p:nvSpPr>
        <p:spPr>
          <a:xfrm>
            <a:off x="0" y="42063054"/>
            <a:ext cx="32399288" cy="11375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EA9880C5-B509-76D7-3EEF-69C9F141776C}"/>
              </a:ext>
            </a:extLst>
          </p:cNvPr>
          <p:cNvSpPr txBox="1"/>
          <p:nvPr/>
        </p:nvSpPr>
        <p:spPr>
          <a:xfrm>
            <a:off x="3103075" y="3267712"/>
            <a:ext cx="26193136" cy="3439403"/>
          </a:xfrm>
          <a:prstGeom prst="rect">
            <a:avLst/>
          </a:prstGeom>
          <a:noFill/>
        </p:spPr>
        <p:txBody>
          <a:bodyPr wrap="square" rtlCol="0">
            <a:spAutoFit/>
          </a:bodyPr>
          <a:lstStyle/>
          <a:p>
            <a:pPr algn="ctr"/>
            <a:r>
              <a:rPr lang="es-ES" sz="21750">
                <a:solidFill>
                  <a:schemeClr val="bg1"/>
                </a:solidFill>
                <a:effectLst>
                  <a:outerShdw blurRad="38100" dist="38100" dir="2700000" algn="tl">
                    <a:srgbClr val="000000">
                      <a:alpha val="43137"/>
                    </a:srgbClr>
                  </a:outerShdw>
                </a:effectLst>
                <a:latin typeface="Impact" panose="020B0806030902050204" pitchFamily="34" charset="0"/>
              </a:rPr>
              <a:t>NEXUS</a:t>
            </a:r>
            <a:endParaRPr lang="es-AR" sz="21750">
              <a:solidFill>
                <a:schemeClr val="bg1"/>
              </a:solidFill>
              <a:effectLst>
                <a:outerShdw blurRad="38100" dist="38100" dir="2700000" algn="tl">
                  <a:srgbClr val="000000">
                    <a:alpha val="43137"/>
                  </a:srgbClr>
                </a:outerShdw>
              </a:effectLst>
              <a:latin typeface="Impact" panose="020B0806030902050204" pitchFamily="34" charset="0"/>
            </a:endParaRPr>
          </a:p>
        </p:txBody>
      </p:sp>
      <p:pic>
        <p:nvPicPr>
          <p:cNvPr id="10" name="Imagen 9">
            <a:extLst>
              <a:ext uri="{FF2B5EF4-FFF2-40B4-BE49-F238E27FC236}">
                <a16:creationId xmlns:a16="http://schemas.microsoft.com/office/drawing/2014/main" id="{426D1E91-E796-67DC-458B-AB04BACD0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6211" y="312860"/>
            <a:ext cx="2787948" cy="2854328"/>
          </a:xfrm>
          <a:prstGeom prst="rect">
            <a:avLst/>
          </a:prstGeom>
        </p:spPr>
      </p:pic>
      <p:sp>
        <p:nvSpPr>
          <p:cNvPr id="13" name="Rectángulo 12">
            <a:extLst>
              <a:ext uri="{FF2B5EF4-FFF2-40B4-BE49-F238E27FC236}">
                <a16:creationId xmlns:a16="http://schemas.microsoft.com/office/drawing/2014/main" id="{B70FEF99-4EB3-66FD-7875-3F3E111ECAC7}"/>
              </a:ext>
            </a:extLst>
          </p:cNvPr>
          <p:cNvSpPr/>
          <p:nvPr/>
        </p:nvSpPr>
        <p:spPr>
          <a:xfrm>
            <a:off x="0" y="-96580"/>
            <a:ext cx="32551688" cy="3260969"/>
          </a:xfrm>
          <a:prstGeom prst="rect">
            <a:avLst/>
          </a:prstGeom>
          <a:solidFill>
            <a:srgbClr val="003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79ED8F75-A092-6A1F-56E0-38526FDAD613}"/>
              </a:ext>
            </a:extLst>
          </p:cNvPr>
          <p:cNvSpPr txBox="1"/>
          <p:nvPr/>
        </p:nvSpPr>
        <p:spPr>
          <a:xfrm>
            <a:off x="24364099" y="175072"/>
            <a:ext cx="12846471" cy="3077766"/>
          </a:xfrm>
          <a:prstGeom prst="rect">
            <a:avLst/>
          </a:prstGeom>
          <a:noFill/>
        </p:spPr>
        <p:txBody>
          <a:bodyPr wrap="square" rtlCol="0">
            <a:spAutoFit/>
          </a:bodyPr>
          <a:lstStyle/>
          <a:p>
            <a:r>
              <a:rPr lang="es-ES" sz="4400">
                <a:solidFill>
                  <a:schemeClr val="bg1"/>
                </a:solidFill>
              </a:rPr>
              <a:t>Integrantes</a:t>
            </a:r>
          </a:p>
          <a:p>
            <a:r>
              <a:rPr lang="es-ES" sz="4400" err="1">
                <a:solidFill>
                  <a:schemeClr val="bg1"/>
                </a:solidFill>
              </a:rPr>
              <a:t>Bocco</a:t>
            </a:r>
            <a:r>
              <a:rPr lang="es-ES" sz="4400">
                <a:solidFill>
                  <a:schemeClr val="bg1"/>
                </a:solidFill>
              </a:rPr>
              <a:t> Emiliano – 79453</a:t>
            </a:r>
          </a:p>
          <a:p>
            <a:r>
              <a:rPr lang="es-ES" sz="4400">
                <a:solidFill>
                  <a:schemeClr val="bg1"/>
                </a:solidFill>
              </a:rPr>
              <a:t>Perlo </a:t>
            </a:r>
            <a:r>
              <a:rPr lang="es-ES" sz="4400" err="1">
                <a:solidFill>
                  <a:schemeClr val="bg1"/>
                </a:solidFill>
              </a:rPr>
              <a:t>Matias</a:t>
            </a:r>
            <a:r>
              <a:rPr lang="es-ES" sz="4400">
                <a:solidFill>
                  <a:schemeClr val="bg1"/>
                </a:solidFill>
              </a:rPr>
              <a:t> – 83723 </a:t>
            </a:r>
          </a:p>
          <a:p>
            <a:r>
              <a:rPr lang="es-ES" sz="4400" err="1">
                <a:solidFill>
                  <a:schemeClr val="bg1"/>
                </a:solidFill>
              </a:rPr>
              <a:t>Sator</a:t>
            </a:r>
            <a:r>
              <a:rPr lang="es-ES" sz="4400">
                <a:solidFill>
                  <a:schemeClr val="bg1"/>
                </a:solidFill>
              </a:rPr>
              <a:t> Tomas - 79675</a:t>
            </a:r>
            <a:endParaRPr lang="es-AR" sz="4400">
              <a:solidFill>
                <a:schemeClr val="bg1"/>
              </a:solidFill>
            </a:endParaRPr>
          </a:p>
          <a:p>
            <a:endParaRPr lang="es-AR"/>
          </a:p>
        </p:txBody>
      </p:sp>
      <p:pic>
        <p:nvPicPr>
          <p:cNvPr id="16" name="Imagen 15">
            <a:extLst>
              <a:ext uri="{FF2B5EF4-FFF2-40B4-BE49-F238E27FC236}">
                <a16:creationId xmlns:a16="http://schemas.microsoft.com/office/drawing/2014/main" id="{89AEFFC4-27AF-2806-0B95-E7EE9BBC4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1" y="375834"/>
            <a:ext cx="7896495" cy="2375444"/>
          </a:xfrm>
          <a:prstGeom prst="rect">
            <a:avLst/>
          </a:prstGeom>
        </p:spPr>
      </p:pic>
      <p:sp>
        <p:nvSpPr>
          <p:cNvPr id="17" name="CuadroTexto 16">
            <a:extLst>
              <a:ext uri="{FF2B5EF4-FFF2-40B4-BE49-F238E27FC236}">
                <a16:creationId xmlns:a16="http://schemas.microsoft.com/office/drawing/2014/main" id="{036075DC-CEF7-DE07-0E0A-B28AA87CF747}"/>
              </a:ext>
            </a:extLst>
          </p:cNvPr>
          <p:cNvSpPr txBox="1"/>
          <p:nvPr/>
        </p:nvSpPr>
        <p:spPr>
          <a:xfrm>
            <a:off x="9317233" y="517875"/>
            <a:ext cx="13764819" cy="2123658"/>
          </a:xfrm>
          <a:prstGeom prst="rect">
            <a:avLst/>
          </a:prstGeom>
          <a:noFill/>
        </p:spPr>
        <p:txBody>
          <a:bodyPr wrap="square" rtlCol="0">
            <a:spAutoFit/>
          </a:bodyPr>
          <a:lstStyle/>
          <a:p>
            <a:pPr algn="ctr"/>
            <a:r>
              <a:rPr lang="es-ES" sz="6600">
                <a:solidFill>
                  <a:schemeClr val="bg1"/>
                </a:solidFill>
              </a:rPr>
              <a:t>Catedra de Ingeniería de Software</a:t>
            </a:r>
          </a:p>
          <a:p>
            <a:pPr algn="ctr"/>
            <a:r>
              <a:rPr lang="es-ES" sz="6600">
                <a:solidFill>
                  <a:schemeClr val="bg1"/>
                </a:solidFill>
              </a:rPr>
              <a:t>Curso 4K2 - Grupo 3 - 2022</a:t>
            </a:r>
            <a:endParaRPr lang="es-AR" sz="6600">
              <a:solidFill>
                <a:schemeClr val="bg1"/>
              </a:solidFill>
            </a:endParaRPr>
          </a:p>
        </p:txBody>
      </p:sp>
      <p:sp>
        <p:nvSpPr>
          <p:cNvPr id="18" name="CuadroTexto 17">
            <a:extLst>
              <a:ext uri="{FF2B5EF4-FFF2-40B4-BE49-F238E27FC236}">
                <a16:creationId xmlns:a16="http://schemas.microsoft.com/office/drawing/2014/main" id="{98C6EB14-1CB7-EA18-1348-665C610C8866}"/>
              </a:ext>
            </a:extLst>
          </p:cNvPr>
          <p:cNvSpPr txBox="1"/>
          <p:nvPr/>
        </p:nvSpPr>
        <p:spPr>
          <a:xfrm>
            <a:off x="1028700" y="9589520"/>
            <a:ext cx="15170944" cy="646331"/>
          </a:xfrm>
          <a:prstGeom prst="rect">
            <a:avLst/>
          </a:prstGeom>
          <a:noFill/>
        </p:spPr>
        <p:txBody>
          <a:bodyPr wrap="square" rtlCol="0">
            <a:spAutoFit/>
          </a:bodyPr>
          <a:lstStyle/>
          <a:p>
            <a:endParaRPr lang="es-AR" sz="3600"/>
          </a:p>
        </p:txBody>
      </p:sp>
      <p:sp>
        <p:nvSpPr>
          <p:cNvPr id="21" name="Rectángulo 20">
            <a:extLst>
              <a:ext uri="{FF2B5EF4-FFF2-40B4-BE49-F238E27FC236}">
                <a16:creationId xmlns:a16="http://schemas.microsoft.com/office/drawing/2014/main" id="{30DBD793-52CA-0675-BE66-3509C3FB531D}"/>
              </a:ext>
            </a:extLst>
          </p:cNvPr>
          <p:cNvSpPr/>
          <p:nvPr/>
        </p:nvSpPr>
        <p:spPr>
          <a:xfrm>
            <a:off x="1028700" y="10503798"/>
            <a:ext cx="9029701" cy="40729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4400" b="1" dirty="0">
                <a:solidFill>
                  <a:schemeClr val="tx1">
                    <a:lumMod val="75000"/>
                    <a:lumOff val="25000"/>
                  </a:schemeClr>
                </a:solidFill>
              </a:rPr>
              <a:t>Nexus es un marco de trabajo que se utiliza para desarrollar y mantener iniciativas de desarrollo de productos escaladas. Nexus es un grupo de aproximadamente tres a nueve Scrum </a:t>
            </a:r>
            <a:r>
              <a:rPr lang="es-ES" sz="4400" b="1" dirty="0" err="1">
                <a:solidFill>
                  <a:schemeClr val="tx1">
                    <a:lumMod val="75000"/>
                    <a:lumOff val="25000"/>
                  </a:schemeClr>
                </a:solidFill>
              </a:rPr>
              <a:t>Teams</a:t>
            </a:r>
            <a:r>
              <a:rPr lang="es-ES" sz="4400" b="1" dirty="0">
                <a:solidFill>
                  <a:schemeClr val="tx1">
                    <a:lumMod val="75000"/>
                    <a:lumOff val="25000"/>
                  </a:schemeClr>
                </a:solidFill>
              </a:rPr>
              <a:t>.</a:t>
            </a:r>
            <a:endParaRPr lang="es-AR" sz="4400" b="1" dirty="0">
              <a:solidFill>
                <a:schemeClr val="tx1">
                  <a:lumMod val="75000"/>
                  <a:lumOff val="25000"/>
                </a:schemeClr>
              </a:solidFill>
            </a:endParaRPr>
          </a:p>
        </p:txBody>
      </p:sp>
      <p:sp>
        <p:nvSpPr>
          <p:cNvPr id="22" name="Rectángulo 21">
            <a:extLst>
              <a:ext uri="{FF2B5EF4-FFF2-40B4-BE49-F238E27FC236}">
                <a16:creationId xmlns:a16="http://schemas.microsoft.com/office/drawing/2014/main" id="{E8EC74F4-584C-189A-F80E-407CD85743BA}"/>
              </a:ext>
            </a:extLst>
          </p:cNvPr>
          <p:cNvSpPr/>
          <p:nvPr/>
        </p:nvSpPr>
        <p:spPr>
          <a:xfrm>
            <a:off x="22110392" y="10554687"/>
            <a:ext cx="9029701" cy="4406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4400" b="1" dirty="0">
                <a:solidFill>
                  <a:schemeClr val="tx1">
                    <a:lumMod val="75000"/>
                    <a:lumOff val="25000"/>
                  </a:schemeClr>
                </a:solidFill>
              </a:rPr>
              <a:t>El objetivo de Nexus es escalar el valor de un grupo de Scrum </a:t>
            </a:r>
            <a:r>
              <a:rPr lang="es-ES" sz="4400" b="1" dirty="0" err="1">
                <a:solidFill>
                  <a:schemeClr val="tx1">
                    <a:lumMod val="75000"/>
                    <a:lumOff val="25000"/>
                  </a:schemeClr>
                </a:solidFill>
              </a:rPr>
              <a:t>Team</a:t>
            </a:r>
            <a:r>
              <a:rPr lang="es-ES" sz="4400" b="1" dirty="0">
                <a:solidFill>
                  <a:schemeClr val="tx1">
                    <a:lumMod val="75000"/>
                    <a:lumOff val="25000"/>
                  </a:schemeClr>
                </a:solidFill>
              </a:rPr>
              <a:t>, entregando mas valor del que puede entregar un solo equipo reduciendo las dependencias y mejorando la comunicación</a:t>
            </a:r>
            <a:endParaRPr lang="es-AR" sz="4400" b="1" dirty="0">
              <a:solidFill>
                <a:schemeClr val="tx1">
                  <a:lumMod val="75000"/>
                  <a:lumOff val="25000"/>
                </a:schemeClr>
              </a:solidFill>
            </a:endParaRPr>
          </a:p>
        </p:txBody>
      </p:sp>
      <p:sp>
        <p:nvSpPr>
          <p:cNvPr id="23" name="Rectángulo 22">
            <a:extLst>
              <a:ext uri="{FF2B5EF4-FFF2-40B4-BE49-F238E27FC236}">
                <a16:creationId xmlns:a16="http://schemas.microsoft.com/office/drawing/2014/main" id="{53F23DC2-03D3-E4D1-4A82-4C9CFA4CC4A9}"/>
              </a:ext>
            </a:extLst>
          </p:cNvPr>
          <p:cNvSpPr/>
          <p:nvPr/>
        </p:nvSpPr>
        <p:spPr>
          <a:xfrm>
            <a:off x="1028700" y="9205689"/>
            <a:ext cx="9029701" cy="1152981"/>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4800" dirty="0">
                <a:solidFill>
                  <a:schemeClr val="bg1"/>
                </a:solidFill>
                <a:latin typeface="Franklin Gothic Demi Cond" panose="020B0706030402020204" pitchFamily="34" charset="0"/>
              </a:rPr>
              <a:t>INTRODUCCIÓN</a:t>
            </a:r>
            <a:endParaRPr lang="es-AR" dirty="0">
              <a:solidFill>
                <a:schemeClr val="bg1"/>
              </a:solidFill>
              <a:latin typeface="Franklin Gothic Demi Cond" panose="020B0706030402020204" pitchFamily="34" charset="0"/>
            </a:endParaRPr>
          </a:p>
        </p:txBody>
      </p:sp>
      <p:sp>
        <p:nvSpPr>
          <p:cNvPr id="24" name="Rectángulo 23">
            <a:extLst>
              <a:ext uri="{FF2B5EF4-FFF2-40B4-BE49-F238E27FC236}">
                <a16:creationId xmlns:a16="http://schemas.microsoft.com/office/drawing/2014/main" id="{64515EBD-A3C7-DAB3-7815-60F849C6BF8F}"/>
              </a:ext>
            </a:extLst>
          </p:cNvPr>
          <p:cNvSpPr/>
          <p:nvPr/>
        </p:nvSpPr>
        <p:spPr>
          <a:xfrm>
            <a:off x="22110393" y="9214968"/>
            <a:ext cx="9029701" cy="113442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a:latin typeface="Franklin Gothic Demi Cond" panose="020B0706030402020204" pitchFamily="34" charset="0"/>
              </a:rPr>
              <a:t>OBJETIVO</a:t>
            </a:r>
            <a:endParaRPr lang="es-AR">
              <a:latin typeface="Franklin Gothic Demi Cond" panose="020B0706030402020204" pitchFamily="34" charset="0"/>
            </a:endParaRPr>
          </a:p>
        </p:txBody>
      </p:sp>
      <p:sp>
        <p:nvSpPr>
          <p:cNvPr id="1044" name="CuadroTexto 1043">
            <a:extLst>
              <a:ext uri="{FF2B5EF4-FFF2-40B4-BE49-F238E27FC236}">
                <a16:creationId xmlns:a16="http://schemas.microsoft.com/office/drawing/2014/main" id="{56C98F55-EA5A-972F-3546-CF8091C4CDD3}"/>
              </a:ext>
            </a:extLst>
          </p:cNvPr>
          <p:cNvSpPr txBox="1"/>
          <p:nvPr/>
        </p:nvSpPr>
        <p:spPr>
          <a:xfrm>
            <a:off x="9868711" y="15734461"/>
            <a:ext cx="12954000" cy="1163395"/>
          </a:xfrm>
          <a:prstGeom prst="rect">
            <a:avLst/>
          </a:prstGeom>
          <a:solidFill>
            <a:schemeClr val="accent4">
              <a:lumMod val="60000"/>
              <a:lumOff val="40000"/>
            </a:schemeClr>
          </a:solidFill>
        </p:spPr>
        <p:txBody>
          <a:bodyPr wrap="square" rtlCol="0">
            <a:spAutoFit/>
          </a:bodyPr>
          <a:lstStyle/>
          <a:p>
            <a:pPr algn="ctr"/>
            <a:r>
              <a:rPr lang="es-ES" sz="6960">
                <a:solidFill>
                  <a:schemeClr val="bg2">
                    <a:lumMod val="25000"/>
                  </a:schemeClr>
                </a:solidFill>
                <a:latin typeface="Franklin Gothic Demi Cond" panose="020B0706030402020204" pitchFamily="34" charset="0"/>
              </a:rPr>
              <a:t>MARCO DE TRABAJO</a:t>
            </a:r>
            <a:endParaRPr lang="es-AR" sz="6960">
              <a:solidFill>
                <a:schemeClr val="bg2">
                  <a:lumMod val="25000"/>
                </a:schemeClr>
              </a:solidFill>
              <a:latin typeface="Franklin Gothic Demi Cond" panose="020B0706030402020204" pitchFamily="34" charset="0"/>
            </a:endParaRPr>
          </a:p>
        </p:txBody>
      </p:sp>
      <p:sp>
        <p:nvSpPr>
          <p:cNvPr id="1068" name="CuadroTexto 1067">
            <a:extLst>
              <a:ext uri="{FF2B5EF4-FFF2-40B4-BE49-F238E27FC236}">
                <a16:creationId xmlns:a16="http://schemas.microsoft.com/office/drawing/2014/main" id="{43CC3A2A-5308-14D2-EE0E-B0E3B6428CBE}"/>
              </a:ext>
            </a:extLst>
          </p:cNvPr>
          <p:cNvSpPr txBox="1"/>
          <p:nvPr/>
        </p:nvSpPr>
        <p:spPr>
          <a:xfrm>
            <a:off x="9868711" y="6818360"/>
            <a:ext cx="12954000" cy="1163395"/>
          </a:xfrm>
          <a:prstGeom prst="rect">
            <a:avLst/>
          </a:prstGeom>
          <a:solidFill>
            <a:schemeClr val="accent4">
              <a:lumMod val="60000"/>
              <a:lumOff val="40000"/>
            </a:schemeClr>
          </a:solidFill>
        </p:spPr>
        <p:txBody>
          <a:bodyPr wrap="square" rtlCol="0">
            <a:spAutoFit/>
          </a:bodyPr>
          <a:lstStyle/>
          <a:p>
            <a:pPr algn="ctr"/>
            <a:r>
              <a:rPr lang="es-ES" sz="6960">
                <a:solidFill>
                  <a:schemeClr val="bg2">
                    <a:lumMod val="25000"/>
                  </a:schemeClr>
                </a:solidFill>
                <a:latin typeface="Franklin Gothic Demi Cond" panose="020B0706030402020204" pitchFamily="34" charset="0"/>
              </a:rPr>
              <a:t>¿QUE ES NEXUS?</a:t>
            </a:r>
            <a:endParaRPr lang="es-AR" sz="6960">
              <a:solidFill>
                <a:schemeClr val="bg2">
                  <a:lumMod val="25000"/>
                </a:schemeClr>
              </a:solidFill>
              <a:latin typeface="Franklin Gothic Demi Cond" panose="020B0706030402020204" pitchFamily="34" charset="0"/>
            </a:endParaRPr>
          </a:p>
        </p:txBody>
      </p:sp>
      <p:pic>
        <p:nvPicPr>
          <p:cNvPr id="1097" name="Imagen 1096">
            <a:extLst>
              <a:ext uri="{FF2B5EF4-FFF2-40B4-BE49-F238E27FC236}">
                <a16:creationId xmlns:a16="http://schemas.microsoft.com/office/drawing/2014/main" id="{BC7D7F84-E3D1-21FF-76EA-28E773C44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1236" y="8665450"/>
            <a:ext cx="9638822" cy="6425881"/>
          </a:xfrm>
          <a:prstGeom prst="rect">
            <a:avLst/>
          </a:prstGeom>
        </p:spPr>
      </p:pic>
      <p:sp>
        <p:nvSpPr>
          <p:cNvPr id="1100" name="CuadroTexto 1099">
            <a:extLst>
              <a:ext uri="{FF2B5EF4-FFF2-40B4-BE49-F238E27FC236}">
                <a16:creationId xmlns:a16="http://schemas.microsoft.com/office/drawing/2014/main" id="{1273F86B-879A-44D4-2AF6-967E06A45DFC}"/>
              </a:ext>
            </a:extLst>
          </p:cNvPr>
          <p:cNvSpPr txBox="1"/>
          <p:nvPr/>
        </p:nvSpPr>
        <p:spPr>
          <a:xfrm>
            <a:off x="2185943" y="35902426"/>
            <a:ext cx="10912079" cy="1163395"/>
          </a:xfrm>
          <a:prstGeom prst="rect">
            <a:avLst/>
          </a:prstGeom>
          <a:solidFill>
            <a:schemeClr val="accent4">
              <a:lumMod val="60000"/>
              <a:lumOff val="40000"/>
            </a:schemeClr>
          </a:solidFill>
        </p:spPr>
        <p:txBody>
          <a:bodyPr wrap="square" rtlCol="0">
            <a:spAutoFit/>
          </a:bodyPr>
          <a:lstStyle/>
          <a:p>
            <a:pPr algn="ctr"/>
            <a:r>
              <a:rPr lang="es-ES" sz="6960">
                <a:solidFill>
                  <a:schemeClr val="bg2">
                    <a:lumMod val="25000"/>
                  </a:schemeClr>
                </a:solidFill>
                <a:latin typeface="Franklin Gothic Demi Cond" panose="020B0706030402020204" pitchFamily="34" charset="0"/>
              </a:rPr>
              <a:t>RESULTADOS</a:t>
            </a:r>
            <a:endParaRPr lang="es-AR" sz="6960">
              <a:solidFill>
                <a:schemeClr val="bg2">
                  <a:lumMod val="25000"/>
                </a:schemeClr>
              </a:solidFill>
              <a:latin typeface="Franklin Gothic Demi Cond" panose="020B0706030402020204" pitchFamily="34" charset="0"/>
            </a:endParaRPr>
          </a:p>
        </p:txBody>
      </p:sp>
      <p:sp>
        <p:nvSpPr>
          <p:cNvPr id="1101" name="CuadroTexto 1100">
            <a:extLst>
              <a:ext uri="{FF2B5EF4-FFF2-40B4-BE49-F238E27FC236}">
                <a16:creationId xmlns:a16="http://schemas.microsoft.com/office/drawing/2014/main" id="{6EAA690E-06DB-834E-8A29-7221B7DE3F8A}"/>
              </a:ext>
            </a:extLst>
          </p:cNvPr>
          <p:cNvSpPr txBox="1"/>
          <p:nvPr/>
        </p:nvSpPr>
        <p:spPr>
          <a:xfrm>
            <a:off x="20350457" y="35902426"/>
            <a:ext cx="10912079" cy="1163395"/>
          </a:xfrm>
          <a:prstGeom prst="rect">
            <a:avLst/>
          </a:prstGeom>
          <a:solidFill>
            <a:schemeClr val="accent4">
              <a:lumMod val="60000"/>
              <a:lumOff val="40000"/>
            </a:schemeClr>
          </a:solidFill>
        </p:spPr>
        <p:txBody>
          <a:bodyPr wrap="square" rtlCol="0">
            <a:spAutoFit/>
          </a:bodyPr>
          <a:lstStyle/>
          <a:p>
            <a:pPr algn="ctr"/>
            <a:r>
              <a:rPr lang="es-ES" sz="6960">
                <a:solidFill>
                  <a:schemeClr val="bg2">
                    <a:lumMod val="25000"/>
                  </a:schemeClr>
                </a:solidFill>
                <a:latin typeface="Franklin Gothic Demi Cond" panose="020B0706030402020204" pitchFamily="34" charset="0"/>
              </a:rPr>
              <a:t>CONCLUSIÓN</a:t>
            </a:r>
            <a:endParaRPr lang="es-AR" sz="6960">
              <a:solidFill>
                <a:schemeClr val="bg2">
                  <a:lumMod val="25000"/>
                </a:schemeClr>
              </a:solidFill>
              <a:latin typeface="Franklin Gothic Demi Cond" panose="020B0706030402020204" pitchFamily="34" charset="0"/>
            </a:endParaRPr>
          </a:p>
        </p:txBody>
      </p:sp>
      <p:sp>
        <p:nvSpPr>
          <p:cNvPr id="1102" name="CuadroTexto 1101">
            <a:extLst>
              <a:ext uri="{FF2B5EF4-FFF2-40B4-BE49-F238E27FC236}">
                <a16:creationId xmlns:a16="http://schemas.microsoft.com/office/drawing/2014/main" id="{86EE1FCB-E19E-E9A4-14F4-CB2E08CB8DBE}"/>
              </a:ext>
            </a:extLst>
          </p:cNvPr>
          <p:cNvSpPr txBox="1"/>
          <p:nvPr/>
        </p:nvSpPr>
        <p:spPr>
          <a:xfrm>
            <a:off x="1926133" y="42351368"/>
            <a:ext cx="15267324" cy="707886"/>
          </a:xfrm>
          <a:prstGeom prst="rect">
            <a:avLst/>
          </a:prstGeom>
          <a:noFill/>
        </p:spPr>
        <p:txBody>
          <a:bodyPr wrap="square" rtlCol="0">
            <a:spAutoFit/>
          </a:bodyPr>
          <a:lstStyle/>
          <a:p>
            <a:r>
              <a:rPr lang="es-ES" sz="4000" dirty="0">
                <a:solidFill>
                  <a:schemeClr val="bg1"/>
                </a:solidFill>
                <a:latin typeface="Bahnschrift SemiBold" panose="020B0502040204020203" pitchFamily="34" charset="0"/>
              </a:rPr>
              <a:t>REFERENCIAS: https://www.scrum.org/resources/nexus-guide</a:t>
            </a:r>
            <a:endParaRPr lang="es-AR" sz="4000" dirty="0">
              <a:solidFill>
                <a:schemeClr val="bg1"/>
              </a:solidFill>
              <a:latin typeface="Bahnschrift SemiBold" panose="020B0502040204020203" pitchFamily="34" charset="0"/>
            </a:endParaRPr>
          </a:p>
        </p:txBody>
      </p:sp>
      <p:pic>
        <p:nvPicPr>
          <p:cNvPr id="1104" name="Imagen 1103">
            <a:extLst>
              <a:ext uri="{FF2B5EF4-FFF2-40B4-BE49-F238E27FC236}">
                <a16:creationId xmlns:a16="http://schemas.microsoft.com/office/drawing/2014/main" id="{97785FCD-1BE0-586A-5E1C-CA35DDB99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98431" y="42079502"/>
            <a:ext cx="2835644" cy="1062835"/>
          </a:xfrm>
          <a:prstGeom prst="rect">
            <a:avLst/>
          </a:prstGeom>
        </p:spPr>
      </p:pic>
      <p:sp>
        <p:nvSpPr>
          <p:cNvPr id="2" name="CuadroTexto 1">
            <a:extLst>
              <a:ext uri="{FF2B5EF4-FFF2-40B4-BE49-F238E27FC236}">
                <a16:creationId xmlns:a16="http://schemas.microsoft.com/office/drawing/2014/main" id="{80DA540C-1DEB-8DF6-D846-271BE4D9DCC7}"/>
              </a:ext>
            </a:extLst>
          </p:cNvPr>
          <p:cNvSpPr txBox="1"/>
          <p:nvPr/>
        </p:nvSpPr>
        <p:spPr>
          <a:xfrm>
            <a:off x="20350457" y="37571474"/>
            <a:ext cx="10912079" cy="4031873"/>
          </a:xfrm>
          <a:prstGeom prst="rect">
            <a:avLst/>
          </a:prstGeom>
          <a:noFill/>
        </p:spPr>
        <p:txBody>
          <a:bodyPr wrap="square" rtlCol="0">
            <a:spAutoFit/>
          </a:bodyPr>
          <a:lstStyle/>
          <a:p>
            <a:r>
              <a:rPr lang="es-ES" sz="3200" b="1" i="0" u="none" strike="noStrike" dirty="0">
                <a:solidFill>
                  <a:srgbClr val="000000"/>
                </a:solidFill>
                <a:effectLst/>
              </a:rPr>
              <a:t>Nexus sigue siendo scrum, no cambia ni sus ideas ni su diseño central, solamente es una marco de trabajo para poder escalar los beneficios de scrum con múltiples equipos que trabajan juntos</a:t>
            </a:r>
            <a:r>
              <a:rPr lang="es-ES" sz="3200" b="1" dirty="0">
                <a:solidFill>
                  <a:srgbClr val="000000"/>
                </a:solidFill>
              </a:rPr>
              <a:t>.</a:t>
            </a:r>
          </a:p>
          <a:p>
            <a:endParaRPr lang="es-ES" sz="3200" b="1" dirty="0">
              <a:solidFill>
                <a:srgbClr val="000000"/>
              </a:solidFill>
            </a:endParaRPr>
          </a:p>
          <a:p>
            <a:r>
              <a:rPr lang="es-ES" sz="3200" b="1" dirty="0">
                <a:solidFill>
                  <a:srgbClr val="000000"/>
                </a:solidFill>
              </a:rPr>
              <a:t>Nexus brinda oportunidades para cambiar el proceso, la estructura del producto y la estructura de las comunicaciones para reducir o remover las dependencias.</a:t>
            </a:r>
          </a:p>
        </p:txBody>
      </p:sp>
      <p:sp>
        <p:nvSpPr>
          <p:cNvPr id="3" name="CuadroTexto 2">
            <a:extLst>
              <a:ext uri="{FF2B5EF4-FFF2-40B4-BE49-F238E27FC236}">
                <a16:creationId xmlns:a16="http://schemas.microsoft.com/office/drawing/2014/main" id="{A9B3FA3F-F933-3B0F-A156-8D6AAA7EC65A}"/>
              </a:ext>
            </a:extLst>
          </p:cNvPr>
          <p:cNvSpPr txBox="1"/>
          <p:nvPr/>
        </p:nvSpPr>
        <p:spPr>
          <a:xfrm>
            <a:off x="4074358" y="37472123"/>
            <a:ext cx="10912079" cy="3539430"/>
          </a:xfrm>
          <a:prstGeom prst="rect">
            <a:avLst/>
          </a:prstGeom>
          <a:noFill/>
        </p:spPr>
        <p:txBody>
          <a:bodyPr wrap="square" rtlCol="0">
            <a:spAutoFit/>
          </a:bodyPr>
          <a:lstStyle/>
          <a:p>
            <a:r>
              <a:rPr lang="es-ES" sz="3200" b="1" dirty="0"/>
              <a:t>Menor dependencia entre los equipos</a:t>
            </a:r>
          </a:p>
          <a:p>
            <a:endParaRPr lang="es-ES" sz="3200" b="1" dirty="0"/>
          </a:p>
          <a:p>
            <a:r>
              <a:rPr lang="es-ES" sz="3200" b="1" dirty="0"/>
              <a:t>Mayor transparencia entre los equipos</a:t>
            </a:r>
          </a:p>
          <a:p>
            <a:endParaRPr lang="es-ES" sz="3200" b="1" dirty="0"/>
          </a:p>
          <a:p>
            <a:r>
              <a:rPr lang="es-ES" sz="3200" b="1" dirty="0"/>
              <a:t>Optimizar los recursos</a:t>
            </a:r>
          </a:p>
          <a:p>
            <a:endParaRPr lang="es-ES" sz="3200" b="1" dirty="0"/>
          </a:p>
          <a:p>
            <a:r>
              <a:rPr lang="es-ES" sz="3200" b="1" dirty="0"/>
              <a:t>Mayor entrega de valor </a:t>
            </a:r>
            <a:endParaRPr lang="es-AR" sz="3200" b="1" dirty="0"/>
          </a:p>
        </p:txBody>
      </p:sp>
      <p:pic>
        <p:nvPicPr>
          <p:cNvPr id="19" name="Imagen 18" descr="Icono&#10;&#10;Descripción generada automáticamente">
            <a:extLst>
              <a:ext uri="{FF2B5EF4-FFF2-40B4-BE49-F238E27FC236}">
                <a16:creationId xmlns:a16="http://schemas.microsoft.com/office/drawing/2014/main" id="{F33283D2-6D56-5A5F-6DC6-5AD7D94287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8047" y="37349742"/>
            <a:ext cx="1691198" cy="1691198"/>
          </a:xfrm>
          <a:prstGeom prst="rect">
            <a:avLst/>
          </a:prstGeom>
        </p:spPr>
      </p:pic>
      <p:pic>
        <p:nvPicPr>
          <p:cNvPr id="7" name="Imagen 6">
            <a:extLst>
              <a:ext uri="{FF2B5EF4-FFF2-40B4-BE49-F238E27FC236}">
                <a16:creationId xmlns:a16="http://schemas.microsoft.com/office/drawing/2014/main" id="{9C1CAEDB-88E7-C8C1-082B-4BC6EE48E0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2027" y="38836074"/>
            <a:ext cx="2920635" cy="2907936"/>
          </a:xfrm>
          <a:prstGeom prst="rect">
            <a:avLst/>
          </a:prstGeom>
        </p:spPr>
      </p:pic>
      <p:pic>
        <p:nvPicPr>
          <p:cNvPr id="15" name="Imagen 14">
            <a:extLst>
              <a:ext uri="{FF2B5EF4-FFF2-40B4-BE49-F238E27FC236}">
                <a16:creationId xmlns:a16="http://schemas.microsoft.com/office/drawing/2014/main" id="{E02BA0C4-64F5-CD01-4DF6-D6EB357105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9922" y="36622169"/>
            <a:ext cx="3201597" cy="3201597"/>
          </a:xfrm>
          <a:prstGeom prst="rect">
            <a:avLst/>
          </a:prstGeom>
        </p:spPr>
      </p:pic>
      <p:pic>
        <p:nvPicPr>
          <p:cNvPr id="26" name="Imagen 25">
            <a:extLst>
              <a:ext uri="{FF2B5EF4-FFF2-40B4-BE49-F238E27FC236}">
                <a16:creationId xmlns:a16="http://schemas.microsoft.com/office/drawing/2014/main" id="{ABCC5F7E-1D96-E16D-A202-C92C090AEA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815" y="39331425"/>
            <a:ext cx="2367661" cy="2408837"/>
          </a:xfrm>
          <a:prstGeom prst="rect">
            <a:avLst/>
          </a:prstGeom>
        </p:spPr>
      </p:pic>
      <p:pic>
        <p:nvPicPr>
          <p:cNvPr id="28" name="Imagen 27">
            <a:extLst>
              <a:ext uri="{FF2B5EF4-FFF2-40B4-BE49-F238E27FC236}">
                <a16:creationId xmlns:a16="http://schemas.microsoft.com/office/drawing/2014/main" id="{0A68B50C-BAE3-D63D-0024-6208000BDB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01368" y="36223022"/>
            <a:ext cx="9002452" cy="4501226"/>
          </a:xfrm>
          <a:prstGeom prst="rect">
            <a:avLst/>
          </a:prstGeom>
        </p:spPr>
      </p:pic>
      <p:sp>
        <p:nvSpPr>
          <p:cNvPr id="8" name="CuadroTexto 7">
            <a:extLst>
              <a:ext uri="{FF2B5EF4-FFF2-40B4-BE49-F238E27FC236}">
                <a16:creationId xmlns:a16="http://schemas.microsoft.com/office/drawing/2014/main" id="{3730B4F5-1280-3049-433F-E930A365E056}"/>
              </a:ext>
            </a:extLst>
          </p:cNvPr>
          <p:cNvSpPr txBox="1"/>
          <p:nvPr/>
        </p:nvSpPr>
        <p:spPr>
          <a:xfrm>
            <a:off x="18876897" y="17423378"/>
            <a:ext cx="10898532" cy="707886"/>
          </a:xfrm>
          <a:prstGeom prst="rect">
            <a:avLst/>
          </a:prstGeom>
          <a:solidFill>
            <a:srgbClr val="C83F7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000" b="1" dirty="0">
                <a:solidFill>
                  <a:schemeClr val="bg1"/>
                </a:solidFill>
                <a:cs typeface="Calibri"/>
              </a:rPr>
              <a:t>ARTEFACTOS</a:t>
            </a:r>
          </a:p>
        </p:txBody>
      </p:sp>
      <p:sp>
        <p:nvSpPr>
          <p:cNvPr id="25" name="CuadroTexto 24">
            <a:extLst>
              <a:ext uri="{FF2B5EF4-FFF2-40B4-BE49-F238E27FC236}">
                <a16:creationId xmlns:a16="http://schemas.microsoft.com/office/drawing/2014/main" id="{CDC5938D-5CA0-2BAA-8A7A-F0EE7FC7EAFF}"/>
              </a:ext>
            </a:extLst>
          </p:cNvPr>
          <p:cNvSpPr txBox="1"/>
          <p:nvPr/>
        </p:nvSpPr>
        <p:spPr>
          <a:xfrm>
            <a:off x="2782597" y="16832570"/>
            <a:ext cx="5021302" cy="707886"/>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000" b="1" dirty="0">
                <a:solidFill>
                  <a:schemeClr val="bg1"/>
                </a:solidFill>
                <a:cs typeface="Calibri"/>
              </a:rPr>
              <a:t>RESPONSABILIDADES</a:t>
            </a:r>
          </a:p>
        </p:txBody>
      </p:sp>
      <p:sp>
        <p:nvSpPr>
          <p:cNvPr id="27" name="CuadroTexto 26">
            <a:extLst>
              <a:ext uri="{FF2B5EF4-FFF2-40B4-BE49-F238E27FC236}">
                <a16:creationId xmlns:a16="http://schemas.microsoft.com/office/drawing/2014/main" id="{884F39B1-4DAC-F5A2-4F60-9C2254DA97B3}"/>
              </a:ext>
            </a:extLst>
          </p:cNvPr>
          <p:cNvSpPr txBox="1"/>
          <p:nvPr/>
        </p:nvSpPr>
        <p:spPr>
          <a:xfrm>
            <a:off x="11134593" y="26063704"/>
            <a:ext cx="10351594" cy="707886"/>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000" b="1" dirty="0">
                <a:solidFill>
                  <a:schemeClr val="bg1"/>
                </a:solidFill>
                <a:latin typeface="Roboto" pitchFamily="2" charset="0"/>
                <a:ea typeface="Roboto" pitchFamily="2" charset="0"/>
                <a:cs typeface="Calibri"/>
              </a:rPr>
              <a:t>EVENTOS</a:t>
            </a:r>
          </a:p>
        </p:txBody>
      </p:sp>
      <p:sp>
        <p:nvSpPr>
          <p:cNvPr id="29" name="CuadroTexto 28">
            <a:extLst>
              <a:ext uri="{FF2B5EF4-FFF2-40B4-BE49-F238E27FC236}">
                <a16:creationId xmlns:a16="http://schemas.microsoft.com/office/drawing/2014/main" id="{88790B6F-8FC9-0460-5550-7C06AB5B16CD}"/>
              </a:ext>
            </a:extLst>
          </p:cNvPr>
          <p:cNvSpPr txBox="1"/>
          <p:nvPr/>
        </p:nvSpPr>
        <p:spPr>
          <a:xfrm>
            <a:off x="928934" y="22499028"/>
            <a:ext cx="5023483" cy="206210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tx1">
                    <a:lumMod val="65000"/>
                    <a:lumOff val="35000"/>
                  </a:schemeClr>
                </a:solidFill>
                <a:cs typeface="Calibri"/>
              </a:rPr>
              <a:t>El Nexus </a:t>
            </a:r>
            <a:r>
              <a:rPr lang="es-ES" sz="3200" dirty="0" err="1">
                <a:solidFill>
                  <a:schemeClr val="tx1">
                    <a:lumMod val="65000"/>
                    <a:lumOff val="35000"/>
                  </a:schemeClr>
                </a:solidFill>
                <a:cs typeface="Calibri"/>
              </a:rPr>
              <a:t>Integration</a:t>
            </a:r>
            <a:r>
              <a:rPr lang="es-ES" sz="3200" dirty="0">
                <a:solidFill>
                  <a:schemeClr val="tx1">
                    <a:lumMod val="65000"/>
                    <a:lumOff val="35000"/>
                  </a:schemeClr>
                </a:solidFill>
                <a:cs typeface="Calibri"/>
              </a:rPr>
              <a:t> </a:t>
            </a:r>
            <a:r>
              <a:rPr lang="es-ES" sz="3200" dirty="0" err="1">
                <a:solidFill>
                  <a:schemeClr val="tx1">
                    <a:lumMod val="65000"/>
                    <a:lumOff val="35000"/>
                  </a:schemeClr>
                </a:solidFill>
                <a:cs typeface="Calibri"/>
              </a:rPr>
              <a:t>Team</a:t>
            </a:r>
            <a:r>
              <a:rPr lang="es-ES" sz="3200" dirty="0">
                <a:solidFill>
                  <a:schemeClr val="tx1">
                    <a:lumMod val="65000"/>
                    <a:lumOff val="35000"/>
                  </a:schemeClr>
                </a:solidFill>
                <a:cs typeface="Calibri"/>
              </a:rPr>
              <a:t> se asegura de que el Nexus entregue un incremento integrado</a:t>
            </a:r>
          </a:p>
        </p:txBody>
      </p:sp>
      <p:sp>
        <p:nvSpPr>
          <p:cNvPr id="30" name="CuadroTexto 29">
            <a:extLst>
              <a:ext uri="{FF2B5EF4-FFF2-40B4-BE49-F238E27FC236}">
                <a16:creationId xmlns:a16="http://schemas.microsoft.com/office/drawing/2014/main" id="{04AF819F-467C-406B-10B5-0D00AE66DC7B}"/>
              </a:ext>
            </a:extLst>
          </p:cNvPr>
          <p:cNvSpPr txBox="1"/>
          <p:nvPr/>
        </p:nvSpPr>
        <p:spPr>
          <a:xfrm>
            <a:off x="18926037" y="18235086"/>
            <a:ext cx="10849391" cy="144655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dirty="0">
                <a:cs typeface="Calibri"/>
              </a:rPr>
              <a:t>Representan trabajo o valor y están diseñados para maximizar la transparencia</a:t>
            </a:r>
          </a:p>
        </p:txBody>
      </p:sp>
      <p:sp>
        <p:nvSpPr>
          <p:cNvPr id="31" name="CuadroTexto 30">
            <a:extLst>
              <a:ext uri="{FF2B5EF4-FFF2-40B4-BE49-F238E27FC236}">
                <a16:creationId xmlns:a16="http://schemas.microsoft.com/office/drawing/2014/main" id="{F0F45A62-C28F-B11F-FC78-312F162FFC7F}"/>
              </a:ext>
            </a:extLst>
          </p:cNvPr>
          <p:cNvSpPr txBox="1"/>
          <p:nvPr/>
        </p:nvSpPr>
        <p:spPr>
          <a:xfrm>
            <a:off x="11134593" y="26875119"/>
            <a:ext cx="10351594" cy="175432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600" b="1" dirty="0">
                <a:latin typeface="Roboto" pitchFamily="2" charset="0"/>
                <a:ea typeface="Roboto" pitchFamily="2" charset="0"/>
                <a:cs typeface="Calibri"/>
              </a:rPr>
              <a:t>Los eventos son atendidos por los miembros que sean necesarios del Nexus  para lograr el resultado previsto de la manera mas efectiva </a:t>
            </a:r>
          </a:p>
        </p:txBody>
      </p:sp>
      <p:pic>
        <p:nvPicPr>
          <p:cNvPr id="11" name="Imagen 11" descr="Icono&#10;&#10;Descripción generada automáticamente">
            <a:extLst>
              <a:ext uri="{FF2B5EF4-FFF2-40B4-BE49-F238E27FC236}">
                <a16:creationId xmlns:a16="http://schemas.microsoft.com/office/drawing/2014/main" id="{312D9467-4E54-FF4E-B32B-50C88C36FF33}"/>
              </a:ext>
            </a:extLst>
          </p:cNvPr>
          <p:cNvPicPr>
            <a:picLocks noChangeAspect="1"/>
          </p:cNvPicPr>
          <p:nvPr/>
        </p:nvPicPr>
        <p:blipFill>
          <a:blip r:embed="rId11"/>
          <a:stretch>
            <a:fillRect/>
          </a:stretch>
        </p:blipFill>
        <p:spPr>
          <a:xfrm>
            <a:off x="10994156" y="17524937"/>
            <a:ext cx="5808060" cy="2856613"/>
          </a:xfrm>
          <a:prstGeom prst="rect">
            <a:avLst/>
          </a:prstGeom>
        </p:spPr>
      </p:pic>
      <p:pic>
        <p:nvPicPr>
          <p:cNvPr id="12" name="Imagen 19" descr="Icono&#10;&#10;Descripción generada automáticamente">
            <a:extLst>
              <a:ext uri="{FF2B5EF4-FFF2-40B4-BE49-F238E27FC236}">
                <a16:creationId xmlns:a16="http://schemas.microsoft.com/office/drawing/2014/main" id="{077CB7D1-C57A-867C-4581-4BD466C7D626}"/>
              </a:ext>
            </a:extLst>
          </p:cNvPr>
          <p:cNvPicPr>
            <a:picLocks noChangeAspect="1"/>
          </p:cNvPicPr>
          <p:nvPr/>
        </p:nvPicPr>
        <p:blipFill>
          <a:blip r:embed="rId12"/>
          <a:stretch>
            <a:fillRect/>
          </a:stretch>
        </p:blipFill>
        <p:spPr>
          <a:xfrm>
            <a:off x="8495658" y="17725476"/>
            <a:ext cx="3101392" cy="2743200"/>
          </a:xfrm>
          <a:prstGeom prst="rect">
            <a:avLst/>
          </a:prstGeom>
        </p:spPr>
      </p:pic>
      <p:pic>
        <p:nvPicPr>
          <p:cNvPr id="20" name="Imagen 31" descr="Icono&#10;&#10;Descripción generada automáticamente">
            <a:extLst>
              <a:ext uri="{FF2B5EF4-FFF2-40B4-BE49-F238E27FC236}">
                <a16:creationId xmlns:a16="http://schemas.microsoft.com/office/drawing/2014/main" id="{BBAF7062-087B-31DE-2648-C238A264A751}"/>
              </a:ext>
            </a:extLst>
          </p:cNvPr>
          <p:cNvPicPr>
            <a:picLocks noChangeAspect="1"/>
          </p:cNvPicPr>
          <p:nvPr/>
        </p:nvPicPr>
        <p:blipFill>
          <a:blip r:embed="rId13"/>
          <a:stretch>
            <a:fillRect/>
          </a:stretch>
        </p:blipFill>
        <p:spPr>
          <a:xfrm>
            <a:off x="9952546" y="21252004"/>
            <a:ext cx="3402670" cy="2743200"/>
          </a:xfrm>
          <a:prstGeom prst="rect">
            <a:avLst/>
          </a:prstGeom>
        </p:spPr>
      </p:pic>
      <p:sp>
        <p:nvSpPr>
          <p:cNvPr id="33" name="CuadroTexto 32">
            <a:extLst>
              <a:ext uri="{FF2B5EF4-FFF2-40B4-BE49-F238E27FC236}">
                <a16:creationId xmlns:a16="http://schemas.microsoft.com/office/drawing/2014/main" id="{579DE6A7-2EA2-ECF8-AD6C-4F3033E889D2}"/>
              </a:ext>
            </a:extLst>
          </p:cNvPr>
          <p:cNvSpPr txBox="1"/>
          <p:nvPr/>
        </p:nvSpPr>
        <p:spPr>
          <a:xfrm>
            <a:off x="8353051" y="20238848"/>
            <a:ext cx="3101393" cy="83099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dirty="0">
                <a:solidFill>
                  <a:schemeClr val="bg1"/>
                </a:solidFill>
                <a:latin typeface="Bebas Neue" panose="020B0606020202050201" pitchFamily="34" charset="0"/>
                <a:cs typeface="Calibri"/>
              </a:rPr>
              <a:t>Scrum Master</a:t>
            </a:r>
          </a:p>
        </p:txBody>
      </p:sp>
      <p:sp>
        <p:nvSpPr>
          <p:cNvPr id="35" name="CuadroTexto 34">
            <a:extLst>
              <a:ext uri="{FF2B5EF4-FFF2-40B4-BE49-F238E27FC236}">
                <a16:creationId xmlns:a16="http://schemas.microsoft.com/office/drawing/2014/main" id="{3088A97C-C464-62B6-E1B3-637FE08DA746}"/>
              </a:ext>
            </a:extLst>
          </p:cNvPr>
          <p:cNvSpPr txBox="1"/>
          <p:nvPr/>
        </p:nvSpPr>
        <p:spPr>
          <a:xfrm>
            <a:off x="939170" y="21575028"/>
            <a:ext cx="4988256" cy="769441"/>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dirty="0">
                <a:solidFill>
                  <a:schemeClr val="bg1"/>
                </a:solidFill>
                <a:latin typeface="Bebas Neue" panose="020B0606020202050201" pitchFamily="34" charset="0"/>
                <a:cs typeface="Calibri"/>
              </a:rPr>
              <a:t>Nexus </a:t>
            </a:r>
            <a:r>
              <a:rPr lang="es-ES" sz="4400" dirty="0" err="1">
                <a:solidFill>
                  <a:schemeClr val="bg1"/>
                </a:solidFill>
                <a:latin typeface="Bebas Neue" panose="020B0606020202050201" pitchFamily="34" charset="0"/>
                <a:cs typeface="Calibri"/>
              </a:rPr>
              <a:t>Integration</a:t>
            </a:r>
            <a:r>
              <a:rPr lang="es-ES" sz="4400" dirty="0">
                <a:solidFill>
                  <a:schemeClr val="bg1"/>
                </a:solidFill>
                <a:latin typeface="Bebas Neue" panose="020B0606020202050201" pitchFamily="34" charset="0"/>
                <a:cs typeface="Calibri"/>
              </a:rPr>
              <a:t> </a:t>
            </a:r>
            <a:r>
              <a:rPr lang="es-ES" sz="4400" dirty="0" err="1">
                <a:solidFill>
                  <a:schemeClr val="bg1"/>
                </a:solidFill>
                <a:latin typeface="Bebas Neue" panose="020B0606020202050201" pitchFamily="34" charset="0"/>
                <a:cs typeface="Calibri"/>
              </a:rPr>
              <a:t>Team</a:t>
            </a:r>
            <a:endParaRPr lang="es-ES" sz="4400" dirty="0">
              <a:solidFill>
                <a:schemeClr val="bg1"/>
              </a:solidFill>
              <a:latin typeface="Bebas Neue" panose="020B0606020202050201" pitchFamily="34" charset="0"/>
              <a:cs typeface="Calibri"/>
            </a:endParaRPr>
          </a:p>
        </p:txBody>
      </p:sp>
      <p:sp>
        <p:nvSpPr>
          <p:cNvPr id="37" name="CuadroTexto 36">
            <a:extLst>
              <a:ext uri="{FF2B5EF4-FFF2-40B4-BE49-F238E27FC236}">
                <a16:creationId xmlns:a16="http://schemas.microsoft.com/office/drawing/2014/main" id="{178236B9-92C2-349B-4569-F5A8D882A1F4}"/>
              </a:ext>
            </a:extLst>
          </p:cNvPr>
          <p:cNvSpPr txBox="1"/>
          <p:nvPr/>
        </p:nvSpPr>
        <p:spPr>
          <a:xfrm>
            <a:off x="17014650" y="20456495"/>
            <a:ext cx="3921473" cy="584775"/>
          </a:xfrm>
          <a:prstGeom prst="rect">
            <a:avLst/>
          </a:prstGeom>
          <a:solidFill>
            <a:srgbClr val="C83F7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err="1">
                <a:solidFill>
                  <a:schemeClr val="bg1"/>
                </a:solidFill>
                <a:latin typeface="Franklin Gothic Demi Cond"/>
                <a:cs typeface="Calibri"/>
              </a:rPr>
              <a:t>Product</a:t>
            </a:r>
            <a:r>
              <a:rPr lang="es-ES" sz="3200" dirty="0">
                <a:solidFill>
                  <a:schemeClr val="bg1"/>
                </a:solidFill>
                <a:latin typeface="Franklin Gothic Demi Cond"/>
                <a:cs typeface="Calibri"/>
              </a:rPr>
              <a:t> Backlog</a:t>
            </a:r>
            <a:endParaRPr lang="es-ES" sz="3200" dirty="0">
              <a:solidFill>
                <a:schemeClr val="bg1"/>
              </a:solidFill>
              <a:latin typeface="Franklin Gothic Demi Cond"/>
            </a:endParaRPr>
          </a:p>
        </p:txBody>
      </p:sp>
      <p:sp>
        <p:nvSpPr>
          <p:cNvPr id="40" name="CuadroTexto 39">
            <a:extLst>
              <a:ext uri="{FF2B5EF4-FFF2-40B4-BE49-F238E27FC236}">
                <a16:creationId xmlns:a16="http://schemas.microsoft.com/office/drawing/2014/main" id="{B750501F-5061-D794-AA01-F061D856780A}"/>
              </a:ext>
            </a:extLst>
          </p:cNvPr>
          <p:cNvSpPr txBox="1"/>
          <p:nvPr/>
        </p:nvSpPr>
        <p:spPr>
          <a:xfrm>
            <a:off x="17014651" y="21106678"/>
            <a:ext cx="3921473"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cs typeface="Calibri"/>
              </a:rPr>
              <a:t>Compromiso: Objetivo del producto</a:t>
            </a:r>
            <a:endParaRPr lang="es-ES" sz="3200" dirty="0"/>
          </a:p>
        </p:txBody>
      </p:sp>
      <p:sp>
        <p:nvSpPr>
          <p:cNvPr id="43" name="CuadroTexto 42">
            <a:extLst>
              <a:ext uri="{FF2B5EF4-FFF2-40B4-BE49-F238E27FC236}">
                <a16:creationId xmlns:a16="http://schemas.microsoft.com/office/drawing/2014/main" id="{4A779306-9888-0471-BC1C-601F395D4BC4}"/>
              </a:ext>
            </a:extLst>
          </p:cNvPr>
          <p:cNvSpPr txBox="1"/>
          <p:nvPr/>
        </p:nvSpPr>
        <p:spPr>
          <a:xfrm>
            <a:off x="359833" y="29003570"/>
            <a:ext cx="6376751" cy="58477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Roboto" pitchFamily="2" charset="0"/>
                <a:ea typeface="Roboto" pitchFamily="2" charset="0"/>
                <a:cs typeface="Calibri"/>
              </a:rPr>
              <a:t>Refinamiento entre equipos</a:t>
            </a:r>
            <a:endParaRPr lang="es-ES" sz="3200" dirty="0">
              <a:solidFill>
                <a:schemeClr val="bg1"/>
              </a:solidFill>
              <a:latin typeface="Roboto" pitchFamily="2" charset="0"/>
              <a:ea typeface="Roboto" pitchFamily="2" charset="0"/>
            </a:endParaRPr>
          </a:p>
        </p:txBody>
      </p:sp>
      <p:sp>
        <p:nvSpPr>
          <p:cNvPr id="44" name="CuadroTexto 43">
            <a:extLst>
              <a:ext uri="{FF2B5EF4-FFF2-40B4-BE49-F238E27FC236}">
                <a16:creationId xmlns:a16="http://schemas.microsoft.com/office/drawing/2014/main" id="{1A14E1FF-55F9-CEB3-DF17-0B3BEEFF8708}"/>
              </a:ext>
            </a:extLst>
          </p:cNvPr>
          <p:cNvSpPr txBox="1"/>
          <p:nvPr/>
        </p:nvSpPr>
        <p:spPr>
          <a:xfrm>
            <a:off x="7116165" y="31028577"/>
            <a:ext cx="5246868" cy="58477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Roboto" pitchFamily="2" charset="0"/>
                <a:ea typeface="Roboto" pitchFamily="2" charset="0"/>
                <a:cs typeface="Calibri"/>
              </a:rPr>
              <a:t>Nexus Sprint </a:t>
            </a:r>
            <a:r>
              <a:rPr lang="es-ES" sz="3200" dirty="0" err="1">
                <a:solidFill>
                  <a:schemeClr val="bg1"/>
                </a:solidFill>
                <a:latin typeface="Roboto" pitchFamily="2" charset="0"/>
                <a:ea typeface="Roboto" pitchFamily="2" charset="0"/>
                <a:cs typeface="Calibri"/>
              </a:rPr>
              <a:t>Planning</a:t>
            </a:r>
            <a:endParaRPr lang="es-ES" sz="3200" dirty="0">
              <a:solidFill>
                <a:schemeClr val="bg1"/>
              </a:solidFill>
              <a:latin typeface="Roboto" pitchFamily="2" charset="0"/>
              <a:ea typeface="Roboto" pitchFamily="2" charset="0"/>
            </a:endParaRPr>
          </a:p>
        </p:txBody>
      </p:sp>
      <p:sp>
        <p:nvSpPr>
          <p:cNvPr id="45" name="CuadroTexto 44">
            <a:extLst>
              <a:ext uri="{FF2B5EF4-FFF2-40B4-BE49-F238E27FC236}">
                <a16:creationId xmlns:a16="http://schemas.microsoft.com/office/drawing/2014/main" id="{1B5C1B80-5158-E221-F374-47BA4E2F94C9}"/>
              </a:ext>
            </a:extLst>
          </p:cNvPr>
          <p:cNvSpPr txBox="1"/>
          <p:nvPr/>
        </p:nvSpPr>
        <p:spPr>
          <a:xfrm>
            <a:off x="13261029" y="31643510"/>
            <a:ext cx="6429820" cy="58477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Roboto" pitchFamily="2" charset="0"/>
                <a:ea typeface="Roboto" pitchFamily="2" charset="0"/>
                <a:cs typeface="Calibri"/>
              </a:rPr>
              <a:t>Nexus </a:t>
            </a:r>
            <a:r>
              <a:rPr lang="es-ES" sz="3200" dirty="0" err="1">
                <a:solidFill>
                  <a:schemeClr val="bg1"/>
                </a:solidFill>
                <a:latin typeface="Roboto" pitchFamily="2" charset="0"/>
                <a:ea typeface="Roboto" pitchFamily="2" charset="0"/>
                <a:cs typeface="Calibri"/>
              </a:rPr>
              <a:t>Daily</a:t>
            </a:r>
            <a:r>
              <a:rPr lang="es-ES" sz="3200" dirty="0">
                <a:solidFill>
                  <a:schemeClr val="bg1"/>
                </a:solidFill>
                <a:latin typeface="Roboto" pitchFamily="2" charset="0"/>
                <a:ea typeface="Roboto" pitchFamily="2" charset="0"/>
                <a:cs typeface="Calibri"/>
              </a:rPr>
              <a:t> Scrum</a:t>
            </a:r>
            <a:endParaRPr lang="es-ES" sz="3200" dirty="0">
              <a:solidFill>
                <a:schemeClr val="bg1"/>
              </a:solidFill>
              <a:latin typeface="Roboto" pitchFamily="2" charset="0"/>
              <a:ea typeface="Roboto" pitchFamily="2" charset="0"/>
            </a:endParaRPr>
          </a:p>
        </p:txBody>
      </p:sp>
      <p:sp>
        <p:nvSpPr>
          <p:cNvPr id="46" name="CuadroTexto 45">
            <a:extLst>
              <a:ext uri="{FF2B5EF4-FFF2-40B4-BE49-F238E27FC236}">
                <a16:creationId xmlns:a16="http://schemas.microsoft.com/office/drawing/2014/main" id="{DDDF434F-001B-4D71-3123-E594BA5074E3}"/>
              </a:ext>
            </a:extLst>
          </p:cNvPr>
          <p:cNvSpPr txBox="1"/>
          <p:nvPr/>
        </p:nvSpPr>
        <p:spPr>
          <a:xfrm>
            <a:off x="20583461" y="30678078"/>
            <a:ext cx="5246548" cy="58477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Roboto" pitchFamily="2" charset="0"/>
                <a:ea typeface="Roboto" pitchFamily="2" charset="0"/>
                <a:cs typeface="Calibri"/>
              </a:rPr>
              <a:t>Nexus Sprint </a:t>
            </a:r>
            <a:r>
              <a:rPr lang="es-ES" sz="3200" dirty="0" err="1">
                <a:solidFill>
                  <a:schemeClr val="bg1"/>
                </a:solidFill>
                <a:latin typeface="Roboto" pitchFamily="2" charset="0"/>
                <a:ea typeface="Roboto" pitchFamily="2" charset="0"/>
                <a:cs typeface="Calibri"/>
              </a:rPr>
              <a:t>Review</a:t>
            </a:r>
            <a:endParaRPr lang="es-ES" sz="3200" dirty="0">
              <a:solidFill>
                <a:schemeClr val="bg1"/>
              </a:solidFill>
              <a:latin typeface="Roboto" pitchFamily="2" charset="0"/>
              <a:ea typeface="Roboto" pitchFamily="2" charset="0"/>
            </a:endParaRPr>
          </a:p>
        </p:txBody>
      </p:sp>
      <p:sp>
        <p:nvSpPr>
          <p:cNvPr id="47" name="CuadroTexto 46">
            <a:extLst>
              <a:ext uri="{FF2B5EF4-FFF2-40B4-BE49-F238E27FC236}">
                <a16:creationId xmlns:a16="http://schemas.microsoft.com/office/drawing/2014/main" id="{7BE084DC-A139-5054-004B-A25FE668F59D}"/>
              </a:ext>
            </a:extLst>
          </p:cNvPr>
          <p:cNvSpPr txBox="1"/>
          <p:nvPr/>
        </p:nvSpPr>
        <p:spPr>
          <a:xfrm>
            <a:off x="26194505" y="29027615"/>
            <a:ext cx="5825428" cy="58477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Roboto" pitchFamily="2" charset="0"/>
                <a:ea typeface="Roboto" pitchFamily="2" charset="0"/>
                <a:cs typeface="Calibri"/>
              </a:rPr>
              <a:t>Nexus Sprint Retrospective</a:t>
            </a:r>
            <a:endParaRPr lang="es-ES" sz="3200" dirty="0">
              <a:solidFill>
                <a:schemeClr val="bg1"/>
              </a:solidFill>
              <a:latin typeface="Roboto" pitchFamily="2" charset="0"/>
              <a:ea typeface="Roboto" pitchFamily="2" charset="0"/>
            </a:endParaRPr>
          </a:p>
        </p:txBody>
      </p:sp>
      <p:pic>
        <p:nvPicPr>
          <p:cNvPr id="36" name="Imagen 47">
            <a:extLst>
              <a:ext uri="{FF2B5EF4-FFF2-40B4-BE49-F238E27FC236}">
                <a16:creationId xmlns:a16="http://schemas.microsoft.com/office/drawing/2014/main" id="{57720EFE-D792-2E01-D9F8-A2458405680E}"/>
              </a:ext>
            </a:extLst>
          </p:cNvPr>
          <p:cNvPicPr>
            <a:picLocks noChangeAspect="1"/>
          </p:cNvPicPr>
          <p:nvPr/>
        </p:nvPicPr>
        <p:blipFill>
          <a:blip r:embed="rId14"/>
          <a:stretch>
            <a:fillRect/>
          </a:stretch>
        </p:blipFill>
        <p:spPr>
          <a:xfrm>
            <a:off x="1205404" y="18454626"/>
            <a:ext cx="4722022" cy="2965843"/>
          </a:xfrm>
          <a:prstGeom prst="rect">
            <a:avLst/>
          </a:prstGeom>
        </p:spPr>
      </p:pic>
      <p:sp>
        <p:nvSpPr>
          <p:cNvPr id="53" name="CuadroTexto 52">
            <a:extLst>
              <a:ext uri="{FF2B5EF4-FFF2-40B4-BE49-F238E27FC236}">
                <a16:creationId xmlns:a16="http://schemas.microsoft.com/office/drawing/2014/main" id="{6547F1FA-4CA9-9903-1101-EA2B64A7986A}"/>
              </a:ext>
            </a:extLst>
          </p:cNvPr>
          <p:cNvSpPr txBox="1"/>
          <p:nvPr/>
        </p:nvSpPr>
        <p:spPr>
          <a:xfrm>
            <a:off x="347848" y="29700451"/>
            <a:ext cx="6377721" cy="30469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rgbClr val="6B6B6B"/>
                </a:solidFill>
                <a:latin typeface="Roboto" pitchFamily="2" charset="0"/>
                <a:ea typeface="Roboto" pitchFamily="2" charset="0"/>
                <a:cs typeface="Calibri"/>
              </a:rPr>
              <a:t>Reduce o elimina las dependencias entre equipos dentro de un Nexus.</a:t>
            </a:r>
          </a:p>
          <a:p>
            <a:pPr algn="ctr"/>
            <a:r>
              <a:rPr lang="es-ES" sz="3200" dirty="0">
                <a:solidFill>
                  <a:srgbClr val="6B6B6B"/>
                </a:solidFill>
                <a:latin typeface="Roboto" pitchFamily="2" charset="0"/>
                <a:ea typeface="Roboto" pitchFamily="2" charset="0"/>
                <a:cs typeface="Calibri"/>
              </a:rPr>
              <a:t>Ayuda a los Scrum </a:t>
            </a:r>
            <a:r>
              <a:rPr lang="es-ES" sz="3200" dirty="0" err="1">
                <a:solidFill>
                  <a:srgbClr val="6B6B6B"/>
                </a:solidFill>
                <a:latin typeface="Roboto" pitchFamily="2" charset="0"/>
                <a:ea typeface="Roboto" pitchFamily="2" charset="0"/>
                <a:cs typeface="Calibri"/>
              </a:rPr>
              <a:t>Teams</a:t>
            </a:r>
            <a:r>
              <a:rPr lang="es-ES" sz="3200" dirty="0">
                <a:solidFill>
                  <a:srgbClr val="6B6B6B"/>
                </a:solidFill>
                <a:latin typeface="Roboto" pitchFamily="2" charset="0"/>
                <a:ea typeface="Roboto" pitchFamily="2" charset="0"/>
                <a:cs typeface="Calibri"/>
              </a:rPr>
              <a:t> a prever que equipo entregara que elementos del </a:t>
            </a:r>
            <a:r>
              <a:rPr lang="es-ES" sz="3200" dirty="0" err="1">
                <a:solidFill>
                  <a:srgbClr val="6B6B6B"/>
                </a:solidFill>
                <a:latin typeface="Roboto" pitchFamily="2" charset="0"/>
                <a:ea typeface="Roboto" pitchFamily="2" charset="0"/>
                <a:cs typeface="Calibri"/>
              </a:rPr>
              <a:t>Product</a:t>
            </a:r>
            <a:r>
              <a:rPr lang="es-ES" sz="3200" dirty="0">
                <a:solidFill>
                  <a:srgbClr val="6B6B6B"/>
                </a:solidFill>
                <a:latin typeface="Roboto" pitchFamily="2" charset="0"/>
                <a:ea typeface="Roboto" pitchFamily="2" charset="0"/>
                <a:cs typeface="Calibri"/>
              </a:rPr>
              <a:t> Backlog</a:t>
            </a:r>
          </a:p>
        </p:txBody>
      </p:sp>
      <p:sp>
        <p:nvSpPr>
          <p:cNvPr id="54" name="CuadroTexto 53">
            <a:extLst>
              <a:ext uri="{FF2B5EF4-FFF2-40B4-BE49-F238E27FC236}">
                <a16:creationId xmlns:a16="http://schemas.microsoft.com/office/drawing/2014/main" id="{98F835E8-D836-7797-90EE-64B9DEEFD38D}"/>
              </a:ext>
            </a:extLst>
          </p:cNvPr>
          <p:cNvSpPr txBox="1"/>
          <p:nvPr/>
        </p:nvSpPr>
        <p:spPr>
          <a:xfrm>
            <a:off x="7116165" y="31728317"/>
            <a:ext cx="5225013" cy="30469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rgbClr val="6B6B6B"/>
                </a:solidFill>
                <a:latin typeface="Roboto" pitchFamily="2" charset="0"/>
                <a:ea typeface="Roboto" pitchFamily="2" charset="0"/>
                <a:cs typeface="Dubai Medium" panose="020B0604020202020204" pitchFamily="34" charset="-78"/>
              </a:rPr>
              <a:t>El propósito de la Nexus Sprint </a:t>
            </a:r>
            <a:r>
              <a:rPr lang="es-ES" sz="3200" dirty="0" err="1">
                <a:solidFill>
                  <a:srgbClr val="6B6B6B"/>
                </a:solidFill>
                <a:latin typeface="Roboto" pitchFamily="2" charset="0"/>
                <a:ea typeface="Roboto" pitchFamily="2" charset="0"/>
                <a:cs typeface="Dubai Medium" panose="020B0604020202020204" pitchFamily="34" charset="-78"/>
              </a:rPr>
              <a:t>Planning</a:t>
            </a:r>
            <a:r>
              <a:rPr lang="es-ES" sz="3200" dirty="0">
                <a:solidFill>
                  <a:srgbClr val="6B6B6B"/>
                </a:solidFill>
                <a:latin typeface="Roboto" pitchFamily="2" charset="0"/>
                <a:ea typeface="Roboto" pitchFamily="2" charset="0"/>
                <a:cs typeface="Dubai Medium" panose="020B0604020202020204" pitchFamily="34" charset="-78"/>
              </a:rPr>
              <a:t> es coordinar las actividades de todos los Scrum </a:t>
            </a:r>
            <a:r>
              <a:rPr lang="es-ES" sz="3200" dirty="0" err="1">
                <a:solidFill>
                  <a:srgbClr val="6B6B6B"/>
                </a:solidFill>
                <a:latin typeface="Roboto" pitchFamily="2" charset="0"/>
                <a:ea typeface="Roboto" pitchFamily="2" charset="0"/>
                <a:cs typeface="Dubai Medium" panose="020B0604020202020204" pitchFamily="34" charset="-78"/>
              </a:rPr>
              <a:t>Teams</a:t>
            </a:r>
            <a:r>
              <a:rPr lang="es-ES" sz="3200" dirty="0">
                <a:solidFill>
                  <a:srgbClr val="6B6B6B"/>
                </a:solidFill>
                <a:latin typeface="Roboto" pitchFamily="2" charset="0"/>
                <a:ea typeface="Roboto" pitchFamily="2" charset="0"/>
                <a:cs typeface="Dubai Medium" panose="020B0604020202020204" pitchFamily="34" charset="-78"/>
              </a:rPr>
              <a:t> dentro de un Nexus para un solo Sprint</a:t>
            </a:r>
          </a:p>
        </p:txBody>
      </p:sp>
      <p:sp>
        <p:nvSpPr>
          <p:cNvPr id="55" name="CuadroTexto 54">
            <a:extLst>
              <a:ext uri="{FF2B5EF4-FFF2-40B4-BE49-F238E27FC236}">
                <a16:creationId xmlns:a16="http://schemas.microsoft.com/office/drawing/2014/main" id="{8BDD58B9-F267-1CCB-7A5B-F85AB846CF92}"/>
              </a:ext>
            </a:extLst>
          </p:cNvPr>
          <p:cNvSpPr txBox="1"/>
          <p:nvPr/>
        </p:nvSpPr>
        <p:spPr>
          <a:xfrm>
            <a:off x="13233791" y="32315742"/>
            <a:ext cx="6484296" cy="255454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rgbClr val="6B6B6B"/>
                </a:solidFill>
                <a:latin typeface="Roboto" pitchFamily="2" charset="0"/>
                <a:ea typeface="Roboto" pitchFamily="2" charset="0"/>
                <a:cs typeface="+mn-lt"/>
              </a:rPr>
              <a:t>El propósito de la Nexus </a:t>
            </a:r>
            <a:r>
              <a:rPr lang="es-ES" sz="3200" dirty="0" err="1">
                <a:solidFill>
                  <a:srgbClr val="6B6B6B"/>
                </a:solidFill>
                <a:latin typeface="Roboto" pitchFamily="2" charset="0"/>
                <a:ea typeface="Roboto" pitchFamily="2" charset="0"/>
                <a:cs typeface="+mn-lt"/>
              </a:rPr>
              <a:t>Daily</a:t>
            </a:r>
            <a:r>
              <a:rPr lang="es-ES" sz="3200" dirty="0">
                <a:solidFill>
                  <a:srgbClr val="6B6B6B"/>
                </a:solidFill>
                <a:latin typeface="Roboto" pitchFamily="2" charset="0"/>
                <a:ea typeface="Roboto" pitchFamily="2" charset="0"/>
                <a:cs typeface="+mn-lt"/>
              </a:rPr>
              <a:t> Scrum es identificar cualquier problema de integración e inspeccionar el progreso hacia el Objetivo de Sprint del Nexus</a:t>
            </a:r>
            <a:endParaRPr lang="es-ES" sz="3200" dirty="0">
              <a:solidFill>
                <a:srgbClr val="6B6B6B"/>
              </a:solidFill>
              <a:latin typeface="Roboto" pitchFamily="2" charset="0"/>
              <a:ea typeface="Roboto" pitchFamily="2" charset="0"/>
            </a:endParaRPr>
          </a:p>
        </p:txBody>
      </p:sp>
      <p:sp>
        <p:nvSpPr>
          <p:cNvPr id="56" name="CuadroTexto 55">
            <a:extLst>
              <a:ext uri="{FF2B5EF4-FFF2-40B4-BE49-F238E27FC236}">
                <a16:creationId xmlns:a16="http://schemas.microsoft.com/office/drawing/2014/main" id="{36AD9B4C-B1D3-835C-C8FE-39987B6F41F2}"/>
              </a:ext>
            </a:extLst>
          </p:cNvPr>
          <p:cNvSpPr txBox="1"/>
          <p:nvPr/>
        </p:nvSpPr>
        <p:spPr>
          <a:xfrm>
            <a:off x="20583462" y="31317691"/>
            <a:ext cx="5211192" cy="35394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rgbClr val="6B6B6B"/>
                </a:solidFill>
                <a:latin typeface="Roboto" pitchFamily="2" charset="0"/>
                <a:ea typeface="Roboto" pitchFamily="2" charset="0"/>
              </a:rPr>
              <a:t>Brinda retroalimentación al Incremento integrado que el </a:t>
            </a:r>
            <a:r>
              <a:rPr lang="es-ES" sz="3200" dirty="0" err="1">
                <a:solidFill>
                  <a:srgbClr val="6B6B6B"/>
                </a:solidFill>
                <a:latin typeface="Roboto" pitchFamily="2" charset="0"/>
                <a:ea typeface="Roboto" pitchFamily="2" charset="0"/>
              </a:rPr>
              <a:t>nexus</a:t>
            </a:r>
            <a:r>
              <a:rPr lang="es-ES" sz="3200" dirty="0">
                <a:solidFill>
                  <a:srgbClr val="6B6B6B"/>
                </a:solidFill>
                <a:latin typeface="Roboto" pitchFamily="2" charset="0"/>
                <a:ea typeface="Roboto" pitchFamily="2" charset="0"/>
              </a:rPr>
              <a:t> finalizo correctamente durante el sprint y determina que cosas mejorar para el </a:t>
            </a:r>
            <a:r>
              <a:rPr lang="es-ES" sz="3200" dirty="0" err="1">
                <a:solidFill>
                  <a:srgbClr val="6B6B6B"/>
                </a:solidFill>
                <a:latin typeface="Roboto" pitchFamily="2" charset="0"/>
                <a:ea typeface="Roboto" pitchFamily="2" charset="0"/>
              </a:rPr>
              <a:t>proximo</a:t>
            </a:r>
            <a:r>
              <a:rPr lang="es-ES" sz="3200" dirty="0">
                <a:solidFill>
                  <a:srgbClr val="6B6B6B"/>
                </a:solidFill>
                <a:latin typeface="Roboto" pitchFamily="2" charset="0"/>
                <a:ea typeface="Roboto" pitchFamily="2" charset="0"/>
              </a:rPr>
              <a:t> sprint </a:t>
            </a:r>
            <a:endParaRPr lang="es-ES" sz="3200" dirty="0">
              <a:solidFill>
                <a:srgbClr val="6B6B6B"/>
              </a:solidFill>
              <a:latin typeface="Roboto" pitchFamily="2" charset="0"/>
              <a:ea typeface="Roboto" pitchFamily="2" charset="0"/>
              <a:cs typeface="Calibri"/>
            </a:endParaRPr>
          </a:p>
        </p:txBody>
      </p:sp>
      <p:sp>
        <p:nvSpPr>
          <p:cNvPr id="57" name="CuadroTexto 56">
            <a:extLst>
              <a:ext uri="{FF2B5EF4-FFF2-40B4-BE49-F238E27FC236}">
                <a16:creationId xmlns:a16="http://schemas.microsoft.com/office/drawing/2014/main" id="{8250A879-68A4-AA52-A199-9C9BC8F36890}"/>
              </a:ext>
            </a:extLst>
          </p:cNvPr>
          <p:cNvSpPr txBox="1"/>
          <p:nvPr/>
        </p:nvSpPr>
        <p:spPr>
          <a:xfrm>
            <a:off x="26194505" y="29715075"/>
            <a:ext cx="5825428" cy="206210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rgbClr val="6B6B6B"/>
                </a:solidFill>
                <a:latin typeface="Roboto" pitchFamily="2" charset="0"/>
                <a:ea typeface="Roboto" pitchFamily="2" charset="0"/>
                <a:cs typeface="+mn-lt"/>
              </a:rPr>
              <a:t>El propósito de la Nexus Sprint Retrospective es planificar formas de mejorar la calidad y la eficacia en todo el Nexus.</a:t>
            </a:r>
            <a:endParaRPr lang="es-ES" sz="3200" dirty="0">
              <a:solidFill>
                <a:srgbClr val="6B6B6B"/>
              </a:solidFill>
              <a:latin typeface="Roboto" pitchFamily="2" charset="0"/>
              <a:ea typeface="Roboto" pitchFamily="2" charset="0"/>
            </a:endParaRPr>
          </a:p>
        </p:txBody>
      </p:sp>
      <p:pic>
        <p:nvPicPr>
          <p:cNvPr id="58" name="Imagen 58" descr="Icono&#10;&#10;Descripción generada automáticamente">
            <a:extLst>
              <a:ext uri="{FF2B5EF4-FFF2-40B4-BE49-F238E27FC236}">
                <a16:creationId xmlns:a16="http://schemas.microsoft.com/office/drawing/2014/main" id="{B86A4887-1C2F-9C10-AD07-3EACD572CB31}"/>
              </a:ext>
            </a:extLst>
          </p:cNvPr>
          <p:cNvPicPr>
            <a:picLocks noChangeAspect="1"/>
          </p:cNvPicPr>
          <p:nvPr/>
        </p:nvPicPr>
        <p:blipFill>
          <a:blip r:embed="rId15"/>
          <a:stretch>
            <a:fillRect/>
          </a:stretch>
        </p:blipFill>
        <p:spPr>
          <a:xfrm>
            <a:off x="8335892" y="27948170"/>
            <a:ext cx="2743099" cy="3154680"/>
          </a:xfrm>
          <a:prstGeom prst="rect">
            <a:avLst/>
          </a:prstGeom>
        </p:spPr>
      </p:pic>
      <p:pic>
        <p:nvPicPr>
          <p:cNvPr id="59" name="Imagen 59" descr="Icono&#10;&#10;Descripción generada automáticamente">
            <a:extLst>
              <a:ext uri="{FF2B5EF4-FFF2-40B4-BE49-F238E27FC236}">
                <a16:creationId xmlns:a16="http://schemas.microsoft.com/office/drawing/2014/main" id="{94505EF0-87C7-6852-040B-C7D385A930E7}"/>
              </a:ext>
            </a:extLst>
          </p:cNvPr>
          <p:cNvPicPr>
            <a:picLocks noChangeAspect="1"/>
          </p:cNvPicPr>
          <p:nvPr/>
        </p:nvPicPr>
        <p:blipFill>
          <a:blip r:embed="rId16"/>
          <a:stretch>
            <a:fillRect/>
          </a:stretch>
        </p:blipFill>
        <p:spPr>
          <a:xfrm>
            <a:off x="14935191" y="29119504"/>
            <a:ext cx="2743099" cy="2622620"/>
          </a:xfrm>
          <a:prstGeom prst="rect">
            <a:avLst/>
          </a:prstGeom>
        </p:spPr>
      </p:pic>
      <p:pic>
        <p:nvPicPr>
          <p:cNvPr id="60" name="Imagen 60">
            <a:extLst>
              <a:ext uri="{FF2B5EF4-FFF2-40B4-BE49-F238E27FC236}">
                <a16:creationId xmlns:a16="http://schemas.microsoft.com/office/drawing/2014/main" id="{96239AAB-E4D7-6AAE-86FC-A7A5BA017923}"/>
              </a:ext>
            </a:extLst>
          </p:cNvPr>
          <p:cNvPicPr>
            <a:picLocks noChangeAspect="1"/>
          </p:cNvPicPr>
          <p:nvPr/>
        </p:nvPicPr>
        <p:blipFill>
          <a:blip r:embed="rId17"/>
          <a:stretch>
            <a:fillRect/>
          </a:stretch>
        </p:blipFill>
        <p:spPr>
          <a:xfrm>
            <a:off x="27735669" y="26330717"/>
            <a:ext cx="2743099" cy="2622620"/>
          </a:xfrm>
          <a:prstGeom prst="rect">
            <a:avLst/>
          </a:prstGeom>
        </p:spPr>
      </p:pic>
      <p:pic>
        <p:nvPicPr>
          <p:cNvPr id="62" name="Imagen 62" descr="Icono&#10;&#10;Descripción generada automáticamente">
            <a:extLst>
              <a:ext uri="{FF2B5EF4-FFF2-40B4-BE49-F238E27FC236}">
                <a16:creationId xmlns:a16="http://schemas.microsoft.com/office/drawing/2014/main" id="{053D12CC-9CC5-9931-E1F9-AC02D4D2CF7F}"/>
              </a:ext>
            </a:extLst>
          </p:cNvPr>
          <p:cNvPicPr>
            <a:picLocks noChangeAspect="1"/>
          </p:cNvPicPr>
          <p:nvPr/>
        </p:nvPicPr>
        <p:blipFill>
          <a:blip r:embed="rId18"/>
          <a:stretch>
            <a:fillRect/>
          </a:stretch>
        </p:blipFill>
        <p:spPr>
          <a:xfrm>
            <a:off x="2149188" y="26446241"/>
            <a:ext cx="2743099" cy="2619910"/>
          </a:xfrm>
          <a:prstGeom prst="rect">
            <a:avLst/>
          </a:prstGeom>
        </p:spPr>
      </p:pic>
      <p:pic>
        <p:nvPicPr>
          <p:cNvPr id="63" name="Imagen 1023" descr="Icono&#10;&#10;Descripción generada automáticamente">
            <a:extLst>
              <a:ext uri="{FF2B5EF4-FFF2-40B4-BE49-F238E27FC236}">
                <a16:creationId xmlns:a16="http://schemas.microsoft.com/office/drawing/2014/main" id="{A65680D5-CB62-A3C7-75B7-EAD68B232412}"/>
              </a:ext>
            </a:extLst>
          </p:cNvPr>
          <p:cNvPicPr>
            <a:picLocks noChangeAspect="1"/>
          </p:cNvPicPr>
          <p:nvPr/>
        </p:nvPicPr>
        <p:blipFill>
          <a:blip r:embed="rId19"/>
          <a:stretch>
            <a:fillRect/>
          </a:stretch>
        </p:blipFill>
        <p:spPr>
          <a:xfrm>
            <a:off x="21582213" y="27880940"/>
            <a:ext cx="3106519" cy="2802723"/>
          </a:xfrm>
          <a:prstGeom prst="rect">
            <a:avLst/>
          </a:prstGeom>
        </p:spPr>
      </p:pic>
      <p:pic>
        <p:nvPicPr>
          <p:cNvPr id="1029" name="Imagen 1028">
            <a:extLst>
              <a:ext uri="{FF2B5EF4-FFF2-40B4-BE49-F238E27FC236}">
                <a16:creationId xmlns:a16="http://schemas.microsoft.com/office/drawing/2014/main" id="{1C14625E-6D28-17A8-4129-BD31C7F05A9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193457" y="22469106"/>
            <a:ext cx="3369379" cy="2763943"/>
          </a:xfrm>
          <a:prstGeom prst="rect">
            <a:avLst/>
          </a:prstGeom>
        </p:spPr>
      </p:pic>
      <p:sp>
        <p:nvSpPr>
          <p:cNvPr id="1046" name="CuadroTexto 1045">
            <a:extLst>
              <a:ext uri="{FF2B5EF4-FFF2-40B4-BE49-F238E27FC236}">
                <a16:creationId xmlns:a16="http://schemas.microsoft.com/office/drawing/2014/main" id="{95E5EA33-6DA4-46CF-7D25-8B554ABD8013}"/>
              </a:ext>
            </a:extLst>
          </p:cNvPr>
          <p:cNvSpPr txBox="1"/>
          <p:nvPr/>
        </p:nvSpPr>
        <p:spPr>
          <a:xfrm>
            <a:off x="22196544" y="20459233"/>
            <a:ext cx="3921473" cy="584775"/>
          </a:xfrm>
          <a:prstGeom prst="rect">
            <a:avLst/>
          </a:prstGeom>
          <a:solidFill>
            <a:srgbClr val="C83F7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solidFill>
                  <a:schemeClr val="bg1"/>
                </a:solidFill>
                <a:latin typeface="Franklin Gothic Demi Cond"/>
                <a:cs typeface="Calibri"/>
              </a:rPr>
              <a:t>Nexus Sprint Backlog</a:t>
            </a:r>
            <a:endParaRPr lang="es-ES" sz="3200" dirty="0">
              <a:solidFill>
                <a:schemeClr val="bg1"/>
              </a:solidFill>
              <a:latin typeface="Franklin Gothic Demi Cond"/>
            </a:endParaRPr>
          </a:p>
        </p:txBody>
      </p:sp>
      <p:sp>
        <p:nvSpPr>
          <p:cNvPr id="1047" name="CuadroTexto 1046">
            <a:extLst>
              <a:ext uri="{FF2B5EF4-FFF2-40B4-BE49-F238E27FC236}">
                <a16:creationId xmlns:a16="http://schemas.microsoft.com/office/drawing/2014/main" id="{C90C6B91-AE81-9DEC-9DA9-A343064BD88A}"/>
              </a:ext>
            </a:extLst>
          </p:cNvPr>
          <p:cNvSpPr txBox="1"/>
          <p:nvPr/>
        </p:nvSpPr>
        <p:spPr>
          <a:xfrm>
            <a:off x="22196545" y="21109416"/>
            <a:ext cx="3921473"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cs typeface="Calibri"/>
              </a:rPr>
              <a:t>Compromiso: Objetivo del sprint del Nexus</a:t>
            </a:r>
            <a:endParaRPr lang="es-ES" sz="3200" dirty="0"/>
          </a:p>
        </p:txBody>
      </p:sp>
      <p:sp>
        <p:nvSpPr>
          <p:cNvPr id="1048" name="CuadroTexto 1047">
            <a:extLst>
              <a:ext uri="{FF2B5EF4-FFF2-40B4-BE49-F238E27FC236}">
                <a16:creationId xmlns:a16="http://schemas.microsoft.com/office/drawing/2014/main" id="{7D8A48E7-0FEB-2DCA-7959-8F705A0E1EF2}"/>
              </a:ext>
            </a:extLst>
          </p:cNvPr>
          <p:cNvSpPr txBox="1"/>
          <p:nvPr/>
        </p:nvSpPr>
        <p:spPr>
          <a:xfrm>
            <a:off x="27497549" y="20463174"/>
            <a:ext cx="4336526" cy="584775"/>
          </a:xfrm>
          <a:prstGeom prst="rect">
            <a:avLst/>
          </a:prstGeom>
          <a:solidFill>
            <a:srgbClr val="C83F7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err="1">
                <a:solidFill>
                  <a:schemeClr val="bg1"/>
                </a:solidFill>
                <a:latin typeface="Franklin Gothic Demi Cond"/>
                <a:cs typeface="Calibri"/>
              </a:rPr>
              <a:t>Integrated</a:t>
            </a:r>
            <a:r>
              <a:rPr lang="es-ES" sz="3200" dirty="0">
                <a:solidFill>
                  <a:schemeClr val="bg1"/>
                </a:solidFill>
                <a:latin typeface="Franklin Gothic Demi Cond"/>
                <a:cs typeface="Calibri"/>
              </a:rPr>
              <a:t> </a:t>
            </a:r>
            <a:r>
              <a:rPr lang="es-ES" sz="3200" dirty="0" err="1">
                <a:solidFill>
                  <a:schemeClr val="bg1"/>
                </a:solidFill>
                <a:latin typeface="Franklin Gothic Demi Cond"/>
                <a:cs typeface="Calibri"/>
              </a:rPr>
              <a:t>Increment</a:t>
            </a:r>
            <a:endParaRPr lang="es-ES" sz="3200" dirty="0">
              <a:solidFill>
                <a:schemeClr val="bg1"/>
              </a:solidFill>
              <a:latin typeface="Franklin Gothic Demi Cond"/>
            </a:endParaRPr>
          </a:p>
        </p:txBody>
      </p:sp>
      <p:sp>
        <p:nvSpPr>
          <p:cNvPr id="1049" name="CuadroTexto 1048">
            <a:extLst>
              <a:ext uri="{FF2B5EF4-FFF2-40B4-BE49-F238E27FC236}">
                <a16:creationId xmlns:a16="http://schemas.microsoft.com/office/drawing/2014/main" id="{88725AFF-9519-3D42-72EB-ACE6F6C4F1E8}"/>
              </a:ext>
            </a:extLst>
          </p:cNvPr>
          <p:cNvSpPr txBox="1"/>
          <p:nvPr/>
        </p:nvSpPr>
        <p:spPr>
          <a:xfrm>
            <a:off x="27497550" y="21113356"/>
            <a:ext cx="4336526" cy="107721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dirty="0">
                <a:cs typeface="Calibri"/>
              </a:rPr>
              <a:t>Compromiso: Definición de terminado</a:t>
            </a:r>
            <a:endParaRPr lang="es-ES" sz="3200" dirty="0"/>
          </a:p>
        </p:txBody>
      </p:sp>
      <p:pic>
        <p:nvPicPr>
          <p:cNvPr id="1051" name="Imagen 1050">
            <a:extLst>
              <a:ext uri="{FF2B5EF4-FFF2-40B4-BE49-F238E27FC236}">
                <a16:creationId xmlns:a16="http://schemas.microsoft.com/office/drawing/2014/main" id="{7425473F-543F-C2CE-CA08-209D37EFD96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977434" y="22455759"/>
            <a:ext cx="3376755" cy="2769994"/>
          </a:xfrm>
          <a:prstGeom prst="rect">
            <a:avLst/>
          </a:prstGeom>
        </p:spPr>
      </p:pic>
      <p:pic>
        <p:nvPicPr>
          <p:cNvPr id="1053" name="Imagen 1052">
            <a:extLst>
              <a:ext uri="{FF2B5EF4-FFF2-40B4-BE49-F238E27FC236}">
                <a16:creationId xmlns:a16="http://schemas.microsoft.com/office/drawing/2014/main" id="{8AF4B596-B96E-7762-7023-D5D615B9F6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417898" y="22469106"/>
            <a:ext cx="3376756" cy="2769994"/>
          </a:xfrm>
          <a:prstGeom prst="rect">
            <a:avLst/>
          </a:prstGeom>
        </p:spPr>
      </p:pic>
      <p:sp>
        <p:nvSpPr>
          <p:cNvPr id="5" name="CuadroTexto 4">
            <a:extLst>
              <a:ext uri="{FF2B5EF4-FFF2-40B4-BE49-F238E27FC236}">
                <a16:creationId xmlns:a16="http://schemas.microsoft.com/office/drawing/2014/main" id="{8915C604-93DD-5E7B-2C6E-D41AC2F9E684}"/>
              </a:ext>
            </a:extLst>
          </p:cNvPr>
          <p:cNvSpPr txBox="1"/>
          <p:nvPr/>
        </p:nvSpPr>
        <p:spPr>
          <a:xfrm>
            <a:off x="12192703" y="20184792"/>
            <a:ext cx="3322617" cy="83099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dirty="0" err="1">
                <a:solidFill>
                  <a:schemeClr val="bg1"/>
                </a:solidFill>
                <a:latin typeface="Bebas Neue" panose="020B0606020202050201" pitchFamily="34" charset="0"/>
                <a:cs typeface="Calibri"/>
              </a:rPr>
              <a:t>Product</a:t>
            </a:r>
            <a:r>
              <a:rPr lang="es-ES" sz="4800" dirty="0">
                <a:solidFill>
                  <a:schemeClr val="bg1"/>
                </a:solidFill>
                <a:latin typeface="Bebas Neue" panose="020B0606020202050201" pitchFamily="34" charset="0"/>
                <a:cs typeface="Calibri"/>
              </a:rPr>
              <a:t> </a:t>
            </a:r>
            <a:r>
              <a:rPr lang="es-ES" sz="4800" dirty="0" err="1">
                <a:solidFill>
                  <a:schemeClr val="bg1"/>
                </a:solidFill>
                <a:latin typeface="Bebas Neue" panose="020B0606020202050201" pitchFamily="34" charset="0"/>
                <a:cs typeface="Calibri"/>
              </a:rPr>
              <a:t>owner</a:t>
            </a:r>
            <a:endParaRPr lang="es-ES" sz="4800" dirty="0">
              <a:solidFill>
                <a:schemeClr val="bg1"/>
              </a:solidFill>
              <a:latin typeface="Bebas Neue" panose="020B0606020202050201" pitchFamily="34" charset="0"/>
              <a:cs typeface="Calibri"/>
            </a:endParaRPr>
          </a:p>
        </p:txBody>
      </p:sp>
      <p:sp>
        <p:nvSpPr>
          <p:cNvPr id="6" name="CuadroTexto 5">
            <a:extLst>
              <a:ext uri="{FF2B5EF4-FFF2-40B4-BE49-F238E27FC236}">
                <a16:creationId xmlns:a16="http://schemas.microsoft.com/office/drawing/2014/main" id="{51EC0D7C-9FE4-2564-24DD-1B4CB2B6E8AE}"/>
              </a:ext>
            </a:extLst>
          </p:cNvPr>
          <p:cNvSpPr txBox="1"/>
          <p:nvPr/>
        </p:nvSpPr>
        <p:spPr>
          <a:xfrm>
            <a:off x="9325920" y="23281096"/>
            <a:ext cx="4655923"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000" dirty="0">
                <a:solidFill>
                  <a:schemeClr val="bg1"/>
                </a:solidFill>
                <a:latin typeface="Bebas Neue" panose="020B0606020202050201" pitchFamily="34" charset="0"/>
                <a:cs typeface="Calibri"/>
              </a:rPr>
              <a:t>Miembros del </a:t>
            </a:r>
            <a:r>
              <a:rPr lang="es-ES" sz="4000" dirty="0" err="1">
                <a:solidFill>
                  <a:schemeClr val="bg1"/>
                </a:solidFill>
                <a:latin typeface="Bebas Neue" panose="020B0606020202050201" pitchFamily="34" charset="0"/>
                <a:cs typeface="Calibri"/>
              </a:rPr>
              <a:t>nexus</a:t>
            </a:r>
            <a:r>
              <a:rPr lang="es-ES" sz="4000" dirty="0">
                <a:solidFill>
                  <a:schemeClr val="bg1"/>
                </a:solidFill>
                <a:latin typeface="Bebas Neue" panose="020B0606020202050201" pitchFamily="34" charset="0"/>
                <a:cs typeface="Calibri"/>
              </a:rPr>
              <a:t> </a:t>
            </a:r>
            <a:r>
              <a:rPr lang="es-ES" sz="4000" dirty="0" err="1">
                <a:solidFill>
                  <a:schemeClr val="bg1"/>
                </a:solidFill>
                <a:latin typeface="Bebas Neue" panose="020B0606020202050201" pitchFamily="34" charset="0"/>
                <a:cs typeface="Calibri"/>
              </a:rPr>
              <a:t>integration</a:t>
            </a:r>
            <a:r>
              <a:rPr lang="es-ES" sz="4000" dirty="0">
                <a:solidFill>
                  <a:schemeClr val="bg1"/>
                </a:solidFill>
                <a:latin typeface="Bebas Neue" panose="020B0606020202050201" pitchFamily="34" charset="0"/>
                <a:cs typeface="Calibri"/>
              </a:rPr>
              <a:t> </a:t>
            </a:r>
            <a:r>
              <a:rPr lang="es-ES" sz="4000" dirty="0" err="1">
                <a:solidFill>
                  <a:schemeClr val="bg1"/>
                </a:solidFill>
                <a:latin typeface="Bebas Neue" panose="020B0606020202050201" pitchFamily="34" charset="0"/>
                <a:cs typeface="Calibri"/>
              </a:rPr>
              <a:t>team</a:t>
            </a:r>
            <a:endParaRPr lang="es-ES" sz="4000" dirty="0">
              <a:solidFill>
                <a:schemeClr val="bg1"/>
              </a:solidFill>
              <a:latin typeface="Bebas Neue" panose="020B0606020202050201" pitchFamily="34" charset="0"/>
              <a:cs typeface="Calibri"/>
            </a:endParaRPr>
          </a:p>
        </p:txBody>
      </p:sp>
      <p:pic>
        <p:nvPicPr>
          <p:cNvPr id="48" name="Imagen 47">
            <a:extLst>
              <a:ext uri="{FF2B5EF4-FFF2-40B4-BE49-F238E27FC236}">
                <a16:creationId xmlns:a16="http://schemas.microsoft.com/office/drawing/2014/main" id="{FC3B36C2-0330-5BF0-D534-4B9B04C77C60}"/>
              </a:ext>
            </a:extLst>
          </p:cNvPr>
          <p:cNvPicPr>
            <a:picLocks noChangeAspect="1"/>
          </p:cNvPicPr>
          <p:nvPr/>
        </p:nvPicPr>
        <p:blipFill rotWithShape="1">
          <a:blip r:embed="rId23">
            <a:extLst>
              <a:ext uri="{28A0092B-C50C-407E-A947-70E740481C1C}">
                <a14:useLocalDpi xmlns:a14="http://schemas.microsoft.com/office/drawing/2010/main" val="0"/>
              </a:ext>
            </a:extLst>
          </a:blip>
          <a:srcRect l="30281" r="26980" b="11561"/>
          <a:stretch/>
        </p:blipFill>
        <p:spPr>
          <a:xfrm>
            <a:off x="7116165" y="15698239"/>
            <a:ext cx="9317818" cy="9769121"/>
          </a:xfrm>
          <a:prstGeom prst="rect">
            <a:avLst/>
          </a:prstGeom>
        </p:spPr>
      </p:pic>
      <p:sp>
        <p:nvSpPr>
          <p:cNvPr id="1025" name="Flecha: a la derecha 1024">
            <a:extLst>
              <a:ext uri="{FF2B5EF4-FFF2-40B4-BE49-F238E27FC236}">
                <a16:creationId xmlns:a16="http://schemas.microsoft.com/office/drawing/2014/main" id="{5E453E69-E03E-CC11-1576-5F08E3E32CCE}"/>
              </a:ext>
            </a:extLst>
          </p:cNvPr>
          <p:cNvSpPr/>
          <p:nvPr/>
        </p:nvSpPr>
        <p:spPr>
          <a:xfrm rot="10800000">
            <a:off x="6017183" y="20448394"/>
            <a:ext cx="1540583" cy="23715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187187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412</Words>
  <Application>Microsoft Office PowerPoint</Application>
  <PresentationFormat>Personalizado</PresentationFormat>
  <Paragraphs>53</Paragraphs>
  <Slides>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vt:i4>
      </vt:variant>
    </vt:vector>
  </HeadingPairs>
  <TitlesOfParts>
    <vt:vector size="10" baseType="lpstr">
      <vt:lpstr>Arial</vt:lpstr>
      <vt:lpstr>Bahnschrift SemiBold</vt:lpstr>
      <vt:lpstr>Bebas Neue</vt:lpstr>
      <vt:lpstr>Calibri</vt:lpstr>
      <vt:lpstr>Calibri Light</vt:lpstr>
      <vt:lpstr>Franklin Gothic Demi Cond</vt:lpstr>
      <vt:lpstr>Impact</vt:lpstr>
      <vt:lpstr>Roboto</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Tomás Maximiliano Sator</dc:creator>
  <cp:lastModifiedBy>User</cp:lastModifiedBy>
  <cp:revision>168</cp:revision>
  <dcterms:created xsi:type="dcterms:W3CDTF">2022-11-10T12:52:19Z</dcterms:created>
  <dcterms:modified xsi:type="dcterms:W3CDTF">2022-11-11T02:46:44Z</dcterms:modified>
</cp:coreProperties>
</file>