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EC8AC-5540-4EF2-8B70-608B9FDBED7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CFE1466B-71A3-4AF7-888E-C022E7DA3C98}">
      <dgm:prSet phldrT="[Texto]"/>
      <dgm:spPr/>
      <dgm:t>
        <a:bodyPr/>
        <a:lstStyle/>
        <a:p>
          <a:r>
            <a:rPr lang="es-ES" dirty="0"/>
            <a:t>Uso del </a:t>
          </a:r>
          <a:r>
            <a:rPr lang="es-ES" dirty="0" err="1"/>
            <a:t>Entity</a:t>
          </a:r>
          <a:r>
            <a:rPr lang="es-ES" dirty="0"/>
            <a:t> Manager para administrar el ciclo de vida de las entidades</a:t>
          </a:r>
        </a:p>
      </dgm:t>
    </dgm:pt>
    <dgm:pt modelId="{4CC41D2C-CCB8-4EF4-9A21-F12C289776F9}" type="parTrans" cxnId="{A2ED5F0D-C6BB-4C34-9C36-A1AC5BF7CBA1}">
      <dgm:prSet/>
      <dgm:spPr/>
      <dgm:t>
        <a:bodyPr/>
        <a:lstStyle/>
        <a:p>
          <a:endParaRPr lang="es-ES"/>
        </a:p>
      </dgm:t>
    </dgm:pt>
    <dgm:pt modelId="{3EC42ED7-5268-42A6-B50C-E7D4A5E5F0D3}" type="sibTrans" cxnId="{A2ED5F0D-C6BB-4C34-9C36-A1AC5BF7CBA1}">
      <dgm:prSet/>
      <dgm:spPr/>
      <dgm:t>
        <a:bodyPr/>
        <a:lstStyle/>
        <a:p>
          <a:endParaRPr lang="es-ES"/>
        </a:p>
      </dgm:t>
    </dgm:pt>
    <dgm:pt modelId="{04EFB1DF-1BB0-41D1-957E-E4D507EA944E}">
      <dgm:prSet phldrT="[Texto]"/>
      <dgm:spPr/>
      <dgm:t>
        <a:bodyPr/>
        <a:lstStyle/>
        <a:p>
          <a:r>
            <a:rPr lang="es-ES" dirty="0"/>
            <a:t>Configuración</a:t>
          </a:r>
        </a:p>
      </dgm:t>
    </dgm:pt>
    <dgm:pt modelId="{20A391F0-0958-4D59-9D3A-A7927AB51F80}" type="parTrans" cxnId="{85B1E8E8-2D5E-42D5-8223-50F14F4BE681}">
      <dgm:prSet/>
      <dgm:spPr/>
      <dgm:t>
        <a:bodyPr/>
        <a:lstStyle/>
        <a:p>
          <a:endParaRPr lang="es-ES"/>
        </a:p>
      </dgm:t>
    </dgm:pt>
    <dgm:pt modelId="{FCEAD95B-7584-43A5-B9B8-24F0DC1483F3}" type="sibTrans" cxnId="{85B1E8E8-2D5E-42D5-8223-50F14F4BE681}">
      <dgm:prSet/>
      <dgm:spPr/>
      <dgm:t>
        <a:bodyPr/>
        <a:lstStyle/>
        <a:p>
          <a:endParaRPr lang="es-ES"/>
        </a:p>
      </dgm:t>
    </dgm:pt>
    <dgm:pt modelId="{3CC26B00-68CE-4448-9D0D-DE2C0F33BAC8}">
      <dgm:prSet phldrT="[Texto]"/>
      <dgm:spPr/>
      <dgm:t>
        <a:bodyPr/>
        <a:lstStyle/>
        <a:p>
          <a:r>
            <a:rPr lang="es-ES" dirty="0"/>
            <a:t>Mapeo de Tablas a Entidades</a:t>
          </a:r>
        </a:p>
      </dgm:t>
    </dgm:pt>
    <dgm:pt modelId="{C8216F1B-DFD6-4175-A3C1-458BED47E4B4}" type="parTrans" cxnId="{2728F63A-D3A3-406F-9358-7F0DB4922808}">
      <dgm:prSet/>
      <dgm:spPr/>
      <dgm:t>
        <a:bodyPr/>
        <a:lstStyle/>
        <a:p>
          <a:endParaRPr lang="es-ES"/>
        </a:p>
      </dgm:t>
    </dgm:pt>
    <dgm:pt modelId="{0887E0ED-4037-4F4C-86C8-1D2246D02CB6}" type="sibTrans" cxnId="{2728F63A-D3A3-406F-9358-7F0DB4922808}">
      <dgm:prSet/>
      <dgm:spPr/>
      <dgm:t>
        <a:bodyPr/>
        <a:lstStyle/>
        <a:p>
          <a:endParaRPr lang="es-ES"/>
        </a:p>
      </dgm:t>
    </dgm:pt>
    <dgm:pt modelId="{6ACC6615-D28C-46ED-9CB8-164A56A07602}" type="pres">
      <dgm:prSet presAssocID="{167EC8AC-5540-4EF2-8B70-608B9FDBED7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4E1ABCD-27BB-4F19-B6C2-8756D24F1C9E}" type="pres">
      <dgm:prSet presAssocID="{CFE1466B-71A3-4AF7-888E-C022E7DA3C9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11731E-0EEF-40EB-9A17-6D5D10F56061}" type="pres">
      <dgm:prSet presAssocID="{CFE1466B-71A3-4AF7-888E-C022E7DA3C98}" presName="gear1srcNode" presStyleLbl="node1" presStyleIdx="0" presStyleCnt="3"/>
      <dgm:spPr/>
      <dgm:t>
        <a:bodyPr/>
        <a:lstStyle/>
        <a:p>
          <a:endParaRPr lang="es-ES"/>
        </a:p>
      </dgm:t>
    </dgm:pt>
    <dgm:pt modelId="{262A6FB5-EB3C-48C2-AF3C-F244BF2D2152}" type="pres">
      <dgm:prSet presAssocID="{CFE1466B-71A3-4AF7-888E-C022E7DA3C98}" presName="gear1dstNode" presStyleLbl="node1" presStyleIdx="0" presStyleCnt="3"/>
      <dgm:spPr/>
      <dgm:t>
        <a:bodyPr/>
        <a:lstStyle/>
        <a:p>
          <a:endParaRPr lang="es-ES"/>
        </a:p>
      </dgm:t>
    </dgm:pt>
    <dgm:pt modelId="{B5E46392-6FFD-444A-9B39-E19725ED9BBE}" type="pres">
      <dgm:prSet presAssocID="{04EFB1DF-1BB0-41D1-957E-E4D507EA944E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52F040D-971F-4EBE-99EC-C3D7A7B3BBC8}" type="pres">
      <dgm:prSet presAssocID="{04EFB1DF-1BB0-41D1-957E-E4D507EA944E}" presName="gear2srcNode" presStyleLbl="node1" presStyleIdx="1" presStyleCnt="3"/>
      <dgm:spPr/>
      <dgm:t>
        <a:bodyPr/>
        <a:lstStyle/>
        <a:p>
          <a:endParaRPr lang="es-ES"/>
        </a:p>
      </dgm:t>
    </dgm:pt>
    <dgm:pt modelId="{F491DD95-4FFB-4D38-AA41-4718748A829C}" type="pres">
      <dgm:prSet presAssocID="{04EFB1DF-1BB0-41D1-957E-E4D507EA944E}" presName="gear2dstNode" presStyleLbl="node1" presStyleIdx="1" presStyleCnt="3"/>
      <dgm:spPr/>
      <dgm:t>
        <a:bodyPr/>
        <a:lstStyle/>
        <a:p>
          <a:endParaRPr lang="es-ES"/>
        </a:p>
      </dgm:t>
    </dgm:pt>
    <dgm:pt modelId="{ECF4E0D6-F8BA-4185-8024-D42095E97559}" type="pres">
      <dgm:prSet presAssocID="{3CC26B00-68CE-4448-9D0D-DE2C0F33BAC8}" presName="gear3" presStyleLbl="node1" presStyleIdx="2" presStyleCnt="3"/>
      <dgm:spPr/>
      <dgm:t>
        <a:bodyPr/>
        <a:lstStyle/>
        <a:p>
          <a:endParaRPr lang="es-ES"/>
        </a:p>
      </dgm:t>
    </dgm:pt>
    <dgm:pt modelId="{01A5005B-91FA-4CAF-BD86-F0C6A2351D84}" type="pres">
      <dgm:prSet presAssocID="{3CC26B00-68CE-4448-9D0D-DE2C0F33BAC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3C4CD19-E141-4ABB-A6FA-B1539CB695D6}" type="pres">
      <dgm:prSet presAssocID="{3CC26B00-68CE-4448-9D0D-DE2C0F33BAC8}" presName="gear3srcNode" presStyleLbl="node1" presStyleIdx="2" presStyleCnt="3"/>
      <dgm:spPr/>
      <dgm:t>
        <a:bodyPr/>
        <a:lstStyle/>
        <a:p>
          <a:endParaRPr lang="es-ES"/>
        </a:p>
      </dgm:t>
    </dgm:pt>
    <dgm:pt modelId="{BFD7505D-75BF-4DB1-BF1B-5AA482654079}" type="pres">
      <dgm:prSet presAssocID="{3CC26B00-68CE-4448-9D0D-DE2C0F33BAC8}" presName="gear3dstNode" presStyleLbl="node1" presStyleIdx="2" presStyleCnt="3"/>
      <dgm:spPr/>
      <dgm:t>
        <a:bodyPr/>
        <a:lstStyle/>
        <a:p>
          <a:endParaRPr lang="es-ES"/>
        </a:p>
      </dgm:t>
    </dgm:pt>
    <dgm:pt modelId="{7B64176D-429D-4C2D-82BC-4B97F17AE71D}" type="pres">
      <dgm:prSet presAssocID="{3EC42ED7-5268-42A6-B50C-E7D4A5E5F0D3}" presName="connector1" presStyleLbl="sibTrans2D1" presStyleIdx="0" presStyleCnt="3"/>
      <dgm:spPr/>
      <dgm:t>
        <a:bodyPr/>
        <a:lstStyle/>
        <a:p>
          <a:endParaRPr lang="es-ES"/>
        </a:p>
      </dgm:t>
    </dgm:pt>
    <dgm:pt modelId="{E84CE9CF-0FB1-4CD6-85A5-6CB47400C246}" type="pres">
      <dgm:prSet presAssocID="{FCEAD95B-7584-43A5-B9B8-24F0DC1483F3}" presName="connector2" presStyleLbl="sibTrans2D1" presStyleIdx="1" presStyleCnt="3"/>
      <dgm:spPr/>
      <dgm:t>
        <a:bodyPr/>
        <a:lstStyle/>
        <a:p>
          <a:endParaRPr lang="es-ES"/>
        </a:p>
      </dgm:t>
    </dgm:pt>
    <dgm:pt modelId="{10D824A0-4A5C-4245-B6D3-7858F44B346A}" type="pres">
      <dgm:prSet presAssocID="{0887E0ED-4037-4F4C-86C8-1D2246D02CB6}" presName="connector3" presStyleLbl="sibTrans2D1" presStyleIdx="2" presStyleCnt="3"/>
      <dgm:spPr/>
      <dgm:t>
        <a:bodyPr/>
        <a:lstStyle/>
        <a:p>
          <a:endParaRPr lang="es-ES"/>
        </a:p>
      </dgm:t>
    </dgm:pt>
  </dgm:ptLst>
  <dgm:cxnLst>
    <dgm:cxn modelId="{3EB8F146-C395-4A90-89D3-5618900F3475}" type="presOf" srcId="{CFE1466B-71A3-4AF7-888E-C022E7DA3C98}" destId="{262A6FB5-EB3C-48C2-AF3C-F244BF2D2152}" srcOrd="2" destOrd="0" presId="urn:microsoft.com/office/officeart/2005/8/layout/gear1"/>
    <dgm:cxn modelId="{EB36A261-A7F7-42CF-B207-2CAB20522BB4}" type="presOf" srcId="{04EFB1DF-1BB0-41D1-957E-E4D507EA944E}" destId="{F491DD95-4FFB-4D38-AA41-4718748A829C}" srcOrd="2" destOrd="0" presId="urn:microsoft.com/office/officeart/2005/8/layout/gear1"/>
    <dgm:cxn modelId="{4248AA18-FD76-4D9C-BFD4-404C949CA001}" type="presOf" srcId="{0887E0ED-4037-4F4C-86C8-1D2246D02CB6}" destId="{10D824A0-4A5C-4245-B6D3-7858F44B346A}" srcOrd="0" destOrd="0" presId="urn:microsoft.com/office/officeart/2005/8/layout/gear1"/>
    <dgm:cxn modelId="{C79407A2-7AB6-495E-AB70-68767CF63845}" type="presOf" srcId="{04EFB1DF-1BB0-41D1-957E-E4D507EA944E}" destId="{B5E46392-6FFD-444A-9B39-E19725ED9BBE}" srcOrd="0" destOrd="0" presId="urn:microsoft.com/office/officeart/2005/8/layout/gear1"/>
    <dgm:cxn modelId="{01184CCE-06B4-4757-8EF2-FD52D13A3E0B}" type="presOf" srcId="{3CC26B00-68CE-4448-9D0D-DE2C0F33BAC8}" destId="{01A5005B-91FA-4CAF-BD86-F0C6A2351D84}" srcOrd="1" destOrd="0" presId="urn:microsoft.com/office/officeart/2005/8/layout/gear1"/>
    <dgm:cxn modelId="{85B1E8E8-2D5E-42D5-8223-50F14F4BE681}" srcId="{167EC8AC-5540-4EF2-8B70-608B9FDBED7B}" destId="{04EFB1DF-1BB0-41D1-957E-E4D507EA944E}" srcOrd="1" destOrd="0" parTransId="{20A391F0-0958-4D59-9D3A-A7927AB51F80}" sibTransId="{FCEAD95B-7584-43A5-B9B8-24F0DC1483F3}"/>
    <dgm:cxn modelId="{A68781F5-6D3C-4969-BC77-E9B2615B59AC}" type="presOf" srcId="{167EC8AC-5540-4EF2-8B70-608B9FDBED7B}" destId="{6ACC6615-D28C-46ED-9CB8-164A56A07602}" srcOrd="0" destOrd="0" presId="urn:microsoft.com/office/officeart/2005/8/layout/gear1"/>
    <dgm:cxn modelId="{2728F63A-D3A3-406F-9358-7F0DB4922808}" srcId="{167EC8AC-5540-4EF2-8B70-608B9FDBED7B}" destId="{3CC26B00-68CE-4448-9D0D-DE2C0F33BAC8}" srcOrd="2" destOrd="0" parTransId="{C8216F1B-DFD6-4175-A3C1-458BED47E4B4}" sibTransId="{0887E0ED-4037-4F4C-86C8-1D2246D02CB6}"/>
    <dgm:cxn modelId="{BECEC277-64EB-4BA4-A613-BCEEBF824D09}" type="presOf" srcId="{3EC42ED7-5268-42A6-B50C-E7D4A5E5F0D3}" destId="{7B64176D-429D-4C2D-82BC-4B97F17AE71D}" srcOrd="0" destOrd="0" presId="urn:microsoft.com/office/officeart/2005/8/layout/gear1"/>
    <dgm:cxn modelId="{5986368D-FCEE-4001-8ECF-969B72BA0EDE}" type="presOf" srcId="{04EFB1DF-1BB0-41D1-957E-E4D507EA944E}" destId="{D52F040D-971F-4EBE-99EC-C3D7A7B3BBC8}" srcOrd="1" destOrd="0" presId="urn:microsoft.com/office/officeart/2005/8/layout/gear1"/>
    <dgm:cxn modelId="{92489151-3F49-4DA3-BC9F-4D0B5DBA1DF4}" type="presOf" srcId="{3CC26B00-68CE-4448-9D0D-DE2C0F33BAC8}" destId="{ECF4E0D6-F8BA-4185-8024-D42095E97559}" srcOrd="0" destOrd="0" presId="urn:microsoft.com/office/officeart/2005/8/layout/gear1"/>
    <dgm:cxn modelId="{0B9338CA-B5A6-4293-A6E9-E62C04F3DC08}" type="presOf" srcId="{3CC26B00-68CE-4448-9D0D-DE2C0F33BAC8}" destId="{BFD7505D-75BF-4DB1-BF1B-5AA482654079}" srcOrd="3" destOrd="0" presId="urn:microsoft.com/office/officeart/2005/8/layout/gear1"/>
    <dgm:cxn modelId="{A2ED5F0D-C6BB-4C34-9C36-A1AC5BF7CBA1}" srcId="{167EC8AC-5540-4EF2-8B70-608B9FDBED7B}" destId="{CFE1466B-71A3-4AF7-888E-C022E7DA3C98}" srcOrd="0" destOrd="0" parTransId="{4CC41D2C-CCB8-4EF4-9A21-F12C289776F9}" sibTransId="{3EC42ED7-5268-42A6-B50C-E7D4A5E5F0D3}"/>
    <dgm:cxn modelId="{030A6CC0-41A6-42D6-BCC2-C2D439D799BE}" type="presOf" srcId="{3CC26B00-68CE-4448-9D0D-DE2C0F33BAC8}" destId="{53C4CD19-E141-4ABB-A6FA-B1539CB695D6}" srcOrd="2" destOrd="0" presId="urn:microsoft.com/office/officeart/2005/8/layout/gear1"/>
    <dgm:cxn modelId="{3C9E046F-48A2-4DC7-BC09-D207BD90ED9D}" type="presOf" srcId="{CFE1466B-71A3-4AF7-888E-C022E7DA3C98}" destId="{2711731E-0EEF-40EB-9A17-6D5D10F56061}" srcOrd="1" destOrd="0" presId="urn:microsoft.com/office/officeart/2005/8/layout/gear1"/>
    <dgm:cxn modelId="{F38C5402-C352-4D0D-82C5-9B7F4EE15866}" type="presOf" srcId="{CFE1466B-71A3-4AF7-888E-C022E7DA3C98}" destId="{F4E1ABCD-27BB-4F19-B6C2-8756D24F1C9E}" srcOrd="0" destOrd="0" presId="urn:microsoft.com/office/officeart/2005/8/layout/gear1"/>
    <dgm:cxn modelId="{1179919C-29B7-4A5C-8262-220888729DCB}" type="presOf" srcId="{FCEAD95B-7584-43A5-B9B8-24F0DC1483F3}" destId="{E84CE9CF-0FB1-4CD6-85A5-6CB47400C246}" srcOrd="0" destOrd="0" presId="urn:microsoft.com/office/officeart/2005/8/layout/gear1"/>
    <dgm:cxn modelId="{E8362261-FD1B-41D0-9626-4FDFED7CCD96}" type="presParOf" srcId="{6ACC6615-D28C-46ED-9CB8-164A56A07602}" destId="{F4E1ABCD-27BB-4F19-B6C2-8756D24F1C9E}" srcOrd="0" destOrd="0" presId="urn:microsoft.com/office/officeart/2005/8/layout/gear1"/>
    <dgm:cxn modelId="{16BD825E-CB52-452B-82A7-DEE0278B941E}" type="presParOf" srcId="{6ACC6615-D28C-46ED-9CB8-164A56A07602}" destId="{2711731E-0EEF-40EB-9A17-6D5D10F56061}" srcOrd="1" destOrd="0" presId="urn:microsoft.com/office/officeart/2005/8/layout/gear1"/>
    <dgm:cxn modelId="{3C6A8B07-5401-43A8-AD7D-B25EF853F647}" type="presParOf" srcId="{6ACC6615-D28C-46ED-9CB8-164A56A07602}" destId="{262A6FB5-EB3C-48C2-AF3C-F244BF2D2152}" srcOrd="2" destOrd="0" presId="urn:microsoft.com/office/officeart/2005/8/layout/gear1"/>
    <dgm:cxn modelId="{B96AEE54-A56C-400B-8EE1-242DBB4734A9}" type="presParOf" srcId="{6ACC6615-D28C-46ED-9CB8-164A56A07602}" destId="{B5E46392-6FFD-444A-9B39-E19725ED9BBE}" srcOrd="3" destOrd="0" presId="urn:microsoft.com/office/officeart/2005/8/layout/gear1"/>
    <dgm:cxn modelId="{68CF04B0-6AF7-410B-9FCE-232DAF0DF392}" type="presParOf" srcId="{6ACC6615-D28C-46ED-9CB8-164A56A07602}" destId="{D52F040D-971F-4EBE-99EC-C3D7A7B3BBC8}" srcOrd="4" destOrd="0" presId="urn:microsoft.com/office/officeart/2005/8/layout/gear1"/>
    <dgm:cxn modelId="{224572E2-EE5A-4777-BE29-CC8B01A8514A}" type="presParOf" srcId="{6ACC6615-D28C-46ED-9CB8-164A56A07602}" destId="{F491DD95-4FFB-4D38-AA41-4718748A829C}" srcOrd="5" destOrd="0" presId="urn:microsoft.com/office/officeart/2005/8/layout/gear1"/>
    <dgm:cxn modelId="{1EDCCE7A-F4F4-4C31-8021-A0400DCA0761}" type="presParOf" srcId="{6ACC6615-D28C-46ED-9CB8-164A56A07602}" destId="{ECF4E0D6-F8BA-4185-8024-D42095E97559}" srcOrd="6" destOrd="0" presId="urn:microsoft.com/office/officeart/2005/8/layout/gear1"/>
    <dgm:cxn modelId="{D2EAC43D-79FD-49B0-BDC9-F9A445F3D1E0}" type="presParOf" srcId="{6ACC6615-D28C-46ED-9CB8-164A56A07602}" destId="{01A5005B-91FA-4CAF-BD86-F0C6A2351D84}" srcOrd="7" destOrd="0" presId="urn:microsoft.com/office/officeart/2005/8/layout/gear1"/>
    <dgm:cxn modelId="{5EBD00EB-299E-4052-9608-8B632A4930E6}" type="presParOf" srcId="{6ACC6615-D28C-46ED-9CB8-164A56A07602}" destId="{53C4CD19-E141-4ABB-A6FA-B1539CB695D6}" srcOrd="8" destOrd="0" presId="urn:microsoft.com/office/officeart/2005/8/layout/gear1"/>
    <dgm:cxn modelId="{A75A2E81-32C1-4B6C-9708-1A176679B676}" type="presParOf" srcId="{6ACC6615-D28C-46ED-9CB8-164A56A07602}" destId="{BFD7505D-75BF-4DB1-BF1B-5AA482654079}" srcOrd="9" destOrd="0" presId="urn:microsoft.com/office/officeart/2005/8/layout/gear1"/>
    <dgm:cxn modelId="{D7F91D33-0CBA-4DE3-A89D-CEC4FD2B9963}" type="presParOf" srcId="{6ACC6615-D28C-46ED-9CB8-164A56A07602}" destId="{7B64176D-429D-4C2D-82BC-4B97F17AE71D}" srcOrd="10" destOrd="0" presId="urn:microsoft.com/office/officeart/2005/8/layout/gear1"/>
    <dgm:cxn modelId="{7422EDC8-DA6D-4802-9B99-0F1C8C2F4C3B}" type="presParOf" srcId="{6ACC6615-D28C-46ED-9CB8-164A56A07602}" destId="{E84CE9CF-0FB1-4CD6-85A5-6CB47400C246}" srcOrd="11" destOrd="0" presId="urn:microsoft.com/office/officeart/2005/8/layout/gear1"/>
    <dgm:cxn modelId="{DCC07404-EFDC-4114-9084-FFF29F4E3FF7}" type="presParOf" srcId="{6ACC6615-D28C-46ED-9CB8-164A56A07602}" destId="{10D824A0-4A5C-4245-B6D3-7858F44B346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1ABCD-27BB-4F19-B6C2-8756D24F1C9E}">
      <dsp:nvSpPr>
        <dsp:cNvPr id="0" name=""/>
        <dsp:cNvSpPr/>
      </dsp:nvSpPr>
      <dsp:spPr>
        <a:xfrm>
          <a:off x="4525010" y="2851785"/>
          <a:ext cx="3485515" cy="348551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Uso del </a:t>
          </a:r>
          <a:r>
            <a:rPr lang="es-ES" sz="1700" kern="1200" dirty="0" err="1"/>
            <a:t>Entity</a:t>
          </a:r>
          <a:r>
            <a:rPr lang="es-ES" sz="1700" kern="1200" dirty="0"/>
            <a:t> Manager para administrar el ciclo de vida de las entidades</a:t>
          </a:r>
        </a:p>
      </dsp:txBody>
      <dsp:txXfrm>
        <a:off x="5225754" y="3668250"/>
        <a:ext cx="2084027" cy="1791627"/>
      </dsp:txXfrm>
    </dsp:sp>
    <dsp:sp modelId="{B5E46392-6FFD-444A-9B39-E19725ED9BBE}">
      <dsp:nvSpPr>
        <dsp:cNvPr id="0" name=""/>
        <dsp:cNvSpPr/>
      </dsp:nvSpPr>
      <dsp:spPr>
        <a:xfrm>
          <a:off x="2497074" y="2027936"/>
          <a:ext cx="2534920" cy="253492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Configuración</a:t>
          </a:r>
        </a:p>
      </dsp:txBody>
      <dsp:txXfrm>
        <a:off x="3135248" y="2669967"/>
        <a:ext cx="1258572" cy="1250858"/>
      </dsp:txXfrm>
    </dsp:sp>
    <dsp:sp modelId="{ECF4E0D6-F8BA-4185-8024-D42095E97559}">
      <dsp:nvSpPr>
        <dsp:cNvPr id="0" name=""/>
        <dsp:cNvSpPr/>
      </dsp:nvSpPr>
      <dsp:spPr>
        <a:xfrm rot="20700000">
          <a:off x="3916887" y="279099"/>
          <a:ext cx="2483704" cy="248370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Mapeo de Tablas a Entidades</a:t>
          </a:r>
        </a:p>
      </dsp:txBody>
      <dsp:txXfrm rot="-20700000">
        <a:off x="4461637" y="823848"/>
        <a:ext cx="1394206" cy="1394206"/>
      </dsp:txXfrm>
    </dsp:sp>
    <dsp:sp modelId="{7B64176D-429D-4C2D-82BC-4B97F17AE71D}">
      <dsp:nvSpPr>
        <dsp:cNvPr id="0" name=""/>
        <dsp:cNvSpPr/>
      </dsp:nvSpPr>
      <dsp:spPr>
        <a:xfrm>
          <a:off x="4281176" y="2311960"/>
          <a:ext cx="4461459" cy="4461459"/>
        </a:xfrm>
        <a:prstGeom prst="circularArrow">
          <a:avLst>
            <a:gd name="adj1" fmla="val 4688"/>
            <a:gd name="adj2" fmla="val 299029"/>
            <a:gd name="adj3" fmla="val 2551263"/>
            <a:gd name="adj4" fmla="val 1578764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CE9CF-0FB1-4CD6-85A5-6CB47400C246}">
      <dsp:nvSpPr>
        <dsp:cNvPr id="0" name=""/>
        <dsp:cNvSpPr/>
      </dsp:nvSpPr>
      <dsp:spPr>
        <a:xfrm>
          <a:off x="2048144" y="1457857"/>
          <a:ext cx="3241528" cy="324152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824A0-4A5C-4245-B6D3-7858F44B346A}">
      <dsp:nvSpPr>
        <dsp:cNvPr id="0" name=""/>
        <dsp:cNvSpPr/>
      </dsp:nvSpPr>
      <dsp:spPr>
        <a:xfrm>
          <a:off x="3342381" y="-274121"/>
          <a:ext cx="3495020" cy="349502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87131-7CB1-4E7C-B542-FDB549FB004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7D5FE-CA34-479F-91A4-81A3BFE950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4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09BD0-562B-48F5-91BB-6E1D19165ED9}" type="slidenum">
              <a:rPr lang="en-US"/>
              <a:pPr/>
              <a:t>9</a:t>
            </a:fld>
            <a:endParaRPr lang="en-US"/>
          </a:p>
        </p:txBody>
      </p:sp>
      <p:sp>
        <p:nvSpPr>
          <p:cNvPr id="227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775" y="754063"/>
            <a:ext cx="6527800" cy="3673475"/>
          </a:xfrm>
          <a:ln/>
        </p:spPr>
      </p:sp>
      <p:sp>
        <p:nvSpPr>
          <p:cNvPr id="227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702"/>
            <a:ext cx="4937805" cy="4441922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401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B2C81-1F03-4ED0-8ED7-02D99A083751}" type="slidenum">
              <a:rPr lang="en-US"/>
              <a:pPr/>
              <a:t>26</a:t>
            </a:fld>
            <a:endParaRPr lang="en-US"/>
          </a:p>
        </p:txBody>
      </p:sp>
      <p:sp>
        <p:nvSpPr>
          <p:cNvPr id="227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227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073" y="4658961"/>
            <a:ext cx="5752003" cy="4381543"/>
          </a:xfr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12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C450-385C-45B3-B34B-889ED653D47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881C-424E-4957-AC4F-50D87A5940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5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C450-385C-45B3-B34B-889ED653D47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881C-424E-4957-AC4F-50D87A5940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C450-385C-45B3-B34B-889ED653D47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881C-424E-4957-AC4F-50D87A5940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8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107996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r>
              <a:rPr kumimoji="0" lang="es-ES"/>
              <a:t>Logotipo de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23586502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C450-385C-45B3-B34B-889ED653D47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881C-424E-4957-AC4F-50D87A5940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5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C450-385C-45B3-B34B-889ED653D47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881C-424E-4957-AC4F-50D87A5940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C450-385C-45B3-B34B-889ED653D47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881C-424E-4957-AC4F-50D87A5940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1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C450-385C-45B3-B34B-889ED653D47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881C-424E-4957-AC4F-50D87A5940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C450-385C-45B3-B34B-889ED653D47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881C-424E-4957-AC4F-50D87A5940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5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C450-385C-45B3-B34B-889ED653D47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881C-424E-4957-AC4F-50D87A5940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5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C450-385C-45B3-B34B-889ED653D47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881C-424E-4957-AC4F-50D87A5940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C450-385C-45B3-B34B-889ED653D47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881C-424E-4957-AC4F-50D87A5940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3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3C450-385C-45B3-B34B-889ED653D47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7881C-424E-4957-AC4F-50D87A5940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org.jboss/jandex/2.0.0.Fina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1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>
          <a:xfrm>
            <a:off x="2324100" y="1143000"/>
            <a:ext cx="7543800" cy="477054"/>
          </a:xfrm>
        </p:spPr>
        <p:txBody>
          <a:bodyPr>
            <a:normAutofit fontScale="90000"/>
          </a:bodyPr>
          <a:lstStyle/>
          <a:p>
            <a:r>
              <a:rPr lang="es-ES" dirty="0"/>
              <a:t>Declaración de las Clases Entidad.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47" y="2190690"/>
            <a:ext cx="10679906" cy="40011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</a:pPr>
            <a:r>
              <a:rPr lang="es-ES" sz="2800" dirty="0"/>
              <a:t>Se codifican como clases </a:t>
            </a:r>
            <a:r>
              <a:rPr lang="es-ES" sz="2800" dirty="0" err="1"/>
              <a:t>standard</a:t>
            </a:r>
            <a:r>
              <a:rPr lang="es-ES" sz="2800" dirty="0"/>
              <a:t> de Java con las siguientes características: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Marcadas con la anotación </a:t>
            </a:r>
            <a:r>
              <a:rPr lang="es-ES" sz="2400" dirty="0" err="1"/>
              <a:t>javax.persistence.Entity</a:t>
            </a:r>
            <a:r>
              <a:rPr lang="es-ES" sz="2400" dirty="0"/>
              <a:t> en la clase o declaradas como "</a:t>
            </a:r>
            <a:r>
              <a:rPr lang="es-ES" sz="2400" dirty="0" err="1"/>
              <a:t>Entities</a:t>
            </a:r>
            <a:r>
              <a:rPr lang="es-ES" sz="2400" dirty="0"/>
              <a:t>" en un </a:t>
            </a:r>
            <a:r>
              <a:rPr lang="es-ES" sz="2400" dirty="0" err="1"/>
              <a:t>Deployment</a:t>
            </a:r>
            <a:r>
              <a:rPr lang="es-ES" sz="2400" dirty="0"/>
              <a:t> Descriptor.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Deben ser clases públicas.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Tener un constructor sin argumentos con acceso </a:t>
            </a:r>
            <a:r>
              <a:rPr lang="es-ES" sz="2400" dirty="0" err="1"/>
              <a:t>public</a:t>
            </a:r>
            <a:r>
              <a:rPr lang="es-ES" sz="2400" dirty="0"/>
              <a:t> o </a:t>
            </a:r>
            <a:r>
              <a:rPr lang="es-ES" sz="2400" dirty="0" err="1"/>
              <a:t>protected</a:t>
            </a:r>
            <a:r>
              <a:rPr lang="es-ES" sz="2400" dirty="0"/>
              <a:t>.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Que se puedan extender, es decir, que no sean finales.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Que implementen la interfaz </a:t>
            </a:r>
            <a:r>
              <a:rPr lang="es-ES" sz="2400" dirty="0" err="1"/>
              <a:t>serializable</a:t>
            </a:r>
            <a:r>
              <a:rPr lang="es-ES" sz="2400" dirty="0"/>
              <a:t> si van a ser entregadas vía </a:t>
            </a:r>
            <a:r>
              <a:rPr lang="es-ES" sz="2400" dirty="0" err="1"/>
              <a:t>return</a:t>
            </a:r>
            <a:r>
              <a:rPr lang="es-ES" sz="2400" dirty="0"/>
              <a:t> por </a:t>
            </a:r>
            <a:r>
              <a:rPr lang="es-ES" sz="2400" dirty="0" err="1"/>
              <a:t>EJBs</a:t>
            </a:r>
            <a:r>
              <a:rPr lang="es-ES" sz="2400" dirty="0"/>
              <a:t> de sesión remotos.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No pueden ser clases internas (</a:t>
            </a:r>
            <a:r>
              <a:rPr lang="es-ES" sz="2400" dirty="0" err="1"/>
              <a:t>Inner</a:t>
            </a:r>
            <a:r>
              <a:rPr lang="es-ES" sz="2400" dirty="0"/>
              <a:t> </a:t>
            </a:r>
            <a:r>
              <a:rPr lang="es-ES" sz="2400" dirty="0" err="1"/>
              <a:t>Classes</a:t>
            </a:r>
            <a:r>
              <a:rPr lang="es-ES" sz="2400" dirty="0"/>
              <a:t>).</a:t>
            </a:r>
          </a:p>
          <a:p>
            <a:pPr>
              <a:lnSpc>
                <a:spcPct val="80000"/>
              </a:lnSpc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9949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Mapeo de Default.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1800" dirty="0"/>
              <a:t>El nombre de la tabla es por default igual a la de la Clase Entidad.</a:t>
            </a:r>
          </a:p>
          <a:p>
            <a:pPr>
              <a:lnSpc>
                <a:spcPct val="80000"/>
              </a:lnSpc>
            </a:pPr>
            <a:r>
              <a:rPr lang="es-ES" sz="1800" dirty="0"/>
              <a:t>Se puede cambiar con la anotación @</a:t>
            </a:r>
            <a:r>
              <a:rPr lang="es-ES" sz="1800" dirty="0" err="1"/>
              <a:t>Table</a:t>
            </a:r>
            <a:r>
              <a:rPr lang="es-ES" sz="1800" dirty="0"/>
              <a:t>.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Cliente { L }</a:t>
            </a:r>
          </a:p>
          <a:p>
            <a:pPr>
              <a:lnSpc>
                <a:spcPct val="80000"/>
              </a:lnSpc>
            </a:pPr>
            <a:endParaRPr lang="es-ES" sz="18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8381" y="3733800"/>
            <a:ext cx="7615237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060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3299" y="1083842"/>
            <a:ext cx="4393407" cy="55399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 err="1"/>
              <a:t>Mapeos</a:t>
            </a:r>
            <a:r>
              <a:rPr dirty="0"/>
              <a:t> Simples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05001" y="1416050"/>
            <a:ext cx="4117975" cy="5001282"/>
          </a:xfr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s-MX" sz="1800" dirty="0" err="1">
                <a:solidFill>
                  <a:schemeClr val="accent4">
                    <a:lumMod val="50000"/>
                  </a:schemeClr>
                </a:solidFill>
              </a:rPr>
              <a:t>Entity</a:t>
            </a: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s-MX" sz="1800" dirty="0" err="1">
                <a:solidFill>
                  <a:schemeClr val="accent4">
                    <a:lumMod val="50000"/>
                  </a:schemeClr>
                </a:solidFill>
              </a:rPr>
              <a:t>access</a:t>
            </a: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=FIELD)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s-MX" sz="1800" dirty="0" err="1">
                <a:solidFill>
                  <a:schemeClr val="accent4">
                    <a:lumMod val="50000"/>
                  </a:schemeClr>
                </a:solidFill>
              </a:rPr>
              <a:t>public</a:t>
            </a: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MX" sz="18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MX" sz="1800" dirty="0" err="1">
                <a:solidFill>
                  <a:schemeClr val="accent4">
                    <a:lumMod val="50000"/>
                  </a:schemeClr>
                </a:solidFill>
              </a:rPr>
              <a:t>Customer</a:t>
            </a: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 {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	@Id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s-MX" sz="18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 id;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s-MX" sz="1800" dirty="0">
              <a:solidFill>
                <a:schemeClr val="accent4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s-MX" sz="1800" dirty="0" err="1">
                <a:solidFill>
                  <a:schemeClr val="accent4">
                    <a:lumMod val="50000"/>
                  </a:schemeClr>
                </a:solidFill>
              </a:rPr>
              <a:t>String</a:t>
            </a: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MX" sz="1800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s-MX" sz="1800" dirty="0">
              <a:solidFill>
                <a:schemeClr val="accent4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	@</a:t>
            </a:r>
            <a:r>
              <a:rPr lang="es-MX" sz="1800" dirty="0" err="1">
                <a:solidFill>
                  <a:schemeClr val="accent4">
                    <a:lumMod val="50000"/>
                  </a:schemeClr>
                </a:solidFill>
              </a:rPr>
              <a:t>Column</a:t>
            </a: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s-MX" sz="1800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=“CREDIT”)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s-MX" sz="18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MX" sz="1800" dirty="0" err="1">
                <a:solidFill>
                  <a:schemeClr val="accent4">
                    <a:lumMod val="50000"/>
                  </a:schemeClr>
                </a:solidFill>
              </a:rPr>
              <a:t>c_rating</a:t>
            </a: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s-MX" sz="1800" dirty="0">
              <a:solidFill>
                <a:schemeClr val="accent4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	@Lob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s-MX" sz="1800" dirty="0" err="1">
                <a:solidFill>
                  <a:schemeClr val="accent4">
                    <a:lumMod val="50000"/>
                  </a:schemeClr>
                </a:solidFill>
              </a:rPr>
              <a:t>Image</a:t>
            </a: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MX" sz="1800" dirty="0" err="1">
                <a:solidFill>
                  <a:schemeClr val="accent4">
                    <a:lumMod val="50000"/>
                  </a:schemeClr>
                </a:solidFill>
              </a:rPr>
              <a:t>photo</a:t>
            </a: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s-MX" sz="1800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172200" y="1600200"/>
          <a:ext cx="4038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CUSTOMER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PHOTO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Elbow Connector 7"/>
          <p:cNvCxnSpPr/>
          <p:nvPr/>
        </p:nvCxnSpPr>
        <p:spPr>
          <a:xfrm flipV="1">
            <a:off x="3024188" y="2384426"/>
            <a:ext cx="3714750" cy="428625"/>
          </a:xfrm>
          <a:prstGeom prst="bentConnector3">
            <a:avLst>
              <a:gd name="adj1" fmla="val 99965"/>
            </a:avLst>
          </a:prstGeom>
          <a:ln>
            <a:solidFill>
              <a:srgbClr val="FF33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3667125" y="2428876"/>
            <a:ext cx="4071938" cy="1000125"/>
          </a:xfrm>
          <a:prstGeom prst="bentConnector3">
            <a:avLst>
              <a:gd name="adj1" fmla="val 99939"/>
            </a:avLst>
          </a:prstGeom>
          <a:ln>
            <a:solidFill>
              <a:srgbClr val="FF33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3738564" y="2428876"/>
            <a:ext cx="5000625" cy="1928813"/>
          </a:xfrm>
          <a:prstGeom prst="bentConnector3">
            <a:avLst>
              <a:gd name="adj1" fmla="val 99944"/>
            </a:avLst>
          </a:prstGeom>
          <a:ln>
            <a:solidFill>
              <a:srgbClr val="FF3300"/>
            </a:solidFill>
            <a:prstDash val="lg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3738563" y="2428876"/>
            <a:ext cx="6000750" cy="3000375"/>
          </a:xfrm>
          <a:prstGeom prst="bentConnector3">
            <a:avLst>
              <a:gd name="adj1" fmla="val 100035"/>
            </a:avLst>
          </a:prstGeom>
          <a:ln>
            <a:solidFill>
              <a:srgbClr val="FF33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728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>
          <a:xfrm>
            <a:off x="756047" y="1083842"/>
            <a:ext cx="10826353" cy="477054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>Campos Persistentes vs. Propiedades Persistentes.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47" y="1875234"/>
            <a:ext cx="10679906" cy="3841052"/>
          </a:xfrm>
        </p:spPr>
        <p:txBody>
          <a:bodyPr/>
          <a:lstStyle/>
          <a:p>
            <a:r>
              <a:rPr lang="es-ES" sz="2400" dirty="0"/>
              <a:t>El estado de las Clases Entidad se sincroniza con la base de datos.</a:t>
            </a:r>
          </a:p>
          <a:p>
            <a:endParaRPr lang="es-ES" sz="2400" dirty="0"/>
          </a:p>
          <a:p>
            <a:r>
              <a:rPr lang="es-ES" sz="2400" dirty="0"/>
              <a:t>El estado de una Clase Entidad se obtiene de sus variables de instancia (campos) o de sus propiedades (variables más métodos </a:t>
            </a:r>
            <a:r>
              <a:rPr lang="es-ES" sz="2400" dirty="0" err="1"/>
              <a:t>getters</a:t>
            </a:r>
            <a:r>
              <a:rPr lang="es-ES" sz="2400" dirty="0"/>
              <a:t> y </a:t>
            </a:r>
            <a:r>
              <a:rPr lang="es-ES" sz="2400" dirty="0" err="1"/>
              <a:t>setters</a:t>
            </a:r>
            <a:r>
              <a:rPr lang="es-ES" sz="2400" dirty="0"/>
              <a:t>).</a:t>
            </a:r>
          </a:p>
          <a:p>
            <a:endParaRPr lang="es-ES" sz="2400" dirty="0"/>
          </a:p>
          <a:p>
            <a:r>
              <a:rPr lang="es-ES" sz="2400" dirty="0"/>
              <a:t>La obtención del estado se determina por la colocación de las anotaciones.</a:t>
            </a:r>
          </a:p>
          <a:p>
            <a:endParaRPr lang="es-ES" sz="2400" dirty="0"/>
          </a:p>
          <a:p>
            <a:r>
              <a:rPr lang="es-ES" sz="2400" dirty="0"/>
              <a:t>No se pueden tener ambos casos.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1658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>
          <a:xfrm>
            <a:off x="1676400" y="1083842"/>
            <a:ext cx="8534400" cy="477054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>Obtención de Estado vía Campos Persistentes.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000" dirty="0"/>
              <a:t>	Cuando el acceso es vía Campos Persistentes, el contenedor obtiene el estado leyendo directamente las variables de la clase.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Las variables no pueden ser públicas.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No deben ser leídas directamente por el cliente.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Todas las variables son "persistidas" a menos que se declaren como </a:t>
            </a:r>
            <a:r>
              <a:rPr lang="es-ES" sz="2000" dirty="0" err="1"/>
              <a:t>transient</a:t>
            </a:r>
            <a:r>
              <a:rPr lang="es-ES" sz="2000" dirty="0"/>
              <a:t> de java o se les ponga la anotación @</a:t>
            </a:r>
            <a:r>
              <a:rPr lang="es-ES" sz="2000" dirty="0" err="1"/>
              <a:t>Transient</a:t>
            </a:r>
            <a:r>
              <a:rPr lang="es-ES" sz="2000" dirty="0"/>
              <a:t>.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Por ejemplo: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800" dirty="0"/>
              <a:t>@Id @</a:t>
            </a:r>
            <a:r>
              <a:rPr lang="es-ES" sz="1800" dirty="0" err="1"/>
              <a:t>Column</a:t>
            </a:r>
            <a:r>
              <a:rPr lang="es-ES" sz="1800" dirty="0"/>
              <a:t>(</a:t>
            </a:r>
            <a:r>
              <a:rPr lang="es-ES" sz="1800" dirty="0" err="1"/>
              <a:t>name</a:t>
            </a:r>
            <a:r>
              <a:rPr lang="es-ES" sz="1800" dirty="0"/>
              <a:t> = "ID") </a:t>
            </a:r>
            <a:r>
              <a:rPr lang="es-ES" sz="1800" dirty="0" err="1"/>
              <a:t>private</a:t>
            </a:r>
            <a:r>
              <a:rPr lang="es-ES" sz="1800" dirty="0"/>
              <a:t> </a:t>
            </a:r>
            <a:r>
              <a:rPr lang="es-ES" sz="1800" dirty="0" err="1"/>
              <a:t>int</a:t>
            </a:r>
            <a:r>
              <a:rPr lang="es-ES" sz="1800" dirty="0"/>
              <a:t> id;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800" dirty="0"/>
              <a:t>@</a:t>
            </a:r>
            <a:r>
              <a:rPr lang="es-ES" sz="1800" dirty="0" err="1"/>
              <a:t>Column</a:t>
            </a:r>
            <a:r>
              <a:rPr lang="es-ES" sz="1800" dirty="0"/>
              <a:t>(</a:t>
            </a:r>
            <a:r>
              <a:rPr lang="es-ES" sz="1800" dirty="0" err="1"/>
              <a:t>name</a:t>
            </a:r>
            <a:r>
              <a:rPr lang="es-ES" sz="1800" dirty="0"/>
              <a:t> = "MSG") </a:t>
            </a:r>
            <a:r>
              <a:rPr lang="es-ES" sz="1800" dirty="0" err="1"/>
              <a:t>private</a:t>
            </a:r>
            <a:r>
              <a:rPr lang="es-ES" sz="1800" dirty="0"/>
              <a:t> </a:t>
            </a:r>
            <a:r>
              <a:rPr lang="es-ES" sz="1800" dirty="0" err="1"/>
              <a:t>String</a:t>
            </a:r>
            <a:r>
              <a:rPr lang="es-ES" sz="1800" dirty="0"/>
              <a:t> </a:t>
            </a:r>
            <a:r>
              <a:rPr lang="es-ES" sz="1800" dirty="0" err="1"/>
              <a:t>message</a:t>
            </a:r>
            <a:r>
              <a:rPr lang="es-ES" sz="1800" dirty="0"/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800" dirty="0" err="1"/>
              <a:t>public</a:t>
            </a:r>
            <a:r>
              <a:rPr lang="es-ES" sz="1800" dirty="0"/>
              <a:t> </a:t>
            </a:r>
            <a:r>
              <a:rPr lang="es-ES" sz="1800" dirty="0" err="1"/>
              <a:t>int</a:t>
            </a:r>
            <a:r>
              <a:rPr lang="es-ES" sz="1800" dirty="0"/>
              <a:t> </a:t>
            </a:r>
            <a:r>
              <a:rPr lang="es-ES" sz="1800" dirty="0" err="1"/>
              <a:t>getId</a:t>
            </a:r>
            <a:r>
              <a:rPr lang="es-ES" sz="1800" dirty="0"/>
              <a:t>() { </a:t>
            </a:r>
            <a:r>
              <a:rPr lang="es-ES" sz="1800" dirty="0" err="1"/>
              <a:t>return</a:t>
            </a:r>
            <a:r>
              <a:rPr lang="es-ES" sz="1800" dirty="0"/>
              <a:t> id;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800" dirty="0" err="1"/>
              <a:t>public</a:t>
            </a:r>
            <a:r>
              <a:rPr lang="es-ES" sz="1800" dirty="0"/>
              <a:t> </a:t>
            </a:r>
            <a:r>
              <a:rPr lang="es-ES" sz="1800" dirty="0" err="1"/>
              <a:t>void</a:t>
            </a:r>
            <a:r>
              <a:rPr lang="es-ES" sz="1800" dirty="0"/>
              <a:t> </a:t>
            </a:r>
            <a:r>
              <a:rPr lang="es-ES" sz="1800" dirty="0" err="1"/>
              <a:t>setId</a:t>
            </a:r>
            <a:r>
              <a:rPr lang="es-ES" sz="1800" dirty="0"/>
              <a:t>(</a:t>
            </a:r>
            <a:r>
              <a:rPr lang="es-ES" sz="1800" dirty="0" err="1"/>
              <a:t>int</a:t>
            </a:r>
            <a:r>
              <a:rPr lang="es-ES" sz="1800" dirty="0"/>
              <a:t> id) { this.id = id;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800" dirty="0" err="1"/>
              <a:t>public</a:t>
            </a:r>
            <a:r>
              <a:rPr lang="es-ES" sz="1800" dirty="0"/>
              <a:t> </a:t>
            </a:r>
            <a:r>
              <a:rPr lang="es-ES" sz="1800" dirty="0" err="1"/>
              <a:t>String</a:t>
            </a:r>
            <a:r>
              <a:rPr lang="es-ES" sz="1800" dirty="0"/>
              <a:t> </a:t>
            </a:r>
            <a:r>
              <a:rPr lang="es-ES" sz="1800" dirty="0" err="1"/>
              <a:t>getMessage</a:t>
            </a:r>
            <a:r>
              <a:rPr lang="es-ES" sz="1800" dirty="0"/>
              <a:t>() { </a:t>
            </a:r>
            <a:r>
              <a:rPr lang="es-ES" sz="1800" dirty="0" err="1"/>
              <a:t>return</a:t>
            </a:r>
            <a:r>
              <a:rPr lang="es-ES" sz="1800" dirty="0"/>
              <a:t> </a:t>
            </a:r>
            <a:r>
              <a:rPr lang="es-ES" sz="1800" dirty="0" err="1"/>
              <a:t>message</a:t>
            </a:r>
            <a:r>
              <a:rPr lang="es-ES" sz="1800" dirty="0"/>
              <a:t>;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800" dirty="0" err="1"/>
              <a:t>public</a:t>
            </a:r>
            <a:r>
              <a:rPr lang="es-ES" sz="1800" dirty="0"/>
              <a:t> </a:t>
            </a:r>
            <a:r>
              <a:rPr lang="es-ES" sz="1800" dirty="0" err="1"/>
              <a:t>void</a:t>
            </a:r>
            <a:r>
              <a:rPr lang="es-ES" sz="1800" dirty="0"/>
              <a:t> </a:t>
            </a:r>
            <a:r>
              <a:rPr lang="es-ES" sz="1800" dirty="0" err="1"/>
              <a:t>setMessage</a:t>
            </a:r>
            <a:r>
              <a:rPr lang="es-ES" sz="1800" dirty="0"/>
              <a:t>(</a:t>
            </a:r>
            <a:r>
              <a:rPr lang="es-ES" sz="1800" dirty="0" err="1"/>
              <a:t>String</a:t>
            </a:r>
            <a:r>
              <a:rPr lang="es-ES" sz="1800" dirty="0"/>
              <a:t> </a:t>
            </a:r>
            <a:r>
              <a:rPr lang="es-ES" sz="1800" dirty="0" err="1"/>
              <a:t>message</a:t>
            </a:r>
            <a:r>
              <a:rPr lang="es-ES" sz="1800" dirty="0"/>
              <a:t>) { </a:t>
            </a:r>
            <a:r>
              <a:rPr lang="es-ES" sz="1800" dirty="0" err="1"/>
              <a:t>this.message</a:t>
            </a:r>
            <a:r>
              <a:rPr lang="es-ES" sz="1800" dirty="0"/>
              <a:t> = </a:t>
            </a:r>
            <a:r>
              <a:rPr lang="es-ES" sz="1800" dirty="0" err="1"/>
              <a:t>message</a:t>
            </a:r>
            <a:r>
              <a:rPr lang="es-ES" sz="1800" dirty="0"/>
              <a:t>; }</a:t>
            </a:r>
          </a:p>
          <a:p>
            <a:pPr>
              <a:lnSpc>
                <a:spcPct val="80000"/>
              </a:lnSpc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18335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>
          <a:xfrm>
            <a:off x="1143000" y="1083842"/>
            <a:ext cx="9753600" cy="477054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>Obtención de Estado vía Propiedades Persistentes.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1800" dirty="0"/>
              <a:t>	</a:t>
            </a:r>
            <a:r>
              <a:rPr lang="es-ES" sz="2400" dirty="0"/>
              <a:t>Cuando el acceso es vía </a:t>
            </a:r>
            <a:r>
              <a:rPr lang="es-ES" sz="2400" dirty="0" err="1"/>
              <a:t>Propidades</a:t>
            </a:r>
            <a:r>
              <a:rPr lang="es-ES" sz="2400" dirty="0"/>
              <a:t> Persistentes, el contenedor obtiene el estado usando los métodos </a:t>
            </a:r>
            <a:r>
              <a:rPr lang="es-ES" sz="2400" dirty="0" err="1"/>
              <a:t>getter</a:t>
            </a:r>
            <a:r>
              <a:rPr lang="es-ES" sz="2400" dirty="0"/>
              <a:t>.</a:t>
            </a:r>
          </a:p>
          <a:p>
            <a:pPr>
              <a:lnSpc>
                <a:spcPct val="80000"/>
              </a:lnSpc>
            </a:pPr>
            <a:r>
              <a:rPr lang="es-ES" sz="2400" dirty="0"/>
              <a:t>Los métodos deben ser públicos o </a:t>
            </a:r>
            <a:r>
              <a:rPr lang="es-ES" sz="2400" dirty="0" err="1"/>
              <a:t>portected</a:t>
            </a:r>
            <a:r>
              <a:rPr lang="es-ES" sz="2400" dirty="0"/>
              <a:t>.</a:t>
            </a:r>
          </a:p>
          <a:p>
            <a:pPr>
              <a:lnSpc>
                <a:spcPct val="80000"/>
              </a:lnSpc>
            </a:pPr>
            <a:r>
              <a:rPr lang="es-ES" sz="2400" dirty="0"/>
              <a:t>Deben seguir las convenciones de nombres de los Java </a:t>
            </a:r>
            <a:r>
              <a:rPr lang="es-ES" sz="2400" dirty="0" err="1"/>
              <a:t>Beans</a:t>
            </a:r>
            <a:r>
              <a:rPr lang="es-ES" sz="2400" dirty="0"/>
              <a:t>.</a:t>
            </a:r>
          </a:p>
          <a:p>
            <a:pPr>
              <a:lnSpc>
                <a:spcPct val="80000"/>
              </a:lnSpc>
            </a:pPr>
            <a:r>
              <a:rPr lang="es-ES" sz="2400" dirty="0"/>
              <a:t>Las anotaciones deben ir en los métodos </a:t>
            </a:r>
            <a:r>
              <a:rPr lang="es-ES" sz="2400" dirty="0" err="1"/>
              <a:t>getters</a:t>
            </a:r>
            <a:r>
              <a:rPr lang="es-ES" sz="2400" dirty="0"/>
              <a:t>.</a:t>
            </a:r>
          </a:p>
          <a:p>
            <a:pPr>
              <a:lnSpc>
                <a:spcPct val="80000"/>
              </a:lnSpc>
            </a:pPr>
            <a:r>
              <a:rPr lang="es-ES" sz="2400" dirty="0"/>
              <a:t>Por ejemplo: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 err="1"/>
              <a:t>private</a:t>
            </a:r>
            <a:r>
              <a:rPr lang="es-ES" sz="2000" dirty="0"/>
              <a:t> </a:t>
            </a:r>
            <a:r>
              <a:rPr lang="es-ES" sz="2000" dirty="0" err="1"/>
              <a:t>int</a:t>
            </a:r>
            <a:r>
              <a:rPr lang="es-ES" sz="2000" dirty="0"/>
              <a:t> id;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 err="1"/>
              <a:t>private</a:t>
            </a:r>
            <a:r>
              <a:rPr lang="es-ES" sz="2000" dirty="0"/>
              <a:t> </a:t>
            </a:r>
            <a:r>
              <a:rPr lang="es-ES" sz="2000" dirty="0" err="1"/>
              <a:t>String</a:t>
            </a:r>
            <a:r>
              <a:rPr lang="es-ES" sz="2000" dirty="0"/>
              <a:t> </a:t>
            </a:r>
            <a:r>
              <a:rPr lang="es-ES" sz="2000" dirty="0" err="1"/>
              <a:t>message</a:t>
            </a:r>
            <a:r>
              <a:rPr lang="es-ES" sz="2000" dirty="0"/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/>
              <a:t>@Id @</a:t>
            </a:r>
            <a:r>
              <a:rPr lang="es-ES" sz="2000" dirty="0" err="1"/>
              <a:t>Column</a:t>
            </a:r>
            <a:r>
              <a:rPr lang="es-ES" sz="2000" dirty="0"/>
              <a:t>(</a:t>
            </a:r>
            <a:r>
              <a:rPr lang="es-ES" sz="2000" dirty="0" err="1"/>
              <a:t>name</a:t>
            </a:r>
            <a:r>
              <a:rPr lang="es-ES" sz="2000" dirty="0"/>
              <a:t> = "ID") </a:t>
            </a:r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getId</a:t>
            </a:r>
            <a:r>
              <a:rPr lang="es-ES" sz="2000" dirty="0"/>
              <a:t>() { </a:t>
            </a:r>
            <a:r>
              <a:rPr lang="es-ES" sz="2000" dirty="0" err="1"/>
              <a:t>return</a:t>
            </a:r>
            <a:r>
              <a:rPr lang="es-ES" sz="2000" dirty="0"/>
              <a:t> id;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void</a:t>
            </a:r>
            <a:r>
              <a:rPr lang="es-ES" sz="2000" dirty="0"/>
              <a:t> </a:t>
            </a:r>
            <a:r>
              <a:rPr lang="es-ES" sz="2000" dirty="0" err="1"/>
              <a:t>setId</a:t>
            </a:r>
            <a:r>
              <a:rPr lang="es-ES" sz="2000" dirty="0"/>
              <a:t>(</a:t>
            </a:r>
            <a:r>
              <a:rPr lang="es-ES" sz="2000" dirty="0" err="1"/>
              <a:t>int</a:t>
            </a:r>
            <a:r>
              <a:rPr lang="es-ES" sz="2000" dirty="0"/>
              <a:t> id) { this.id = id;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/>
              <a:t>@</a:t>
            </a:r>
            <a:r>
              <a:rPr lang="es-ES" sz="2000" dirty="0" err="1"/>
              <a:t>Column</a:t>
            </a:r>
            <a:r>
              <a:rPr lang="es-ES" sz="2000" dirty="0"/>
              <a:t>(</a:t>
            </a:r>
            <a:r>
              <a:rPr lang="es-ES" sz="2000" dirty="0" err="1"/>
              <a:t>name</a:t>
            </a:r>
            <a:r>
              <a:rPr lang="es-ES" sz="2000" dirty="0"/>
              <a:t> = "MSG")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String</a:t>
            </a:r>
            <a:r>
              <a:rPr lang="es-ES" sz="2000" dirty="0"/>
              <a:t> </a:t>
            </a:r>
            <a:r>
              <a:rPr lang="es-ES" sz="2000" dirty="0" err="1"/>
              <a:t>getMessage</a:t>
            </a:r>
            <a:r>
              <a:rPr lang="es-ES" sz="2000" dirty="0"/>
              <a:t>() { </a:t>
            </a:r>
            <a:r>
              <a:rPr lang="es-ES" sz="2000" dirty="0" err="1"/>
              <a:t>return</a:t>
            </a:r>
            <a:r>
              <a:rPr lang="es-ES" sz="2000" dirty="0"/>
              <a:t> </a:t>
            </a:r>
            <a:r>
              <a:rPr lang="es-ES" sz="2000" dirty="0" err="1"/>
              <a:t>message</a:t>
            </a:r>
            <a:r>
              <a:rPr lang="es-ES" sz="2000" dirty="0"/>
              <a:t>;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void</a:t>
            </a:r>
            <a:r>
              <a:rPr lang="es-ES" sz="2000" dirty="0"/>
              <a:t> </a:t>
            </a:r>
            <a:r>
              <a:rPr lang="es-ES" sz="2000" dirty="0" err="1"/>
              <a:t>setMessage</a:t>
            </a:r>
            <a:r>
              <a:rPr lang="es-ES" sz="2000" dirty="0"/>
              <a:t>(</a:t>
            </a:r>
            <a:r>
              <a:rPr lang="es-ES" sz="2000" dirty="0" err="1"/>
              <a:t>String</a:t>
            </a:r>
            <a:r>
              <a:rPr lang="es-ES" sz="2000" dirty="0"/>
              <a:t> </a:t>
            </a:r>
            <a:r>
              <a:rPr lang="es-ES" sz="2000" dirty="0" err="1"/>
              <a:t>message</a:t>
            </a:r>
            <a:r>
              <a:rPr lang="es-ES" sz="2000" dirty="0"/>
              <a:t>) { </a:t>
            </a:r>
            <a:r>
              <a:rPr lang="es-ES" sz="2000" dirty="0" err="1"/>
              <a:t>this.message</a:t>
            </a:r>
            <a:r>
              <a:rPr lang="es-ES" sz="2000" dirty="0"/>
              <a:t> = </a:t>
            </a:r>
            <a:r>
              <a:rPr lang="es-ES" sz="2000" dirty="0" err="1"/>
              <a:t>message</a:t>
            </a:r>
            <a:r>
              <a:rPr lang="es-ES" sz="2000" dirty="0"/>
              <a:t>; }</a:t>
            </a:r>
          </a:p>
          <a:p>
            <a:pPr>
              <a:lnSpc>
                <a:spcPct val="80000"/>
              </a:lnSpc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5041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>
          <a:xfrm>
            <a:off x="1828800" y="1083842"/>
            <a:ext cx="7467600" cy="668758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Tipos de Datos Persistentes.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400"/>
              <a:t>Primitivos de Java.</a:t>
            </a:r>
          </a:p>
          <a:p>
            <a:pPr>
              <a:lnSpc>
                <a:spcPct val="90000"/>
              </a:lnSpc>
            </a:pPr>
            <a:r>
              <a:rPr lang="es-ES" sz="2400"/>
              <a:t>Objetos de clases Wrapper de Java.</a:t>
            </a:r>
          </a:p>
          <a:p>
            <a:pPr>
              <a:lnSpc>
                <a:spcPct val="90000"/>
              </a:lnSpc>
            </a:pPr>
            <a:r>
              <a:rPr lang="es-ES" sz="2400"/>
              <a:t>java.lang.String</a:t>
            </a:r>
          </a:p>
          <a:p>
            <a:pPr>
              <a:lnSpc>
                <a:spcPct val="90000"/>
              </a:lnSpc>
            </a:pPr>
            <a:r>
              <a:rPr lang="es-ES" sz="2400"/>
              <a:t>byte[ ] y Byte[ ]</a:t>
            </a:r>
          </a:p>
          <a:p>
            <a:pPr>
              <a:lnSpc>
                <a:spcPct val="90000"/>
              </a:lnSpc>
            </a:pPr>
            <a:r>
              <a:rPr lang="es-ES" sz="2400"/>
              <a:t>char[ ] y Character[ ]</a:t>
            </a:r>
          </a:p>
          <a:p>
            <a:pPr>
              <a:lnSpc>
                <a:spcPct val="90000"/>
              </a:lnSpc>
            </a:pPr>
            <a:r>
              <a:rPr lang="es-ES" sz="2400"/>
              <a:t>Cualquier tipo serializable como:</a:t>
            </a:r>
          </a:p>
          <a:p>
            <a:pPr lvl="1">
              <a:lnSpc>
                <a:spcPct val="90000"/>
              </a:lnSpc>
            </a:pPr>
            <a:r>
              <a:rPr lang="es-ES" sz="2000"/>
              <a:t>java.util.Date</a:t>
            </a:r>
          </a:p>
          <a:p>
            <a:pPr lvl="1">
              <a:lnSpc>
                <a:spcPct val="90000"/>
              </a:lnSpc>
            </a:pPr>
            <a:r>
              <a:rPr lang="es-ES" sz="2000"/>
              <a:t>java.sql.Date</a:t>
            </a:r>
          </a:p>
          <a:p>
            <a:pPr lvl="1">
              <a:lnSpc>
                <a:spcPct val="90000"/>
              </a:lnSpc>
            </a:pPr>
            <a:r>
              <a:rPr lang="es-ES" sz="2000"/>
              <a:t>java.sql.TimeStamp</a:t>
            </a:r>
          </a:p>
          <a:p>
            <a:pPr>
              <a:lnSpc>
                <a:spcPct val="90000"/>
              </a:lnSpc>
            </a:pP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803806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>
          <a:xfrm>
            <a:off x="1981200" y="1066800"/>
            <a:ext cx="8229600" cy="516358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Concepto de Clave Primaria.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000" dirty="0"/>
              <a:t>Cada objeto de Clase Entidad se distingue por tener una clave primaria.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La clave primaria proporciona identidad a la Clase Entidad.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Típicamente son </a:t>
            </a:r>
            <a:r>
              <a:rPr lang="es-ES" sz="2000" dirty="0" err="1"/>
              <a:t>Strings</a:t>
            </a:r>
            <a:r>
              <a:rPr lang="es-ES" sz="2000" dirty="0"/>
              <a:t> o enteros, pero pueden también ser objetos de otras clases que corresponden a varias columnas de la tabla que representan.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Cada Clase Entidad debe tener una clave primaria.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Se marcan con la anotación @Id.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Pueden ser </a:t>
            </a:r>
            <a:r>
              <a:rPr lang="es-ES" sz="2000" dirty="0" err="1"/>
              <a:t>autoincrementables</a:t>
            </a:r>
            <a:r>
              <a:rPr lang="es-ES" sz="2000" dirty="0"/>
              <a:t>.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Por ejemplo: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s-ES" sz="1600" dirty="0"/>
              <a:t>@Id @</a:t>
            </a:r>
            <a:r>
              <a:rPr lang="es-ES" sz="1600" dirty="0" err="1"/>
              <a:t>GeneratedValue</a:t>
            </a:r>
            <a:r>
              <a:rPr lang="es-ES" sz="1600" dirty="0"/>
              <a:t>(</a:t>
            </a:r>
            <a:r>
              <a:rPr lang="es-ES" sz="1600" dirty="0" err="1"/>
              <a:t>strategy</a:t>
            </a:r>
            <a:r>
              <a:rPr lang="es-ES" sz="1600" dirty="0"/>
              <a:t> = </a:t>
            </a:r>
            <a:r>
              <a:rPr lang="es-ES" sz="1600" dirty="0" err="1"/>
              <a:t>GenerationType.AUTO</a:t>
            </a:r>
            <a:r>
              <a:rPr lang="es-ES" sz="1600" dirty="0"/>
              <a:t>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s-ES" sz="1600" dirty="0"/>
              <a:t>@</a:t>
            </a:r>
            <a:r>
              <a:rPr lang="es-ES" sz="1600" dirty="0" err="1"/>
              <a:t>Column</a:t>
            </a:r>
            <a:r>
              <a:rPr lang="es-ES" sz="1600" dirty="0"/>
              <a:t>(</a:t>
            </a:r>
            <a:r>
              <a:rPr lang="es-ES" sz="1600" dirty="0" err="1"/>
              <a:t>name</a:t>
            </a:r>
            <a:r>
              <a:rPr lang="es-ES" sz="1600" dirty="0"/>
              <a:t> = "ID", </a:t>
            </a:r>
            <a:r>
              <a:rPr lang="es-ES" sz="1600" dirty="0" err="1"/>
              <a:t>nullable</a:t>
            </a:r>
            <a:r>
              <a:rPr lang="es-ES" sz="1600" dirty="0"/>
              <a:t> = false)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int</a:t>
            </a:r>
            <a:r>
              <a:rPr lang="es-ES" sz="1600" dirty="0"/>
              <a:t> id;</a:t>
            </a:r>
          </a:p>
          <a:p>
            <a:pPr>
              <a:lnSpc>
                <a:spcPct val="80000"/>
              </a:lnSpc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1595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Persistence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.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dirty="0"/>
              <a:t>Una Unidad de Persistencia en una colección de Clases Entidad representadas por un archivo llamado persistence.xml contenido dentro de un archivo EAR, JAR o WAR de una aplicación Java EE.</a:t>
            </a:r>
          </a:p>
          <a:p>
            <a:pPr>
              <a:lnSpc>
                <a:spcPct val="90000"/>
              </a:lnSpc>
            </a:pPr>
            <a:r>
              <a:rPr lang="es-ES" dirty="0"/>
              <a:t>Una Unidad de Persistencia define que Clases Entidad son administradas por un </a:t>
            </a:r>
            <a:r>
              <a:rPr lang="es-ES" dirty="0" err="1"/>
              <a:t>Entity</a:t>
            </a:r>
            <a:r>
              <a:rPr lang="es-ES" dirty="0"/>
              <a:t> Manager.</a:t>
            </a:r>
          </a:p>
          <a:p>
            <a:pPr>
              <a:lnSpc>
                <a:spcPct val="90000"/>
              </a:lnSpc>
            </a:pPr>
            <a:r>
              <a:rPr lang="es-ES" dirty="0"/>
              <a:t>Está limitada a un solo </a:t>
            </a:r>
            <a:r>
              <a:rPr lang="es-ES" dirty="0" err="1"/>
              <a:t>DataSource</a:t>
            </a:r>
            <a:r>
              <a:rPr lang="es-ES" dirty="0"/>
              <a:t>.</a:t>
            </a:r>
          </a:p>
          <a:p>
            <a:pPr>
              <a:lnSpc>
                <a:spcPct val="9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6945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>
          <a:xfrm>
            <a:off x="2864047" y="1143000"/>
            <a:ext cx="6463905" cy="477054"/>
          </a:xfrm>
        </p:spPr>
        <p:txBody>
          <a:bodyPr>
            <a:normAutofit fontScale="90000"/>
          </a:bodyPr>
          <a:lstStyle/>
          <a:p>
            <a:r>
              <a:rPr lang="es-ES" dirty="0"/>
              <a:t>El Archivo persistence.xml.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s-ES" sz="2400" dirty="0"/>
              <a:t>Configura que clases constituyen una Unidad de Persistencia.</a:t>
            </a:r>
          </a:p>
          <a:p>
            <a:pPr>
              <a:lnSpc>
                <a:spcPct val="80000"/>
              </a:lnSpc>
            </a:pPr>
            <a:r>
              <a:rPr lang="es-ES" sz="2400" dirty="0"/>
              <a:t>Define la base de la Unidad de Persistencia, es decir el archivo al que pertenece.</a:t>
            </a:r>
          </a:p>
          <a:p>
            <a:pPr>
              <a:lnSpc>
                <a:spcPct val="80000"/>
              </a:lnSpc>
            </a:pPr>
            <a:r>
              <a:rPr lang="es-ES" sz="2400" dirty="0"/>
              <a:t>Especifica el Data </a:t>
            </a:r>
            <a:r>
              <a:rPr lang="es-ES" sz="2400" dirty="0" err="1"/>
              <a:t>Source</a:t>
            </a:r>
            <a:r>
              <a:rPr lang="es-ES" sz="2400" dirty="0"/>
              <a:t> utilizado.</a:t>
            </a:r>
          </a:p>
          <a:p>
            <a:pPr>
              <a:lnSpc>
                <a:spcPct val="80000"/>
              </a:lnSpc>
            </a:pPr>
            <a:r>
              <a:rPr lang="es-ES" sz="2400" dirty="0"/>
              <a:t>Ejemplo: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="http://java.sun.com/xml/ns/persistence"&gt;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persistence-unit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BrokerTool-ejb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			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transaction-type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="JTA"&gt;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jta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-data-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StockMarket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jta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-data-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-file&gt;BrokerLibrary.jar&lt;/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-file&gt;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persistence-unit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0853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JPA?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47" y="1875234"/>
            <a:ext cx="10679906" cy="3287054"/>
          </a:xfrm>
        </p:spPr>
        <p:txBody>
          <a:bodyPr/>
          <a:lstStyle/>
          <a:p>
            <a:r>
              <a:rPr lang="en-US" sz="2800" dirty="0"/>
              <a:t>JPA </a:t>
            </a:r>
            <a:r>
              <a:rPr lang="en-US" sz="2800" dirty="0" err="1"/>
              <a:t>por</a:t>
            </a:r>
            <a:r>
              <a:rPr lang="en-US" sz="2800" dirty="0"/>
              <a:t> Java </a:t>
            </a:r>
            <a:r>
              <a:rPr lang="en-US" sz="2800" dirty="0" err="1"/>
              <a:t>Persistance</a:t>
            </a:r>
            <a:r>
              <a:rPr lang="en-US" sz="2800" dirty="0"/>
              <a:t> API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javax.persistance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r>
              <a:rPr lang="en-US" sz="2800" dirty="0" err="1"/>
              <a:t>Esencialmente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especificación</a:t>
            </a:r>
            <a:r>
              <a:rPr lang="en-US" sz="2800" dirty="0"/>
              <a:t> en </a:t>
            </a:r>
            <a:r>
              <a:rPr lang="en-US" sz="2800" dirty="0" err="1"/>
              <a:t>lenguaje</a:t>
            </a:r>
            <a:r>
              <a:rPr lang="en-US" sz="2800" dirty="0"/>
              <a:t> java que </a:t>
            </a:r>
            <a:r>
              <a:rPr lang="en-US" sz="2800" dirty="0" err="1"/>
              <a:t>implementa</a:t>
            </a:r>
            <a:r>
              <a:rPr lang="en-US" sz="2800" dirty="0"/>
              <a:t> los </a:t>
            </a:r>
            <a:r>
              <a:rPr lang="en-US" sz="2800" dirty="0" err="1"/>
              <a:t>mecanismos</a:t>
            </a:r>
            <a:r>
              <a:rPr lang="en-US" sz="2800" dirty="0"/>
              <a:t> para </a:t>
            </a:r>
            <a:r>
              <a:rPr lang="en-US" sz="2800" dirty="0" err="1"/>
              <a:t>acceder</a:t>
            </a:r>
            <a:r>
              <a:rPr lang="en-US" sz="2800" dirty="0"/>
              <a:t> a </a:t>
            </a:r>
            <a:r>
              <a:rPr lang="en-US" sz="2800" dirty="0" err="1"/>
              <a:t>datos</a:t>
            </a:r>
            <a:r>
              <a:rPr lang="en-US" sz="2800" dirty="0"/>
              <a:t> en </a:t>
            </a:r>
            <a:r>
              <a:rPr lang="en-US" sz="2800" dirty="0" err="1"/>
              <a:t>una</a:t>
            </a:r>
            <a:r>
              <a:rPr lang="en-US" sz="2800" dirty="0"/>
              <a:t> base de </a:t>
            </a:r>
            <a:r>
              <a:rPr lang="en-US" sz="2800" dirty="0" err="1"/>
              <a:t>datos</a:t>
            </a:r>
            <a:r>
              <a:rPr lang="en-US" sz="2800" dirty="0"/>
              <a:t> </a:t>
            </a:r>
            <a:r>
              <a:rPr lang="en-US" sz="2800" dirty="0" err="1"/>
              <a:t>relacional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Fue</a:t>
            </a:r>
            <a:r>
              <a:rPr lang="en-US" sz="2800" dirty="0"/>
              <a:t> </a:t>
            </a:r>
            <a:r>
              <a:rPr lang="en-US" sz="2800" dirty="0" err="1"/>
              <a:t>incluida</a:t>
            </a:r>
            <a:r>
              <a:rPr lang="en-US" sz="2800" dirty="0"/>
              <a:t> </a:t>
            </a:r>
            <a:r>
              <a:rPr lang="en-US" sz="2800" dirty="0" err="1"/>
              <a:t>inicialmente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parte de la </a:t>
            </a:r>
            <a:r>
              <a:rPr lang="en-US" sz="2800" dirty="0" err="1"/>
              <a:t>especificación</a:t>
            </a:r>
            <a:r>
              <a:rPr lang="en-US" sz="2800" dirty="0"/>
              <a:t> de EJB3.0 , </a:t>
            </a:r>
            <a:r>
              <a:rPr lang="en-US" sz="2800" dirty="0" err="1"/>
              <a:t>donde</a:t>
            </a:r>
            <a:r>
              <a:rPr lang="en-US" sz="2800" dirty="0"/>
              <a:t> </a:t>
            </a:r>
            <a:r>
              <a:rPr lang="en-US" sz="2800" dirty="0" err="1"/>
              <a:t>reemplaza</a:t>
            </a:r>
            <a:r>
              <a:rPr lang="en-US" sz="2800" dirty="0"/>
              <a:t> al EJB2.0 – CMP.</a:t>
            </a:r>
          </a:p>
          <a:p>
            <a:r>
              <a:rPr lang="en-US" sz="2800" dirty="0"/>
              <a:t>Y </a:t>
            </a:r>
            <a:r>
              <a:rPr lang="en-US" sz="2800" dirty="0" err="1"/>
              <a:t>luego</a:t>
            </a:r>
            <a:r>
              <a:rPr lang="en-US" sz="2800" dirty="0"/>
              <a:t> </a:t>
            </a:r>
            <a:r>
              <a:rPr lang="en-US" sz="2800" dirty="0" err="1"/>
              <a:t>agregada</a:t>
            </a:r>
            <a:r>
              <a:rPr lang="en-US" sz="2800" dirty="0"/>
              <a:t> a Java SE a </a:t>
            </a:r>
            <a:r>
              <a:rPr lang="en-US" sz="2800" dirty="0" err="1"/>
              <a:t>partir</a:t>
            </a:r>
            <a:r>
              <a:rPr lang="en-US" sz="2800" dirty="0"/>
              <a:t> de la version 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4331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Grp="1" noChangeArrowheads="1"/>
          </p:cNvSpPr>
          <p:nvPr>
            <p:ph type="title"/>
          </p:nvPr>
        </p:nvSpPr>
        <p:spPr>
          <a:xfrm>
            <a:off x="2590800" y="1066799"/>
            <a:ext cx="7010400" cy="808435"/>
          </a:xfrm>
        </p:spPr>
        <p:txBody>
          <a:bodyPr>
            <a:noAutofit/>
          </a:bodyPr>
          <a:lstStyle/>
          <a:p>
            <a:r>
              <a:rPr lang="es-ES" sz="3600" dirty="0"/>
              <a:t>El </a:t>
            </a:r>
            <a:r>
              <a:rPr lang="es-ES" sz="3600" dirty="0" err="1"/>
              <a:t>Persistence</a:t>
            </a:r>
            <a:r>
              <a:rPr lang="es-ES" sz="3600" dirty="0"/>
              <a:t> </a:t>
            </a:r>
            <a:r>
              <a:rPr lang="es-ES" sz="3600" dirty="0" err="1"/>
              <a:t>Context</a:t>
            </a:r>
            <a:r>
              <a:rPr lang="es-ES" sz="4800" dirty="0"/>
              <a:t>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47" y="2057400"/>
            <a:ext cx="10679906" cy="40011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</a:pPr>
            <a:r>
              <a:rPr lang="es-ES" sz="2800" dirty="0"/>
              <a:t>Se interpreta como una copia activa de una Unidad de Persistencia.</a:t>
            </a:r>
          </a:p>
          <a:p>
            <a:pPr>
              <a:lnSpc>
                <a:spcPct val="80000"/>
              </a:lnSpc>
            </a:pPr>
            <a:r>
              <a:rPr lang="es-ES" sz="2800" dirty="0"/>
              <a:t>Se pueden tener varios Contextos de Persistencia que usan la misma Unidad de Persistencia activos al mismo tiempo.</a:t>
            </a:r>
          </a:p>
          <a:p>
            <a:pPr>
              <a:lnSpc>
                <a:spcPct val="80000"/>
              </a:lnSpc>
            </a:pPr>
            <a:r>
              <a:rPr lang="es-ES" sz="2800" dirty="0"/>
              <a:t>El Contexto de Persistencia: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Típicamente dura lo mismo que una transacción.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Limita las instancias de Entidades a una sola instancia por Identidad de Persistencia.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Tiene una API para su manejo, conocida como el </a:t>
            </a:r>
            <a:r>
              <a:rPr lang="es-ES" sz="2400" dirty="0" err="1"/>
              <a:t>Entity</a:t>
            </a:r>
            <a:r>
              <a:rPr lang="es-ES" sz="2400" dirty="0"/>
              <a:t> Manager.</a:t>
            </a:r>
          </a:p>
          <a:p>
            <a:pPr>
              <a:lnSpc>
                <a:spcPct val="80000"/>
              </a:lnSpc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07557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6047" y="1083842"/>
            <a:ext cx="10679905" cy="477054"/>
          </a:xfrm>
        </p:spPr>
        <p:txBody>
          <a:bodyPr>
            <a:normAutofit fontScale="90000"/>
          </a:bodyPr>
          <a:lstStyle/>
          <a:p>
            <a:r>
              <a:rPr lang="es-AR" dirty="0"/>
              <a:t>Consideraciones al armar el proyecto de </a:t>
            </a:r>
            <a:r>
              <a:rPr lang="es-AR" dirty="0" err="1"/>
              <a:t>Netbeans</a:t>
            </a:r>
            <a:r>
              <a:rPr lang="es-AR" dirty="0"/>
              <a:t>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56047" y="1875235"/>
            <a:ext cx="10679906" cy="4601260"/>
          </a:xfrm>
        </p:spPr>
        <p:txBody>
          <a:bodyPr/>
          <a:lstStyle/>
          <a:p>
            <a:r>
              <a:rPr lang="es-AR" dirty="0"/>
              <a:t>Agregar el </a:t>
            </a:r>
            <a:r>
              <a:rPr lang="es-AR" dirty="0" err="1"/>
              <a:t>conectorJ</a:t>
            </a:r>
            <a:r>
              <a:rPr lang="es-AR" dirty="0"/>
              <a:t> de </a:t>
            </a:r>
            <a:r>
              <a:rPr lang="es-AR" dirty="0" err="1"/>
              <a:t>mysql</a:t>
            </a:r>
            <a:endParaRPr lang="es-AR" dirty="0"/>
          </a:p>
          <a:p>
            <a:r>
              <a:rPr lang="es-AR" dirty="0"/>
              <a:t>Agregar la librería </a:t>
            </a:r>
            <a:r>
              <a:rPr lang="es-AR" dirty="0" err="1"/>
              <a:t>Hibernate</a:t>
            </a:r>
            <a:r>
              <a:rPr lang="es-AR" dirty="0"/>
              <a:t> 4.3 (JPA 2.1)</a:t>
            </a:r>
          </a:p>
          <a:p>
            <a:r>
              <a:rPr lang="es-AR" dirty="0"/>
              <a:t>Agregar el </a:t>
            </a:r>
            <a:r>
              <a:rPr lang="es-AR" dirty="0" err="1"/>
              <a:t>jar</a:t>
            </a:r>
            <a:r>
              <a:rPr lang="es-AR" dirty="0"/>
              <a:t> jandex-2.0.0.Final</a:t>
            </a:r>
          </a:p>
          <a:p>
            <a:pPr lvl="1"/>
            <a:r>
              <a:rPr lang="es-AR" dirty="0"/>
              <a:t> Se puede descargar de: </a:t>
            </a:r>
            <a:r>
              <a:rPr lang="es-AR" dirty="0">
                <a:hlinkClick r:id="rId2"/>
              </a:rPr>
              <a:t>https://mvnrepository.com/artifact/org.jboss/jandex/2.0.0.Final</a:t>
            </a:r>
            <a:r>
              <a:rPr lang="es-AR" dirty="0"/>
              <a:t> </a:t>
            </a:r>
          </a:p>
          <a:p>
            <a:r>
              <a:rPr lang="es-AR" dirty="0"/>
              <a:t>Agregar un archivo persistence.xml y configurar el </a:t>
            </a:r>
            <a:r>
              <a:rPr lang="es-AR" dirty="0" err="1"/>
              <a:t>persistence-unit</a:t>
            </a:r>
            <a:endParaRPr lang="es-AR" dirty="0"/>
          </a:p>
          <a:p>
            <a:pPr lvl="1"/>
            <a:r>
              <a:rPr lang="es-AR" dirty="0"/>
              <a:t> Chequear que el </a:t>
            </a:r>
            <a:r>
              <a:rPr lang="es-AR" dirty="0" err="1"/>
              <a:t>provider</a:t>
            </a:r>
            <a:r>
              <a:rPr lang="es-AR" dirty="0"/>
              <a:t> de </a:t>
            </a:r>
            <a:r>
              <a:rPr lang="es-AR" dirty="0" err="1"/>
              <a:t>hibernate</a:t>
            </a:r>
            <a:r>
              <a:rPr lang="es-AR" dirty="0"/>
              <a:t> quede correctamente configurado</a:t>
            </a:r>
            <a:br>
              <a:rPr lang="es-AR" dirty="0"/>
            </a:br>
            <a:r>
              <a:rPr lang="es-AR" dirty="0"/>
              <a:t>&lt;</a:t>
            </a:r>
            <a:r>
              <a:rPr lang="es-AR" dirty="0" err="1"/>
              <a:t>provider</a:t>
            </a:r>
            <a:r>
              <a:rPr lang="es-AR" dirty="0"/>
              <a:t>&gt;</a:t>
            </a:r>
            <a:r>
              <a:rPr lang="es-AR" dirty="0" err="1"/>
              <a:t>org.hibernate.jpa.HibernatePersistence</a:t>
            </a:r>
            <a:r>
              <a:rPr lang="es-AR" dirty="0"/>
              <a:t>&lt;/</a:t>
            </a:r>
            <a:r>
              <a:rPr lang="es-AR" dirty="0" err="1"/>
              <a:t>provider</a:t>
            </a:r>
            <a:r>
              <a:rPr lang="es-AR" dirty="0"/>
              <a:t>&gt;</a:t>
            </a:r>
          </a:p>
          <a:p>
            <a:pPr lvl="1"/>
            <a:r>
              <a:rPr lang="es-AR" dirty="0"/>
              <a:t> Chequear que las demás propiedades de </a:t>
            </a:r>
            <a:r>
              <a:rPr lang="es-AR" dirty="0" err="1"/>
              <a:t>hibernate</a:t>
            </a:r>
            <a:r>
              <a:rPr lang="es-AR" dirty="0"/>
              <a:t> queden correctamente configuradas: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43950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persistence.xml</a:t>
            </a:r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5" y="1676400"/>
            <a:ext cx="10431331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1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54400" y="2286001"/>
            <a:ext cx="8240299" cy="1107996"/>
          </a:xfrm>
        </p:spPr>
        <p:txBody>
          <a:bodyPr>
            <a:normAutofit fontScale="90000"/>
          </a:bodyPr>
          <a:lstStyle/>
          <a:p>
            <a:r>
              <a:rPr lang="es-AR" dirty="0"/>
              <a:t>Demo 4 – JPA</a:t>
            </a:r>
            <a:br>
              <a:rPr lang="es-AR" dirty="0"/>
            </a:br>
            <a:r>
              <a:rPr lang="es-AR" dirty="0"/>
              <a:t>Configuración y Generación de Entidades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03912" y="4038600"/>
            <a:ext cx="4955016" cy="990600"/>
          </a:xfrm>
        </p:spPr>
        <p:txBody>
          <a:bodyPr/>
          <a:lstStyle/>
          <a:p>
            <a:r>
              <a:rPr lang="es-AR" dirty="0"/>
              <a:t>Ejercicio de Trabajo con JPA en una aplicación de consola.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81154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Entity</a:t>
            </a:r>
            <a:r>
              <a:rPr lang="es-ES" dirty="0"/>
              <a:t> Manager.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800" dirty="0"/>
              <a:t>Proporciona los métodos para controlar eventos en un Contexto de Persistencia y el ciclo de vida de las instancias de Clases Entidad en un Contexto de Persistencia.</a:t>
            </a:r>
          </a:p>
          <a:p>
            <a:pPr>
              <a:lnSpc>
                <a:spcPct val="80000"/>
              </a:lnSpc>
            </a:pPr>
            <a:r>
              <a:rPr lang="es-ES" sz="2800" dirty="0"/>
              <a:t>El </a:t>
            </a:r>
            <a:r>
              <a:rPr lang="es-ES" sz="2800" dirty="0" err="1"/>
              <a:t>Entity</a:t>
            </a:r>
            <a:r>
              <a:rPr lang="es-ES" sz="2800" dirty="0"/>
              <a:t> Manager: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Proporciona operaciones como </a:t>
            </a:r>
            <a:r>
              <a:rPr lang="es-ES" sz="2400" dirty="0" err="1"/>
              <a:t>flush</a:t>
            </a:r>
            <a:r>
              <a:rPr lang="es-ES" sz="2400" dirty="0"/>
              <a:t>(), </a:t>
            </a:r>
            <a:r>
              <a:rPr lang="es-ES" sz="2400" dirty="0" err="1"/>
              <a:t>find</a:t>
            </a:r>
            <a:r>
              <a:rPr lang="es-ES" sz="2400" dirty="0"/>
              <a:t>() y </a:t>
            </a:r>
            <a:r>
              <a:rPr lang="es-ES" sz="2400" dirty="0" err="1"/>
              <a:t>createQuery</a:t>
            </a:r>
            <a:r>
              <a:rPr lang="es-ES" sz="2400" dirty="0"/>
              <a:t>() para controlar un </a:t>
            </a:r>
            <a:r>
              <a:rPr lang="es-ES" sz="2400" dirty="0" err="1"/>
              <a:t>Contexo</a:t>
            </a:r>
            <a:r>
              <a:rPr lang="es-ES" sz="2400" dirty="0"/>
              <a:t> de Persistencia.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Reemplaza la funcionalidad de las interfaces home de los </a:t>
            </a:r>
            <a:r>
              <a:rPr lang="es-ES" sz="2400" dirty="0" err="1"/>
              <a:t>EJBs</a:t>
            </a:r>
            <a:r>
              <a:rPr lang="es-ES" sz="2400" dirty="0"/>
              <a:t> de entidad anteriores.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Se obtiene usando anotaciones en clases manejadas por el contenedor: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400" dirty="0"/>
              <a:t>	@</a:t>
            </a:r>
            <a:r>
              <a:rPr lang="es-ES" sz="2400" dirty="0" err="1"/>
              <a:t>PersistenceContext</a:t>
            </a:r>
            <a:r>
              <a:rPr lang="es-ES" sz="2400" dirty="0"/>
              <a:t> </a:t>
            </a:r>
            <a:r>
              <a:rPr lang="es-ES" sz="2400" dirty="0" err="1"/>
              <a:t>private</a:t>
            </a:r>
            <a:r>
              <a:rPr lang="es-ES" sz="2400" dirty="0"/>
              <a:t> </a:t>
            </a:r>
            <a:r>
              <a:rPr lang="es-ES" sz="2400" dirty="0" err="1"/>
              <a:t>EntityManager</a:t>
            </a:r>
            <a:r>
              <a:rPr lang="es-ES" sz="2400" dirty="0"/>
              <a:t> </a:t>
            </a:r>
            <a:r>
              <a:rPr lang="es-ES" sz="2400" dirty="0" err="1"/>
              <a:t>em</a:t>
            </a:r>
            <a:r>
              <a:rPr lang="es-ES" sz="2400" dirty="0"/>
              <a:t>;</a:t>
            </a:r>
          </a:p>
          <a:p>
            <a:pPr>
              <a:lnSpc>
                <a:spcPct val="80000"/>
              </a:lnSpc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74144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6047" y="1083842"/>
            <a:ext cx="10679905" cy="477054"/>
          </a:xfrm>
        </p:spPr>
        <p:txBody>
          <a:bodyPr>
            <a:normAutofit fontScale="90000"/>
          </a:bodyPr>
          <a:lstStyle/>
          <a:p>
            <a:r>
              <a:rPr lang="es-AR" dirty="0"/>
              <a:t>Obtener el </a:t>
            </a:r>
            <a:r>
              <a:rPr lang="es-AR" dirty="0" err="1"/>
              <a:t>EntityManager</a:t>
            </a:r>
            <a:r>
              <a:rPr lang="es-AR" dirty="0"/>
              <a:t> en el Contexto de la Aplicación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756047" y="1875235"/>
            <a:ext cx="10679906" cy="1760482"/>
          </a:xfrm>
        </p:spPr>
        <p:txBody>
          <a:bodyPr/>
          <a:lstStyle/>
          <a:p>
            <a:r>
              <a:rPr lang="es-AR" dirty="0"/>
              <a:t>Obtenemos una instancia de </a:t>
            </a:r>
            <a:r>
              <a:rPr lang="es-AR" dirty="0" err="1"/>
              <a:t>EntityManagerFactory</a:t>
            </a:r>
            <a:r>
              <a:rPr lang="es-AR" dirty="0"/>
              <a:t> a partir de la clase  </a:t>
            </a:r>
            <a:r>
              <a:rPr lang="es-AR" dirty="0" err="1"/>
              <a:t>Persistence</a:t>
            </a:r>
            <a:endParaRPr lang="es-AR" dirty="0"/>
          </a:p>
          <a:p>
            <a:r>
              <a:rPr lang="es-AR" dirty="0"/>
              <a:t>Utilizamos la instancia de </a:t>
            </a:r>
            <a:r>
              <a:rPr lang="es-AR" dirty="0" err="1"/>
              <a:t>EntityManagerFactory</a:t>
            </a:r>
            <a:r>
              <a:rPr lang="es-AR" dirty="0"/>
              <a:t> para crear el </a:t>
            </a:r>
            <a:r>
              <a:rPr lang="es-AR" dirty="0" err="1"/>
              <a:t>EntityManager</a:t>
            </a:r>
            <a:endParaRPr lang="es-AR" dirty="0"/>
          </a:p>
          <a:p>
            <a:endParaRPr lang="es-AR" dirty="0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85" y="3752747"/>
            <a:ext cx="9478627" cy="188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9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35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2057400" y="1066800"/>
            <a:ext cx="8077200" cy="477054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Operaciones</a:t>
            </a:r>
            <a:r>
              <a:rPr lang="en-AU" dirty="0"/>
              <a:t> con </a:t>
            </a:r>
            <a:r>
              <a:rPr lang="en-AU" dirty="0" err="1"/>
              <a:t>entidades</a:t>
            </a:r>
            <a:endParaRPr lang="en-US" dirty="0"/>
          </a:p>
        </p:txBody>
      </p:sp>
      <p:sp>
        <p:nvSpPr>
          <p:cNvPr id="2276357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800" dirty="0" err="1"/>
              <a:t>EntityManager</a:t>
            </a:r>
            <a:r>
              <a:rPr lang="en-AU" sz="2800" dirty="0"/>
              <a:t> (</a:t>
            </a:r>
            <a:r>
              <a:rPr lang="en-AU" sz="2800" dirty="0" err="1"/>
              <a:t>javax.persistence</a:t>
            </a:r>
            <a:r>
              <a:rPr lang="en-AU" sz="2800" dirty="0"/>
              <a:t>)</a:t>
            </a:r>
          </a:p>
          <a:p>
            <a:pPr lvl="1"/>
            <a:r>
              <a:rPr lang="en-AU" sz="2400" dirty="0"/>
              <a:t>persist()- </a:t>
            </a:r>
            <a:r>
              <a:rPr lang="en-AU" sz="2400" dirty="0" err="1"/>
              <a:t>inserta</a:t>
            </a:r>
            <a:r>
              <a:rPr lang="en-AU" sz="2400" dirty="0"/>
              <a:t> </a:t>
            </a:r>
            <a:r>
              <a:rPr lang="en-AU" sz="2400" dirty="0" err="1"/>
              <a:t>una</a:t>
            </a:r>
            <a:r>
              <a:rPr lang="en-AU" sz="2400" dirty="0"/>
              <a:t> </a:t>
            </a:r>
            <a:r>
              <a:rPr lang="en-AU" sz="2400" dirty="0" err="1"/>
              <a:t>instancia</a:t>
            </a:r>
            <a:r>
              <a:rPr lang="en-AU" sz="2400" dirty="0"/>
              <a:t> de la </a:t>
            </a:r>
            <a:r>
              <a:rPr lang="en-AU" sz="2400" dirty="0" err="1"/>
              <a:t>entidad</a:t>
            </a:r>
            <a:r>
              <a:rPr lang="en-AU" sz="2400" dirty="0"/>
              <a:t> en la </a:t>
            </a:r>
            <a:r>
              <a:rPr lang="en-AU" sz="2400" dirty="0" err="1"/>
              <a:t>bd</a:t>
            </a:r>
            <a:endParaRPr lang="en-AU" sz="2400" dirty="0"/>
          </a:p>
          <a:p>
            <a:pPr lvl="1"/>
            <a:r>
              <a:rPr lang="en-AU" sz="2400" dirty="0"/>
              <a:t>remove()- </a:t>
            </a:r>
            <a:r>
              <a:rPr lang="en-AU" sz="2400" dirty="0" err="1"/>
              <a:t>borra</a:t>
            </a:r>
            <a:r>
              <a:rPr lang="en-AU" sz="2400" dirty="0"/>
              <a:t> </a:t>
            </a:r>
            <a:r>
              <a:rPr lang="en-AU" sz="2400" dirty="0" err="1"/>
              <a:t>una</a:t>
            </a:r>
            <a:r>
              <a:rPr lang="en-AU" sz="2400" dirty="0"/>
              <a:t> </a:t>
            </a:r>
            <a:r>
              <a:rPr lang="en-AU" sz="2400" dirty="0" err="1"/>
              <a:t>instancia</a:t>
            </a:r>
            <a:r>
              <a:rPr lang="en-AU" sz="2400" dirty="0"/>
              <a:t> de la </a:t>
            </a:r>
            <a:r>
              <a:rPr lang="en-AU" sz="2400" dirty="0" err="1"/>
              <a:t>bd</a:t>
            </a:r>
            <a:endParaRPr lang="en-AU" sz="2400" dirty="0"/>
          </a:p>
          <a:p>
            <a:pPr lvl="1"/>
            <a:r>
              <a:rPr lang="en-AU" sz="2400" dirty="0"/>
              <a:t>refresh()- </a:t>
            </a:r>
            <a:r>
              <a:rPr lang="en-AU" sz="2400" dirty="0" err="1"/>
              <a:t>recarga</a:t>
            </a:r>
            <a:r>
              <a:rPr lang="en-AU" sz="2400" dirty="0"/>
              <a:t> los </a:t>
            </a:r>
            <a:r>
              <a:rPr lang="en-AU" sz="2400" dirty="0" err="1"/>
              <a:t>datos</a:t>
            </a:r>
            <a:r>
              <a:rPr lang="en-AU" sz="2400" dirty="0"/>
              <a:t> de la </a:t>
            </a:r>
            <a:r>
              <a:rPr lang="en-AU" sz="2400" dirty="0" err="1"/>
              <a:t>db</a:t>
            </a:r>
            <a:r>
              <a:rPr lang="en-AU" sz="2400" dirty="0"/>
              <a:t> </a:t>
            </a:r>
            <a:r>
              <a:rPr lang="en-AU" sz="2400" dirty="0" err="1"/>
              <a:t>para</a:t>
            </a:r>
            <a:r>
              <a:rPr lang="en-AU" sz="2400" dirty="0"/>
              <a:t> </a:t>
            </a:r>
            <a:r>
              <a:rPr lang="en-AU" sz="2400" dirty="0" err="1"/>
              <a:t>una</a:t>
            </a:r>
            <a:r>
              <a:rPr lang="en-AU" sz="2400" dirty="0"/>
              <a:t> </a:t>
            </a:r>
            <a:r>
              <a:rPr lang="en-AU" sz="2400" dirty="0" err="1"/>
              <a:t>ent</a:t>
            </a:r>
            <a:r>
              <a:rPr lang="en-AU" sz="2400" dirty="0"/>
              <a:t>.</a:t>
            </a:r>
          </a:p>
          <a:p>
            <a:pPr lvl="1"/>
            <a:r>
              <a:rPr lang="en-AU" sz="2400" dirty="0"/>
              <a:t>merge()- </a:t>
            </a:r>
            <a:r>
              <a:rPr lang="en-AU" sz="2400" dirty="0" err="1"/>
              <a:t>sincroniza</a:t>
            </a:r>
            <a:r>
              <a:rPr lang="en-AU" sz="2400" dirty="0"/>
              <a:t> el </a:t>
            </a:r>
            <a:r>
              <a:rPr lang="en-AU" sz="2400" dirty="0" err="1"/>
              <a:t>estado</a:t>
            </a:r>
            <a:r>
              <a:rPr lang="en-AU" sz="2400" dirty="0"/>
              <a:t> de </a:t>
            </a:r>
            <a:r>
              <a:rPr lang="en-AU" sz="2400" dirty="0" err="1"/>
              <a:t>una</a:t>
            </a:r>
            <a:r>
              <a:rPr lang="en-AU" sz="2400" dirty="0"/>
              <a:t> </a:t>
            </a:r>
            <a:r>
              <a:rPr lang="en-AU" sz="2400" dirty="0" err="1"/>
              <a:t>entidad</a:t>
            </a:r>
            <a:r>
              <a:rPr lang="en-AU" sz="2400" dirty="0"/>
              <a:t> en la </a:t>
            </a:r>
            <a:r>
              <a:rPr lang="en-AU" sz="2400" dirty="0" err="1"/>
              <a:t>bd</a:t>
            </a:r>
            <a:endParaRPr lang="en-AU" sz="2400" dirty="0"/>
          </a:p>
          <a:p>
            <a:pPr lvl="1"/>
            <a:r>
              <a:rPr lang="en-AU" sz="2400" dirty="0"/>
              <a:t>find()- </a:t>
            </a:r>
            <a:r>
              <a:rPr lang="en-AU" sz="2400" dirty="0" err="1"/>
              <a:t>busca</a:t>
            </a:r>
            <a:r>
              <a:rPr lang="en-AU" sz="2400" dirty="0"/>
              <a:t> </a:t>
            </a:r>
            <a:r>
              <a:rPr lang="en-AU" sz="2400" dirty="0" err="1"/>
              <a:t>una</a:t>
            </a:r>
            <a:r>
              <a:rPr lang="en-AU" sz="2400" dirty="0"/>
              <a:t> </a:t>
            </a:r>
            <a:r>
              <a:rPr lang="en-AU" sz="2400" dirty="0" err="1"/>
              <a:t>entidad</a:t>
            </a:r>
            <a:r>
              <a:rPr lang="en-AU" sz="2400" dirty="0"/>
              <a:t> </a:t>
            </a:r>
            <a:r>
              <a:rPr lang="en-AU" sz="2400" dirty="0" err="1"/>
              <a:t>por</a:t>
            </a:r>
            <a:r>
              <a:rPr lang="en-AU" sz="2400" dirty="0"/>
              <a:t> la clave</a:t>
            </a:r>
          </a:p>
          <a:p>
            <a:pPr lvl="1"/>
            <a:r>
              <a:rPr lang="en-AU" sz="2400" dirty="0" err="1"/>
              <a:t>createQuery</a:t>
            </a:r>
            <a:r>
              <a:rPr lang="en-AU" sz="2400" dirty="0"/>
              <a:t>()- </a:t>
            </a:r>
            <a:r>
              <a:rPr lang="en-AU" sz="2400" dirty="0" err="1"/>
              <a:t>crea</a:t>
            </a:r>
            <a:r>
              <a:rPr lang="en-AU" sz="2400" dirty="0"/>
              <a:t> </a:t>
            </a:r>
            <a:r>
              <a:rPr lang="en-AU" sz="2400" dirty="0" err="1"/>
              <a:t>una</a:t>
            </a:r>
            <a:r>
              <a:rPr lang="en-AU" sz="2400" dirty="0"/>
              <a:t> </a:t>
            </a:r>
            <a:r>
              <a:rPr lang="en-AU" sz="2400" dirty="0" err="1"/>
              <a:t>consulta</a:t>
            </a:r>
            <a:r>
              <a:rPr lang="en-AU" sz="2400" dirty="0"/>
              <a:t> de JPQL</a:t>
            </a:r>
          </a:p>
          <a:p>
            <a:pPr lvl="1"/>
            <a:r>
              <a:rPr lang="en-AU" sz="2400" dirty="0" err="1"/>
              <a:t>createNamedQuery</a:t>
            </a:r>
            <a:r>
              <a:rPr lang="en-AU" sz="2400" dirty="0"/>
              <a:t>()- </a:t>
            </a:r>
            <a:r>
              <a:rPr lang="en-AU" sz="2400" dirty="0" err="1"/>
              <a:t>crea</a:t>
            </a:r>
            <a:r>
              <a:rPr lang="en-AU" sz="2400" dirty="0"/>
              <a:t> </a:t>
            </a:r>
            <a:r>
              <a:rPr lang="en-AU" sz="2400" dirty="0" err="1"/>
              <a:t>una</a:t>
            </a:r>
            <a:r>
              <a:rPr lang="en-AU" sz="2400" dirty="0"/>
              <a:t> </a:t>
            </a:r>
            <a:r>
              <a:rPr lang="en-AU" sz="2400" dirty="0" err="1"/>
              <a:t>consulta</a:t>
            </a:r>
            <a:r>
              <a:rPr lang="en-AU" sz="2400" dirty="0"/>
              <a:t> </a:t>
            </a:r>
            <a:r>
              <a:rPr lang="en-AU" sz="2400" dirty="0" err="1"/>
              <a:t>nomenclada</a:t>
            </a:r>
            <a:endParaRPr lang="en-AU" sz="2400" dirty="0"/>
          </a:p>
          <a:p>
            <a:pPr lvl="1"/>
            <a:r>
              <a:rPr lang="en-AU" sz="2400" dirty="0" err="1"/>
              <a:t>createNativeQuery</a:t>
            </a:r>
            <a:r>
              <a:rPr lang="en-AU" sz="2400" dirty="0"/>
              <a:t>()- </a:t>
            </a:r>
            <a:r>
              <a:rPr lang="en-AU" sz="2400" dirty="0" err="1"/>
              <a:t>crea</a:t>
            </a:r>
            <a:r>
              <a:rPr lang="en-AU" sz="2400" dirty="0"/>
              <a:t> </a:t>
            </a:r>
            <a:r>
              <a:rPr lang="en-AU" sz="2400" dirty="0" err="1"/>
              <a:t>una</a:t>
            </a:r>
            <a:r>
              <a:rPr lang="en-AU" sz="2400" dirty="0"/>
              <a:t> </a:t>
            </a:r>
            <a:r>
              <a:rPr lang="en-AU" sz="2400" dirty="0" err="1"/>
              <a:t>consulta</a:t>
            </a:r>
            <a:r>
              <a:rPr lang="en-AU" sz="2400" dirty="0"/>
              <a:t> SQL</a:t>
            </a:r>
          </a:p>
          <a:p>
            <a:pPr lvl="1"/>
            <a:r>
              <a:rPr lang="en-AU" sz="2400" dirty="0"/>
              <a:t>contains()- </a:t>
            </a:r>
            <a:r>
              <a:rPr lang="en-AU" sz="2400" dirty="0" err="1"/>
              <a:t>determina</a:t>
            </a:r>
            <a:r>
              <a:rPr lang="en-AU" sz="2400" dirty="0"/>
              <a:t> </a:t>
            </a:r>
            <a:r>
              <a:rPr lang="en-AU" sz="2400" dirty="0" err="1"/>
              <a:t>si</a:t>
            </a:r>
            <a:r>
              <a:rPr lang="en-AU" sz="2400" dirty="0"/>
              <a:t> </a:t>
            </a:r>
            <a:r>
              <a:rPr lang="en-AU" sz="2400" dirty="0" err="1"/>
              <a:t>una</a:t>
            </a:r>
            <a:r>
              <a:rPr lang="en-AU" sz="2400" dirty="0"/>
              <a:t> </a:t>
            </a:r>
            <a:r>
              <a:rPr lang="en-AU" sz="2400" dirty="0" err="1"/>
              <a:t>entidad</a:t>
            </a:r>
            <a:r>
              <a:rPr lang="en-AU" sz="2400" dirty="0"/>
              <a:t> </a:t>
            </a:r>
            <a:r>
              <a:rPr lang="en-AU" sz="2400" dirty="0" err="1"/>
              <a:t>está</a:t>
            </a:r>
            <a:r>
              <a:rPr lang="en-AU" sz="2400" dirty="0"/>
              <a:t> </a:t>
            </a:r>
            <a:r>
              <a:rPr lang="en-AU" sz="2400" dirty="0" err="1"/>
              <a:t>persistida</a:t>
            </a:r>
            <a:endParaRPr lang="en-AU" sz="2400" dirty="0"/>
          </a:p>
          <a:p>
            <a:pPr lvl="1"/>
            <a:r>
              <a:rPr lang="en-AU" sz="2400" dirty="0"/>
              <a:t>flush()- </a:t>
            </a:r>
            <a:r>
              <a:rPr lang="en-AU" sz="2400" dirty="0" err="1"/>
              <a:t>fuerza</a:t>
            </a:r>
            <a:r>
              <a:rPr lang="en-AU" sz="2400" dirty="0"/>
              <a:t> la </a:t>
            </a:r>
            <a:r>
              <a:rPr lang="en-AU" sz="2400" dirty="0" err="1"/>
              <a:t>sincronización</a:t>
            </a:r>
            <a:r>
              <a:rPr lang="en-AU" sz="2400" dirty="0"/>
              <a:t> de </a:t>
            </a:r>
            <a:r>
              <a:rPr lang="en-AU" sz="2400" dirty="0" err="1"/>
              <a:t>todas</a:t>
            </a:r>
            <a:r>
              <a:rPr lang="en-AU" sz="2400" dirty="0"/>
              <a:t> </a:t>
            </a:r>
            <a:r>
              <a:rPr lang="en-AU" sz="2400" dirty="0" err="1"/>
              <a:t>las</a:t>
            </a:r>
            <a:r>
              <a:rPr lang="en-AU" sz="2400" dirty="0"/>
              <a:t> </a:t>
            </a:r>
            <a:r>
              <a:rPr lang="en-AU" sz="2400" dirty="0" err="1"/>
              <a:t>entidades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8004707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Ciclo de Vida de las Entidades.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1604" y="1484784"/>
            <a:ext cx="727551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0231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Anotaciones Especiales.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2400" dirty="0"/>
              <a:t>	Una Entidad puede ser notificada antes o después de cambios en su ciclo de vida, utilizando métodos con anotaciones especiales:</a:t>
            </a:r>
          </a:p>
          <a:p>
            <a:pPr lvl="1">
              <a:lnSpc>
                <a:spcPct val="90000"/>
              </a:lnSpc>
            </a:pPr>
            <a:r>
              <a:rPr lang="es-ES" sz="2000" dirty="0"/>
              <a:t>@</a:t>
            </a:r>
            <a:r>
              <a:rPr lang="es-ES" sz="2000" dirty="0" err="1"/>
              <a:t>PrePersist</a:t>
            </a:r>
            <a:endParaRPr lang="es-ES" sz="2000" dirty="0"/>
          </a:p>
          <a:p>
            <a:pPr lvl="1">
              <a:lnSpc>
                <a:spcPct val="90000"/>
              </a:lnSpc>
            </a:pPr>
            <a:r>
              <a:rPr lang="es-ES" sz="2000" dirty="0"/>
              <a:t>@</a:t>
            </a:r>
            <a:r>
              <a:rPr lang="es-ES" sz="2000" dirty="0" err="1"/>
              <a:t>PostPersist</a:t>
            </a:r>
            <a:endParaRPr lang="es-ES" sz="2000" dirty="0"/>
          </a:p>
          <a:p>
            <a:pPr lvl="1">
              <a:lnSpc>
                <a:spcPct val="90000"/>
              </a:lnSpc>
            </a:pPr>
            <a:r>
              <a:rPr lang="es-ES" sz="2000" dirty="0"/>
              <a:t>@</a:t>
            </a:r>
            <a:r>
              <a:rPr lang="es-ES" sz="2000" dirty="0" err="1"/>
              <a:t>PreRemove</a:t>
            </a:r>
            <a:endParaRPr lang="es-ES" sz="2000" dirty="0"/>
          </a:p>
          <a:p>
            <a:pPr lvl="1">
              <a:lnSpc>
                <a:spcPct val="90000"/>
              </a:lnSpc>
            </a:pPr>
            <a:r>
              <a:rPr lang="es-ES" sz="2000" dirty="0"/>
              <a:t>@</a:t>
            </a:r>
            <a:r>
              <a:rPr lang="es-ES" sz="2000" dirty="0" err="1"/>
              <a:t>PostRemove</a:t>
            </a:r>
            <a:endParaRPr lang="es-ES" sz="2000" dirty="0"/>
          </a:p>
          <a:p>
            <a:pPr lvl="1">
              <a:lnSpc>
                <a:spcPct val="90000"/>
              </a:lnSpc>
            </a:pPr>
            <a:r>
              <a:rPr lang="es-ES" sz="2000" dirty="0"/>
              <a:t>@</a:t>
            </a:r>
            <a:r>
              <a:rPr lang="es-ES" sz="2000" dirty="0" err="1"/>
              <a:t>PreUpdate</a:t>
            </a:r>
            <a:endParaRPr lang="es-ES" sz="2000" dirty="0"/>
          </a:p>
          <a:p>
            <a:pPr lvl="1">
              <a:lnSpc>
                <a:spcPct val="90000"/>
              </a:lnSpc>
            </a:pPr>
            <a:r>
              <a:rPr lang="es-ES" sz="2000" dirty="0"/>
              <a:t>@</a:t>
            </a:r>
            <a:r>
              <a:rPr lang="es-ES" sz="2000" dirty="0" err="1"/>
              <a:t>PostUpdate</a:t>
            </a:r>
            <a:endParaRPr lang="es-ES" sz="2000" dirty="0"/>
          </a:p>
          <a:p>
            <a:pPr lvl="1">
              <a:lnSpc>
                <a:spcPct val="90000"/>
              </a:lnSpc>
            </a:pPr>
            <a:r>
              <a:rPr lang="es-ES" sz="2000" dirty="0"/>
              <a:t>@</a:t>
            </a:r>
            <a:r>
              <a:rPr lang="es-ES" sz="2000" dirty="0" err="1"/>
              <a:t>PostLoad</a:t>
            </a:r>
            <a:endParaRPr lang="es-ES" sz="2000" dirty="0"/>
          </a:p>
          <a:p>
            <a:pPr>
              <a:lnSpc>
                <a:spcPct val="90000"/>
              </a:lnSpc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31638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083842"/>
            <a:ext cx="5016105" cy="477054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/>
              <a:t>JPQL</a:t>
            </a:r>
            <a:r>
              <a:rPr lang="es-AR" dirty="0"/>
              <a:t> </a:t>
            </a:r>
            <a:r>
              <a:rPr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56047" y="1875234"/>
            <a:ext cx="10679906" cy="475416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dirty="0" err="1"/>
              <a:t>Queries</a:t>
            </a:r>
            <a:r>
              <a:rPr lang="es-MX" dirty="0"/>
              <a:t> Estáticos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MX" dirty="0"/>
              <a:t>Definidos con metadatos de lenguaje de java o XML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MX" dirty="0" err="1"/>
              <a:t>Annotations</a:t>
            </a:r>
            <a:r>
              <a:rPr lang="es-MX" dirty="0"/>
              <a:t>: @</a:t>
            </a:r>
            <a:r>
              <a:rPr lang="es-MX" dirty="0" err="1"/>
              <a:t>NamedQuery</a:t>
            </a:r>
            <a:r>
              <a:rPr lang="es-MX" dirty="0"/>
              <a:t>, @</a:t>
            </a:r>
            <a:r>
              <a:rPr lang="es-MX" dirty="0" err="1"/>
              <a:t>NamedNativeQuery</a:t>
            </a:r>
            <a:endParaRPr lang="es-MX" dirty="0"/>
          </a:p>
          <a:p>
            <a:pPr fontAlgn="auto">
              <a:spcAft>
                <a:spcPts val="0"/>
              </a:spcAft>
              <a:defRPr/>
            </a:pPr>
            <a:r>
              <a:rPr lang="es-MX" dirty="0" err="1"/>
              <a:t>Queries</a:t>
            </a:r>
            <a:r>
              <a:rPr lang="es-MX" dirty="0"/>
              <a:t> Dinámicos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MX" dirty="0"/>
              <a:t>El </a:t>
            </a:r>
            <a:r>
              <a:rPr lang="es-MX" dirty="0" err="1"/>
              <a:t>query</a:t>
            </a:r>
            <a:r>
              <a:rPr lang="es-MX" dirty="0"/>
              <a:t> se especifica en tiempo de ejecución</a:t>
            </a:r>
          </a:p>
          <a:p>
            <a:pPr fontAlgn="auto">
              <a:spcAft>
                <a:spcPts val="0"/>
              </a:spcAft>
              <a:defRPr/>
            </a:pPr>
            <a:r>
              <a:rPr lang="es-MX" dirty="0"/>
              <a:t>Utiliza Lenguaje de </a:t>
            </a:r>
            <a:r>
              <a:rPr lang="es-MX" dirty="0" err="1"/>
              <a:t>Query</a:t>
            </a:r>
            <a:r>
              <a:rPr lang="es-MX" dirty="0"/>
              <a:t> de Persistencia de Java o SQL</a:t>
            </a:r>
          </a:p>
          <a:p>
            <a:pPr fontAlgn="auto">
              <a:spcAft>
                <a:spcPts val="0"/>
              </a:spcAft>
              <a:defRPr/>
            </a:pPr>
            <a:r>
              <a:rPr lang="es-MX" dirty="0"/>
              <a:t>Parámetros nombrados o posicionados</a:t>
            </a:r>
          </a:p>
          <a:p>
            <a:pPr fontAlgn="auto">
              <a:spcAft>
                <a:spcPts val="0"/>
              </a:spcAft>
              <a:defRPr/>
            </a:pPr>
            <a:r>
              <a:rPr lang="es-MX" dirty="0"/>
              <a:t>El EM es fábrica de objetos de </a:t>
            </a:r>
            <a:r>
              <a:rPr lang="es-MX" dirty="0" err="1"/>
              <a:t>query</a:t>
            </a:r>
            <a:endParaRPr lang="es-MX" dirty="0"/>
          </a:p>
          <a:p>
            <a:pPr lvl="1" fontAlgn="auto">
              <a:spcAft>
                <a:spcPts val="0"/>
              </a:spcAft>
              <a:defRPr/>
            </a:pPr>
            <a:r>
              <a:rPr lang="es-MX" dirty="0" err="1"/>
              <a:t>createNamedQuery</a:t>
            </a:r>
            <a:r>
              <a:rPr lang="es-MX" dirty="0"/>
              <a:t>, </a:t>
            </a:r>
            <a:r>
              <a:rPr lang="es-MX" dirty="0" err="1"/>
              <a:t>createQuery</a:t>
            </a:r>
            <a:r>
              <a:rPr lang="es-MX" dirty="0"/>
              <a:t>, </a:t>
            </a:r>
            <a:r>
              <a:rPr lang="es-MX" dirty="0" err="1"/>
              <a:t>createNativeQuery</a:t>
            </a:r>
            <a:endParaRPr lang="es-MX" dirty="0"/>
          </a:p>
          <a:p>
            <a:pPr fontAlgn="auto">
              <a:spcAft>
                <a:spcPts val="0"/>
              </a:spcAft>
              <a:defRPr/>
            </a:pPr>
            <a:r>
              <a:rPr lang="es-MX" dirty="0"/>
              <a:t>Métodos de </a:t>
            </a:r>
            <a:r>
              <a:rPr lang="es-MX" dirty="0" err="1"/>
              <a:t>query</a:t>
            </a:r>
            <a:r>
              <a:rPr lang="es-MX" dirty="0"/>
              <a:t> para </a:t>
            </a:r>
            <a:r>
              <a:rPr lang="es-MX" dirty="0" err="1"/>
              <a:t>contolar</a:t>
            </a:r>
            <a:r>
              <a:rPr lang="es-MX" dirty="0"/>
              <a:t> resultados máximos, paginación, modo </a:t>
            </a:r>
            <a:r>
              <a:rPr lang="es-MX" dirty="0" err="1"/>
              <a:t>flush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558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>
          <a:xfrm>
            <a:off x="1905000" y="1066800"/>
            <a:ext cx="8382000" cy="477054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La API de Persistencia de Java.</a:t>
            </a:r>
            <a:r>
              <a:rPr lang="es-ES" sz="3200" dirty="0"/>
              <a:t/>
            </a:r>
            <a:br>
              <a:rPr lang="es-ES" sz="3200" dirty="0"/>
            </a:br>
            <a:endParaRPr lang="es-ES" sz="32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47" y="1875235"/>
            <a:ext cx="10679906" cy="4173450"/>
          </a:xfrm>
        </p:spPr>
        <p:txBody>
          <a:bodyPr/>
          <a:lstStyle/>
          <a:p>
            <a:r>
              <a:rPr lang="es-ES" sz="2800" dirty="0"/>
              <a:t>Reemplaza los </a:t>
            </a:r>
            <a:r>
              <a:rPr lang="es-ES" sz="2800" dirty="0" err="1"/>
              <a:t>EJBs</a:t>
            </a:r>
            <a:r>
              <a:rPr lang="es-ES" sz="2800" dirty="0"/>
              <a:t> llamados </a:t>
            </a:r>
            <a:r>
              <a:rPr lang="es-ES" sz="2800" dirty="0" err="1"/>
              <a:t>EntityBeans</a:t>
            </a:r>
            <a:r>
              <a:rPr lang="es-ES" sz="2800" dirty="0"/>
              <a:t> con clases Entidad que no son </a:t>
            </a:r>
            <a:r>
              <a:rPr lang="es-ES" sz="2800" dirty="0" err="1"/>
              <a:t>EJBs</a:t>
            </a:r>
            <a:r>
              <a:rPr lang="es-ES" sz="2800" dirty="0"/>
              <a:t>.</a:t>
            </a:r>
          </a:p>
          <a:p>
            <a:r>
              <a:rPr lang="es-ES" sz="2800" dirty="0"/>
              <a:t>Es una API </a:t>
            </a:r>
            <a:r>
              <a:rPr lang="es-ES" sz="2800" dirty="0" err="1"/>
              <a:t>standard</a:t>
            </a:r>
            <a:r>
              <a:rPr lang="es-ES" sz="2800" dirty="0"/>
              <a:t> para especificar información de mapeo de Objetos a Tablas Relacionales.</a:t>
            </a:r>
          </a:p>
          <a:p>
            <a:r>
              <a:rPr lang="es-ES" sz="2800" dirty="0"/>
              <a:t>Se puede usar con o sin un </a:t>
            </a:r>
            <a:r>
              <a:rPr lang="es-ES" sz="2800" dirty="0" err="1"/>
              <a:t>Application</a:t>
            </a:r>
            <a:r>
              <a:rPr lang="es-ES" sz="2800" dirty="0"/>
              <a:t> Server de Java EE.</a:t>
            </a:r>
          </a:p>
          <a:p>
            <a:r>
              <a:rPr lang="es-ES" sz="2800" dirty="0"/>
              <a:t>Hay dos tipos de persistencia:</a:t>
            </a:r>
          </a:p>
          <a:p>
            <a:pPr lvl="1"/>
            <a:r>
              <a:rPr lang="es-ES" sz="2400" dirty="0"/>
              <a:t> </a:t>
            </a:r>
            <a:r>
              <a:rPr lang="es-ES" sz="2400" dirty="0" err="1"/>
              <a:t>Container-Managed</a:t>
            </a:r>
            <a:r>
              <a:rPr lang="es-ES" sz="2400" dirty="0"/>
              <a:t> </a:t>
            </a:r>
            <a:r>
              <a:rPr lang="es-ES" sz="2400" dirty="0" err="1"/>
              <a:t>Persistence</a:t>
            </a:r>
            <a:endParaRPr lang="es-ES" sz="2400" dirty="0"/>
          </a:p>
          <a:p>
            <a:pPr lvl="1"/>
            <a:r>
              <a:rPr lang="es-ES" sz="2400" dirty="0"/>
              <a:t> </a:t>
            </a:r>
            <a:r>
              <a:rPr lang="es-ES" sz="2400" dirty="0" err="1"/>
              <a:t>Application-Managed</a:t>
            </a:r>
            <a:r>
              <a:rPr lang="es-ES" sz="2400" dirty="0"/>
              <a:t> </a:t>
            </a:r>
            <a:r>
              <a:rPr lang="es-ES" sz="2400" dirty="0" err="1"/>
              <a:t>Persistence</a:t>
            </a:r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28417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err="1"/>
              <a:t>Queries</a:t>
            </a:r>
            <a:r>
              <a:rPr dirty="0"/>
              <a:t> Dinámicos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b="0" dirty="0">
                <a:solidFill>
                  <a:srgbClr val="000000"/>
                </a:solidFill>
                <a:effectLst/>
                <a:latin typeface="ArialMT"/>
              </a:rPr>
              <a:t>// Build and execute queries dynamically at runtime.</a:t>
            </a:r>
          </a:p>
          <a:p>
            <a:pPr>
              <a:buFont typeface="Wingdings" pitchFamily="2" charset="2"/>
              <a:buNone/>
            </a:pPr>
            <a:r>
              <a:rPr b="0" dirty="0">
                <a:solidFill>
                  <a:srgbClr val="000000"/>
                </a:solidFill>
                <a:effectLst/>
                <a:latin typeface="ArialMT"/>
              </a:rPr>
              <a:t>public List </a:t>
            </a:r>
            <a:r>
              <a:rPr b="0" dirty="0" err="1">
                <a:solidFill>
                  <a:srgbClr val="000000"/>
                </a:solidFill>
                <a:effectLst/>
                <a:latin typeface="ArialMT"/>
              </a:rPr>
              <a:t>findWithName</a:t>
            </a:r>
            <a:r>
              <a:rPr b="0" dirty="0">
                <a:solidFill>
                  <a:srgbClr val="000000"/>
                </a:solidFill>
                <a:effectLst/>
                <a:latin typeface="ArialMT"/>
              </a:rPr>
              <a:t> (String name) {</a:t>
            </a:r>
          </a:p>
          <a:p>
            <a:pPr lvl="1">
              <a:buFont typeface="Wingdings 3" pitchFamily="18" charset="2"/>
              <a:buNone/>
            </a:pPr>
            <a:r>
              <a:rPr lang="es-MX" b="0" dirty="0" err="1">
                <a:solidFill>
                  <a:srgbClr val="000000"/>
                </a:solidFill>
                <a:effectLst/>
                <a:latin typeface="ArialMT"/>
              </a:rPr>
              <a:t>return</a:t>
            </a:r>
            <a:r>
              <a:rPr lang="es-MX" b="0" dirty="0">
                <a:solidFill>
                  <a:srgbClr val="000000"/>
                </a:solidFill>
                <a:effectLst/>
                <a:latin typeface="ArialMT"/>
              </a:rPr>
              <a:t> </a:t>
            </a:r>
            <a:r>
              <a:rPr lang="es-MX" b="0" dirty="0" err="1">
                <a:solidFill>
                  <a:srgbClr val="0000FF"/>
                </a:solidFill>
                <a:effectLst/>
                <a:latin typeface="ArialMT"/>
              </a:rPr>
              <a:t>em.CreateQuery</a:t>
            </a:r>
            <a:r>
              <a:rPr lang="es-MX" b="0" dirty="0">
                <a:solidFill>
                  <a:srgbClr val="0000FF"/>
                </a:solidFill>
                <a:effectLst/>
                <a:latin typeface="ArialMT"/>
              </a:rPr>
              <a:t> </a:t>
            </a:r>
            <a:r>
              <a:rPr lang="es-MX" b="0" dirty="0">
                <a:solidFill>
                  <a:srgbClr val="000000"/>
                </a:solidFill>
                <a:effectLst/>
                <a:latin typeface="ArialMT"/>
              </a:rPr>
              <a:t>(</a:t>
            </a:r>
          </a:p>
          <a:p>
            <a:pPr lvl="1">
              <a:buFont typeface="Wingdings 3" pitchFamily="18" charset="2"/>
              <a:buNone/>
            </a:pPr>
            <a:r>
              <a:rPr b="0" dirty="0">
                <a:solidFill>
                  <a:srgbClr val="000000"/>
                </a:solidFill>
                <a:effectLst/>
                <a:latin typeface="ArialMT"/>
              </a:rPr>
              <a:t>“SELECT c FROM Customer c ” +</a:t>
            </a:r>
          </a:p>
          <a:p>
            <a:pPr lvl="1">
              <a:buFont typeface="Wingdings 3" pitchFamily="18" charset="2"/>
              <a:buNone/>
            </a:pPr>
            <a:r>
              <a:rPr lang="es-MX" b="0" dirty="0">
                <a:solidFill>
                  <a:srgbClr val="000000"/>
                </a:solidFill>
                <a:effectLst/>
                <a:latin typeface="ArialMT"/>
              </a:rPr>
              <a:t>“WHERE c.name LIKE :</a:t>
            </a:r>
            <a:r>
              <a:rPr lang="es-MX" b="0" dirty="0" err="1">
                <a:solidFill>
                  <a:srgbClr val="000000"/>
                </a:solidFill>
                <a:effectLst/>
                <a:latin typeface="ArialMT"/>
              </a:rPr>
              <a:t>custName</a:t>
            </a:r>
            <a:r>
              <a:rPr lang="es-MX" b="0" dirty="0">
                <a:solidFill>
                  <a:srgbClr val="000000"/>
                </a:solidFill>
                <a:effectLst/>
                <a:latin typeface="ArialMT"/>
              </a:rPr>
              <a:t>”)</a:t>
            </a:r>
          </a:p>
          <a:p>
            <a:pPr lvl="1">
              <a:buFont typeface="Wingdings 3" pitchFamily="18" charset="2"/>
              <a:buNone/>
            </a:pPr>
            <a:r>
              <a:rPr lang="es-MX" b="0" dirty="0">
                <a:solidFill>
                  <a:srgbClr val="000000"/>
                </a:solidFill>
                <a:effectLst/>
                <a:latin typeface="ArialMT"/>
              </a:rPr>
              <a:t>.</a:t>
            </a:r>
            <a:r>
              <a:rPr lang="es-MX" b="0" dirty="0" err="1">
                <a:solidFill>
                  <a:srgbClr val="000000"/>
                </a:solidFill>
                <a:effectLst/>
                <a:latin typeface="ArialMT"/>
              </a:rPr>
              <a:t>setParameter</a:t>
            </a:r>
            <a:r>
              <a:rPr lang="es-MX" b="0" dirty="0">
                <a:solidFill>
                  <a:srgbClr val="000000"/>
                </a:solidFill>
                <a:effectLst/>
                <a:latin typeface="ArialMT"/>
              </a:rPr>
              <a:t>(“</a:t>
            </a:r>
            <a:r>
              <a:rPr lang="es-MX" b="0" dirty="0" err="1">
                <a:solidFill>
                  <a:srgbClr val="000000"/>
                </a:solidFill>
                <a:effectLst/>
                <a:latin typeface="ArialMT"/>
              </a:rPr>
              <a:t>custName</a:t>
            </a:r>
            <a:r>
              <a:rPr lang="es-MX" b="0" dirty="0">
                <a:solidFill>
                  <a:srgbClr val="000000"/>
                </a:solidFill>
                <a:effectLst/>
                <a:latin typeface="ArialMT"/>
              </a:rPr>
              <a:t>”, </a:t>
            </a:r>
            <a:r>
              <a:rPr lang="es-MX" b="0" dirty="0" err="1">
                <a:solidFill>
                  <a:srgbClr val="000000"/>
                </a:solidFill>
                <a:effectLst/>
                <a:latin typeface="ArialMT"/>
              </a:rPr>
              <a:t>name</a:t>
            </a:r>
            <a:r>
              <a:rPr lang="es-MX" b="0" dirty="0">
                <a:solidFill>
                  <a:srgbClr val="000000"/>
                </a:solidFill>
                <a:effectLst/>
                <a:latin typeface="ArialMT"/>
              </a:rPr>
              <a:t>)</a:t>
            </a:r>
          </a:p>
          <a:p>
            <a:pPr lvl="1">
              <a:buFont typeface="Wingdings 3" pitchFamily="18" charset="2"/>
              <a:buNone/>
            </a:pPr>
            <a:r>
              <a:rPr lang="es-MX" b="0" dirty="0">
                <a:solidFill>
                  <a:srgbClr val="000000"/>
                </a:solidFill>
                <a:effectLst/>
                <a:latin typeface="ArialMT"/>
              </a:rPr>
              <a:t>.</a:t>
            </a:r>
            <a:r>
              <a:rPr lang="es-MX" b="0" dirty="0" err="1">
                <a:solidFill>
                  <a:srgbClr val="000000"/>
                </a:solidFill>
                <a:effectLst/>
                <a:latin typeface="ArialMT"/>
              </a:rPr>
              <a:t>setMaxResults</a:t>
            </a:r>
            <a:r>
              <a:rPr lang="es-MX" b="0" dirty="0">
                <a:solidFill>
                  <a:srgbClr val="000000"/>
                </a:solidFill>
                <a:effectLst/>
                <a:latin typeface="ArialMT"/>
              </a:rPr>
              <a:t>(10)</a:t>
            </a:r>
          </a:p>
          <a:p>
            <a:pPr lvl="1">
              <a:buFont typeface="Wingdings 3" pitchFamily="18" charset="2"/>
              <a:buNone/>
            </a:pPr>
            <a:r>
              <a:rPr lang="es-MX" b="0" dirty="0">
                <a:solidFill>
                  <a:srgbClr val="000000"/>
                </a:solidFill>
                <a:effectLst/>
                <a:latin typeface="ArialMT"/>
              </a:rPr>
              <a:t>.</a:t>
            </a:r>
            <a:r>
              <a:rPr lang="es-MX" b="0" dirty="0" err="1">
                <a:solidFill>
                  <a:srgbClr val="000000"/>
                </a:solidFill>
                <a:effectLst/>
                <a:latin typeface="ArialMT"/>
              </a:rPr>
              <a:t>getResultList</a:t>
            </a:r>
            <a:r>
              <a:rPr lang="es-MX" b="0" dirty="0">
                <a:solidFill>
                  <a:srgbClr val="000000"/>
                </a:solidFill>
                <a:effectLst/>
                <a:latin typeface="ArialMT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s-MX" b="0" dirty="0">
                <a:solidFill>
                  <a:srgbClr val="000000"/>
                </a:solidFill>
                <a:effectLst/>
                <a:latin typeface="ArialMT"/>
              </a:rPr>
              <a:t>}</a:t>
            </a:r>
            <a:endParaRPr lang="es-MX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2754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err="1"/>
              <a:t>Named</a:t>
            </a:r>
            <a:r>
              <a:rPr dirty="0"/>
              <a:t> </a:t>
            </a:r>
            <a:r>
              <a:rPr dirty="0" err="1"/>
              <a:t>Query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56047" y="1875234"/>
            <a:ext cx="10679906" cy="4754165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b="0" dirty="0">
                <a:solidFill>
                  <a:srgbClr val="000000"/>
                </a:solidFill>
                <a:effectLst/>
                <a:latin typeface="Arial-BoldMT"/>
              </a:rPr>
              <a:t>// Named queries are a useful way to create reusable queries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s-MX" b="0" dirty="0">
                <a:solidFill>
                  <a:srgbClr val="0000FF"/>
                </a:solidFill>
                <a:effectLst/>
                <a:latin typeface="Arial-BoldMT"/>
              </a:rPr>
              <a:t>@</a:t>
            </a:r>
            <a:r>
              <a:rPr lang="es-MX" b="0" dirty="0" err="1">
                <a:solidFill>
                  <a:srgbClr val="0000FF"/>
                </a:solidFill>
                <a:effectLst/>
                <a:latin typeface="Arial-BoldMT"/>
              </a:rPr>
              <a:t>NamedQuery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( </a:t>
            </a:r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es-MX" b="0" dirty="0" err="1">
                <a:solidFill>
                  <a:srgbClr val="0000FF"/>
                </a:solidFill>
                <a:effectLst/>
                <a:latin typeface="Arial-BoldMT"/>
              </a:rPr>
              <a:t>name</a:t>
            </a:r>
            <a:r>
              <a:rPr lang="es-MX" b="0" dirty="0">
                <a:solidFill>
                  <a:srgbClr val="0000FF"/>
                </a:solidFill>
                <a:effectLst/>
                <a:latin typeface="Arial-BoldMT"/>
              </a:rPr>
              <a:t>=“</a:t>
            </a:r>
            <a:r>
              <a:rPr lang="es-MX" b="0" dirty="0" err="1">
                <a:solidFill>
                  <a:srgbClr val="0000FF"/>
                </a:solidFill>
                <a:effectLst/>
                <a:latin typeface="Arial-BoldMT"/>
              </a:rPr>
              <a:t>findCustomersByName</a:t>
            </a:r>
            <a:r>
              <a:rPr lang="es-MX" b="0" dirty="0">
                <a:solidFill>
                  <a:srgbClr val="0000FF"/>
                </a:solidFill>
                <a:effectLst/>
                <a:latin typeface="Arial-BoldMT"/>
              </a:rPr>
              <a:t>”,</a:t>
            </a:r>
          </a:p>
          <a:p>
            <a:pPr lvl="1" fontAlgn="auto">
              <a:spcAft>
                <a:spcPts val="0"/>
              </a:spcAft>
              <a:buNone/>
              <a:defRPr/>
            </a:pPr>
            <a:r>
              <a:rPr b="0" dirty="0" err="1">
                <a:solidFill>
                  <a:srgbClr val="000000"/>
                </a:solidFill>
                <a:effectLst/>
                <a:latin typeface="Arial-BoldMT"/>
              </a:rPr>
              <a:t>queryString</a:t>
            </a:r>
            <a:r>
              <a:rPr b="0" dirty="0">
                <a:solidFill>
                  <a:srgbClr val="000000"/>
                </a:solidFill>
                <a:effectLst/>
                <a:latin typeface="Arial-BoldMT"/>
              </a:rPr>
              <a:t>=“SELECT c FROM Customer c ” +</a:t>
            </a:r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“WHERE c.name LIKE :</a:t>
            </a: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custName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”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)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s-MX" b="0" dirty="0">
              <a:solidFill>
                <a:srgbClr val="000000"/>
              </a:solidFill>
              <a:effectLst/>
              <a:latin typeface="Arial-BoldMT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@</a:t>
            </a: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PersistenceContext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 </a:t>
            </a: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public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 </a:t>
            </a: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EntityManager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 </a:t>
            </a: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em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;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List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 </a:t>
            </a: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customers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 =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s-MX" b="0" dirty="0" err="1">
                <a:solidFill>
                  <a:srgbClr val="0000FF"/>
                </a:solidFill>
                <a:effectLst/>
                <a:latin typeface="Arial-BoldMT"/>
              </a:rPr>
              <a:t>em.createNamedQuery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(</a:t>
            </a:r>
            <a:r>
              <a:rPr lang="es-MX" b="0" dirty="0">
                <a:solidFill>
                  <a:srgbClr val="0000FF"/>
                </a:solidFill>
                <a:effectLst/>
                <a:latin typeface="Arial-BoldMT"/>
              </a:rPr>
              <a:t>“</a:t>
            </a:r>
            <a:r>
              <a:rPr lang="es-MX" b="0" dirty="0" err="1">
                <a:solidFill>
                  <a:srgbClr val="0000FF"/>
                </a:solidFill>
                <a:effectLst/>
                <a:latin typeface="Arial-BoldMT"/>
              </a:rPr>
              <a:t>findCustomersByName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”).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	</a:t>
            </a: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setParameter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(“</a:t>
            </a: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custName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”, “</a:t>
            </a: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smith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”).</a:t>
            </a: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getResultList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();</a:t>
            </a:r>
            <a:endParaRPr lang="es-MX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543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Grp="1" noChangeArrowheads="1"/>
          </p:cNvSpPr>
          <p:nvPr>
            <p:ph type="title"/>
          </p:nvPr>
        </p:nvSpPr>
        <p:spPr>
          <a:xfrm>
            <a:off x="756047" y="1083842"/>
            <a:ext cx="10679905" cy="477054"/>
          </a:xfrm>
        </p:spPr>
        <p:txBody>
          <a:bodyPr>
            <a:noAutofit/>
          </a:bodyPr>
          <a:lstStyle/>
          <a:p>
            <a:r>
              <a:rPr lang="es-ES" sz="3200" dirty="0" err="1"/>
              <a:t>Queries</a:t>
            </a:r>
            <a:r>
              <a:rPr lang="es-ES" sz="3200" dirty="0"/>
              <a:t/>
            </a:r>
            <a:br>
              <a:rPr lang="es-ES" sz="3200" dirty="0"/>
            </a:br>
            <a:r>
              <a:rPr lang="es-ES" sz="3200" dirty="0"/>
              <a:t>Ejemplo de un </a:t>
            </a:r>
            <a:r>
              <a:rPr lang="es-ES" sz="3200" dirty="0" err="1"/>
              <a:t>Query</a:t>
            </a:r>
            <a:r>
              <a:rPr lang="es-ES" sz="3200" dirty="0"/>
              <a:t> Nativo.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47" y="2286000"/>
            <a:ext cx="10679906" cy="339169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2000" dirty="0" err="1"/>
              <a:t>Query</a:t>
            </a:r>
            <a:r>
              <a:rPr lang="es-ES" sz="2000" dirty="0"/>
              <a:t> </a:t>
            </a:r>
            <a:r>
              <a:rPr lang="es-ES" sz="2000" dirty="0" err="1"/>
              <a:t>query</a:t>
            </a:r>
            <a:r>
              <a:rPr lang="es-ES" sz="2000" dirty="0"/>
              <a:t> = </a:t>
            </a:r>
            <a:r>
              <a:rPr lang="es-ES" sz="2000" dirty="0" err="1"/>
              <a:t>em.createNativeQuery</a:t>
            </a:r>
            <a:r>
              <a:rPr lang="es-ES" sz="2000" dirty="0"/>
              <a:t>("SELECT * FROM </a:t>
            </a:r>
            <a:r>
              <a:rPr lang="es-ES" sz="2000" dirty="0" err="1"/>
              <a:t>Customer",Customer.class</a:t>
            </a:r>
            <a:r>
              <a:rPr lang="es-ES" sz="2000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2000" dirty="0" err="1"/>
              <a:t>List</a:t>
            </a:r>
            <a:r>
              <a:rPr lang="es-ES" sz="2000" dirty="0"/>
              <a:t> </a:t>
            </a:r>
            <a:r>
              <a:rPr lang="es-ES" sz="2000" dirty="0" err="1"/>
              <a:t>customers</a:t>
            </a:r>
            <a:r>
              <a:rPr lang="es-ES" sz="2000" dirty="0"/>
              <a:t> = </a:t>
            </a:r>
            <a:r>
              <a:rPr lang="es-ES" sz="2000" dirty="0" err="1"/>
              <a:t>query.getResultList</a:t>
            </a:r>
            <a:r>
              <a:rPr lang="es-ES" sz="2000" dirty="0"/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2000" dirty="0" err="1"/>
              <a:t>Query</a:t>
            </a:r>
            <a:r>
              <a:rPr lang="es-ES" sz="2000" dirty="0"/>
              <a:t> </a:t>
            </a:r>
            <a:r>
              <a:rPr lang="es-ES" sz="2000" dirty="0" err="1"/>
              <a:t>query</a:t>
            </a:r>
            <a:r>
              <a:rPr lang="es-ES" sz="2000" dirty="0"/>
              <a:t> = </a:t>
            </a:r>
            <a:r>
              <a:rPr lang="es-ES" sz="2000" dirty="0" err="1"/>
              <a:t>em.createNativeQuery</a:t>
            </a:r>
            <a:r>
              <a:rPr lang="es-ES" sz="2000" dirty="0"/>
              <a:t>("SELECT * FROM SHARESWHERE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2000" dirty="0"/>
              <a:t>		 SSN = '" + </a:t>
            </a:r>
            <a:r>
              <a:rPr lang="es-ES" sz="2000" dirty="0" err="1"/>
              <a:t>customerId</a:t>
            </a:r>
            <a:r>
              <a:rPr lang="es-ES" sz="2000" dirty="0"/>
              <a:t> + "'", </a:t>
            </a:r>
            <a:r>
              <a:rPr lang="es-ES" sz="2000" dirty="0" err="1"/>
              <a:t>CustomerShare.class</a:t>
            </a:r>
            <a:r>
              <a:rPr lang="es-ES" sz="2000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2000" dirty="0" err="1"/>
              <a:t>List</a:t>
            </a:r>
            <a:r>
              <a:rPr lang="es-ES" sz="2000" dirty="0"/>
              <a:t> shares = </a:t>
            </a:r>
            <a:r>
              <a:rPr lang="es-ES" sz="2000" dirty="0" err="1"/>
              <a:t>query.getResultList</a:t>
            </a:r>
            <a:r>
              <a:rPr lang="es-ES" sz="2000" dirty="0"/>
              <a:t>();</a:t>
            </a:r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r>
              <a:rPr lang="es-ES" dirty="0"/>
              <a:t>Usan SQL standard.</a:t>
            </a:r>
          </a:p>
          <a:p>
            <a:pPr>
              <a:lnSpc>
                <a:spcPct val="90000"/>
              </a:lnSpc>
            </a:pPr>
            <a:r>
              <a:rPr lang="es-ES" dirty="0"/>
              <a:t>No se recomiendan porque pueden hacer la aplicación poco portable.</a:t>
            </a:r>
          </a:p>
          <a:p>
            <a:pPr>
              <a:lnSpc>
                <a:spcPct val="9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073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>
          <a:xfrm>
            <a:off x="1752600" y="1083842"/>
            <a:ext cx="7772400" cy="477054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Java </a:t>
            </a:r>
            <a:r>
              <a:rPr lang="es-ES" sz="4000" dirty="0" err="1"/>
              <a:t>Persistence</a:t>
            </a:r>
            <a:r>
              <a:rPr lang="es-ES" sz="4000" dirty="0"/>
              <a:t> API y ORM.</a:t>
            </a:r>
            <a:endParaRPr lang="es-ES" sz="44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800" dirty="0"/>
              <a:t>La API de Persistencia de Java especifica las características de tecnologías existentes de ORM en la tecnología Java EE.</a:t>
            </a:r>
          </a:p>
          <a:p>
            <a:endParaRPr lang="es-ES" sz="2800" dirty="0"/>
          </a:p>
          <a:p>
            <a:r>
              <a:rPr lang="es-ES" sz="2800" b="1" i="1" dirty="0">
                <a:solidFill>
                  <a:schemeClr val="accent2">
                    <a:lumMod val="50000"/>
                  </a:schemeClr>
                </a:solidFill>
              </a:rPr>
              <a:t>Es solamente una especificación, </a:t>
            </a:r>
            <a:br>
              <a:rPr lang="es-ES" sz="2800" b="1" i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800" b="1" i="1" dirty="0">
                <a:solidFill>
                  <a:schemeClr val="accent2">
                    <a:lumMod val="50000"/>
                  </a:schemeClr>
                </a:solidFill>
              </a:rPr>
              <a:t>no un software ORM utilizable.</a:t>
            </a:r>
          </a:p>
          <a:p>
            <a:endParaRPr lang="es-ES" sz="2800" dirty="0"/>
          </a:p>
          <a:p>
            <a:r>
              <a:rPr lang="es-ES" sz="2800" dirty="0"/>
              <a:t>Se requiere una implementación particular.</a:t>
            </a:r>
          </a:p>
          <a:p>
            <a:r>
              <a:rPr lang="es-ES" sz="2800" dirty="0" err="1"/>
              <a:t>Sun</a:t>
            </a:r>
            <a:r>
              <a:rPr lang="es-ES" sz="2800" dirty="0"/>
              <a:t> </a:t>
            </a:r>
            <a:r>
              <a:rPr lang="es-ES" sz="2800" dirty="0" err="1"/>
              <a:t>Application</a:t>
            </a:r>
            <a:r>
              <a:rPr lang="es-ES" sz="2800" dirty="0"/>
              <a:t> Server (</a:t>
            </a:r>
            <a:r>
              <a:rPr lang="es-ES" sz="2800" dirty="0" err="1"/>
              <a:t>GlassFish</a:t>
            </a:r>
            <a:r>
              <a:rPr lang="es-ES" sz="2800" dirty="0"/>
              <a:t>) utiliza </a:t>
            </a:r>
            <a:r>
              <a:rPr lang="es-ES" sz="2800" dirty="0" err="1"/>
              <a:t>EclipseLink</a:t>
            </a:r>
            <a:r>
              <a:rPr lang="es-ES" sz="2800" dirty="0"/>
              <a:t> (Implementación de Referencia) como default.</a:t>
            </a:r>
          </a:p>
          <a:p>
            <a:r>
              <a:rPr lang="es-ES" dirty="0"/>
              <a:t>En SGE usamos </a:t>
            </a:r>
            <a:r>
              <a:rPr lang="es-ES" dirty="0" err="1"/>
              <a:t>Hibernate</a:t>
            </a:r>
            <a:endParaRPr lang="es-ES" sz="28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11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2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0" y="404813"/>
          <a:ext cx="9683750" cy="633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528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086600" y="1066800"/>
            <a:ext cx="4393407" cy="477054"/>
          </a:xfrm>
        </p:spPr>
        <p:txBody>
          <a:bodyPr>
            <a:normAutofit fontScale="90000"/>
          </a:bodyPr>
          <a:lstStyle/>
          <a:p>
            <a:r>
              <a:rPr lang="en-CA" dirty="0"/>
              <a:t>JPA </a:t>
            </a:r>
            <a:r>
              <a:rPr lang="en-CA" dirty="0" err="1"/>
              <a:t>en</a:t>
            </a:r>
            <a:r>
              <a:rPr lang="en-CA" dirty="0"/>
              <a:t> 3 </a:t>
            </a:r>
            <a:r>
              <a:rPr lang="en-CA" dirty="0" err="1"/>
              <a:t>Pilares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054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/>
              <a:t>¿Qué es una </a:t>
            </a:r>
            <a:r>
              <a:rPr dirty="0" err="1"/>
              <a:t>entidad</a:t>
            </a:r>
            <a:r>
              <a:rPr dirty="0"/>
              <a:t>?</a:t>
            </a:r>
            <a:r>
              <a:rPr lang="es-AR" dirty="0"/>
              <a:t/>
            </a:r>
            <a:br>
              <a:rPr lang="es-AR" dirty="0"/>
            </a:br>
            <a:r>
              <a:rPr lang="es-AR" sz="2400" dirty="0"/>
              <a:t>Un poco de historia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56047" y="1875234"/>
            <a:ext cx="10679906" cy="467796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dirty="0" err="1"/>
              <a:t>Plain</a:t>
            </a:r>
            <a:r>
              <a:rPr lang="es-MX" dirty="0"/>
              <a:t> </a:t>
            </a:r>
            <a:r>
              <a:rPr lang="es-MX" dirty="0" err="1"/>
              <a:t>Old</a:t>
            </a:r>
            <a:r>
              <a:rPr lang="es-MX" dirty="0"/>
              <a:t> Java </a:t>
            </a:r>
            <a:r>
              <a:rPr lang="es-MX" dirty="0" err="1"/>
              <a:t>Object</a:t>
            </a:r>
            <a:r>
              <a:rPr lang="es-MX" dirty="0"/>
              <a:t>(POJO)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MX" dirty="0"/>
              <a:t>Se crean por medio de la palabra reservada new</a:t>
            </a:r>
          </a:p>
          <a:p>
            <a:pPr fontAlgn="auto">
              <a:spcAft>
                <a:spcPts val="0"/>
              </a:spcAft>
              <a:defRPr/>
            </a:pPr>
            <a:r>
              <a:rPr lang="es-MX" dirty="0"/>
              <a:t>No se requieren interfaces</a:t>
            </a:r>
          </a:p>
          <a:p>
            <a:pPr fontAlgn="auto">
              <a:spcAft>
                <a:spcPts val="0"/>
              </a:spcAft>
              <a:defRPr/>
            </a:pPr>
            <a:r>
              <a:rPr lang="es-MX" dirty="0"/>
              <a:t>Tiene una identidad de persistencia</a:t>
            </a:r>
          </a:p>
          <a:p>
            <a:pPr fontAlgn="auto">
              <a:spcAft>
                <a:spcPts val="0"/>
              </a:spcAft>
              <a:defRPr/>
            </a:pPr>
            <a:r>
              <a:rPr lang="es-MX" dirty="0"/>
              <a:t>Puede tener estados tanto persistentes como no persistentes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MX" dirty="0"/>
              <a:t>Tipos Simples (ej. primitivos, </a:t>
            </a:r>
            <a:r>
              <a:rPr lang="es-MX" dirty="0" err="1"/>
              <a:t>enums</a:t>
            </a:r>
            <a:r>
              <a:rPr lang="es-MX" dirty="0"/>
              <a:t> ..)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MX" dirty="0"/>
              <a:t>Estados no persistentes (</a:t>
            </a:r>
            <a:r>
              <a:rPr lang="es-MX" dirty="0" err="1"/>
              <a:t>transient</a:t>
            </a:r>
            <a:r>
              <a:rPr lang="es-MX" dirty="0"/>
              <a:t> o @</a:t>
            </a:r>
            <a:r>
              <a:rPr lang="es-MX" dirty="0" err="1"/>
              <a:t>Transient</a:t>
            </a:r>
            <a:r>
              <a:rPr lang="es-MX" dirty="0"/>
              <a:t>)</a:t>
            </a:r>
          </a:p>
          <a:p>
            <a:pPr fontAlgn="auto">
              <a:spcAft>
                <a:spcPts val="0"/>
              </a:spcAft>
              <a:defRPr/>
            </a:pPr>
            <a:r>
              <a:rPr lang="es-MX" dirty="0"/>
              <a:t>Permite herencia entre entidades</a:t>
            </a:r>
          </a:p>
          <a:p>
            <a:pPr fontAlgn="auto">
              <a:spcAft>
                <a:spcPts val="0"/>
              </a:spcAft>
              <a:defRPr/>
            </a:pPr>
            <a:r>
              <a:rPr lang="es-MX" i="1" dirty="0" err="1"/>
              <a:t>Serializable</a:t>
            </a:r>
            <a:r>
              <a:rPr lang="es-MX" dirty="0"/>
              <a:t>; usable como objetos separados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s-MX" dirty="0"/>
              <a:t>	en otras capas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MX" dirty="0"/>
              <a:t>No necesitan objetos de transferencia de datos</a:t>
            </a:r>
          </a:p>
          <a:p>
            <a:pPr fontAlgn="auto">
              <a:spcAft>
                <a:spcPts val="0"/>
              </a:spcAft>
              <a:defRPr/>
            </a:pPr>
            <a:endParaRPr lang="es-MX" dirty="0"/>
          </a:p>
          <a:p>
            <a:pPr lvl="1" fontAlgn="auto">
              <a:spcAft>
                <a:spcPts val="0"/>
              </a:spcAft>
              <a:defRPr/>
            </a:pPr>
            <a:endParaRPr lang="es-MX" dirty="0"/>
          </a:p>
          <a:p>
            <a:pPr lvl="1" fontAlgn="auto">
              <a:spcAft>
                <a:spcPts val="0"/>
              </a:spcAft>
              <a:defRPr/>
            </a:pPr>
            <a:endParaRPr lang="es-MX" dirty="0"/>
          </a:p>
          <a:p>
            <a:pPr fontAlgn="auto">
              <a:spcAft>
                <a:spcPts val="0"/>
              </a:spcAft>
              <a:defRPr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908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21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Mapero</a:t>
            </a:r>
            <a:r>
              <a:rPr lang="en-CA" dirty="0"/>
              <a:t> </a:t>
            </a:r>
            <a:r>
              <a:rPr lang="en-CA" dirty="0" err="1"/>
              <a:t>elementos</a:t>
            </a:r>
            <a:r>
              <a:rPr lang="en-CA" dirty="0"/>
              <a:t> </a:t>
            </a:r>
            <a:r>
              <a:rPr lang="en-CA" dirty="0" err="1"/>
              <a:t>fundamentales</a:t>
            </a:r>
            <a:endParaRPr lang="en-CA" dirty="0"/>
          </a:p>
        </p:txBody>
      </p:sp>
      <p:sp>
        <p:nvSpPr>
          <p:cNvPr id="227021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756048" y="2133600"/>
            <a:ext cx="10679906" cy="3964162"/>
          </a:xfrm>
        </p:spPr>
        <p:txBody>
          <a:bodyPr/>
          <a:lstStyle/>
          <a:p>
            <a:endParaRPr lang="en-CA" dirty="0"/>
          </a:p>
          <a:p>
            <a:r>
              <a:rPr lang="en-CA" dirty="0"/>
              <a:t>Entity == Plain Old Java Object (POJO) + </a:t>
            </a:r>
            <a:r>
              <a:rPr lang="en-CA" dirty="0" err="1"/>
              <a:t>Información</a:t>
            </a:r>
            <a:r>
              <a:rPr lang="en-CA" dirty="0"/>
              <a:t> de </a:t>
            </a:r>
            <a:r>
              <a:rPr lang="en-CA" dirty="0" err="1"/>
              <a:t>Mapeo</a:t>
            </a:r>
            <a:endParaRPr lang="en-CA" dirty="0"/>
          </a:p>
          <a:p>
            <a:pPr lvl="1"/>
            <a:r>
              <a:rPr lang="en-CA" dirty="0" err="1"/>
              <a:t>Especificada</a:t>
            </a:r>
            <a:r>
              <a:rPr lang="en-CA" dirty="0"/>
              <a:t> </a:t>
            </a:r>
            <a:r>
              <a:rPr lang="en-CA" dirty="0" err="1"/>
              <a:t>por</a:t>
            </a:r>
            <a:r>
              <a:rPr lang="en-CA" dirty="0"/>
              <a:t> @Entity o a </a:t>
            </a:r>
            <a:r>
              <a:rPr lang="en-CA" dirty="0" err="1"/>
              <a:t>través</a:t>
            </a:r>
            <a:r>
              <a:rPr lang="en-CA" dirty="0"/>
              <a:t> de </a:t>
            </a:r>
            <a:r>
              <a:rPr lang="en-CA" dirty="0" err="1"/>
              <a:t>configuración</a:t>
            </a:r>
            <a:r>
              <a:rPr lang="en-CA" dirty="0"/>
              <a:t> XML</a:t>
            </a:r>
          </a:p>
          <a:p>
            <a:pPr lvl="1"/>
            <a:r>
              <a:rPr lang="en-CA" dirty="0"/>
              <a:t>Clave </a:t>
            </a:r>
            <a:r>
              <a:rPr lang="en-CA" dirty="0" err="1"/>
              <a:t>Primaria</a:t>
            </a:r>
            <a:r>
              <a:rPr lang="en-CA" dirty="0"/>
              <a:t>: @Id o @</a:t>
            </a:r>
            <a:r>
              <a:rPr lang="en-CA" dirty="0" err="1"/>
              <a:t>IdClass</a:t>
            </a:r>
            <a:r>
              <a:rPr lang="en-CA" dirty="0"/>
              <a:t> (composite PK)</a:t>
            </a:r>
          </a:p>
          <a:p>
            <a:endParaRPr lang="en-CA" dirty="0"/>
          </a:p>
          <a:p>
            <a:r>
              <a:rPr lang="en-CA" dirty="0" err="1"/>
              <a:t>Información</a:t>
            </a:r>
            <a:r>
              <a:rPr lang="en-CA" dirty="0"/>
              <a:t> de </a:t>
            </a:r>
            <a:r>
              <a:rPr lang="en-CA" dirty="0" err="1"/>
              <a:t>Mapeo</a:t>
            </a:r>
            <a:r>
              <a:rPr lang="en-CA" dirty="0"/>
              <a:t> o Metadata</a:t>
            </a:r>
          </a:p>
          <a:p>
            <a:pPr lvl="1"/>
            <a:r>
              <a:rPr lang="en-CA" dirty="0" err="1"/>
              <a:t>Anotaciones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ORM XML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226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/>
              <a:t>Ejemplo de Entidad de </a:t>
            </a:r>
            <a:r>
              <a:rPr dirty="0" err="1"/>
              <a:t>Persistencia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56047" y="1875234"/>
            <a:ext cx="10679906" cy="4830365"/>
          </a:xfrm>
          <a:solidFill>
            <a:schemeClr val="tx2">
              <a:lumMod val="60000"/>
              <a:lumOff val="40000"/>
            </a:schemeClr>
          </a:solidFill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s-MX" b="0" dirty="0">
                <a:solidFill>
                  <a:srgbClr val="0000FF"/>
                </a:solidFill>
                <a:effectLst/>
                <a:latin typeface="Arial-BoldMT"/>
              </a:rPr>
              <a:t>@</a:t>
            </a:r>
            <a:r>
              <a:rPr lang="es-MX" b="0" dirty="0" err="1">
                <a:solidFill>
                  <a:srgbClr val="0000FF"/>
                </a:solidFill>
                <a:effectLst/>
                <a:latin typeface="Arial-BoldMT"/>
              </a:rPr>
              <a:t>Entity</a:t>
            </a:r>
            <a:endParaRPr lang="es-MX" b="0" dirty="0">
              <a:solidFill>
                <a:srgbClr val="0000FF"/>
              </a:solidFill>
              <a:effectLst/>
              <a:latin typeface="Arial-BoldMT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public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 </a:t>
            </a: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class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 </a:t>
            </a: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Customer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 {</a:t>
            </a:r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private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 </a:t>
            </a: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long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 id;</a:t>
            </a:r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private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 </a:t>
            </a: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String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 </a:t>
            </a: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name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;</a:t>
            </a:r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private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 </a:t>
            </a: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Address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 </a:t>
            </a: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address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;</a:t>
            </a:r>
          </a:p>
          <a:p>
            <a:pPr lvl="1" fontAlgn="auto">
              <a:spcAft>
                <a:spcPts val="0"/>
              </a:spcAft>
              <a:buNone/>
              <a:defRPr/>
            </a:pPr>
            <a:endParaRPr lang="es-MX" b="0" dirty="0">
              <a:solidFill>
                <a:srgbClr val="000000"/>
              </a:solidFill>
              <a:effectLst/>
              <a:latin typeface="Arial-BoldMT"/>
            </a:endParaRPr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public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 </a:t>
            </a: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Customer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() {}</a:t>
            </a:r>
          </a:p>
          <a:p>
            <a:pPr lvl="1" fontAlgn="auto">
              <a:spcAft>
                <a:spcPts val="0"/>
              </a:spcAft>
              <a:buNone/>
              <a:defRPr/>
            </a:pPr>
            <a:endParaRPr lang="es-MX" b="0" dirty="0">
              <a:solidFill>
                <a:srgbClr val="000000"/>
              </a:solidFill>
              <a:effectLst/>
              <a:latin typeface="Arial-BoldMT"/>
            </a:endParaRPr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es-MX" b="0" dirty="0">
                <a:solidFill>
                  <a:srgbClr val="0000FF"/>
                </a:solidFill>
                <a:effectLst/>
                <a:latin typeface="Arial-BoldMT"/>
              </a:rPr>
              <a:t>@Id </a:t>
            </a: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public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 Long </a:t>
            </a:r>
            <a:r>
              <a:rPr lang="es-MX" b="0" dirty="0" err="1">
                <a:solidFill>
                  <a:srgbClr val="0000FF"/>
                </a:solidFill>
                <a:effectLst/>
                <a:latin typeface="Arial-BoldMT"/>
              </a:rPr>
              <a:t>getID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() {</a:t>
            </a:r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	</a:t>
            </a:r>
            <a:r>
              <a:rPr lang="es-MX" b="0" dirty="0" err="1">
                <a:solidFill>
                  <a:srgbClr val="000000"/>
                </a:solidFill>
                <a:effectLst/>
                <a:latin typeface="Arial-BoldMT"/>
              </a:rPr>
              <a:t>return</a:t>
            </a: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 id;</a:t>
            </a:r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}</a:t>
            </a:r>
          </a:p>
          <a:p>
            <a:pPr lvl="1" fontAlgn="auto">
              <a:spcAft>
                <a:spcPts val="0"/>
              </a:spcAft>
              <a:buNone/>
              <a:defRPr/>
            </a:pPr>
            <a:endParaRPr lang="es-MX" b="0" dirty="0">
              <a:solidFill>
                <a:srgbClr val="000000"/>
              </a:solidFill>
              <a:effectLst/>
              <a:latin typeface="Arial-BoldMT"/>
            </a:endParaRPr>
          </a:p>
          <a:p>
            <a:pPr lvl="1" fontAlgn="auto">
              <a:spcAft>
                <a:spcPts val="0"/>
              </a:spcAft>
              <a:buNone/>
              <a:defRPr/>
            </a:pPr>
            <a:r>
              <a:rPr b="0" dirty="0">
                <a:solidFill>
                  <a:srgbClr val="000000"/>
                </a:solidFill>
                <a:effectLst/>
                <a:latin typeface="Arial-BoldMT"/>
              </a:rPr>
              <a:t>protected void </a:t>
            </a:r>
            <a:r>
              <a:rPr b="0" dirty="0" err="1">
                <a:solidFill>
                  <a:srgbClr val="0000FF"/>
                </a:solidFill>
                <a:effectLst/>
                <a:latin typeface="Arial-BoldMT"/>
              </a:rPr>
              <a:t>setID</a:t>
            </a:r>
            <a:r>
              <a:rPr b="0" dirty="0">
                <a:solidFill>
                  <a:srgbClr val="0000FF"/>
                </a:solidFill>
                <a:effectLst/>
                <a:latin typeface="Arial-BoldMT"/>
              </a:rPr>
              <a:t> </a:t>
            </a:r>
            <a:r>
              <a:rPr b="0" dirty="0">
                <a:solidFill>
                  <a:srgbClr val="000000"/>
                </a:solidFill>
                <a:effectLst/>
                <a:latin typeface="Arial-BoldMT"/>
              </a:rPr>
              <a:t>(Long id) {</a:t>
            </a:r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	this.id = id;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	  }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s-MX" b="0" dirty="0">
                <a:solidFill>
                  <a:srgbClr val="000000"/>
                </a:solidFill>
                <a:effectLst/>
                <a:latin typeface="Arial-BoldMT"/>
              </a:rPr>
              <a:t>...</a:t>
            </a:r>
            <a:endParaRPr lang="es-MX" b="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0174" y="1888598"/>
            <a:ext cx="41375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b="1" dirty="0" err="1">
                <a:solidFill>
                  <a:schemeClr val="bg1"/>
                </a:solidFill>
                <a:latin typeface="+mn-lt"/>
              </a:rPr>
              <a:t>Annotation</a:t>
            </a:r>
            <a:r>
              <a:rPr lang="es-MX" sz="2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s-MX" sz="2000" b="1" dirty="0">
                <a:solidFill>
                  <a:schemeClr val="bg1"/>
                </a:solidFill>
                <a:latin typeface="+mn-lt"/>
                <a:sym typeface="Wingdings" pitchFamily="2" charset="2"/>
              </a:rPr>
              <a:t> denota que es Entidad</a:t>
            </a:r>
            <a:endParaRPr lang="es-MX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8800" y="3581400"/>
            <a:ext cx="29342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b="1" dirty="0">
                <a:solidFill>
                  <a:schemeClr val="bg1"/>
                </a:solidFill>
                <a:latin typeface="+mn-lt"/>
              </a:rPr>
              <a:t>@Id denota la clave primaria</a:t>
            </a:r>
          </a:p>
        </p:txBody>
      </p:sp>
      <p:cxnSp>
        <p:nvCxnSpPr>
          <p:cNvPr id="7" name="Shape 6"/>
          <p:cNvCxnSpPr>
            <a:stCxn id="5" idx="1"/>
          </p:cNvCxnSpPr>
          <p:nvPr/>
        </p:nvCxnSpPr>
        <p:spPr>
          <a:xfrm rot="10800000" flipV="1">
            <a:off x="1352549" y="3766066"/>
            <a:ext cx="4286250" cy="202682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7" name="TextBox 9"/>
          <p:cNvSpPr txBox="1">
            <a:spLocks noChangeArrowheads="1"/>
          </p:cNvSpPr>
          <p:nvPr/>
        </p:nvSpPr>
        <p:spPr bwMode="auto">
          <a:xfrm>
            <a:off x="5210174" y="4295775"/>
            <a:ext cx="26431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Métodos </a:t>
            </a:r>
            <a:r>
              <a:rPr lang="es-MX" sz="2000" dirty="0" err="1">
                <a:solidFill>
                  <a:schemeClr val="bg1"/>
                </a:solidFill>
              </a:rPr>
              <a:t>accesores</a:t>
            </a:r>
            <a:r>
              <a:rPr lang="es-MX" sz="2000" dirty="0">
                <a:solidFill>
                  <a:schemeClr val="bg1"/>
                </a:solidFill>
              </a:rPr>
              <a:t> para acceder el estado</a:t>
            </a:r>
          </a:p>
        </p:txBody>
      </p:sp>
      <p:cxnSp>
        <p:nvCxnSpPr>
          <p:cNvPr id="14" name="Straight Arrow Connector 13"/>
          <p:cNvCxnSpPr>
            <a:stCxn id="10247" idx="1"/>
          </p:cNvCxnSpPr>
          <p:nvPr/>
        </p:nvCxnSpPr>
        <p:spPr>
          <a:xfrm rot="10800000">
            <a:off x="3990602" y="4336915"/>
            <a:ext cx="1219572" cy="312805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247" idx="1"/>
          </p:cNvCxnSpPr>
          <p:nvPr/>
        </p:nvCxnSpPr>
        <p:spPr>
          <a:xfrm rot="10800000" flipV="1">
            <a:off x="2995612" y="4649718"/>
            <a:ext cx="2214562" cy="288996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59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Usando</a:t>
            </a:r>
            <a:r>
              <a:rPr lang="en-US" dirty="0"/>
              <a:t> ORM XML</a:t>
            </a:r>
          </a:p>
        </p:txBody>
      </p:sp>
      <p:sp>
        <p:nvSpPr>
          <p:cNvPr id="22743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pPr lvl="1">
              <a:spcBef>
                <a:spcPct val="1000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&lt;entity class=“</a:t>
            </a:r>
            <a:r>
              <a:rPr lang="en-US" dirty="0" err="1">
                <a:latin typeface="Courier New" pitchFamily="49" charset="0"/>
              </a:rPr>
              <a:t>model.Employee</a:t>
            </a:r>
            <a:r>
              <a:rPr lang="en-US" dirty="0">
                <a:latin typeface="Courier New" pitchFamily="49" charset="0"/>
              </a:rPr>
              <a:t>”&gt;</a:t>
            </a:r>
          </a:p>
          <a:p>
            <a:pPr lvl="1">
              <a:spcBef>
                <a:spcPct val="1000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	&lt;attributes&gt;</a:t>
            </a:r>
          </a:p>
          <a:p>
            <a:pPr lvl="1">
              <a:spcBef>
                <a:spcPct val="1000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		&lt;id name=“id”&gt;</a:t>
            </a:r>
          </a:p>
          <a:p>
            <a:pPr lvl="1">
              <a:spcBef>
                <a:spcPct val="1000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		  &lt;column name=“EMP_ID”/&gt;</a:t>
            </a:r>
          </a:p>
          <a:p>
            <a:pPr lvl="1">
              <a:spcBef>
                <a:spcPct val="1000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		&lt;/id&gt;</a:t>
            </a:r>
          </a:p>
          <a:p>
            <a:pPr lvl="1">
              <a:spcBef>
                <a:spcPct val="1000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	&lt;/attributes&gt;</a:t>
            </a:r>
          </a:p>
          <a:p>
            <a:pPr lvl="1">
              <a:spcBef>
                <a:spcPct val="1000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&lt;/entity&gt;</a:t>
            </a:r>
          </a:p>
          <a:p>
            <a:pPr lvl="1">
              <a:spcBef>
                <a:spcPct val="10000"/>
              </a:spcBef>
              <a:buClrTx/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sz="1800" dirty="0"/>
              <a:t>Nota: La </a:t>
            </a:r>
            <a:r>
              <a:rPr lang="en-US" sz="1800" dirty="0" err="1"/>
              <a:t>configuración</a:t>
            </a:r>
            <a:r>
              <a:rPr lang="en-US" sz="1800" dirty="0"/>
              <a:t> XML </a:t>
            </a:r>
            <a:r>
              <a:rPr lang="en-US" sz="1800" dirty="0" err="1"/>
              <a:t>personaliza</a:t>
            </a:r>
            <a:r>
              <a:rPr lang="en-US" sz="1800" dirty="0"/>
              <a:t> e </a:t>
            </a:r>
            <a:r>
              <a:rPr lang="en-US" sz="1800" dirty="0" err="1"/>
              <a:t>incluso</a:t>
            </a:r>
            <a:r>
              <a:rPr lang="en-US" sz="1800" dirty="0"/>
              <a:t> </a:t>
            </a:r>
            <a:r>
              <a:rPr lang="en-US" sz="1800" dirty="0" err="1"/>
              <a:t>pisa</a:t>
            </a:r>
            <a:r>
              <a:rPr lang="en-US" sz="1800" dirty="0"/>
              <a:t> la </a:t>
            </a:r>
            <a:r>
              <a:rPr lang="en-US" sz="1800" dirty="0" err="1"/>
              <a:t>configuración</a:t>
            </a:r>
            <a:r>
              <a:rPr lang="en-US" sz="1800" dirty="0"/>
              <a:t> </a:t>
            </a:r>
            <a:r>
              <a:rPr lang="en-US" sz="1800" dirty="0" err="1"/>
              <a:t>mediante</a:t>
            </a:r>
            <a:r>
              <a:rPr lang="en-US" sz="1800" dirty="0"/>
              <a:t> </a:t>
            </a:r>
            <a:r>
              <a:rPr lang="en-US" sz="1800" dirty="0" err="1"/>
              <a:t>Anotaciones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9981421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1389</Words>
  <Application>Microsoft Office PowerPoint</Application>
  <PresentationFormat>Panorámica</PresentationFormat>
  <Paragraphs>277</Paragraphs>
  <Slides>32</Slides>
  <Notes>2</Notes>
  <HiddenSlides>1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2" baseType="lpstr">
      <vt:lpstr>Arial</vt:lpstr>
      <vt:lpstr>Arial-BoldMT</vt:lpstr>
      <vt:lpstr>ArialMT</vt:lpstr>
      <vt:lpstr>Calibri</vt:lpstr>
      <vt:lpstr>Calibri Light</vt:lpstr>
      <vt:lpstr>Courier New</vt:lpstr>
      <vt:lpstr>Georgia</vt:lpstr>
      <vt:lpstr>Wingdings</vt:lpstr>
      <vt:lpstr>Wingdings 3</vt:lpstr>
      <vt:lpstr>Tema de Office</vt:lpstr>
      <vt:lpstr>Presentación de PowerPoint</vt:lpstr>
      <vt:lpstr>¿Qué es JPA?</vt:lpstr>
      <vt:lpstr>La API de Persistencia de Java. </vt:lpstr>
      <vt:lpstr>Java Persistence API y ORM.</vt:lpstr>
      <vt:lpstr>JPA en 3 Pilares</vt:lpstr>
      <vt:lpstr>¿Qué es una entidad? Un poco de historia</vt:lpstr>
      <vt:lpstr>Mapero elementos fundamentales</vt:lpstr>
      <vt:lpstr>Ejemplo de Entidad de Persistencia</vt:lpstr>
      <vt:lpstr>Usando ORM XML</vt:lpstr>
      <vt:lpstr>Declaración de las Clases Entidad.</vt:lpstr>
      <vt:lpstr>Mapeo de Default.</vt:lpstr>
      <vt:lpstr>Mapeos Simples</vt:lpstr>
      <vt:lpstr>Campos Persistentes vs. Propiedades Persistentes.</vt:lpstr>
      <vt:lpstr>Obtención de Estado vía Campos Persistentes.</vt:lpstr>
      <vt:lpstr>Obtención de Estado vía Propiedades Persistentes.</vt:lpstr>
      <vt:lpstr>Tipos de Datos Persistentes.</vt:lpstr>
      <vt:lpstr>Concepto de Clave Primaria.</vt:lpstr>
      <vt:lpstr>Persistence Unit.</vt:lpstr>
      <vt:lpstr>El Archivo persistence.xml.</vt:lpstr>
      <vt:lpstr>El Persistence Context.</vt:lpstr>
      <vt:lpstr>Consideraciones al armar el proyecto de Netbeans </vt:lpstr>
      <vt:lpstr>persistence.xml</vt:lpstr>
      <vt:lpstr>Demo 4 – JPA Configuración y Generación de Entidades</vt:lpstr>
      <vt:lpstr>El Entity Manager.</vt:lpstr>
      <vt:lpstr>Obtener el EntityManager en el Contexto de la Aplicación</vt:lpstr>
      <vt:lpstr>Operaciones con entidades</vt:lpstr>
      <vt:lpstr>Ciclo de Vida de las Entidades.</vt:lpstr>
      <vt:lpstr>Anotaciones Especiales.</vt:lpstr>
      <vt:lpstr>JPQL Queries</vt:lpstr>
      <vt:lpstr>Queries Dinámicos</vt:lpstr>
      <vt:lpstr>Named Query</vt:lpstr>
      <vt:lpstr>Queries Ejemplo de un Query Nativo.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</dc:creator>
  <cp:lastModifiedBy>Martin</cp:lastModifiedBy>
  <cp:revision>1</cp:revision>
  <dcterms:created xsi:type="dcterms:W3CDTF">2022-10-31T01:51:35Z</dcterms:created>
  <dcterms:modified xsi:type="dcterms:W3CDTF">2022-10-31T01:51:45Z</dcterms:modified>
</cp:coreProperties>
</file>