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</p:sldIdLst>
  <p:sldSz cy="6858000" cx="9144000"/>
  <p:notesSz cx="6858000" cy="9144000"/>
  <p:embeddedFontLst>
    <p:embeddedFont>
      <p:font typeface="Arimo"/>
      <p:regular r:id="rId114"/>
      <p:bold r:id="rId115"/>
      <p:italic r:id="rId116"/>
      <p:boldItalic r:id="rId117"/>
    </p:embeddedFont>
    <p:embeddedFont>
      <p:font typeface="Arial Narrow"/>
      <p:regular r:id="rId118"/>
      <p:bold r:id="rId119"/>
      <p:italic r:id="rId120"/>
      <p:boldItalic r:id="rId121"/>
    </p:embeddedFont>
    <p:embeddedFont>
      <p:font typeface="Source Sans Pro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5AC4E9-E66B-4420-BF4B-C141F4E6D5C6}">
  <a:tblStyle styleId="{A05AC4E9-E66B-4420-BF4B-C141F4E6D5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121" Type="http://schemas.openxmlformats.org/officeDocument/2006/relationships/font" Target="fonts/ArialNarrow-boldItalic.fntdata"/><Relationship Id="rId25" Type="http://schemas.openxmlformats.org/officeDocument/2006/relationships/slide" Target="slides/slide18.xml"/><Relationship Id="rId120" Type="http://schemas.openxmlformats.org/officeDocument/2006/relationships/font" Target="fonts/ArialNarrow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SourceSansPro-boldItalic.fntdata"/><Relationship Id="rId29" Type="http://schemas.openxmlformats.org/officeDocument/2006/relationships/slide" Target="slides/slide22.xml"/><Relationship Id="rId124" Type="http://schemas.openxmlformats.org/officeDocument/2006/relationships/font" Target="fonts/SourceSansPro-italic.fntdata"/><Relationship Id="rId123" Type="http://schemas.openxmlformats.org/officeDocument/2006/relationships/font" Target="fonts/SourceSansPro-bold.fntdata"/><Relationship Id="rId122" Type="http://schemas.openxmlformats.org/officeDocument/2006/relationships/font" Target="fonts/SourceSansPro-regular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font" Target="fonts/ArialNarrow-regular.fntdata"/><Relationship Id="rId117" Type="http://schemas.openxmlformats.org/officeDocument/2006/relationships/font" Target="fonts/Arimo-boldItalic.fntdata"/><Relationship Id="rId116" Type="http://schemas.openxmlformats.org/officeDocument/2006/relationships/font" Target="fonts/Arimo-italic.fntdata"/><Relationship Id="rId115" Type="http://schemas.openxmlformats.org/officeDocument/2006/relationships/font" Target="fonts/Arimo-bold.fntdata"/><Relationship Id="rId119" Type="http://schemas.openxmlformats.org/officeDocument/2006/relationships/font" Target="fonts/ArialNarrow-bold.fntdata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Arimo-regular.fntdata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00eae6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500eae6e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1" name="Google Shape;461;p52:notes"/>
          <p:cNvSpPr/>
          <p:nvPr>
            <p:ph idx="2" type="sldImg"/>
          </p:nvPr>
        </p:nvSpPr>
        <p:spPr>
          <a:xfrm>
            <a:off x="1144587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4" name="Google Shape;484;p53:notes"/>
          <p:cNvSpPr/>
          <p:nvPr>
            <p:ph idx="2" type="sldImg"/>
          </p:nvPr>
        </p:nvSpPr>
        <p:spPr>
          <a:xfrm>
            <a:off x="1144587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6" name="Google Shape;49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4" name="Google Shape;50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55:notes"/>
          <p:cNvSpPr txBox="1"/>
          <p:nvPr/>
        </p:nvSpPr>
        <p:spPr>
          <a:xfrm>
            <a:off x="1584325" y="5145087"/>
            <a:ext cx="18415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5:notes"/>
          <p:cNvSpPr txBox="1"/>
          <p:nvPr>
            <p:ph idx="1" type="body"/>
          </p:nvPr>
        </p:nvSpPr>
        <p:spPr>
          <a:xfrm>
            <a:off x="914400" y="5029200"/>
            <a:ext cx="5029200" cy="3048000"/>
          </a:xfrm>
          <a:prstGeom prst="rect">
            <a:avLst/>
          </a:prstGeom>
          <a:solidFill>
            <a:srgbClr val="FAFD00"/>
          </a:solidFill>
          <a:ln>
            <a:noFill/>
          </a:ln>
          <a:effectLst>
            <a:outerShdw blurRad="63500" dir="2700000" dist="107763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:notes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is a complete list of the 76 C# keywords: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Google Shape;63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8" name="Google Shape;68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Google Shape;69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Google Shape;71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Google Shape;72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8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Google Shape;73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Google Shape;741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9" name="Google Shape;74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8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Google Shape;763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1" name="Google Shape;77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Google Shape;778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4" name="Google Shape;794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8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1" name="Google Shape;80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Google Shape;80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9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Google Shape;81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9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9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4" name="Google Shape;83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9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1" name="Google Shape;841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9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8" name="Google Shape;85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Google Shape;867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9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9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2" name="Google Shape;882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9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47700" y="22336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47700" y="4926013"/>
            <a:ext cx="78613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abla" type="tbl">
  <p:cSld name="TAB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 rot="5400000">
            <a:off x="6376194" y="529431"/>
            <a:ext cx="2698750" cy="209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 rot="5400000">
            <a:off x="2103438" y="-1493837"/>
            <a:ext cx="2698750" cy="61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 rot="5400000">
            <a:off x="3819525" y="-2022475"/>
            <a:ext cx="1511300" cy="838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3528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  <a:defRPr sz="2800"/>
            </a:lvl2pPr>
            <a:lvl3pPr indent="-3276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201612" y="3806825"/>
            <a:ext cx="86979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C#</a:t>
            </a:r>
            <a:endParaRPr/>
          </a:p>
        </p:txBody>
      </p:sp>
      <p:sp>
        <p:nvSpPr>
          <p:cNvPr id="63" name="Google Shape;63;p16"/>
          <p:cNvSpPr txBox="1"/>
          <p:nvPr/>
        </p:nvSpPr>
        <p:spPr>
          <a:xfrm>
            <a:off x="328612" y="476250"/>
            <a:ext cx="8588400" cy="15876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000000">
                <a:alpha val="7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5400"/>
              <a:buFont typeface="Source Sans Pro"/>
              <a:buNone/>
            </a:pPr>
            <a:r>
              <a:rPr b="1" i="0" lang="en-US" sz="5400" u="none" cap="none" strike="noStrike">
                <a:solidFill>
                  <a:srgbClr val="FFCC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Programación de Aplicaciones Visuales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“Hola Mundo” vía consola</a:t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604837" y="1628775"/>
            <a:ext cx="6913562" cy="27368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namespace HolaMundo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class Holamundo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System.Console.WriteLine("¡Hola Mundo!");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5"/>
          <p:cNvSpPr txBox="1"/>
          <p:nvPr>
            <p:ph type="title"/>
          </p:nvPr>
        </p:nvSpPr>
        <p:spPr>
          <a:xfrm>
            <a:off x="381000" y="508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Sustitución de métodos (override)</a:t>
            </a:r>
            <a:endParaRPr/>
          </a:p>
        </p:txBody>
      </p:sp>
      <p:sp>
        <p:nvSpPr>
          <p:cNvPr id="893" name="Google Shape;893;p115"/>
          <p:cNvSpPr txBox="1"/>
          <p:nvPr/>
        </p:nvSpPr>
        <p:spPr>
          <a:xfrm>
            <a:off x="107950" y="788987"/>
            <a:ext cx="90360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Sólo se sustituyen métodos virtuales heredados idénticos.</a:t>
            </a:r>
            <a:endParaRPr/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método override debe coincidir con su método virtual asociado.</a:t>
            </a:r>
            <a:endParaRPr/>
          </a:p>
          <a:p>
            <a:pPr indent="-5588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sustituir un método override. Un método override es virtual de manera implícita (no se puede declarar explícitamente virtual).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 declarar explícitamente un override como virtual. No se puede declarar un método override como static o private.</a:t>
            </a:r>
            <a:endParaRPr/>
          </a:p>
        </p:txBody>
      </p:sp>
      <p:sp>
        <p:nvSpPr>
          <p:cNvPr id="894" name="Google Shape;894;p115"/>
          <p:cNvSpPr txBox="1"/>
          <p:nvPr/>
        </p:nvSpPr>
        <p:spPr>
          <a:xfrm>
            <a:off x="647700" y="1731837"/>
            <a:ext cx="7848600" cy="223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LineNumber( )  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virtual string Name( ) { ...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ComentToken: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override int LineNumber( ) { ... }	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override string Name( ) 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179387" y="908050"/>
            <a:ext cx="8964612" cy="571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 en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Generics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Generics C# 2.0.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Creando y usando Generics.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Listas genéricas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Generics (C# 2.0)</a:t>
            </a:r>
            <a:endParaRPr/>
          </a:p>
        </p:txBody>
      </p:sp>
      <p:sp>
        <p:nvSpPr>
          <p:cNvPr id="906" name="Google Shape;906;p117"/>
          <p:cNvSpPr txBox="1"/>
          <p:nvPr>
            <p:ph idx="1" type="body"/>
          </p:nvPr>
        </p:nvSpPr>
        <p:spPr>
          <a:xfrm>
            <a:off x="377825" y="1052512"/>
            <a:ext cx="838835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que las clases, estructuras, interfaces, delegados y métodos sean parametrizados por el tipo de datos que van a almacenar y manipular.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muy útil porque provee chequeo de tipos de datos en tiempo de compilación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Requiere menos conversiones explícitas entre tipos de datos.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¿Porqué generics?</a:t>
            </a:r>
            <a:endParaRPr/>
          </a:p>
        </p:txBody>
      </p:sp>
      <p:sp>
        <p:nvSpPr>
          <p:cNvPr id="912" name="Google Shape;912;p118"/>
          <p:cNvSpPr txBox="1"/>
          <p:nvPr>
            <p:ph idx="1" type="body"/>
          </p:nvPr>
        </p:nvSpPr>
        <p:spPr>
          <a:xfrm>
            <a:off x="381000" y="1416050"/>
            <a:ext cx="4117975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Stack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object[] items;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Push(object item)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… }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object Pop()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… }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6355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18"/>
          <p:cNvSpPr txBox="1"/>
          <p:nvPr>
            <p:ph idx="1" type="body"/>
          </p:nvPr>
        </p:nvSpPr>
        <p:spPr>
          <a:xfrm>
            <a:off x="4651375" y="1416050"/>
            <a:ext cx="41179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stack = new Stack();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stack.Push( new Student() );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 = (Student)stack.Pop();</a:t>
            </a:r>
            <a:endParaRPr/>
          </a:p>
        </p:txBody>
      </p:sp>
      <p:sp>
        <p:nvSpPr>
          <p:cNvPr id="914" name="Google Shape;914;p118"/>
          <p:cNvSpPr txBox="1"/>
          <p:nvPr/>
        </p:nvSpPr>
        <p:spPr>
          <a:xfrm>
            <a:off x="4662487" y="3581400"/>
            <a:ext cx="41179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stack = new Stack();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stack.Push( new Student() 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 = (Student)stack.Pop();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1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Creando y usando Generics</a:t>
            </a:r>
            <a:endParaRPr/>
          </a:p>
        </p:txBody>
      </p:sp>
      <p:sp>
        <p:nvSpPr>
          <p:cNvPr id="920" name="Google Shape;920;p119"/>
          <p:cNvSpPr txBox="1"/>
          <p:nvPr>
            <p:ph idx="1" type="body"/>
          </p:nvPr>
        </p:nvSpPr>
        <p:spPr>
          <a:xfrm>
            <a:off x="381000" y="1416050"/>
            <a:ext cx="34290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Stack&lt;T&gt;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T[] items;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count;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Push(T item)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… }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 Pop()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… }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46355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119"/>
          <p:cNvSpPr txBox="1"/>
          <p:nvPr/>
        </p:nvSpPr>
        <p:spPr>
          <a:xfrm>
            <a:off x="3581400" y="2895600"/>
            <a:ext cx="4495800" cy="1179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Stack&lt;int&gt; stack = new Stack&lt;int&gt;();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stack.Push(3);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 = stack.Pop();</a:t>
            </a:r>
            <a:endParaRPr/>
          </a:p>
        </p:txBody>
      </p:sp>
      <p:sp>
        <p:nvSpPr>
          <p:cNvPr id="922" name="Google Shape;922;p119"/>
          <p:cNvSpPr txBox="1"/>
          <p:nvPr/>
        </p:nvSpPr>
        <p:spPr>
          <a:xfrm>
            <a:off x="3505200" y="5029200"/>
            <a:ext cx="5486400" cy="1179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Stack&lt; Student &gt; stack = new Stack&lt; Student &gt;();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stack.Push(new Student());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x = stack.Pop();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0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Listas Genéricas (C# 2.0)</a:t>
            </a:r>
            <a:endParaRPr/>
          </a:p>
        </p:txBody>
      </p:sp>
      <p:sp>
        <p:nvSpPr>
          <p:cNvPr id="928" name="Google Shape;928;p120"/>
          <p:cNvSpPr txBox="1"/>
          <p:nvPr>
            <p:ph idx="1" type="body"/>
          </p:nvPr>
        </p:nvSpPr>
        <p:spPr>
          <a:xfrm>
            <a:off x="381000" y="1416050"/>
            <a:ext cx="8388350" cy="396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una colección de objetos que posee metodos para agregar, eliminar, buscar, acceder por un índice, etc.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como si fuese un array dinámico.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Están definidas dentro </a:t>
            </a:r>
            <a:r>
              <a:rPr b="1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System.Collections.Generic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métodos mas comunes son Add, Insert, Remove, Item, Clear, Count</a:t>
            </a: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List&lt;T&gt; Ejemplo </a:t>
            </a:r>
            <a:endParaRPr/>
          </a:p>
        </p:txBody>
      </p:sp>
      <p:sp>
        <p:nvSpPr>
          <p:cNvPr id="934" name="Google Shape;934;p121"/>
          <p:cNvSpPr txBox="1"/>
          <p:nvPr>
            <p:ph idx="1" type="body"/>
          </p:nvPr>
        </p:nvSpPr>
        <p:spPr>
          <a:xfrm>
            <a:off x="381000" y="1416050"/>
            <a:ext cx="8388350" cy="527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List&lt;string&gt; dinosaurs = new List&lt;string&gt;();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Console.WriteLine("\nCapacity: {0}", dinosaurs.Capacity);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dinosaurs.Add("Tyrannosaurus");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dinosaurs.Add("Amargasaurus");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dinosaurs.Add("Mamenchisaurus");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dinosaurs.Add("Deinonychus");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dinosaurs.Add("Compsognathus");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foreach(string dinosaur in dinosaurs)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Console.WriteLine(dinosaur);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Console.WriteLine("\nCapacity: {0}", dinosaurs.Capacity);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Console.WriteLine("Count: {0}", dinosaurs.Count);</a:t>
            </a:r>
            <a:endParaRPr/>
          </a:p>
          <a:p>
            <a:pPr indent="-46355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81000" y="1416050"/>
            <a:ext cx="8388350" cy="270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Separación y agrupación de instrucciones. El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“;”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las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“{}”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Mayúsculas y minúsculas (</a:t>
            </a:r>
            <a:r>
              <a:rPr b="1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Sensitivity)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Separación y agrupación de instrucciones. El </a:t>
            </a:r>
            <a:r>
              <a:rPr b="0" i="0" lang="en-US" sz="4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“;”</a:t>
            </a: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las </a:t>
            </a:r>
            <a:r>
              <a:rPr b="0" i="0" lang="en-US" sz="4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“{}”</a:t>
            </a: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107950" y="1628775"/>
            <a:ext cx="9036050" cy="271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punto y coma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“;”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 utiliza para separar instrucciones.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llaves se utilizan para agrupar instrucciones dentro de un mismo bloque.</a:t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4356100" y="2276475"/>
            <a:ext cx="3527425" cy="1079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objeto.propiedad = “Valor”;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objeto.propiedad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“Valor”;</a:t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4284662" y="4797425"/>
            <a:ext cx="3816350" cy="15843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nombre{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Instrucción1;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Instrucción2;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Mayúsculas y minúsculas (Case Sensitivity)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58775" y="1916112"/>
            <a:ext cx="8785225" cy="250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Todas las palabras reservadas (using, namespace, public, class, if, for, etc.) se escriben en minúsculas.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compilador de C# puede distinguir entre dos variables declaradas con igual nombre pero con al menos una letra que difiera en mayúscula – minúscula.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107950" y="1196975"/>
            <a:ext cx="9036050" cy="341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 en una sola línea.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 que abarcan más de una línea.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Comentarios para generadores de documentación.</a:t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2987675" y="1844675"/>
            <a:ext cx="4752975" cy="7207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Obtener el nombre del usuario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Console.WriteLine(“¿Cómo se llama? ");</a:t>
            </a:r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4427537" y="3284537"/>
            <a:ext cx="3816350" cy="7921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Encontrar la  mayor raíz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 la ecuación cuadrática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(…);</a:t>
            </a: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3995737" y="4797425"/>
            <a:ext cx="4895850" cy="14398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&lt;summary&gt;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Devuelve la suma dos números enteros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&lt;/summary&gt;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&lt;param name="a"&gt;Numero a&lt;/param&gt;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/// &lt;param name="b"&gt;Numero B&lt;/param&gt;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sumar(int a, int b)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81000" y="1416050"/>
            <a:ext cx="8388350" cy="419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sistema de tipos comunes (CTS).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memoria y los tipos de datos.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Nombres de variables.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de datos predefinidos.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Creación de tipos de datos.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de tipos de datos.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81000" y="350837"/>
            <a:ext cx="865505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sistema de tipos comunes (CTS)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95287" y="1989137"/>
            <a:ext cx="838835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un conjunto común de “tipos” de datos orientados a objetos.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381000" y="3124200"/>
            <a:ext cx="3733800" cy="3402012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chemeClr val="dk1">
                <a:alpha val="49803"/>
              </a:schemeClr>
            </a:outerShdw>
          </a:effectLst>
        </p:spPr>
        <p:txBody>
          <a:bodyPr anchorCtr="0" anchor="t" bIns="45675" lIns="91350" spcFirstLastPara="1" rIns="91350" wrap="square" tIns="45675">
            <a:noAutofit/>
          </a:bodyPr>
          <a:lstStyle/>
          <a:p>
            <a:pPr indent="-5588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 tipo hereda directa o indirectamente del tipo System.Object.</a:t>
            </a:r>
            <a:endParaRPr/>
          </a:p>
          <a:p>
            <a:pPr indent="-558800" lvl="0" marL="5588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tipos de VALOR y de REFERENCIA.</a:t>
            </a:r>
            <a:endParaRPr/>
          </a:p>
        </p:txBody>
      </p:sp>
      <p:pic>
        <p:nvPicPr>
          <p:cNvPr descr="untitled"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150" y="3340000"/>
            <a:ext cx="4495800" cy="327501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rgbClr val="99CCFF">
                <a:alpha val="49803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81000" y="319087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memoria y los tipos de datos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81000" y="1101725"/>
            <a:ext cx="83820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CLR administra dos segmentos de memoria: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Stack (Pila)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Heap (Montón).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Stack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liberado automáticamente y el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Heap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administrado por el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GC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Garbage Collector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381000" y="3124200"/>
            <a:ext cx="3886200" cy="3230562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chemeClr val="dk1">
                <a:alpha val="49803"/>
              </a:schemeClr>
            </a:outerShdw>
          </a:effectLst>
        </p:spPr>
        <p:txBody>
          <a:bodyPr anchorCtr="0" anchor="t" bIns="45675" lIns="91350" spcFirstLastPara="1" rIns="91350" wrap="square" tIns="45675">
            <a:noAutofit/>
          </a:bodyPr>
          <a:lstStyle/>
          <a:p>
            <a:pPr indent="-5588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VALOR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 almacenan en el Stack.</a:t>
            </a:r>
            <a:endParaRPr/>
          </a:p>
          <a:p>
            <a:pPr indent="-558800" lvl="0" marL="55880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</a:t>
            </a:r>
            <a:r>
              <a:rPr b="1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REFERENCIA</a:t>
            </a:r>
            <a:r>
              <a:rPr b="0" i="0" lang="en-US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 almacenan en el Heap.</a:t>
            </a:r>
            <a:endParaRPr/>
          </a:p>
        </p:txBody>
      </p:sp>
      <p:pic>
        <p:nvPicPr>
          <p:cNvPr descr="untitled"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971800"/>
            <a:ext cx="4495800" cy="351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  <a:endParaRPr/>
          </a:p>
        </p:txBody>
      </p:sp>
      <p:graphicFrame>
        <p:nvGraphicFramePr>
          <p:cNvPr id="182" name="Google Shape;182;p33"/>
          <p:cNvGraphicFramePr/>
          <p:nvPr/>
        </p:nvGraphicFramePr>
        <p:xfrm>
          <a:off x="250825" y="14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{A05AC4E9-E66B-4420-BF4B-C141F4E6D5C6}</a:tableStyleId>
              </a:tblPr>
              <a:tblGrid>
                <a:gridCol w="865175"/>
                <a:gridCol w="3095625"/>
                <a:gridCol w="865175"/>
                <a:gridCol w="2951150"/>
                <a:gridCol w="7921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Tipo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Descripción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Rango de valores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Alias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Bytes con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[-128 | 127]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Bytes sin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255]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byte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cortos con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[-32.768 | 32.767]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UInt16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cortos sin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65.535]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ushort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normales con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[-2.147.483.648 | 2.147.483.647]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UInt32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normales sin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4.294.967.295]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largos con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[-9.223.372.036.854.775.808 |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9.223.372.036.854.775.807]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UInt64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Enteros largos sin signo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18.446.744.073.709.551.615]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ulong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Single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Reales con 7 dígitos de presición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[1,5 * 10 -45 | 3,4 * 10 38]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float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Reales con 15-16 dígitos de presición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[5,0 * 10 -324 | 1,7 * 10 308]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Reales con 28-29 dígitos de presición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[1,0 * 10 -28 | 7,9 * 10 28]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Boolean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Valores lógicos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[true | false]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bool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Valores Unicode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[0 | 65.535]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Cadenas de caracteres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Limitado por la memoria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Cualquier objeto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Limitado por la memoria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5867400" y="1557337"/>
            <a:ext cx="3175000" cy="4953000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/>
          <p:nvPr>
            <p:ph type="title"/>
          </p:nvPr>
        </p:nvSpPr>
        <p:spPr>
          <a:xfrm>
            <a:off x="395287" y="26035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Reglas y recomendaciones para nombrar variables 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68300" y="1628775"/>
            <a:ext cx="5586900" cy="5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Reglas 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letras, el signo de subrayado y dígitos.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Recomendaciones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Evite poner todas las letras en mayúsculas.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Evite empezar con un signo de subrayado.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Evite el uso de abreviaturas.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PascalCasing para nombres con varias palabras.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6461125" y="3030537"/>
            <a:ext cx="1905000" cy="6381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diferente </a:t>
            </a:r>
            <a:b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Diferente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6462712" y="1914525"/>
            <a:ext cx="1905000" cy="6381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Respuesta42</a:t>
            </a:r>
            <a:r>
              <a:rPr b="1" i="0" lang="en-US" sz="17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42Respuesta</a:t>
            </a:r>
            <a:r>
              <a:rPr b="1" i="0" lang="en-US" sz="17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7889875" y="2898775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7889875" y="3127375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94" name="Google Shape;194;p34"/>
          <p:cNvSpPr txBox="1"/>
          <p:nvPr/>
        </p:nvSpPr>
        <p:spPr>
          <a:xfrm>
            <a:off x="7891462" y="2009775"/>
            <a:ext cx="5159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✗</a:t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7891462" y="1692275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6461125" y="4130675"/>
            <a:ext cx="1905000" cy="9128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_regular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Bien</a:t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7832725" y="3965575"/>
            <a:ext cx="5159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✗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7850187" y="4511675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7850187" y="4270375"/>
            <a:ext cx="5159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✗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6454775" y="5338762"/>
            <a:ext cx="1905000" cy="86518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Msj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Mensaje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None/>
            </a:pPr>
            <a:r>
              <a:rPr b="1" i="0" lang="en-U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miVariable</a:t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7850187" y="5453062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7850187" y="5167312"/>
            <a:ext cx="5159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✗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7845425" y="5683250"/>
            <a:ext cx="592137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81000" y="228600"/>
            <a:ext cx="838200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</a:t>
            </a:r>
            <a:endParaRPr/>
          </a:p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52425" y="1597025"/>
            <a:ext cx="8410575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Presentar una introducción al lenguaje de programación C#. Se describirá la estructura general de un programa, sus características más importantes, sintaxis, tipos de datos, operadores, expresiones, estructuras de control, etc.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Palabras clave de C#</a:t>
            </a: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611187" y="1052512"/>
            <a:ext cx="81375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palabras clave son identificadores reservados.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utilice palabras clave como nombres de variables.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Produce errores en tiempo de compilación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Procure no usar palabras clave cambiando mayúsculas y minúsculas.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1447800" y="2205037"/>
            <a:ext cx="5788025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abstract, base, bool, default, if, finally</a:t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1403350" y="5876925"/>
            <a:ext cx="3600450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INT;  // Mal estilo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250825" y="228600"/>
            <a:ext cx="84248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de datos predefinidos 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81000" y="1416050"/>
            <a:ext cx="8388350" cy="292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variables locales.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Asignación de valores a variables.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Asignación compuesta.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comunes.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Incremento y decremento.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Precedencia de operadores.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variables locales 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468312" y="1284287"/>
            <a:ext cx="8675687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declaran indicando el tipo de dato y nombre de variable.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posible declarar múltiples variables en una declaración.</a:t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7512" lvl="1" marL="9779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7512" lvl="1" marL="9779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1547812" y="2276475"/>
            <a:ext cx="3816350" cy="431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objetoCuenta;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1618487" y="4373350"/>
            <a:ext cx="5400600" cy="431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objetoCuenta, empleadoNúmero;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1618475" y="5111912"/>
            <a:ext cx="3675000" cy="566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objetoCuenta,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empleadoNúmero;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Asignación de valores a variables 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1050925" y="1295400"/>
            <a:ext cx="7194550" cy="369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Asignar valores a variables ya declaradas. </a:t>
            </a: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Inicializar una variable cuando se declara.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También es posible inicializar valores de caracteres.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1692275" y="1916112"/>
            <a:ext cx="3962400" cy="6207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empleadoNumero;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empleadoNumero = 23;</a:t>
            </a:r>
            <a:endParaRPr/>
          </a:p>
        </p:txBody>
      </p:sp>
      <p:sp>
        <p:nvSpPr>
          <p:cNvPr id="234" name="Google Shape;234;p38"/>
          <p:cNvSpPr txBox="1"/>
          <p:nvPr/>
        </p:nvSpPr>
        <p:spPr>
          <a:xfrm>
            <a:off x="1692275" y="3248025"/>
            <a:ext cx="4176712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empleadoNumero = 23; </a:t>
            </a: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1691425" y="5467025"/>
            <a:ext cx="4178400" cy="46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inicialNombre = 'J';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Asignación compuesta 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1050925" y="1600200"/>
            <a:ext cx="7050087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muy habitual sumar un valor a una variable.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usar una expresión más práctica.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 abreviatura es válida para todos los operadores aritméticos.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885175" y="2544725"/>
            <a:ext cx="3527400" cy="431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itemCount = itemCount + 40;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1885163" y="3633950"/>
            <a:ext cx="2808300" cy="411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itemCount += 40;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1908200" y="5108712"/>
            <a:ext cx="2762400" cy="460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itemCount -= 24;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/>
        </p:nvSpPr>
        <p:spPr>
          <a:xfrm>
            <a:off x="860425" y="1112837"/>
            <a:ext cx="7378700" cy="5029200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comunes </a:t>
            </a:r>
            <a:endParaRPr/>
          </a:p>
        </p:txBody>
      </p:sp>
      <p:sp>
        <p:nvSpPr>
          <p:cNvPr id="251" name="Google Shape;251;p40"/>
          <p:cNvSpPr txBox="1"/>
          <p:nvPr/>
        </p:nvSpPr>
        <p:spPr>
          <a:xfrm>
            <a:off x="1331912" y="1146175"/>
            <a:ext cx="3240087" cy="6969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Operadores comunes </a:t>
            </a: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1331912" y="1844675"/>
            <a:ext cx="3240087" cy="4252912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de igualdad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relacionales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condicionales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 de incremento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 de decremento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aritméticos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Operadores de asignación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4572000" y="1146175"/>
            <a:ext cx="3240087" cy="6969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 </a:t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4572000" y="1844675"/>
            <a:ext cx="3240087" cy="4252912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==  !=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  &gt;  &lt;=  &gt;=  is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&amp;&amp;  ||  ?: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++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-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  -  *  /  %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 *=  /=  %=  +=  -=  &lt;&lt;=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&gt;&gt;=  &amp;=  ^=  |=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Incremento y decremento 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81000" y="1416050"/>
            <a:ext cx="83883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muy habitual cambiar un valor en una unidad. 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usar una expresión más práctica. 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Existen dos formas de esta abreviatura.</a:t>
            </a:r>
            <a:endParaRPr/>
          </a:p>
        </p:txBody>
      </p:sp>
      <p:sp>
        <p:nvSpPr>
          <p:cNvPr id="261" name="Google Shape;261;p41"/>
          <p:cNvSpPr txBox="1"/>
          <p:nvPr/>
        </p:nvSpPr>
        <p:spPr>
          <a:xfrm>
            <a:off x="1116012" y="1989137"/>
            <a:ext cx="2763837" cy="7429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objetoCuenta +=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objetoCuenta -= 1;</a:t>
            </a:r>
            <a:endParaRPr/>
          </a:p>
        </p:txBody>
      </p:sp>
      <p:sp>
        <p:nvSpPr>
          <p:cNvPr id="262" name="Google Shape;262;p41"/>
          <p:cNvSpPr txBox="1"/>
          <p:nvPr/>
        </p:nvSpPr>
        <p:spPr>
          <a:xfrm>
            <a:off x="1116012" y="3429000"/>
            <a:ext cx="2547937" cy="6905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objetoCuenta++;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objetoCuenta--;</a:t>
            </a:r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1116012" y="4973562"/>
            <a:ext cx="2547900" cy="579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++objetoCuenta;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--objetoCuenta;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Precedencia de operadores 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1050925" y="1960562"/>
            <a:ext cx="7481887" cy="386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Precedencia y asociatividad de operadores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Todos los operadores binarios, salvo los de asignación, son asociativos por la izquierda.</a:t>
            </a:r>
            <a:endParaRPr/>
          </a:p>
          <a:p>
            <a:pPr indent="-31083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operadores de asignación y el operador condicional son asociativos por la derecha.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Creación de tipos de datos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990600" y="1919287"/>
            <a:ext cx="7194550" cy="109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Enumeraciones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Enumeraciones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914400" y="1125537"/>
            <a:ext cx="71945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una enumeración. 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una enumeración.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Visualización de una variable de enumeración.</a:t>
            </a:r>
            <a:endParaRPr/>
          </a:p>
        </p:txBody>
      </p:sp>
      <p:sp>
        <p:nvSpPr>
          <p:cNvPr id="282" name="Google Shape;282;p44"/>
          <p:cNvSpPr txBox="1"/>
          <p:nvPr/>
        </p:nvSpPr>
        <p:spPr>
          <a:xfrm>
            <a:off x="1258887" y="1700212"/>
            <a:ext cx="4619625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Color { Rojo, Verde, Azul }</a:t>
            </a:r>
            <a:endParaRPr/>
          </a:p>
        </p:txBody>
      </p:sp>
      <p:sp>
        <p:nvSpPr>
          <p:cNvPr id="283" name="Google Shape;283;p44"/>
          <p:cNvSpPr txBox="1"/>
          <p:nvPr/>
        </p:nvSpPr>
        <p:spPr>
          <a:xfrm>
            <a:off x="1258887" y="3284537"/>
            <a:ext cx="4681537" cy="3603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colorPaleta = Color.Rojo; </a:t>
            </a:r>
            <a:endParaRPr/>
          </a:p>
        </p:txBody>
      </p:sp>
      <p:sp>
        <p:nvSpPr>
          <p:cNvPr id="284" name="Google Shape;284;p44"/>
          <p:cNvSpPr txBox="1"/>
          <p:nvPr/>
        </p:nvSpPr>
        <p:spPr>
          <a:xfrm>
            <a:off x="1335887" y="5130787"/>
            <a:ext cx="6788100" cy="446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Console.WriteLine(“{0}”, colorPaletta); // Muestra Rojo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81000" y="1416050"/>
            <a:ext cx="8388350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 sz="2800"/>
              <a:t>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ipos de datos simples.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Tablas.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 en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Generics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</a:t>
            </a:r>
            <a:endParaRPr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990600" y="1676400"/>
            <a:ext cx="7194550" cy="292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una estructura.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una estructura. </a:t>
            </a:r>
            <a:endParaRPr/>
          </a:p>
        </p:txBody>
      </p:sp>
      <p:sp>
        <p:nvSpPr>
          <p:cNvPr id="291" name="Google Shape;291;p45"/>
          <p:cNvSpPr txBox="1"/>
          <p:nvPr/>
        </p:nvSpPr>
        <p:spPr>
          <a:xfrm>
            <a:off x="1547812" y="4797425"/>
            <a:ext cx="4835525" cy="8524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Empleado empresaEmpleado;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empresaEmpleado.pilaNombre = "Juan";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empresaEmpleado.age = 23; </a:t>
            </a:r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1547812" y="2205037"/>
            <a:ext cx="3970337" cy="12239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struct Empleado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pilaNombre;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Conversión de tipos de datos </a:t>
            </a:r>
            <a:endParaRPr/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990600" y="1900237"/>
            <a:ext cx="7194550" cy="9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implícita de tipos de datos.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explícita de tipos de datos 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implícita de tipos de datos 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1042987" y="1557337"/>
            <a:ext cx="7561262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de int a long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conversiones implícitas no pueden fallar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perder precisión, pero no magnitud.</a:t>
            </a:r>
            <a:endParaRPr/>
          </a:p>
        </p:txBody>
      </p:sp>
      <p:sp>
        <p:nvSpPr>
          <p:cNvPr id="305" name="Google Shape;305;p47"/>
          <p:cNvSpPr txBox="1"/>
          <p:nvPr/>
        </p:nvSpPr>
        <p:spPr>
          <a:xfrm>
            <a:off x="395287" y="2060575"/>
            <a:ext cx="8424862" cy="22320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intValor = 123;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long longValor = intValor;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Console.WriteLine("(long) {0} = {1}", intValor, longValor);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explícita de tipos de datos 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1050925" y="1655762"/>
            <a:ext cx="71945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hacer conversiones explícitas se usa una expresión de cast (molde):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611187" y="2781300"/>
            <a:ext cx="7920037" cy="2336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long longValor = Int64.MaxValue;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intValor = (int) longValor;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Console.WriteLine("(int) {0} = {1}", longValor, intValor);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Boxing y Unboxing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381000" y="1416050"/>
            <a:ext cx="8388350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Boxing: se utiliza cuando se convierte tipo valor a tipo referencia.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Unboxing: cuando se convierte tipo referencia a tipo valor</a:t>
            </a:r>
            <a:endParaRPr/>
          </a:p>
          <a:p>
            <a:pPr indent="-330198" lvl="3" marL="1665286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1908175" y="2420937"/>
            <a:ext cx="2951162" cy="5762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a= 20;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b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1908175" y="4898900"/>
            <a:ext cx="2951100" cy="792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20;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b = a;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 = (int)b;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381000" y="228600"/>
            <a:ext cx="87630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de Datos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381000" y="1077899"/>
            <a:ext cx="8919900" cy="5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clases de datos tienen métodos para convertir objetos a su tipo.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Clase.Parse(String) Convierte un string a la clase destino. Si no tiene el formato correcto da error.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Clase.TryParse(String, out Objeto Clase): La función convierte el string en un objeto del tipo de la clase y lo devuelve como parametro Out. Si convierte, la funcion devuelve true y si no lo puede convertir, devuelve false.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81000" y="228600"/>
            <a:ext cx="8763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Conversión de Datos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81000" y="1077899"/>
            <a:ext cx="8919900" cy="5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clases de datos tienen métodos para convertir objetos a su tipo.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Convert.ToTipoObjeto: Convert tiene un listado de “To” (ToString, ToInt16, ToBoolean, etc) que permite convertir un string u otro tipo de dato a un tipo específico.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 = (TipoObjeto) Objeto: Castear un objeto para que sea de otro tipo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Nullables types (C# 2.0)</a:t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381000" y="1416050"/>
            <a:ext cx="8388350" cy="546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que un tipo de dato valor tenga un valor “null”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define de la siguiente manera:</a:t>
            </a:r>
            <a:b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int? x = 125;  </a:t>
            </a:r>
            <a:b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(notación frecuentemente utilizada)</a:t>
            </a:r>
            <a:b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 tambien como:</a:t>
            </a:r>
            <a:b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Nullable&lt;int&gt; i;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determinar si posee un valor:</a:t>
            </a:r>
            <a:b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if (x.HasValue) {...}</a:t>
            </a: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b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if (x != null) {...}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usar el operador ??  para asignar un valor por default que va a ser aplicado cuando el valor es “null”</a:t>
            </a: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0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int? x = null; int y = x ?? -1;</a:t>
            </a:r>
            <a:endParaRPr/>
          </a:p>
          <a:p>
            <a:pPr indent="-463550" lvl="0" marL="55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381000" y="228600"/>
            <a:ext cx="87630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Funcionalidad de Tipos de Datos</a:t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381000" y="1416050"/>
            <a:ext cx="8388350" cy="396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Caracteres (Strings)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ToUpper - Mayúscula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ToLower - Minúscula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Trim – Remueve espacios en blanco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Substring – Cadena parcial de una cadena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IndexOf – Busqueda en la cadena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Length - Longitud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CompareTo – Compara por mayor o menor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81000" y="228600"/>
            <a:ext cx="87630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Funcionalidad de Tipos de Datos</a:t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381000" y="979475"/>
            <a:ext cx="8763000" cy="5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Fechas (Datetime)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Datetime.Now: Fecha y Hora del sistema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Datetime.Today: Fecha del sistema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Datetime.Parse: Convierte un texto a fecha. Si no tiene el formato, da error.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Objeto.ToString(Formato): Convierte a texto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Objeto.Add(TimeSpan): Suma un TimeSpan a la fecha del objeto.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Objeto.AddDays(dias): Existen Add de todas las unidades de tiempo.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Objeto.Substract: Resta una Fecha o un TimeSpan a otra fecha.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81000" y="1416050"/>
            <a:ext cx="8388350" cy="357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clase.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Main().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utilizados por la aplicación.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de la aplicación.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System y la clase Console.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 de código, “Hola Mundo” vía consola.</a:t>
            </a:r>
            <a:endParaRPr/>
          </a:p>
          <a:p>
            <a:pPr indent="-444500" lvl="0" marL="55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81000" y="228600"/>
            <a:ext cx="87630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Funcionalidad de Tipos de Datos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81000" y="1168400"/>
            <a:ext cx="87630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Fracción de Tiempo (TimeSpan)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Almacena cantidad de años, meses, dias, horas, minutos, segundos y fracciones.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pueden sumar a fechas y es lo que se obtiene al restar 2 fechas.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Objeto.Days/TotalDays: Devuelve los dias sin y con francción respectivamente.</a:t>
            </a:r>
            <a:endParaRPr/>
          </a:p>
          <a:p>
            <a:pPr indent="-31083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381000" y="1416050"/>
            <a:ext cx="838835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las instrucciones.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instrucciones condicionales.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instrucciones iterativas.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instrucciones de salto.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las instrucciones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81000" y="1416050"/>
            <a:ext cx="83883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Bloques de instrucciones</a:t>
            </a:r>
            <a:endParaRPr/>
          </a:p>
        </p:txBody>
      </p:sp>
      <p:sp>
        <p:nvSpPr>
          <p:cNvPr id="369" name="Google Shape;369;p57"/>
          <p:cNvSpPr txBox="1"/>
          <p:nvPr/>
        </p:nvSpPr>
        <p:spPr>
          <a:xfrm>
            <a:off x="1012825" y="2063750"/>
            <a:ext cx="2295525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usan llaves para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delimitar bloques.</a:t>
            </a:r>
            <a:endParaRPr/>
          </a:p>
        </p:txBody>
      </p:sp>
      <p:sp>
        <p:nvSpPr>
          <p:cNvPr id="370" name="Google Shape;370;p57"/>
          <p:cNvSpPr txBox="1"/>
          <p:nvPr/>
        </p:nvSpPr>
        <p:spPr>
          <a:xfrm>
            <a:off x="1258887" y="3013075"/>
            <a:ext cx="1600200" cy="8651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1" name="Google Shape;371;p57"/>
          <p:cNvSpPr txBox="1"/>
          <p:nvPr/>
        </p:nvSpPr>
        <p:spPr>
          <a:xfrm>
            <a:off x="3779837" y="3944937"/>
            <a:ext cx="1443037" cy="18224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2" name="Google Shape;372;p57"/>
          <p:cNvSpPr txBox="1"/>
          <p:nvPr/>
        </p:nvSpPr>
        <p:spPr>
          <a:xfrm>
            <a:off x="6300787" y="4016375"/>
            <a:ext cx="1600200" cy="20891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3" name="Google Shape;373;p57"/>
          <p:cNvSpPr txBox="1"/>
          <p:nvPr/>
        </p:nvSpPr>
        <p:spPr>
          <a:xfrm>
            <a:off x="3492500" y="2071687"/>
            <a:ext cx="2305050" cy="177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bloque y su 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 padre no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pueden tener una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 con el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mismo nombre.</a:t>
            </a:r>
            <a:endParaRPr/>
          </a:p>
        </p:txBody>
      </p:sp>
      <p:sp>
        <p:nvSpPr>
          <p:cNvPr id="374" name="Google Shape;374;p57"/>
          <p:cNvSpPr txBox="1"/>
          <p:nvPr/>
        </p:nvSpPr>
        <p:spPr>
          <a:xfrm>
            <a:off x="5940425" y="2432050"/>
            <a:ext cx="2270125" cy="128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Bloques hermanos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pueden tener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 con el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mismo nombre.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las instrucciones</a:t>
            </a:r>
            <a:endParaRPr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381000" y="1416050"/>
            <a:ext cx="8388350" cy="173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instrucciones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Instrucciones condicionales: if y switch.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Instrucciones de iteración:	while, do, for y foreach.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Instrucciones de salto: break y continue.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IF</a:t>
            </a:r>
            <a:endParaRPr/>
          </a:p>
        </p:txBody>
      </p:sp>
      <p:sp>
        <p:nvSpPr>
          <p:cNvPr id="387" name="Google Shape;387;p59"/>
          <p:cNvSpPr txBox="1"/>
          <p:nvPr/>
        </p:nvSpPr>
        <p:spPr>
          <a:xfrm>
            <a:off x="925512" y="923925"/>
            <a:ext cx="78486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</a:t>
            </a:r>
            <a:endParaRPr/>
          </a:p>
          <a:p>
            <a:pPr indent="-3810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bloque else es opcional.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existen dos o m</a:t>
            </a:r>
            <a:r>
              <a:rPr lang="en-US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á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de una instrucciones en un bloque, estas deben estar agrupadas en {}.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hay conversión impl</a:t>
            </a:r>
            <a:r>
              <a:rPr lang="en-US" sz="2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í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cita de int a bool </a:t>
            </a:r>
            <a:endParaRPr/>
          </a:p>
        </p:txBody>
      </p:sp>
      <p:sp>
        <p:nvSpPr>
          <p:cNvPr id="388" name="Google Shape;388;p59"/>
          <p:cNvSpPr txBox="1"/>
          <p:nvPr/>
        </p:nvSpPr>
        <p:spPr>
          <a:xfrm>
            <a:off x="1908175" y="5478462"/>
            <a:ext cx="5780087" cy="11191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(x) ...     // Debe ser if (x != 0) en C#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(x = 0) ... // Debe ser if (x == 0) en C#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</p:txBody>
      </p:sp>
      <p:sp>
        <p:nvSpPr>
          <p:cNvPr id="389" name="Google Shape;389;p59"/>
          <p:cNvSpPr txBox="1"/>
          <p:nvPr/>
        </p:nvSpPr>
        <p:spPr>
          <a:xfrm>
            <a:off x="1908175" y="1671637"/>
            <a:ext cx="4267200" cy="16573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(expresión-booleana)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primera-instrucción-incrustada;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segunda-instrucción-incrustada;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tercera-instrucción-incrustada;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Instrucciones if en cascada</a:t>
            </a:r>
            <a:endParaRPr/>
          </a:p>
        </p:txBody>
      </p:sp>
      <p:sp>
        <p:nvSpPr>
          <p:cNvPr id="396" name="Google Shape;396;p60"/>
          <p:cNvSpPr txBox="1"/>
          <p:nvPr/>
        </p:nvSpPr>
        <p:spPr>
          <a:xfrm>
            <a:off x="4716462" y="981075"/>
            <a:ext cx="4248150" cy="5688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Palo {Treboles,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Corazones, Diamantes, Picas}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Palo cartas = Palo.Corazones;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color = “”;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(cartas == Palo.Treboles)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“Negro”;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(cartas == Palo.Corazones)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“Rojo";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(palo == Palo.Diamantes)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“Negro";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97" name="Google Shape;397;p60"/>
          <p:cNvSpPr txBox="1"/>
          <p:nvPr/>
        </p:nvSpPr>
        <p:spPr>
          <a:xfrm>
            <a:off x="179387" y="981075"/>
            <a:ext cx="4248150" cy="56880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Palo {Treboles,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Corazones, Diamantes, Picas}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Palo cartas = Palo.Corazones;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color = “”;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(cartas == Palo.Treboles)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 = “Negro”;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(cartas == Palo.Corazones)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color = “Rojo";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(palo == Palo.Diamantes)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color = “Negro";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switch</a:t>
            </a:r>
            <a:endParaRPr/>
          </a:p>
        </p:txBody>
      </p:sp>
      <p:sp>
        <p:nvSpPr>
          <p:cNvPr id="404" name="Google Shape;404;p61"/>
          <p:cNvSpPr txBox="1"/>
          <p:nvPr>
            <p:ph idx="1" type="body"/>
          </p:nvPr>
        </p:nvSpPr>
        <p:spPr>
          <a:xfrm>
            <a:off x="595312" y="923937"/>
            <a:ext cx="8064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instrucciones switch se usan en bloques de varios casos.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usan instrucciones break para evitar caídas en cascada (fall through).</a:t>
            </a:r>
            <a:endParaRPr/>
          </a:p>
        </p:txBody>
      </p:sp>
      <p:sp>
        <p:nvSpPr>
          <p:cNvPr id="405" name="Google Shape;405;p61"/>
          <p:cNvSpPr txBox="1"/>
          <p:nvPr/>
        </p:nvSpPr>
        <p:spPr>
          <a:xfrm>
            <a:off x="595312" y="2781300"/>
            <a:ext cx="3816350" cy="38877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(palo)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Palo.Treboles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"Negro";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Palo.Picas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"Negro";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Palo.Corazones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Palo.Diamantes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"ERROR";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06" name="Google Shape;406;p61"/>
          <p:cNvSpPr txBox="1"/>
          <p:nvPr/>
        </p:nvSpPr>
        <p:spPr>
          <a:xfrm>
            <a:off x="4699000" y="2781300"/>
            <a:ext cx="3816350" cy="38877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(palo)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Palo.Treboles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Palo.Picas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"Negro";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Palo.Corazones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Palo.Diamantes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"Rojo";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color = "ERROR";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while</a:t>
            </a:r>
            <a:endParaRPr/>
          </a:p>
        </p:txBody>
      </p:sp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468312" y="1196975"/>
            <a:ext cx="8351837" cy="260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instrucciones en función de un valor booleano.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Evalúa la expresión booleana al principio del bucle.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las instrucciones mientras el valor booleano sea true.</a:t>
            </a:r>
            <a:endParaRPr/>
          </a:p>
        </p:txBody>
      </p:sp>
      <p:sp>
        <p:nvSpPr>
          <p:cNvPr id="414" name="Google Shape;414;p62"/>
          <p:cNvSpPr txBox="1"/>
          <p:nvPr/>
        </p:nvSpPr>
        <p:spPr>
          <a:xfrm>
            <a:off x="1290637" y="4027487"/>
            <a:ext cx="3786187" cy="16335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10)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15" name="Google Shape;415;p62"/>
          <p:cNvSpPr txBox="1"/>
          <p:nvPr/>
        </p:nvSpPr>
        <p:spPr>
          <a:xfrm>
            <a:off x="5940425" y="3573462"/>
            <a:ext cx="1944687" cy="2847975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do</a:t>
            </a:r>
            <a:endParaRPr/>
          </a:p>
        </p:txBody>
      </p:sp>
      <p:sp>
        <p:nvSpPr>
          <p:cNvPr id="422" name="Google Shape;422;p63"/>
          <p:cNvSpPr txBox="1"/>
          <p:nvPr>
            <p:ph idx="1" type="body"/>
          </p:nvPr>
        </p:nvSpPr>
        <p:spPr>
          <a:xfrm>
            <a:off x="468312" y="1196975"/>
            <a:ext cx="8188325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instrucciones en función de un valor booleano.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Evalúa la expresión booleana al final del bucle.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las instrucciones mientras el valor booleano sea true.</a:t>
            </a:r>
            <a:endParaRPr/>
          </a:p>
        </p:txBody>
      </p:sp>
      <p:sp>
        <p:nvSpPr>
          <p:cNvPr id="423" name="Google Shape;423;p63"/>
          <p:cNvSpPr txBox="1"/>
          <p:nvPr/>
        </p:nvSpPr>
        <p:spPr>
          <a:xfrm>
            <a:off x="1258887" y="3613150"/>
            <a:ext cx="3817937" cy="18732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while (i &lt; 10);</a:t>
            </a:r>
            <a:endParaRPr/>
          </a:p>
        </p:txBody>
      </p:sp>
      <p:sp>
        <p:nvSpPr>
          <p:cNvPr id="424" name="Google Shape;424;p63"/>
          <p:cNvSpPr txBox="1"/>
          <p:nvPr/>
        </p:nvSpPr>
        <p:spPr>
          <a:xfrm>
            <a:off x="5940425" y="3573462"/>
            <a:ext cx="1944687" cy="2847975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for</a:t>
            </a:r>
            <a:endParaRPr/>
          </a:p>
        </p:txBody>
      </p:sp>
      <p:sp>
        <p:nvSpPr>
          <p:cNvPr id="431" name="Google Shape;431;p64"/>
          <p:cNvSpPr txBox="1"/>
          <p:nvPr>
            <p:ph idx="1" type="body"/>
          </p:nvPr>
        </p:nvSpPr>
        <p:spPr>
          <a:xfrm>
            <a:off x="395287" y="1143000"/>
            <a:ext cx="8353425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información de actualización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está al principio del bucle.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variables de un bloque for sólo son válidas en el bloque.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bucle for puede iterar varios valores.</a:t>
            </a:r>
            <a:endParaRPr/>
          </a:p>
        </p:txBody>
      </p:sp>
      <p:sp>
        <p:nvSpPr>
          <p:cNvPr id="432" name="Google Shape;432;p64"/>
          <p:cNvSpPr txBox="1"/>
          <p:nvPr/>
        </p:nvSpPr>
        <p:spPr>
          <a:xfrm>
            <a:off x="2424112" y="2133600"/>
            <a:ext cx="3511550" cy="10969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33" name="Google Shape;433;p64"/>
          <p:cNvSpPr txBox="1"/>
          <p:nvPr/>
        </p:nvSpPr>
        <p:spPr>
          <a:xfrm>
            <a:off x="784225" y="4476750"/>
            <a:ext cx="6321425" cy="860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Console.WriteLine(i); // Error: i está fuera de ámbito</a:t>
            </a:r>
            <a:endParaRPr/>
          </a:p>
        </p:txBody>
      </p:sp>
      <p:sp>
        <p:nvSpPr>
          <p:cNvPr id="434" name="Google Shape;434;p64"/>
          <p:cNvSpPr txBox="1"/>
          <p:nvPr/>
        </p:nvSpPr>
        <p:spPr>
          <a:xfrm>
            <a:off x="827087" y="5970587"/>
            <a:ext cx="4591050" cy="4365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0, j = 0; ... ; i++, j++)</a:t>
            </a:r>
            <a:endParaRPr/>
          </a:p>
        </p:txBody>
      </p:sp>
      <p:sp>
        <p:nvSpPr>
          <p:cNvPr id="435" name="Google Shape;435;p64"/>
          <p:cNvSpPr txBox="1"/>
          <p:nvPr/>
        </p:nvSpPr>
        <p:spPr>
          <a:xfrm>
            <a:off x="6732587" y="385762"/>
            <a:ext cx="1944687" cy="2847975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clase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250825" y="1052512"/>
            <a:ext cx="83883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aplicación C# es una colección de clases, estructuras y tipos.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clase contiene una colección de datos y métodos para manipular los mismos.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aplicación C# puede abarcar m</a:t>
            </a:r>
            <a:r>
              <a:rPr lang="en-US" sz="2800"/>
              <a:t>á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de un archivo. Una clase también, para ello se utiliza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“partial class”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5867400" y="2941637"/>
            <a:ext cx="2663825" cy="10382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nombre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foreach	</a:t>
            </a:r>
            <a:endParaRPr/>
          </a:p>
        </p:txBody>
      </p:sp>
      <p:sp>
        <p:nvSpPr>
          <p:cNvPr id="442" name="Google Shape;442;p65"/>
          <p:cNvSpPr txBox="1"/>
          <p:nvPr>
            <p:ph idx="1" type="body"/>
          </p:nvPr>
        </p:nvSpPr>
        <p:spPr>
          <a:xfrm>
            <a:off x="395287" y="1295400"/>
            <a:ext cx="7789862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Elige el tipo y el nombre de la variable de iteración.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Ejecuta instrucciones incrustadas para cada elemento de la clase collection.</a:t>
            </a:r>
            <a:endParaRPr/>
          </a:p>
        </p:txBody>
      </p:sp>
      <p:sp>
        <p:nvSpPr>
          <p:cNvPr id="443" name="Google Shape;443;p65"/>
          <p:cNvSpPr txBox="1"/>
          <p:nvPr/>
        </p:nvSpPr>
        <p:spPr>
          <a:xfrm>
            <a:off x="966787" y="3429000"/>
            <a:ext cx="4541837" cy="24479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 numeros = new ArrayList(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numeros.Add(i);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 (int number in numeros)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Console.WriteLine(numero);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44" name="Google Shape;444;p65"/>
          <p:cNvSpPr txBox="1"/>
          <p:nvPr/>
        </p:nvSpPr>
        <p:spPr>
          <a:xfrm>
            <a:off x="6372225" y="3284537"/>
            <a:ext cx="1944687" cy="2847975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9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6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instrucciones break and continue</a:t>
            </a:r>
            <a:endParaRPr/>
          </a:p>
        </p:txBody>
      </p:sp>
      <p:sp>
        <p:nvSpPr>
          <p:cNvPr id="450" name="Google Shape;450;p66"/>
          <p:cNvSpPr txBox="1"/>
          <p:nvPr>
            <p:ph idx="1" type="body"/>
          </p:nvPr>
        </p:nvSpPr>
        <p:spPr>
          <a:xfrm>
            <a:off x="323850" y="1628775"/>
            <a:ext cx="8569325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break abandona la instrucción switch, while, do, for o foreach más próxima.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continue salta a la siguiente iteración de una instrucción while, do, for, foreach.</a:t>
            </a:r>
            <a:endParaRPr/>
          </a:p>
        </p:txBody>
      </p:sp>
      <p:sp>
        <p:nvSpPr>
          <p:cNvPr id="451" name="Google Shape;451;p66"/>
          <p:cNvSpPr txBox="1"/>
          <p:nvPr/>
        </p:nvSpPr>
        <p:spPr>
          <a:xfrm>
            <a:off x="1042987" y="3827462"/>
            <a:ext cx="3673475" cy="23050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 &lt; 10)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continue;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458" name="Google Shape;458;p67"/>
          <p:cNvSpPr txBox="1"/>
          <p:nvPr>
            <p:ph idx="1" type="body"/>
          </p:nvPr>
        </p:nvSpPr>
        <p:spPr>
          <a:xfrm>
            <a:off x="381000" y="1216025"/>
            <a:ext cx="8388350" cy="57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Objetos excepción.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bloques try-catch.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Bloques catch múltiples.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cláusula finally.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Lanzamiento de excepciones.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Normas para el tratamiento de excepciones.</a:t>
            </a:r>
            <a:endParaRPr/>
          </a:p>
          <a:p>
            <a:pPr indent="-444500" lvl="0" marL="55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/>
        </p:nvSpPr>
        <p:spPr>
          <a:xfrm>
            <a:off x="860425" y="2082800"/>
            <a:ext cx="7378700" cy="4441825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Objetos Excepción</a:t>
            </a:r>
            <a:endParaRPr/>
          </a:p>
        </p:txBody>
      </p:sp>
      <p:sp>
        <p:nvSpPr>
          <p:cNvPr id="466" name="Google Shape;466;p68"/>
          <p:cNvSpPr txBox="1"/>
          <p:nvPr/>
        </p:nvSpPr>
        <p:spPr>
          <a:xfrm>
            <a:off x="2185987" y="3049587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68"/>
          <p:cNvCxnSpPr/>
          <p:nvPr/>
        </p:nvCxnSpPr>
        <p:spPr>
          <a:xfrm rot="10800000">
            <a:off x="2422412" y="3120975"/>
            <a:ext cx="814500" cy="450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68" name="Google Shape;468;p68"/>
          <p:cNvSpPr txBox="1"/>
          <p:nvPr/>
        </p:nvSpPr>
        <p:spPr>
          <a:xfrm>
            <a:off x="3148012" y="4040187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8"/>
          <p:cNvSpPr txBox="1"/>
          <p:nvPr/>
        </p:nvSpPr>
        <p:spPr>
          <a:xfrm>
            <a:off x="4214812" y="5564187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68"/>
          <p:cNvCxnSpPr/>
          <p:nvPr/>
        </p:nvCxnSpPr>
        <p:spPr>
          <a:xfrm flipH="1" rot="10800000">
            <a:off x="2397125" y="3570287"/>
            <a:ext cx="26987" cy="21415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68"/>
          <p:cNvCxnSpPr/>
          <p:nvPr/>
        </p:nvCxnSpPr>
        <p:spPr>
          <a:xfrm rot="10800000">
            <a:off x="3294062" y="4211637"/>
            <a:ext cx="76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68"/>
          <p:cNvCxnSpPr/>
          <p:nvPr/>
        </p:nvCxnSpPr>
        <p:spPr>
          <a:xfrm rot="10800000">
            <a:off x="3290887" y="4727575"/>
            <a:ext cx="762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3" name="Google Shape;473;p68"/>
          <p:cNvSpPr txBox="1"/>
          <p:nvPr/>
        </p:nvSpPr>
        <p:spPr>
          <a:xfrm>
            <a:off x="1957387" y="2744787"/>
            <a:ext cx="1422400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Exception</a:t>
            </a:r>
            <a:endParaRPr/>
          </a:p>
        </p:txBody>
      </p:sp>
      <p:sp>
        <p:nvSpPr>
          <p:cNvPr id="474" name="Google Shape;474;p68"/>
          <p:cNvSpPr txBox="1"/>
          <p:nvPr/>
        </p:nvSpPr>
        <p:spPr>
          <a:xfrm>
            <a:off x="3038475" y="3405187"/>
            <a:ext cx="2241550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SystemException</a:t>
            </a:r>
            <a:endParaRPr/>
          </a:p>
        </p:txBody>
      </p:sp>
      <p:sp>
        <p:nvSpPr>
          <p:cNvPr id="475" name="Google Shape;475;p68"/>
          <p:cNvSpPr txBox="1"/>
          <p:nvPr/>
        </p:nvSpPr>
        <p:spPr>
          <a:xfrm>
            <a:off x="3956050" y="4005262"/>
            <a:ext cx="2924175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OutOfMemoryException</a:t>
            </a:r>
            <a:endParaRPr/>
          </a:p>
        </p:txBody>
      </p:sp>
      <p:sp>
        <p:nvSpPr>
          <p:cNvPr id="476" name="Google Shape;476;p68"/>
          <p:cNvSpPr txBox="1"/>
          <p:nvPr/>
        </p:nvSpPr>
        <p:spPr>
          <a:xfrm>
            <a:off x="3968750" y="4508500"/>
            <a:ext cx="1695450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IOException</a:t>
            </a:r>
            <a:endParaRPr/>
          </a:p>
        </p:txBody>
      </p:sp>
      <p:cxnSp>
        <p:nvCxnSpPr>
          <p:cNvPr id="477" name="Google Shape;477;p68"/>
          <p:cNvCxnSpPr/>
          <p:nvPr/>
        </p:nvCxnSpPr>
        <p:spPr>
          <a:xfrm flipH="1" rot="5400000">
            <a:off x="2961437" y="4123487"/>
            <a:ext cx="1408200" cy="723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78" name="Google Shape;478;p68"/>
          <p:cNvSpPr txBox="1"/>
          <p:nvPr/>
        </p:nvSpPr>
        <p:spPr>
          <a:xfrm>
            <a:off x="3979862" y="4984750"/>
            <a:ext cx="3197225" cy="3762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NullReferenceException</a:t>
            </a:r>
            <a:endParaRPr/>
          </a:p>
        </p:txBody>
      </p:sp>
      <p:cxnSp>
        <p:nvCxnSpPr>
          <p:cNvPr id="479" name="Google Shape;479;p68"/>
          <p:cNvCxnSpPr/>
          <p:nvPr/>
        </p:nvCxnSpPr>
        <p:spPr>
          <a:xfrm rot="10800000">
            <a:off x="2390775" y="5713412"/>
            <a:ext cx="914400" cy="11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0" name="Google Shape;480;p68"/>
          <p:cNvSpPr txBox="1"/>
          <p:nvPr/>
        </p:nvSpPr>
        <p:spPr>
          <a:xfrm>
            <a:off x="3073400" y="5538787"/>
            <a:ext cx="2979737" cy="4111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1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ApplicationException</a:t>
            </a:r>
            <a:endParaRPr/>
          </a:p>
        </p:txBody>
      </p:sp>
      <p:sp>
        <p:nvSpPr>
          <p:cNvPr id="481" name="Google Shape;481;p68"/>
          <p:cNvSpPr txBox="1"/>
          <p:nvPr>
            <p:ph idx="1" type="body"/>
          </p:nvPr>
        </p:nvSpPr>
        <p:spPr>
          <a:xfrm>
            <a:off x="381000" y="1060450"/>
            <a:ext cx="838835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.NET Framework se han definido una serie de clases de excepción.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9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bloques try-catch</a:t>
            </a:r>
            <a:endParaRPr/>
          </a:p>
        </p:txBody>
      </p:sp>
      <p:sp>
        <p:nvSpPr>
          <p:cNvPr id="488" name="Google Shape;488;p69"/>
          <p:cNvSpPr txBox="1"/>
          <p:nvPr>
            <p:ph idx="1" type="body"/>
          </p:nvPr>
        </p:nvSpPr>
        <p:spPr>
          <a:xfrm>
            <a:off x="827087" y="1447800"/>
            <a:ext cx="7632700" cy="310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Solución orientada a objetos para el tratamiento de errores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Poner el código normal en un bloque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try.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Tratar las excepciones en un bloque catch aparte.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bloques try-catch se pueden anidar.</a:t>
            </a:r>
            <a:endParaRPr/>
          </a:p>
        </p:txBody>
      </p:sp>
      <p:sp>
        <p:nvSpPr>
          <p:cNvPr id="489" name="Google Shape;489;p69"/>
          <p:cNvSpPr txBox="1"/>
          <p:nvPr/>
        </p:nvSpPr>
        <p:spPr>
          <a:xfrm>
            <a:off x="623887" y="4221162"/>
            <a:ext cx="8520112" cy="2082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Console.WriteLine("Escriba un número");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int.Parse(Console.ReadLine());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(OverflowException capturada)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Console.WriteLine(capturada);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90" name="Google Shape;490;p69"/>
          <p:cNvSpPr txBox="1"/>
          <p:nvPr/>
        </p:nvSpPr>
        <p:spPr>
          <a:xfrm>
            <a:off x="6208712" y="5297487"/>
            <a:ext cx="1936750" cy="3460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Tratamiento de errores</a:t>
            </a:r>
            <a:endParaRPr/>
          </a:p>
        </p:txBody>
      </p:sp>
      <p:cxnSp>
        <p:nvCxnSpPr>
          <p:cNvPr id="491" name="Google Shape;491;p69"/>
          <p:cNvCxnSpPr/>
          <p:nvPr/>
        </p:nvCxnSpPr>
        <p:spPr>
          <a:xfrm rot="10800000">
            <a:off x="5592762" y="549751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2" name="Google Shape;492;p69"/>
          <p:cNvCxnSpPr/>
          <p:nvPr/>
        </p:nvCxnSpPr>
        <p:spPr>
          <a:xfrm rot="10800000">
            <a:off x="6427787" y="4608512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3" name="Google Shape;493;p69"/>
          <p:cNvSpPr txBox="1"/>
          <p:nvPr/>
        </p:nvSpPr>
        <p:spPr>
          <a:xfrm>
            <a:off x="7019925" y="4408487"/>
            <a:ext cx="1831975" cy="3460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Lógica del programa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Bloques catch múltiples</a:t>
            </a:r>
            <a:endParaRPr/>
          </a:p>
        </p:txBody>
      </p:sp>
      <p:sp>
        <p:nvSpPr>
          <p:cNvPr id="500" name="Google Shape;500;p70"/>
          <p:cNvSpPr txBox="1"/>
          <p:nvPr>
            <p:ph idx="1" type="body"/>
          </p:nvPr>
        </p:nvSpPr>
        <p:spPr>
          <a:xfrm>
            <a:off x="974725" y="1027250"/>
            <a:ext cx="7194600" cy="3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bloque catch captura una clase de excepción.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bloque try puede tener un bloque catch general.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bloque try no puede capturar una clase derivada de una clase capturada en un bloque catch anterior.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1" name="Google Shape;501;p70"/>
          <p:cNvSpPr txBox="1"/>
          <p:nvPr/>
        </p:nvSpPr>
        <p:spPr>
          <a:xfrm>
            <a:off x="395287" y="4292600"/>
            <a:ext cx="8401050" cy="23050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Console.WriteLine(“Escriba el primer número");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int.Parse(Console.ReadLine());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Console.WriteLine("Escriba el segundo número");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j = int.Parse(Console.ReadLine());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k = i / j;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(OverflowException capturada) {…}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(DivideByZeroException capturada) {…}			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cláusula finally</a:t>
            </a:r>
            <a:endParaRPr/>
          </a:p>
        </p:txBody>
      </p:sp>
      <p:sp>
        <p:nvSpPr>
          <p:cNvPr id="510" name="Google Shape;510;p71"/>
          <p:cNvSpPr txBox="1"/>
          <p:nvPr>
            <p:ph idx="1" type="body"/>
          </p:nvPr>
        </p:nvSpPr>
        <p:spPr>
          <a:xfrm>
            <a:off x="381000" y="1416050"/>
            <a:ext cx="8388350" cy="135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instrucciones de un bloque finally se ejecutan siempre.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Normalmente se utilizan para liberar recursos.</a:t>
            </a:r>
            <a:endParaRPr/>
          </a:p>
        </p:txBody>
      </p:sp>
      <p:sp>
        <p:nvSpPr>
          <p:cNvPr id="511" name="Google Shape;511;p71"/>
          <p:cNvSpPr txBox="1"/>
          <p:nvPr/>
        </p:nvSpPr>
        <p:spPr>
          <a:xfrm>
            <a:off x="488950" y="3079750"/>
            <a:ext cx="8401050" cy="20780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Monitor.Enter(x);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Monitor.Exit(x);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12" name="Google Shape;512;p71"/>
          <p:cNvSpPr txBox="1"/>
          <p:nvPr/>
        </p:nvSpPr>
        <p:spPr>
          <a:xfrm>
            <a:off x="5076825" y="3284537"/>
            <a:ext cx="2514600" cy="6334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Bloques catch opcionales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instrucción throw</a:t>
            </a:r>
            <a:endParaRPr/>
          </a:p>
        </p:txBody>
      </p:sp>
      <p:sp>
        <p:nvSpPr>
          <p:cNvPr id="519" name="Google Shape;519;p72"/>
          <p:cNvSpPr txBox="1"/>
          <p:nvPr>
            <p:ph idx="1" type="body"/>
          </p:nvPr>
        </p:nvSpPr>
        <p:spPr>
          <a:xfrm>
            <a:off x="381000" y="1416050"/>
            <a:ext cx="8388350" cy="9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Lanza una excepción apropiada.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 a la excepción un mensaje significativo.</a:t>
            </a:r>
            <a:endParaRPr/>
          </a:p>
        </p:txBody>
      </p:sp>
      <p:sp>
        <p:nvSpPr>
          <p:cNvPr id="520" name="Google Shape;520;p72"/>
          <p:cNvSpPr txBox="1"/>
          <p:nvPr/>
        </p:nvSpPr>
        <p:spPr>
          <a:xfrm>
            <a:off x="381000" y="3200400"/>
            <a:ext cx="8401050" cy="3730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 expression;</a:t>
            </a:r>
            <a:endParaRPr/>
          </a:p>
        </p:txBody>
      </p:sp>
      <p:sp>
        <p:nvSpPr>
          <p:cNvPr id="521" name="Google Shape;521;p72"/>
          <p:cNvSpPr txBox="1"/>
          <p:nvPr/>
        </p:nvSpPr>
        <p:spPr>
          <a:xfrm>
            <a:off x="384175" y="4114800"/>
            <a:ext cx="8401050" cy="12588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(minuto &lt; 1 || minuto &gt;= 60)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 new InvalidTimeException(minuto + " no es un minuto válido");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!! Instrucciones no ejecutadas 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22" name="Google Shape;522;p72"/>
          <p:cNvSpPr txBox="1"/>
          <p:nvPr/>
        </p:nvSpPr>
        <p:spPr>
          <a:xfrm>
            <a:off x="4343400" y="3352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2"/>
          <p:cNvSpPr txBox="1"/>
          <p:nvPr/>
        </p:nvSpPr>
        <p:spPr>
          <a:xfrm>
            <a:off x="3657600" y="4114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3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Normas para el tratamiento de excepciones</a:t>
            </a:r>
            <a:endParaRPr/>
          </a:p>
        </p:txBody>
      </p:sp>
      <p:sp>
        <p:nvSpPr>
          <p:cNvPr id="530" name="Google Shape;530;p73"/>
          <p:cNvSpPr txBox="1"/>
          <p:nvPr>
            <p:ph idx="1" type="body"/>
          </p:nvPr>
        </p:nvSpPr>
        <p:spPr>
          <a:xfrm>
            <a:off x="381000" y="1873250"/>
            <a:ext cx="8388350" cy="513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Lanzamiento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Evitar 	excepciones para casos normales o esperados.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Nunca crear ni lanzar objetos de la clase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Exception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en el caso m</a:t>
            </a:r>
            <a:r>
              <a:rPr lang="en-US" sz="2400"/>
              <a:t>á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general utilizar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SystemException.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Incluir una cadena de descripción en un objeto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Exception.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Lanzar objetos de la clase más específica posible.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Ordenar los bloques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catch</a:t>
            </a: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lo específico a lo general.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permitir que se generen excepciones sin tratar en </a:t>
            </a:r>
            <a:r>
              <a:rPr b="0" i="0" lang="en-US" sz="24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"/>
          <p:cNvSpPr txBox="1"/>
          <p:nvPr>
            <p:ph type="title"/>
          </p:nvPr>
        </p:nvSpPr>
        <p:spPr>
          <a:xfrm>
            <a:off x="381000" y="230187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537" name="Google Shape;537;p74"/>
          <p:cNvSpPr txBox="1"/>
          <p:nvPr>
            <p:ph idx="1" type="body"/>
          </p:nvPr>
        </p:nvSpPr>
        <p:spPr>
          <a:xfrm>
            <a:off x="179387" y="906462"/>
            <a:ext cx="8964612" cy="377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ArrayList.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Main()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81000" y="1416050"/>
            <a:ext cx="8388350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C# todas las aplicaciones para consola y winforms deben tener un punto de inicio, que es el método Main().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debe declarar como.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 devolver void o int.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4267200" y="3200400"/>
            <a:ext cx="3743325" cy="1727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nombre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Listas ArrayList</a:t>
            </a:r>
            <a:endParaRPr/>
          </a:p>
        </p:txBody>
      </p:sp>
      <p:sp>
        <p:nvSpPr>
          <p:cNvPr id="544" name="Google Shape;544;p75"/>
          <p:cNvSpPr txBox="1"/>
          <p:nvPr>
            <p:ph idx="1" type="body"/>
          </p:nvPr>
        </p:nvSpPr>
        <p:spPr>
          <a:xfrm>
            <a:off x="377825" y="1052512"/>
            <a:ext cx="8388350" cy="424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una lista de elementos indexada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 contener cualquier tipo de dato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Necesita el Namespace System.Collections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 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ArrayList myLista = new ArrayList()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Propiedades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Count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Items</a:t>
            </a:r>
            <a:endParaRPr/>
          </a:p>
        </p:txBody>
      </p:sp>
      <p:sp>
        <p:nvSpPr>
          <p:cNvPr id="545" name="Google Shape;545;p75"/>
          <p:cNvSpPr txBox="1"/>
          <p:nvPr/>
        </p:nvSpPr>
        <p:spPr>
          <a:xfrm>
            <a:off x="4343400" y="3352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5"/>
          <p:cNvSpPr txBox="1"/>
          <p:nvPr/>
        </p:nvSpPr>
        <p:spPr>
          <a:xfrm>
            <a:off x="3657600" y="4114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Listas ArrayList</a:t>
            </a:r>
            <a:endParaRPr/>
          </a:p>
        </p:txBody>
      </p:sp>
      <p:sp>
        <p:nvSpPr>
          <p:cNvPr id="553" name="Google Shape;553;p76"/>
          <p:cNvSpPr txBox="1"/>
          <p:nvPr/>
        </p:nvSpPr>
        <p:spPr>
          <a:xfrm>
            <a:off x="4343400" y="3352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6"/>
          <p:cNvSpPr txBox="1"/>
          <p:nvPr/>
        </p:nvSpPr>
        <p:spPr>
          <a:xfrm>
            <a:off x="3657600" y="4114800"/>
            <a:ext cx="76200" cy="1524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6"/>
          <p:cNvSpPr txBox="1"/>
          <p:nvPr/>
        </p:nvSpPr>
        <p:spPr>
          <a:xfrm>
            <a:off x="371475" y="4005262"/>
            <a:ext cx="8401050" cy="26368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 myList = new ArrayList();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myList.Add(i+1);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myList.Count;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Console.WriteLine("Indice [{0}]: {1}", i, myList[i].ToString());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myList.Clear();</a:t>
            </a:r>
            <a:endParaRPr/>
          </a:p>
        </p:txBody>
      </p:sp>
      <p:sp>
        <p:nvSpPr>
          <p:cNvPr id="556" name="Google Shape;556;p76"/>
          <p:cNvSpPr txBox="1"/>
          <p:nvPr>
            <p:ph idx="1" type="body"/>
          </p:nvPr>
        </p:nvSpPr>
        <p:spPr>
          <a:xfrm>
            <a:off x="377825" y="1052512"/>
            <a:ext cx="8515350" cy="282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IndexOf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RemoveAt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Sort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Temario</a:t>
            </a:r>
            <a:endParaRPr/>
          </a:p>
        </p:txBody>
      </p:sp>
      <p:sp>
        <p:nvSpPr>
          <p:cNvPr id="563" name="Google Shape;563;p77"/>
          <p:cNvSpPr txBox="1"/>
          <p:nvPr>
            <p:ph idx="1" type="body"/>
          </p:nvPr>
        </p:nvSpPr>
        <p:spPr>
          <a:xfrm>
            <a:off x="179387" y="908050"/>
            <a:ext cx="8964612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 de un programa C#.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 de la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Utilizar tipos de datos simples.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Estructuras de control.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Manejo de excepciones.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POO en C#.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Herencia.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Clases</a:t>
            </a:r>
            <a:endParaRPr/>
          </a:p>
        </p:txBody>
      </p:sp>
      <p:sp>
        <p:nvSpPr>
          <p:cNvPr id="570" name="Google Shape;570;p78"/>
          <p:cNvSpPr txBox="1"/>
          <p:nvPr>
            <p:ph idx="1" type="body"/>
          </p:nvPr>
        </p:nvSpPr>
        <p:spPr>
          <a:xfrm>
            <a:off x="250825" y="1268412"/>
            <a:ext cx="8713787" cy="436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e instancia de una clase.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Constructor por defecto.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Constructores múltiples.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Modificadores de acceso 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miembros de una clase.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miembros de tipo y datos miembros de objeto.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Propiedades.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/>
          <p:nvPr>
            <p:ph type="title"/>
          </p:nvPr>
        </p:nvSpPr>
        <p:spPr>
          <a:xfrm>
            <a:off x="0" y="228600"/>
            <a:ext cx="9036050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e instancia de una clase</a:t>
            </a:r>
            <a:endParaRPr/>
          </a:p>
        </p:txBody>
      </p:sp>
      <p:sp>
        <p:nvSpPr>
          <p:cNvPr id="577" name="Google Shape;577;p79"/>
          <p:cNvSpPr txBox="1"/>
          <p:nvPr>
            <p:ph idx="1" type="body"/>
          </p:nvPr>
        </p:nvSpPr>
        <p:spPr>
          <a:xfrm>
            <a:off x="381000" y="1004887"/>
            <a:ext cx="865505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clases se definen con la palabra reservada class.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Dentro de ellas se definen datos y métodos.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instancias de una clase se obtienen utilizando el operador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</p:txBody>
      </p:sp>
      <p:sp>
        <p:nvSpPr>
          <p:cNvPr id="578" name="Google Shape;578;p79"/>
          <p:cNvSpPr txBox="1"/>
          <p:nvPr/>
        </p:nvSpPr>
        <p:spPr>
          <a:xfrm>
            <a:off x="165100" y="3305175"/>
            <a:ext cx="4465637" cy="20685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CuentaBancaria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decimal saldo;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Depositar(decimal monto)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saldo += monto;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  <p:sp>
        <p:nvSpPr>
          <p:cNvPr id="579" name="Google Shape;579;p79"/>
          <p:cNvSpPr txBox="1"/>
          <p:nvPr/>
        </p:nvSpPr>
        <p:spPr>
          <a:xfrm>
            <a:off x="2986087" y="4508500"/>
            <a:ext cx="6013450" cy="2222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CuentaBancaria cuenta1;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cuenta1 =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CuentaBancaria();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CuentaBancaria cuenta2 =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CuentaBancaria();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cuenta1.Depositar(1000M);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Constructor por defecto</a:t>
            </a:r>
            <a:endParaRPr/>
          </a:p>
        </p:txBody>
      </p:sp>
      <p:sp>
        <p:nvSpPr>
          <p:cNvPr id="586" name="Google Shape;586;p80"/>
          <p:cNvSpPr txBox="1"/>
          <p:nvPr>
            <p:ph idx="1" type="body"/>
          </p:nvPr>
        </p:nvSpPr>
        <p:spPr>
          <a:xfrm>
            <a:off x="395287" y="1098550"/>
            <a:ext cx="8569325" cy="42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 de un constructor por defecto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Acceso público.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Mismo nombre que la clase.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tiene tipo de retorno (ni siquiera void).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recibe ningún argumento.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Inicializa todos los campos a cero, false o null.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no se define el compilador de C# lo hace por nosotros.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 del constructor</a:t>
            </a:r>
            <a:endParaRPr/>
          </a:p>
        </p:txBody>
      </p:sp>
      <p:sp>
        <p:nvSpPr>
          <p:cNvPr id="587" name="Google Shape;587;p80"/>
          <p:cNvSpPr txBox="1"/>
          <p:nvPr/>
        </p:nvSpPr>
        <p:spPr>
          <a:xfrm>
            <a:off x="3247787" y="5561012"/>
            <a:ext cx="4465500" cy="1268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CuentaBancaria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CuentaBancaria()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Constructores múltiples</a:t>
            </a:r>
            <a:endParaRPr/>
          </a:p>
        </p:txBody>
      </p:sp>
      <p:sp>
        <p:nvSpPr>
          <p:cNvPr id="594" name="Google Shape;594;p81"/>
          <p:cNvSpPr txBox="1"/>
          <p:nvPr>
            <p:ph idx="1" type="body"/>
          </p:nvPr>
        </p:nvSpPr>
        <p:spPr>
          <a:xfrm>
            <a:off x="381000" y="1004887"/>
            <a:ext cx="8388350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posible definir múltiples constructores.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firma de los constructores debe ser distinta.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Múltiples constructores permiten inicializar objetos de manera diferente.</a:t>
            </a:r>
            <a:endParaRPr/>
          </a:p>
        </p:txBody>
      </p:sp>
      <p:sp>
        <p:nvSpPr>
          <p:cNvPr id="595" name="Google Shape;595;p81"/>
          <p:cNvSpPr txBox="1"/>
          <p:nvPr/>
        </p:nvSpPr>
        <p:spPr>
          <a:xfrm>
            <a:off x="250825" y="2924175"/>
            <a:ext cx="4752975" cy="374491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Alumno(){.....}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Alumno()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{.....}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Alumno(int edad, string nombre)</a:t>
            </a:r>
            <a:b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{....}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96" name="Google Shape;596;p81"/>
          <p:cNvCxnSpPr/>
          <p:nvPr/>
        </p:nvCxnSpPr>
        <p:spPr>
          <a:xfrm>
            <a:off x="2519362" y="3279775"/>
            <a:ext cx="2971800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7" name="Google Shape;597;p81"/>
          <p:cNvSpPr txBox="1"/>
          <p:nvPr/>
        </p:nvSpPr>
        <p:spPr>
          <a:xfrm>
            <a:off x="5470525" y="2981325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 compilador declara el constructor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por defecto.</a:t>
            </a:r>
            <a:endParaRPr/>
          </a:p>
        </p:txBody>
      </p:sp>
      <p:sp>
        <p:nvSpPr>
          <p:cNvPr id="598" name="Google Shape;598;p81"/>
          <p:cNvSpPr txBox="1"/>
          <p:nvPr/>
        </p:nvSpPr>
        <p:spPr>
          <a:xfrm>
            <a:off x="5480050" y="4103687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 programador declara el constructor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por defecto.</a:t>
            </a:r>
            <a:endParaRPr/>
          </a:p>
        </p:txBody>
      </p:sp>
      <p:cxnSp>
        <p:nvCxnSpPr>
          <p:cNvPr id="599" name="Google Shape;599;p81"/>
          <p:cNvCxnSpPr/>
          <p:nvPr/>
        </p:nvCxnSpPr>
        <p:spPr>
          <a:xfrm>
            <a:off x="4805362" y="5500687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0" name="Google Shape;600;p81"/>
          <p:cNvSpPr txBox="1"/>
          <p:nvPr/>
        </p:nvSpPr>
        <p:spPr>
          <a:xfrm>
            <a:off x="5487987" y="51879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 programador declara un constructor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vac</a:t>
            </a:r>
            <a:r>
              <a:rPr b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í</a:t>
            </a: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 y otro con parámetros. </a:t>
            </a:r>
            <a:endParaRPr/>
          </a:p>
        </p:txBody>
      </p:sp>
      <p:cxnSp>
        <p:nvCxnSpPr>
          <p:cNvPr id="601" name="Google Shape;601;p81"/>
          <p:cNvCxnSpPr/>
          <p:nvPr/>
        </p:nvCxnSpPr>
        <p:spPr>
          <a:xfrm>
            <a:off x="4119562" y="4410075"/>
            <a:ext cx="1371600" cy="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Modificadores de acceso</a:t>
            </a:r>
            <a:endParaRPr/>
          </a:p>
        </p:txBody>
      </p:sp>
      <p:graphicFrame>
        <p:nvGraphicFramePr>
          <p:cNvPr id="608" name="Google Shape;608;p82"/>
          <p:cNvGraphicFramePr/>
          <p:nvPr/>
        </p:nvGraphicFramePr>
        <p:xfrm>
          <a:off x="395287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{A05AC4E9-E66B-4420-BF4B-C141F4E6D5C6}</a:tableStyleId>
              </a:tblPr>
              <a:tblGrid>
                <a:gridCol w="1958975"/>
                <a:gridCol w="64801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Source Sans Pro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Modificador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Source Sans Pro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Significado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no restringido.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protected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limitado a la propia clase y sus derivadas.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limitado al Assembly donde está declarada la clase.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Este es el modificador por defecto.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protected internal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limitado a los tipos derivados de este siempre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que estén en el mismo Assembly.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Acceso restringido a la misma clase.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Modificadores de acceso</a:t>
            </a:r>
            <a:endParaRPr/>
          </a:p>
        </p:txBody>
      </p:sp>
      <p:graphicFrame>
        <p:nvGraphicFramePr>
          <p:cNvPr id="615" name="Google Shape;615;p83"/>
          <p:cNvGraphicFramePr/>
          <p:nvPr/>
        </p:nvGraphicFramePr>
        <p:xfrm>
          <a:off x="179387" y="941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{A05AC4E9-E66B-4420-BF4B-C141F4E6D5C6}</a:tableStyleId>
              </a:tblPr>
              <a:tblGrid>
                <a:gridCol w="877875"/>
                <a:gridCol w="2017700"/>
                <a:gridCol w="1943100"/>
                <a:gridCol w="2016125"/>
                <a:gridCol w="19304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Source Sans Pro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Para tipos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Source Sans Pro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Para miembros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 hMerge="1"/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Source Sans Pro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 por defecto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Source Sans Pro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Valores posibles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Source Sans Pro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 por defecto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Source Sans Pro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Valores posibles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146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class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protected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protected internal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9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struct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private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rgbClr val="FEF9DE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16" name="Google Shape;616;p83"/>
          <p:cNvSpPr txBox="1"/>
          <p:nvPr/>
        </p:nvSpPr>
        <p:spPr>
          <a:xfrm>
            <a:off x="395287" y="4797425"/>
            <a:ext cx="8388350" cy="162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accesibilidad de un miembro es establecida por la accesibilidad declarada del miembro combinado con el accesibilidad del tipo que la contiene.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4"/>
          <p:cNvSpPr txBox="1"/>
          <p:nvPr/>
        </p:nvSpPr>
        <p:spPr>
          <a:xfrm>
            <a:off x="468312" y="3370262"/>
            <a:ext cx="3817937" cy="30829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Edad;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Nombre=“Ninguno”;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Alumno(int edad)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this.Edad = edad;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Nombre = “Juan Perez”;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Alumno A=new Alumno(23);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23" name="Google Shape;623;p84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miembros de una clase</a:t>
            </a:r>
            <a:endParaRPr/>
          </a:p>
        </p:txBody>
      </p:sp>
      <p:sp>
        <p:nvSpPr>
          <p:cNvPr id="624" name="Google Shape;624;p84"/>
          <p:cNvSpPr txBox="1"/>
          <p:nvPr>
            <p:ph idx="1" type="body"/>
          </p:nvPr>
        </p:nvSpPr>
        <p:spPr>
          <a:xfrm>
            <a:off x="539750" y="954087"/>
            <a:ext cx="8135937" cy="135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 común a todos los objetos de una determinada clase.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declaran de la siguiente manera:</a:t>
            </a:r>
            <a:endParaRPr/>
          </a:p>
        </p:txBody>
      </p:sp>
      <p:cxnSp>
        <p:nvCxnSpPr>
          <p:cNvPr id="625" name="Google Shape;625;p84"/>
          <p:cNvCxnSpPr/>
          <p:nvPr/>
        </p:nvCxnSpPr>
        <p:spPr>
          <a:xfrm>
            <a:off x="3276600" y="4797425"/>
            <a:ext cx="2232025" cy="503237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6" name="Google Shape;626;p84"/>
          <p:cNvSpPr txBox="1"/>
          <p:nvPr/>
        </p:nvSpPr>
        <p:spPr>
          <a:xfrm>
            <a:off x="5510212" y="48450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La palabra reservada </a:t>
            </a:r>
            <a:r>
              <a:rPr b="1" i="0" lang="en-US" sz="1600" u="none">
                <a:solidFill>
                  <a:schemeClr val="folHlink"/>
                </a:solidFill>
                <a:latin typeface="Arial Narrow"/>
                <a:ea typeface="Arial Narrow"/>
                <a:cs typeface="Arial Narrow"/>
                <a:sym typeface="Arial Narrow"/>
              </a:rPr>
              <a:t>this </a:t>
            </a: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permite hacer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 al propio objeto (instancia). </a:t>
            </a:r>
            <a:endParaRPr/>
          </a:p>
        </p:txBody>
      </p:sp>
      <p:sp>
        <p:nvSpPr>
          <p:cNvPr id="627" name="Google Shape;627;p84"/>
          <p:cNvSpPr txBox="1"/>
          <p:nvPr/>
        </p:nvSpPr>
        <p:spPr>
          <a:xfrm>
            <a:off x="5499100" y="39306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 puede inicializar en el momento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 declarar.</a:t>
            </a:r>
            <a:endParaRPr/>
          </a:p>
        </p:txBody>
      </p:sp>
      <p:cxnSp>
        <p:nvCxnSpPr>
          <p:cNvPr id="628" name="Google Shape;628;p84"/>
          <p:cNvCxnSpPr/>
          <p:nvPr/>
        </p:nvCxnSpPr>
        <p:spPr>
          <a:xfrm>
            <a:off x="3563937" y="4221162"/>
            <a:ext cx="1944687" cy="144462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9" name="Google Shape;629;p84"/>
          <p:cNvSpPr txBox="1"/>
          <p:nvPr/>
        </p:nvSpPr>
        <p:spPr>
          <a:xfrm>
            <a:off x="5487987" y="30162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Por defecto los campos son privados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la clase.</a:t>
            </a:r>
            <a:endParaRPr/>
          </a:p>
        </p:txBody>
      </p:sp>
      <p:cxnSp>
        <p:nvCxnSpPr>
          <p:cNvPr id="630" name="Google Shape;630;p84"/>
          <p:cNvCxnSpPr/>
          <p:nvPr/>
        </p:nvCxnSpPr>
        <p:spPr>
          <a:xfrm flipH="1" rot="10800000">
            <a:off x="2843212" y="3429000"/>
            <a:ext cx="2665412" cy="504825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1" name="Google Shape;631;p84"/>
          <p:cNvSpPr txBox="1"/>
          <p:nvPr/>
        </p:nvSpPr>
        <p:spPr>
          <a:xfrm>
            <a:off x="5291137" y="5765800"/>
            <a:ext cx="3673475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 utiliza en aplicaciones Win32, como punto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 entrada de ejecución de la aplicación.</a:t>
            </a:r>
            <a:endParaRPr/>
          </a:p>
        </p:txBody>
      </p:sp>
      <p:cxnSp>
        <p:nvCxnSpPr>
          <p:cNvPr id="632" name="Google Shape;632;p84"/>
          <p:cNvCxnSpPr/>
          <p:nvPr/>
        </p:nvCxnSpPr>
        <p:spPr>
          <a:xfrm>
            <a:off x="3235325" y="5559425"/>
            <a:ext cx="2057400" cy="5334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3" name="Google Shape;633;p84"/>
          <p:cNvSpPr txBox="1"/>
          <p:nvPr/>
        </p:nvSpPr>
        <p:spPr>
          <a:xfrm>
            <a:off x="1042987" y="2420937"/>
            <a:ext cx="3241675" cy="3730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&lt;tipoCampo&gt; &lt;nombreCampo&gt;;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81000" y="300037"/>
            <a:ext cx="8229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utilizados por nuestra aplicación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79387" y="1557337"/>
            <a:ext cx="8785225" cy="3776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1650" lvl="0" marL="501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el conjunto de clases, funciones y tipos de datos que nuestra aplicación puede utilizar.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Framework ofrece muchas clases útiles provistas a través de la Base Clase Library.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indicar que se utilizará un determinado namespace se utiliza la palabra reservada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“using”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Podemos hacer uso de los namespaces provistos en la plataforma (BCL), creados por nosotros, desarrollados por terceras partes.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5"/>
          <p:cNvSpPr txBox="1"/>
          <p:nvPr>
            <p:ph type="title"/>
          </p:nvPr>
        </p:nvSpPr>
        <p:spPr>
          <a:xfrm>
            <a:off x="381000" y="4445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 miembros de tipo y datos miembros de objeto</a:t>
            </a:r>
            <a:endParaRPr/>
          </a:p>
        </p:txBody>
      </p:sp>
      <p:sp>
        <p:nvSpPr>
          <p:cNvPr id="640" name="Google Shape;640;p85"/>
          <p:cNvSpPr txBox="1"/>
          <p:nvPr>
            <p:ph idx="1" type="body"/>
          </p:nvPr>
        </p:nvSpPr>
        <p:spPr>
          <a:xfrm>
            <a:off x="179387" y="1268412"/>
            <a:ext cx="8785225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la definición de un miembro va precedida de la palabra static, este va a pertenecer a la clase (Miembros de tipo), de lo contrario pertenecerá al objeto (Miembro de objeto).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acceder a un miembro del objeto se utiliza la notación &lt;identificadorObjeto&gt;.&lt;miembro&gt; sino, para miembros de tipo  &lt;clase&gt;.&lt;campo&gt;.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1" name="Google Shape;641;p85"/>
          <p:cNvSpPr txBox="1"/>
          <p:nvPr/>
        </p:nvSpPr>
        <p:spPr>
          <a:xfrm>
            <a:off x="4462462" y="4365625"/>
            <a:ext cx="4608512" cy="21177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Console.WriteLine(Cuenta.interes);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Cuenta C = new Cuenta();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C.saldo = 5000;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85"/>
          <p:cNvSpPr txBox="1"/>
          <p:nvPr/>
        </p:nvSpPr>
        <p:spPr>
          <a:xfrm>
            <a:off x="63500" y="4413250"/>
            <a:ext cx="4319587" cy="1214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Cuenta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decimal interes	= 12;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decimal saldo;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381000" y="9525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Propiedades</a:t>
            </a:r>
            <a:endParaRPr/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81000" y="727075"/>
            <a:ext cx="8388350" cy="348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propiedades permiten controlar la lectura y escritura de los datos miembro.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Permiten lograr un buen nivel de encapsulación.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pueden definir propiedades de solo lectura o solo escritura definiendo solo el get o el set.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un parámetro de entrada del mismo tipo que la propiedad que se usa en el bloque set.</a:t>
            </a:r>
            <a:endParaRPr/>
          </a:p>
        </p:txBody>
      </p:sp>
      <p:sp>
        <p:nvSpPr>
          <p:cNvPr id="650" name="Google Shape;650;p86"/>
          <p:cNvSpPr txBox="1"/>
          <p:nvPr/>
        </p:nvSpPr>
        <p:spPr>
          <a:xfrm>
            <a:off x="280987" y="3862387"/>
            <a:ext cx="3759200" cy="2857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Ejemplo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intX, intY;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 {intX = value;}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 {return intX;}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 {return intY;}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51" name="Google Shape;651;p86"/>
          <p:cNvSpPr txBox="1"/>
          <p:nvPr/>
        </p:nvSpPr>
        <p:spPr>
          <a:xfrm>
            <a:off x="4184650" y="3862387"/>
            <a:ext cx="4779962" cy="16335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Ejemplo ejeA;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ejeA = new Ejemplo();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ejeA.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Console.WriteLine(“Valor {0}”, ejeA.X);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ejeA.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/>
          </a:p>
        </p:txBody>
      </p:sp>
      <p:sp>
        <p:nvSpPr>
          <p:cNvPr id="652" name="Google Shape;652;p86"/>
          <p:cNvSpPr txBox="1"/>
          <p:nvPr/>
        </p:nvSpPr>
        <p:spPr>
          <a:xfrm>
            <a:off x="5076825" y="5861050"/>
            <a:ext cx="3429000" cy="831850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Error: la propiedad Y es de solo lectura.</a:t>
            </a:r>
            <a:endParaRPr/>
          </a:p>
        </p:txBody>
      </p:sp>
      <p:cxnSp>
        <p:nvCxnSpPr>
          <p:cNvPr id="653" name="Google Shape;653;p86"/>
          <p:cNvCxnSpPr/>
          <p:nvPr/>
        </p:nvCxnSpPr>
        <p:spPr>
          <a:xfrm>
            <a:off x="6011862" y="5324475"/>
            <a:ext cx="792162" cy="503237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4" name="Google Shape;654;p86"/>
          <p:cNvCxnSpPr/>
          <p:nvPr/>
        </p:nvCxnSpPr>
        <p:spPr>
          <a:xfrm flipH="1" rot="10800000">
            <a:off x="3276600" y="4703762"/>
            <a:ext cx="1366837" cy="3937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5" name="Google Shape;655;p86"/>
          <p:cNvCxnSpPr/>
          <p:nvPr/>
        </p:nvCxnSpPr>
        <p:spPr>
          <a:xfrm flipH="1" rot="10800000">
            <a:off x="3165475" y="4919662"/>
            <a:ext cx="1477962" cy="382587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Propiedades (Parte II)</a:t>
            </a:r>
            <a:endParaRPr/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381000" y="1416050"/>
            <a:ext cx="8388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C# 2.0 permite definir diferentes modificadores de visibilidad para los bloques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configurar la visibilidad del bloque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 del bloque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una cierta propiedad, pero no se puede cambiar la de ambos. </a:t>
            </a:r>
            <a:endParaRPr/>
          </a:p>
        </p:txBody>
      </p:sp>
      <p:sp>
        <p:nvSpPr>
          <p:cNvPr id="663" name="Google Shape;663;p87"/>
          <p:cNvSpPr txBox="1"/>
          <p:nvPr/>
        </p:nvSpPr>
        <p:spPr>
          <a:xfrm>
            <a:off x="869950" y="2492375"/>
            <a:ext cx="7243762" cy="2159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miPropiedad;ç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MiPropiedad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 { return miPropiedad;}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 { miPropiedad = value;}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</a:t>
            </a:r>
            <a:endParaRPr/>
          </a:p>
        </p:txBody>
      </p:sp>
      <p:sp>
        <p:nvSpPr>
          <p:cNvPr id="670" name="Google Shape;670;p88"/>
          <p:cNvSpPr txBox="1"/>
          <p:nvPr>
            <p:ph idx="1" type="body"/>
          </p:nvPr>
        </p:nvSpPr>
        <p:spPr>
          <a:xfrm>
            <a:off x="381000" y="1082675"/>
            <a:ext cx="8388350" cy="271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parámetros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métodos sobrecargados.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Signaturas de métodos sobrecargados.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Source Sans Pro"/>
              <a:buNone/>
            </a:pPr>
            <a:r>
              <a:rPr b="0" i="0" lang="en-US" sz="48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</a:t>
            </a:r>
            <a:endParaRPr/>
          </a:p>
        </p:txBody>
      </p:sp>
      <p:sp>
        <p:nvSpPr>
          <p:cNvPr id="677" name="Google Shape;677;p89"/>
          <p:cNvSpPr txBox="1"/>
          <p:nvPr>
            <p:ph idx="1" type="body"/>
          </p:nvPr>
        </p:nvSpPr>
        <p:spPr>
          <a:xfrm>
            <a:off x="381000" y="1416050"/>
            <a:ext cx="8388350" cy="299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métodos - sintaxis.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 a métodos.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Devolución de valores (return).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locales.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estáticos.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0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métodos</a:t>
            </a:r>
            <a:endParaRPr/>
          </a:p>
        </p:txBody>
      </p:sp>
      <p:sp>
        <p:nvSpPr>
          <p:cNvPr id="684" name="Google Shape;684;p90"/>
          <p:cNvSpPr txBox="1"/>
          <p:nvPr>
            <p:ph idx="1" type="body"/>
          </p:nvPr>
        </p:nvSpPr>
        <p:spPr>
          <a:xfrm>
            <a:off x="611187" y="1019175"/>
            <a:ext cx="8281987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 miembro de la clase que lleva a cabo una acción o calcula un valor.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Tiene un nombre y contiene un bloque de código.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Todos los métodos pertenecen a una clase.</a:t>
            </a:r>
            <a:endParaRPr/>
          </a:p>
        </p:txBody>
      </p:sp>
      <p:sp>
        <p:nvSpPr>
          <p:cNvPr id="685" name="Google Shape;685;p90"/>
          <p:cNvSpPr txBox="1"/>
          <p:nvPr/>
        </p:nvSpPr>
        <p:spPr>
          <a:xfrm>
            <a:off x="1476375" y="3141662"/>
            <a:ext cx="5991225" cy="33829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NotaParcial;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EstablecerNota(int notaParcial)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NotaParcial = notaParcial;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float Promedio(int n1, int n2)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(float)(n1+n2)/2;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métodos - sintaxis</a:t>
            </a:r>
            <a:endParaRPr/>
          </a:p>
        </p:txBody>
      </p:sp>
      <p:sp>
        <p:nvSpPr>
          <p:cNvPr id="692" name="Google Shape;692;p91"/>
          <p:cNvSpPr txBox="1"/>
          <p:nvPr>
            <p:ph idx="1" type="body"/>
          </p:nvPr>
        </p:nvSpPr>
        <p:spPr>
          <a:xfrm>
            <a:off x="381000" y="1416050"/>
            <a:ext cx="8388350" cy="250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 método debe devolver algún valor, si no devuelve nada se indica void. Si devuelve algo se debe indicar con la instrucción return &lt;objeto&gt;  que debe coincidir con &lt;tipoDevuelto&gt;.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3" name="Google Shape;693;p91"/>
          <p:cNvSpPr txBox="1"/>
          <p:nvPr/>
        </p:nvSpPr>
        <p:spPr>
          <a:xfrm>
            <a:off x="1066800" y="3581400"/>
            <a:ext cx="7010400" cy="10001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&lt;tipoDevuelto&gt; &lt;nombreMétodo&gt; (&lt;parámetros&gt;)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&lt;instrucciones&gt;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2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Llamadas a métodos</a:t>
            </a:r>
            <a:endParaRPr/>
          </a:p>
        </p:txBody>
      </p:sp>
      <p:sp>
        <p:nvSpPr>
          <p:cNvPr id="700" name="Google Shape;700;p92"/>
          <p:cNvSpPr txBox="1"/>
          <p:nvPr>
            <p:ph idx="1" type="body"/>
          </p:nvPr>
        </p:nvSpPr>
        <p:spPr>
          <a:xfrm>
            <a:off x="539750" y="1181100"/>
            <a:ext cx="8353425" cy="524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vez definido un método, se puede: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Llamar a un método desde dentro de la misma clase.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el nombre del método seguido de una lista de parámetros entre paréntesis.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Llamar a un método que está en una clase diferente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Hay que indicar al compilador cuál es la clase o instancia que contiene el método que se desea llamar.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llamado debe tener un modificador de acceso que permita la llamada.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Usar llamadas anidadas</a:t>
            </a:r>
            <a:endParaRPr/>
          </a:p>
          <a:p>
            <a:pPr indent="-354012" lvl="2" marL="1333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Unos métodos pueden hacer llamadas a otros, que a su vez pueden llamar a otros métodos, y así sucesivamente.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Llamadas a métodos (Parte II)</a:t>
            </a:r>
            <a:endParaRPr/>
          </a:p>
        </p:txBody>
      </p:sp>
      <p:sp>
        <p:nvSpPr>
          <p:cNvPr id="707" name="Google Shape;707;p93"/>
          <p:cNvSpPr txBox="1"/>
          <p:nvPr>
            <p:ph idx="1" type="body"/>
          </p:nvPr>
        </p:nvSpPr>
        <p:spPr>
          <a:xfrm>
            <a:off x="206375" y="1416050"/>
            <a:ext cx="8763000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es un método de objeto</a:t>
            </a: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&lt;objeto&gt;.&lt;nombreMetodo&gt;(&lt;valoresParametros&gt;)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se invoca desde la misma clase a la que pertenece:</a:t>
            </a: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&lt;nombreMetodo&gt;(&lt;valoresParametros&gt;)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es un método de tipo (static)</a:t>
            </a: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&lt;tipo&gt;.&lt;nombreMetodo&gt;(&lt;valoresParametros&gt;)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Devolución de valores (return)</a:t>
            </a:r>
            <a:endParaRPr/>
          </a:p>
        </p:txBody>
      </p:sp>
      <p:sp>
        <p:nvSpPr>
          <p:cNvPr id="714" name="Google Shape;714;p94"/>
          <p:cNvSpPr txBox="1"/>
          <p:nvPr>
            <p:ph idx="1" type="body"/>
          </p:nvPr>
        </p:nvSpPr>
        <p:spPr>
          <a:xfrm>
            <a:off x="1050925" y="941387"/>
            <a:ext cx="7624762" cy="42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se debe declarar con un tipo que no sea void.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añade una instrucción return con una expresión: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Fija el valor de retorno.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devuelve al llamador.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métodos que no son void deben devolver un valor:</a:t>
            </a:r>
            <a:endParaRPr/>
          </a:p>
        </p:txBody>
      </p:sp>
      <p:sp>
        <p:nvSpPr>
          <p:cNvPr id="715" name="Google Shape;715;p94"/>
          <p:cNvSpPr txBox="1"/>
          <p:nvPr/>
        </p:nvSpPr>
        <p:spPr>
          <a:xfrm>
            <a:off x="304800" y="4999037"/>
            <a:ext cx="4495800" cy="16700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DosMasDos(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a,b;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 =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 +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16" name="Google Shape;716;p94"/>
          <p:cNvSpPr txBox="1"/>
          <p:nvPr/>
        </p:nvSpPr>
        <p:spPr>
          <a:xfrm>
            <a:off x="5257800" y="4999037"/>
            <a:ext cx="3505200" cy="990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DosMasDos(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Console.WriteLine(x);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96875" y="241300"/>
            <a:ext cx="8570912" cy="6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de la aplicación 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23850" y="1125537"/>
            <a:ext cx="8578850" cy="359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501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una forma lógica de agrupar las clases, funciones y tipos de datos de nuestra aplicación.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declaran con la palabra reservada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“namespace”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Dentro de un namespace no es posible declarar dos clases con el mismo nombre.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 agrupar uno o archivos de código de nuestra aplicación.</a:t>
            </a:r>
            <a:endParaRPr/>
          </a:p>
          <a:p>
            <a:pPr indent="-501650" lvl="0" marL="5016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pueden declarar en forma anidada.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locales</a:t>
            </a:r>
            <a:endParaRPr/>
          </a:p>
        </p:txBody>
      </p:sp>
      <p:sp>
        <p:nvSpPr>
          <p:cNvPr id="723" name="Google Shape;723;p95"/>
          <p:cNvSpPr txBox="1"/>
          <p:nvPr>
            <p:ph idx="1" type="body"/>
          </p:nvPr>
        </p:nvSpPr>
        <p:spPr>
          <a:xfrm>
            <a:off x="381000" y="1416050"/>
            <a:ext cx="8388350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locales: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crean cuando comienza el método.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privadas para el método.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destruyen a la salida.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compartidas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compartir se utilizan variables de clase.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Conflictos de ámbito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compilador no avisa si hay conflictos entre nombres locales y de clase.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6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estáticos</a:t>
            </a:r>
            <a:endParaRPr/>
          </a:p>
        </p:txBody>
      </p:sp>
      <p:sp>
        <p:nvSpPr>
          <p:cNvPr id="730" name="Google Shape;730;p96"/>
          <p:cNvSpPr txBox="1"/>
          <p:nvPr>
            <p:ph idx="1" type="body"/>
          </p:nvPr>
        </p:nvSpPr>
        <p:spPr>
          <a:xfrm>
            <a:off x="990600" y="1143000"/>
            <a:ext cx="7194550" cy="310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Van precedidos de la palabra static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que pertenecen a la clase (Tipo), no a la instancia (objeto).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variables que se utiliza dentro del método deben ser privadas del método o estáticas de la clase.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1" name="Google Shape;731;p96"/>
          <p:cNvSpPr txBox="1"/>
          <p:nvPr/>
        </p:nvSpPr>
        <p:spPr>
          <a:xfrm>
            <a:off x="1692275" y="4797425"/>
            <a:ext cx="5416550" cy="17033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Incrementa()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x++; //Error x es miembro de objeto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y=9; //Ok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parámetros</a:t>
            </a:r>
            <a:endParaRPr/>
          </a:p>
        </p:txBody>
      </p:sp>
      <p:sp>
        <p:nvSpPr>
          <p:cNvPr id="738" name="Google Shape;738;p97"/>
          <p:cNvSpPr txBox="1"/>
          <p:nvPr>
            <p:ph idx="1" type="body"/>
          </p:nvPr>
        </p:nvSpPr>
        <p:spPr>
          <a:xfrm>
            <a:off x="381000" y="1416050"/>
            <a:ext cx="8388350" cy="292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y llamadas a parámetros.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Paso por valor.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Paso por referencia.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Parámetros de salida.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listas de parámetros de longitud variable.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Normas para el paso de pámetros.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8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y llamadas a parámetros</a:t>
            </a:r>
            <a:endParaRPr/>
          </a:p>
        </p:txBody>
      </p:sp>
      <p:sp>
        <p:nvSpPr>
          <p:cNvPr id="745" name="Google Shape;745;p98"/>
          <p:cNvSpPr txBox="1"/>
          <p:nvPr>
            <p:ph idx="1" type="body"/>
          </p:nvPr>
        </p:nvSpPr>
        <p:spPr>
          <a:xfrm>
            <a:off x="838200" y="1854200"/>
            <a:ext cx="7620000" cy="320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parámetros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ponen entre paréntesis después del nombre del método.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definen el tipo y el nombre de cada parámetro.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Llamadas a métodos con parámetros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valor para cada parámetro.</a:t>
            </a:r>
            <a:endParaRPr/>
          </a:p>
        </p:txBody>
      </p:sp>
      <p:sp>
        <p:nvSpPr>
          <p:cNvPr id="746" name="Google Shape;746;p98"/>
          <p:cNvSpPr txBox="1"/>
          <p:nvPr/>
        </p:nvSpPr>
        <p:spPr>
          <a:xfrm>
            <a:off x="1187450" y="5229225"/>
            <a:ext cx="6346825" cy="1295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 MethodWithParameters(int n, string y)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MethodWithParameters(2, "Hola, mundo");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9"/>
          <p:cNvSpPr txBox="1"/>
          <p:nvPr/>
        </p:nvSpPr>
        <p:spPr>
          <a:xfrm>
            <a:off x="908050" y="2238375"/>
            <a:ext cx="6434137" cy="3781425"/>
          </a:xfrm>
          <a:prstGeom prst="rect">
            <a:avLst/>
          </a:prstGeom>
          <a:gradFill>
            <a:gsLst>
              <a:gs pos="0">
                <a:srgbClr val="FFCC66"/>
              </a:gs>
              <a:gs pos="100000">
                <a:srgbClr val="FCFE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99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Mecanismos de paso de parámetros</a:t>
            </a:r>
            <a:endParaRPr/>
          </a:p>
        </p:txBody>
      </p:sp>
      <p:sp>
        <p:nvSpPr>
          <p:cNvPr id="754" name="Google Shape;754;p99"/>
          <p:cNvSpPr txBox="1"/>
          <p:nvPr>
            <p:ph idx="1" type="body"/>
          </p:nvPr>
        </p:nvSpPr>
        <p:spPr>
          <a:xfrm>
            <a:off x="381000" y="1511300"/>
            <a:ext cx="83883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Tres maneras de pasar parámetros.</a:t>
            </a:r>
            <a:endParaRPr/>
          </a:p>
        </p:txBody>
      </p:sp>
      <p:sp>
        <p:nvSpPr>
          <p:cNvPr id="755" name="Google Shape;755;p99"/>
          <p:cNvSpPr txBox="1"/>
          <p:nvPr/>
        </p:nvSpPr>
        <p:spPr>
          <a:xfrm>
            <a:off x="1447800" y="2544762"/>
            <a:ext cx="1143000" cy="9556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Entrada</a:t>
            </a:r>
            <a:endParaRPr/>
          </a:p>
        </p:txBody>
      </p:sp>
      <p:sp>
        <p:nvSpPr>
          <p:cNvPr id="756" name="Google Shape;756;p99"/>
          <p:cNvSpPr txBox="1"/>
          <p:nvPr/>
        </p:nvSpPr>
        <p:spPr>
          <a:xfrm>
            <a:off x="2668587" y="2544762"/>
            <a:ext cx="4286250" cy="955675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0" i="0" lang="en-US" sz="24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Paso por valor</a:t>
            </a:r>
            <a:endParaRPr/>
          </a:p>
        </p:txBody>
      </p:sp>
      <p:sp>
        <p:nvSpPr>
          <p:cNvPr id="757" name="Google Shape;757;p99"/>
          <p:cNvSpPr txBox="1"/>
          <p:nvPr/>
        </p:nvSpPr>
        <p:spPr>
          <a:xfrm>
            <a:off x="1447800" y="3500437"/>
            <a:ext cx="1143000" cy="11763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Entrada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salida</a:t>
            </a:r>
            <a:endParaRPr/>
          </a:p>
        </p:txBody>
      </p:sp>
      <p:sp>
        <p:nvSpPr>
          <p:cNvPr id="758" name="Google Shape;758;p99"/>
          <p:cNvSpPr txBox="1"/>
          <p:nvPr/>
        </p:nvSpPr>
        <p:spPr>
          <a:xfrm>
            <a:off x="2668587" y="3500437"/>
            <a:ext cx="4286250" cy="1176337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0" i="0" lang="en-US" sz="24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Paso por referencia</a:t>
            </a:r>
            <a:endParaRPr/>
          </a:p>
        </p:txBody>
      </p:sp>
      <p:sp>
        <p:nvSpPr>
          <p:cNvPr id="759" name="Google Shape;759;p99"/>
          <p:cNvSpPr txBox="1"/>
          <p:nvPr/>
        </p:nvSpPr>
        <p:spPr>
          <a:xfrm>
            <a:off x="1447800" y="4672012"/>
            <a:ext cx="1143000" cy="90011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Salida</a:t>
            </a:r>
            <a:endParaRPr/>
          </a:p>
        </p:txBody>
      </p:sp>
      <p:sp>
        <p:nvSpPr>
          <p:cNvPr id="760" name="Google Shape;760;p99"/>
          <p:cNvSpPr txBox="1"/>
          <p:nvPr/>
        </p:nvSpPr>
        <p:spPr>
          <a:xfrm>
            <a:off x="2668587" y="4672012"/>
            <a:ext cx="4286250" cy="900112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0" i="0" lang="en-US" sz="24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Parámetros de salida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0"/>
          <p:cNvSpPr txBox="1"/>
          <p:nvPr>
            <p:ph type="title"/>
          </p:nvPr>
        </p:nvSpPr>
        <p:spPr>
          <a:xfrm>
            <a:off x="381000" y="381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Paso por valor</a:t>
            </a:r>
            <a:endParaRPr/>
          </a:p>
        </p:txBody>
      </p:sp>
      <p:sp>
        <p:nvSpPr>
          <p:cNvPr id="767" name="Google Shape;767;p100"/>
          <p:cNvSpPr txBox="1"/>
          <p:nvPr>
            <p:ph idx="1" type="body"/>
          </p:nvPr>
        </p:nvSpPr>
        <p:spPr>
          <a:xfrm>
            <a:off x="179387" y="679450"/>
            <a:ext cx="8785225" cy="42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Mecanismo predeterminado para el paso de parámetros: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copia el valor del parámetro.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puede cambiar la variable dentro del método.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afecta al valor fuera del método.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parámetro debe ser de un tipo igual o compatible.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el objeto es de tipo valor se pasa una copia.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el objeto es de tipo referencia se pasa una copia de la referencia del mismo.</a:t>
            </a:r>
            <a:endParaRPr/>
          </a:p>
          <a:p>
            <a:pPr indent="-444500" lvl="0" marL="55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8" name="Google Shape;768;p100"/>
          <p:cNvSpPr txBox="1"/>
          <p:nvPr/>
        </p:nvSpPr>
        <p:spPr>
          <a:xfrm>
            <a:off x="1066800" y="4572000"/>
            <a:ext cx="7050087" cy="1981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SumaUno(int x)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{x++; // Incrementar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int k 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SumaUno(k);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Console.WriteLine(k); // Muestra el valor 6, no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Paso por referencia</a:t>
            </a:r>
            <a:endParaRPr/>
          </a:p>
        </p:txBody>
      </p:sp>
      <p:sp>
        <p:nvSpPr>
          <p:cNvPr id="775" name="Google Shape;775;p101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¿Qué son los parámetros referencia?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referencia a una posición de memoria.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parámetros referencia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la palabra clave </a:t>
            </a: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la declaración y las llamadas al método.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tipos y valores de variables deben coincidir.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cambios hechos en el método afectan al llamador.</a:t>
            </a:r>
            <a:endParaRPr/>
          </a:p>
          <a:p>
            <a:pPr indent="-417512" lvl="1" marL="977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Hay que asignar un valor al parámetro antes de la  llamada al método.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Parámetros de salida</a:t>
            </a:r>
            <a:endParaRPr/>
          </a:p>
        </p:txBody>
      </p:sp>
      <p:sp>
        <p:nvSpPr>
          <p:cNvPr id="782" name="Google Shape;782;p102"/>
          <p:cNvSpPr txBox="1"/>
          <p:nvPr>
            <p:ph idx="1" type="body"/>
          </p:nvPr>
        </p:nvSpPr>
        <p:spPr>
          <a:xfrm>
            <a:off x="1050925" y="1044575"/>
            <a:ext cx="7194550" cy="451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¿Qué son los parámetros de salida?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Pasan valores hacia fuera, pero no hacia dentro.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parámetros de salida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Como </a:t>
            </a:r>
            <a:r>
              <a:rPr b="1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pero no se pasan valores al método.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la palabra clave </a:t>
            </a: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la declaración y las llamadas al método.</a:t>
            </a:r>
            <a:endParaRPr/>
          </a:p>
        </p:txBody>
      </p:sp>
      <p:sp>
        <p:nvSpPr>
          <p:cNvPr id="783" name="Google Shape;783;p102"/>
          <p:cNvSpPr txBox="1"/>
          <p:nvPr/>
        </p:nvSpPr>
        <p:spPr>
          <a:xfrm>
            <a:off x="1476375" y="5013325"/>
            <a:ext cx="6365875" cy="15208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OutDemo(out int p)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OutDemo(out n);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listas de parámetros de longitud variable</a:t>
            </a:r>
            <a:endParaRPr/>
          </a:p>
        </p:txBody>
      </p:sp>
      <p:sp>
        <p:nvSpPr>
          <p:cNvPr id="790" name="Google Shape;790;p103"/>
          <p:cNvSpPr txBox="1"/>
          <p:nvPr>
            <p:ph idx="1" type="body"/>
          </p:nvPr>
        </p:nvSpPr>
        <p:spPr>
          <a:xfrm>
            <a:off x="1066800" y="1285875"/>
            <a:ext cx="7897812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la palabra clave params.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declara como tabla al final de la lista de parámetros.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Siempre paso por valor.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Solo puede tener una sola dimensión.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no se conoce el tipo de dato utilizar object.</a:t>
            </a:r>
            <a:endParaRPr/>
          </a:p>
        </p:txBody>
      </p:sp>
      <p:sp>
        <p:nvSpPr>
          <p:cNvPr id="791" name="Google Shape;791;p103"/>
          <p:cNvSpPr txBox="1"/>
          <p:nvPr/>
        </p:nvSpPr>
        <p:spPr>
          <a:xfrm>
            <a:off x="457200" y="4270375"/>
            <a:ext cx="8077200" cy="24272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long AddList(params long[ ] v)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total,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0, total = 0; i &lt; v.Length;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total += v[i];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total;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Main(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x = AddList(63,21,84);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Normas para el paso de parámetros</a:t>
            </a:r>
            <a:endParaRPr/>
          </a:p>
        </p:txBody>
      </p:sp>
      <p:sp>
        <p:nvSpPr>
          <p:cNvPr id="798" name="Google Shape;798;p104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Mecanismos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paso por valor es el más habitual.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valor de retorno del método es útil para un solo valor.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y/o</a:t>
            </a: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out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son útiles para más de un valor de retorno.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sólo se usa si los datos se pasan en ambos sentidos 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Eficiencia 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paso por valor suele ser el más eficaz 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Namespace System y la clase Console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23850" y="1773237"/>
            <a:ext cx="8640762" cy="348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namespace est</a:t>
            </a:r>
            <a:r>
              <a:rPr lang="en-US" sz="2800"/>
              <a:t>á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 organizados de forma jerárquica. System es la raíz del namespace m</a:t>
            </a:r>
            <a:r>
              <a:rPr lang="en-US" sz="2800"/>
              <a:t>ás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importante provisto por la plataforma.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Dentro de </a:t>
            </a:r>
            <a:r>
              <a:rPr lang="en-US" sz="2800"/>
              <a:t>él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podemos encontrar la clase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Console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Console brinda toda la funcionalidad para crear aplicaciones cuya interfaz es una consola del SO.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Algunos métodos: </a:t>
            </a:r>
            <a:r>
              <a:rPr b="0" i="0" lang="en-US" sz="2800" u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WriteLine, ReadLine, Clear, Beep.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5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</a:t>
            </a:r>
            <a:endParaRPr/>
          </a:p>
        </p:txBody>
      </p:sp>
      <p:sp>
        <p:nvSpPr>
          <p:cNvPr id="805" name="Google Shape;805;p105"/>
          <p:cNvSpPr txBox="1"/>
          <p:nvPr/>
        </p:nvSpPr>
        <p:spPr>
          <a:xfrm>
            <a:off x="381000" y="1082675"/>
            <a:ext cx="8388350" cy="215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métodos sobrecargados.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Signaturas de métodos sobrecargados.</a:t>
            </a:r>
            <a:endParaRPr/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6"/>
          <p:cNvSpPr txBox="1"/>
          <p:nvPr>
            <p:ph type="title"/>
          </p:nvPr>
        </p:nvSpPr>
        <p:spPr>
          <a:xfrm>
            <a:off x="381000" y="228600"/>
            <a:ext cx="8393112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métodos sobrecargados</a:t>
            </a:r>
            <a:endParaRPr/>
          </a:p>
        </p:txBody>
      </p:sp>
      <p:sp>
        <p:nvSpPr>
          <p:cNvPr id="812" name="Google Shape;812;p106"/>
          <p:cNvSpPr txBox="1"/>
          <p:nvPr>
            <p:ph idx="1" type="body"/>
          </p:nvPr>
        </p:nvSpPr>
        <p:spPr>
          <a:xfrm>
            <a:off x="1050925" y="1676400"/>
            <a:ext cx="7481887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que comparten un nombre en una clase.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distinguen examinando la lista de parámetros.</a:t>
            </a:r>
            <a:endParaRPr/>
          </a:p>
        </p:txBody>
      </p:sp>
      <p:sp>
        <p:nvSpPr>
          <p:cNvPr id="813" name="Google Shape;813;p106"/>
          <p:cNvSpPr txBox="1"/>
          <p:nvPr/>
        </p:nvSpPr>
        <p:spPr>
          <a:xfrm>
            <a:off x="381000" y="3451225"/>
            <a:ext cx="8401050" cy="326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EjemploSobrecarga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int Suma(int a, int b)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 +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int Suma(int a, int b, int c)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a + b +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void Main(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Console.WriteLine(Suma(1,2) + Suma(1,2,3));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7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lang="en-US" sz="4400"/>
              <a:t>Firma</a:t>
            </a: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métodos</a:t>
            </a:r>
            <a:endParaRPr/>
          </a:p>
        </p:txBody>
      </p:sp>
      <p:sp>
        <p:nvSpPr>
          <p:cNvPr id="820" name="Google Shape;820;p107"/>
          <p:cNvSpPr txBox="1"/>
          <p:nvPr>
            <p:ph idx="1" type="body"/>
          </p:nvPr>
        </p:nvSpPr>
        <p:spPr>
          <a:xfrm>
            <a:off x="1050925" y="1676400"/>
            <a:ext cx="7192962" cy="135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</a:t>
            </a:r>
            <a:r>
              <a:rPr lang="en-US" sz="2800"/>
              <a:t>firmas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métodos deben ser únicas dentro de una clase.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signatura o firma.</a:t>
            </a:r>
            <a:endParaRPr/>
          </a:p>
        </p:txBody>
      </p:sp>
      <p:sp>
        <p:nvSpPr>
          <p:cNvPr id="821" name="Google Shape;821;p107"/>
          <p:cNvSpPr txBox="1"/>
          <p:nvPr/>
        </p:nvSpPr>
        <p:spPr>
          <a:xfrm>
            <a:off x="1135062" y="4375150"/>
            <a:ext cx="3052762" cy="1843087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94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Nombre del 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método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 de parámetro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Modificador</a:t>
            </a:r>
            <a:endParaRPr/>
          </a:p>
        </p:txBody>
      </p:sp>
      <p:sp>
        <p:nvSpPr>
          <p:cNvPr id="822" name="Google Shape;822;p107"/>
          <p:cNvSpPr txBox="1"/>
          <p:nvPr/>
        </p:nvSpPr>
        <p:spPr>
          <a:xfrm>
            <a:off x="1133475" y="3355975"/>
            <a:ext cx="3057525" cy="955675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Forman la definición</a:t>
            </a:r>
            <a:b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 la signatura</a:t>
            </a:r>
            <a:endParaRPr/>
          </a:p>
        </p:txBody>
      </p:sp>
      <p:sp>
        <p:nvSpPr>
          <p:cNvPr id="823" name="Google Shape;823;p107"/>
          <p:cNvSpPr txBox="1"/>
          <p:nvPr/>
        </p:nvSpPr>
        <p:spPr>
          <a:xfrm>
            <a:off x="4716462" y="4373562"/>
            <a:ext cx="3052762" cy="1843087"/>
          </a:xfrm>
          <a:prstGeom prst="rect">
            <a:avLst/>
          </a:prstGeom>
          <a:gradFill>
            <a:gsLst>
              <a:gs pos="0">
                <a:srgbClr val="FCFEB9"/>
              </a:gs>
              <a:gs pos="100000">
                <a:srgbClr val="FFCC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94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Nombre de 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parámetro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 de retorno </a:t>
            </a:r>
            <a:endParaRPr/>
          </a:p>
          <a:p>
            <a:pPr indent="-27940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de método</a:t>
            </a:r>
            <a:endParaRPr/>
          </a:p>
        </p:txBody>
      </p:sp>
      <p:sp>
        <p:nvSpPr>
          <p:cNvPr id="824" name="Google Shape;824;p107"/>
          <p:cNvSpPr txBox="1"/>
          <p:nvPr/>
        </p:nvSpPr>
        <p:spPr>
          <a:xfrm>
            <a:off x="4714875" y="3355975"/>
            <a:ext cx="3057525" cy="9572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 afectan a la</a:t>
            </a:r>
            <a:b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1" i="0" lang="en-US" sz="2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8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Uso de métodos sobrecargados</a:t>
            </a:r>
            <a:endParaRPr/>
          </a:p>
        </p:txBody>
      </p:sp>
      <p:sp>
        <p:nvSpPr>
          <p:cNvPr id="831" name="Google Shape;831;p108"/>
          <p:cNvSpPr txBox="1"/>
          <p:nvPr>
            <p:ph idx="1" type="body"/>
          </p:nvPr>
        </p:nvSpPr>
        <p:spPr>
          <a:xfrm>
            <a:off x="381000" y="1416050"/>
            <a:ext cx="8388350" cy="369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Conviene usar métodos sobrecargados si: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Hay métodos similares que requieren parámetros diferentes.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quiere añadir funcionalidad al código existente.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hay que abusar, ya que: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difíciles de depurar.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difíciles de mantener.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9"/>
          <p:cNvSpPr txBox="1"/>
          <p:nvPr>
            <p:ph type="title"/>
          </p:nvPr>
        </p:nvSpPr>
        <p:spPr>
          <a:xfrm>
            <a:off x="381000" y="-15875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Herencia</a:t>
            </a:r>
            <a:endParaRPr/>
          </a:p>
        </p:txBody>
      </p:sp>
      <p:sp>
        <p:nvSpPr>
          <p:cNvPr id="838" name="Google Shape;838;p109"/>
          <p:cNvSpPr txBox="1"/>
          <p:nvPr>
            <p:ph idx="1" type="body"/>
          </p:nvPr>
        </p:nvSpPr>
        <p:spPr>
          <a:xfrm>
            <a:off x="381000" y="693737"/>
            <a:ext cx="8388350" cy="5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Derivación de clases.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Extensión de clases base.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Acceso a miembros de la clase base.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 a constructores de la clase base.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virtuales.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Definición.</a:t>
            </a:r>
            <a:endParaRPr/>
          </a:p>
          <a:p>
            <a:pPr indent="-417512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Sustitución (override).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0"/>
          <p:cNvSpPr txBox="1"/>
          <p:nvPr>
            <p:ph type="title"/>
          </p:nvPr>
        </p:nvSpPr>
        <p:spPr>
          <a:xfrm>
            <a:off x="381000" y="117475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Extensión de clases base</a:t>
            </a:r>
            <a:endParaRPr/>
          </a:p>
        </p:txBody>
      </p:sp>
      <p:sp>
        <p:nvSpPr>
          <p:cNvPr id="845" name="Google Shape;845;p110"/>
          <p:cNvSpPr txBox="1"/>
          <p:nvPr>
            <p:ph idx="1" type="body"/>
          </p:nvPr>
        </p:nvSpPr>
        <p:spPr>
          <a:xfrm>
            <a:off x="146050" y="1020762"/>
            <a:ext cx="8964612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 para derivar una clase desde una clase base.</a:t>
            </a:r>
            <a:endParaRPr/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clase derivada hereda la mayor parte de los elementos de su clase base.</a:t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clase derivada no puede ser más accesible que su clase base.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Solo se permite la herencia simple.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clase padre se denomina </a:t>
            </a:r>
            <a:r>
              <a:rPr b="0" i="1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 base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 la hija </a:t>
            </a:r>
            <a:r>
              <a:rPr b="0" i="1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 derivada.</a:t>
            </a:r>
            <a:endParaRPr/>
          </a:p>
        </p:txBody>
      </p:sp>
      <p:sp>
        <p:nvSpPr>
          <p:cNvPr id="846" name="Google Shape;846;p110"/>
          <p:cNvSpPr txBox="1"/>
          <p:nvPr/>
        </p:nvSpPr>
        <p:spPr>
          <a:xfrm>
            <a:off x="381000" y="1533525"/>
            <a:ext cx="8401050" cy="20716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ComentToken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47" name="Google Shape;847;p110"/>
          <p:cNvSpPr txBox="1"/>
          <p:nvPr/>
        </p:nvSpPr>
        <p:spPr>
          <a:xfrm>
            <a:off x="5562600" y="2698750"/>
            <a:ext cx="2362200" cy="7191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ComentToken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«</a:t>
            </a: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concrete »</a:t>
            </a:r>
            <a:endParaRPr/>
          </a:p>
        </p:txBody>
      </p:sp>
      <p:sp>
        <p:nvSpPr>
          <p:cNvPr id="848" name="Google Shape;848;p110"/>
          <p:cNvSpPr txBox="1"/>
          <p:nvPr/>
        </p:nvSpPr>
        <p:spPr>
          <a:xfrm>
            <a:off x="5562600" y="1609725"/>
            <a:ext cx="2362200" cy="719137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33C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Token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«</a:t>
            </a:r>
            <a:r>
              <a:rPr b="1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concrete »</a:t>
            </a:r>
            <a:endParaRPr/>
          </a:p>
        </p:txBody>
      </p:sp>
      <p:sp>
        <p:nvSpPr>
          <p:cNvPr id="849" name="Google Shape;849;p110"/>
          <p:cNvSpPr txBox="1"/>
          <p:nvPr/>
        </p:nvSpPr>
        <p:spPr>
          <a:xfrm>
            <a:off x="1968500" y="1636712"/>
            <a:ext cx="1258887" cy="3603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Clase derivada</a:t>
            </a:r>
            <a:endParaRPr/>
          </a:p>
        </p:txBody>
      </p:sp>
      <p:sp>
        <p:nvSpPr>
          <p:cNvPr id="850" name="Google Shape;850;p110"/>
          <p:cNvSpPr txBox="1"/>
          <p:nvPr/>
        </p:nvSpPr>
        <p:spPr>
          <a:xfrm>
            <a:off x="3424237" y="1636712"/>
            <a:ext cx="1258887" cy="3603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Clase base</a:t>
            </a:r>
            <a:endParaRPr/>
          </a:p>
        </p:txBody>
      </p:sp>
      <p:sp>
        <p:nvSpPr>
          <p:cNvPr id="851" name="Google Shape;851;p110"/>
          <p:cNvSpPr txBox="1"/>
          <p:nvPr/>
        </p:nvSpPr>
        <p:spPr>
          <a:xfrm>
            <a:off x="2514600" y="2944812"/>
            <a:ext cx="1258887" cy="360362"/>
          </a:xfrm>
          <a:prstGeom prst="rect">
            <a:avLst/>
          </a:prstGeom>
          <a:gradFill>
            <a:gsLst>
              <a:gs pos="0">
                <a:srgbClr val="E6F3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53881">
              <a:srgbClr val="C0C0C0"/>
            </a:outerShdw>
          </a:effectLst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rPr b="1" i="0" lang="en-US" sz="16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 puntos</a:t>
            </a:r>
            <a:endParaRPr/>
          </a:p>
        </p:txBody>
      </p:sp>
      <p:cxnSp>
        <p:nvCxnSpPr>
          <p:cNvPr id="852" name="Google Shape;852;p110"/>
          <p:cNvCxnSpPr/>
          <p:nvPr/>
        </p:nvCxnSpPr>
        <p:spPr>
          <a:xfrm flipH="1">
            <a:off x="3203575" y="2003425"/>
            <a:ext cx="874712" cy="4953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3" name="Google Shape;853;p110"/>
          <p:cNvCxnSpPr/>
          <p:nvPr/>
        </p:nvCxnSpPr>
        <p:spPr>
          <a:xfrm flipH="1">
            <a:off x="2197100" y="2014537"/>
            <a:ext cx="457200" cy="43815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4" name="Google Shape;854;p110"/>
          <p:cNvCxnSpPr/>
          <p:nvPr/>
        </p:nvCxnSpPr>
        <p:spPr>
          <a:xfrm>
            <a:off x="6750050" y="237172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lg" w="lg" type="triangle"/>
            <a:tailEnd len="med" w="med" type="none"/>
          </a:ln>
        </p:spPr>
      </p:cxnSp>
      <p:cxnSp>
        <p:nvCxnSpPr>
          <p:cNvPr id="855" name="Google Shape;855;p110"/>
          <p:cNvCxnSpPr/>
          <p:nvPr/>
        </p:nvCxnSpPr>
        <p:spPr>
          <a:xfrm rot="10800000">
            <a:off x="2411412" y="2641600"/>
            <a:ext cx="792162" cy="288925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Acceso a miembros de la clase base</a:t>
            </a:r>
            <a:endParaRPr/>
          </a:p>
        </p:txBody>
      </p:sp>
      <p:sp>
        <p:nvSpPr>
          <p:cNvPr id="862" name="Google Shape;862;p111"/>
          <p:cNvSpPr txBox="1"/>
          <p:nvPr>
            <p:ph idx="1" type="body"/>
          </p:nvPr>
        </p:nvSpPr>
        <p:spPr>
          <a:xfrm>
            <a:off x="539750" y="1298575"/>
            <a:ext cx="8280400" cy="499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miembros heredados con protección están implícitamente protegidos en la clase derivada.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miembros de una clase derivada sólo pueden acceder a sus miembros heredados con protección.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una struct no se usa el modificador de acceso protected.</a:t>
            </a:r>
            <a:endParaRPr/>
          </a:p>
        </p:txBody>
      </p:sp>
      <p:sp>
        <p:nvSpPr>
          <p:cNvPr id="863" name="Google Shape;863;p111"/>
          <p:cNvSpPr txBox="1"/>
          <p:nvPr/>
        </p:nvSpPr>
        <p:spPr>
          <a:xfrm>
            <a:off x="457200" y="1316037"/>
            <a:ext cx="3970337" cy="2501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...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protected 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ComentToken: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Name()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name;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</a:t>
            </a:r>
            <a:endParaRPr/>
          </a:p>
        </p:txBody>
      </p:sp>
      <p:sp>
        <p:nvSpPr>
          <p:cNvPr id="864" name="Google Shape;864;p111"/>
          <p:cNvSpPr txBox="1"/>
          <p:nvPr/>
        </p:nvSpPr>
        <p:spPr>
          <a:xfrm>
            <a:off x="4622800" y="1312862"/>
            <a:ext cx="3970337" cy="2501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Outside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Fails(Token 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t.name = “S”;	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Llamadas a constructores de la clase base</a:t>
            </a:r>
            <a:endParaRPr/>
          </a:p>
        </p:txBody>
      </p:sp>
      <p:sp>
        <p:nvSpPr>
          <p:cNvPr id="871" name="Google Shape;871;p112"/>
          <p:cNvSpPr txBox="1"/>
          <p:nvPr>
            <p:ph idx="1" type="body"/>
          </p:nvPr>
        </p:nvSpPr>
        <p:spPr>
          <a:xfrm>
            <a:off x="1050925" y="1254125"/>
            <a:ext cx="7194550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declaraciones de constructores deben usar la palabra </a:t>
            </a:r>
            <a:r>
              <a:rPr b="0" i="0" lang="en-US" sz="2800" u="none">
                <a:solidFill>
                  <a:schemeClr val="folHlink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base.</a:t>
            </a:r>
            <a:endParaRPr/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clase derivada no puede acceder a un constructor privado de la clase base.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la palabra base para habilitar el ámbito del identificador.</a:t>
            </a:r>
            <a:endParaRPr/>
          </a:p>
        </p:txBody>
      </p:sp>
      <p:sp>
        <p:nvSpPr>
          <p:cNvPr id="872" name="Google Shape;872;p112"/>
          <p:cNvSpPr txBox="1"/>
          <p:nvPr/>
        </p:nvSpPr>
        <p:spPr>
          <a:xfrm>
            <a:off x="1331912" y="2138362"/>
            <a:ext cx="6710362" cy="236696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protected Token(string name) { ...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ComentToken: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ComentToken(string name):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(name) {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3"/>
          <p:cNvSpPr txBox="1"/>
          <p:nvPr>
            <p:ph type="title"/>
          </p:nvPr>
        </p:nvSpPr>
        <p:spPr>
          <a:xfrm>
            <a:off x="381000" y="228600"/>
            <a:ext cx="8393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Métodos virtuales</a:t>
            </a:r>
            <a:endParaRPr/>
          </a:p>
        </p:txBody>
      </p:sp>
      <p:sp>
        <p:nvSpPr>
          <p:cNvPr id="879" name="Google Shape;879;p113"/>
          <p:cNvSpPr txBox="1"/>
          <p:nvPr>
            <p:ph idx="1" type="body"/>
          </p:nvPr>
        </p:nvSpPr>
        <p:spPr>
          <a:xfrm>
            <a:off x="381000" y="1093787"/>
            <a:ext cx="8583600" cy="5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útiles cuando se implementa herencia.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dar una nueva definición al método en las clases hijas.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método debe ir precedido de la palabra </a:t>
            </a:r>
            <a:r>
              <a:rPr b="0" i="1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</a:t>
            </a: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la clase hija, si se desea sobreescribir el método se debe preceder al método de la palabra override.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se precede de override un método en una clase hija y el método de la clase padre no va precedido de virtual, se produce un error de compilación.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 definir un método como virtual y override a la vez.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pueden declarar como estáticos.</a:t>
            </a:r>
            <a:endParaRPr/>
          </a:p>
          <a:p>
            <a:pPr indent="-558800" lvl="0" marL="55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pueden declarar como privados.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4"/>
          <p:cNvSpPr txBox="1"/>
          <p:nvPr>
            <p:ph type="title"/>
          </p:nvPr>
        </p:nvSpPr>
        <p:spPr>
          <a:xfrm>
            <a:off x="381000" y="228600"/>
            <a:ext cx="8393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Source Sans Pro"/>
              <a:buNone/>
            </a:pPr>
            <a:r>
              <a:rPr b="0" i="0" lang="en-US" sz="4400" u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Definición de métodos virtuales</a:t>
            </a:r>
            <a:endParaRPr/>
          </a:p>
        </p:txBody>
      </p:sp>
      <p:sp>
        <p:nvSpPr>
          <p:cNvPr id="886" name="Google Shape;886;p114"/>
          <p:cNvSpPr txBox="1"/>
          <p:nvPr>
            <p:ph idx="1" type="body"/>
          </p:nvPr>
        </p:nvSpPr>
        <p:spPr>
          <a:xfrm>
            <a:off x="914400" y="1565275"/>
            <a:ext cx="71946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Sintaxis: Se declara como virtual.</a:t>
            </a:r>
            <a:endParaRPr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métodos virtuales son polimórficos.</a:t>
            </a:r>
            <a:endParaRPr/>
          </a:p>
        </p:txBody>
      </p:sp>
      <p:sp>
        <p:nvSpPr>
          <p:cNvPr id="887" name="Google Shape;887;p114"/>
          <p:cNvSpPr txBox="1"/>
          <p:nvPr/>
        </p:nvSpPr>
        <p:spPr>
          <a:xfrm>
            <a:off x="406400" y="2287587"/>
            <a:ext cx="8259900" cy="2216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EF9DE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Token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LineNumber()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...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0" i="0" lang="en-US" sz="14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Name()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