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64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C5F87-3D7C-4027-8B38-D987753201ED}" v="2" dt="2024-08-29T01:15:54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vin Azuogu" userId="10c9845ed0a21f72" providerId="LiveId" clId="{350C5F87-3D7C-4027-8B38-D987753201ED}"/>
    <pc:docChg chg="undo custSel modSld">
      <pc:chgData name="Marvin Azuogu" userId="10c9845ed0a21f72" providerId="LiveId" clId="{350C5F87-3D7C-4027-8B38-D987753201ED}" dt="2024-08-29T01:20:24.001" v="55" actId="14100"/>
      <pc:docMkLst>
        <pc:docMk/>
      </pc:docMkLst>
      <pc:sldChg chg="addSp delSp modSp mod">
        <pc:chgData name="Marvin Azuogu" userId="10c9845ed0a21f72" providerId="LiveId" clId="{350C5F87-3D7C-4027-8B38-D987753201ED}" dt="2024-08-29T01:20:24.001" v="55" actId="14100"/>
        <pc:sldMkLst>
          <pc:docMk/>
          <pc:sldMk cId="1513645157" sldId="262"/>
        </pc:sldMkLst>
        <pc:spChg chg="mod">
          <ac:chgData name="Marvin Azuogu" userId="10c9845ed0a21f72" providerId="LiveId" clId="{350C5F87-3D7C-4027-8B38-D987753201ED}" dt="2024-08-29T01:16:24.036" v="26" actId="120"/>
          <ac:spMkLst>
            <pc:docMk/>
            <pc:sldMk cId="1513645157" sldId="262"/>
            <ac:spMk id="7" creationId="{0C52E751-4147-104B-1883-B29321B5216B}"/>
          </ac:spMkLst>
        </pc:spChg>
        <pc:spChg chg="add del mod">
          <ac:chgData name="Marvin Azuogu" userId="10c9845ed0a21f72" providerId="LiveId" clId="{350C5F87-3D7C-4027-8B38-D987753201ED}" dt="2024-08-29T01:20:24.001" v="55" actId="14100"/>
          <ac:spMkLst>
            <pc:docMk/>
            <pc:sldMk cId="1513645157" sldId="262"/>
            <ac:spMk id="8" creationId="{847D1147-A513-5ED4-4214-6FD631DF5DA4}"/>
          </ac:spMkLst>
        </pc:spChg>
        <pc:spChg chg="del mod">
          <ac:chgData name="Marvin Azuogu" userId="10c9845ed0a21f72" providerId="LiveId" clId="{350C5F87-3D7C-4027-8B38-D987753201ED}" dt="2024-08-29T01:17:13.270" v="45" actId="478"/>
          <ac:spMkLst>
            <pc:docMk/>
            <pc:sldMk cId="1513645157" sldId="262"/>
            <ac:spMk id="9" creationId="{352FC9D9-C110-BE70-F15F-26EA78A4CA56}"/>
          </ac:spMkLst>
        </pc:spChg>
        <pc:spChg chg="mod">
          <ac:chgData name="Marvin Azuogu" userId="10c9845ed0a21f72" providerId="LiveId" clId="{350C5F87-3D7C-4027-8B38-D987753201ED}" dt="2024-08-29T01:20:05.751" v="54" actId="20577"/>
          <ac:spMkLst>
            <pc:docMk/>
            <pc:sldMk cId="1513645157" sldId="262"/>
            <ac:spMk id="10" creationId="{14FA0E1E-581A-F2BC-275B-C9A49F7915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ture.com/articles/s41586-020-2669-y" TargetMode="External"/><Relationship Id="rId13" Type="http://schemas.openxmlformats.org/officeDocument/2006/relationships/hyperlink" Target="https://arxiv.org/abs/2106.12423" TargetMode="External"/><Relationship Id="rId18" Type="http://schemas.openxmlformats.org/officeDocument/2006/relationships/hyperlink" Target="https://openai.com/index/dall-e-introducing-outpainting/" TargetMode="External"/><Relationship Id="rId26" Type="http://schemas.openxmlformats.org/officeDocument/2006/relationships/hyperlink" Target="https://en.wikipedia.org/wiki/IEEE_Transactions_on_Pattern_Analysis_and_Machine_Intelligence" TargetMode="External"/><Relationship Id="rId3" Type="http://schemas.openxmlformats.org/officeDocument/2006/relationships/hyperlink" Target="https://www.nvidia.com/content/PDF/nvidia-ampere-ga-102-gpu-architecture-whitepaper-v2.pdf" TargetMode="External"/><Relationship Id="rId21" Type="http://schemas.openxmlformats.org/officeDocument/2006/relationships/hyperlink" Target="https://www.mckinsey.com/featured-insights/mckinsey-on-books/author-talks-dr-fei-fei-li-sees-worlds-of-possibilities-in-a-multidisciplinary-approach-to-ai" TargetMode="External"/><Relationship Id="rId7" Type="http://schemas.openxmlformats.org/officeDocument/2006/relationships/hyperlink" Target="https://www.engadget.com/tesla-full-self-driving-beta-october-20-171500591.html" TargetMode="External"/><Relationship Id="rId12" Type="http://schemas.openxmlformats.org/officeDocument/2006/relationships/hyperlink" Target="https://www.marktechpost.com/2021/10/12/nvidia-ai-releases-stylegan3-alias-free-generative-adversarial-networks/" TargetMode="External"/><Relationship Id="rId17" Type="http://schemas.openxmlformats.org/officeDocument/2006/relationships/hyperlink" Target="https://ai.meta.com/blog/self-supervised-learning-practical-guide/?utm_source=linkedin&amp;utm_medium=organic_social&amp;utm_campaign=blog&amp;utm_content=link" TargetMode="External"/><Relationship Id="rId25" Type="http://schemas.openxmlformats.org/officeDocument/2006/relationships/hyperlink" Target="https://arxiv.org/abs/2006.07733" TargetMode="External"/><Relationship Id="rId2" Type="http://schemas.openxmlformats.org/officeDocument/2006/relationships/hyperlink" Target="https://developer.nvidia.com/blog/nvidia-ampere-architecture-in-depth/" TargetMode="External"/><Relationship Id="rId16" Type="http://schemas.openxmlformats.org/officeDocument/2006/relationships/hyperlink" Target="https://sifinetworks.com/corporate/trends-that-will-shape-smart-cities-in-2024/" TargetMode="External"/><Relationship Id="rId20" Type="http://schemas.openxmlformats.org/officeDocument/2006/relationships/hyperlink" Target="https://arxiv.org/abs/1710.09829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abs/2004.10934" TargetMode="External"/><Relationship Id="rId11" Type="http://schemas.openxmlformats.org/officeDocument/2006/relationships/hyperlink" Target="https://medium.com/@maheshhkanagavell/cutting-edge-algorithms-revolutionizing-image-and-video-analysis-in-2025-14f68cfb17a2" TargetMode="External"/><Relationship Id="rId24" Type="http://schemas.openxmlformats.org/officeDocument/2006/relationships/hyperlink" Target="https://www.sciencedirect.com/science/article/pii/S2590291123001377" TargetMode="External"/><Relationship Id="rId5" Type="http://schemas.openxmlformats.org/officeDocument/2006/relationships/hyperlink" Target="https://www.theguardian.com/technology/2023/nov/05/ai-pioneer-fei-fei-li-im-more-concerned-about-the-risks-that-are-here-and-now" TargetMode="External"/><Relationship Id="rId15" Type="http://schemas.openxmlformats.org/officeDocument/2006/relationships/hyperlink" Target="https://arxiv.org/abs/2304.09355" TargetMode="External"/><Relationship Id="rId23" Type="http://schemas.openxmlformats.org/officeDocument/2006/relationships/hyperlink" Target="https://www.nature.com/articles/s42256-022-00598-x" TargetMode="External"/><Relationship Id="rId28" Type="http://schemas.openxmlformats.org/officeDocument/2006/relationships/hyperlink" Target="https://chatgpt.com/" TargetMode="External"/><Relationship Id="rId10" Type="http://schemas.openxmlformats.org/officeDocument/2006/relationships/hyperlink" Target="https://arxiv.org/abs/2010.11929" TargetMode="External"/><Relationship Id="rId19" Type="http://schemas.openxmlformats.org/officeDocument/2006/relationships/hyperlink" Target="https://www.ncbi.nlm.nih.gov/pmc/articles/PMC10590060/" TargetMode="External"/><Relationship Id="rId4" Type="http://schemas.openxmlformats.org/officeDocument/2006/relationships/hyperlink" Target="https://ieeexplore.ieee.org/document/9051222" TargetMode="External"/><Relationship Id="rId9" Type="http://schemas.openxmlformats.org/officeDocument/2006/relationships/hyperlink" Target="https://pubmed.ncbi.nlm.nih.gov/29617592/" TargetMode="External"/><Relationship Id="rId14" Type="http://schemas.openxmlformats.org/officeDocument/2006/relationships/hyperlink" Target="https://digital-strategy.ec.europa.eu/en/policies/european-approach-artificial-intelligence" TargetMode="External"/><Relationship Id="rId22" Type="http://schemas.openxmlformats.org/officeDocument/2006/relationships/hyperlink" Target="https://waymo.com/blog/2021/12/accelerating-mission-velocity/" TargetMode="External"/><Relationship Id="rId27" Type="http://schemas.openxmlformats.org/officeDocument/2006/relationships/hyperlink" Target="https://apnews.com/article/ai-pioneer-feifei-li-stanford-computer-vision-imagenet-702717c10defd89feabf01e6c1566a4b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40A498-DC7B-E45A-DDDB-30100F855F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l="4497" r="855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52E751-4147-104B-1883-B29321B5216B}"/>
              </a:ext>
            </a:extLst>
          </p:cNvPr>
          <p:cNvSpPr txBox="1"/>
          <p:nvPr/>
        </p:nvSpPr>
        <p:spPr>
          <a:xfrm>
            <a:off x="293854" y="1578223"/>
            <a:ext cx="6343769" cy="9541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0" i="0" dirty="0">
                <a:solidFill>
                  <a:srgbClr val="2D3B4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Historical Timeline of Computer Vision</a:t>
            </a:r>
          </a:p>
          <a:p>
            <a:r>
              <a:rPr lang="en-US" sz="2800" dirty="0">
                <a:solidFill>
                  <a:srgbClr val="2D3B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2020-2024</a:t>
            </a:r>
            <a:endParaRPr lang="en-US" sz="2800" b="0" i="0" dirty="0">
              <a:solidFill>
                <a:srgbClr val="2D3B45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D1147-A513-5ED4-4214-6FD631DF5DA4}"/>
              </a:ext>
            </a:extLst>
          </p:cNvPr>
          <p:cNvSpPr txBox="1"/>
          <p:nvPr/>
        </p:nvSpPr>
        <p:spPr>
          <a:xfrm>
            <a:off x="293854" y="4941223"/>
            <a:ext cx="16355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2D3B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26</a:t>
            </a:r>
            <a:r>
              <a:rPr lang="en-US" sz="1600" baseline="30000" dirty="0">
                <a:solidFill>
                  <a:srgbClr val="2D3B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1600" dirty="0">
                <a:solidFill>
                  <a:srgbClr val="2D3B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0" i="0" dirty="0">
                <a:solidFill>
                  <a:srgbClr val="2D3B4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of August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A0E1E-581A-F2BC-275B-C9A49F79152B}"/>
              </a:ext>
            </a:extLst>
          </p:cNvPr>
          <p:cNvSpPr txBox="1"/>
          <p:nvPr/>
        </p:nvSpPr>
        <p:spPr>
          <a:xfrm>
            <a:off x="112220" y="2423546"/>
            <a:ext cx="5962785" cy="22363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5240" marR="2540">
              <a:lnSpc>
                <a:spcPts val="2295"/>
              </a:lnSpc>
              <a:spcBef>
                <a:spcPts val="5"/>
              </a:spcBef>
              <a:spcAft>
                <a:spcPts val="800"/>
              </a:spcAft>
            </a:pPr>
            <a:endParaRPr lang="en-US" sz="1600" kern="100" dirty="0">
              <a:solidFill>
                <a:schemeClr val="tx2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15240" marR="2540">
              <a:lnSpc>
                <a:spcPts val="2295"/>
              </a:lnSpc>
              <a:spcBef>
                <a:spcPts val="5"/>
              </a:spcBef>
              <a:spcAft>
                <a:spcPts val="800"/>
              </a:spcAft>
            </a:pPr>
            <a:r>
              <a:rPr lang="en-US" sz="1600" kern="100" dirty="0">
                <a:solidFill>
                  <a:schemeClr val="tx2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A01_Group 1_Great Achievers_Marvin Azuogu-Brandie           Griffin-Martin Demel-Jordan Allen-Sydney Chilson_ITAI1378</a:t>
            </a:r>
          </a:p>
          <a:p>
            <a:pPr marL="15240" marR="2540">
              <a:lnSpc>
                <a:spcPts val="2295"/>
              </a:lnSpc>
              <a:spcBef>
                <a:spcPts val="5"/>
              </a:spcBef>
              <a:spcAft>
                <a:spcPts val="800"/>
              </a:spcAft>
            </a:pPr>
            <a:r>
              <a:rPr lang="en-US" sz="1600" kern="100" dirty="0">
                <a:solidFill>
                  <a:schemeClr val="tx2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Department</a:t>
            </a:r>
            <a:r>
              <a:rPr lang="en-US" sz="1600" kern="100" spc="-100" dirty="0">
                <a:solidFill>
                  <a:schemeClr val="tx2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 </a:t>
            </a:r>
            <a:r>
              <a:rPr lang="en-US" sz="1600" kern="100" dirty="0">
                <a:solidFill>
                  <a:schemeClr val="tx2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of</a:t>
            </a:r>
            <a:r>
              <a:rPr lang="en-US" sz="1600" kern="100" spc="-90" dirty="0">
                <a:solidFill>
                  <a:schemeClr val="tx2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 </a:t>
            </a:r>
            <a:r>
              <a:rPr lang="en-US" sz="1600" kern="100" dirty="0">
                <a:solidFill>
                  <a:schemeClr val="tx2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Science,</a:t>
            </a:r>
            <a:r>
              <a:rPr lang="en-US" sz="1600" kern="100" spc="-120" dirty="0">
                <a:solidFill>
                  <a:schemeClr val="tx2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 </a:t>
            </a:r>
            <a:r>
              <a:rPr lang="en-US" sz="1600" kern="100" dirty="0">
                <a:solidFill>
                  <a:schemeClr val="tx2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Technology,</a:t>
            </a:r>
            <a:r>
              <a:rPr lang="en-US" sz="1600" kern="100" spc="-100" dirty="0">
                <a:solidFill>
                  <a:schemeClr val="tx2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 </a:t>
            </a:r>
            <a:r>
              <a:rPr lang="en-US" sz="1600" kern="100" dirty="0">
                <a:solidFill>
                  <a:schemeClr val="tx2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Engineering</a:t>
            </a:r>
            <a:r>
              <a:rPr lang="en-US" sz="1600" kern="100" spc="-90" dirty="0">
                <a:solidFill>
                  <a:schemeClr val="tx2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 </a:t>
            </a:r>
            <a:r>
              <a:rPr lang="en-US" sz="1600" kern="100" dirty="0">
                <a:solidFill>
                  <a:schemeClr val="tx2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&amp; </a:t>
            </a:r>
            <a:r>
              <a:rPr lang="en-US" sz="1600" kern="100" spc="-20" dirty="0">
                <a:solidFill>
                  <a:schemeClr val="tx2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Math</a:t>
            </a:r>
            <a:endParaRPr lang="en-US" sz="1600" kern="100" dirty="0">
              <a:solidFill>
                <a:schemeClr val="tx2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15240" marR="3810">
              <a:lnSpc>
                <a:spcPts val="2295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chemeClr val="tx2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Houston</a:t>
            </a:r>
            <a:r>
              <a:rPr lang="en-US" sz="1600" kern="100" spc="-40" dirty="0">
                <a:solidFill>
                  <a:schemeClr val="tx2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 </a:t>
            </a:r>
            <a:r>
              <a:rPr lang="en-US" sz="1600" kern="100" dirty="0">
                <a:solidFill>
                  <a:schemeClr val="tx2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Community</a:t>
            </a:r>
            <a:r>
              <a:rPr lang="en-US" sz="1600" kern="100" spc="-30" dirty="0">
                <a:solidFill>
                  <a:schemeClr val="tx2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 </a:t>
            </a:r>
            <a:r>
              <a:rPr lang="en-US" sz="1600" kern="100" spc="-10" dirty="0">
                <a:solidFill>
                  <a:schemeClr val="tx2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College</a:t>
            </a:r>
            <a:endParaRPr lang="en-US" sz="1600" kern="100" dirty="0">
              <a:solidFill>
                <a:schemeClr val="tx2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15240" marR="3175">
              <a:lnSpc>
                <a:spcPct val="115000"/>
              </a:lnSpc>
              <a:spcBef>
                <a:spcPts val="5"/>
              </a:spcBef>
              <a:spcAft>
                <a:spcPts val="800"/>
              </a:spcAft>
            </a:pPr>
            <a:r>
              <a:rPr lang="en-US" sz="1600" kern="100" spc="-10" dirty="0">
                <a:solidFill>
                  <a:schemeClr val="tx2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AAA</a:t>
            </a:r>
            <a:r>
              <a:rPr lang="en-US" sz="1600" kern="100" spc="-115" dirty="0">
                <a:solidFill>
                  <a:schemeClr val="tx2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 </a:t>
            </a:r>
            <a:r>
              <a:rPr lang="en-US" sz="1600" kern="100" spc="-10" dirty="0">
                <a:solidFill>
                  <a:schemeClr val="tx2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–</a:t>
            </a:r>
            <a:r>
              <a:rPr lang="en-US" sz="1600" kern="100" spc="-85" dirty="0">
                <a:solidFill>
                  <a:schemeClr val="tx2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 </a:t>
            </a:r>
            <a:r>
              <a:rPr lang="en-US" sz="1600" kern="100" spc="-10" dirty="0">
                <a:solidFill>
                  <a:schemeClr val="tx2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ARTIFICIAL</a:t>
            </a:r>
            <a:r>
              <a:rPr lang="en-US" sz="1600" kern="100" spc="-85" dirty="0">
                <a:solidFill>
                  <a:schemeClr val="tx2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 </a:t>
            </a:r>
            <a:r>
              <a:rPr lang="en-US" sz="1600" kern="100" spc="-10" dirty="0">
                <a:solidFill>
                  <a:schemeClr val="tx2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INTELLIGENCE</a:t>
            </a:r>
            <a:r>
              <a:rPr lang="en-US" sz="1600" kern="100" spc="20" dirty="0">
                <a:solidFill>
                  <a:schemeClr val="tx2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 </a:t>
            </a:r>
            <a:r>
              <a:rPr lang="en-US" sz="1600" kern="100" spc="-10" dirty="0">
                <a:solidFill>
                  <a:schemeClr val="tx2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(A.I.)</a:t>
            </a:r>
            <a:endParaRPr lang="en-US" sz="1600" kern="100" dirty="0">
              <a:solidFill>
                <a:schemeClr val="tx2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4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1DDA5C70-C1AF-8A13-DDB4-2402FB771790}"/>
              </a:ext>
            </a:extLst>
          </p:cNvPr>
          <p:cNvSpPr/>
          <p:nvPr/>
        </p:nvSpPr>
        <p:spPr>
          <a:xfrm>
            <a:off x="186457" y="207774"/>
            <a:ext cx="4045726" cy="715202"/>
          </a:xfrm>
          <a:prstGeom prst="roundRect">
            <a:avLst>
              <a:gd name="adj" fmla="val 7605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FD659CEF-0102-49D4-149F-AFEBD68114F9}"/>
              </a:ext>
            </a:extLst>
          </p:cNvPr>
          <p:cNvSpPr/>
          <p:nvPr/>
        </p:nvSpPr>
        <p:spPr>
          <a:xfrm>
            <a:off x="8571193" y="3920269"/>
            <a:ext cx="3566298" cy="2189355"/>
          </a:xfrm>
          <a:prstGeom prst="roundRect">
            <a:avLst>
              <a:gd name="adj" fmla="val 76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AF802C39-1FCD-8F6A-1638-7D46F825B01E}"/>
              </a:ext>
            </a:extLst>
          </p:cNvPr>
          <p:cNvSpPr/>
          <p:nvPr/>
        </p:nvSpPr>
        <p:spPr>
          <a:xfrm>
            <a:off x="3950355" y="3954152"/>
            <a:ext cx="3658464" cy="2767822"/>
          </a:xfrm>
          <a:prstGeom prst="roundRect">
            <a:avLst>
              <a:gd name="adj" fmla="val 76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8160E848-7719-FA34-8A0B-94D6C6911FCD}"/>
              </a:ext>
            </a:extLst>
          </p:cNvPr>
          <p:cNvSpPr/>
          <p:nvPr/>
        </p:nvSpPr>
        <p:spPr>
          <a:xfrm>
            <a:off x="6308133" y="406186"/>
            <a:ext cx="3658464" cy="2688494"/>
          </a:xfrm>
          <a:prstGeom prst="roundRect">
            <a:avLst>
              <a:gd name="adj" fmla="val 76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365F4624-1611-C559-E133-184DD1BEA5D9}"/>
              </a:ext>
            </a:extLst>
          </p:cNvPr>
          <p:cNvSpPr/>
          <p:nvPr/>
        </p:nvSpPr>
        <p:spPr>
          <a:xfrm>
            <a:off x="2168098" y="1158308"/>
            <a:ext cx="3469038" cy="2297931"/>
          </a:xfrm>
          <a:prstGeom prst="roundRect">
            <a:avLst>
              <a:gd name="adj" fmla="val 76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940D570B-6372-0DDD-B34E-E5AA8E2ED32B}"/>
              </a:ext>
            </a:extLst>
          </p:cNvPr>
          <p:cNvSpPr/>
          <p:nvPr/>
        </p:nvSpPr>
        <p:spPr>
          <a:xfrm>
            <a:off x="54504" y="4068027"/>
            <a:ext cx="3130214" cy="2130193"/>
          </a:xfrm>
          <a:prstGeom prst="roundRect">
            <a:avLst>
              <a:gd name="adj" fmla="val 76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90140-2653-0703-944A-39CDB3BD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54" y="28673"/>
            <a:ext cx="4097829" cy="1136443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Historical Time of Computer Vision in early 2020s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52BAD4-3648-EA89-3334-0F52C878E18E}"/>
              </a:ext>
            </a:extLst>
          </p:cNvPr>
          <p:cNvCxnSpPr>
            <a:cxnSpLocks/>
          </p:cNvCxnSpPr>
          <p:nvPr/>
        </p:nvCxnSpPr>
        <p:spPr bwMode="auto">
          <a:xfrm>
            <a:off x="838200" y="3671206"/>
            <a:ext cx="1029632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9644B15-4AFB-082B-D602-FFBE28D90592}"/>
              </a:ext>
            </a:extLst>
          </p:cNvPr>
          <p:cNvSpPr/>
          <p:nvPr/>
        </p:nvSpPr>
        <p:spPr bwMode="auto">
          <a:xfrm>
            <a:off x="1161842" y="1359634"/>
            <a:ext cx="914400" cy="914400"/>
          </a:xfrm>
          <a:prstGeom prst="ellipse">
            <a:avLst/>
          </a:prstGeom>
          <a:solidFill>
            <a:srgbClr val="C0E1F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E56386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53BADE-E03C-869F-D554-E9D902BB86F6}"/>
              </a:ext>
            </a:extLst>
          </p:cNvPr>
          <p:cNvSpPr/>
          <p:nvPr/>
        </p:nvSpPr>
        <p:spPr bwMode="auto">
          <a:xfrm>
            <a:off x="3110340" y="5651725"/>
            <a:ext cx="914400" cy="914400"/>
          </a:xfrm>
          <a:prstGeom prst="ellipse">
            <a:avLst/>
          </a:prstGeom>
          <a:solidFill>
            <a:srgbClr val="8CC8E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E56386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11B37C-7434-8D39-746F-7C573144C369}"/>
              </a:ext>
            </a:extLst>
          </p:cNvPr>
          <p:cNvSpPr/>
          <p:nvPr/>
        </p:nvSpPr>
        <p:spPr bwMode="auto">
          <a:xfrm>
            <a:off x="5421590" y="74193"/>
            <a:ext cx="914400" cy="914400"/>
          </a:xfrm>
          <a:prstGeom prst="ellipse">
            <a:avLst/>
          </a:prstGeom>
          <a:solidFill>
            <a:srgbClr val="62B3E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65A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52D911-A126-665C-50C0-A323B494B969}"/>
              </a:ext>
            </a:extLst>
          </p:cNvPr>
          <p:cNvSpPr/>
          <p:nvPr/>
        </p:nvSpPr>
        <p:spPr bwMode="auto">
          <a:xfrm>
            <a:off x="10360520" y="1309347"/>
            <a:ext cx="914400" cy="914400"/>
          </a:xfrm>
          <a:prstGeom prst="ellipse">
            <a:avLst/>
          </a:prstGeom>
          <a:solidFill>
            <a:srgbClr val="0065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E56386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86A2C4-5C4E-1F42-EEBD-7AA8E48E2E65}"/>
              </a:ext>
            </a:extLst>
          </p:cNvPr>
          <p:cNvSpPr/>
          <p:nvPr/>
        </p:nvSpPr>
        <p:spPr bwMode="auto">
          <a:xfrm>
            <a:off x="7678579" y="5068379"/>
            <a:ext cx="914400" cy="914400"/>
          </a:xfrm>
          <a:prstGeom prst="ellipse">
            <a:avLst/>
          </a:prstGeom>
          <a:solidFill>
            <a:srgbClr val="238FD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E56386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D33A77-10DC-1D64-9FBE-592E1D5A2100}"/>
              </a:ext>
            </a:extLst>
          </p:cNvPr>
          <p:cNvCxnSpPr>
            <a:cxnSpLocks/>
            <a:stCxn id="7" idx="4"/>
          </p:cNvCxnSpPr>
          <p:nvPr/>
        </p:nvCxnSpPr>
        <p:spPr bwMode="auto">
          <a:xfrm>
            <a:off x="5878790" y="988593"/>
            <a:ext cx="0" cy="30086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7F7F7F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5E245E-59AD-03C5-760C-939BB68DF7CF}"/>
              </a:ext>
            </a:extLst>
          </p:cNvPr>
          <p:cNvCxnSpPr>
            <a:cxnSpLocks/>
            <a:stCxn id="8" idx="4"/>
          </p:cNvCxnSpPr>
          <p:nvPr/>
        </p:nvCxnSpPr>
        <p:spPr bwMode="auto">
          <a:xfrm>
            <a:off x="10817720" y="2223747"/>
            <a:ext cx="0" cy="169652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7F7F7F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60A87E-056E-9267-12B1-8B09C229E1FF}"/>
              </a:ext>
            </a:extLst>
          </p:cNvPr>
          <p:cNvCxnSpPr>
            <a:cxnSpLocks/>
            <a:stCxn id="5" idx="4"/>
          </p:cNvCxnSpPr>
          <p:nvPr/>
        </p:nvCxnSpPr>
        <p:spPr bwMode="auto">
          <a:xfrm flipH="1">
            <a:off x="1619041" y="2274034"/>
            <a:ext cx="1" cy="18076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7F7F7F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735F2C-D821-7B36-E889-E695C60E7F4F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8135779" y="3117273"/>
            <a:ext cx="0" cy="195110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7F7F7F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123E83-5B0E-FA33-EC39-E65770F3CBE8}"/>
              </a:ext>
            </a:extLst>
          </p:cNvPr>
          <p:cNvCxnSpPr>
            <a:cxnSpLocks/>
            <a:endCxn id="6" idx="0"/>
          </p:cNvCxnSpPr>
          <p:nvPr/>
        </p:nvCxnSpPr>
        <p:spPr bwMode="auto">
          <a:xfrm>
            <a:off x="3567540" y="3472876"/>
            <a:ext cx="0" cy="217884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7F7F7F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D52CE38-7ED3-9CE6-29B3-FA689E320D65}"/>
              </a:ext>
            </a:extLst>
          </p:cNvPr>
          <p:cNvSpPr/>
          <p:nvPr/>
        </p:nvSpPr>
        <p:spPr>
          <a:xfrm>
            <a:off x="409532" y="3958384"/>
            <a:ext cx="280682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100" b="1">
              <a:solidFill>
                <a:srgbClr val="FFFFFF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100" b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Ampere Architecture 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released for GPUs.</a:t>
            </a:r>
          </a:p>
          <a:p>
            <a:pPr algn="just"/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  <a:r>
              <a:rPr lang="en-US" sz="1100" b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YOLOv4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developed. (ArXiv)</a:t>
            </a:r>
          </a:p>
          <a:p>
            <a:pPr algn="just"/>
            <a:endParaRPr lang="en-US" sz="1100">
              <a:solidFill>
                <a:srgbClr val="FFFFFF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100" b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Fei-Fei Li 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accomplished early adoption of AI in Healthcare. (</a:t>
            </a:r>
            <a:r>
              <a:rPr lang="en-US" sz="1100" i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McKinsey &amp; Nature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just"/>
            <a:endParaRPr lang="en-US" sz="1100">
              <a:solidFill>
                <a:srgbClr val="FFFFFF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Tesla FSD</a:t>
            </a:r>
            <a:r>
              <a:rPr lang="en-US" sz="1100" b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Full Self Driving launched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(</a:t>
            </a:r>
            <a:r>
              <a:rPr lang="en-US" sz="1100" i="1" err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Engadget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100" i="1">
              <a:solidFill>
                <a:srgbClr val="FFFFFF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100" b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Deep learning models 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applied for diabetic retinopathy detection. (</a:t>
            </a:r>
            <a:r>
              <a:rPr lang="en-US" sz="1100" i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Nature &amp; Pubmed.)</a:t>
            </a:r>
            <a:endParaRPr lang="en-US" sz="1100">
              <a:solidFill>
                <a:srgbClr val="FFFFFF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US" sz="1100">
              <a:solidFill>
                <a:srgbClr val="FFFFFF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3" name="Graphic 72" descr="Brain in head outline">
            <a:extLst>
              <a:ext uri="{FF2B5EF4-FFF2-40B4-BE49-F238E27FC236}">
                <a16:creationId xmlns:a16="http://schemas.microsoft.com/office/drawing/2014/main" id="{8DE8E652-3416-E4B7-76E3-78CF8FA64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24" y="4665178"/>
            <a:ext cx="457200" cy="457200"/>
          </a:xfrm>
          <a:prstGeom prst="rect">
            <a:avLst/>
          </a:prstGeom>
        </p:spPr>
      </p:pic>
      <p:pic>
        <p:nvPicPr>
          <p:cNvPr id="77" name="Graphic 76" descr="City outline">
            <a:extLst>
              <a:ext uri="{FF2B5EF4-FFF2-40B4-BE49-F238E27FC236}">
                <a16:creationId xmlns:a16="http://schemas.microsoft.com/office/drawing/2014/main" id="{96286DF5-1B52-1084-9F07-059B9B4A9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24" y="5355816"/>
            <a:ext cx="457200" cy="457200"/>
          </a:xfrm>
          <a:prstGeom prst="rect">
            <a:avLst/>
          </a:prstGeom>
        </p:spPr>
      </p:pic>
      <p:pic>
        <p:nvPicPr>
          <p:cNvPr id="81" name="Graphic 80" descr="Gears outline">
            <a:extLst>
              <a:ext uri="{FF2B5EF4-FFF2-40B4-BE49-F238E27FC236}">
                <a16:creationId xmlns:a16="http://schemas.microsoft.com/office/drawing/2014/main" id="{84D71099-FF47-6534-CA8A-68B1A3656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24" y="4132960"/>
            <a:ext cx="457200" cy="4572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BA03F59-D816-5338-02B3-BDE967D7AEF7}"/>
              </a:ext>
            </a:extLst>
          </p:cNvPr>
          <p:cNvSpPr txBox="1"/>
          <p:nvPr/>
        </p:nvSpPr>
        <p:spPr>
          <a:xfrm>
            <a:off x="1271626" y="1636396"/>
            <a:ext cx="694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0065A0"/>
                </a:solidFill>
              </a:rPr>
              <a:t>2020</a:t>
            </a:r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0A4EB2-F6E4-C8F6-AD42-BB1C56923130}"/>
              </a:ext>
            </a:extLst>
          </p:cNvPr>
          <p:cNvSpPr txBox="1"/>
          <p:nvPr/>
        </p:nvSpPr>
        <p:spPr>
          <a:xfrm>
            <a:off x="3217401" y="5924259"/>
            <a:ext cx="694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0065A0"/>
                </a:solidFill>
              </a:rPr>
              <a:t>2021</a:t>
            </a:r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64678F-D53D-01C9-414A-0BE0FED37F2C}"/>
              </a:ext>
            </a:extLst>
          </p:cNvPr>
          <p:cNvSpPr txBox="1"/>
          <p:nvPr/>
        </p:nvSpPr>
        <p:spPr>
          <a:xfrm>
            <a:off x="5531375" y="350006"/>
            <a:ext cx="694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chemeClr val="tx2">
                    <a:lumMod val="10000"/>
                    <a:lumOff val="90000"/>
                  </a:schemeClr>
                </a:solidFill>
              </a:rPr>
              <a:t>2022</a:t>
            </a:r>
            <a:endParaRPr lang="en-US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C759999-0969-61C7-B95B-3F2A1F06070A}"/>
              </a:ext>
            </a:extLst>
          </p:cNvPr>
          <p:cNvSpPr txBox="1"/>
          <p:nvPr/>
        </p:nvSpPr>
        <p:spPr>
          <a:xfrm>
            <a:off x="10467584" y="1581881"/>
            <a:ext cx="694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chemeClr val="tx2">
                    <a:lumMod val="10000"/>
                    <a:lumOff val="90000"/>
                  </a:schemeClr>
                </a:solidFill>
              </a:rPr>
              <a:t>2024</a:t>
            </a:r>
            <a:endParaRPr lang="en-US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FCC4A4-A733-584C-7BB8-A54273C361DF}"/>
              </a:ext>
            </a:extLst>
          </p:cNvPr>
          <p:cNvSpPr txBox="1"/>
          <p:nvPr/>
        </p:nvSpPr>
        <p:spPr>
          <a:xfrm>
            <a:off x="7788364" y="5340913"/>
            <a:ext cx="694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chemeClr val="tx2">
                    <a:lumMod val="10000"/>
                    <a:lumOff val="90000"/>
                  </a:schemeClr>
                </a:solidFill>
              </a:rPr>
              <a:t>2023</a:t>
            </a:r>
            <a:endParaRPr lang="en-US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4E02CCB-4837-B251-6E3C-187A748D7450}"/>
              </a:ext>
            </a:extLst>
          </p:cNvPr>
          <p:cNvSpPr/>
          <p:nvPr/>
        </p:nvSpPr>
        <p:spPr>
          <a:xfrm>
            <a:off x="2480308" y="1033975"/>
            <a:ext cx="3156833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100" b="1">
              <a:solidFill>
                <a:srgbClr val="FFFFFF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100" b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Vision Transformers 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(ViT) introduced by Google. (</a:t>
            </a:r>
            <a:r>
              <a:rPr lang="en-US" sz="1100" i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arXiv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just"/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NVIDIA introduced </a:t>
            </a:r>
            <a:r>
              <a:rPr lang="en-US" sz="1100" b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StyleGAN3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that further refined quality of Image Generation. (</a:t>
            </a:r>
            <a:r>
              <a:rPr lang="en-US" sz="1100" i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NVIDIA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just"/>
            <a:endParaRPr lang="en-US" sz="1100">
              <a:solidFill>
                <a:srgbClr val="FFFFFF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100" b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Geoffrey Hinton 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continuous Capsule research and its possible image recognition by preserving spatial hierarchies.(</a:t>
            </a:r>
            <a:r>
              <a:rPr lang="en-US" sz="1100" i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arXiv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algn="just"/>
            <a:endParaRPr lang="en-US" sz="1100">
              <a:solidFill>
                <a:srgbClr val="FFFFFF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100" b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Waymo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expanded its fleet in Phoenix &amp; Arizona. (</a:t>
            </a:r>
            <a:r>
              <a:rPr lang="en-US" sz="1100" i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Waymo report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just"/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StyleGAN3 used in Commercial production to create </a:t>
            </a:r>
            <a:r>
              <a:rPr lang="en-US" sz="1100" b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realistic digital doubles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(</a:t>
            </a:r>
            <a:r>
              <a:rPr lang="en-US" sz="1100" i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MarkTechPost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just"/>
            <a:endParaRPr lang="en-US" sz="1100">
              <a:solidFill>
                <a:srgbClr val="FFFFFF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5" name="Graphic 94" descr="Brain in head outline">
            <a:extLst>
              <a:ext uri="{FF2B5EF4-FFF2-40B4-BE49-F238E27FC236}">
                <a16:creationId xmlns:a16="http://schemas.microsoft.com/office/drawing/2014/main" id="{061C9ECD-D9A0-67F6-BB95-274693193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8349" y="6621437"/>
            <a:ext cx="182880" cy="182880"/>
          </a:xfrm>
          <a:prstGeom prst="rect">
            <a:avLst/>
          </a:prstGeom>
        </p:spPr>
      </p:pic>
      <p:pic>
        <p:nvPicPr>
          <p:cNvPr id="96" name="Graphic 95" descr="City outline">
            <a:extLst>
              <a:ext uri="{FF2B5EF4-FFF2-40B4-BE49-F238E27FC236}">
                <a16:creationId xmlns:a16="http://schemas.microsoft.com/office/drawing/2014/main" id="{CC7DE473-32E7-74EC-DB8E-39E9965CA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9552" y="6621437"/>
            <a:ext cx="182880" cy="182880"/>
          </a:xfrm>
          <a:prstGeom prst="rect">
            <a:avLst/>
          </a:prstGeom>
        </p:spPr>
      </p:pic>
      <p:pic>
        <p:nvPicPr>
          <p:cNvPr id="97" name="Graphic 96" descr="Gears outline">
            <a:extLst>
              <a:ext uri="{FF2B5EF4-FFF2-40B4-BE49-F238E27FC236}">
                <a16:creationId xmlns:a16="http://schemas.microsoft.com/office/drawing/2014/main" id="{CA58A6F2-2423-DED4-ACD1-C47AAA5072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07146" y="6621437"/>
            <a:ext cx="182880" cy="18288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3650A3CB-C71A-F4B9-AD3A-47F81865B815}"/>
              </a:ext>
            </a:extLst>
          </p:cNvPr>
          <p:cNvSpPr/>
          <p:nvPr/>
        </p:nvSpPr>
        <p:spPr>
          <a:xfrm>
            <a:off x="8298586" y="6587181"/>
            <a:ext cx="40685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Advancements      Influential Figures        Impactful Applications</a:t>
            </a:r>
          </a:p>
        </p:txBody>
      </p:sp>
      <p:pic>
        <p:nvPicPr>
          <p:cNvPr id="102" name="Graphic 101" descr="Brain in head outline">
            <a:extLst>
              <a:ext uri="{FF2B5EF4-FFF2-40B4-BE49-F238E27FC236}">
                <a16:creationId xmlns:a16="http://schemas.microsoft.com/office/drawing/2014/main" id="{9B1E4F35-B96D-C449-C994-8A834B316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2894" y="2120636"/>
            <a:ext cx="457200" cy="457200"/>
          </a:xfrm>
          <a:prstGeom prst="rect">
            <a:avLst/>
          </a:prstGeom>
        </p:spPr>
      </p:pic>
      <p:pic>
        <p:nvPicPr>
          <p:cNvPr id="103" name="Graphic 102" descr="City outline">
            <a:extLst>
              <a:ext uri="{FF2B5EF4-FFF2-40B4-BE49-F238E27FC236}">
                <a16:creationId xmlns:a16="http://schemas.microsoft.com/office/drawing/2014/main" id="{EF27B8E2-3E26-9F42-B9D5-83E9FC5F2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2894" y="2824526"/>
            <a:ext cx="457200" cy="457200"/>
          </a:xfrm>
          <a:prstGeom prst="rect">
            <a:avLst/>
          </a:prstGeom>
        </p:spPr>
      </p:pic>
      <p:pic>
        <p:nvPicPr>
          <p:cNvPr id="104" name="Graphic 103" descr="Gears outline">
            <a:extLst>
              <a:ext uri="{FF2B5EF4-FFF2-40B4-BE49-F238E27FC236}">
                <a16:creationId xmlns:a16="http://schemas.microsoft.com/office/drawing/2014/main" id="{ED3D98AB-DB09-82BA-FE9B-E7D989B293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2894" y="1383012"/>
            <a:ext cx="457200" cy="457200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5EC7927F-316A-21AC-0BAC-664C4F9CDDA4}"/>
              </a:ext>
            </a:extLst>
          </p:cNvPr>
          <p:cNvSpPr/>
          <p:nvPr/>
        </p:nvSpPr>
        <p:spPr>
          <a:xfrm>
            <a:off x="4274273" y="3822443"/>
            <a:ext cx="3190517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100" b="1">
              <a:solidFill>
                <a:srgbClr val="FFFFFF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100" b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DALL-E 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by OpenAI which uses the diffusion models. (</a:t>
            </a:r>
            <a:r>
              <a:rPr lang="en-US" sz="1100" i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OpenAI Blog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just"/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100" b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Act 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proposed by the European Union that encouraged towards ethical practice. (</a:t>
            </a:r>
            <a:r>
              <a:rPr lang="en-US" sz="1100" i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EU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just"/>
            <a:endParaRPr lang="en-US" sz="1100" b="1">
              <a:solidFill>
                <a:srgbClr val="FFFFFF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100" b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Yann LeCun – 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Shaping research agenda in AI Community by self super-vised learning and highlighting energy-based models. (</a:t>
            </a:r>
            <a:r>
              <a:rPr lang="en-US" sz="1100" i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 &amp; ArXiv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just"/>
            <a:r>
              <a:rPr lang="en-US" sz="1100" b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Fei-Fei Li 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sz="1100" b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Shaping AI Policies in USA 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specifically in Ethics for Healthcare and Law enforcement. (</a:t>
            </a:r>
            <a:r>
              <a:rPr lang="en-US" sz="1100" i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ApNews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just"/>
            <a:endParaRPr lang="en-US" sz="1100">
              <a:solidFill>
                <a:srgbClr val="FFFFFF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Healthcare </a:t>
            </a:r>
            <a:r>
              <a:rPr lang="en-US" sz="1100" b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diagnostics tools 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were expanded in Hospitals to early detect Cardiovascular and cancer related diseases. (</a:t>
            </a:r>
            <a:r>
              <a:rPr lang="en-US" sz="1100" i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Nature Medicine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100" b="1">
              <a:solidFill>
                <a:srgbClr val="FFFFFF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9" name="Graphic 108" descr="Brain in head outline">
            <a:extLst>
              <a:ext uri="{FF2B5EF4-FFF2-40B4-BE49-F238E27FC236}">
                <a16:creationId xmlns:a16="http://schemas.microsoft.com/office/drawing/2014/main" id="{4944B6D8-2393-9E16-D69D-F83F244DE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1563" y="5249163"/>
            <a:ext cx="457200" cy="457200"/>
          </a:xfrm>
          <a:prstGeom prst="rect">
            <a:avLst/>
          </a:prstGeom>
        </p:spPr>
      </p:pic>
      <p:pic>
        <p:nvPicPr>
          <p:cNvPr id="110" name="Graphic 109" descr="City outline">
            <a:extLst>
              <a:ext uri="{FF2B5EF4-FFF2-40B4-BE49-F238E27FC236}">
                <a16:creationId xmlns:a16="http://schemas.microsoft.com/office/drawing/2014/main" id="{AFF9A341-DEC4-F4AB-0448-DC4B342F7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1563" y="6198221"/>
            <a:ext cx="457200" cy="457200"/>
          </a:xfrm>
          <a:prstGeom prst="rect">
            <a:avLst/>
          </a:prstGeom>
        </p:spPr>
      </p:pic>
      <p:pic>
        <p:nvPicPr>
          <p:cNvPr id="111" name="Graphic 110" descr="Gears outline">
            <a:extLst>
              <a:ext uri="{FF2B5EF4-FFF2-40B4-BE49-F238E27FC236}">
                <a16:creationId xmlns:a16="http://schemas.microsoft.com/office/drawing/2014/main" id="{35E6D0CF-EE88-73FC-D608-E10AA6F5E5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1563" y="4226617"/>
            <a:ext cx="457200" cy="457200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2B5D28FB-3934-5B10-392C-8B16446BC165}"/>
              </a:ext>
            </a:extLst>
          </p:cNvPr>
          <p:cNvSpPr/>
          <p:nvPr/>
        </p:nvSpPr>
        <p:spPr>
          <a:xfrm>
            <a:off x="6630573" y="339684"/>
            <a:ext cx="3336027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100" b="1">
              <a:solidFill>
                <a:srgbClr val="FFFFFF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BYOL (Bootstrap Your Own Lantern) </a:t>
            </a:r>
            <a:r>
              <a:rPr lang="en-US" sz="1100" b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Self Supervised learning model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became more sophisticated and outperformed traditional models in several benchmarks. (</a:t>
            </a:r>
            <a:r>
              <a:rPr lang="en-US" sz="1100" i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ArXiv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just"/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Countries</a:t>
            </a:r>
            <a:r>
              <a:rPr lang="en-US" sz="1100" b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adopted </a:t>
            </a:r>
            <a:r>
              <a:rPr lang="en-US" sz="1100" b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regulations with focus on Facial recognition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(</a:t>
            </a:r>
            <a:r>
              <a:rPr lang="en-US" sz="1100" i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Harvard Business review and World Economic Forum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just"/>
            <a:endParaRPr lang="en-US" sz="1100">
              <a:solidFill>
                <a:srgbClr val="FFFFFF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Yann LeCun research of Self supervised learning influenced how </a:t>
            </a:r>
            <a:r>
              <a:rPr lang="en-US" sz="1100" b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Tech. companies advanced towards AI Development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(</a:t>
            </a:r>
            <a:r>
              <a:rPr lang="en-US" sz="1100" i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just"/>
            <a:endParaRPr lang="en-US" sz="1100" b="1">
              <a:solidFill>
                <a:srgbClr val="FFFFFF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100" b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Augmented Reality mainstream adoption 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Education and Retail by providing interactive environments. (</a:t>
            </a:r>
            <a:r>
              <a:rPr lang="en-US" sz="1100" i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ScienceDirect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just"/>
            <a:endParaRPr lang="en-US" sz="1100" b="1">
              <a:solidFill>
                <a:srgbClr val="FFFFFF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19BAB78-DB93-C6AA-EC06-EB959E29BE98}"/>
              </a:ext>
            </a:extLst>
          </p:cNvPr>
          <p:cNvSpPr/>
          <p:nvPr/>
        </p:nvSpPr>
        <p:spPr>
          <a:xfrm>
            <a:off x="8929179" y="3810949"/>
            <a:ext cx="3234095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100" b="1">
              <a:solidFill>
                <a:srgbClr val="FFFFFF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100" b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Vision Transformers updated 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process more sophisticated tasks like 3D Scene reconstruction and Object tracking in Videos. (</a:t>
            </a:r>
            <a:r>
              <a:rPr lang="en-US" sz="1100" i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Medium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algn="just"/>
            <a:endParaRPr lang="en-US" sz="1100">
              <a:solidFill>
                <a:srgbClr val="FFFFFF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100" b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Fei-Fei Li 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continued to advocate for ethical AI with </a:t>
            </a:r>
            <a:r>
              <a:rPr lang="en-US" sz="1100" b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on sensitive data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human centered principles. (</a:t>
            </a:r>
            <a:r>
              <a:rPr lang="en-US" sz="1100" i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McKinsey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just"/>
            <a:endParaRPr lang="en-US" sz="1100" b="1">
              <a:solidFill>
                <a:srgbClr val="FFFFFF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Cities improved </a:t>
            </a:r>
            <a:r>
              <a:rPr lang="en-US" sz="1100" b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planning and safety 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adopting AI- powered technologies.</a:t>
            </a:r>
          </a:p>
          <a:p>
            <a:pPr algn="just"/>
            <a:r>
              <a:rPr lang="en-US" sz="1100" b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driven surveillance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brought debates over privacy due to advanced capabilities. (</a:t>
            </a:r>
            <a:r>
              <a:rPr lang="en-US" sz="1100" i="1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Sifi</a:t>
            </a:r>
            <a:r>
              <a:rPr lang="en-US" sz="110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122" name="Graphic 121" descr="Brain in head outline">
            <a:extLst>
              <a:ext uri="{FF2B5EF4-FFF2-40B4-BE49-F238E27FC236}">
                <a16:creationId xmlns:a16="http://schemas.microsoft.com/office/drawing/2014/main" id="{68FC589A-04E1-B6A2-C997-12006A6C1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1285" y="1883826"/>
            <a:ext cx="457200" cy="457200"/>
          </a:xfrm>
          <a:prstGeom prst="rect">
            <a:avLst/>
          </a:prstGeom>
        </p:spPr>
      </p:pic>
      <p:pic>
        <p:nvPicPr>
          <p:cNvPr id="123" name="Graphic 122" descr="City outline">
            <a:extLst>
              <a:ext uri="{FF2B5EF4-FFF2-40B4-BE49-F238E27FC236}">
                <a16:creationId xmlns:a16="http://schemas.microsoft.com/office/drawing/2014/main" id="{1E42949B-855C-B8AC-9374-3C238A31F1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1285" y="2581619"/>
            <a:ext cx="457200" cy="457200"/>
          </a:xfrm>
          <a:prstGeom prst="rect">
            <a:avLst/>
          </a:prstGeom>
        </p:spPr>
      </p:pic>
      <p:pic>
        <p:nvPicPr>
          <p:cNvPr id="124" name="Graphic 123" descr="Gears outline">
            <a:extLst>
              <a:ext uri="{FF2B5EF4-FFF2-40B4-BE49-F238E27FC236}">
                <a16:creationId xmlns:a16="http://schemas.microsoft.com/office/drawing/2014/main" id="{DC8452C8-CCEA-8945-1B4D-2D4A977494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91285" y="924044"/>
            <a:ext cx="457200" cy="457200"/>
          </a:xfrm>
          <a:prstGeom prst="rect">
            <a:avLst/>
          </a:prstGeom>
        </p:spPr>
      </p:pic>
      <p:pic>
        <p:nvPicPr>
          <p:cNvPr id="148" name="Graphic 147" descr="Brain in head outline">
            <a:extLst>
              <a:ext uri="{FF2B5EF4-FFF2-40B4-BE49-F238E27FC236}">
                <a16:creationId xmlns:a16="http://schemas.microsoft.com/office/drawing/2014/main" id="{B87CEF44-7497-BFEF-8841-515E7E40A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6810" y="4751072"/>
            <a:ext cx="457200" cy="457200"/>
          </a:xfrm>
          <a:prstGeom prst="rect">
            <a:avLst/>
          </a:prstGeom>
        </p:spPr>
      </p:pic>
      <p:pic>
        <p:nvPicPr>
          <p:cNvPr id="149" name="Graphic 148" descr="City outline">
            <a:extLst>
              <a:ext uri="{FF2B5EF4-FFF2-40B4-BE49-F238E27FC236}">
                <a16:creationId xmlns:a16="http://schemas.microsoft.com/office/drawing/2014/main" id="{AC648A79-7AAC-BA05-280A-37F50CB8F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6810" y="5441710"/>
            <a:ext cx="457200" cy="457200"/>
          </a:xfrm>
          <a:prstGeom prst="rect">
            <a:avLst/>
          </a:prstGeom>
        </p:spPr>
      </p:pic>
      <p:pic>
        <p:nvPicPr>
          <p:cNvPr id="150" name="Graphic 149" descr="Gears outline">
            <a:extLst>
              <a:ext uri="{FF2B5EF4-FFF2-40B4-BE49-F238E27FC236}">
                <a16:creationId xmlns:a16="http://schemas.microsoft.com/office/drawing/2014/main" id="{787F4F80-4C6E-B159-84D5-EDCA88A774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76810" y="408323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5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1BB51D-F403-E430-5C78-E2019C53B4C3}"/>
              </a:ext>
            </a:extLst>
          </p:cNvPr>
          <p:cNvSpPr txBox="1"/>
          <p:nvPr/>
        </p:nvSpPr>
        <p:spPr>
          <a:xfrm>
            <a:off x="653625" y="153422"/>
            <a:ext cx="287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>
                <a:solidFill>
                  <a:srgbClr val="2D3B4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61164-73F6-D71D-E685-3A1A7793FD9B}"/>
              </a:ext>
            </a:extLst>
          </p:cNvPr>
          <p:cNvSpPr txBox="1"/>
          <p:nvPr/>
        </p:nvSpPr>
        <p:spPr>
          <a:xfrm>
            <a:off x="412750" y="800021"/>
            <a:ext cx="14098115" cy="5840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NVIDIA Ampere GPU Architecture Overview - 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https://developer.nvidia.com/blog/nvidia-ampere-architecture-in-depth/</a:t>
            </a:r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https://www.nvidia.com/content/PDF/nvidia-ampere-ga-102-gpu-architecture-whitepaper-v2.pdf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IEEE Spectrum on Real-Time Video Processing - 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https://ieeexplore.ieee.org/document/9051222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The Guardian Fei-Fei Li – 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https://www.theguardian.com/technology/2023/nov/05/ai-pioneer-fei-fei-li-im-more-concerned-about-the-risks-that-are-here-and-now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YOLOv4 Development - 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https://arxiv.org/abs/2004.10934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Tesla FSD - 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https://www.engadget.com/tesla-full-self-driving-beta-october-20-171500591.html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Nature Medicine Article on AI in Healthcare – 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https://www.nature.com/articles/s41586-020-2669-y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Bedside Computer Vision - 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  <a:hlinkClick r:id="rId9"/>
              </a:rPr>
              <a:t>https://pubmed.ncbi.nlm.nih.gov/29617592/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Vision Transformer Research Paper on arXiv - 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  <a:hlinkClick r:id="rId10"/>
              </a:rPr>
              <a:t>https://arxiv.org/abs/2010.11929</a:t>
            </a:r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  <a:hlinkClick r:id="rId11"/>
              </a:rPr>
              <a:t>https://medium.com/@maheshhkanagavell/cutting-edge-algorithms-revolutionizing-image-and-video-analysis-in-2025-14f68cfb17a2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StyleGAN3  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  <a:hlinkClick r:id="rId12"/>
              </a:rPr>
              <a:t>https://www.marktechpost.com/2021/10/12/nvidia-ai-releases-stylegan3-alias-free-generative-adversarial-networks/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StyleGAN3 Research Paper on arXiv - 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  <a:hlinkClick r:id="rId13"/>
              </a:rPr>
              <a:t>https://arxiv.org/abs/2106.12423</a:t>
            </a:r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EU - 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  <a:hlinkClick r:id="rId14"/>
              </a:rPr>
              <a:t>https://digital-strategy.ec.europa.eu/en/policies/european-approach-artificial-intelligence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Yann LeCun Self Supervised learning  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  <a:hlinkClick r:id="rId15"/>
              </a:rPr>
              <a:t>https://arxiv.org/abs/2304.09355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Smart Cities 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  <a:hlinkClick r:id="rId16"/>
              </a:rPr>
              <a:t>https://sifinetworks.com/corporate/trends-that-will-shape-smart-cities-in-2024/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Yann LeCun Self Supervised cookbook 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  <a:hlinkClick r:id="rId17"/>
              </a:rPr>
              <a:t>https://ai.meta.com/blog/self-supervised-learning-practical-guide/?utm_source=linkedin&amp;utm_medium=organic_social&amp;utm_campaign=blog&amp;utm_content=link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DALL-E Introduction - 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  <a:hlinkClick r:id="rId18"/>
              </a:rPr>
              <a:t>https://openai.com/index/dall-e-introducing-outpainting/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Healthcare diagnostics tools used in Medicine 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  <a:hlinkClick r:id="rId19"/>
              </a:rPr>
              <a:t>https://www.ncbi.nlm.nih.gov/pmc/articles/PMC10590060/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Capsule Networks Paper by Geoffrey Hinton - 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  <a:hlinkClick r:id="rId20"/>
              </a:rPr>
              <a:t>https://arxiv.org/abs/1710.09829</a:t>
            </a:r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Fei-Fei Li  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  <a:hlinkClick r:id="rId21"/>
              </a:rPr>
              <a:t>https://www.mckinsey.com/featured-insights/mckinsey-on-books/author-talks-dr-fei-fei-li-sees-worlds-of-possibilities-in-a-multidisciplinary-approach-to-ai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Waymo's Blog on Autonomous Driving - 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  <a:hlinkClick r:id="rId22"/>
              </a:rPr>
              <a:t>https://waymo.com/blog/2021/12/accelerating-mission-velocity/</a:t>
            </a:r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Nature on AI and Ethics: 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  <a:hlinkClick r:id="rId23"/>
              </a:rPr>
              <a:t>https://www.nature.com/articles/s42256-022-00598-x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Augmented Reality adoption 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  <a:hlinkClick r:id="rId24"/>
              </a:rPr>
              <a:t>https://www.sciencedirect.com/science/article/pii/S2590291123001377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Nature Medicine Healthcare diagnostics - BYOL Research Paper - 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  <a:hlinkClick r:id="rId25"/>
              </a:rPr>
              <a:t>https://arxiv.org/abs/2006.07733</a:t>
            </a:r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Transactions on Pattern Analysis and Machine Intelligence - 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  <a:hlinkClick r:id="rId26"/>
              </a:rPr>
              <a:t>https://en.wikipedia.org/wiki/IEEE_Transactions_on_Pattern_Analysis_and_Machine_Intelligence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Fei-Fei Li Ethical AI focus – AI 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  <a:hlinkClick r:id="rId27"/>
              </a:rPr>
              <a:t>https://apnews.com/article/ai-pioneer-feifei-li-stanford-computer-vision-imagenet-702717c10defd89feabf01e6c1566a4b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OpenAI supporting materials - 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  <a:hlinkClick r:id="rId28"/>
              </a:rPr>
              <a:t>https://chatgpt.com/</a:t>
            </a: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OpenAI </a:t>
            </a:r>
            <a:r>
              <a:rPr lang="en-US" sz="900" i="1">
                <a:latin typeface="Segoe UI" panose="020B0502040204020203" pitchFamily="34" charset="0"/>
                <a:cs typeface="Segoe UI" panose="020B0502040204020203" pitchFamily="34" charset="0"/>
              </a:rPr>
              <a:t>Prompt: </a:t>
            </a:r>
            <a:r>
              <a:rPr lang="en-US" sz="900" i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Give me the short bullet point list of most influential figures, key advancements and impactful application in AI - Computer vision between 2020 and 2024.</a:t>
            </a:r>
          </a:p>
        </p:txBody>
      </p:sp>
    </p:spTree>
    <p:extLst>
      <p:ext uri="{BB962C8B-B14F-4D97-AF65-F5344CB8AC3E}">
        <p14:creationId xmlns:p14="http://schemas.microsoft.com/office/powerpoint/2010/main" val="425938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D39003-700D-4D8F-341A-31E457BF20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l="4497" r="855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1BB51D-F403-E430-5C78-E2019C53B4C3}"/>
              </a:ext>
            </a:extLst>
          </p:cNvPr>
          <p:cNvSpPr txBox="1"/>
          <p:nvPr/>
        </p:nvSpPr>
        <p:spPr>
          <a:xfrm>
            <a:off x="962810" y="2495338"/>
            <a:ext cx="287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>
                <a:solidFill>
                  <a:srgbClr val="2D3B4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14358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939</Words>
  <Application>Microsoft Office PowerPoint</Application>
  <PresentationFormat>Widescreen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Helvetica Neue</vt:lpstr>
      <vt:lpstr>Segoe UI</vt:lpstr>
      <vt:lpstr>office theme</vt:lpstr>
      <vt:lpstr>PowerPoint Presentation</vt:lpstr>
      <vt:lpstr>Historical Time of Computer Vision in early 2020s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Marvin Azuogu</dc:creator>
  <cp:lastModifiedBy>Marvin Azuogu</cp:lastModifiedBy>
  <cp:revision>1</cp:revision>
  <dcterms:created xsi:type="dcterms:W3CDTF">2024-08-24T13:46:41Z</dcterms:created>
  <dcterms:modified xsi:type="dcterms:W3CDTF">2024-08-29T01:20:24Z</dcterms:modified>
</cp:coreProperties>
</file>