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64" r:id="rId3"/>
    <p:sldId id="269" r:id="rId4"/>
    <p:sldId id="267" r:id="rId5"/>
    <p:sldId id="270" r:id="rId6"/>
    <p:sldId id="263"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3D36D6-438F-1744-A1B6-D78B6FCEBA2B}" v="326" dt="2024-10-11T01:27:46.885"/>
    <p1510:client id="{7AA778A9-BC92-FD81-38FC-337FA18C8067}" v="532" dt="2024-10-10T22:21:12.352"/>
    <p1510:client id="{F0D217A8-44CA-31F3-B148-E2B00D1958D5}" v="390" dt="2024-10-10T22:17:53.9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96"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KuXjwB4LzSA" TargetMode="External"/><Relationship Id="rId2" Type="http://schemas.openxmlformats.org/officeDocument/2006/relationships/hyperlink" Target="https://www.geeksforgeeks.org/introduction-convolution-neural-network/" TargetMode="External"/><Relationship Id="rId1" Type="http://schemas.openxmlformats.org/officeDocument/2006/relationships/slideLayout" Target="../slideLayouts/slideLayout2.xml"/><Relationship Id="rId4" Type="http://schemas.openxmlformats.org/officeDocument/2006/relationships/hyperlink" Target="https://www.youtube.com/watch?v=YgtModJ-4c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9F2CA-C7C5-8AE5-3E5F-EF9C7D29E3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48BDB3-66E7-226C-EB63-658AF6E9101C}"/>
              </a:ext>
            </a:extLst>
          </p:cNvPr>
          <p:cNvSpPr>
            <a:spLocks noGrp="1"/>
          </p:cNvSpPr>
          <p:nvPr>
            <p:ph type="ctrTitle"/>
          </p:nvPr>
        </p:nvSpPr>
        <p:spPr/>
        <p:txBody>
          <a:bodyPr>
            <a:normAutofit/>
          </a:bodyPr>
          <a:lstStyle/>
          <a:p>
            <a:r>
              <a:rPr lang="en-US" sz="2200" b="1">
                <a:latin typeface="Segoe UI"/>
                <a:cs typeface="Segoe UI"/>
              </a:rPr>
              <a:t>A07 ITAI 1378 Manual CNN</a:t>
            </a:r>
            <a:br>
              <a:rPr lang="en-US" sz="2200" b="0" i="0">
                <a:effectLst/>
                <a:latin typeface="Segoe UI" panose="020B0502040204020203" pitchFamily="34" charset="0"/>
              </a:rPr>
            </a:br>
            <a:r>
              <a:rPr lang="en-US" sz="2200" b="0" i="0">
                <a:effectLst/>
                <a:latin typeface="Segoe UI"/>
                <a:cs typeface="Segoe UI"/>
              </a:rPr>
              <a:t>​</a:t>
            </a:r>
            <a:br>
              <a:rPr lang="en-US" sz="2200" b="0" i="0">
                <a:effectLst/>
                <a:latin typeface="Segoe UI" panose="020B0502040204020203" pitchFamily="34" charset="0"/>
              </a:rPr>
            </a:br>
            <a:r>
              <a:rPr lang="en-US" sz="2200" b="0" i="0" u="none" strike="noStrike">
                <a:effectLst/>
                <a:latin typeface="Segoe UI"/>
                <a:cs typeface="Segoe UI"/>
              </a:rPr>
              <a:t>Martin Demel, Brandie Griffin, Jordan Allen, Sydney Chilson, Marvin Azuogu.</a:t>
            </a:r>
            <a:r>
              <a:rPr lang="en-US" sz="2200" b="0" i="0">
                <a:effectLst/>
                <a:latin typeface="Segoe UI"/>
                <a:cs typeface="Segoe UI"/>
              </a:rPr>
              <a:t>​</a:t>
            </a:r>
            <a:br>
              <a:rPr lang="en-US" sz="2200" b="0" i="0">
                <a:effectLst/>
                <a:latin typeface="Segoe UI" panose="020B0502040204020203" pitchFamily="34" charset="0"/>
              </a:rPr>
            </a:br>
            <a:r>
              <a:rPr lang="en-US" sz="2200" b="0" i="0">
                <a:effectLst/>
                <a:latin typeface="Segoe UI"/>
                <a:cs typeface="Segoe UI"/>
              </a:rPr>
              <a:t>​</a:t>
            </a:r>
            <a:br>
              <a:rPr lang="en-US" sz="2200" b="0" i="0">
                <a:effectLst/>
                <a:latin typeface="Segoe UI" panose="020B0502040204020203" pitchFamily="34" charset="0"/>
              </a:rPr>
            </a:br>
            <a:r>
              <a:rPr lang="en-US" sz="2200" b="0" i="0" u="none" strike="noStrike">
                <a:effectLst/>
                <a:latin typeface="Segoe UI"/>
                <a:cs typeface="Segoe UI"/>
              </a:rPr>
              <a:t>Department of Science, Technology, Engineering &amp; Math, Houston Community College</a:t>
            </a:r>
            <a:r>
              <a:rPr lang="en-US" sz="2200" b="0" i="0">
                <a:effectLst/>
                <a:latin typeface="Segoe UI"/>
                <a:cs typeface="Segoe UI"/>
              </a:rPr>
              <a:t>​</a:t>
            </a:r>
            <a:endParaRPr lang="en-US" sz="2200" b="1">
              <a:latin typeface="Segoe UI"/>
              <a:cs typeface="Segoe UI"/>
            </a:endParaRPr>
          </a:p>
        </p:txBody>
      </p:sp>
      <p:sp>
        <p:nvSpPr>
          <p:cNvPr id="5" name="Subtitle 4">
            <a:extLst>
              <a:ext uri="{FF2B5EF4-FFF2-40B4-BE49-F238E27FC236}">
                <a16:creationId xmlns:a16="http://schemas.microsoft.com/office/drawing/2014/main" id="{D7DF26A8-D31C-AE0A-49A8-8131F38C71F1}"/>
              </a:ext>
            </a:extLst>
          </p:cNvPr>
          <p:cNvSpPr>
            <a:spLocks noGrp="1"/>
          </p:cNvSpPr>
          <p:nvPr>
            <p:ph type="subTitle" idx="1"/>
          </p:nvPr>
        </p:nvSpPr>
        <p:spPr/>
        <p:txBody>
          <a:bodyPr>
            <a:normAutofit/>
          </a:bodyPr>
          <a:lstStyle/>
          <a:p>
            <a:r>
              <a:rPr lang="en-US" sz="2200" b="0" i="0" u="none" strike="noStrike">
                <a:effectLst/>
                <a:latin typeface="Segoe UI"/>
                <a:cs typeface="Segoe UI"/>
              </a:rPr>
              <a:t>ITAI-1378: Computer Vision – Artificial Intelligence </a:t>
            </a:r>
            <a:br>
              <a:rPr lang="en-US" sz="2200" b="0" i="0">
                <a:effectLst/>
                <a:latin typeface="Segoe UI" panose="020B0502040204020203" pitchFamily="34" charset="0"/>
              </a:rPr>
            </a:br>
            <a:r>
              <a:rPr lang="en-US" sz="2200" b="0" i="0">
                <a:effectLst/>
                <a:latin typeface="Segoe UI"/>
                <a:cs typeface="Segoe UI"/>
              </a:rPr>
              <a:t>​</a:t>
            </a:r>
            <a:br>
              <a:rPr lang="en-US" sz="2200" b="0" i="0">
                <a:effectLst/>
                <a:latin typeface="Segoe UI" panose="020B0502040204020203" pitchFamily="34" charset="0"/>
              </a:rPr>
            </a:br>
            <a:r>
              <a:rPr lang="en-US" sz="2200" b="0" i="0" u="none" strike="noStrike">
                <a:effectLst/>
                <a:latin typeface="Segoe UI"/>
                <a:cs typeface="Segoe UI"/>
              </a:rPr>
              <a:t>Patricia McManus</a:t>
            </a:r>
            <a:r>
              <a:rPr lang="en-US" sz="2200" b="0" i="0">
                <a:effectLst/>
                <a:latin typeface="Segoe UI"/>
                <a:cs typeface="Segoe UI"/>
              </a:rPr>
              <a:t>​</a:t>
            </a:r>
            <a:br>
              <a:rPr lang="en-US" sz="2200" b="0" i="0">
                <a:effectLst/>
                <a:latin typeface="Segoe UI" panose="020B0502040204020203" pitchFamily="34" charset="0"/>
              </a:rPr>
            </a:br>
            <a:r>
              <a:rPr lang="en-US" sz="2200" b="0" i="0">
                <a:effectLst/>
                <a:latin typeface="Segoe UI"/>
                <a:cs typeface="Segoe UI"/>
              </a:rPr>
              <a:t>​</a:t>
            </a:r>
            <a:br>
              <a:rPr lang="en-US" sz="2200" b="0" i="0">
                <a:effectLst/>
                <a:latin typeface="Segoe UI" panose="020B0502040204020203" pitchFamily="34" charset="0"/>
              </a:rPr>
            </a:br>
            <a:r>
              <a:rPr lang="en-US" sz="2200" b="0" i="0" u="none" strike="noStrike">
                <a:effectLst/>
                <a:latin typeface="Segoe UI"/>
                <a:cs typeface="Segoe UI"/>
              </a:rPr>
              <a:t>October 10</a:t>
            </a:r>
            <a:r>
              <a:rPr lang="en-US" sz="2200" b="0" i="0" u="none" strike="noStrike" baseline="30000">
                <a:effectLst/>
                <a:latin typeface="Segoe UI"/>
                <a:cs typeface="Segoe UI"/>
              </a:rPr>
              <a:t>th</a:t>
            </a:r>
            <a:r>
              <a:rPr lang="en-US" sz="2200" b="0" i="0" u="none" strike="noStrike">
                <a:effectLst/>
                <a:latin typeface="Segoe UI"/>
                <a:cs typeface="Segoe UI"/>
              </a:rPr>
              <a:t>, 2024.</a:t>
            </a:r>
            <a:r>
              <a:rPr lang="en-US" sz="2200" b="0" i="0">
                <a:effectLst/>
                <a:latin typeface="Segoe UI"/>
                <a:cs typeface="Segoe UI"/>
              </a:rPr>
              <a:t>​</a:t>
            </a:r>
            <a:endParaRPr lang="en-US" sz="2200"/>
          </a:p>
        </p:txBody>
      </p:sp>
    </p:spTree>
    <p:extLst>
      <p:ext uri="{BB962C8B-B14F-4D97-AF65-F5344CB8AC3E}">
        <p14:creationId xmlns:p14="http://schemas.microsoft.com/office/powerpoint/2010/main" val="181735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70B7-5CB1-F29C-1A45-4201A0954DD3}"/>
              </a:ext>
            </a:extLst>
          </p:cNvPr>
          <p:cNvSpPr>
            <a:spLocks noGrp="1"/>
          </p:cNvSpPr>
          <p:nvPr>
            <p:ph type="title"/>
          </p:nvPr>
        </p:nvSpPr>
        <p:spPr/>
        <p:txBody>
          <a:bodyPr>
            <a:normAutofit/>
          </a:bodyPr>
          <a:lstStyle/>
          <a:p>
            <a:r>
              <a:rPr lang="en-US" sz="2400" b="1">
                <a:latin typeface="Segoe UI"/>
                <a:cs typeface="Segoe UI"/>
              </a:rPr>
              <a:t>Abstract</a:t>
            </a:r>
          </a:p>
        </p:txBody>
      </p:sp>
      <p:sp>
        <p:nvSpPr>
          <p:cNvPr id="3" name="Content Placeholder 2">
            <a:extLst>
              <a:ext uri="{FF2B5EF4-FFF2-40B4-BE49-F238E27FC236}">
                <a16:creationId xmlns:a16="http://schemas.microsoft.com/office/drawing/2014/main" id="{743EA1AD-3798-5EA0-36DB-499DC4C936A8}"/>
              </a:ext>
            </a:extLst>
          </p:cNvPr>
          <p:cNvSpPr>
            <a:spLocks noGrp="1"/>
          </p:cNvSpPr>
          <p:nvPr>
            <p:ph idx="1"/>
          </p:nvPr>
        </p:nvSpPr>
        <p:spPr/>
        <p:txBody>
          <a:bodyPr vert="horz" lIns="91440" tIns="45720" rIns="91440" bIns="45720" rtlCol="0" anchor="t">
            <a:normAutofit/>
          </a:bodyPr>
          <a:lstStyle/>
          <a:p>
            <a:pPr marL="0" indent="0">
              <a:lnSpc>
                <a:spcPct val="150000"/>
              </a:lnSpc>
              <a:buNone/>
            </a:pPr>
            <a:r>
              <a:rPr lang="en-US" sz="2000">
                <a:latin typeface="Segoe UI"/>
                <a:ea typeface="+mn-lt"/>
                <a:cs typeface="Segoe UI"/>
              </a:rPr>
              <a:t>As a team, we explored the fundamental concept of convolutional layers in Convolutional Neural Networks (CNNs) by manually simulating the process of applying filters to an image. We created an 8x8 grid that represented a simple image and designed 3x3 filters to detect vertical edges. By sliding the filters across the image and performing element-wise multiplication and summation, we manually carried out convolution operations, resulting in a new grid that highlighted detected features such as edges and corners. This exercise demonstrates how CNNS detect patterns such as edges and corners in images by applying filters(kernels) through a process called convolution.</a:t>
            </a:r>
            <a:endParaRPr lang="en-US" sz="2000">
              <a:latin typeface="Segoe UI" panose="020B0502040204020203" pitchFamily="34" charset="0"/>
              <a:ea typeface="+mn-lt"/>
              <a:cs typeface="Segoe UI" panose="020B0502040204020203" pitchFamily="34" charset="0"/>
            </a:endParaRPr>
          </a:p>
          <a:p>
            <a:pPr marL="0" indent="0">
              <a:lnSpc>
                <a:spcPct val="150000"/>
              </a:lnSpc>
              <a:buNone/>
            </a:pPr>
            <a:endParaRPr lang="en-US" sz="20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84200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626A-B9D7-56B8-FB7F-188AFCC0B826}"/>
              </a:ext>
            </a:extLst>
          </p:cNvPr>
          <p:cNvSpPr>
            <a:spLocks noGrp="1"/>
          </p:cNvSpPr>
          <p:nvPr>
            <p:ph type="title"/>
          </p:nvPr>
        </p:nvSpPr>
        <p:spPr/>
        <p:txBody>
          <a:bodyPr>
            <a:normAutofit/>
          </a:bodyPr>
          <a:lstStyle/>
          <a:p>
            <a:r>
              <a:rPr lang="en-US" sz="2400" b="1">
                <a:latin typeface="Segoe UI" panose="020B0502040204020203" pitchFamily="34" charset="0"/>
                <a:cs typeface="Segoe UI" panose="020B0502040204020203" pitchFamily="34" charset="0"/>
              </a:rPr>
              <a:t>Our original 8x8 images </a:t>
            </a:r>
          </a:p>
        </p:txBody>
      </p:sp>
      <p:sp>
        <p:nvSpPr>
          <p:cNvPr id="4" name="Content Placeholder 3">
            <a:extLst>
              <a:ext uri="{FF2B5EF4-FFF2-40B4-BE49-F238E27FC236}">
                <a16:creationId xmlns:a16="http://schemas.microsoft.com/office/drawing/2014/main" id="{D1BF9AC8-64EA-349A-7706-B86CE49BB406}"/>
              </a:ext>
            </a:extLst>
          </p:cNvPr>
          <p:cNvSpPr>
            <a:spLocks noGrp="1"/>
          </p:cNvSpPr>
          <p:nvPr>
            <p:ph sz="half" idx="1"/>
          </p:nvPr>
        </p:nvSpPr>
        <p:spPr>
          <a:xfrm>
            <a:off x="838199" y="1345096"/>
            <a:ext cx="10712939" cy="4831867"/>
          </a:xfrm>
        </p:spPr>
        <p:txBody>
          <a:bodyPr vert="horz" lIns="91440" tIns="45720" rIns="91440" bIns="45720" rtlCol="0" anchor="t">
            <a:normAutofit/>
          </a:bodyPr>
          <a:lstStyle/>
          <a:p>
            <a:pPr marL="0" indent="0">
              <a:lnSpc>
                <a:spcPct val="150000"/>
              </a:lnSpc>
              <a:buNone/>
            </a:pPr>
            <a:r>
              <a:rPr lang="en-US" sz="2000">
                <a:latin typeface="Segoe UI"/>
                <a:cs typeface="Segoe UI"/>
              </a:rPr>
              <a:t>To begin first, we created an 8x8 grid to represent two simple black-and-white images: a rectangle and a small square. In both cases, white pixels were represented by 1 and black pixels by 0. These grids served as our basic images on which we applied our filters.</a:t>
            </a:r>
          </a:p>
        </p:txBody>
      </p:sp>
      <p:graphicFrame>
        <p:nvGraphicFramePr>
          <p:cNvPr id="6" name="Content Placeholder 5">
            <a:extLst>
              <a:ext uri="{FF2B5EF4-FFF2-40B4-BE49-F238E27FC236}">
                <a16:creationId xmlns:a16="http://schemas.microsoft.com/office/drawing/2014/main" id="{718488AE-C6A1-088C-DD8D-A27FCE73F273}"/>
              </a:ext>
            </a:extLst>
          </p:cNvPr>
          <p:cNvGraphicFramePr>
            <a:graphicFrameLocks noGrp="1"/>
          </p:cNvGraphicFramePr>
          <p:nvPr>
            <p:ph sz="half" idx="2"/>
            <p:extLst>
              <p:ext uri="{D42A27DB-BD31-4B8C-83A1-F6EECF244321}">
                <p14:modId xmlns:p14="http://schemas.microsoft.com/office/powerpoint/2010/main" val="2468991836"/>
              </p:ext>
            </p:extLst>
          </p:nvPr>
        </p:nvGraphicFramePr>
        <p:xfrm>
          <a:off x="1939023" y="3131769"/>
          <a:ext cx="3200400" cy="3200400"/>
        </p:xfrm>
        <a:graphic>
          <a:graphicData uri="http://schemas.openxmlformats.org/drawingml/2006/table">
            <a:tbl>
              <a:tblPr firstRow="1" firstCol="1"/>
              <a:tblGrid>
                <a:gridCol w="355600">
                  <a:extLst>
                    <a:ext uri="{9D8B030D-6E8A-4147-A177-3AD203B41FA5}">
                      <a16:colId xmlns:a16="http://schemas.microsoft.com/office/drawing/2014/main" val="691495946"/>
                    </a:ext>
                  </a:extLst>
                </a:gridCol>
                <a:gridCol w="355600">
                  <a:extLst>
                    <a:ext uri="{9D8B030D-6E8A-4147-A177-3AD203B41FA5}">
                      <a16:colId xmlns:a16="http://schemas.microsoft.com/office/drawing/2014/main" val="3004032469"/>
                    </a:ext>
                  </a:extLst>
                </a:gridCol>
                <a:gridCol w="355600">
                  <a:extLst>
                    <a:ext uri="{9D8B030D-6E8A-4147-A177-3AD203B41FA5}">
                      <a16:colId xmlns:a16="http://schemas.microsoft.com/office/drawing/2014/main" val="1239774027"/>
                    </a:ext>
                  </a:extLst>
                </a:gridCol>
                <a:gridCol w="355600">
                  <a:extLst>
                    <a:ext uri="{9D8B030D-6E8A-4147-A177-3AD203B41FA5}">
                      <a16:colId xmlns:a16="http://schemas.microsoft.com/office/drawing/2014/main" val="2441835977"/>
                    </a:ext>
                  </a:extLst>
                </a:gridCol>
                <a:gridCol w="355600">
                  <a:extLst>
                    <a:ext uri="{9D8B030D-6E8A-4147-A177-3AD203B41FA5}">
                      <a16:colId xmlns:a16="http://schemas.microsoft.com/office/drawing/2014/main" val="3748628765"/>
                    </a:ext>
                  </a:extLst>
                </a:gridCol>
                <a:gridCol w="355600">
                  <a:extLst>
                    <a:ext uri="{9D8B030D-6E8A-4147-A177-3AD203B41FA5}">
                      <a16:colId xmlns:a16="http://schemas.microsoft.com/office/drawing/2014/main" val="155499944"/>
                    </a:ext>
                  </a:extLst>
                </a:gridCol>
                <a:gridCol w="355600">
                  <a:extLst>
                    <a:ext uri="{9D8B030D-6E8A-4147-A177-3AD203B41FA5}">
                      <a16:colId xmlns:a16="http://schemas.microsoft.com/office/drawing/2014/main" val="815019102"/>
                    </a:ext>
                  </a:extLst>
                </a:gridCol>
                <a:gridCol w="355600">
                  <a:extLst>
                    <a:ext uri="{9D8B030D-6E8A-4147-A177-3AD203B41FA5}">
                      <a16:colId xmlns:a16="http://schemas.microsoft.com/office/drawing/2014/main" val="2898649459"/>
                    </a:ext>
                  </a:extLst>
                </a:gridCol>
                <a:gridCol w="355600">
                  <a:extLst>
                    <a:ext uri="{9D8B030D-6E8A-4147-A177-3AD203B41FA5}">
                      <a16:colId xmlns:a16="http://schemas.microsoft.com/office/drawing/2014/main" val="3391765706"/>
                    </a:ext>
                  </a:extLst>
                </a:gridCol>
              </a:tblGrid>
              <a:tr h="352304">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8</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905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28575" cap="flat" cmpd="sng" algn="ctr">
                      <a:solidFill>
                        <a:srgbClr val="C00000"/>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extLst>
                  <a:ext uri="{0D108BD9-81ED-4DB2-BD59-A6C34878D82A}">
                    <a16:rowId xmlns:a16="http://schemas.microsoft.com/office/drawing/2014/main" val="1775634320"/>
                  </a:ext>
                </a:extLst>
              </a:tr>
              <a:tr h="356012">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7</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905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28575" cap="flat" cmpd="sng" algn="ctr">
                      <a:solidFill>
                        <a:srgbClr val="C00000"/>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extLst>
                  <a:ext uri="{0D108BD9-81ED-4DB2-BD59-A6C34878D82A}">
                    <a16:rowId xmlns:a16="http://schemas.microsoft.com/office/drawing/2014/main" val="1813169378"/>
                  </a:ext>
                </a:extLst>
              </a:tr>
              <a:tr h="356012">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6</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905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28575" cap="flat" cmpd="sng" algn="ctr">
                      <a:solidFill>
                        <a:srgbClr val="C00000"/>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extLst>
                  <a:ext uri="{0D108BD9-81ED-4DB2-BD59-A6C34878D82A}">
                    <a16:rowId xmlns:a16="http://schemas.microsoft.com/office/drawing/2014/main" val="4121455353"/>
                  </a:ext>
                </a:extLst>
              </a:tr>
              <a:tr h="356012">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5</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905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28575" cap="flat" cmpd="sng" algn="ctr">
                      <a:solidFill>
                        <a:srgbClr val="C00000"/>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extLst>
                  <a:ext uri="{0D108BD9-81ED-4DB2-BD59-A6C34878D82A}">
                    <a16:rowId xmlns:a16="http://schemas.microsoft.com/office/drawing/2014/main" val="36265197"/>
                  </a:ext>
                </a:extLst>
              </a:tr>
              <a:tr h="356012">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4</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905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28575" cap="flat" cmpd="sng" algn="ctr">
                      <a:solidFill>
                        <a:srgbClr val="C00000"/>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extLst>
                  <a:ext uri="{0D108BD9-81ED-4DB2-BD59-A6C34878D82A}">
                    <a16:rowId xmlns:a16="http://schemas.microsoft.com/office/drawing/2014/main" val="3247337624"/>
                  </a:ext>
                </a:extLst>
              </a:tr>
              <a:tr h="356012">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3</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905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28575" cap="flat" cmpd="sng" algn="ctr">
                      <a:solidFill>
                        <a:srgbClr val="C00000"/>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extLst>
                  <a:ext uri="{0D108BD9-81ED-4DB2-BD59-A6C34878D82A}">
                    <a16:rowId xmlns:a16="http://schemas.microsoft.com/office/drawing/2014/main" val="2336852902"/>
                  </a:ext>
                </a:extLst>
              </a:tr>
              <a:tr h="356012">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2</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905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28575" cap="flat" cmpd="sng" algn="ctr">
                      <a:solidFill>
                        <a:srgbClr val="C00000"/>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extLst>
                  <a:ext uri="{0D108BD9-81ED-4DB2-BD59-A6C34878D82A}">
                    <a16:rowId xmlns:a16="http://schemas.microsoft.com/office/drawing/2014/main" val="132192981"/>
                  </a:ext>
                </a:extLst>
              </a:tr>
              <a:tr h="356012">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905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28575" cap="flat" cmpd="sng" algn="ctr">
                      <a:solidFill>
                        <a:srgbClr val="C00000"/>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8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000000"/>
                    </a:solidFill>
                  </a:tcPr>
                </a:tc>
                <a:extLst>
                  <a:ext uri="{0D108BD9-81ED-4DB2-BD59-A6C34878D82A}">
                    <a16:rowId xmlns:a16="http://schemas.microsoft.com/office/drawing/2014/main" val="3286719633"/>
                  </a:ext>
                </a:extLst>
              </a:tr>
              <a:tr h="356012">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0</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905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905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2</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3</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4</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5</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6</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7</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800">
                          <a:solidFill>
                            <a:srgbClr val="000000"/>
                          </a:solidFill>
                          <a:effectLst/>
                          <a:latin typeface="Aptos" panose="020B0004020202020204" pitchFamily="34" charset="0"/>
                          <a:ea typeface="MS Mincho" panose="02020609040205080304" pitchFamily="49" charset="-128"/>
                          <a:cs typeface="Arial" panose="020B0604020202020204" pitchFamily="34" charset="0"/>
                        </a:rPr>
                        <a:t>8</a:t>
                      </a:r>
                      <a:endParaRPr lang="en-US" sz="800">
                        <a:effectLst/>
                        <a:latin typeface="Aptos" panose="020B0004020202020204" pitchFamily="34" charset="0"/>
                        <a:ea typeface="MS Mincho" panose="02020609040205080304" pitchFamily="49" charset="-128"/>
                        <a:cs typeface="Arial" panose="020B0604020202020204" pitchFamily="34" charset="0"/>
                      </a:endParaRPr>
                    </a:p>
                  </a:txBody>
                  <a:tcPr marL="44489" marR="44489" marT="0" marB="0" anchor="ctr">
                    <a:lnL w="12700" cap="flat" cmpd="sng" algn="ctr">
                      <a:solidFill>
                        <a:srgbClr val="A6A6A6"/>
                      </a:solidFill>
                      <a:prstDash val="solid"/>
                      <a:round/>
                      <a:headEnd type="none" w="med" len="med"/>
                      <a:tailEnd type="none" w="med" len="med"/>
                    </a:lnL>
                    <a:lnR w="1905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A6A6A6"/>
                      </a:solidFill>
                      <a:prstDash val="solid"/>
                      <a:round/>
                      <a:headEnd type="none" w="med" len="med"/>
                      <a:tailEnd type="none" w="med" len="med"/>
                    </a:lnB>
                    <a:solidFill>
                      <a:srgbClr val="FFFFFF"/>
                    </a:solidFill>
                  </a:tcPr>
                </a:tc>
                <a:extLst>
                  <a:ext uri="{0D108BD9-81ED-4DB2-BD59-A6C34878D82A}">
                    <a16:rowId xmlns:a16="http://schemas.microsoft.com/office/drawing/2014/main" val="2535178707"/>
                  </a:ext>
                </a:extLst>
              </a:tr>
            </a:tbl>
          </a:graphicData>
        </a:graphic>
      </p:graphicFrame>
      <p:graphicFrame>
        <p:nvGraphicFramePr>
          <p:cNvPr id="7" name="Table 6">
            <a:extLst>
              <a:ext uri="{FF2B5EF4-FFF2-40B4-BE49-F238E27FC236}">
                <a16:creationId xmlns:a16="http://schemas.microsoft.com/office/drawing/2014/main" id="{9415E35F-EE07-F4AB-761E-C364C4D9B213}"/>
              </a:ext>
            </a:extLst>
          </p:cNvPr>
          <p:cNvGraphicFramePr>
            <a:graphicFrameLocks noGrp="1"/>
          </p:cNvGraphicFramePr>
          <p:nvPr>
            <p:extLst>
              <p:ext uri="{D42A27DB-BD31-4B8C-83A1-F6EECF244321}">
                <p14:modId xmlns:p14="http://schemas.microsoft.com/office/powerpoint/2010/main" val="2445998799"/>
              </p:ext>
            </p:extLst>
          </p:nvPr>
        </p:nvGraphicFramePr>
        <p:xfrm>
          <a:off x="6852205" y="3131769"/>
          <a:ext cx="3455010" cy="3200401"/>
        </p:xfrm>
        <a:graphic>
          <a:graphicData uri="http://schemas.openxmlformats.org/drawingml/2006/table">
            <a:tbl>
              <a:tblPr firstRow="1" firstCol="1"/>
              <a:tblGrid>
                <a:gridCol w="383890">
                  <a:extLst>
                    <a:ext uri="{9D8B030D-6E8A-4147-A177-3AD203B41FA5}">
                      <a16:colId xmlns:a16="http://schemas.microsoft.com/office/drawing/2014/main" val="2170001040"/>
                    </a:ext>
                  </a:extLst>
                </a:gridCol>
                <a:gridCol w="383890">
                  <a:extLst>
                    <a:ext uri="{9D8B030D-6E8A-4147-A177-3AD203B41FA5}">
                      <a16:colId xmlns:a16="http://schemas.microsoft.com/office/drawing/2014/main" val="898790407"/>
                    </a:ext>
                  </a:extLst>
                </a:gridCol>
                <a:gridCol w="383890">
                  <a:extLst>
                    <a:ext uri="{9D8B030D-6E8A-4147-A177-3AD203B41FA5}">
                      <a16:colId xmlns:a16="http://schemas.microsoft.com/office/drawing/2014/main" val="1195706973"/>
                    </a:ext>
                  </a:extLst>
                </a:gridCol>
                <a:gridCol w="383890">
                  <a:extLst>
                    <a:ext uri="{9D8B030D-6E8A-4147-A177-3AD203B41FA5}">
                      <a16:colId xmlns:a16="http://schemas.microsoft.com/office/drawing/2014/main" val="2589641813"/>
                    </a:ext>
                  </a:extLst>
                </a:gridCol>
                <a:gridCol w="383890">
                  <a:extLst>
                    <a:ext uri="{9D8B030D-6E8A-4147-A177-3AD203B41FA5}">
                      <a16:colId xmlns:a16="http://schemas.microsoft.com/office/drawing/2014/main" val="64350200"/>
                    </a:ext>
                  </a:extLst>
                </a:gridCol>
                <a:gridCol w="383890">
                  <a:extLst>
                    <a:ext uri="{9D8B030D-6E8A-4147-A177-3AD203B41FA5}">
                      <a16:colId xmlns:a16="http://schemas.microsoft.com/office/drawing/2014/main" val="753558391"/>
                    </a:ext>
                  </a:extLst>
                </a:gridCol>
                <a:gridCol w="383890">
                  <a:extLst>
                    <a:ext uri="{9D8B030D-6E8A-4147-A177-3AD203B41FA5}">
                      <a16:colId xmlns:a16="http://schemas.microsoft.com/office/drawing/2014/main" val="1855333693"/>
                    </a:ext>
                  </a:extLst>
                </a:gridCol>
                <a:gridCol w="383890">
                  <a:extLst>
                    <a:ext uri="{9D8B030D-6E8A-4147-A177-3AD203B41FA5}">
                      <a16:colId xmlns:a16="http://schemas.microsoft.com/office/drawing/2014/main" val="3282986725"/>
                    </a:ext>
                  </a:extLst>
                </a:gridCol>
                <a:gridCol w="383890">
                  <a:extLst>
                    <a:ext uri="{9D8B030D-6E8A-4147-A177-3AD203B41FA5}">
                      <a16:colId xmlns:a16="http://schemas.microsoft.com/office/drawing/2014/main" val="1704441937"/>
                    </a:ext>
                  </a:extLst>
                </a:gridCol>
              </a:tblGrid>
              <a:tr h="352713">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8</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905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 </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28575" cap="flat" cmpd="sng" algn="ctr">
                      <a:solidFill>
                        <a:srgbClr val="C00000"/>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extLst>
                  <a:ext uri="{0D108BD9-81ED-4DB2-BD59-A6C34878D82A}">
                    <a16:rowId xmlns:a16="http://schemas.microsoft.com/office/drawing/2014/main" val="3801034498"/>
                  </a:ext>
                </a:extLst>
              </a:tr>
              <a:tr h="356425">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7</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905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28575" cap="flat" cmpd="sng" algn="ctr">
                      <a:solidFill>
                        <a:srgbClr val="C00000"/>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extLst>
                  <a:ext uri="{0D108BD9-81ED-4DB2-BD59-A6C34878D82A}">
                    <a16:rowId xmlns:a16="http://schemas.microsoft.com/office/drawing/2014/main" val="764916468"/>
                  </a:ext>
                </a:extLst>
              </a:tr>
              <a:tr h="356425">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6</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905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28575" cap="flat" cmpd="sng" algn="ctr">
                      <a:solidFill>
                        <a:srgbClr val="C00000"/>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extLst>
                  <a:ext uri="{0D108BD9-81ED-4DB2-BD59-A6C34878D82A}">
                    <a16:rowId xmlns:a16="http://schemas.microsoft.com/office/drawing/2014/main" val="1018845476"/>
                  </a:ext>
                </a:extLst>
              </a:tr>
              <a:tr h="356425">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5</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905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28575" cap="flat" cmpd="sng" algn="ctr">
                      <a:solidFill>
                        <a:srgbClr val="C00000"/>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extLst>
                  <a:ext uri="{0D108BD9-81ED-4DB2-BD59-A6C34878D82A}">
                    <a16:rowId xmlns:a16="http://schemas.microsoft.com/office/drawing/2014/main" val="800112858"/>
                  </a:ext>
                </a:extLst>
              </a:tr>
              <a:tr h="352713">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4</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905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28575" cap="flat" cmpd="sng" algn="ctr">
                      <a:solidFill>
                        <a:srgbClr val="C00000"/>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extLst>
                  <a:ext uri="{0D108BD9-81ED-4DB2-BD59-A6C34878D82A}">
                    <a16:rowId xmlns:a16="http://schemas.microsoft.com/office/drawing/2014/main" val="2548649191"/>
                  </a:ext>
                </a:extLst>
              </a:tr>
              <a:tr h="356425">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3</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905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28575" cap="flat" cmpd="sng" algn="ctr">
                      <a:solidFill>
                        <a:srgbClr val="C00000"/>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extLst>
                  <a:ext uri="{0D108BD9-81ED-4DB2-BD59-A6C34878D82A}">
                    <a16:rowId xmlns:a16="http://schemas.microsoft.com/office/drawing/2014/main" val="3384925991"/>
                  </a:ext>
                </a:extLst>
              </a:tr>
              <a:tr h="356425">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2</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905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28575" cap="flat" cmpd="sng" algn="ctr">
                      <a:solidFill>
                        <a:srgbClr val="C00000"/>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0000"/>
                    </a:solidFill>
                  </a:tcPr>
                </a:tc>
                <a:extLst>
                  <a:ext uri="{0D108BD9-81ED-4DB2-BD59-A6C34878D82A}">
                    <a16:rowId xmlns:a16="http://schemas.microsoft.com/office/drawing/2014/main" val="1884484429"/>
                  </a:ext>
                </a:extLst>
              </a:tr>
              <a:tr h="356425">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905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28575" cap="flat" cmpd="sng" algn="ctr">
                      <a:solidFill>
                        <a:srgbClr val="C00000"/>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9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000000"/>
                    </a:solidFill>
                  </a:tcPr>
                </a:tc>
                <a:extLst>
                  <a:ext uri="{0D108BD9-81ED-4DB2-BD59-A6C34878D82A}">
                    <a16:rowId xmlns:a16="http://schemas.microsoft.com/office/drawing/2014/main" val="1114211085"/>
                  </a:ext>
                </a:extLst>
              </a:tr>
              <a:tr h="356425">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0</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905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905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2</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3</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4</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5</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6</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7</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A6A6A6"/>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900">
                          <a:solidFill>
                            <a:srgbClr val="000000"/>
                          </a:solidFill>
                          <a:effectLst/>
                          <a:latin typeface="Aptos" panose="020B0004020202020204" pitchFamily="34" charset="0"/>
                          <a:ea typeface="MS Mincho" panose="02020609040205080304" pitchFamily="49" charset="-128"/>
                          <a:cs typeface="Arial" panose="020B0604020202020204" pitchFamily="34" charset="0"/>
                        </a:rPr>
                        <a:t>8</a:t>
                      </a:r>
                      <a:endParaRPr lang="en-US" sz="900">
                        <a:effectLst/>
                        <a:latin typeface="Aptos" panose="020B0004020202020204" pitchFamily="34" charset="0"/>
                        <a:ea typeface="MS Mincho" panose="02020609040205080304" pitchFamily="49" charset="-128"/>
                        <a:cs typeface="Arial" panose="020B0604020202020204" pitchFamily="34" charset="0"/>
                      </a:endParaRPr>
                    </a:p>
                  </a:txBody>
                  <a:tcPr marL="47986" marR="47986" marT="0" marB="0" anchor="ctr">
                    <a:lnL w="12700" cap="flat" cmpd="sng" algn="ctr">
                      <a:solidFill>
                        <a:srgbClr val="A6A6A6"/>
                      </a:solidFill>
                      <a:prstDash val="solid"/>
                      <a:round/>
                      <a:headEnd type="none" w="med" len="med"/>
                      <a:tailEnd type="none" w="med" len="med"/>
                    </a:lnL>
                    <a:lnR w="19050" cap="flat" cmpd="sng" algn="ctr">
                      <a:solidFill>
                        <a:srgbClr val="A6A6A6"/>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A6A6A6"/>
                      </a:solidFill>
                      <a:prstDash val="solid"/>
                      <a:round/>
                      <a:headEnd type="none" w="med" len="med"/>
                      <a:tailEnd type="none" w="med" len="med"/>
                    </a:lnB>
                    <a:solidFill>
                      <a:srgbClr val="FFFFFF"/>
                    </a:solidFill>
                  </a:tcPr>
                </a:tc>
                <a:extLst>
                  <a:ext uri="{0D108BD9-81ED-4DB2-BD59-A6C34878D82A}">
                    <a16:rowId xmlns:a16="http://schemas.microsoft.com/office/drawing/2014/main" val="3222030368"/>
                  </a:ext>
                </a:extLst>
              </a:tr>
            </a:tbl>
          </a:graphicData>
        </a:graphic>
      </p:graphicFrame>
      <p:sp>
        <p:nvSpPr>
          <p:cNvPr id="8" name="TextBox 7">
            <a:extLst>
              <a:ext uri="{FF2B5EF4-FFF2-40B4-BE49-F238E27FC236}">
                <a16:creationId xmlns:a16="http://schemas.microsoft.com/office/drawing/2014/main" id="{32E10A40-8A60-D7EA-126E-0197EABEC92B}"/>
              </a:ext>
            </a:extLst>
          </p:cNvPr>
          <p:cNvSpPr txBox="1"/>
          <p:nvPr/>
        </p:nvSpPr>
        <p:spPr>
          <a:xfrm>
            <a:off x="2946400" y="6395427"/>
            <a:ext cx="1185646" cy="369332"/>
          </a:xfrm>
          <a:prstGeom prst="rect">
            <a:avLst/>
          </a:prstGeom>
          <a:noFill/>
        </p:spPr>
        <p:txBody>
          <a:bodyPr wrap="none" rtlCol="0">
            <a:spAutoFit/>
          </a:bodyPr>
          <a:lstStyle/>
          <a:p>
            <a:r>
              <a:rPr lang="en-US"/>
              <a:t>Rectangle</a:t>
            </a:r>
          </a:p>
        </p:txBody>
      </p:sp>
      <p:sp>
        <p:nvSpPr>
          <p:cNvPr id="9" name="TextBox 8">
            <a:extLst>
              <a:ext uri="{FF2B5EF4-FFF2-40B4-BE49-F238E27FC236}">
                <a16:creationId xmlns:a16="http://schemas.microsoft.com/office/drawing/2014/main" id="{0C713839-4D3A-2804-408C-A3F7263EE59E}"/>
              </a:ext>
            </a:extLst>
          </p:cNvPr>
          <p:cNvSpPr txBox="1"/>
          <p:nvPr/>
        </p:nvSpPr>
        <p:spPr>
          <a:xfrm>
            <a:off x="7834923" y="6395427"/>
            <a:ext cx="1489575" cy="369332"/>
          </a:xfrm>
          <a:prstGeom prst="rect">
            <a:avLst/>
          </a:prstGeom>
          <a:noFill/>
        </p:spPr>
        <p:txBody>
          <a:bodyPr wrap="none" rtlCol="0">
            <a:spAutoFit/>
          </a:bodyPr>
          <a:lstStyle/>
          <a:p>
            <a:r>
              <a:rPr lang="en-US"/>
              <a:t>Small square</a:t>
            </a:r>
          </a:p>
        </p:txBody>
      </p:sp>
    </p:spTree>
    <p:extLst>
      <p:ext uri="{BB962C8B-B14F-4D97-AF65-F5344CB8AC3E}">
        <p14:creationId xmlns:p14="http://schemas.microsoft.com/office/powerpoint/2010/main" val="300752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AE040-E984-01ED-4730-E181F445A5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641D2B-4B2B-B725-F63F-7C145858155E}"/>
              </a:ext>
            </a:extLst>
          </p:cNvPr>
          <p:cNvSpPr>
            <a:spLocks noGrp="1"/>
          </p:cNvSpPr>
          <p:nvPr>
            <p:ph type="title"/>
          </p:nvPr>
        </p:nvSpPr>
        <p:spPr>
          <a:xfrm>
            <a:off x="838200" y="278986"/>
            <a:ext cx="6117492" cy="1325563"/>
          </a:xfrm>
        </p:spPr>
        <p:txBody>
          <a:bodyPr>
            <a:normAutofit/>
          </a:bodyPr>
          <a:lstStyle/>
          <a:p>
            <a:r>
              <a:rPr lang="en-US" sz="2400" b="1">
                <a:latin typeface="Segoe UI" panose="020B0502040204020203" pitchFamily="34" charset="0"/>
                <a:cs typeface="Segoe UI" panose="020B0502040204020203" pitchFamily="34" charset="0"/>
              </a:rPr>
              <a:t>filters</a:t>
            </a:r>
          </a:p>
        </p:txBody>
      </p:sp>
      <p:sp>
        <p:nvSpPr>
          <p:cNvPr id="3" name="Content Placeholder 2">
            <a:extLst>
              <a:ext uri="{FF2B5EF4-FFF2-40B4-BE49-F238E27FC236}">
                <a16:creationId xmlns:a16="http://schemas.microsoft.com/office/drawing/2014/main" id="{EA8723B0-6AD3-18DD-5072-5DC5BE059A41}"/>
              </a:ext>
            </a:extLst>
          </p:cNvPr>
          <p:cNvSpPr>
            <a:spLocks noGrp="1"/>
          </p:cNvSpPr>
          <p:nvPr>
            <p:ph sz="half" idx="1"/>
          </p:nvPr>
        </p:nvSpPr>
        <p:spPr>
          <a:xfrm>
            <a:off x="838200" y="1257550"/>
            <a:ext cx="5724041" cy="5214744"/>
          </a:xfrm>
        </p:spPr>
        <p:txBody>
          <a:bodyPr vert="horz" lIns="91440" tIns="45720" rIns="91440" bIns="45720" rtlCol="0" anchor="t">
            <a:noAutofit/>
          </a:bodyPr>
          <a:lstStyle/>
          <a:p>
            <a:pPr marL="0" indent="0">
              <a:lnSpc>
                <a:spcPct val="150000"/>
              </a:lnSpc>
              <a:buNone/>
            </a:pPr>
            <a:r>
              <a:rPr lang="en-US" sz="2000">
                <a:latin typeface="Segoe UI" panose="020B0502040204020203" pitchFamily="34" charset="0"/>
                <a:cs typeface="Segoe UI" panose="020B0502040204020203" pitchFamily="34" charset="0"/>
              </a:rPr>
              <a:t>Next, we created 3x3 filters to find features in our original images. Moreover, filters, or kernels, are small matrices used in CNN to detect patterns or features in images. The two filters we chose are displayed in Figure 1 and Figure 2. </a:t>
            </a:r>
          </a:p>
          <a:p>
            <a:pPr marL="0" indent="0">
              <a:lnSpc>
                <a:spcPct val="150000"/>
              </a:lnSpc>
              <a:buNone/>
            </a:pPr>
            <a:r>
              <a:rPr lang="en-US" sz="2000">
                <a:latin typeface="Segoe UI"/>
                <a:cs typeface="Segoe UI"/>
              </a:rPr>
              <a:t>Filter 1 was designed to detect vertical edges, focusing on both the positive and negative sides of an image, while Filter 2 was created to target horizontal edges. These filters allowed us to examine how different types of features are identified in images.</a:t>
            </a:r>
          </a:p>
        </p:txBody>
      </p:sp>
      <p:graphicFrame>
        <p:nvGraphicFramePr>
          <p:cNvPr id="6" name="Table 5">
            <a:extLst>
              <a:ext uri="{FF2B5EF4-FFF2-40B4-BE49-F238E27FC236}">
                <a16:creationId xmlns:a16="http://schemas.microsoft.com/office/drawing/2014/main" id="{BE410F84-885D-A166-DD77-7F120D6CB054}"/>
              </a:ext>
            </a:extLst>
          </p:cNvPr>
          <p:cNvGraphicFramePr>
            <a:graphicFrameLocks noGrp="1"/>
          </p:cNvGraphicFramePr>
          <p:nvPr>
            <p:extLst>
              <p:ext uri="{D42A27DB-BD31-4B8C-83A1-F6EECF244321}">
                <p14:modId xmlns:p14="http://schemas.microsoft.com/office/powerpoint/2010/main" val="1990878675"/>
              </p:ext>
            </p:extLst>
          </p:nvPr>
        </p:nvGraphicFramePr>
        <p:xfrm>
          <a:off x="7831015" y="3776235"/>
          <a:ext cx="2286000" cy="2286000"/>
        </p:xfrm>
        <a:graphic>
          <a:graphicData uri="http://schemas.openxmlformats.org/drawingml/2006/table">
            <a:tbl>
              <a:tblPr firstRow="1" firstCol="1"/>
              <a:tblGrid>
                <a:gridCol w="762000">
                  <a:extLst>
                    <a:ext uri="{9D8B030D-6E8A-4147-A177-3AD203B41FA5}">
                      <a16:colId xmlns:a16="http://schemas.microsoft.com/office/drawing/2014/main" val="1299270933"/>
                    </a:ext>
                  </a:extLst>
                </a:gridCol>
                <a:gridCol w="762000">
                  <a:extLst>
                    <a:ext uri="{9D8B030D-6E8A-4147-A177-3AD203B41FA5}">
                      <a16:colId xmlns:a16="http://schemas.microsoft.com/office/drawing/2014/main" val="1766322355"/>
                    </a:ext>
                  </a:extLst>
                </a:gridCol>
                <a:gridCol w="762000">
                  <a:extLst>
                    <a:ext uri="{9D8B030D-6E8A-4147-A177-3AD203B41FA5}">
                      <a16:colId xmlns:a16="http://schemas.microsoft.com/office/drawing/2014/main" val="3437433274"/>
                    </a:ext>
                  </a:extLst>
                </a:gridCol>
              </a:tblGrid>
              <a:tr h="762000">
                <a:tc>
                  <a:txBody>
                    <a:bodyPr/>
                    <a:lstStyle/>
                    <a:p>
                      <a:pPr marL="0" marR="0" algn="ctr">
                        <a:lnSpc>
                          <a:spcPct val="116000"/>
                        </a:lnSpc>
                        <a:spcBef>
                          <a:spcPts val="0"/>
                        </a:spcBef>
                        <a:spcAft>
                          <a:spcPts val="0"/>
                        </a:spcAft>
                      </a:pPr>
                      <a:r>
                        <a:rPr lang="en-US" sz="1700">
                          <a:effectLst/>
                          <a:latin typeface="Aptos" panose="020B0004020202020204" pitchFamily="34" charset="0"/>
                          <a:ea typeface="MS Mincho" panose="02020609040205080304" pitchFamily="49" charset="-128"/>
                          <a:cs typeface="Arial" panose="020B0604020202020204" pitchFamily="34" charset="0"/>
                        </a:rPr>
                        <a:t>0</a:t>
                      </a:r>
                    </a:p>
                  </a:txBody>
                  <a:tcPr marL="95250" marR="95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700">
                          <a:effectLst/>
                          <a:latin typeface="Aptos" panose="020B0004020202020204" pitchFamily="34" charset="0"/>
                          <a:ea typeface="MS Mincho" panose="02020609040205080304" pitchFamily="49" charset="-128"/>
                          <a:cs typeface="Arial" panose="020B0604020202020204" pitchFamily="34" charset="0"/>
                        </a:rPr>
                        <a:t>0</a:t>
                      </a:r>
                    </a:p>
                  </a:txBody>
                  <a:tcPr marL="95250" marR="95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700">
                          <a:effectLst/>
                          <a:latin typeface="Aptos" panose="020B0004020202020204" pitchFamily="34" charset="0"/>
                          <a:ea typeface="MS Mincho" panose="02020609040205080304" pitchFamily="49" charset="-128"/>
                          <a:cs typeface="Arial" panose="020B0604020202020204" pitchFamily="34" charset="0"/>
                        </a:rPr>
                        <a:t>0</a:t>
                      </a:r>
                    </a:p>
                  </a:txBody>
                  <a:tcPr marL="95250" marR="95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30398860"/>
                  </a:ext>
                </a:extLst>
              </a:tr>
              <a:tr h="762000">
                <a:tc>
                  <a:txBody>
                    <a:bodyPr/>
                    <a:lstStyle/>
                    <a:p>
                      <a:pPr marL="0" marR="0" algn="ctr">
                        <a:lnSpc>
                          <a:spcPct val="116000"/>
                        </a:lnSpc>
                        <a:spcBef>
                          <a:spcPts val="0"/>
                        </a:spcBef>
                        <a:spcAft>
                          <a:spcPts val="0"/>
                        </a:spcAft>
                      </a:pPr>
                      <a:r>
                        <a:rPr lang="en-US" sz="1700">
                          <a:effectLst/>
                          <a:latin typeface="Aptos" panose="020B0004020202020204" pitchFamily="34" charset="0"/>
                          <a:ea typeface="MS Mincho" panose="02020609040205080304" pitchFamily="49" charset="-128"/>
                          <a:cs typeface="Arial" panose="020B0604020202020204" pitchFamily="34" charset="0"/>
                        </a:rPr>
                        <a:t>1</a:t>
                      </a:r>
                    </a:p>
                  </a:txBody>
                  <a:tcPr marL="95250" marR="95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700">
                          <a:effectLst/>
                          <a:latin typeface="Aptos" panose="020B0004020202020204" pitchFamily="34" charset="0"/>
                          <a:ea typeface="MS Mincho" panose="02020609040205080304" pitchFamily="49" charset="-128"/>
                          <a:cs typeface="Arial" panose="020B0604020202020204" pitchFamily="34" charset="0"/>
                        </a:rPr>
                        <a:t>1</a:t>
                      </a:r>
                    </a:p>
                  </a:txBody>
                  <a:tcPr marL="95250" marR="95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700">
                          <a:effectLst/>
                          <a:latin typeface="Aptos" panose="020B0004020202020204" pitchFamily="34" charset="0"/>
                          <a:ea typeface="MS Mincho" panose="02020609040205080304" pitchFamily="49" charset="-128"/>
                          <a:cs typeface="Arial" panose="020B0604020202020204" pitchFamily="34" charset="0"/>
                        </a:rPr>
                        <a:t>1</a:t>
                      </a:r>
                    </a:p>
                  </a:txBody>
                  <a:tcPr marL="95250" marR="95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8066853"/>
                  </a:ext>
                </a:extLst>
              </a:tr>
              <a:tr h="762000">
                <a:tc>
                  <a:txBody>
                    <a:bodyPr/>
                    <a:lstStyle/>
                    <a:p>
                      <a:pPr marL="0" marR="0" algn="ctr">
                        <a:lnSpc>
                          <a:spcPct val="116000"/>
                        </a:lnSpc>
                        <a:spcBef>
                          <a:spcPts val="0"/>
                        </a:spcBef>
                        <a:spcAft>
                          <a:spcPts val="0"/>
                        </a:spcAft>
                      </a:pPr>
                      <a:r>
                        <a:rPr lang="en-US" sz="1700">
                          <a:effectLst/>
                          <a:latin typeface="Aptos" panose="020B0004020202020204" pitchFamily="34" charset="0"/>
                          <a:ea typeface="MS Mincho" panose="02020609040205080304" pitchFamily="49" charset="-128"/>
                          <a:cs typeface="Arial" panose="020B0604020202020204" pitchFamily="34" charset="0"/>
                        </a:rPr>
                        <a:t>0</a:t>
                      </a:r>
                    </a:p>
                  </a:txBody>
                  <a:tcPr marL="95250" marR="95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700">
                          <a:effectLst/>
                          <a:latin typeface="Aptos" panose="020B0004020202020204" pitchFamily="34" charset="0"/>
                          <a:ea typeface="MS Mincho" panose="02020609040205080304" pitchFamily="49" charset="-128"/>
                          <a:cs typeface="Arial" panose="020B0604020202020204" pitchFamily="34" charset="0"/>
                        </a:rPr>
                        <a:t>0</a:t>
                      </a:r>
                    </a:p>
                  </a:txBody>
                  <a:tcPr marL="95250" marR="95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700">
                          <a:effectLst/>
                          <a:latin typeface="Aptos" panose="020B0004020202020204" pitchFamily="34" charset="0"/>
                          <a:ea typeface="MS Mincho" panose="02020609040205080304" pitchFamily="49" charset="-128"/>
                          <a:cs typeface="Arial" panose="020B0604020202020204" pitchFamily="34" charset="0"/>
                        </a:rPr>
                        <a:t>0</a:t>
                      </a:r>
                    </a:p>
                  </a:txBody>
                  <a:tcPr marL="95250" marR="95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24767823"/>
                  </a:ext>
                </a:extLst>
              </a:tr>
            </a:tbl>
          </a:graphicData>
        </a:graphic>
      </p:graphicFrame>
      <p:graphicFrame>
        <p:nvGraphicFramePr>
          <p:cNvPr id="7" name="Table 6">
            <a:extLst>
              <a:ext uri="{FF2B5EF4-FFF2-40B4-BE49-F238E27FC236}">
                <a16:creationId xmlns:a16="http://schemas.microsoft.com/office/drawing/2014/main" id="{58FD4729-CDAD-4C72-E0C7-631E297014BD}"/>
              </a:ext>
            </a:extLst>
          </p:cNvPr>
          <p:cNvGraphicFramePr>
            <a:graphicFrameLocks noGrp="1"/>
          </p:cNvGraphicFramePr>
          <p:nvPr>
            <p:extLst>
              <p:ext uri="{D42A27DB-BD31-4B8C-83A1-F6EECF244321}">
                <p14:modId xmlns:p14="http://schemas.microsoft.com/office/powerpoint/2010/main" val="3865201916"/>
              </p:ext>
            </p:extLst>
          </p:nvPr>
        </p:nvGraphicFramePr>
        <p:xfrm>
          <a:off x="7831015" y="670117"/>
          <a:ext cx="2286000" cy="2286000"/>
        </p:xfrm>
        <a:graphic>
          <a:graphicData uri="http://schemas.openxmlformats.org/drawingml/2006/table">
            <a:tbl>
              <a:tblPr firstRow="1" firstCol="1"/>
              <a:tblGrid>
                <a:gridCol w="762000">
                  <a:extLst>
                    <a:ext uri="{9D8B030D-6E8A-4147-A177-3AD203B41FA5}">
                      <a16:colId xmlns:a16="http://schemas.microsoft.com/office/drawing/2014/main" val="559121561"/>
                    </a:ext>
                  </a:extLst>
                </a:gridCol>
                <a:gridCol w="762000">
                  <a:extLst>
                    <a:ext uri="{9D8B030D-6E8A-4147-A177-3AD203B41FA5}">
                      <a16:colId xmlns:a16="http://schemas.microsoft.com/office/drawing/2014/main" val="2735705953"/>
                    </a:ext>
                  </a:extLst>
                </a:gridCol>
                <a:gridCol w="762000">
                  <a:extLst>
                    <a:ext uri="{9D8B030D-6E8A-4147-A177-3AD203B41FA5}">
                      <a16:colId xmlns:a16="http://schemas.microsoft.com/office/drawing/2014/main" val="3115850324"/>
                    </a:ext>
                  </a:extLst>
                </a:gridCol>
              </a:tblGrid>
              <a:tr h="762000">
                <a:tc>
                  <a:txBody>
                    <a:bodyPr/>
                    <a:lstStyle/>
                    <a:p>
                      <a:pPr marL="0" marR="0" algn="ctr">
                        <a:lnSpc>
                          <a:spcPct val="116000"/>
                        </a:lnSpc>
                        <a:spcBef>
                          <a:spcPts val="0"/>
                        </a:spcBef>
                        <a:spcAft>
                          <a:spcPts val="0"/>
                        </a:spcAft>
                      </a:pPr>
                      <a:r>
                        <a:rPr lang="en-US" sz="1700">
                          <a:effectLst/>
                          <a:latin typeface="Aptos" panose="020B0004020202020204" pitchFamily="34" charset="0"/>
                          <a:ea typeface="MS Mincho" panose="02020609040205080304" pitchFamily="49" charset="-128"/>
                          <a:cs typeface="Arial" panose="020B0604020202020204" pitchFamily="34" charset="0"/>
                        </a:rPr>
                        <a:t>1</a:t>
                      </a:r>
                    </a:p>
                  </a:txBody>
                  <a:tcPr marL="95250" marR="95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700">
                          <a:effectLst/>
                          <a:latin typeface="Aptos" panose="020B0004020202020204" pitchFamily="34" charset="0"/>
                          <a:ea typeface="MS Mincho" panose="02020609040205080304" pitchFamily="49" charset="-128"/>
                          <a:cs typeface="Arial" panose="020B0604020202020204" pitchFamily="34" charset="0"/>
                        </a:rPr>
                        <a:t>0</a:t>
                      </a:r>
                    </a:p>
                  </a:txBody>
                  <a:tcPr marL="95250" marR="95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700">
                          <a:effectLst/>
                          <a:latin typeface="Aptos" panose="020B0004020202020204" pitchFamily="34" charset="0"/>
                          <a:ea typeface="MS Mincho" panose="02020609040205080304" pitchFamily="49" charset="-128"/>
                          <a:cs typeface="Arial" panose="020B0604020202020204" pitchFamily="34" charset="0"/>
                        </a:rPr>
                        <a:t>-1</a:t>
                      </a:r>
                    </a:p>
                  </a:txBody>
                  <a:tcPr marL="95250" marR="95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31674074"/>
                  </a:ext>
                </a:extLst>
              </a:tr>
              <a:tr h="762000">
                <a:tc>
                  <a:txBody>
                    <a:bodyPr/>
                    <a:lstStyle/>
                    <a:p>
                      <a:pPr marL="0" marR="0" algn="ctr">
                        <a:lnSpc>
                          <a:spcPct val="116000"/>
                        </a:lnSpc>
                        <a:spcBef>
                          <a:spcPts val="0"/>
                        </a:spcBef>
                        <a:spcAft>
                          <a:spcPts val="0"/>
                        </a:spcAft>
                      </a:pPr>
                      <a:r>
                        <a:rPr lang="en-US" sz="1700">
                          <a:effectLst/>
                          <a:latin typeface="Aptos" panose="020B0004020202020204" pitchFamily="34" charset="0"/>
                          <a:ea typeface="MS Mincho" panose="02020609040205080304" pitchFamily="49" charset="-128"/>
                          <a:cs typeface="Arial" panose="020B0604020202020204" pitchFamily="34" charset="0"/>
                        </a:rPr>
                        <a:t>1</a:t>
                      </a:r>
                    </a:p>
                  </a:txBody>
                  <a:tcPr marL="95250" marR="95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700">
                          <a:effectLst/>
                          <a:latin typeface="Aptos" panose="020B0004020202020204" pitchFamily="34" charset="0"/>
                          <a:ea typeface="MS Mincho" panose="02020609040205080304" pitchFamily="49" charset="-128"/>
                          <a:cs typeface="Arial" panose="020B0604020202020204" pitchFamily="34" charset="0"/>
                        </a:rPr>
                        <a:t>0</a:t>
                      </a:r>
                    </a:p>
                  </a:txBody>
                  <a:tcPr marL="95250" marR="95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700">
                          <a:effectLst/>
                          <a:latin typeface="Aptos" panose="020B0004020202020204" pitchFamily="34" charset="0"/>
                          <a:ea typeface="MS Mincho" panose="02020609040205080304" pitchFamily="49" charset="-128"/>
                          <a:cs typeface="Arial" panose="020B0604020202020204" pitchFamily="34" charset="0"/>
                        </a:rPr>
                        <a:t>-1</a:t>
                      </a:r>
                    </a:p>
                    <a:p>
                      <a:pPr marL="0" marR="0" algn="ctr">
                        <a:lnSpc>
                          <a:spcPct val="116000"/>
                        </a:lnSpc>
                        <a:spcBef>
                          <a:spcPts val="0"/>
                        </a:spcBef>
                        <a:spcAft>
                          <a:spcPts val="0"/>
                        </a:spcAft>
                      </a:pPr>
                      <a:r>
                        <a:rPr lang="en-US" sz="1700">
                          <a:effectLst/>
                          <a:latin typeface="Aptos" panose="020B0004020202020204" pitchFamily="34" charset="0"/>
                          <a:ea typeface="MS Mincho" panose="02020609040205080304" pitchFamily="49" charset="-128"/>
                          <a:cs typeface="Arial" panose="020B0604020202020204" pitchFamily="34" charset="0"/>
                        </a:rPr>
                        <a:t> </a:t>
                      </a:r>
                    </a:p>
                  </a:txBody>
                  <a:tcPr marL="95250" marR="95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27277485"/>
                  </a:ext>
                </a:extLst>
              </a:tr>
              <a:tr h="762000">
                <a:tc>
                  <a:txBody>
                    <a:bodyPr/>
                    <a:lstStyle/>
                    <a:p>
                      <a:pPr marL="0" marR="0" algn="ctr">
                        <a:lnSpc>
                          <a:spcPct val="116000"/>
                        </a:lnSpc>
                        <a:spcBef>
                          <a:spcPts val="0"/>
                        </a:spcBef>
                        <a:spcAft>
                          <a:spcPts val="0"/>
                        </a:spcAft>
                      </a:pPr>
                      <a:r>
                        <a:rPr lang="en-US" sz="1700">
                          <a:effectLst/>
                          <a:latin typeface="Aptos" panose="020B0004020202020204" pitchFamily="34" charset="0"/>
                          <a:ea typeface="MS Mincho" panose="02020609040205080304" pitchFamily="49" charset="-128"/>
                          <a:cs typeface="Arial" panose="020B0604020202020204" pitchFamily="34" charset="0"/>
                        </a:rPr>
                        <a:t>1</a:t>
                      </a:r>
                    </a:p>
                  </a:txBody>
                  <a:tcPr marL="95250" marR="95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700">
                          <a:effectLst/>
                          <a:latin typeface="Aptos" panose="020B0004020202020204" pitchFamily="34" charset="0"/>
                          <a:ea typeface="MS Mincho" panose="02020609040205080304" pitchFamily="49" charset="-128"/>
                          <a:cs typeface="Arial" panose="020B0604020202020204" pitchFamily="34" charset="0"/>
                        </a:rPr>
                        <a:t>0</a:t>
                      </a:r>
                    </a:p>
                  </a:txBody>
                  <a:tcPr marL="95250" marR="95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700">
                          <a:effectLst/>
                          <a:latin typeface="Aptos" panose="020B0004020202020204" pitchFamily="34" charset="0"/>
                          <a:ea typeface="MS Mincho" panose="02020609040205080304" pitchFamily="49" charset="-128"/>
                          <a:cs typeface="Arial" panose="020B0604020202020204" pitchFamily="34" charset="0"/>
                        </a:rPr>
                        <a:t>-1</a:t>
                      </a:r>
                    </a:p>
                  </a:txBody>
                  <a:tcPr marL="95250" marR="95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41239754"/>
                  </a:ext>
                </a:extLst>
              </a:tr>
            </a:tbl>
          </a:graphicData>
        </a:graphic>
      </p:graphicFrame>
      <p:sp>
        <p:nvSpPr>
          <p:cNvPr id="8" name="TextBox 7">
            <a:extLst>
              <a:ext uri="{FF2B5EF4-FFF2-40B4-BE49-F238E27FC236}">
                <a16:creationId xmlns:a16="http://schemas.microsoft.com/office/drawing/2014/main" id="{802A6DD6-6378-8621-9A8F-4DD9F5C94E8B}"/>
              </a:ext>
            </a:extLst>
          </p:cNvPr>
          <p:cNvSpPr txBox="1"/>
          <p:nvPr/>
        </p:nvSpPr>
        <p:spPr>
          <a:xfrm>
            <a:off x="8492248" y="6102962"/>
            <a:ext cx="963534" cy="369332"/>
          </a:xfrm>
          <a:prstGeom prst="rect">
            <a:avLst/>
          </a:prstGeom>
          <a:noFill/>
        </p:spPr>
        <p:txBody>
          <a:bodyPr wrap="none" rtlCol="0">
            <a:spAutoFit/>
          </a:bodyPr>
          <a:lstStyle/>
          <a:p>
            <a:r>
              <a:rPr lang="en-US"/>
              <a:t>Figure 2</a:t>
            </a:r>
          </a:p>
        </p:txBody>
      </p:sp>
      <p:sp>
        <p:nvSpPr>
          <p:cNvPr id="9" name="TextBox 8">
            <a:extLst>
              <a:ext uri="{FF2B5EF4-FFF2-40B4-BE49-F238E27FC236}">
                <a16:creationId xmlns:a16="http://schemas.microsoft.com/office/drawing/2014/main" id="{4333FFF9-A328-8942-2930-653EF0B5811A}"/>
              </a:ext>
            </a:extLst>
          </p:cNvPr>
          <p:cNvSpPr txBox="1"/>
          <p:nvPr/>
        </p:nvSpPr>
        <p:spPr>
          <a:xfrm>
            <a:off x="8492248" y="2996844"/>
            <a:ext cx="963534" cy="369332"/>
          </a:xfrm>
          <a:prstGeom prst="rect">
            <a:avLst/>
          </a:prstGeom>
          <a:noFill/>
        </p:spPr>
        <p:txBody>
          <a:bodyPr wrap="none" rtlCol="0">
            <a:spAutoFit/>
          </a:bodyPr>
          <a:lstStyle/>
          <a:p>
            <a:r>
              <a:rPr lang="en-US"/>
              <a:t>Figure 1</a:t>
            </a:r>
          </a:p>
        </p:txBody>
      </p:sp>
    </p:spTree>
    <p:extLst>
      <p:ext uri="{BB962C8B-B14F-4D97-AF65-F5344CB8AC3E}">
        <p14:creationId xmlns:p14="http://schemas.microsoft.com/office/powerpoint/2010/main" val="21728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32A1-3E84-61E6-1A1E-A8C3D1A011AC}"/>
              </a:ext>
            </a:extLst>
          </p:cNvPr>
          <p:cNvSpPr>
            <a:spLocks noGrp="1"/>
          </p:cNvSpPr>
          <p:nvPr>
            <p:ph type="title"/>
          </p:nvPr>
        </p:nvSpPr>
        <p:spPr>
          <a:xfrm>
            <a:off x="838200" y="245855"/>
            <a:ext cx="10515600" cy="1325563"/>
          </a:xfrm>
        </p:spPr>
        <p:txBody>
          <a:bodyPr>
            <a:normAutofit/>
          </a:bodyPr>
          <a:lstStyle/>
          <a:p>
            <a:r>
              <a:rPr lang="en-US" sz="2400" b="1">
                <a:latin typeface="Segoe UI" panose="020B0502040204020203" pitchFamily="34" charset="0"/>
                <a:cs typeface="Segoe UI" panose="020B0502040204020203" pitchFamily="34" charset="0"/>
              </a:rPr>
              <a:t>The results</a:t>
            </a:r>
          </a:p>
        </p:txBody>
      </p:sp>
      <p:sp>
        <p:nvSpPr>
          <p:cNvPr id="3" name="Content Placeholder 2">
            <a:extLst>
              <a:ext uri="{FF2B5EF4-FFF2-40B4-BE49-F238E27FC236}">
                <a16:creationId xmlns:a16="http://schemas.microsoft.com/office/drawing/2014/main" id="{3F9F5494-960D-A9F4-73C5-8674432D096B}"/>
              </a:ext>
            </a:extLst>
          </p:cNvPr>
          <p:cNvSpPr>
            <a:spLocks noGrp="1"/>
          </p:cNvSpPr>
          <p:nvPr>
            <p:ph sz="half" idx="1"/>
          </p:nvPr>
        </p:nvSpPr>
        <p:spPr>
          <a:xfrm>
            <a:off x="838199" y="1027906"/>
            <a:ext cx="6933131" cy="5915119"/>
          </a:xfrm>
        </p:spPr>
        <p:txBody>
          <a:bodyPr vert="horz" lIns="91440" tIns="45720" rIns="91440" bIns="45720" rtlCol="0" anchor="t">
            <a:noAutofit/>
          </a:bodyPr>
          <a:lstStyle/>
          <a:p>
            <a:pPr marL="0" indent="0">
              <a:lnSpc>
                <a:spcPct val="150000"/>
              </a:lnSpc>
              <a:buNone/>
            </a:pPr>
            <a:r>
              <a:rPr lang="en-US" sz="2000">
                <a:latin typeface="Segoe UI"/>
                <a:cs typeface="Segoe UI"/>
              </a:rPr>
              <a:t>Lastly, we applied filter 1 to the rectangle, and filter 2 to the small square. Furthermore, we manually slid each filter across the image grid, going pixel by pixel over the original images, multiplying value of each overlapping pixel and adding them to get sum for the value of our new pixel.</a:t>
            </a:r>
          </a:p>
          <a:p>
            <a:pPr marL="0" indent="0">
              <a:lnSpc>
                <a:spcPct val="150000"/>
              </a:lnSpc>
              <a:buNone/>
            </a:pPr>
            <a:r>
              <a:rPr lang="en-US" sz="2000">
                <a:ea typeface="+mn-lt"/>
                <a:cs typeface="+mn-lt"/>
              </a:rPr>
              <a:t>When we used Filter 1 on the rectangle, it made the vertical sides of the shape stand out. The new grid we created showed clear positive and negative sides, meaning the filter successfully detected the rectangle's vertical edges. Likewise, Filter 2 focused on the horizontal sides of the small square, showing how different filters can find different parts of an image, like vertical or horizontal edges.</a:t>
            </a:r>
            <a:endParaRPr lang="en-US"/>
          </a:p>
        </p:txBody>
      </p:sp>
      <p:graphicFrame>
        <p:nvGraphicFramePr>
          <p:cNvPr id="5" name="Table 4">
            <a:extLst>
              <a:ext uri="{FF2B5EF4-FFF2-40B4-BE49-F238E27FC236}">
                <a16:creationId xmlns:a16="http://schemas.microsoft.com/office/drawing/2014/main" id="{D8F12DD3-8A63-C2C0-E27A-7E9F7FBA4FC7}"/>
              </a:ext>
            </a:extLst>
          </p:cNvPr>
          <p:cNvGraphicFramePr>
            <a:graphicFrameLocks noGrp="1"/>
          </p:cNvGraphicFramePr>
          <p:nvPr>
            <p:extLst>
              <p:ext uri="{D42A27DB-BD31-4B8C-83A1-F6EECF244321}">
                <p14:modId xmlns:p14="http://schemas.microsoft.com/office/powerpoint/2010/main" val="3748516377"/>
              </p:ext>
            </p:extLst>
          </p:nvPr>
        </p:nvGraphicFramePr>
        <p:xfrm>
          <a:off x="8309109" y="136208"/>
          <a:ext cx="3026667" cy="3022163"/>
        </p:xfrm>
        <a:graphic>
          <a:graphicData uri="http://schemas.openxmlformats.org/drawingml/2006/table">
            <a:tbl>
              <a:tblPr firstRow="1" firstCol="1"/>
              <a:tblGrid>
                <a:gridCol w="432381">
                  <a:extLst>
                    <a:ext uri="{9D8B030D-6E8A-4147-A177-3AD203B41FA5}">
                      <a16:colId xmlns:a16="http://schemas.microsoft.com/office/drawing/2014/main" val="2198011802"/>
                    </a:ext>
                  </a:extLst>
                </a:gridCol>
                <a:gridCol w="432381">
                  <a:extLst>
                    <a:ext uri="{9D8B030D-6E8A-4147-A177-3AD203B41FA5}">
                      <a16:colId xmlns:a16="http://schemas.microsoft.com/office/drawing/2014/main" val="1189271300"/>
                    </a:ext>
                  </a:extLst>
                </a:gridCol>
                <a:gridCol w="432381">
                  <a:extLst>
                    <a:ext uri="{9D8B030D-6E8A-4147-A177-3AD203B41FA5}">
                      <a16:colId xmlns:a16="http://schemas.microsoft.com/office/drawing/2014/main" val="3664089608"/>
                    </a:ext>
                  </a:extLst>
                </a:gridCol>
                <a:gridCol w="432381">
                  <a:extLst>
                    <a:ext uri="{9D8B030D-6E8A-4147-A177-3AD203B41FA5}">
                      <a16:colId xmlns:a16="http://schemas.microsoft.com/office/drawing/2014/main" val="4257997631"/>
                    </a:ext>
                  </a:extLst>
                </a:gridCol>
                <a:gridCol w="432381">
                  <a:extLst>
                    <a:ext uri="{9D8B030D-6E8A-4147-A177-3AD203B41FA5}">
                      <a16:colId xmlns:a16="http://schemas.microsoft.com/office/drawing/2014/main" val="1827581622"/>
                    </a:ext>
                  </a:extLst>
                </a:gridCol>
                <a:gridCol w="432381">
                  <a:extLst>
                    <a:ext uri="{9D8B030D-6E8A-4147-A177-3AD203B41FA5}">
                      <a16:colId xmlns:a16="http://schemas.microsoft.com/office/drawing/2014/main" val="1617182258"/>
                    </a:ext>
                  </a:extLst>
                </a:gridCol>
                <a:gridCol w="432381">
                  <a:extLst>
                    <a:ext uri="{9D8B030D-6E8A-4147-A177-3AD203B41FA5}">
                      <a16:colId xmlns:a16="http://schemas.microsoft.com/office/drawing/2014/main" val="3452000950"/>
                    </a:ext>
                  </a:extLst>
                </a:gridCol>
              </a:tblGrid>
              <a:tr h="432381">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6</a:t>
                      </a:r>
                    </a:p>
                  </a:txBody>
                  <a:tcPr marL="54048" marR="54048" marT="0" marB="0" anchor="ctr">
                    <a:lnL w="12700" cap="flat" cmpd="sng" algn="ctr">
                      <a:solidFill>
                        <a:srgbClr val="0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-2</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28575" cap="flat" cmpd="sng" algn="ctr">
                      <a:solidFill>
                        <a:srgbClr val="C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A983"/>
                    </a:solid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-2</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A983"/>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2</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3CAEB"/>
                    </a:solid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2</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3CAEB"/>
                    </a:solidFill>
                  </a:tcPr>
                </a:tc>
                <a:extLst>
                  <a:ext uri="{0D108BD9-81ED-4DB2-BD59-A6C34878D82A}">
                    <a16:rowId xmlns:a16="http://schemas.microsoft.com/office/drawing/2014/main" val="2597105124"/>
                  </a:ext>
                </a:extLst>
              </a:tr>
              <a:tr h="432381">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5</a:t>
                      </a:r>
                    </a:p>
                  </a:txBody>
                  <a:tcPr marL="54048" marR="54048" marT="0" marB="0" anchor="ctr">
                    <a:lnL w="12700" cap="flat" cmpd="sng" algn="ctr">
                      <a:solidFill>
                        <a:srgbClr val="0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-3</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28575" cap="flat" cmpd="sng" algn="ctr">
                      <a:solidFill>
                        <a:srgbClr val="C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4E14"/>
                    </a:solid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-3</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4E14"/>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3</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5B0E1"/>
                    </a:solid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3</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5B0E1"/>
                    </a:solidFill>
                  </a:tcPr>
                </a:tc>
                <a:extLst>
                  <a:ext uri="{0D108BD9-81ED-4DB2-BD59-A6C34878D82A}">
                    <a16:rowId xmlns:a16="http://schemas.microsoft.com/office/drawing/2014/main" val="1192433673"/>
                  </a:ext>
                </a:extLst>
              </a:tr>
              <a:tr h="432381">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4</a:t>
                      </a:r>
                    </a:p>
                  </a:txBody>
                  <a:tcPr marL="54048" marR="54048" marT="0" marB="0" anchor="ctr">
                    <a:lnL w="12700" cap="flat" cmpd="sng" algn="ctr">
                      <a:solidFill>
                        <a:srgbClr val="0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-3</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28575" cap="flat" cmpd="sng" algn="ctr">
                      <a:solidFill>
                        <a:srgbClr val="C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4E14"/>
                    </a:solid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-3</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4E14"/>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3</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5B0E1"/>
                    </a:solid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3</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5B0E1"/>
                    </a:solidFill>
                  </a:tcPr>
                </a:tc>
                <a:extLst>
                  <a:ext uri="{0D108BD9-81ED-4DB2-BD59-A6C34878D82A}">
                    <a16:rowId xmlns:a16="http://schemas.microsoft.com/office/drawing/2014/main" val="2369546391"/>
                  </a:ext>
                </a:extLst>
              </a:tr>
              <a:tr h="432381">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3</a:t>
                      </a:r>
                    </a:p>
                  </a:txBody>
                  <a:tcPr marL="54048" marR="54048" marT="0" marB="0" anchor="ctr">
                    <a:lnL w="12700" cap="flat" cmpd="sng" algn="ctr">
                      <a:solidFill>
                        <a:srgbClr val="0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-3</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28575" cap="flat" cmpd="sng" algn="ctr">
                      <a:solidFill>
                        <a:srgbClr val="C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4E14"/>
                    </a:solid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-3</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4E14"/>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3</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5B0E1"/>
                    </a:solid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3</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5B0E1"/>
                    </a:solidFill>
                  </a:tcPr>
                </a:tc>
                <a:extLst>
                  <a:ext uri="{0D108BD9-81ED-4DB2-BD59-A6C34878D82A}">
                    <a16:rowId xmlns:a16="http://schemas.microsoft.com/office/drawing/2014/main" val="2098276415"/>
                  </a:ext>
                </a:extLst>
              </a:tr>
              <a:tr h="432381">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2</a:t>
                      </a:r>
                    </a:p>
                  </a:txBody>
                  <a:tcPr marL="54048" marR="54048" marT="0" marB="0" anchor="ctr">
                    <a:lnL w="12700" cap="flat" cmpd="sng" algn="ctr">
                      <a:solidFill>
                        <a:srgbClr val="0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-3</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28575" cap="flat" cmpd="sng" algn="ctr">
                      <a:solidFill>
                        <a:srgbClr val="C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4E14"/>
                    </a:solid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-3</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4E14"/>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3</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5B0E1"/>
                    </a:solid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3</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5B0E1"/>
                    </a:solidFill>
                  </a:tcPr>
                </a:tc>
                <a:extLst>
                  <a:ext uri="{0D108BD9-81ED-4DB2-BD59-A6C34878D82A}">
                    <a16:rowId xmlns:a16="http://schemas.microsoft.com/office/drawing/2014/main" val="4076999326"/>
                  </a:ext>
                </a:extLst>
              </a:tr>
              <a:tr h="432381">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1</a:t>
                      </a:r>
                    </a:p>
                  </a:txBody>
                  <a:tcPr marL="54048" marR="54048" marT="0" marB="0" anchor="ctr">
                    <a:lnL w="12700" cap="flat" cmpd="sng" algn="ctr">
                      <a:solidFill>
                        <a:srgbClr val="0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-2</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28575" cap="flat" cmpd="sng" algn="ctr">
                      <a:solidFill>
                        <a:srgbClr val="C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F1A983"/>
                    </a:solid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-2</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F1A983"/>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2</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83CAEB"/>
                    </a:solid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2</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83CAEB"/>
                    </a:solidFill>
                  </a:tcPr>
                </a:tc>
                <a:extLst>
                  <a:ext uri="{0D108BD9-81ED-4DB2-BD59-A6C34878D82A}">
                    <a16:rowId xmlns:a16="http://schemas.microsoft.com/office/drawing/2014/main" val="606308673"/>
                  </a:ext>
                </a:extLst>
              </a:tr>
              <a:tr h="427877">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0</a:t>
                      </a: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2</a:t>
                      </a: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3</a:t>
                      </a: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4</a:t>
                      </a: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5</a:t>
                      </a: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6</a:t>
                      </a:r>
                    </a:p>
                  </a:txBody>
                  <a:tcPr marL="54048" marR="540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74832699"/>
                  </a:ext>
                </a:extLst>
              </a:tr>
            </a:tbl>
          </a:graphicData>
        </a:graphic>
      </p:graphicFrame>
      <p:graphicFrame>
        <p:nvGraphicFramePr>
          <p:cNvPr id="6" name="Table 5">
            <a:extLst>
              <a:ext uri="{FF2B5EF4-FFF2-40B4-BE49-F238E27FC236}">
                <a16:creationId xmlns:a16="http://schemas.microsoft.com/office/drawing/2014/main" id="{C9C04802-B8DE-C791-8FB6-7C86F83439D4}"/>
              </a:ext>
            </a:extLst>
          </p:cNvPr>
          <p:cNvGraphicFramePr>
            <a:graphicFrameLocks noGrp="1"/>
          </p:cNvGraphicFramePr>
          <p:nvPr>
            <p:extLst>
              <p:ext uri="{D42A27DB-BD31-4B8C-83A1-F6EECF244321}">
                <p14:modId xmlns:p14="http://schemas.microsoft.com/office/powerpoint/2010/main" val="173177550"/>
              </p:ext>
            </p:extLst>
          </p:nvPr>
        </p:nvGraphicFramePr>
        <p:xfrm>
          <a:off x="8309109" y="3540085"/>
          <a:ext cx="3026667" cy="3022164"/>
        </p:xfrm>
        <a:graphic>
          <a:graphicData uri="http://schemas.openxmlformats.org/drawingml/2006/table">
            <a:tbl>
              <a:tblPr firstRow="1" firstCol="1"/>
              <a:tblGrid>
                <a:gridCol w="432381">
                  <a:extLst>
                    <a:ext uri="{9D8B030D-6E8A-4147-A177-3AD203B41FA5}">
                      <a16:colId xmlns:a16="http://schemas.microsoft.com/office/drawing/2014/main" val="15904405"/>
                    </a:ext>
                  </a:extLst>
                </a:gridCol>
                <a:gridCol w="432381">
                  <a:extLst>
                    <a:ext uri="{9D8B030D-6E8A-4147-A177-3AD203B41FA5}">
                      <a16:colId xmlns:a16="http://schemas.microsoft.com/office/drawing/2014/main" val="3532334930"/>
                    </a:ext>
                  </a:extLst>
                </a:gridCol>
                <a:gridCol w="432381">
                  <a:extLst>
                    <a:ext uri="{9D8B030D-6E8A-4147-A177-3AD203B41FA5}">
                      <a16:colId xmlns:a16="http://schemas.microsoft.com/office/drawing/2014/main" val="2839677023"/>
                    </a:ext>
                  </a:extLst>
                </a:gridCol>
                <a:gridCol w="432381">
                  <a:extLst>
                    <a:ext uri="{9D8B030D-6E8A-4147-A177-3AD203B41FA5}">
                      <a16:colId xmlns:a16="http://schemas.microsoft.com/office/drawing/2014/main" val="3308671997"/>
                    </a:ext>
                  </a:extLst>
                </a:gridCol>
                <a:gridCol w="432381">
                  <a:extLst>
                    <a:ext uri="{9D8B030D-6E8A-4147-A177-3AD203B41FA5}">
                      <a16:colId xmlns:a16="http://schemas.microsoft.com/office/drawing/2014/main" val="295725464"/>
                    </a:ext>
                  </a:extLst>
                </a:gridCol>
                <a:gridCol w="432381">
                  <a:extLst>
                    <a:ext uri="{9D8B030D-6E8A-4147-A177-3AD203B41FA5}">
                      <a16:colId xmlns:a16="http://schemas.microsoft.com/office/drawing/2014/main" val="2878806701"/>
                    </a:ext>
                  </a:extLst>
                </a:gridCol>
                <a:gridCol w="432381">
                  <a:extLst>
                    <a:ext uri="{9D8B030D-6E8A-4147-A177-3AD203B41FA5}">
                      <a16:colId xmlns:a16="http://schemas.microsoft.com/office/drawing/2014/main" val="287053225"/>
                    </a:ext>
                  </a:extLst>
                </a:gridCol>
              </a:tblGrid>
              <a:tr h="432381">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6</a:t>
                      </a:r>
                    </a:p>
                  </a:txBody>
                  <a:tcPr marL="54047" marR="54047" marT="0" marB="0" anchor="ctr">
                    <a:lnL w="12700" cap="flat" cmpd="sng" algn="ctr">
                      <a:solidFill>
                        <a:srgbClr val="0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28575" cap="flat" cmpd="sng" algn="ctr">
                      <a:solidFill>
                        <a:srgbClr val="C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901054783"/>
                  </a:ext>
                </a:extLst>
              </a:tr>
              <a:tr h="432381">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5</a:t>
                      </a:r>
                    </a:p>
                  </a:txBody>
                  <a:tcPr marL="54047" marR="54047" marT="0" marB="0" anchor="ctr">
                    <a:lnL w="12700" cap="flat" cmpd="sng" algn="ctr">
                      <a:solidFill>
                        <a:srgbClr val="0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1</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28575" cap="flat" cmpd="sng" algn="ctr">
                      <a:solidFill>
                        <a:srgbClr val="C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3A3A"/>
                    </a:solidFill>
                  </a:tcPr>
                </a:tc>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2</a:t>
                      </a: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3</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3</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2</a:t>
                      </a: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1</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3A3A"/>
                    </a:solidFill>
                  </a:tcPr>
                </a:tc>
                <a:extLst>
                  <a:ext uri="{0D108BD9-81ED-4DB2-BD59-A6C34878D82A}">
                    <a16:rowId xmlns:a16="http://schemas.microsoft.com/office/drawing/2014/main" val="4014596574"/>
                  </a:ext>
                </a:extLst>
              </a:tr>
              <a:tr h="432381">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4</a:t>
                      </a:r>
                    </a:p>
                  </a:txBody>
                  <a:tcPr marL="54047" marR="54047" marT="0" marB="0" anchor="ctr">
                    <a:lnL w="12700" cap="flat" cmpd="sng" algn="ctr">
                      <a:solidFill>
                        <a:srgbClr val="0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1</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28575" cap="flat" cmpd="sng" algn="ctr">
                      <a:solidFill>
                        <a:srgbClr val="C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3A3A"/>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1</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3A3A"/>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1</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3A3A"/>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1</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3A3A"/>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1</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3A3A"/>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1</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3A3A"/>
                    </a:solidFill>
                  </a:tcPr>
                </a:tc>
                <a:extLst>
                  <a:ext uri="{0D108BD9-81ED-4DB2-BD59-A6C34878D82A}">
                    <a16:rowId xmlns:a16="http://schemas.microsoft.com/office/drawing/2014/main" val="4191271198"/>
                  </a:ext>
                </a:extLst>
              </a:tr>
              <a:tr h="432381">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3</a:t>
                      </a:r>
                    </a:p>
                  </a:txBody>
                  <a:tcPr marL="54047" marR="54047" marT="0" marB="0" anchor="ctr">
                    <a:lnL w="12700" cap="flat" cmpd="sng" algn="ctr">
                      <a:solidFill>
                        <a:srgbClr val="0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1</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28575" cap="flat" cmpd="sng" algn="ctr">
                      <a:solidFill>
                        <a:srgbClr val="C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3A3A"/>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1</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3A3A"/>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1</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3A3A"/>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1</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3A3A"/>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1</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3A3A"/>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1</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3A3A"/>
                    </a:solidFill>
                  </a:tcPr>
                </a:tc>
                <a:extLst>
                  <a:ext uri="{0D108BD9-81ED-4DB2-BD59-A6C34878D82A}">
                    <a16:rowId xmlns:a16="http://schemas.microsoft.com/office/drawing/2014/main" val="1397827723"/>
                  </a:ext>
                </a:extLst>
              </a:tr>
              <a:tr h="432381">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2</a:t>
                      </a:r>
                    </a:p>
                  </a:txBody>
                  <a:tcPr marL="54047" marR="54047" marT="0" marB="0" anchor="ctr">
                    <a:lnL w="12700" cap="flat" cmpd="sng" algn="ctr">
                      <a:solidFill>
                        <a:srgbClr val="0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1</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28575" cap="flat" cmpd="sng" algn="ctr">
                      <a:solidFill>
                        <a:srgbClr val="C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3A3A"/>
                    </a:solidFill>
                  </a:tcPr>
                </a:tc>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2</a:t>
                      </a: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3</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3</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2</a:t>
                      </a: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1</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3A3A"/>
                    </a:solidFill>
                  </a:tcPr>
                </a:tc>
                <a:extLst>
                  <a:ext uri="{0D108BD9-81ED-4DB2-BD59-A6C34878D82A}">
                    <a16:rowId xmlns:a16="http://schemas.microsoft.com/office/drawing/2014/main" val="2606958795"/>
                  </a:ext>
                </a:extLst>
              </a:tr>
              <a:tr h="432381">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1</a:t>
                      </a:r>
                    </a:p>
                  </a:txBody>
                  <a:tcPr marL="54047" marR="54047" marT="0" marB="0" anchor="ctr">
                    <a:lnL w="12700" cap="flat" cmpd="sng" algn="ctr">
                      <a:solidFill>
                        <a:srgbClr val="0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28575" cap="flat" cmpd="sng" algn="ctr">
                      <a:solidFill>
                        <a:srgbClr val="C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000000"/>
                    </a:solidFill>
                  </a:tcPr>
                </a:tc>
                <a:tc>
                  <a:txBody>
                    <a:bodyPr/>
                    <a:lstStyle/>
                    <a:p>
                      <a:pPr marL="0" marR="0" algn="ctr">
                        <a:lnSpc>
                          <a:spcPct val="116000"/>
                        </a:lnSpc>
                        <a:spcBef>
                          <a:spcPts val="0"/>
                        </a:spcBef>
                        <a:spcAft>
                          <a:spcPts val="0"/>
                        </a:spcAft>
                      </a:pPr>
                      <a:r>
                        <a:rPr lang="en-US" sz="1000">
                          <a:solidFill>
                            <a:srgbClr val="FFFFFF"/>
                          </a:solidFill>
                          <a:effectLst/>
                          <a:latin typeface="Aptos" panose="020B0004020202020204" pitchFamily="34" charset="0"/>
                          <a:ea typeface="MS Mincho" panose="02020609040205080304" pitchFamily="49" charset="-128"/>
                          <a:cs typeface="Arial" panose="020B0604020202020204" pitchFamily="34" charset="0"/>
                        </a:rPr>
                        <a:t>0</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000000"/>
                    </a:solidFill>
                  </a:tcPr>
                </a:tc>
                <a:extLst>
                  <a:ext uri="{0D108BD9-81ED-4DB2-BD59-A6C34878D82A}">
                    <a16:rowId xmlns:a16="http://schemas.microsoft.com/office/drawing/2014/main" val="2334397533"/>
                  </a:ext>
                </a:extLst>
              </a:tr>
              <a:tr h="427878">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0</a:t>
                      </a: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solidFill>
                            <a:srgbClr val="000000"/>
                          </a:solidFill>
                          <a:effectLst/>
                          <a:latin typeface="Aptos" panose="020B0004020202020204" pitchFamily="34" charset="0"/>
                          <a:ea typeface="MS Mincho" panose="02020609040205080304" pitchFamily="49" charset="-128"/>
                          <a:cs typeface="Arial" panose="020B0604020202020204" pitchFamily="34" charset="0"/>
                        </a:rPr>
                        <a:t>1</a:t>
                      </a:r>
                      <a:endParaRPr lang="en-US" sz="1000">
                        <a:effectLst/>
                        <a:latin typeface="Aptos" panose="020B0004020202020204" pitchFamily="34" charset="0"/>
                        <a:ea typeface="MS Mincho" panose="02020609040205080304" pitchFamily="49" charset="-128"/>
                        <a:cs typeface="Arial" panose="020B0604020202020204" pitchFamily="34" charset="0"/>
                      </a:endParaRP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2</a:t>
                      </a: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3</a:t>
                      </a: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4</a:t>
                      </a: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5</a:t>
                      </a: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6000"/>
                        </a:lnSpc>
                        <a:spcBef>
                          <a:spcPts val="0"/>
                        </a:spcBef>
                        <a:spcAft>
                          <a:spcPts val="0"/>
                        </a:spcAft>
                      </a:pPr>
                      <a:r>
                        <a:rPr lang="en-US" sz="1000">
                          <a:effectLst/>
                          <a:latin typeface="Aptos" panose="020B0004020202020204" pitchFamily="34" charset="0"/>
                          <a:ea typeface="MS Mincho" panose="02020609040205080304" pitchFamily="49" charset="-128"/>
                          <a:cs typeface="Arial" panose="020B0604020202020204" pitchFamily="34" charset="0"/>
                        </a:rPr>
                        <a:t>6</a:t>
                      </a:r>
                    </a:p>
                  </a:txBody>
                  <a:tcPr marL="54047" marR="540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51515633"/>
                  </a:ext>
                </a:extLst>
              </a:tr>
            </a:tbl>
          </a:graphicData>
        </a:graphic>
      </p:graphicFrame>
      <p:sp>
        <p:nvSpPr>
          <p:cNvPr id="7" name="TextBox 6">
            <a:extLst>
              <a:ext uri="{FF2B5EF4-FFF2-40B4-BE49-F238E27FC236}">
                <a16:creationId xmlns:a16="http://schemas.microsoft.com/office/drawing/2014/main" id="{4EDBA313-FB75-7E9D-3407-56BD4BD001E5}"/>
              </a:ext>
            </a:extLst>
          </p:cNvPr>
          <p:cNvSpPr txBox="1"/>
          <p:nvPr/>
        </p:nvSpPr>
        <p:spPr>
          <a:xfrm>
            <a:off x="9392581" y="3121581"/>
            <a:ext cx="859723" cy="369332"/>
          </a:xfrm>
          <a:prstGeom prst="rect">
            <a:avLst/>
          </a:prstGeom>
          <a:noFill/>
        </p:spPr>
        <p:txBody>
          <a:bodyPr wrap="none" rtlCol="0">
            <a:spAutoFit/>
          </a:bodyPr>
          <a:lstStyle/>
          <a:p>
            <a:r>
              <a:rPr lang="en-US"/>
              <a:t>Filter 1</a:t>
            </a:r>
          </a:p>
        </p:txBody>
      </p:sp>
      <p:sp>
        <p:nvSpPr>
          <p:cNvPr id="8" name="TextBox 7">
            <a:extLst>
              <a:ext uri="{FF2B5EF4-FFF2-40B4-BE49-F238E27FC236}">
                <a16:creationId xmlns:a16="http://schemas.microsoft.com/office/drawing/2014/main" id="{1AB4C1CC-BF4D-8F43-B168-7A3292E842E0}"/>
              </a:ext>
            </a:extLst>
          </p:cNvPr>
          <p:cNvSpPr txBox="1"/>
          <p:nvPr/>
        </p:nvSpPr>
        <p:spPr>
          <a:xfrm>
            <a:off x="9392581" y="6537126"/>
            <a:ext cx="859723" cy="369332"/>
          </a:xfrm>
          <a:prstGeom prst="rect">
            <a:avLst/>
          </a:prstGeom>
          <a:noFill/>
        </p:spPr>
        <p:txBody>
          <a:bodyPr wrap="none" rtlCol="0">
            <a:spAutoFit/>
          </a:bodyPr>
          <a:lstStyle/>
          <a:p>
            <a:r>
              <a:rPr lang="en-US"/>
              <a:t>Filter 2</a:t>
            </a:r>
          </a:p>
        </p:txBody>
      </p:sp>
    </p:spTree>
    <p:extLst>
      <p:ext uri="{BB962C8B-B14F-4D97-AF65-F5344CB8AC3E}">
        <p14:creationId xmlns:p14="http://schemas.microsoft.com/office/powerpoint/2010/main" val="2232287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37961-2057-0D5B-F5AC-A1578314C44A}"/>
              </a:ext>
            </a:extLst>
          </p:cNvPr>
          <p:cNvSpPr>
            <a:spLocks noGrp="1"/>
          </p:cNvSpPr>
          <p:nvPr>
            <p:ph type="title"/>
          </p:nvPr>
        </p:nvSpPr>
        <p:spPr/>
        <p:txBody>
          <a:bodyPr>
            <a:normAutofit/>
          </a:bodyPr>
          <a:lstStyle/>
          <a:p>
            <a:r>
              <a:rPr lang="en-US" sz="2400" b="1">
                <a:latin typeface="Segoe UI"/>
                <a:cs typeface="Segoe UI"/>
              </a:rPr>
              <a:t>Conclusion</a:t>
            </a:r>
          </a:p>
        </p:txBody>
      </p:sp>
      <p:sp>
        <p:nvSpPr>
          <p:cNvPr id="3" name="Content Placeholder 2">
            <a:extLst>
              <a:ext uri="{FF2B5EF4-FFF2-40B4-BE49-F238E27FC236}">
                <a16:creationId xmlns:a16="http://schemas.microsoft.com/office/drawing/2014/main" id="{2FAF8ACE-B7E2-B503-F173-A885BC3D1BE0}"/>
              </a:ext>
            </a:extLst>
          </p:cNvPr>
          <p:cNvSpPr>
            <a:spLocks noGrp="1"/>
          </p:cNvSpPr>
          <p:nvPr>
            <p:ph idx="1"/>
          </p:nvPr>
        </p:nvSpPr>
        <p:spPr>
          <a:xfrm>
            <a:off x="838200" y="1395663"/>
            <a:ext cx="10515600" cy="5380522"/>
          </a:xfrm>
        </p:spPr>
        <p:txBody>
          <a:bodyPr vert="horz" lIns="91440" tIns="45720" rIns="91440" bIns="45720" rtlCol="0" anchor="t">
            <a:normAutofit/>
          </a:bodyPr>
          <a:lstStyle/>
          <a:p>
            <a:pPr marL="0" indent="0">
              <a:lnSpc>
                <a:spcPct val="150000"/>
              </a:lnSpc>
              <a:buNone/>
            </a:pPr>
            <a:r>
              <a:rPr lang="en-US" sz="2000">
                <a:latin typeface="Segoe UI"/>
                <a:cs typeface="Segoe UI"/>
              </a:rPr>
              <a:t>As a result of manually performing convolution, our group grasped a better understanding of how CNNs worked. Furthermore, we noticed when performing convolution that it was easy to pick up on patterns in the output. Thus, we believe the main advantage of CNNs is that they are good at detecting patterns. In addition, our group, through the process of manual convolution, observed how patterns within filters indicate distinct features in the original image, such as edges and corners. </a:t>
            </a:r>
          </a:p>
          <a:p>
            <a:pPr marL="0" indent="0">
              <a:lnSpc>
                <a:spcPct val="150000"/>
              </a:lnSpc>
              <a:buNone/>
            </a:pPr>
            <a:r>
              <a:rPr lang="en-US" sz="2000">
                <a:latin typeface="Segoe UI"/>
                <a:cs typeface="Segoe UI"/>
              </a:rPr>
              <a:t>Our findings in the presentation effectively portrayed the original image, the designed filters, the convolved output, and our interpretations of the detected features.</a:t>
            </a:r>
          </a:p>
          <a:p>
            <a:pPr marL="0" indent="0">
              <a:lnSpc>
                <a:spcPct val="150000"/>
              </a:lnSpc>
              <a:buNone/>
            </a:pPr>
            <a:r>
              <a:rPr lang="en-US" sz="2000">
                <a:latin typeface="Segoe UI"/>
                <a:cs typeface="Segoe UI"/>
              </a:rPr>
              <a:t>In the future, our acquired knowledge will be vital for our in-depth navigation into advanced technical applications of deep learning in image analysis.</a:t>
            </a:r>
          </a:p>
        </p:txBody>
      </p:sp>
    </p:spTree>
    <p:extLst>
      <p:ext uri="{BB962C8B-B14F-4D97-AF65-F5344CB8AC3E}">
        <p14:creationId xmlns:p14="http://schemas.microsoft.com/office/powerpoint/2010/main" val="897130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1FC02-6D0D-A657-EAB9-A1067B6426AD}"/>
              </a:ext>
            </a:extLst>
          </p:cNvPr>
          <p:cNvSpPr>
            <a:spLocks noGrp="1"/>
          </p:cNvSpPr>
          <p:nvPr>
            <p:ph type="title"/>
          </p:nvPr>
        </p:nvSpPr>
        <p:spPr/>
        <p:txBody>
          <a:bodyPr>
            <a:normAutofit/>
          </a:bodyPr>
          <a:lstStyle/>
          <a:p>
            <a:r>
              <a:rPr lang="en-US" sz="2400">
                <a:latin typeface="Segoe UI" panose="020B0502040204020203" pitchFamily="34" charset="0"/>
                <a:cs typeface="Segoe UI" panose="020B0502040204020203" pitchFamily="34" charset="0"/>
              </a:rPr>
              <a:t>References</a:t>
            </a:r>
          </a:p>
        </p:txBody>
      </p:sp>
      <p:sp>
        <p:nvSpPr>
          <p:cNvPr id="3" name="Content Placeholder 2">
            <a:extLst>
              <a:ext uri="{FF2B5EF4-FFF2-40B4-BE49-F238E27FC236}">
                <a16:creationId xmlns:a16="http://schemas.microsoft.com/office/drawing/2014/main" id="{02299469-E13D-9464-05AF-126273E25FA3}"/>
              </a:ext>
            </a:extLst>
          </p:cNvPr>
          <p:cNvSpPr>
            <a:spLocks noGrp="1"/>
          </p:cNvSpPr>
          <p:nvPr>
            <p:ph idx="1"/>
          </p:nvPr>
        </p:nvSpPr>
        <p:spPr/>
        <p:txBody>
          <a:bodyPr vert="horz" lIns="91440" tIns="45720" rIns="91440" bIns="45720" rtlCol="0" anchor="t">
            <a:normAutofit/>
          </a:bodyPr>
          <a:lstStyle/>
          <a:p>
            <a:pPr>
              <a:lnSpc>
                <a:spcPct val="150000"/>
              </a:lnSpc>
            </a:pPr>
            <a:r>
              <a:rPr lang="en-US" sz="2000" err="1">
                <a:latin typeface="Segoe UI" panose="020B0502040204020203" pitchFamily="34" charset="0"/>
                <a:ea typeface="+mn-lt"/>
                <a:cs typeface="Segoe UI" panose="020B0502040204020203" pitchFamily="34" charset="0"/>
              </a:rPr>
              <a:t>GeeksforGeeks</a:t>
            </a:r>
            <a:r>
              <a:rPr lang="en-US" sz="2000">
                <a:latin typeface="Segoe UI" panose="020B0502040204020203" pitchFamily="34" charset="0"/>
                <a:ea typeface="+mn-lt"/>
                <a:cs typeface="Segoe UI" panose="020B0502040204020203" pitchFamily="34" charset="0"/>
              </a:rPr>
              <a:t>. (2024f, September 9). Introduction to Convolution Neural Network. </a:t>
            </a:r>
            <a:r>
              <a:rPr lang="en-US" sz="2000" err="1">
                <a:latin typeface="Segoe UI" panose="020B0502040204020203" pitchFamily="34" charset="0"/>
                <a:ea typeface="+mn-lt"/>
                <a:cs typeface="Segoe UI" panose="020B0502040204020203" pitchFamily="34" charset="0"/>
              </a:rPr>
              <a:t>GeeksforGeeks</a:t>
            </a:r>
            <a:r>
              <a:rPr lang="en-US" sz="2000">
                <a:latin typeface="Segoe UI" panose="020B0502040204020203" pitchFamily="34" charset="0"/>
                <a:ea typeface="+mn-lt"/>
                <a:cs typeface="Segoe UI" panose="020B0502040204020203" pitchFamily="34" charset="0"/>
              </a:rPr>
              <a:t>. </a:t>
            </a:r>
            <a:r>
              <a:rPr lang="en-US" sz="2000">
                <a:latin typeface="Segoe UI" panose="020B0502040204020203" pitchFamily="34" charset="0"/>
                <a:ea typeface="+mn-lt"/>
                <a:cs typeface="Segoe UI" panose="020B0502040204020203" pitchFamily="34" charset="0"/>
                <a:hlinkClick r:id="rId2"/>
              </a:rPr>
              <a:t>https://www.geeksforgeeks.org/introduction-convolution-neural-network/</a:t>
            </a:r>
            <a:r>
              <a:rPr lang="en-US" sz="2000">
                <a:latin typeface="Segoe UI" panose="020B0502040204020203" pitchFamily="34" charset="0"/>
                <a:ea typeface="+mn-lt"/>
                <a:cs typeface="Segoe UI" panose="020B0502040204020203" pitchFamily="34" charset="0"/>
              </a:rPr>
              <a:t> </a:t>
            </a:r>
            <a:r>
              <a:rPr lang="en-US" sz="2000">
                <a:latin typeface="Segoe UI" panose="020B0502040204020203" pitchFamily="34" charset="0"/>
                <a:cs typeface="Segoe UI" panose="020B0502040204020203" pitchFamily="34" charset="0"/>
              </a:rPr>
              <a:t> </a:t>
            </a:r>
            <a:endParaRPr lang="en-US" sz="2000">
              <a:latin typeface="Segoe UI" panose="020B0502040204020203" pitchFamily="34" charset="0"/>
              <a:ea typeface="+mn-lt"/>
              <a:cs typeface="Segoe UI" panose="020B0502040204020203" pitchFamily="34" charset="0"/>
            </a:endParaRPr>
          </a:p>
          <a:p>
            <a:pPr>
              <a:lnSpc>
                <a:spcPct val="150000"/>
              </a:lnSpc>
            </a:pPr>
            <a:r>
              <a:rPr lang="en-US" sz="2000">
                <a:latin typeface="Segoe UI" panose="020B0502040204020203" pitchFamily="34" charset="0"/>
                <a:cs typeface="Segoe UI" panose="020B0502040204020203" pitchFamily="34" charset="0"/>
              </a:rPr>
              <a:t>3Blue1Brown. (2022, November 18). But what is a convolution? [Video]. YouTube. </a:t>
            </a:r>
            <a:r>
              <a:rPr lang="en-US" sz="2000" u="sng">
                <a:latin typeface="Segoe UI" panose="020B0502040204020203" pitchFamily="34" charset="0"/>
                <a:cs typeface="Segoe UI" panose="020B0502040204020203" pitchFamily="34" charset="0"/>
                <a:hlinkClick r:id="rId3"/>
              </a:rPr>
              <a:t>https://www.youtube.com/watch?v=KuXjwB4LzSA</a:t>
            </a:r>
            <a:r>
              <a:rPr lang="en-US" sz="2000" u="sng">
                <a:latin typeface="Segoe UI" panose="020B0502040204020203" pitchFamily="34" charset="0"/>
                <a:cs typeface="Segoe UI" panose="020B0502040204020203" pitchFamily="34" charset="0"/>
              </a:rPr>
              <a:t> </a:t>
            </a:r>
          </a:p>
          <a:p>
            <a:pPr>
              <a:lnSpc>
                <a:spcPct val="150000"/>
              </a:lnSpc>
            </a:pPr>
            <a:r>
              <a:rPr lang="en-US" sz="2000">
                <a:latin typeface="Segoe UI" panose="020B0502040204020203" pitchFamily="34" charset="0"/>
                <a:cs typeface="Segoe UI" panose="020B0502040204020203" pitchFamily="34" charset="0"/>
              </a:rPr>
              <a:t>Alexandre </a:t>
            </a:r>
            <a:r>
              <a:rPr lang="en-US" sz="2000" err="1">
                <a:latin typeface="Segoe UI" panose="020B0502040204020203" pitchFamily="34" charset="0"/>
                <a:cs typeface="Segoe UI" panose="020B0502040204020203" pitchFamily="34" charset="0"/>
              </a:rPr>
              <a:t>Damião</a:t>
            </a:r>
            <a:r>
              <a:rPr lang="en-US" sz="2000">
                <a:latin typeface="Segoe UI" panose="020B0502040204020203" pitchFamily="34" charset="0"/>
                <a:cs typeface="Segoe UI" panose="020B0502040204020203" pitchFamily="34" charset="0"/>
              </a:rPr>
              <a:t>. (2018, February 9). convolution of images [Video]. YouTube. </a:t>
            </a:r>
            <a:r>
              <a:rPr lang="en-US" sz="2000" u="sng">
                <a:latin typeface="Segoe UI" panose="020B0502040204020203" pitchFamily="34" charset="0"/>
                <a:cs typeface="Segoe UI" panose="020B0502040204020203" pitchFamily="34" charset="0"/>
                <a:hlinkClick r:id="rId4"/>
              </a:rPr>
              <a:t>https://www.youtube.com/watch?v=YgtModJ-4cw</a:t>
            </a:r>
            <a:r>
              <a:rPr lang="en-US" sz="2000" u="sng">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851045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1001</Words>
  <Application>Microsoft Office PowerPoint</Application>
  <PresentationFormat>Widescreen</PresentationFormat>
  <Paragraphs>305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Segoe UI</vt:lpstr>
      <vt:lpstr>office theme</vt:lpstr>
      <vt:lpstr>A07 ITAI 1378 Manual CNN ​ Martin Demel, Brandie Griffin, Jordan Allen, Sydney Chilson, Marvin Azuogu.​ ​ Department of Science, Technology, Engineering &amp; Math, Houston Community College​</vt:lpstr>
      <vt:lpstr>Abstract</vt:lpstr>
      <vt:lpstr>Our original 8x8 images </vt:lpstr>
      <vt:lpstr>filters</vt:lpstr>
      <vt:lpstr>The 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Marvin Azuogu</dc:creator>
  <cp:lastModifiedBy>Marvin Azuogu</cp:lastModifiedBy>
  <cp:revision>2</cp:revision>
  <dcterms:created xsi:type="dcterms:W3CDTF">2024-10-02T02:24:48Z</dcterms:created>
  <dcterms:modified xsi:type="dcterms:W3CDTF">2024-10-11T01:54:27Z</dcterms:modified>
</cp:coreProperties>
</file>