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7.xml" ContentType="application/vnd.openxmlformats-officedocument.presentationml.notesSlide+xml"/>
  <Override PartName="/ppt/notesSlides/_rels/notesSlide7.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slide35.xml" ContentType="application/vnd.openxmlformats-officedocument.presentationml.slide+xml"/>
  <Override PartName="/ppt/slides/slide33.xml" ContentType="application/vnd.openxmlformats-officedocument.presentationml.slide+xml"/>
  <Override PartName="/ppt/slides/_rels/slide35.xml.rels" ContentType="application/vnd.openxmlformats-package.relationships+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22.png" ContentType="image/png"/>
  <Override PartName="/ppt/media/image21.png" ContentType="image/png"/>
  <Override PartName="/ppt/media/image20.png" ContentType="image/png"/>
  <Override PartName="/ppt/media/image19.png" ContentType="image/png"/>
  <Override PartName="/ppt/media/image17.png" ContentType="image/png"/>
  <Override PartName="/ppt/media/image14.png" ContentType="image/png"/>
  <Override PartName="/ppt/media/image16.png" ContentType="image/png"/>
  <Override PartName="/ppt/media/image13.png" ContentType="image/png"/>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PlaceHolder 1"/>
          <p:cNvSpPr>
            <a:spLocks noGrp="1"/>
          </p:cNvSpPr>
          <p:nvPr>
            <p:ph type="body"/>
          </p:nvPr>
        </p:nvSpPr>
        <p:spPr>
          <a:xfrm>
            <a:off x="777240" y="4777560"/>
            <a:ext cx="6217560" cy="4525920"/>
          </a:xfrm>
          <a:prstGeom prst="rect">
            <a:avLst/>
          </a:prstGeom>
        </p:spPr>
        <p:txBody>
          <a:bodyPr lIns="0" rIns="0" tIns="0" bIns="0"/>
          <a:p>
            <a:r>
              <a:rPr lang="en-CA" sz="2640">
                <a:latin typeface="Arial"/>
              </a:rPr>
              <a:t>Click to edit the notes format</a:t>
            </a:r>
            <a:endParaRPr/>
          </a:p>
        </p:txBody>
      </p:sp>
      <p:sp>
        <p:nvSpPr>
          <p:cNvPr id="80" name="PlaceHolder 2"/>
          <p:cNvSpPr>
            <a:spLocks noGrp="1"/>
          </p:cNvSpPr>
          <p:nvPr>
            <p:ph type="hdr"/>
          </p:nvPr>
        </p:nvSpPr>
        <p:spPr>
          <a:xfrm>
            <a:off x="0" y="0"/>
            <a:ext cx="3372840" cy="502560"/>
          </a:xfrm>
          <a:prstGeom prst="rect">
            <a:avLst/>
          </a:prstGeom>
        </p:spPr>
        <p:txBody>
          <a:bodyPr lIns="0" rIns="0" tIns="0" bIns="0"/>
          <a:p>
            <a:r>
              <a:rPr lang="en-CA" sz="1400">
                <a:latin typeface="Times New Roman"/>
              </a:rPr>
              <a:t>&lt;header&gt;</a:t>
            </a:r>
            <a:endParaRPr/>
          </a:p>
        </p:txBody>
      </p:sp>
      <p:sp>
        <p:nvSpPr>
          <p:cNvPr id="81" name="PlaceHolder 3"/>
          <p:cNvSpPr>
            <a:spLocks noGrp="1"/>
          </p:cNvSpPr>
          <p:nvPr>
            <p:ph type="dt"/>
          </p:nvPr>
        </p:nvSpPr>
        <p:spPr>
          <a:xfrm>
            <a:off x="4398840" y="0"/>
            <a:ext cx="3372840" cy="502560"/>
          </a:xfrm>
          <a:prstGeom prst="rect">
            <a:avLst/>
          </a:prstGeom>
        </p:spPr>
        <p:txBody>
          <a:bodyPr lIns="0" rIns="0" tIns="0" bIns="0"/>
          <a:p>
            <a:pPr algn="r"/>
            <a:r>
              <a:rPr lang="en-CA" sz="1400">
                <a:latin typeface="Times New Roman"/>
              </a:rPr>
              <a:t>&lt;date/time&gt;</a:t>
            </a:r>
            <a:endParaRPr/>
          </a:p>
        </p:txBody>
      </p:sp>
      <p:sp>
        <p:nvSpPr>
          <p:cNvPr id="82" name="PlaceHolder 4"/>
          <p:cNvSpPr>
            <a:spLocks noGrp="1"/>
          </p:cNvSpPr>
          <p:nvPr>
            <p:ph type="ftr"/>
          </p:nvPr>
        </p:nvSpPr>
        <p:spPr>
          <a:xfrm>
            <a:off x="0" y="9555480"/>
            <a:ext cx="3372840" cy="502560"/>
          </a:xfrm>
          <a:prstGeom prst="rect">
            <a:avLst/>
          </a:prstGeom>
        </p:spPr>
        <p:txBody>
          <a:bodyPr lIns="0" rIns="0" tIns="0" bIns="0" anchor="b"/>
          <a:p>
            <a:r>
              <a:rPr lang="en-CA" sz="1400">
                <a:latin typeface="Times New Roman"/>
              </a:rPr>
              <a:t>&lt;footer&gt;</a:t>
            </a:r>
            <a:endParaRPr/>
          </a:p>
        </p:txBody>
      </p:sp>
      <p:sp>
        <p:nvSpPr>
          <p:cNvPr id="83" name="PlaceHolder 5"/>
          <p:cNvSpPr>
            <a:spLocks noGrp="1"/>
          </p:cNvSpPr>
          <p:nvPr>
            <p:ph type="sldNum"/>
          </p:nvPr>
        </p:nvSpPr>
        <p:spPr>
          <a:xfrm>
            <a:off x="4398840" y="9555480"/>
            <a:ext cx="3372840" cy="502560"/>
          </a:xfrm>
          <a:prstGeom prst="rect">
            <a:avLst/>
          </a:prstGeom>
        </p:spPr>
        <p:txBody>
          <a:bodyPr lIns="0" rIns="0" tIns="0" bIns="0" anchor="b"/>
          <a:p>
            <a:pPr algn="r"/>
            <a:fld id="{8AC28CD3-783B-429E-BE8B-80AFBD26BB28}" type="slidenum">
              <a:rPr lang="en-CA"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PlaceHolder 1"/>
          <p:cNvSpPr>
            <a:spLocks noGrp="1"/>
          </p:cNvSpPr>
          <p:nvPr>
            <p:ph type="body"/>
          </p:nvPr>
        </p:nvSpPr>
        <p:spPr>
          <a:xfrm>
            <a:off x="777240" y="4777560"/>
            <a:ext cx="6217560" cy="4525920"/>
          </a:xfrm>
          <a:prstGeom prst="rect">
            <a:avLst/>
          </a:prstGeom>
        </p:spPr>
        <p:txBody>
          <a:bodyPr lIns="0" rIns="0" tIns="0" bIns="0"/>
          <a:p>
            <a:r>
              <a:rPr lang="en-CA" sz="1400">
                <a:latin typeface="Arial"/>
              </a:rPr>
              <a:t>Abstract:</a:t>
            </a:r>
            <a:endParaRPr/>
          </a:p>
          <a:p>
            <a:endParaRPr/>
          </a:p>
          <a:p>
            <a:r>
              <a:rPr lang="en-CA" sz="1400">
                <a:latin typeface="Arial"/>
              </a:rPr>
              <a:t>Although the TEI Guidelines are full of helpful examples, and other  inititatives such as TEI By Example have made great progress in  providing more access to samples of text-encoding to help beginners get  started, there is no doubt that one of the biggest obstacles to encoders  at many levels is finding out how other scholars and projects have  chosen to encode a particular feature or use a specific tag or  attribute. Many projects now share their XML code, but that in itself is  only marginally helpful; it can take substantial time to sift through  the XML code in a large project to find what you're looking for. At the  same time, many other projects do not provide any access to their XML  encoding.</a:t>
            </a:r>
            <a:endParaRPr/>
          </a:p>
          <a:p>
            <a:endParaRPr/>
          </a:p>
          <a:p>
            <a:r>
              <a:rPr lang="en-CA" sz="1400">
                <a:latin typeface="Arial"/>
              </a:rPr>
              <a:t>This talk presents a simple specification for an Application Programming  Interface, along with a sample implementation written in XQuery and  designed for the eXist XML database, providing straightforward access  both for applications and end-users to sample code from any TEI project.  The API is modelled on the Open Archives Inititative Protocol for  Metadata Harvesting (OAI-PMH), a mechanism designed to allow archival  search tools to ingest metadata from repositories.</a:t>
            </a:r>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777240" y="4777560"/>
            <a:ext cx="6217560" cy="4525920"/>
          </a:xfrm>
          <a:prstGeom prst="rect">
            <a:avLst/>
          </a:prstGeom>
        </p:spPr>
        <p:txBody>
          <a:bodyPr lIns="0" rIns="0" tIns="0" bIns="0"/>
          <a:p>
            <a:r>
              <a:rPr lang="en-CA" sz="2640">
                <a:latin typeface="Arial"/>
              </a:rPr>
              <a:t>Lou received 12 responses on-list; some gave one or two examples, others gave some usage statistics from their projects, and a few responses were discussions of the issue and examples submitted.</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27" name="PlaceHolder 2"/>
          <p:cNvSpPr>
            <a:spLocks noGrp="1"/>
          </p:cNvSpPr>
          <p:nvPr>
            <p:ph type="body"/>
          </p:nvPr>
        </p:nvSpPr>
        <p:spPr>
          <a:xfrm>
            <a:off x="504000" y="2095200"/>
            <a:ext cx="8870040" cy="2091240"/>
          </a:xfrm>
          <a:prstGeom prst="rect">
            <a:avLst/>
          </a:prstGeom>
        </p:spPr>
        <p:txBody>
          <a:bodyPr lIns="0" rIns="0" tIns="0" bIns="0"/>
          <a:p>
            <a:endParaRPr/>
          </a:p>
        </p:txBody>
      </p:sp>
      <p:sp>
        <p:nvSpPr>
          <p:cNvPr id="28" name="PlaceHolder 3"/>
          <p:cNvSpPr>
            <a:spLocks noGrp="1"/>
          </p:cNvSpPr>
          <p:nvPr>
            <p:ph type="body"/>
          </p:nvPr>
        </p:nvSpPr>
        <p:spPr>
          <a:xfrm>
            <a:off x="504000" y="4385520"/>
            <a:ext cx="8870040" cy="2091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30" name="PlaceHolder 2"/>
          <p:cNvSpPr>
            <a:spLocks noGrp="1"/>
          </p:cNvSpPr>
          <p:nvPr>
            <p:ph type="body"/>
          </p:nvPr>
        </p:nvSpPr>
        <p:spPr>
          <a:xfrm>
            <a:off x="504000" y="2095200"/>
            <a:ext cx="4328280" cy="2091240"/>
          </a:xfrm>
          <a:prstGeom prst="rect">
            <a:avLst/>
          </a:prstGeom>
        </p:spPr>
        <p:txBody>
          <a:bodyPr lIns="0" rIns="0" tIns="0" bIns="0"/>
          <a:p>
            <a:endParaRPr/>
          </a:p>
        </p:txBody>
      </p:sp>
      <p:sp>
        <p:nvSpPr>
          <p:cNvPr id="31" name="PlaceHolder 3"/>
          <p:cNvSpPr>
            <a:spLocks noGrp="1"/>
          </p:cNvSpPr>
          <p:nvPr>
            <p:ph type="body"/>
          </p:nvPr>
        </p:nvSpPr>
        <p:spPr>
          <a:xfrm>
            <a:off x="5049000" y="2095200"/>
            <a:ext cx="4328280" cy="2091240"/>
          </a:xfrm>
          <a:prstGeom prst="rect">
            <a:avLst/>
          </a:prstGeom>
        </p:spPr>
        <p:txBody>
          <a:bodyPr lIns="0" rIns="0" tIns="0" bIns="0"/>
          <a:p>
            <a:endParaRPr/>
          </a:p>
        </p:txBody>
      </p:sp>
      <p:sp>
        <p:nvSpPr>
          <p:cNvPr id="32" name="PlaceHolder 4"/>
          <p:cNvSpPr>
            <a:spLocks noGrp="1"/>
          </p:cNvSpPr>
          <p:nvPr>
            <p:ph type="body"/>
          </p:nvPr>
        </p:nvSpPr>
        <p:spPr>
          <a:xfrm>
            <a:off x="5049000" y="4385520"/>
            <a:ext cx="4328280" cy="2091240"/>
          </a:xfrm>
          <a:prstGeom prst="rect">
            <a:avLst/>
          </a:prstGeom>
        </p:spPr>
        <p:txBody>
          <a:bodyPr lIns="0" rIns="0" tIns="0" bIns="0"/>
          <a:p>
            <a:endParaRPr/>
          </a:p>
        </p:txBody>
      </p:sp>
      <p:sp>
        <p:nvSpPr>
          <p:cNvPr id="33" name="PlaceHolder 5"/>
          <p:cNvSpPr>
            <a:spLocks noGrp="1"/>
          </p:cNvSpPr>
          <p:nvPr>
            <p:ph type="body"/>
          </p:nvPr>
        </p:nvSpPr>
        <p:spPr>
          <a:xfrm>
            <a:off x="504000" y="4385520"/>
            <a:ext cx="4328280" cy="2091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35" name="PlaceHolder 2"/>
          <p:cNvSpPr>
            <a:spLocks noGrp="1"/>
          </p:cNvSpPr>
          <p:nvPr>
            <p:ph type="body"/>
          </p:nvPr>
        </p:nvSpPr>
        <p:spPr>
          <a:xfrm>
            <a:off x="504000" y="2095200"/>
            <a:ext cx="8870040" cy="4384800"/>
          </a:xfrm>
          <a:prstGeom prst="rect">
            <a:avLst/>
          </a:prstGeom>
        </p:spPr>
        <p:txBody>
          <a:bodyPr lIns="0" rIns="0" tIns="0" bIns="0"/>
          <a:p>
            <a:endParaRPr/>
          </a:p>
        </p:txBody>
      </p:sp>
      <p:sp>
        <p:nvSpPr>
          <p:cNvPr id="36" name="PlaceHolder 3"/>
          <p:cNvSpPr>
            <a:spLocks noGrp="1"/>
          </p:cNvSpPr>
          <p:nvPr>
            <p:ph type="body"/>
          </p:nvPr>
        </p:nvSpPr>
        <p:spPr>
          <a:xfrm>
            <a:off x="504000" y="2095200"/>
            <a:ext cx="8870040" cy="4384800"/>
          </a:xfrm>
          <a:prstGeom prst="rect">
            <a:avLst/>
          </a:prstGeom>
        </p:spPr>
        <p:txBody>
          <a:bodyPr lIns="0" rIns="0" tIns="0" bIns="0"/>
          <a:p>
            <a:endParaRPr/>
          </a:p>
        </p:txBody>
      </p:sp>
      <p:pic>
        <p:nvPicPr>
          <p:cNvPr id="37" name="" descr=""/>
          <p:cNvPicPr/>
          <p:nvPr/>
        </p:nvPicPr>
        <p:blipFill>
          <a:blip r:embed="rId2"/>
          <a:stretch>
            <a:fillRect/>
          </a:stretch>
        </p:blipFill>
        <p:spPr>
          <a:xfrm>
            <a:off x="2190960" y="2095200"/>
            <a:ext cx="5495400" cy="4384800"/>
          </a:xfrm>
          <a:prstGeom prst="rect">
            <a:avLst/>
          </a:prstGeom>
          <a:ln>
            <a:noFill/>
          </a:ln>
        </p:spPr>
      </p:pic>
      <p:pic>
        <p:nvPicPr>
          <p:cNvPr id="38" name="" descr=""/>
          <p:cNvPicPr/>
          <p:nvPr/>
        </p:nvPicPr>
        <p:blipFill>
          <a:blip r:embed="rId3"/>
          <a:stretch>
            <a:fillRect/>
          </a:stretch>
        </p:blipFill>
        <p:spPr>
          <a:xfrm>
            <a:off x="2190960" y="2095200"/>
            <a:ext cx="5495400" cy="43848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46" name="PlaceHolder 2"/>
          <p:cNvSpPr>
            <a:spLocks noGrp="1"/>
          </p:cNvSpPr>
          <p:nvPr>
            <p:ph type="subTitle"/>
          </p:nvPr>
        </p:nvSpPr>
        <p:spPr>
          <a:xfrm>
            <a:off x="504000" y="2095200"/>
            <a:ext cx="8870040" cy="438516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48" name="PlaceHolder 2"/>
          <p:cNvSpPr>
            <a:spLocks noGrp="1"/>
          </p:cNvSpPr>
          <p:nvPr>
            <p:ph type="body"/>
          </p:nvPr>
        </p:nvSpPr>
        <p:spPr>
          <a:xfrm>
            <a:off x="504000" y="2095200"/>
            <a:ext cx="8870040" cy="438480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50" name="PlaceHolder 2"/>
          <p:cNvSpPr>
            <a:spLocks noGrp="1"/>
          </p:cNvSpPr>
          <p:nvPr>
            <p:ph type="body"/>
          </p:nvPr>
        </p:nvSpPr>
        <p:spPr>
          <a:xfrm>
            <a:off x="504000" y="2095200"/>
            <a:ext cx="4328280" cy="4384800"/>
          </a:xfrm>
          <a:prstGeom prst="rect">
            <a:avLst/>
          </a:prstGeom>
        </p:spPr>
        <p:txBody>
          <a:bodyPr lIns="0" rIns="0" tIns="0" bIns="0"/>
          <a:p>
            <a:endParaRPr/>
          </a:p>
        </p:txBody>
      </p:sp>
      <p:sp>
        <p:nvSpPr>
          <p:cNvPr id="51" name="PlaceHolder 3"/>
          <p:cNvSpPr>
            <a:spLocks noGrp="1"/>
          </p:cNvSpPr>
          <p:nvPr>
            <p:ph type="body"/>
          </p:nvPr>
        </p:nvSpPr>
        <p:spPr>
          <a:xfrm>
            <a:off x="5049000" y="2095200"/>
            <a:ext cx="4328280" cy="438480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32000" y="648000"/>
            <a:ext cx="7056000" cy="6483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32000" y="648000"/>
            <a:ext cx="7056000" cy="300528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55" name="PlaceHolder 2"/>
          <p:cNvSpPr>
            <a:spLocks noGrp="1"/>
          </p:cNvSpPr>
          <p:nvPr>
            <p:ph type="body"/>
          </p:nvPr>
        </p:nvSpPr>
        <p:spPr>
          <a:xfrm>
            <a:off x="504000" y="2095200"/>
            <a:ext cx="4328280" cy="2091240"/>
          </a:xfrm>
          <a:prstGeom prst="rect">
            <a:avLst/>
          </a:prstGeom>
        </p:spPr>
        <p:txBody>
          <a:bodyPr lIns="0" rIns="0" tIns="0" bIns="0"/>
          <a:p>
            <a:endParaRPr/>
          </a:p>
        </p:txBody>
      </p:sp>
      <p:sp>
        <p:nvSpPr>
          <p:cNvPr id="56" name="PlaceHolder 3"/>
          <p:cNvSpPr>
            <a:spLocks noGrp="1"/>
          </p:cNvSpPr>
          <p:nvPr>
            <p:ph type="body"/>
          </p:nvPr>
        </p:nvSpPr>
        <p:spPr>
          <a:xfrm>
            <a:off x="504000" y="4385520"/>
            <a:ext cx="4328280" cy="2091240"/>
          </a:xfrm>
          <a:prstGeom prst="rect">
            <a:avLst/>
          </a:prstGeom>
        </p:spPr>
        <p:txBody>
          <a:bodyPr lIns="0" rIns="0" tIns="0" bIns="0"/>
          <a:p>
            <a:endParaRPr/>
          </a:p>
        </p:txBody>
      </p:sp>
      <p:sp>
        <p:nvSpPr>
          <p:cNvPr id="57" name="PlaceHolder 4"/>
          <p:cNvSpPr>
            <a:spLocks noGrp="1"/>
          </p:cNvSpPr>
          <p:nvPr>
            <p:ph type="body"/>
          </p:nvPr>
        </p:nvSpPr>
        <p:spPr>
          <a:xfrm>
            <a:off x="5049000" y="2095200"/>
            <a:ext cx="4328280" cy="438480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6" name="PlaceHolder 2"/>
          <p:cNvSpPr>
            <a:spLocks noGrp="1"/>
          </p:cNvSpPr>
          <p:nvPr>
            <p:ph type="subTitle"/>
          </p:nvPr>
        </p:nvSpPr>
        <p:spPr>
          <a:xfrm>
            <a:off x="504000" y="2095200"/>
            <a:ext cx="8870040" cy="438516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59" name="PlaceHolder 2"/>
          <p:cNvSpPr>
            <a:spLocks noGrp="1"/>
          </p:cNvSpPr>
          <p:nvPr>
            <p:ph type="body"/>
          </p:nvPr>
        </p:nvSpPr>
        <p:spPr>
          <a:xfrm>
            <a:off x="504000" y="2095200"/>
            <a:ext cx="4328280" cy="4384800"/>
          </a:xfrm>
          <a:prstGeom prst="rect">
            <a:avLst/>
          </a:prstGeom>
        </p:spPr>
        <p:txBody>
          <a:bodyPr lIns="0" rIns="0" tIns="0" bIns="0"/>
          <a:p>
            <a:endParaRPr/>
          </a:p>
        </p:txBody>
      </p:sp>
      <p:sp>
        <p:nvSpPr>
          <p:cNvPr id="60" name="PlaceHolder 3"/>
          <p:cNvSpPr>
            <a:spLocks noGrp="1"/>
          </p:cNvSpPr>
          <p:nvPr>
            <p:ph type="body"/>
          </p:nvPr>
        </p:nvSpPr>
        <p:spPr>
          <a:xfrm>
            <a:off x="5049000" y="2095200"/>
            <a:ext cx="4328280" cy="2091240"/>
          </a:xfrm>
          <a:prstGeom prst="rect">
            <a:avLst/>
          </a:prstGeom>
        </p:spPr>
        <p:txBody>
          <a:bodyPr lIns="0" rIns="0" tIns="0" bIns="0"/>
          <a:p>
            <a:endParaRPr/>
          </a:p>
        </p:txBody>
      </p:sp>
      <p:sp>
        <p:nvSpPr>
          <p:cNvPr id="61" name="PlaceHolder 4"/>
          <p:cNvSpPr>
            <a:spLocks noGrp="1"/>
          </p:cNvSpPr>
          <p:nvPr>
            <p:ph type="body"/>
          </p:nvPr>
        </p:nvSpPr>
        <p:spPr>
          <a:xfrm>
            <a:off x="5049000" y="4385520"/>
            <a:ext cx="4328280" cy="20912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63" name="PlaceHolder 2"/>
          <p:cNvSpPr>
            <a:spLocks noGrp="1"/>
          </p:cNvSpPr>
          <p:nvPr>
            <p:ph type="body"/>
          </p:nvPr>
        </p:nvSpPr>
        <p:spPr>
          <a:xfrm>
            <a:off x="504000" y="2095200"/>
            <a:ext cx="4328280" cy="2091240"/>
          </a:xfrm>
          <a:prstGeom prst="rect">
            <a:avLst/>
          </a:prstGeom>
        </p:spPr>
        <p:txBody>
          <a:bodyPr lIns="0" rIns="0" tIns="0" bIns="0"/>
          <a:p>
            <a:endParaRPr/>
          </a:p>
        </p:txBody>
      </p:sp>
      <p:sp>
        <p:nvSpPr>
          <p:cNvPr id="64" name="PlaceHolder 3"/>
          <p:cNvSpPr>
            <a:spLocks noGrp="1"/>
          </p:cNvSpPr>
          <p:nvPr>
            <p:ph type="body"/>
          </p:nvPr>
        </p:nvSpPr>
        <p:spPr>
          <a:xfrm>
            <a:off x="5049000" y="2095200"/>
            <a:ext cx="4328280" cy="2091240"/>
          </a:xfrm>
          <a:prstGeom prst="rect">
            <a:avLst/>
          </a:prstGeom>
        </p:spPr>
        <p:txBody>
          <a:bodyPr lIns="0" rIns="0" tIns="0" bIns="0"/>
          <a:p>
            <a:endParaRPr/>
          </a:p>
        </p:txBody>
      </p:sp>
      <p:sp>
        <p:nvSpPr>
          <p:cNvPr id="65" name="PlaceHolder 4"/>
          <p:cNvSpPr>
            <a:spLocks noGrp="1"/>
          </p:cNvSpPr>
          <p:nvPr>
            <p:ph type="body"/>
          </p:nvPr>
        </p:nvSpPr>
        <p:spPr>
          <a:xfrm>
            <a:off x="504000" y="4385520"/>
            <a:ext cx="8870040" cy="20912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67" name="PlaceHolder 2"/>
          <p:cNvSpPr>
            <a:spLocks noGrp="1"/>
          </p:cNvSpPr>
          <p:nvPr>
            <p:ph type="body"/>
          </p:nvPr>
        </p:nvSpPr>
        <p:spPr>
          <a:xfrm>
            <a:off x="504000" y="2095200"/>
            <a:ext cx="8870040" cy="2091240"/>
          </a:xfrm>
          <a:prstGeom prst="rect">
            <a:avLst/>
          </a:prstGeom>
        </p:spPr>
        <p:txBody>
          <a:bodyPr lIns="0" rIns="0" tIns="0" bIns="0"/>
          <a:p>
            <a:endParaRPr/>
          </a:p>
        </p:txBody>
      </p:sp>
      <p:sp>
        <p:nvSpPr>
          <p:cNvPr id="68" name="PlaceHolder 3"/>
          <p:cNvSpPr>
            <a:spLocks noGrp="1"/>
          </p:cNvSpPr>
          <p:nvPr>
            <p:ph type="body"/>
          </p:nvPr>
        </p:nvSpPr>
        <p:spPr>
          <a:xfrm>
            <a:off x="504000" y="4385520"/>
            <a:ext cx="8870040" cy="20912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70" name="PlaceHolder 2"/>
          <p:cNvSpPr>
            <a:spLocks noGrp="1"/>
          </p:cNvSpPr>
          <p:nvPr>
            <p:ph type="body"/>
          </p:nvPr>
        </p:nvSpPr>
        <p:spPr>
          <a:xfrm>
            <a:off x="504000" y="2095200"/>
            <a:ext cx="4328280" cy="2091240"/>
          </a:xfrm>
          <a:prstGeom prst="rect">
            <a:avLst/>
          </a:prstGeom>
        </p:spPr>
        <p:txBody>
          <a:bodyPr lIns="0" rIns="0" tIns="0" bIns="0"/>
          <a:p>
            <a:endParaRPr/>
          </a:p>
        </p:txBody>
      </p:sp>
      <p:sp>
        <p:nvSpPr>
          <p:cNvPr id="71" name="PlaceHolder 3"/>
          <p:cNvSpPr>
            <a:spLocks noGrp="1"/>
          </p:cNvSpPr>
          <p:nvPr>
            <p:ph type="body"/>
          </p:nvPr>
        </p:nvSpPr>
        <p:spPr>
          <a:xfrm>
            <a:off x="5049000" y="2095200"/>
            <a:ext cx="4328280" cy="2091240"/>
          </a:xfrm>
          <a:prstGeom prst="rect">
            <a:avLst/>
          </a:prstGeom>
        </p:spPr>
        <p:txBody>
          <a:bodyPr lIns="0" rIns="0" tIns="0" bIns="0"/>
          <a:p>
            <a:endParaRPr/>
          </a:p>
        </p:txBody>
      </p:sp>
      <p:sp>
        <p:nvSpPr>
          <p:cNvPr id="72" name="PlaceHolder 4"/>
          <p:cNvSpPr>
            <a:spLocks noGrp="1"/>
          </p:cNvSpPr>
          <p:nvPr>
            <p:ph type="body"/>
          </p:nvPr>
        </p:nvSpPr>
        <p:spPr>
          <a:xfrm>
            <a:off x="5049000" y="4385520"/>
            <a:ext cx="4328280" cy="2091240"/>
          </a:xfrm>
          <a:prstGeom prst="rect">
            <a:avLst/>
          </a:prstGeom>
        </p:spPr>
        <p:txBody>
          <a:bodyPr lIns="0" rIns="0" tIns="0" bIns="0"/>
          <a:p>
            <a:endParaRPr/>
          </a:p>
        </p:txBody>
      </p:sp>
      <p:sp>
        <p:nvSpPr>
          <p:cNvPr id="73" name="PlaceHolder 5"/>
          <p:cNvSpPr>
            <a:spLocks noGrp="1"/>
          </p:cNvSpPr>
          <p:nvPr>
            <p:ph type="body"/>
          </p:nvPr>
        </p:nvSpPr>
        <p:spPr>
          <a:xfrm>
            <a:off x="504000" y="4385520"/>
            <a:ext cx="4328280" cy="20912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75" name="PlaceHolder 2"/>
          <p:cNvSpPr>
            <a:spLocks noGrp="1"/>
          </p:cNvSpPr>
          <p:nvPr>
            <p:ph type="body"/>
          </p:nvPr>
        </p:nvSpPr>
        <p:spPr>
          <a:xfrm>
            <a:off x="504000" y="2095200"/>
            <a:ext cx="8870040" cy="4384800"/>
          </a:xfrm>
          <a:prstGeom prst="rect">
            <a:avLst/>
          </a:prstGeom>
        </p:spPr>
        <p:txBody>
          <a:bodyPr lIns="0" rIns="0" tIns="0" bIns="0"/>
          <a:p>
            <a:endParaRPr/>
          </a:p>
        </p:txBody>
      </p:sp>
      <p:sp>
        <p:nvSpPr>
          <p:cNvPr id="76" name="PlaceHolder 3"/>
          <p:cNvSpPr>
            <a:spLocks noGrp="1"/>
          </p:cNvSpPr>
          <p:nvPr>
            <p:ph type="body"/>
          </p:nvPr>
        </p:nvSpPr>
        <p:spPr>
          <a:xfrm>
            <a:off x="504000" y="2095200"/>
            <a:ext cx="8870040" cy="4384800"/>
          </a:xfrm>
          <a:prstGeom prst="rect">
            <a:avLst/>
          </a:prstGeom>
        </p:spPr>
        <p:txBody>
          <a:bodyPr lIns="0" rIns="0" tIns="0" bIns="0"/>
          <a:p>
            <a:endParaRPr/>
          </a:p>
        </p:txBody>
      </p:sp>
      <p:pic>
        <p:nvPicPr>
          <p:cNvPr id="77" name="" descr=""/>
          <p:cNvPicPr/>
          <p:nvPr/>
        </p:nvPicPr>
        <p:blipFill>
          <a:blip r:embed="rId2"/>
          <a:stretch>
            <a:fillRect/>
          </a:stretch>
        </p:blipFill>
        <p:spPr>
          <a:xfrm>
            <a:off x="2190960" y="2095200"/>
            <a:ext cx="5495400" cy="4384800"/>
          </a:xfrm>
          <a:prstGeom prst="rect">
            <a:avLst/>
          </a:prstGeom>
          <a:ln>
            <a:noFill/>
          </a:ln>
        </p:spPr>
      </p:pic>
      <p:pic>
        <p:nvPicPr>
          <p:cNvPr id="78" name="" descr=""/>
          <p:cNvPicPr/>
          <p:nvPr/>
        </p:nvPicPr>
        <p:blipFill>
          <a:blip r:embed="rId3"/>
          <a:stretch>
            <a:fillRect/>
          </a:stretch>
        </p:blipFill>
        <p:spPr>
          <a:xfrm>
            <a:off x="2190960" y="2095200"/>
            <a:ext cx="5495400" cy="438480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8" name="PlaceHolder 2"/>
          <p:cNvSpPr>
            <a:spLocks noGrp="1"/>
          </p:cNvSpPr>
          <p:nvPr>
            <p:ph type="body"/>
          </p:nvPr>
        </p:nvSpPr>
        <p:spPr>
          <a:xfrm>
            <a:off x="504000" y="2095200"/>
            <a:ext cx="8870040" cy="438480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10" name="PlaceHolder 2"/>
          <p:cNvSpPr>
            <a:spLocks noGrp="1"/>
          </p:cNvSpPr>
          <p:nvPr>
            <p:ph type="body"/>
          </p:nvPr>
        </p:nvSpPr>
        <p:spPr>
          <a:xfrm>
            <a:off x="504000" y="2095200"/>
            <a:ext cx="4328280" cy="4384800"/>
          </a:xfrm>
          <a:prstGeom prst="rect">
            <a:avLst/>
          </a:prstGeom>
        </p:spPr>
        <p:txBody>
          <a:bodyPr lIns="0" rIns="0" tIns="0" bIns="0"/>
          <a:p>
            <a:endParaRPr/>
          </a:p>
        </p:txBody>
      </p:sp>
      <p:sp>
        <p:nvSpPr>
          <p:cNvPr id="11" name="PlaceHolder 3"/>
          <p:cNvSpPr>
            <a:spLocks noGrp="1"/>
          </p:cNvSpPr>
          <p:nvPr>
            <p:ph type="body"/>
          </p:nvPr>
        </p:nvSpPr>
        <p:spPr>
          <a:xfrm>
            <a:off x="5049000" y="2095200"/>
            <a:ext cx="4328280" cy="438480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32000" y="648000"/>
            <a:ext cx="7056000" cy="6483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32000" y="648000"/>
            <a:ext cx="7056000" cy="300528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15" name="PlaceHolder 2"/>
          <p:cNvSpPr>
            <a:spLocks noGrp="1"/>
          </p:cNvSpPr>
          <p:nvPr>
            <p:ph type="body"/>
          </p:nvPr>
        </p:nvSpPr>
        <p:spPr>
          <a:xfrm>
            <a:off x="504000" y="2095200"/>
            <a:ext cx="4328280" cy="2091240"/>
          </a:xfrm>
          <a:prstGeom prst="rect">
            <a:avLst/>
          </a:prstGeom>
        </p:spPr>
        <p:txBody>
          <a:bodyPr lIns="0" rIns="0" tIns="0" bIns="0"/>
          <a:p>
            <a:endParaRPr/>
          </a:p>
        </p:txBody>
      </p:sp>
      <p:sp>
        <p:nvSpPr>
          <p:cNvPr id="16" name="PlaceHolder 3"/>
          <p:cNvSpPr>
            <a:spLocks noGrp="1"/>
          </p:cNvSpPr>
          <p:nvPr>
            <p:ph type="body"/>
          </p:nvPr>
        </p:nvSpPr>
        <p:spPr>
          <a:xfrm>
            <a:off x="504000" y="4385520"/>
            <a:ext cx="4328280" cy="2091240"/>
          </a:xfrm>
          <a:prstGeom prst="rect">
            <a:avLst/>
          </a:prstGeom>
        </p:spPr>
        <p:txBody>
          <a:bodyPr lIns="0" rIns="0" tIns="0" bIns="0"/>
          <a:p>
            <a:endParaRPr/>
          </a:p>
        </p:txBody>
      </p:sp>
      <p:sp>
        <p:nvSpPr>
          <p:cNvPr id="17" name="PlaceHolder 4"/>
          <p:cNvSpPr>
            <a:spLocks noGrp="1"/>
          </p:cNvSpPr>
          <p:nvPr>
            <p:ph type="body"/>
          </p:nvPr>
        </p:nvSpPr>
        <p:spPr>
          <a:xfrm>
            <a:off x="5049000" y="2095200"/>
            <a:ext cx="4328280" cy="438480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19" name="PlaceHolder 2"/>
          <p:cNvSpPr>
            <a:spLocks noGrp="1"/>
          </p:cNvSpPr>
          <p:nvPr>
            <p:ph type="body"/>
          </p:nvPr>
        </p:nvSpPr>
        <p:spPr>
          <a:xfrm>
            <a:off x="504000" y="2095200"/>
            <a:ext cx="4328280" cy="4384800"/>
          </a:xfrm>
          <a:prstGeom prst="rect">
            <a:avLst/>
          </a:prstGeom>
        </p:spPr>
        <p:txBody>
          <a:bodyPr lIns="0" rIns="0" tIns="0" bIns="0"/>
          <a:p>
            <a:endParaRPr/>
          </a:p>
        </p:txBody>
      </p:sp>
      <p:sp>
        <p:nvSpPr>
          <p:cNvPr id="20" name="PlaceHolder 3"/>
          <p:cNvSpPr>
            <a:spLocks noGrp="1"/>
          </p:cNvSpPr>
          <p:nvPr>
            <p:ph type="body"/>
          </p:nvPr>
        </p:nvSpPr>
        <p:spPr>
          <a:xfrm>
            <a:off x="5049000" y="2095200"/>
            <a:ext cx="4328280" cy="2091240"/>
          </a:xfrm>
          <a:prstGeom prst="rect">
            <a:avLst/>
          </a:prstGeom>
        </p:spPr>
        <p:txBody>
          <a:bodyPr lIns="0" rIns="0" tIns="0" bIns="0"/>
          <a:p>
            <a:endParaRPr/>
          </a:p>
        </p:txBody>
      </p:sp>
      <p:sp>
        <p:nvSpPr>
          <p:cNvPr id="21" name="PlaceHolder 4"/>
          <p:cNvSpPr>
            <a:spLocks noGrp="1"/>
          </p:cNvSpPr>
          <p:nvPr>
            <p:ph type="body"/>
          </p:nvPr>
        </p:nvSpPr>
        <p:spPr>
          <a:xfrm>
            <a:off x="5049000" y="4385520"/>
            <a:ext cx="4328280" cy="2091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32000" y="648000"/>
            <a:ext cx="7056000" cy="648360"/>
          </a:xfrm>
          <a:prstGeom prst="rect">
            <a:avLst/>
          </a:prstGeom>
        </p:spPr>
        <p:txBody>
          <a:bodyPr lIns="0" rIns="0" tIns="0" bIns="0" anchor="ctr"/>
          <a:p>
            <a:endParaRPr/>
          </a:p>
        </p:txBody>
      </p:sp>
      <p:sp>
        <p:nvSpPr>
          <p:cNvPr id="23" name="PlaceHolder 2"/>
          <p:cNvSpPr>
            <a:spLocks noGrp="1"/>
          </p:cNvSpPr>
          <p:nvPr>
            <p:ph type="body"/>
          </p:nvPr>
        </p:nvSpPr>
        <p:spPr>
          <a:xfrm>
            <a:off x="504000" y="2095200"/>
            <a:ext cx="4328280" cy="2091240"/>
          </a:xfrm>
          <a:prstGeom prst="rect">
            <a:avLst/>
          </a:prstGeom>
        </p:spPr>
        <p:txBody>
          <a:bodyPr lIns="0" rIns="0" tIns="0" bIns="0"/>
          <a:p>
            <a:endParaRPr/>
          </a:p>
        </p:txBody>
      </p:sp>
      <p:sp>
        <p:nvSpPr>
          <p:cNvPr id="24" name="PlaceHolder 3"/>
          <p:cNvSpPr>
            <a:spLocks noGrp="1"/>
          </p:cNvSpPr>
          <p:nvPr>
            <p:ph type="body"/>
          </p:nvPr>
        </p:nvSpPr>
        <p:spPr>
          <a:xfrm>
            <a:off x="5049000" y="2095200"/>
            <a:ext cx="4328280" cy="2091240"/>
          </a:xfrm>
          <a:prstGeom prst="rect">
            <a:avLst/>
          </a:prstGeom>
        </p:spPr>
        <p:txBody>
          <a:bodyPr lIns="0" rIns="0" tIns="0" bIns="0"/>
          <a:p>
            <a:endParaRPr/>
          </a:p>
        </p:txBody>
      </p:sp>
      <p:sp>
        <p:nvSpPr>
          <p:cNvPr id="25" name="PlaceHolder 4"/>
          <p:cNvSpPr>
            <a:spLocks noGrp="1"/>
          </p:cNvSpPr>
          <p:nvPr>
            <p:ph type="body"/>
          </p:nvPr>
        </p:nvSpPr>
        <p:spPr>
          <a:xfrm>
            <a:off x="504000" y="4385520"/>
            <a:ext cx="8870040" cy="2091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CA" sz="4400">
                <a:latin typeface="Arial"/>
              </a:rPr>
              <a:t>Click to edit the title text format</a:t>
            </a:r>
            <a:endParaRPr/>
          </a:p>
        </p:txBody>
      </p:sp>
      <p:sp>
        <p:nvSpPr>
          <p:cNvPr id="1" name="PlaceHolder 2"/>
          <p:cNvSpPr>
            <a:spLocks noGrp="1"/>
          </p:cNvSpPr>
          <p:nvPr>
            <p:ph type="body"/>
          </p:nvPr>
        </p:nvSpPr>
        <p:spPr>
          <a:xfrm>
            <a:off x="504000" y="1769040"/>
            <a:ext cx="8870040" cy="4384800"/>
          </a:xfrm>
          <a:prstGeom prst="rect">
            <a:avLst/>
          </a:prstGeom>
        </p:spPr>
        <p:txBody>
          <a:bodyPr lIns="0" rIns="0" tIns="0" bIns="0"/>
          <a:p>
            <a:pPr>
              <a:buSzPct val="45000"/>
              <a:buFont typeface="StarSymbol"/>
              <a:buChar char=""/>
            </a:pPr>
            <a:r>
              <a:rPr lang="en-CA" sz="3200">
                <a:latin typeface="Arial"/>
              </a:rPr>
              <a:t>Click to edit the outline text format</a:t>
            </a:r>
            <a:endParaRPr/>
          </a:p>
          <a:p>
            <a:pPr lvl="1">
              <a:buSzPct val="75000"/>
              <a:buFont typeface="StarSymbol"/>
              <a:buChar char=""/>
            </a:pPr>
            <a:r>
              <a:rPr lang="en-CA" sz="2800">
                <a:latin typeface="Arial"/>
              </a:rPr>
              <a:t>Second Outline Level</a:t>
            </a:r>
            <a:endParaRPr/>
          </a:p>
          <a:p>
            <a:pPr lvl="2">
              <a:buSzPct val="45000"/>
              <a:buFont typeface="StarSymbol"/>
              <a:buChar char=""/>
            </a:pPr>
            <a:r>
              <a:rPr lang="en-CA" sz="2400">
                <a:latin typeface="Arial"/>
              </a:rPr>
              <a:t>Third Outline Level</a:t>
            </a:r>
            <a:endParaRPr/>
          </a:p>
          <a:p>
            <a:pPr lvl="3">
              <a:buSzPct val="75000"/>
              <a:buFont typeface="StarSymbol"/>
              <a:buChar char=""/>
            </a:pPr>
            <a:r>
              <a:rPr lang="en-CA" sz="2000">
                <a:latin typeface="Arial"/>
              </a:rPr>
              <a:t>Fourth Outline Level</a:t>
            </a:r>
            <a:endParaRPr/>
          </a:p>
          <a:p>
            <a:pPr lvl="4">
              <a:buSzPct val="45000"/>
              <a:buFont typeface="StarSymbol"/>
              <a:buChar char=""/>
            </a:pPr>
            <a:r>
              <a:rPr lang="en-CA" sz="2000">
                <a:latin typeface="Arial"/>
              </a:rPr>
              <a:t>Fifth Outline Level</a:t>
            </a:r>
            <a:endParaRPr/>
          </a:p>
          <a:p>
            <a:pPr lvl="5">
              <a:buSzPct val="45000"/>
              <a:buFont typeface="StarSymbol"/>
              <a:buChar char=""/>
            </a:pPr>
            <a:r>
              <a:rPr lang="en-CA" sz="2000">
                <a:latin typeface="Arial"/>
              </a:rPr>
              <a:t>Sixth Outline Level</a:t>
            </a:r>
            <a:endParaRPr/>
          </a:p>
          <a:p>
            <a:pPr lvl="6">
              <a:buSzPct val="45000"/>
              <a:buFont typeface="StarSymbol"/>
              <a:buChar char=""/>
            </a:pPr>
            <a:r>
              <a:rPr lang="en-CA"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CA"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CA"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5317DE7D-470A-4325-A80A-7D7AB15E8933}" type="slidenum">
              <a:rPr lang="en-CA"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9" name="" descr=""/>
          <p:cNvPicPr/>
          <p:nvPr/>
        </p:nvPicPr>
        <p:blipFill>
          <a:blip r:embed="rId2"/>
          <a:stretch>
            <a:fillRect/>
          </a:stretch>
        </p:blipFill>
        <p:spPr>
          <a:xfrm>
            <a:off x="360" y="360"/>
            <a:ext cx="10079640" cy="7559640"/>
          </a:xfrm>
          <a:prstGeom prst="rect">
            <a:avLst/>
          </a:prstGeom>
          <a:ln>
            <a:noFill/>
          </a:ln>
        </p:spPr>
      </p:pic>
      <p:sp>
        <p:nvSpPr>
          <p:cNvPr id="40" name="PlaceHolder 1"/>
          <p:cNvSpPr>
            <a:spLocks noGrp="1"/>
          </p:cNvSpPr>
          <p:nvPr>
            <p:ph type="title"/>
          </p:nvPr>
        </p:nvSpPr>
        <p:spPr>
          <a:xfrm>
            <a:off x="432000" y="648000"/>
            <a:ext cx="7056000" cy="648000"/>
          </a:xfrm>
          <a:prstGeom prst="rect">
            <a:avLst/>
          </a:prstGeom>
        </p:spPr>
        <p:txBody>
          <a:bodyPr lIns="0" rIns="0" tIns="0" bIns="0" anchor="ctr"/>
          <a:p>
            <a:r>
              <a:rPr lang="en-CA" sz="3390">
                <a:latin typeface="Arial"/>
              </a:rPr>
              <a:t>CLIQUE PARA EDITAR O FORMATO DO TEXTO DO TÍTULO</a:t>
            </a:r>
            <a:endParaRPr/>
          </a:p>
        </p:txBody>
      </p:sp>
      <p:sp>
        <p:nvSpPr>
          <p:cNvPr id="41" name="PlaceHolder 2"/>
          <p:cNvSpPr>
            <a:spLocks noGrp="1"/>
          </p:cNvSpPr>
          <p:nvPr>
            <p:ph type="body"/>
          </p:nvPr>
        </p:nvSpPr>
        <p:spPr>
          <a:xfrm>
            <a:off x="504000" y="2095200"/>
            <a:ext cx="8870040" cy="4384800"/>
          </a:xfrm>
          <a:prstGeom prst="rect">
            <a:avLst/>
          </a:prstGeom>
        </p:spPr>
        <p:txBody>
          <a:bodyPr lIns="0" rIns="0" tIns="0" bIns="0"/>
          <a:p>
            <a:pPr>
              <a:buSzPct val="45000"/>
              <a:buFont typeface="StarSymbol"/>
              <a:buChar char=""/>
            </a:pPr>
            <a:r>
              <a:rPr lang="en-CA" sz="2600">
                <a:latin typeface="Arial"/>
              </a:rPr>
              <a:t>Clique para editar o formato do texto da estrutura de tópicos</a:t>
            </a:r>
            <a:endParaRPr/>
          </a:p>
          <a:p>
            <a:pPr lvl="1">
              <a:buSzPct val="75000"/>
              <a:buFont typeface="StarSymbol"/>
              <a:buChar char=""/>
            </a:pPr>
            <a:r>
              <a:rPr lang="en-CA" sz="2600">
                <a:latin typeface="Arial"/>
              </a:rPr>
              <a:t>2.º Nível da estrutura de tópicos</a:t>
            </a:r>
            <a:endParaRPr/>
          </a:p>
          <a:p>
            <a:pPr lvl="2">
              <a:buSzPct val="45000"/>
              <a:buFont typeface="StarSymbol"/>
              <a:buChar char=""/>
            </a:pPr>
            <a:r>
              <a:rPr lang="en-CA" sz="2600">
                <a:latin typeface="Arial"/>
              </a:rPr>
              <a:t>3.º Nível da estrutura de tópicos</a:t>
            </a:r>
            <a:endParaRPr/>
          </a:p>
          <a:p>
            <a:pPr lvl="3">
              <a:buSzPct val="75000"/>
              <a:buFont typeface="StarSymbol"/>
              <a:buChar char=""/>
            </a:pPr>
            <a:r>
              <a:rPr lang="en-CA" sz="2600">
                <a:latin typeface="Arial"/>
              </a:rPr>
              <a:t>4.º Nível da estrutura de tópicos</a:t>
            </a:r>
            <a:endParaRPr/>
          </a:p>
          <a:p>
            <a:pPr lvl="4">
              <a:buSzPct val="45000"/>
              <a:buFont typeface="StarSymbol"/>
              <a:buChar char=""/>
            </a:pPr>
            <a:r>
              <a:rPr lang="en-CA" sz="2600">
                <a:latin typeface="Arial"/>
              </a:rPr>
              <a:t>5.º Nível da estrutura de tópicos</a:t>
            </a:r>
            <a:endParaRPr/>
          </a:p>
          <a:p>
            <a:pPr lvl="5">
              <a:buSzPct val="45000"/>
              <a:buFont typeface="StarSymbol"/>
              <a:buChar char=""/>
            </a:pPr>
            <a:r>
              <a:rPr lang="en-CA" sz="2600">
                <a:latin typeface="Arial"/>
              </a:rPr>
              <a:t>6.º Nível da estrutura de tópicos</a:t>
            </a:r>
            <a:endParaRPr/>
          </a:p>
          <a:p>
            <a:pPr lvl="6">
              <a:buSzPct val="45000"/>
              <a:buFont typeface="StarSymbol"/>
              <a:buChar char=""/>
            </a:pPr>
            <a:r>
              <a:rPr lang="en-CA" sz="2600">
                <a:latin typeface="Arial"/>
              </a:rPr>
              <a:t>7.º Nível da estrutura de tópicos</a:t>
            </a:r>
            <a:endParaRPr/>
          </a:p>
        </p:txBody>
      </p:sp>
      <p:sp>
        <p:nvSpPr>
          <p:cNvPr id="42" name="PlaceHolder 3"/>
          <p:cNvSpPr>
            <a:spLocks noGrp="1"/>
          </p:cNvSpPr>
          <p:nvPr>
            <p:ph type="dt"/>
          </p:nvPr>
        </p:nvSpPr>
        <p:spPr>
          <a:xfrm>
            <a:off x="504000" y="6552000"/>
            <a:ext cx="2348280" cy="521280"/>
          </a:xfrm>
          <a:prstGeom prst="rect">
            <a:avLst/>
          </a:prstGeom>
        </p:spPr>
        <p:txBody>
          <a:bodyPr lIns="0" rIns="0" tIns="0" bIns="0"/>
          <a:p>
            <a:r>
              <a:rPr lang="en-CA" sz="1400">
                <a:latin typeface="Times New Roman"/>
              </a:rPr>
              <a:t>&lt;date/time&gt;</a:t>
            </a:r>
            <a:endParaRPr/>
          </a:p>
        </p:txBody>
      </p:sp>
      <p:sp>
        <p:nvSpPr>
          <p:cNvPr id="43" name="PlaceHolder 4"/>
          <p:cNvSpPr>
            <a:spLocks noGrp="1"/>
          </p:cNvSpPr>
          <p:nvPr>
            <p:ph type="ftr"/>
          </p:nvPr>
        </p:nvSpPr>
        <p:spPr>
          <a:xfrm>
            <a:off x="3447360" y="6552000"/>
            <a:ext cx="3195000" cy="521280"/>
          </a:xfrm>
          <a:prstGeom prst="rect">
            <a:avLst/>
          </a:prstGeom>
        </p:spPr>
        <p:txBody>
          <a:bodyPr lIns="0" rIns="0" tIns="0" bIns="0"/>
          <a:p>
            <a:pPr algn="ctr"/>
            <a:r>
              <a:rPr lang="en-CA" sz="1400">
                <a:latin typeface="Times New Roman"/>
              </a:rPr>
              <a:t>&lt;footer&gt;</a:t>
            </a:r>
            <a:endParaRPr/>
          </a:p>
        </p:txBody>
      </p:sp>
      <p:sp>
        <p:nvSpPr>
          <p:cNvPr id="44" name="PlaceHolder 5"/>
          <p:cNvSpPr>
            <a:spLocks noGrp="1"/>
          </p:cNvSpPr>
          <p:nvPr>
            <p:ph type="sldNum"/>
          </p:nvPr>
        </p:nvSpPr>
        <p:spPr>
          <a:xfrm>
            <a:off x="7227360" y="6534720"/>
            <a:ext cx="2348280" cy="521280"/>
          </a:xfrm>
          <a:prstGeom prst="rect">
            <a:avLst/>
          </a:prstGeom>
        </p:spPr>
        <p:txBody>
          <a:bodyPr lIns="0" rIns="0" tIns="0" bIns="0"/>
          <a:p>
            <a:pPr algn="r"/>
            <a:fld id="{36054519-3B52-4C7D-9D86-62647EE7F8FF}" type="slidenum">
              <a:rPr lang="en-CA"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432000" y="648000"/>
            <a:ext cx="7056000" cy="648000"/>
          </a:xfrm>
          <a:prstGeom prst="rect">
            <a:avLst/>
          </a:prstGeom>
        </p:spPr>
        <p:txBody>
          <a:bodyPr lIns="0" rIns="0" tIns="0" bIns="0" anchor="ctr"/>
          <a:p>
            <a:r>
              <a:rPr lang="en-CA" sz="3390">
                <a:latin typeface="Arial"/>
              </a:rPr>
              <a:t>CodeSharing</a:t>
            </a:r>
            <a:endParaRPr/>
          </a:p>
        </p:txBody>
      </p:sp>
      <p:sp>
        <p:nvSpPr>
          <p:cNvPr id="85" name="TextShape 2"/>
          <p:cNvSpPr txBox="1"/>
          <p:nvPr/>
        </p:nvSpPr>
        <p:spPr>
          <a:xfrm>
            <a:off x="504000" y="2095200"/>
            <a:ext cx="8870040" cy="4384800"/>
          </a:xfrm>
          <a:prstGeom prst="rect">
            <a:avLst/>
          </a:prstGeom>
        </p:spPr>
        <p:txBody>
          <a:bodyPr lIns="0" rIns="0" tIns="0" bIns="0" anchor="ctr"/>
          <a:p>
            <a:pPr algn="ctr"/>
            <a:r>
              <a:rPr lang="en-CA" sz="4400">
                <a:latin typeface="Cabin"/>
              </a:rPr>
              <a:t>CodeSharing:</a:t>
            </a:r>
            <a:r>
              <a:rPr lang="en-CA" sz="2600">
                <a:latin typeface="Cabin"/>
              </a:rPr>
              <a:t> </a:t>
            </a:r>
            <a:endParaRPr/>
          </a:p>
          <a:p>
            <a:pPr algn="ctr"/>
            <a:r>
              <a:rPr lang="en-CA" sz="3600">
                <a:latin typeface="Cabin"/>
              </a:rPr>
              <a:t>a simple API for disseminating</a:t>
            </a:r>
            <a:endParaRPr/>
          </a:p>
          <a:p>
            <a:pPr algn="ctr"/>
            <a:r>
              <a:rPr lang="en-CA" sz="3600">
                <a:latin typeface="Cabin"/>
              </a:rPr>
              <a:t>our TEI encoding</a:t>
            </a:r>
            <a:endParaRPr/>
          </a:p>
          <a:p>
            <a:pPr algn="ctr"/>
            <a:endParaRPr/>
          </a:p>
          <a:p>
            <a:pPr algn="ctr"/>
            <a:endParaRPr/>
          </a:p>
          <a:p>
            <a:pPr algn="r"/>
            <a:r>
              <a:rPr lang="en-CA" sz="2400">
                <a:latin typeface="Cabin"/>
              </a:rPr>
              <a:t>Martin Holmes</a:t>
            </a:r>
            <a:endParaRPr/>
          </a:p>
          <a:p>
            <a:pPr algn="r"/>
            <a:r>
              <a:rPr lang="en-CA" sz="2400">
                <a:latin typeface="Cabin"/>
              </a:rPr>
              <a:t>University of Victoria</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TextShape 1"/>
          <p:cNvSpPr txBox="1"/>
          <p:nvPr/>
        </p:nvSpPr>
        <p:spPr>
          <a:xfrm>
            <a:off x="432000" y="648000"/>
            <a:ext cx="7056000" cy="648000"/>
          </a:xfrm>
          <a:prstGeom prst="rect">
            <a:avLst/>
          </a:prstGeom>
        </p:spPr>
        <p:txBody>
          <a:bodyPr lIns="0" rIns="0" tIns="0" bIns="0" anchor="ctr"/>
          <a:p>
            <a:r>
              <a:rPr lang="en-CA" sz="3390">
                <a:latin typeface="Arial"/>
              </a:rPr>
              <a:t>The basic idea</a:t>
            </a:r>
            <a:endParaRPr/>
          </a:p>
        </p:txBody>
      </p:sp>
      <p:pic>
        <p:nvPicPr>
          <p:cNvPr id="103" name="" descr=""/>
          <p:cNvPicPr/>
          <p:nvPr/>
        </p:nvPicPr>
        <p:blipFill>
          <a:blip r:embed="rId1"/>
          <a:stretch>
            <a:fillRect/>
          </a:stretch>
        </p:blipFill>
        <p:spPr>
          <a:xfrm>
            <a:off x="909720" y="2746080"/>
            <a:ext cx="8260920" cy="346752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432000" y="648000"/>
            <a:ext cx="7056000" cy="648000"/>
          </a:xfrm>
          <a:prstGeom prst="rect">
            <a:avLst/>
          </a:prstGeom>
        </p:spPr>
        <p:txBody>
          <a:bodyPr lIns="0" rIns="0" tIns="0" bIns="0" anchor="ctr"/>
          <a:p>
            <a:r>
              <a:rPr lang="en-CA" sz="3390">
                <a:latin typeface="Arial"/>
              </a:rPr>
              <a:t>The basic idea</a:t>
            </a:r>
            <a:endParaRPr/>
          </a:p>
        </p:txBody>
      </p:sp>
      <p:pic>
        <p:nvPicPr>
          <p:cNvPr id="105" name="" descr=""/>
          <p:cNvPicPr/>
          <p:nvPr/>
        </p:nvPicPr>
        <p:blipFill>
          <a:blip r:embed="rId1"/>
          <a:stretch>
            <a:fillRect/>
          </a:stretch>
        </p:blipFill>
        <p:spPr>
          <a:xfrm>
            <a:off x="376920" y="2469240"/>
            <a:ext cx="9326520" cy="437076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pic>
        <p:nvPicPr>
          <p:cNvPr id="107" name="" descr=""/>
          <p:cNvPicPr/>
          <p:nvPr/>
        </p:nvPicPr>
        <p:blipFill>
          <a:blip r:embed="rId1"/>
          <a:stretch>
            <a:fillRect/>
          </a:stretch>
        </p:blipFill>
        <p:spPr>
          <a:xfrm>
            <a:off x="476640" y="2211840"/>
            <a:ext cx="9127080" cy="4304160"/>
          </a:xfrm>
          <a:prstGeom prst="rect">
            <a:avLst/>
          </a:prstGeom>
          <a:ln>
            <a:noFill/>
          </a:ln>
        </p:spPr>
      </p:pic>
      <p:sp>
        <p:nvSpPr>
          <p:cNvPr id="108" name="TextShape 2"/>
          <p:cNvSpPr txBox="1"/>
          <p:nvPr/>
        </p:nvSpPr>
        <p:spPr>
          <a:xfrm>
            <a:off x="900000" y="1928880"/>
            <a:ext cx="7056000" cy="966600"/>
          </a:xfrm>
          <a:prstGeom prst="rect">
            <a:avLst/>
          </a:prstGeom>
        </p:spPr>
        <p:txBody>
          <a:bodyPr lIns="0" rIns="0" tIns="0" bIns="0" anchor="ctr"/>
          <a:p>
            <a:r>
              <a:rPr lang="en-CA" sz="3390">
                <a:latin typeface="Arial"/>
              </a:rPr>
              <a:t>The Open Archives Initiative</a:t>
            </a:r>
            <a:r>
              <a:rPr lang="en-CA" sz="3390">
                <a:latin typeface="Arial"/>
              </a:rPr>
              <a:t>
</a:t>
            </a:r>
            <a:r>
              <a:rPr lang="en-CA" sz="3390">
                <a:latin typeface="Arial"/>
              </a:rPr>
              <a:t>Protocol for Metadata Harvesting</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pic>
        <p:nvPicPr>
          <p:cNvPr id="110" name="" descr=""/>
          <p:cNvPicPr/>
          <p:nvPr/>
        </p:nvPicPr>
        <p:blipFill>
          <a:blip r:embed="rId1"/>
          <a:stretch>
            <a:fillRect/>
          </a:stretch>
        </p:blipFill>
        <p:spPr>
          <a:xfrm>
            <a:off x="476640" y="2211840"/>
            <a:ext cx="9127080" cy="430416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pic>
        <p:nvPicPr>
          <p:cNvPr id="112" name="" descr=""/>
          <p:cNvPicPr/>
          <p:nvPr/>
        </p:nvPicPr>
        <p:blipFill>
          <a:blip r:embed="rId1"/>
          <a:stretch>
            <a:fillRect/>
          </a:stretch>
        </p:blipFill>
        <p:spPr>
          <a:xfrm>
            <a:off x="476640" y="2211840"/>
            <a:ext cx="9127080" cy="430416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pic>
        <p:nvPicPr>
          <p:cNvPr id="114" name="" descr=""/>
          <p:cNvPicPr/>
          <p:nvPr/>
        </p:nvPicPr>
        <p:blipFill>
          <a:blip r:embed="rId1"/>
          <a:stretch>
            <a:fillRect/>
          </a:stretch>
        </p:blipFill>
        <p:spPr>
          <a:xfrm>
            <a:off x="476640" y="2211840"/>
            <a:ext cx="9127080" cy="430416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pic>
        <p:nvPicPr>
          <p:cNvPr id="116" name="" descr=""/>
          <p:cNvPicPr/>
          <p:nvPr/>
        </p:nvPicPr>
        <p:blipFill>
          <a:blip r:embed="rId1"/>
          <a:stretch>
            <a:fillRect/>
          </a:stretch>
        </p:blipFill>
        <p:spPr>
          <a:xfrm>
            <a:off x="476640" y="2211840"/>
            <a:ext cx="9127080" cy="430416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pic>
        <p:nvPicPr>
          <p:cNvPr id="118" name="" descr=""/>
          <p:cNvPicPr/>
          <p:nvPr/>
        </p:nvPicPr>
        <p:blipFill>
          <a:blip r:embed="rId1"/>
          <a:stretch>
            <a:fillRect/>
          </a:stretch>
        </p:blipFill>
        <p:spPr>
          <a:xfrm>
            <a:off x="476640" y="2211840"/>
            <a:ext cx="9127080" cy="430416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pic>
        <p:nvPicPr>
          <p:cNvPr id="120" name="" descr=""/>
          <p:cNvPicPr/>
          <p:nvPr/>
        </p:nvPicPr>
        <p:blipFill>
          <a:blip r:embed="rId1"/>
          <a:stretch>
            <a:fillRect/>
          </a:stretch>
        </p:blipFill>
        <p:spPr>
          <a:xfrm>
            <a:off x="476640" y="2211840"/>
            <a:ext cx="9127080" cy="4304160"/>
          </a:xfrm>
          <a:prstGeom prst="rect">
            <a:avLst/>
          </a:prstGeom>
          <a:ln>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pic>
        <p:nvPicPr>
          <p:cNvPr id="122" name="" descr=""/>
          <p:cNvPicPr/>
          <p:nvPr/>
        </p:nvPicPr>
        <p:blipFill>
          <a:blip r:embed="rId1"/>
          <a:stretch>
            <a:fillRect/>
          </a:stretch>
        </p:blipFill>
        <p:spPr>
          <a:xfrm>
            <a:off x="2340000" y="2158200"/>
            <a:ext cx="5400000" cy="4753800"/>
          </a:xfrm>
          <a:prstGeom prst="rect">
            <a:avLst/>
          </a:prstGeom>
          <a:ln>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432000" y="648000"/>
            <a:ext cx="7056000" cy="648000"/>
          </a:xfrm>
          <a:prstGeom prst="rect">
            <a:avLst/>
          </a:prstGeom>
        </p:spPr>
        <p:txBody>
          <a:bodyPr lIns="0" rIns="0" tIns="0" bIns="0" anchor="ctr"/>
          <a:p>
            <a:r>
              <a:rPr lang="en-CA" sz="3390">
                <a:latin typeface="Arial"/>
              </a:rPr>
              <a:t>The need</a:t>
            </a:r>
            <a:endParaRPr/>
          </a:p>
        </p:txBody>
      </p:sp>
      <p:sp>
        <p:nvSpPr>
          <p:cNvPr id="87" name="TextShape 2"/>
          <p:cNvSpPr txBox="1"/>
          <p:nvPr/>
        </p:nvSpPr>
        <p:spPr>
          <a:xfrm>
            <a:off x="504000" y="2095200"/>
            <a:ext cx="8870040" cy="4384800"/>
          </a:xfrm>
          <a:prstGeom prst="rect">
            <a:avLst/>
          </a:prstGeom>
        </p:spPr>
        <p:txBody>
          <a:bodyPr lIns="0" rIns="0" tIns="0" bIns="0"/>
          <a:p>
            <a:pPr>
              <a:buSzPct val="45000"/>
              <a:buFont typeface="StarSymbol"/>
              <a:buChar char=""/>
            </a:pPr>
            <a:r>
              <a:rPr lang="en-CA" sz="2600">
                <a:latin typeface="Arial"/>
              </a:rPr>
              <a:t>Most TEI users are "self-taught or learned by doing" (Marjorie Burghart &amp; Malte Rehbein 2012).</a:t>
            </a:r>
            <a:endParaRPr/>
          </a:p>
          <a:p>
            <a:pPr>
              <a:buSzPct val="45000"/>
              <a:buFont typeface="StarSymbol"/>
              <a:buChar char=""/>
            </a:pPr>
            <a:r>
              <a:rPr lang="en-CA" sz="2600">
                <a:latin typeface="Arial"/>
              </a:rPr>
              <a:t>Users need "a source for a compendium of examples suitable for inductive learning" (Stella Dee, forthcoming).</a:t>
            </a:r>
            <a:endParaRPr/>
          </a:p>
          <a:p>
            <a:pPr>
              <a:buSzPct val="45000"/>
              <a:buFont typeface="StarSymbol"/>
              <a:buChar char=""/>
            </a:pPr>
            <a:r>
              <a:rPr lang="en-CA" sz="2600">
                <a:latin typeface="Arial"/>
              </a:rPr>
              <a:t>We have TEI By Example, we have the TEI Guidelines, we have the TEI Wiki, we have Cheatsheets...and yet...</a:t>
            </a:r>
            <a:endParaRPr/>
          </a:p>
          <a:p>
            <a:pPr>
              <a:buSzPct val="45000"/>
              <a:buFont typeface="StarSymbol"/>
              <a:buChar char=""/>
            </a:pPr>
            <a:r>
              <a:rPr lang="en-CA" sz="2600">
                <a:latin typeface="Arial"/>
              </a:rPr>
              <a:t>...you can never find enough good examples of how to encode what it is you actually want to encode.</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sp>
        <p:nvSpPr>
          <p:cNvPr id="124" name="TextShape 2"/>
          <p:cNvSpPr txBox="1"/>
          <p:nvPr/>
        </p:nvSpPr>
        <p:spPr>
          <a:xfrm>
            <a:off x="504000" y="2095200"/>
            <a:ext cx="8870040" cy="4384800"/>
          </a:xfrm>
          <a:prstGeom prst="rect">
            <a:avLst/>
          </a:prstGeom>
        </p:spPr>
        <p:txBody>
          <a:bodyPr lIns="0" rIns="0" tIns="0" bIns="0"/>
          <a:p>
            <a:r>
              <a:rPr b="1" lang="en-CA" sz="2600">
                <a:latin typeface="DejaVu Sans Mono"/>
              </a:rPr>
              <a:t>?verb=</a:t>
            </a:r>
            <a:endParaRPr/>
          </a:p>
          <a:p>
            <a:r>
              <a:rPr b="1" lang="en-CA" sz="2600">
                <a:latin typeface="DejaVu Sans Mono"/>
              </a:rPr>
              <a:t>Identify</a:t>
            </a:r>
            <a:endParaRPr/>
          </a:p>
          <a:p>
            <a:r>
              <a:rPr b="1" lang="en-CA" sz="2600">
                <a:latin typeface="DejaVu Sans Mono"/>
              </a:rPr>
              <a:t>ListMetadataFormats</a:t>
            </a:r>
            <a:endParaRPr/>
          </a:p>
          <a:p>
            <a:r>
              <a:rPr b="1" lang="en-CA" sz="2600">
                <a:latin typeface="DejaVu Sans Mono"/>
              </a:rPr>
              <a:t>ListIdentifiers</a:t>
            </a:r>
            <a:endParaRPr/>
          </a:p>
          <a:p>
            <a:r>
              <a:rPr b="1" lang="en-CA" sz="2600">
                <a:latin typeface="DejaVu Sans Mono"/>
              </a:rPr>
              <a:t>ListSets</a:t>
            </a:r>
            <a:endParaRPr/>
          </a:p>
          <a:p>
            <a:r>
              <a:rPr b="1" lang="en-CA" sz="2600">
                <a:latin typeface="DejaVu Sans Mono"/>
              </a:rPr>
              <a:t>ListRecords</a:t>
            </a:r>
            <a:endParaRPr/>
          </a:p>
          <a:p>
            <a:r>
              <a:rPr b="1" lang="en-CA" sz="2600">
                <a:latin typeface="DejaVu Sans Mono"/>
              </a:rPr>
              <a:t>GetRecord</a:t>
            </a:r>
            <a:endParaRPr/>
          </a:p>
          <a:p>
            <a:pPr>
              <a:buSzPct val="45000"/>
              <a:buFont typeface="StarSymbol"/>
              <a:buChar char=""/>
            </a:pPr>
            <a:r>
              <a:rPr lang="en-CA" sz="2600">
                <a:solidFill>
                  <a:srgbClr val="000000"/>
                </a:solidFill>
                <a:latin typeface="Arial"/>
                <a:ea typeface="Droid Sans Fallback"/>
              </a:rPr>
              <a:t>http://bcgenesis.uvic.ca/oai.xq?verb=Identify</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432000" y="648000"/>
            <a:ext cx="7056000" cy="648000"/>
          </a:xfrm>
          <a:prstGeom prst="rect">
            <a:avLst/>
          </a:prstGeom>
        </p:spPr>
        <p:txBody>
          <a:bodyPr lIns="0" rIns="0" tIns="0" bIns="0" anchor="ctr"/>
          <a:p>
            <a:r>
              <a:rPr lang="en-CA" sz="3390">
                <a:latin typeface="Arial"/>
              </a:rPr>
              <a:t>The model: OAI-PMH</a:t>
            </a:r>
            <a:endParaRPr/>
          </a:p>
        </p:txBody>
      </p:sp>
      <p:sp>
        <p:nvSpPr>
          <p:cNvPr id="126" name="TextShape 2"/>
          <p:cNvSpPr txBox="1"/>
          <p:nvPr/>
        </p:nvSpPr>
        <p:spPr>
          <a:xfrm>
            <a:off x="504000" y="2095200"/>
            <a:ext cx="8870040" cy="4384800"/>
          </a:xfrm>
          <a:prstGeom prst="rect">
            <a:avLst/>
          </a:prstGeom>
        </p:spPr>
        <p:txBody>
          <a:bodyPr lIns="0" rIns="0" tIns="0" bIns="0"/>
          <a:p>
            <a:pPr>
              <a:buSzPct val="45000"/>
              <a:buFont typeface="StarSymbol"/>
              <a:buChar char=""/>
            </a:pPr>
            <a:r>
              <a:rPr lang="en-CA" sz="1600">
                <a:solidFill>
                  <a:srgbClr val="000000"/>
                </a:solidFill>
                <a:latin typeface="Arial"/>
                <a:ea typeface="Droid Sans Fallback"/>
              </a:rPr>
              <a:t>http://bcgenesis.uvic.ca/oai.xq?verb=ListRecords&amp;metadataPrefix=oai_dc</a:t>
            </a:r>
            <a:endParaRPr/>
          </a:p>
          <a:p>
            <a:pPr>
              <a:buSzPct val="45000"/>
              <a:buFont typeface="StarSymbol"/>
              <a:buChar char=""/>
            </a:pPr>
            <a:r>
              <a:rPr lang="en-CA" sz="2600">
                <a:solidFill>
                  <a:srgbClr val="000000"/>
                </a:solidFill>
                <a:latin typeface="Arial"/>
                <a:ea typeface="Droid Sans Fallback"/>
              </a:rPr>
              <a:t>Resumption token:</a:t>
            </a:r>
            <a:endParaRPr/>
          </a:p>
          <a:p>
            <a:r>
              <a:rPr lang="en-CA" sz="3000">
                <a:solidFill>
                  <a:srgbClr val="000096"/>
                </a:solidFill>
                <a:latin typeface="Times New Roman"/>
                <a:ea typeface="Droid Sans Fallback"/>
              </a:rPr>
              <a:t>&lt;resumptionToken</a:t>
            </a:r>
            <a:r>
              <a:rPr lang="en-CA" sz="3000">
                <a:solidFill>
                  <a:srgbClr val="f5844c"/>
                </a:solidFill>
                <a:latin typeface="Times New Roman"/>
                <a:ea typeface="Droid Sans Fallback"/>
              </a:rPr>
              <a:t> completeListSize</a:t>
            </a:r>
            <a:r>
              <a:rPr lang="en-CA" sz="3000">
                <a:solidFill>
                  <a:srgbClr val="ff8040"/>
                </a:solidFill>
                <a:latin typeface="Times New Roman"/>
                <a:ea typeface="Droid Sans Fallback"/>
              </a:rPr>
              <a:t>=</a:t>
            </a:r>
            <a:r>
              <a:rPr lang="en-CA" sz="3000">
                <a:solidFill>
                  <a:srgbClr val="993300"/>
                </a:solidFill>
                <a:latin typeface="Times New Roman"/>
                <a:ea typeface="Droid Sans Fallback"/>
              </a:rPr>
              <a:t>"7154"</a:t>
            </a:r>
            <a:r>
              <a:rPr lang="en-CA" sz="3000">
                <a:solidFill>
                  <a:srgbClr val="000096"/>
                </a:solidFill>
                <a:latin typeface="Times New Roman"/>
                <a:ea typeface="Droid Sans Fallback"/>
              </a:rPr>
              <a:t>&gt;</a:t>
            </a:r>
            <a:endParaRPr/>
          </a:p>
          <a:p>
            <a:r>
              <a:rPr lang="en-CA" sz="3000">
                <a:solidFill>
                  <a:srgbClr val="000096"/>
                </a:solidFill>
                <a:latin typeface="Times New Roman"/>
                <a:ea typeface="Droid Sans Fallback"/>
              </a:rPr>
              <a:t>    </a:t>
            </a:r>
            <a:r>
              <a:rPr lang="en-CA" sz="3000">
                <a:solidFill>
                  <a:srgbClr val="000000"/>
                </a:solidFill>
                <a:latin typeface="Times New Roman"/>
                <a:ea typeface="Droid Sans Fallback"/>
              </a:rPr>
              <a:t>from:2010-01-01;until:2020-01-01;set:;next:21</a:t>
            </a:r>
            <a:endParaRPr/>
          </a:p>
          <a:p>
            <a:r>
              <a:rPr lang="en-CA" sz="3000">
                <a:solidFill>
                  <a:srgbClr val="000080"/>
                </a:solidFill>
                <a:latin typeface="Arial"/>
                <a:ea typeface="Droid Sans Fallback"/>
              </a:rPr>
              <a:t>&lt;/resumptionToken&gt;</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432000" y="648000"/>
            <a:ext cx="7056000" cy="648000"/>
          </a:xfrm>
          <a:prstGeom prst="rect">
            <a:avLst/>
          </a:prstGeom>
        </p:spPr>
        <p:txBody>
          <a:bodyPr lIns="0" rIns="0" tIns="0" bIns="0" anchor="ctr"/>
          <a:p>
            <a:r>
              <a:rPr lang="en-CA" sz="3390">
                <a:latin typeface="Arial"/>
              </a:rPr>
              <a:t>The nitty-gritty of CodeSharing</a:t>
            </a:r>
            <a:endParaRPr/>
          </a:p>
        </p:txBody>
      </p:sp>
      <p:sp>
        <p:nvSpPr>
          <p:cNvPr id="128" name="TextShape 2"/>
          <p:cNvSpPr txBox="1"/>
          <p:nvPr/>
        </p:nvSpPr>
        <p:spPr>
          <a:xfrm>
            <a:off x="504000" y="2095200"/>
            <a:ext cx="8870040" cy="4384800"/>
          </a:xfrm>
          <a:prstGeom prst="rect">
            <a:avLst/>
          </a:prstGeom>
        </p:spPr>
        <p:txBody>
          <a:bodyPr lIns="0" rIns="0" tIns="0" bIns="0"/>
          <a:p>
            <a:pPr>
              <a:buSzPct val="45000"/>
              <a:buFont typeface="StarSymbol"/>
              <a:buChar char=""/>
            </a:pPr>
            <a:r>
              <a:rPr lang="en-CA" sz="3600">
                <a:latin typeface="DejaVu Sans Mono"/>
              </a:rPr>
              <a:t>codesharing?verb=</a:t>
            </a:r>
            <a:endParaRPr/>
          </a:p>
          <a:p>
            <a:r>
              <a:rPr lang="en-CA" sz="3600">
                <a:latin typeface="DejaVu Sans Mono"/>
              </a:rPr>
              <a:t>identify</a:t>
            </a:r>
            <a:endParaRPr/>
          </a:p>
          <a:p>
            <a:r>
              <a:rPr lang="en-CA" sz="3600">
                <a:latin typeface="DejaVu Sans Mono"/>
              </a:rPr>
              <a:t>listElements</a:t>
            </a:r>
            <a:endParaRPr/>
          </a:p>
          <a:p>
            <a:r>
              <a:rPr lang="en-CA" sz="3600">
                <a:latin typeface="DejaVu Sans Mono"/>
              </a:rPr>
              <a:t>listAttributes</a:t>
            </a:r>
            <a:endParaRPr/>
          </a:p>
          <a:p>
            <a:r>
              <a:rPr lang="en-CA" sz="3600">
                <a:latin typeface="DejaVu Sans Mono"/>
              </a:rPr>
              <a:t>listNamespaces</a:t>
            </a:r>
            <a:endParaRPr/>
          </a:p>
          <a:p>
            <a:r>
              <a:rPr lang="en-CA" sz="3600">
                <a:latin typeface="DejaVu Sans Mono"/>
              </a:rPr>
              <a:t>listDocumentTypes</a:t>
            </a:r>
            <a:endParaRPr/>
          </a:p>
          <a:p>
            <a:r>
              <a:rPr lang="en-CA" sz="3600">
                <a:latin typeface="DejaVu Sans Mono"/>
              </a:rPr>
              <a:t>getExamples</a:t>
            </a:r>
            <a:endParaRPr/>
          </a:p>
          <a:p>
            <a:pPr lvl="1">
              <a:buSzPct val="75000"/>
              <a:buFont typeface="StarSymbol"/>
              <a:buChar char=""/>
            </a:pP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432000" y="648000"/>
            <a:ext cx="7056000" cy="648000"/>
          </a:xfrm>
          <a:prstGeom prst="rect">
            <a:avLst/>
          </a:prstGeom>
        </p:spPr>
        <p:txBody>
          <a:bodyPr lIns="0" rIns="0" tIns="0" bIns="0" anchor="ctr"/>
          <a:p>
            <a:r>
              <a:rPr lang="en-CA" sz="3390">
                <a:latin typeface="Arial"/>
              </a:rPr>
              <a:t>The nitty-gritty of CodeSharing</a:t>
            </a:r>
            <a:endParaRPr/>
          </a:p>
        </p:txBody>
      </p:sp>
      <p:sp>
        <p:nvSpPr>
          <p:cNvPr id="130" name="TextShape 2"/>
          <p:cNvSpPr txBox="1"/>
          <p:nvPr/>
        </p:nvSpPr>
        <p:spPr>
          <a:xfrm>
            <a:off x="504000" y="1872000"/>
            <a:ext cx="8870040" cy="4896000"/>
          </a:xfrm>
          <a:prstGeom prst="rect">
            <a:avLst/>
          </a:prstGeom>
        </p:spPr>
        <p:txBody>
          <a:bodyPr lIns="0" rIns="0" tIns="0" bIns="0"/>
          <a:p>
            <a:pPr>
              <a:buSzPct val="45000"/>
              <a:buFont typeface="StarSymbol"/>
              <a:buChar char=""/>
            </a:pPr>
            <a:r>
              <a:rPr lang="en-CA" sz="3600">
                <a:latin typeface="DejaVu Sans Mono"/>
              </a:rPr>
              <a:t>codesharing?</a:t>
            </a:r>
            <a:r>
              <a:rPr lang="en-CA" sz="3600">
                <a:solidFill>
                  <a:srgbClr val="ff0000"/>
                </a:solidFill>
                <a:latin typeface="DejaVu Sans Mono"/>
              </a:rPr>
              <a:t>verb</a:t>
            </a:r>
            <a:r>
              <a:rPr lang="en-CA" sz="3600">
                <a:latin typeface="DejaVu Sans Mono"/>
              </a:rPr>
              <a:t>=</a:t>
            </a:r>
            <a:r>
              <a:rPr lang="en-CA" sz="3600">
                <a:solidFill>
                  <a:srgbClr val="0000ff"/>
                </a:solidFill>
                <a:latin typeface="DejaVu Sans Mono"/>
              </a:rPr>
              <a:t>getExamples</a:t>
            </a:r>
            <a:endParaRPr/>
          </a:p>
          <a:p>
            <a:r>
              <a:rPr lang="en-CA" sz="3600">
                <a:latin typeface="DejaVu Sans Mono"/>
              </a:rPr>
              <a:t>&amp;</a:t>
            </a:r>
            <a:r>
              <a:rPr lang="en-CA" sz="3600">
                <a:solidFill>
                  <a:srgbClr val="ff0000"/>
                </a:solidFill>
                <a:latin typeface="DejaVu Sans Mono"/>
              </a:rPr>
              <a:t>elementName</a:t>
            </a:r>
            <a:r>
              <a:rPr lang="en-CA" sz="3600">
                <a:latin typeface="DejaVu Sans Mono"/>
              </a:rPr>
              <a:t>=</a:t>
            </a:r>
            <a:endParaRPr/>
          </a:p>
          <a:p>
            <a:r>
              <a:rPr lang="en-CA" sz="3600">
                <a:latin typeface="DejaVu Sans Mono"/>
              </a:rPr>
              <a:t>&amp;</a:t>
            </a:r>
            <a:r>
              <a:rPr lang="en-CA" sz="3600">
                <a:solidFill>
                  <a:srgbClr val="ff0000"/>
                </a:solidFill>
                <a:latin typeface="DejaVu Sans Mono"/>
              </a:rPr>
              <a:t>attributeName</a:t>
            </a:r>
            <a:r>
              <a:rPr lang="en-CA" sz="3600">
                <a:latin typeface="DejaVu Sans Mono"/>
              </a:rPr>
              <a:t>=</a:t>
            </a:r>
            <a:endParaRPr/>
          </a:p>
          <a:p>
            <a:r>
              <a:rPr lang="en-CA" sz="3600">
                <a:latin typeface="DejaVu Sans Mono"/>
              </a:rPr>
              <a:t>&amp;</a:t>
            </a:r>
            <a:r>
              <a:rPr lang="en-CA" sz="3600">
                <a:solidFill>
                  <a:srgbClr val="ff0000"/>
                </a:solidFill>
                <a:latin typeface="DejaVu Sans Mono"/>
              </a:rPr>
              <a:t>attributeValue</a:t>
            </a:r>
            <a:r>
              <a:rPr lang="en-CA" sz="3600">
                <a:latin typeface="DejaVu Sans Mono"/>
              </a:rPr>
              <a:t>=</a:t>
            </a:r>
            <a:endParaRPr/>
          </a:p>
          <a:p>
            <a:r>
              <a:rPr lang="en-CA" sz="3600">
                <a:latin typeface="DejaVu Sans Mono"/>
              </a:rPr>
              <a:t>&amp;</a:t>
            </a:r>
            <a:r>
              <a:rPr lang="en-CA" sz="3600">
                <a:solidFill>
                  <a:srgbClr val="ff0000"/>
                </a:solidFill>
                <a:latin typeface="DejaVu Sans Mono"/>
              </a:rPr>
              <a:t>namespace</a:t>
            </a:r>
            <a:r>
              <a:rPr lang="en-CA" sz="3600">
                <a:latin typeface="DejaVu Sans Mono"/>
              </a:rPr>
              <a:t>=</a:t>
            </a:r>
            <a:endParaRPr/>
          </a:p>
          <a:p>
            <a:r>
              <a:rPr lang="en-CA" sz="3600">
                <a:latin typeface="DejaVu Sans Mono"/>
              </a:rPr>
              <a:t>&amp;</a:t>
            </a:r>
            <a:r>
              <a:rPr lang="en-CA" sz="3600">
                <a:solidFill>
                  <a:srgbClr val="ff0000"/>
                </a:solidFill>
                <a:latin typeface="DejaVu Sans Mono"/>
              </a:rPr>
              <a:t>wrapped</a:t>
            </a:r>
            <a:r>
              <a:rPr lang="en-CA" sz="3600">
                <a:latin typeface="DejaVu Sans Mono"/>
              </a:rPr>
              <a:t>=</a:t>
            </a:r>
            <a:endParaRPr/>
          </a:p>
          <a:p>
            <a:r>
              <a:rPr lang="en-CA" sz="3600">
                <a:latin typeface="DejaVu Sans Mono"/>
              </a:rPr>
              <a:t>&amp;</a:t>
            </a:r>
            <a:r>
              <a:rPr lang="en-CA" sz="3600">
                <a:solidFill>
                  <a:srgbClr val="ff0000"/>
                </a:solidFill>
                <a:latin typeface="DejaVu Sans Mono"/>
              </a:rPr>
              <a:t>maxItemsPerPage</a:t>
            </a:r>
            <a:r>
              <a:rPr lang="en-CA" sz="3600">
                <a:latin typeface="DejaVu Sans Mono"/>
              </a:rPr>
              <a:t>=</a:t>
            </a:r>
            <a:endParaRPr/>
          </a:p>
          <a:p>
            <a:endParaRPr/>
          </a:p>
          <a:p>
            <a:pPr lvl="1">
              <a:buSzPct val="75000"/>
              <a:buFont typeface="StarSymbol"/>
              <a:buChar char=""/>
            </a:pPr>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432000" y="648000"/>
            <a:ext cx="7056000" cy="648000"/>
          </a:xfrm>
          <a:prstGeom prst="rect">
            <a:avLst/>
          </a:prstGeom>
        </p:spPr>
        <p:txBody>
          <a:bodyPr lIns="0" rIns="0" tIns="0" bIns="0" anchor="ctr"/>
          <a:p>
            <a:r>
              <a:rPr lang="en-CA" sz="3390">
                <a:latin typeface="Arial"/>
              </a:rPr>
              <a:t>The nitty-gritty of CodeSharing</a:t>
            </a:r>
            <a:endParaRPr/>
          </a:p>
        </p:txBody>
      </p:sp>
      <p:sp>
        <p:nvSpPr>
          <p:cNvPr id="132" name="TextShape 2"/>
          <p:cNvSpPr txBox="1"/>
          <p:nvPr/>
        </p:nvSpPr>
        <p:spPr>
          <a:xfrm>
            <a:off x="504000" y="1872000"/>
            <a:ext cx="8870040" cy="4896000"/>
          </a:xfrm>
          <a:prstGeom prst="rect">
            <a:avLst/>
          </a:prstGeom>
        </p:spPr>
        <p:txBody>
          <a:bodyPr lIns="0" rIns="0" tIns="0" bIns="0"/>
          <a:p>
            <a:pPr>
              <a:buSzPct val="45000"/>
              <a:buFont typeface="StarSymbol"/>
              <a:buChar char=""/>
            </a:pPr>
            <a:r>
              <a:rPr lang="en-CA" sz="3600">
                <a:latin typeface="DejaVu Sans Mono"/>
              </a:rPr>
              <a:t>codesharing?</a:t>
            </a:r>
            <a:r>
              <a:rPr lang="en-CA" sz="3600">
                <a:solidFill>
                  <a:srgbClr val="ff0000"/>
                </a:solidFill>
                <a:latin typeface="DejaVu Sans Mono"/>
              </a:rPr>
              <a:t>verb</a:t>
            </a:r>
            <a:r>
              <a:rPr lang="en-CA" sz="3600">
                <a:latin typeface="DejaVu Sans Mono"/>
              </a:rPr>
              <a:t>=</a:t>
            </a:r>
            <a:r>
              <a:rPr lang="en-CA" sz="3600">
                <a:solidFill>
                  <a:srgbClr val="0000ff"/>
                </a:solidFill>
                <a:latin typeface="DejaVu Sans Mono"/>
              </a:rPr>
              <a:t>getExamples</a:t>
            </a:r>
            <a:endParaRPr/>
          </a:p>
          <a:p>
            <a:r>
              <a:rPr lang="en-CA" sz="3600">
                <a:latin typeface="DejaVu Sans Mono"/>
              </a:rPr>
              <a:t>&amp;</a:t>
            </a:r>
            <a:r>
              <a:rPr lang="en-CA" sz="3600">
                <a:solidFill>
                  <a:srgbClr val="ff0000"/>
                </a:solidFill>
                <a:latin typeface="DejaVu Sans Mono"/>
              </a:rPr>
              <a:t>elementName</a:t>
            </a:r>
            <a:r>
              <a:rPr lang="en-CA" sz="3600">
                <a:latin typeface="DejaVu Sans Mono"/>
              </a:rPr>
              <a:t>=</a:t>
            </a:r>
            <a:r>
              <a:rPr lang="en-CA" sz="3600">
                <a:solidFill>
                  <a:srgbClr val="0000ff"/>
                </a:solidFill>
                <a:latin typeface="DejaVu Sans Mono"/>
              </a:rPr>
              <a:t>title</a:t>
            </a:r>
            <a:endParaRPr/>
          </a:p>
          <a:p>
            <a:r>
              <a:rPr lang="en-CA" sz="3600">
                <a:latin typeface="DejaVu Sans Mono"/>
              </a:rPr>
              <a:t>&amp;</a:t>
            </a:r>
            <a:r>
              <a:rPr lang="en-CA" sz="3600">
                <a:solidFill>
                  <a:srgbClr val="ff0000"/>
                </a:solidFill>
                <a:latin typeface="DejaVu Sans Mono"/>
              </a:rPr>
              <a:t>attributeName</a:t>
            </a:r>
            <a:r>
              <a:rPr lang="en-CA" sz="3600">
                <a:latin typeface="DejaVu Sans Mono"/>
              </a:rPr>
              <a:t>=</a:t>
            </a:r>
            <a:r>
              <a:rPr lang="en-CA" sz="3600">
                <a:solidFill>
                  <a:srgbClr val="0000ff"/>
                </a:solidFill>
                <a:latin typeface="DejaVu Sans Mono"/>
              </a:rPr>
              <a:t>level</a:t>
            </a:r>
            <a:endParaRPr/>
          </a:p>
          <a:p>
            <a:r>
              <a:rPr lang="en-CA" sz="3600">
                <a:latin typeface="DejaVu Sans Mono"/>
              </a:rPr>
              <a:t>&amp;</a:t>
            </a:r>
            <a:r>
              <a:rPr lang="en-CA" sz="3600">
                <a:solidFill>
                  <a:srgbClr val="ff0000"/>
                </a:solidFill>
                <a:latin typeface="DejaVu Sans Mono"/>
              </a:rPr>
              <a:t>attributeValue</a:t>
            </a:r>
            <a:r>
              <a:rPr lang="en-CA" sz="3600">
                <a:latin typeface="DejaVu Sans Mono"/>
              </a:rPr>
              <a:t>=</a:t>
            </a:r>
            <a:r>
              <a:rPr lang="en-CA" sz="3600">
                <a:solidFill>
                  <a:srgbClr val="0000ff"/>
                </a:solidFill>
                <a:latin typeface="DejaVu Sans Mono"/>
              </a:rPr>
              <a:t>m</a:t>
            </a:r>
            <a:endParaRPr/>
          </a:p>
          <a:p>
            <a:r>
              <a:rPr lang="en-CA" sz="3600">
                <a:latin typeface="DejaVu Sans Mono"/>
              </a:rPr>
              <a:t>&amp;</a:t>
            </a:r>
            <a:r>
              <a:rPr lang="en-CA" sz="3600">
                <a:solidFill>
                  <a:srgbClr val="ff0000"/>
                </a:solidFill>
                <a:latin typeface="DejaVu Sans Mono"/>
              </a:rPr>
              <a:t>wrapped</a:t>
            </a:r>
            <a:r>
              <a:rPr lang="en-CA" sz="3600">
                <a:latin typeface="DejaVu Sans Mono"/>
              </a:rPr>
              <a:t>=</a:t>
            </a:r>
            <a:r>
              <a:rPr lang="en-CA" sz="3600">
                <a:solidFill>
                  <a:srgbClr val="0000ff"/>
                </a:solidFill>
                <a:latin typeface="DejaVu Sans Mono"/>
              </a:rPr>
              <a:t>true</a:t>
            </a:r>
            <a:endParaRPr/>
          </a:p>
          <a:p>
            <a:r>
              <a:rPr lang="en-CA" sz="3600">
                <a:latin typeface="DejaVu Sans Mono"/>
              </a:rPr>
              <a:t>&amp;</a:t>
            </a:r>
            <a:r>
              <a:rPr lang="en-CA" sz="3600">
                <a:solidFill>
                  <a:srgbClr val="ff0000"/>
                </a:solidFill>
                <a:latin typeface="DejaVu Sans Mono"/>
              </a:rPr>
              <a:t>maxItemsPerPage</a:t>
            </a:r>
            <a:r>
              <a:rPr lang="en-CA" sz="3600">
                <a:latin typeface="DejaVu Sans Mono"/>
              </a:rPr>
              <a:t>=</a:t>
            </a:r>
            <a:r>
              <a:rPr lang="en-CA" sz="3600">
                <a:solidFill>
                  <a:srgbClr val="0000ff"/>
                </a:solidFill>
                <a:latin typeface="DejaVu Sans Mono"/>
              </a:rPr>
              <a:t>100</a:t>
            </a:r>
            <a:endParaRPr/>
          </a:p>
          <a:p>
            <a:endParaRPr/>
          </a:p>
          <a:p>
            <a:pPr lvl="1">
              <a:buSzPct val="75000"/>
              <a:buFont typeface="StarSymbol"/>
              <a:buChar char=""/>
            </a:pPr>
            <a:endParaRPr/>
          </a:p>
        </p:txBody>
      </p:sp>
    </p:spTree>
  </p:cSld>
  <p:timing>
    <p:tnLst>
      <p:par>
        <p:cTn id="63" dur="indefinite" restart="never" nodeType="tmRoot">
          <p:childTnLst>
            <p:seq>
              <p:cTn id="64" nodeType="mainSeq">
                <p:childTnLst>
                  <p:par>
                    <p:cTn id="65" fill="freeze">
                      <p:stCondLst>
                        <p:cond delay="indefinite"/>
                      </p:stCondLst>
                      <p:childTnLst>
                        <p:par>
                          <p:cTn id="66" fill="freeze">
                            <p:stCondLst>
                              <p:cond delay="0"/>
                            </p:stCondLst>
                            <p:childTnLst>
                              <p:par>
                                <p:cTn id="67" nodeType="clickEffect" fill="hold" presetClass="entr" presetID="1">
                                  <p:stCondLst>
                                    <p:cond delay="0"/>
                                  </p:stCondLst>
                                  <p:childTnLst>
                                    <p:set>
                                      <p:cBhvr>
                                        <p:cTn id="68" dur="1" fill="hold">
                                          <p:stCondLst>
                                            <p:cond delay="0"/>
                                          </p:stCondLst>
                                        </p:cTn>
                                        <p:tgtEl>
                                          <p:spTgt spid="132">
                                            <p:txEl>
                                              <p:pRg st="48" end="69"/>
                                            </p:txEl>
                                          </p:spTgt>
                                        </p:tgtEl>
                                        <p:attrNameLst>
                                          <p:attrName>style.visibility</p:attrName>
                                        </p:attrNameLst>
                                      </p:cBhvr>
                                      <p:to>
                                        <p:strVal val="visible"/>
                                      </p:to>
                                    </p:set>
                                  </p:childTnLst>
                                </p:cTn>
                              </p:par>
                            </p:childTnLst>
                          </p:cTn>
                        </p:par>
                      </p:childTnLst>
                    </p:cTn>
                  </p:par>
                  <p:par>
                    <p:cTn id="69" fill="freeze">
                      <p:stCondLst>
                        <p:cond delay="indefinite"/>
                      </p:stCondLst>
                      <p:childTnLst>
                        <p:par>
                          <p:cTn id="70" fill="freeze">
                            <p:stCondLst>
                              <p:cond delay="0"/>
                            </p:stCondLst>
                            <p:childTnLst>
                              <p:par>
                                <p:cTn id="71" nodeType="clickEffect" fill="hold" presetClass="entr" presetID="1">
                                  <p:stCondLst>
                                    <p:cond delay="0"/>
                                  </p:stCondLst>
                                  <p:childTnLst>
                                    <p:set>
                                      <p:cBhvr>
                                        <p:cTn id="72" dur="1" fill="hold">
                                          <p:stCondLst>
                                            <p:cond delay="0"/>
                                          </p:stCondLst>
                                        </p:cTn>
                                        <p:tgtEl>
                                          <p:spTgt spid="132">
                                            <p:txEl>
                                              <p:pRg st="69" end="87"/>
                                            </p:txEl>
                                          </p:spTgt>
                                        </p:tgtEl>
                                        <p:attrNameLst>
                                          <p:attrName>style.visibility</p:attrName>
                                        </p:attrNameLst>
                                      </p:cBhvr>
                                      <p:to>
                                        <p:strVal val="visible"/>
                                      </p:to>
                                    </p:set>
                                  </p:childTnLst>
                                </p:cTn>
                              </p:par>
                            </p:childTnLst>
                          </p:cTn>
                        </p:par>
                      </p:childTnLst>
                    </p:cTn>
                  </p:par>
                  <p:par>
                    <p:cTn id="73" fill="freeze">
                      <p:stCondLst>
                        <p:cond delay="indefinite"/>
                      </p:stCondLst>
                      <p:childTnLst>
                        <p:par>
                          <p:cTn id="74" fill="freeze">
                            <p:stCondLst>
                              <p:cond delay="0"/>
                            </p:stCondLst>
                            <p:childTnLst>
                              <p:par>
                                <p:cTn id="75" nodeType="clickEffect" fill="hold" presetClass="entr" presetID="1">
                                  <p:stCondLst>
                                    <p:cond delay="0"/>
                                  </p:stCondLst>
                                  <p:childTnLst>
                                    <p:set>
                                      <p:cBhvr>
                                        <p:cTn id="76" dur="1" fill="hold">
                                          <p:stCondLst>
                                            <p:cond delay="0"/>
                                          </p:stCondLst>
                                        </p:cTn>
                                        <p:tgtEl>
                                          <p:spTgt spid="132">
                                            <p:txEl>
                                              <p:pRg st="87" end="101"/>
                                            </p:txEl>
                                          </p:spTgt>
                                        </p:tgtEl>
                                        <p:attrNameLst>
                                          <p:attrName>style.visibility</p:attrName>
                                        </p:attrNameLst>
                                      </p:cBhvr>
                                      <p:to>
                                        <p:strVal val="visible"/>
                                      </p:to>
                                    </p:set>
                                  </p:childTnLst>
                                </p:cTn>
                              </p:par>
                            </p:childTnLst>
                          </p:cTn>
                        </p:par>
                      </p:childTnLst>
                    </p:cTn>
                  </p:par>
                  <p:par>
                    <p:cTn id="77" fill="freeze">
                      <p:stCondLst>
                        <p:cond delay="indefinite"/>
                      </p:stCondLst>
                      <p:childTnLst>
                        <p:par>
                          <p:cTn id="78" fill="freeze">
                            <p:stCondLst>
                              <p:cond delay="0"/>
                            </p:stCondLst>
                            <p:childTnLst>
                              <p:par>
                                <p:cTn id="79" nodeType="clickEffect" fill="hold" presetClass="entr" presetID="1">
                                  <p:stCondLst>
                                    <p:cond delay="0"/>
                                  </p:stCondLst>
                                  <p:childTnLst>
                                    <p:set>
                                      <p:cBhvr>
                                        <p:cTn id="80" dur="1" fill="hold">
                                          <p:stCondLst>
                                            <p:cond delay="0"/>
                                          </p:stCondLst>
                                        </p:cTn>
                                        <p:tgtEl>
                                          <p:spTgt spid="132">
                                            <p:txEl>
                                              <p:pRg st="101" end="12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TextShape 1"/>
          <p:cNvSpPr txBox="1"/>
          <p:nvPr/>
        </p:nvSpPr>
        <p:spPr>
          <a:xfrm>
            <a:off x="432000" y="648000"/>
            <a:ext cx="7056000" cy="648000"/>
          </a:xfrm>
          <a:prstGeom prst="rect">
            <a:avLst/>
          </a:prstGeom>
        </p:spPr>
        <p:txBody>
          <a:bodyPr lIns="0" rIns="0" tIns="0" bIns="0" anchor="ctr"/>
          <a:p>
            <a:r>
              <a:rPr lang="en-CA" sz="3390">
                <a:latin typeface="Arial"/>
              </a:rPr>
              <a:t>The nitty-gritty of CodeSharing</a:t>
            </a:r>
            <a:endParaRPr/>
          </a:p>
        </p:txBody>
      </p:sp>
      <p:sp>
        <p:nvSpPr>
          <p:cNvPr id="134" name="TextShape 2"/>
          <p:cNvSpPr txBox="1"/>
          <p:nvPr/>
        </p:nvSpPr>
        <p:spPr>
          <a:xfrm>
            <a:off x="504360" y="2520000"/>
            <a:ext cx="8870040" cy="3960000"/>
          </a:xfrm>
          <a:prstGeom prst="rect">
            <a:avLst/>
          </a:prstGeom>
        </p:spPr>
        <p:txBody>
          <a:bodyPr lIns="0" rIns="0" tIns="0" bIns="0"/>
          <a:p>
            <a:pPr>
              <a:buSzPct val="45000"/>
              <a:buFont typeface="StarSymbol"/>
              <a:buChar char=""/>
            </a:pPr>
            <a:r>
              <a:rPr lang="en-CA" sz="2600">
                <a:latin typeface="Arial"/>
              </a:rPr>
              <a:t>Response: </a:t>
            </a:r>
            <a:endParaRPr/>
          </a:p>
          <a:p>
            <a:pPr lvl="1">
              <a:buSzPct val="75000"/>
              <a:buFont typeface="StarSymbol"/>
              <a:buChar char=""/>
            </a:pPr>
            <a:r>
              <a:rPr lang="en-CA" sz="2600">
                <a:latin typeface="Arial"/>
              </a:rPr>
              <a:t>a TEI XML file</a:t>
            </a:r>
            <a:endParaRPr/>
          </a:p>
          <a:p>
            <a:pPr lvl="1">
              <a:buSzPct val="75000"/>
              <a:buFont typeface="StarSymbol"/>
              <a:buChar char=""/>
            </a:pPr>
            <a:r>
              <a:rPr lang="en-CA" sz="2600">
                <a:latin typeface="Arial"/>
              </a:rPr>
              <a:t>results in the &lt;body&gt;</a:t>
            </a:r>
            <a:endParaRPr/>
          </a:p>
          <a:p>
            <a:pPr lvl="1">
              <a:buSzPct val="75000"/>
              <a:buFont typeface="StarSymbol"/>
              <a:buChar char=""/>
            </a:pPr>
            <a:r>
              <a:rPr lang="en-CA" sz="2600">
                <a:latin typeface="Arial"/>
              </a:rPr>
              <a:t>settings and resumption URIs in the &lt;front&gt;</a:t>
            </a:r>
            <a:endParaRPr/>
          </a:p>
          <a:p>
            <a:pPr>
              <a:buSzPct val="45000"/>
              <a:buFont typeface="StarSymbol"/>
              <a:buChar char=""/>
            </a:pPr>
            <a:r>
              <a:rPr lang="en-CA" sz="2000">
                <a:latin typeface="Arial"/>
              </a:rPr>
              <a:t>http://mapoflondon.uvic.ca/codesharing?verb=listElements</a:t>
            </a:r>
            <a:endParaRPr/>
          </a:p>
          <a:p>
            <a:pPr>
              <a:buSzPct val="45000"/>
              <a:buFont typeface="StarSymbol"/>
              <a:buChar char=""/>
            </a:pPr>
            <a:r>
              <a:rPr lang="en-CA" sz="2000">
                <a:latin typeface="Arial"/>
              </a:rPr>
              <a:t>http://mapoflondon.uvic.ca/codesharing?verb=listAttributes</a:t>
            </a:r>
            <a:endParaRPr/>
          </a:p>
          <a:p>
            <a:pPr>
              <a:buSzPct val="45000"/>
              <a:buFont typeface="StarSymbol"/>
              <a:buChar char=""/>
            </a:pPr>
            <a:r>
              <a:rPr lang="en-CA" sz="2000">
                <a:latin typeface="Arial"/>
              </a:rPr>
              <a:t>http:...?verb=getExamples&amp;elementName=date</a:t>
            </a:r>
            <a:endParaRPr/>
          </a:p>
          <a:p>
            <a:pPr>
              <a:buSzPct val="45000"/>
              <a:buFont typeface="StarSymbol"/>
              <a:buChar char=""/>
            </a:pPr>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432000" y="648000"/>
            <a:ext cx="7056000" cy="648000"/>
          </a:xfrm>
          <a:prstGeom prst="rect">
            <a:avLst/>
          </a:prstGeom>
        </p:spPr>
        <p:txBody>
          <a:bodyPr lIns="0" rIns="0" tIns="0" bIns="0" anchor="ctr"/>
          <a:p>
            <a:r>
              <a:rPr lang="en-CA" sz="3390">
                <a:latin typeface="Arial"/>
              </a:rPr>
              <a:t>A sample implementation</a:t>
            </a:r>
            <a:endParaRPr/>
          </a:p>
        </p:txBody>
      </p:sp>
      <p:sp>
        <p:nvSpPr>
          <p:cNvPr id="136" name="TextShape 2"/>
          <p:cNvSpPr txBox="1"/>
          <p:nvPr/>
        </p:nvSpPr>
        <p:spPr>
          <a:xfrm>
            <a:off x="504000" y="2095200"/>
            <a:ext cx="8870040" cy="4384800"/>
          </a:xfrm>
          <a:prstGeom prst="rect">
            <a:avLst/>
          </a:prstGeom>
        </p:spPr>
        <p:txBody>
          <a:bodyPr lIns="0" rIns="0" tIns="0" bIns="0"/>
          <a:p>
            <a:pPr>
              <a:buSzPct val="45000"/>
              <a:buFont typeface="StarSymbol"/>
              <a:buChar char=""/>
            </a:pPr>
            <a:r>
              <a:rPr lang="en-CA" sz="2600">
                <a:latin typeface="Arial"/>
              </a:rPr>
              <a:t>The sample implementation is running here:</a:t>
            </a:r>
            <a:r>
              <a:rPr lang="en-CA" sz="2600">
                <a:latin typeface="Arial"/>
              </a:rPr>
              <a:t>
</a:t>
            </a:r>
            <a:r>
              <a:rPr lang="en-CA" sz="2600">
                <a:latin typeface="Arial"/>
              </a:rPr>
              <a:t>
</a:t>
            </a:r>
            <a:r>
              <a:rPr lang="en-CA" sz="2600">
                <a:latin typeface="Arial"/>
              </a:rPr>
              <a:t>http://mapoflondon.uvic.ca/codesharing</a:t>
            </a:r>
            <a:endParaRPr/>
          </a:p>
          <a:p>
            <a:pPr>
              <a:buSzPct val="45000"/>
              <a:buFont typeface="StarSymbol"/>
              <a:buChar char=""/>
            </a:pPr>
            <a:endParaRPr/>
          </a:p>
          <a:p>
            <a:pPr>
              <a:buSzPct val="45000"/>
              <a:buFont typeface="StarSymbol"/>
              <a:buChar char=""/>
            </a:pPr>
            <a:r>
              <a:rPr lang="en-CA" sz="2600">
                <a:latin typeface="Arial"/>
              </a:rPr>
              <a:t>There is a human-friendly interface here:</a:t>
            </a:r>
            <a:r>
              <a:rPr lang="en-CA" sz="2600">
                <a:latin typeface="Arial"/>
              </a:rPr>
              <a:t>
</a:t>
            </a:r>
            <a:r>
              <a:rPr lang="en-CA" sz="2600">
                <a:latin typeface="Arial"/>
              </a:rPr>
              <a:t>
</a:t>
            </a:r>
            <a:r>
              <a:rPr lang="en-CA" sz="2600">
                <a:latin typeface="Arial"/>
              </a:rPr>
              <a:t>http://mapoflondon.uvic.ca/codesharing.htm</a:t>
            </a:r>
            <a:endParaRPr/>
          </a:p>
          <a:p>
            <a:pPr>
              <a:buSzPct val="45000"/>
              <a:buFont typeface="StarSymbol"/>
              <a:buChar char=""/>
            </a:pPr>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TextShape 1"/>
          <p:cNvSpPr txBox="1"/>
          <p:nvPr/>
        </p:nvSpPr>
        <p:spPr>
          <a:xfrm>
            <a:off x="432000" y="648000"/>
            <a:ext cx="7056000" cy="648000"/>
          </a:xfrm>
          <a:prstGeom prst="rect">
            <a:avLst/>
          </a:prstGeom>
        </p:spPr>
        <p:txBody>
          <a:bodyPr lIns="0" rIns="0" tIns="0" bIns="0" anchor="ctr"/>
          <a:p>
            <a:r>
              <a:rPr lang="en-CA" sz="3390">
                <a:latin typeface="Arial"/>
              </a:rPr>
              <a:t>Imagining a harvester</a:t>
            </a:r>
            <a:endParaRPr/>
          </a:p>
        </p:txBody>
      </p:sp>
      <p:pic>
        <p:nvPicPr>
          <p:cNvPr id="138" name="" descr=""/>
          <p:cNvPicPr/>
          <p:nvPr/>
        </p:nvPicPr>
        <p:blipFill>
          <a:blip r:embed="rId1"/>
          <a:stretch>
            <a:fillRect/>
          </a:stretch>
        </p:blipFill>
        <p:spPr>
          <a:xfrm>
            <a:off x="450000" y="1703520"/>
            <a:ext cx="9126000" cy="5465160"/>
          </a:xfrm>
          <a:prstGeom prst="rect">
            <a:avLst/>
          </a:prstGeom>
          <a:ln>
            <a:noFill/>
          </a:ln>
        </p:spPr>
      </p:pic>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432000" y="648000"/>
            <a:ext cx="7056000" cy="648000"/>
          </a:xfrm>
          <a:prstGeom prst="rect">
            <a:avLst/>
          </a:prstGeom>
        </p:spPr>
        <p:txBody>
          <a:bodyPr lIns="0" rIns="0" tIns="0" bIns="0" anchor="ctr"/>
          <a:p>
            <a:r>
              <a:rPr lang="en-CA" sz="3390">
                <a:latin typeface="Arial"/>
              </a:rPr>
              <a:t>Imagining a harvester</a:t>
            </a:r>
            <a:endParaRPr/>
          </a:p>
        </p:txBody>
      </p:sp>
      <p:pic>
        <p:nvPicPr>
          <p:cNvPr id="140" name="" descr=""/>
          <p:cNvPicPr/>
          <p:nvPr/>
        </p:nvPicPr>
        <p:blipFill>
          <a:blip r:embed="rId1"/>
          <a:stretch>
            <a:fillRect/>
          </a:stretch>
        </p:blipFill>
        <p:spPr>
          <a:xfrm>
            <a:off x="450000" y="1703520"/>
            <a:ext cx="9126000" cy="5465160"/>
          </a:xfrm>
          <a:prstGeom prst="rect">
            <a:avLst/>
          </a:prstGeom>
          <a:ln>
            <a:noFill/>
          </a:ln>
        </p:spPr>
      </p:pic>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432000" y="648000"/>
            <a:ext cx="7056000" cy="648000"/>
          </a:xfrm>
          <a:prstGeom prst="rect">
            <a:avLst/>
          </a:prstGeom>
        </p:spPr>
        <p:txBody>
          <a:bodyPr lIns="0" rIns="0" tIns="0" bIns="0" anchor="ctr"/>
          <a:p>
            <a:r>
              <a:rPr lang="en-CA" sz="3390">
                <a:latin typeface="Arial"/>
              </a:rPr>
              <a:t>Imagining a harvester</a:t>
            </a:r>
            <a:endParaRPr/>
          </a:p>
        </p:txBody>
      </p:sp>
      <p:pic>
        <p:nvPicPr>
          <p:cNvPr id="142" name="" descr=""/>
          <p:cNvPicPr/>
          <p:nvPr/>
        </p:nvPicPr>
        <p:blipFill>
          <a:blip r:embed="rId1"/>
          <a:stretch>
            <a:fillRect/>
          </a:stretch>
        </p:blipFill>
        <p:spPr>
          <a:xfrm>
            <a:off x="450000" y="1703520"/>
            <a:ext cx="9126000" cy="5465160"/>
          </a:xfrm>
          <a:prstGeom prst="rect">
            <a:avLst/>
          </a:prstGeom>
          <a:ln>
            <a:noFill/>
          </a:ln>
        </p:spPr>
      </p:pic>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432000" y="648000"/>
            <a:ext cx="7056000" cy="648000"/>
          </a:xfrm>
          <a:prstGeom prst="rect">
            <a:avLst/>
          </a:prstGeom>
        </p:spPr>
        <p:txBody>
          <a:bodyPr lIns="0" rIns="0" tIns="0" bIns="0" anchor="ctr"/>
          <a:p>
            <a:r>
              <a:rPr lang="en-CA" sz="3390">
                <a:latin typeface="Arial"/>
              </a:rPr>
              <a:t>The audience</a:t>
            </a:r>
            <a:endParaRPr/>
          </a:p>
        </p:txBody>
      </p:sp>
      <p:sp>
        <p:nvSpPr>
          <p:cNvPr id="89" name="TextShape 2"/>
          <p:cNvSpPr txBox="1"/>
          <p:nvPr/>
        </p:nvSpPr>
        <p:spPr>
          <a:xfrm>
            <a:off x="504000" y="2095200"/>
            <a:ext cx="8870040" cy="4384800"/>
          </a:xfrm>
          <a:prstGeom prst="rect">
            <a:avLst/>
          </a:prstGeom>
        </p:spPr>
        <p:txBody>
          <a:bodyPr lIns="0" rIns="0" tIns="0" bIns="0"/>
          <a:p>
            <a:pPr>
              <a:buSzPct val="45000"/>
              <a:buFont typeface="StarSymbol"/>
              <a:buChar char=""/>
            </a:pPr>
            <a:r>
              <a:rPr lang="en-CA" sz="2600">
                <a:latin typeface="Arial"/>
              </a:rPr>
              <a:t>Novice encoders</a:t>
            </a:r>
            <a:endParaRPr/>
          </a:p>
          <a:p>
            <a:pPr>
              <a:buSzPct val="45000"/>
              <a:buFont typeface="StarSymbol"/>
              <a:buChar char=""/>
            </a:pPr>
            <a:r>
              <a:rPr lang="en-CA" sz="2600">
                <a:latin typeface="Arial"/>
              </a:rPr>
              <a:t>Researchers into encoding practices</a:t>
            </a:r>
            <a:endParaRPr/>
          </a:p>
        </p:txBody>
      </p:sp>
    </p:spTree>
  </p:cSld>
  <p:timing>
    <p:tnLst>
      <p:par>
        <p:cTn id="5" dur="indefinite" restart="never" nodeType="tmRoot">
          <p:childTnLst>
            <p:seq>
              <p:cTn id="6" nodeType="mainSeq">
                <p:childTnLst>
                  <p:par>
                    <p:cTn id="7" fill="freeze">
                      <p:stCondLst>
                        <p:cond delay="indefinite"/>
                      </p:stCondLst>
                      <p:childTnLst>
                        <p:par>
                          <p:cTn id="8" fill="freeze">
                            <p:stCondLst>
                              <p:cond delay="0"/>
                            </p:stCondLst>
                            <p:childTnLst>
                              <p:par>
                                <p:cTn id="9" nodeType="clickEffect" fill="hold" presetClass="entr" presetID="1">
                                  <p:stCondLst>
                                    <p:cond delay="0"/>
                                  </p:stCondLst>
                                  <p:childTnLst>
                                    <p:set>
                                      <p:cBhvr>
                                        <p:cTn id="10" dur="1" fill="hold">
                                          <p:stCondLst>
                                            <p:cond delay="0"/>
                                          </p:stCondLst>
                                        </p:cTn>
                                        <p:tgtEl>
                                          <p:spTgt spid="89">
                                            <p:txEl>
                                              <p:pRg st="0" end="1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TextShape 1"/>
          <p:cNvSpPr txBox="1"/>
          <p:nvPr/>
        </p:nvSpPr>
        <p:spPr>
          <a:xfrm>
            <a:off x="432000" y="648000"/>
            <a:ext cx="7056000" cy="648000"/>
          </a:xfrm>
          <a:prstGeom prst="rect">
            <a:avLst/>
          </a:prstGeom>
        </p:spPr>
        <p:txBody>
          <a:bodyPr lIns="0" rIns="0" tIns="0" bIns="0" anchor="ctr"/>
          <a:p>
            <a:r>
              <a:rPr lang="en-CA" sz="3390">
                <a:latin typeface="Arial"/>
              </a:rPr>
              <a:t>Imagining a harvester</a:t>
            </a:r>
            <a:endParaRPr/>
          </a:p>
        </p:txBody>
      </p:sp>
      <p:pic>
        <p:nvPicPr>
          <p:cNvPr id="144" name="" descr=""/>
          <p:cNvPicPr/>
          <p:nvPr/>
        </p:nvPicPr>
        <p:blipFill>
          <a:blip r:embed="rId1"/>
          <a:stretch>
            <a:fillRect/>
          </a:stretch>
        </p:blipFill>
        <p:spPr>
          <a:xfrm>
            <a:off x="450000" y="1703520"/>
            <a:ext cx="9126000" cy="5465160"/>
          </a:xfrm>
          <a:prstGeom prst="rect">
            <a:avLst/>
          </a:prstGeom>
          <a:ln>
            <a:noFill/>
          </a:ln>
        </p:spPr>
      </p:pic>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TextShape 1"/>
          <p:cNvSpPr txBox="1"/>
          <p:nvPr/>
        </p:nvSpPr>
        <p:spPr>
          <a:xfrm>
            <a:off x="432000" y="648000"/>
            <a:ext cx="7056000" cy="648000"/>
          </a:xfrm>
          <a:prstGeom prst="rect">
            <a:avLst/>
          </a:prstGeom>
        </p:spPr>
        <p:txBody>
          <a:bodyPr lIns="0" rIns="0" tIns="0" bIns="0" anchor="ctr"/>
          <a:p>
            <a:r>
              <a:rPr lang="en-CA" sz="3390">
                <a:latin typeface="Arial"/>
              </a:rPr>
              <a:t>Imagining a harvester</a:t>
            </a:r>
            <a:endParaRPr/>
          </a:p>
        </p:txBody>
      </p:sp>
      <p:pic>
        <p:nvPicPr>
          <p:cNvPr id="146" name="" descr=""/>
          <p:cNvPicPr/>
          <p:nvPr/>
        </p:nvPicPr>
        <p:blipFill>
          <a:blip r:embed="rId1"/>
          <a:stretch>
            <a:fillRect/>
          </a:stretch>
        </p:blipFill>
        <p:spPr>
          <a:xfrm>
            <a:off x="450000" y="1703520"/>
            <a:ext cx="9126000" cy="5465160"/>
          </a:xfrm>
          <a:prstGeom prst="rect">
            <a:avLst/>
          </a:prstGeom>
          <a:ln>
            <a:noFill/>
          </a:ln>
        </p:spPr>
      </p:pic>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TextShape 1"/>
          <p:cNvSpPr txBox="1"/>
          <p:nvPr/>
        </p:nvSpPr>
        <p:spPr>
          <a:xfrm>
            <a:off x="432000" y="648000"/>
            <a:ext cx="7056000" cy="648000"/>
          </a:xfrm>
          <a:prstGeom prst="rect">
            <a:avLst/>
          </a:prstGeom>
        </p:spPr>
        <p:txBody>
          <a:bodyPr lIns="0" rIns="0" tIns="0" bIns="0" anchor="ctr"/>
          <a:p>
            <a:r>
              <a:rPr lang="en-CA" sz="3390">
                <a:latin typeface="Arial"/>
              </a:rPr>
              <a:t>The state of play</a:t>
            </a:r>
            <a:endParaRPr/>
          </a:p>
        </p:txBody>
      </p:sp>
      <p:sp>
        <p:nvSpPr>
          <p:cNvPr id="148" name="TextShape 2"/>
          <p:cNvSpPr txBox="1"/>
          <p:nvPr/>
        </p:nvSpPr>
        <p:spPr>
          <a:xfrm>
            <a:off x="504000" y="2520000"/>
            <a:ext cx="8870040" cy="3960000"/>
          </a:xfrm>
          <a:prstGeom prst="rect">
            <a:avLst/>
          </a:prstGeom>
        </p:spPr>
        <p:txBody>
          <a:bodyPr lIns="0" rIns="0" tIns="0" bIns="0"/>
          <a:p>
            <a:pPr>
              <a:buSzPct val="45000"/>
              <a:buFont typeface="StarSymbol"/>
              <a:buChar char=""/>
            </a:pPr>
            <a:r>
              <a:rPr lang="en-CA" sz="2600">
                <a:latin typeface="Arial"/>
              </a:rPr>
              <a:t>Working implementation of the repository side in XQuery 3.0 for eXist</a:t>
            </a:r>
            <a:endParaRPr/>
          </a:p>
          <a:p>
            <a:pPr>
              <a:buSzPct val="45000"/>
              <a:buFont typeface="StarSymbol"/>
              <a:buChar char=""/>
            </a:pPr>
            <a:r>
              <a:rPr lang="en-CA" sz="2600">
                <a:latin typeface="Arial"/>
              </a:rPr>
              <a:t>Working XSLT for the human-friendly interface</a:t>
            </a:r>
            <a:endParaRPr/>
          </a:p>
          <a:p>
            <a:pPr>
              <a:buSzPct val="45000"/>
              <a:buFont typeface="StarSymbol"/>
              <a:buChar char=""/>
            </a:pPr>
            <a:r>
              <a:rPr lang="en-CA" sz="2600">
                <a:latin typeface="Arial"/>
              </a:rPr>
              <a:t>Complete semi-formal specification for the protocol</a:t>
            </a:r>
            <a:endParaRPr/>
          </a:p>
          <a:p>
            <a:pPr>
              <a:buSzPct val="45000"/>
              <a:buFont typeface="StarSymbol"/>
              <a:buChar char=""/>
            </a:pPr>
            <a:r>
              <a:rPr lang="en-CA" sz="2600">
                <a:latin typeface="Arial"/>
              </a:rPr>
              <a:t>BUT no work on a harvester yet.</a:t>
            </a:r>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TextShape 1"/>
          <p:cNvSpPr txBox="1"/>
          <p:nvPr/>
        </p:nvSpPr>
        <p:spPr>
          <a:xfrm>
            <a:off x="432000" y="648000"/>
            <a:ext cx="7056000" cy="648000"/>
          </a:xfrm>
          <a:prstGeom prst="rect">
            <a:avLst/>
          </a:prstGeom>
        </p:spPr>
        <p:txBody>
          <a:bodyPr lIns="0" rIns="0" tIns="0" bIns="0" anchor="ctr"/>
          <a:p>
            <a:r>
              <a:rPr lang="en-CA" sz="3390">
                <a:latin typeface="Arial"/>
              </a:rPr>
              <a:t>Changes since last year</a:t>
            </a:r>
            <a:endParaRPr/>
          </a:p>
        </p:txBody>
      </p:sp>
      <p:sp>
        <p:nvSpPr>
          <p:cNvPr id="150" name="TextShape 2"/>
          <p:cNvSpPr txBox="1"/>
          <p:nvPr/>
        </p:nvSpPr>
        <p:spPr>
          <a:xfrm>
            <a:off x="504000" y="2095200"/>
            <a:ext cx="8870040" cy="4384800"/>
          </a:xfrm>
          <a:prstGeom prst="rect">
            <a:avLst/>
          </a:prstGeom>
        </p:spPr>
        <p:txBody>
          <a:bodyPr lIns="0" rIns="0" tIns="0" bIns="0"/>
          <a:p>
            <a:pPr>
              <a:buSzPct val="45000"/>
              <a:buFont typeface="StarSymbol"/>
              <a:buChar char=""/>
            </a:pPr>
            <a:r>
              <a:rPr lang="en-CA" sz="2600">
                <a:latin typeface="Arial"/>
              </a:rPr>
              <a:t>Addition of document type filtering (optional in API)</a:t>
            </a:r>
            <a:endParaRPr/>
          </a:p>
          <a:p>
            <a:pPr>
              <a:buSzPct val="45000"/>
              <a:buFont typeface="StarSymbol"/>
              <a:buChar char=""/>
            </a:pPr>
            <a:r>
              <a:rPr lang="en-CA" sz="2600">
                <a:latin typeface="Arial"/>
              </a:rPr>
              <a:t>Rewrite of the sample implementation (performance improved over 10-fold)</a:t>
            </a:r>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TextShape 1"/>
          <p:cNvSpPr txBox="1"/>
          <p:nvPr/>
        </p:nvSpPr>
        <p:spPr>
          <a:xfrm>
            <a:off x="432000" y="648000"/>
            <a:ext cx="7056000" cy="648000"/>
          </a:xfrm>
          <a:prstGeom prst="rect">
            <a:avLst/>
          </a:prstGeom>
        </p:spPr>
        <p:txBody>
          <a:bodyPr lIns="0" rIns="0" tIns="0" bIns="0" anchor="ctr"/>
          <a:p>
            <a:r>
              <a:rPr lang="en-CA" sz="3390">
                <a:latin typeface="Arial"/>
              </a:rPr>
              <a:t>The future: implementation</a:t>
            </a:r>
            <a:endParaRPr/>
          </a:p>
        </p:txBody>
      </p:sp>
      <p:sp>
        <p:nvSpPr>
          <p:cNvPr id="152" name="TextShape 2"/>
          <p:cNvSpPr txBox="1"/>
          <p:nvPr/>
        </p:nvSpPr>
        <p:spPr>
          <a:xfrm>
            <a:off x="504000" y="2095200"/>
            <a:ext cx="8870040" cy="4384800"/>
          </a:xfrm>
          <a:prstGeom prst="rect">
            <a:avLst/>
          </a:prstGeom>
        </p:spPr>
        <p:txBody>
          <a:bodyPr lIns="0" rIns="0" tIns="0" bIns="0"/>
          <a:p>
            <a:pPr>
              <a:buSzPct val="45000"/>
              <a:buFont typeface="StarSymbol"/>
              <a:buChar char=""/>
            </a:pPr>
            <a:r>
              <a:rPr lang="en-CA" sz="2600">
                <a:latin typeface="Arial"/>
              </a:rPr>
              <a:t>Implementations in more projects using eXist.</a:t>
            </a:r>
            <a:endParaRPr/>
          </a:p>
          <a:p>
            <a:pPr>
              <a:buSzPct val="45000"/>
              <a:buFont typeface="StarSymbol"/>
              <a:buChar char=""/>
            </a:pPr>
            <a:r>
              <a:rPr lang="en-CA" sz="2600">
                <a:latin typeface="Arial"/>
              </a:rPr>
              <a:t>Creation of a plugin version for eXist?</a:t>
            </a:r>
            <a:endParaRPr/>
          </a:p>
          <a:p>
            <a:pPr>
              <a:buSzPct val="45000"/>
              <a:buFont typeface="StarSymbol"/>
              <a:buChar char=""/>
            </a:pPr>
            <a:r>
              <a:rPr lang="en-CA" sz="2600">
                <a:latin typeface="Arial"/>
              </a:rPr>
              <a:t>Listing of projects providing CodeSharing on the TEI wiki.</a:t>
            </a:r>
            <a:endParaRPr/>
          </a:p>
          <a:p>
            <a:pPr>
              <a:buSzPct val="45000"/>
              <a:buFont typeface="StarSymbol"/>
              <a:buChar char=""/>
            </a:pPr>
            <a:r>
              <a:rPr lang="en-CA" sz="2600">
                <a:latin typeface="Arial"/>
              </a:rPr>
              <a:t>Ports to other frameworks (BaseX; pure Saxon XSLT; PHP with Zorba...).</a:t>
            </a:r>
            <a:endParaRPr/>
          </a:p>
          <a:p>
            <a:pPr>
              <a:buSzPct val="45000"/>
              <a:buFont typeface="StarSymbol"/>
              <a:buChar char=""/>
            </a:pPr>
            <a:r>
              <a:rPr lang="en-CA" sz="2600">
                <a:latin typeface="Arial"/>
              </a:rPr>
              <a:t>Creation of a harvester application.</a:t>
            </a:r>
            <a:endParaRPr/>
          </a:p>
          <a:p>
            <a:pPr>
              <a:buSzPct val="45000"/>
              <a:buFont typeface="StarSymbol"/>
              <a:buChar char=""/>
            </a:pPr>
            <a:r>
              <a:rPr lang="en-CA" sz="2600">
                <a:latin typeface="Arial"/>
              </a:rPr>
              <a:t>Response compression?</a:t>
            </a:r>
            <a:endParaRPr/>
          </a:p>
          <a:p>
            <a:pPr>
              <a:buSzPct val="45000"/>
              <a:buFont typeface="StarSymbol"/>
              <a:buChar char=""/>
            </a:pPr>
            <a:r>
              <a:rPr lang="en-CA" sz="2600">
                <a:latin typeface="Arial"/>
              </a:rPr>
              <a:t>XPath support?</a:t>
            </a:r>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TextShape 1"/>
          <p:cNvSpPr txBox="1"/>
          <p:nvPr/>
        </p:nvSpPr>
        <p:spPr>
          <a:xfrm>
            <a:off x="432000" y="648000"/>
            <a:ext cx="7056000" cy="648000"/>
          </a:xfrm>
          <a:prstGeom prst="rect">
            <a:avLst/>
          </a:prstGeom>
        </p:spPr>
        <p:txBody>
          <a:bodyPr lIns="0" rIns="0" tIns="0" bIns="0" anchor="ctr"/>
          <a:p>
            <a:r>
              <a:rPr lang="en-CA" sz="3390">
                <a:latin typeface="Arial"/>
              </a:rPr>
              <a:t>Where to find it</a:t>
            </a:r>
            <a:endParaRPr/>
          </a:p>
        </p:txBody>
      </p:sp>
      <p:sp>
        <p:nvSpPr>
          <p:cNvPr id="154" name="TextShape 2"/>
          <p:cNvSpPr txBox="1"/>
          <p:nvPr/>
        </p:nvSpPr>
        <p:spPr>
          <a:xfrm>
            <a:off x="504000" y="2592000"/>
            <a:ext cx="8870040" cy="3888000"/>
          </a:xfrm>
          <a:prstGeom prst="rect">
            <a:avLst/>
          </a:prstGeom>
        </p:spPr>
        <p:txBody>
          <a:bodyPr lIns="0" rIns="0" tIns="0" bIns="0"/>
          <a:p>
            <a:pPr>
              <a:buSzPct val="45000"/>
              <a:buFont typeface="StarSymbol"/>
              <a:buChar char=""/>
            </a:pPr>
            <a:r>
              <a:rPr lang="en-CA" sz="2600">
                <a:latin typeface="Arial"/>
              </a:rPr>
              <a:t>Current specification:</a:t>
            </a:r>
            <a:endParaRPr/>
          </a:p>
          <a:p>
            <a:pPr>
              <a:buSzPct val="45000"/>
              <a:buFont typeface="StarSymbol"/>
              <a:buChar char=""/>
            </a:pPr>
            <a:r>
              <a:rPr lang="en-CA" sz="2600">
                <a:latin typeface="Arial"/>
              </a:rPr>
              <a:t>SourceForge repo:</a:t>
            </a:r>
            <a:r>
              <a:rPr lang="en-CA" sz="2600">
                <a:latin typeface="Arial"/>
              </a:rPr>
              <a:t>
</a:t>
            </a:r>
            <a:endParaRPr/>
          </a:p>
          <a:p>
            <a:pPr>
              <a:buSzPct val="45000"/>
              <a:buFont typeface="StarSymbol"/>
              <a:buChar char=""/>
            </a:pPr>
            <a:r>
              <a:rPr lang="en-CA" sz="2600">
                <a:latin typeface="Arial"/>
              </a:rPr>
              <a:t>Calling potential collaborators!</a:t>
            </a:r>
            <a:endParaRPr/>
          </a:p>
        </p:txBody>
      </p:sp>
    </p:spTree>
  </p:cSld>
  <p:timing>
    <p:tnLst>
      <p:par>
        <p:cTn id="101" dur="indefinite" restart="never" nodeType="tmRoot">
          <p:childTnLst>
            <p:seq>
              <p:cTn id="102" nodeType="mainSeq">
                <p:childTnLst>
                  <p:par>
                    <p:cTn id="103" fill="freeze">
                      <p:stCondLst>
                        <p:cond delay="indefinite"/>
                      </p:stCondLst>
                      <p:childTnLst>
                        <p:par>
                          <p:cTn id="104" fill="freeze">
                            <p:stCondLst>
                              <p:cond delay="0"/>
                            </p:stCondLst>
                            <p:childTnLst>
                              <p:par>
                                <p:cTn id="105" nodeType="clickEffect" fill="hold" presetClass="entr" presetID="1">
                                  <p:stCondLst>
                                    <p:cond delay="0"/>
                                  </p:stCondLst>
                                  <p:childTnLst>
                                    <p:set>
                                      <p:cBhvr>
                                        <p:cTn id="106" dur="1" fill="hold">
                                          <p:stCondLst>
                                            <p:cond delay="0"/>
                                          </p:stCondLst>
                                        </p:cTn>
                                        <p:tgtEl>
                                          <p:spTgt spid="154">
                                            <p:txEl>
                                              <p:pRg st="0" end="23"/>
                                            </p:txEl>
                                          </p:spTgt>
                                        </p:tgtEl>
                                        <p:attrNameLst>
                                          <p:attrName>style.visibility</p:attrName>
                                        </p:attrNameLst>
                                      </p:cBhvr>
                                      <p:to>
                                        <p:strVal val="visible"/>
                                      </p:to>
                                    </p:set>
                                  </p:childTnLst>
                                </p:cTn>
                              </p:par>
                            </p:childTnLst>
                          </p:cTn>
                        </p:par>
                      </p:childTnLst>
                    </p:cTn>
                  </p:par>
                  <p:par>
                    <p:cTn id="107" fill="freeze">
                      <p:stCondLst>
                        <p:cond delay="indefinite"/>
                      </p:stCondLst>
                      <p:childTnLst>
                        <p:par>
                          <p:cTn id="108" fill="freeze">
                            <p:stCondLst>
                              <p:cond delay="0"/>
                            </p:stCondLst>
                            <p:childTnLst>
                              <p:par>
                                <p:cTn id="109" nodeType="clickEffect" fill="hold" presetClass="entr" presetID="1">
                                  <p:stCondLst>
                                    <p:cond delay="0"/>
                                  </p:stCondLst>
                                  <p:childTnLst>
                                    <p:set>
                                      <p:cBhvr>
                                        <p:cTn id="110" dur="1" fill="hold">
                                          <p:stCondLst>
                                            <p:cond delay="0"/>
                                          </p:stCondLst>
                                        </p:cTn>
                                        <p:tgtEl>
                                          <p:spTgt spid="154">
                                            <p:txEl>
                                              <p:pRg st="23" end="4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432000" y="648000"/>
            <a:ext cx="7056000" cy="648000"/>
          </a:xfrm>
          <a:prstGeom prst="rect">
            <a:avLst/>
          </a:prstGeom>
        </p:spPr>
        <p:txBody>
          <a:bodyPr lIns="0" rIns="0" tIns="0" bIns="0" anchor="ctr"/>
          <a:p>
            <a:r>
              <a:rPr lang="en-CA" sz="3390">
                <a:latin typeface="Arial"/>
              </a:rPr>
              <a:t>Novice encoders...</a:t>
            </a:r>
            <a:endParaRPr/>
          </a:p>
        </p:txBody>
      </p:sp>
      <p:sp>
        <p:nvSpPr>
          <p:cNvPr id="91" name="TextShape 2"/>
          <p:cNvSpPr txBox="1"/>
          <p:nvPr/>
        </p:nvSpPr>
        <p:spPr>
          <a:xfrm>
            <a:off x="504000" y="2095200"/>
            <a:ext cx="8870040" cy="4384800"/>
          </a:xfrm>
          <a:prstGeom prst="rect">
            <a:avLst/>
          </a:prstGeom>
        </p:spPr>
        <p:txBody>
          <a:bodyPr lIns="0" rIns="0" tIns="0" bIns="0"/>
          <a:p>
            <a:pPr>
              <a:buSzPct val="45000"/>
              <a:buFont typeface="StarSymbol"/>
              <a:buChar char=""/>
            </a:pPr>
            <a:r>
              <a:rPr lang="en-CA" sz="2600">
                <a:latin typeface="Arial"/>
              </a:rPr>
              <a:t>...most often need to search the documents in their own project</a:t>
            </a:r>
            <a:r>
              <a:rPr lang="en-CA" sz="2600">
                <a:latin typeface="Arial"/>
              </a:rPr>
              <a:t>
</a:t>
            </a:r>
            <a:endParaRPr/>
          </a:p>
          <a:p>
            <a:pPr>
              <a:buSzPct val="45000"/>
              <a:buFont typeface="StarSymbol"/>
              <a:buChar char=""/>
            </a:pPr>
            <a:r>
              <a:rPr lang="en-CA" sz="2600">
                <a:latin typeface="Arial"/>
              </a:rPr>
              <a:t>...are not keen on this sort of thing:</a:t>
            </a:r>
            <a:r>
              <a:rPr lang="en-CA" sz="2600">
                <a:latin typeface="Arial"/>
              </a:rPr>
              <a:t>
</a:t>
            </a:r>
            <a:r>
              <a:rPr lang="en-CA" sz="2600">
                <a:latin typeface="Arial"/>
              </a:rPr>
              <a:t>	</a:t>
            </a:r>
            <a:r>
              <a:rPr lang="en-CA" sz="2600">
                <a:latin typeface="Arial"/>
              </a:rPr>
              <a:t>//div[@type='chapter'] </a:t>
            </a:r>
            <a:endParaRPr/>
          </a:p>
          <a:p>
            <a:pPr>
              <a:buSzPct val="45000"/>
              <a:buFont typeface="StarSymbol"/>
              <a:buChar char=""/>
            </a:pPr>
            <a:endParaRPr/>
          </a:p>
          <a:p>
            <a:pPr>
              <a:buSzPct val="45000"/>
              <a:buFont typeface="StarSymbol"/>
              <a:buChar char=""/>
            </a:pPr>
            <a:r>
              <a:rPr lang="en-CA" sz="2600">
                <a:latin typeface="Arial"/>
              </a:rPr>
              <a:t>...and especially not on this: </a:t>
            </a:r>
            <a:r>
              <a:rPr lang="en-CA" sz="2600">
                <a:latin typeface="Arial"/>
              </a:rPr>
              <a:t>
</a:t>
            </a:r>
            <a:r>
              <a:rPr lang="en-CA" sz="2600">
                <a:latin typeface="Arial"/>
              </a:rPr>
              <a:t>	</a:t>
            </a:r>
            <a:r>
              <a:rPr lang="en-CA" sz="2600">
                <a:latin typeface="Arial"/>
              </a:rPr>
              <a:t>&lt;div\s+[^&gt;]*type\s*=\s*"\s*chapter\s*"[^&gt;]*&gt; </a:t>
            </a:r>
            <a:endParaRPr/>
          </a:p>
        </p:txBody>
      </p:sp>
    </p:spTree>
  </p:cSld>
  <p:timing>
    <p:tnLst>
      <p:par>
        <p:cTn id="11" dur="indefinite" restart="never" nodeType="tmRoot">
          <p:childTnLst>
            <p:seq>
              <p:cTn id="12" nodeType="mainSeq">
                <p:childTnLst>
                  <p:par>
                    <p:cTn id="13" fill="freeze">
                      <p:stCondLst>
                        <p:cond delay="indefinite"/>
                      </p:stCondLst>
                      <p:childTnLst>
                        <p:par>
                          <p:cTn id="14" fill="freeze">
                            <p:stCondLst>
                              <p:cond delay="0"/>
                            </p:stCondLst>
                            <p:childTnLst>
                              <p:par>
                                <p:cTn id="15" nodeType="clickEffect" fill="hold" presetClass="entr" presetID="1">
                                  <p:stCondLst>
                                    <p:cond delay="0"/>
                                  </p:stCondLst>
                                  <p:childTnLst>
                                    <p:set>
                                      <p:cBhvr>
                                        <p:cTn id="16" dur="1" fill="hold">
                                          <p:stCondLst>
                                            <p:cond delay="0"/>
                                          </p:stCondLst>
                                        </p:cTn>
                                        <p:tgtEl>
                                          <p:spTgt spid="91">
                                            <p:txEl>
                                              <p:pRg st="0" end="65"/>
                                            </p:txEl>
                                          </p:spTgt>
                                        </p:tgtEl>
                                        <p:attrNameLst>
                                          <p:attrName>style.visibility</p:attrName>
                                        </p:attrNameLst>
                                      </p:cBhvr>
                                      <p:to>
                                        <p:strVal val="visible"/>
                                      </p:to>
                                    </p:set>
                                  </p:childTnLst>
                                </p:cTn>
                              </p:par>
                            </p:childTnLst>
                          </p:cTn>
                        </p:par>
                      </p:childTnLst>
                    </p:cTn>
                  </p:par>
                  <p:par>
                    <p:cTn id="17" fill="freeze">
                      <p:stCondLst>
                        <p:cond delay="indefinite"/>
                      </p:stCondLst>
                      <p:childTnLst>
                        <p:par>
                          <p:cTn id="18" fill="freeze">
                            <p:stCondLst>
                              <p:cond delay="0"/>
                            </p:stCondLst>
                            <p:childTnLst>
                              <p:par>
                                <p:cTn id="19" nodeType="clickEffect" fill="hold" presetClass="entr" presetID="1">
                                  <p:stCondLst>
                                    <p:cond delay="0"/>
                                  </p:stCondLst>
                                  <p:childTnLst>
                                    <p:set>
                                      <p:cBhvr>
                                        <p:cTn id="20" dur="1" fill="hold">
                                          <p:stCondLst>
                                            <p:cond delay="0"/>
                                          </p:stCondLst>
                                        </p:cTn>
                                        <p:tgtEl>
                                          <p:spTgt spid="91">
                                            <p:txEl>
                                              <p:pRg st="65" end="129"/>
                                            </p:txEl>
                                          </p:spTgt>
                                        </p:tgtEl>
                                        <p:attrNameLst>
                                          <p:attrName>style.visibility</p:attrName>
                                        </p:attrNameLst>
                                      </p:cBhvr>
                                      <p:to>
                                        <p:strVal val="visible"/>
                                      </p:to>
                                    </p:set>
                                  </p:childTnLst>
                                </p:cTn>
                              </p:par>
                            </p:childTnLst>
                          </p:cTn>
                        </p:par>
                      </p:childTnLst>
                    </p:cTn>
                  </p:par>
                  <p:par>
                    <p:cTn id="21" fill="freeze">
                      <p:stCondLst>
                        <p:cond delay="indefinite"/>
                      </p:stCondLst>
                      <p:childTnLst>
                        <p:par>
                          <p:cTn id="22" fill="freeze">
                            <p:stCondLst>
                              <p:cond delay="0"/>
                            </p:stCondLst>
                            <p:childTnLst>
                              <p:par>
                                <p:cTn id="23" nodeType="clickEffect" fill="hold" presetClass="entr" presetID="1">
                                  <p:stCondLst>
                                    <p:cond delay="0"/>
                                  </p:stCondLst>
                                  <p:childTnLst>
                                    <p:set>
                                      <p:cBhvr>
                                        <p:cTn id="24" dur="1" fill="hold">
                                          <p:stCondLst>
                                            <p:cond delay="0"/>
                                          </p:stCondLst>
                                        </p:cTn>
                                        <p:tgtEl>
                                          <p:spTgt spid="91">
                                            <p:txEl>
                                              <p:pRg st="130" end="20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432000" y="648000"/>
            <a:ext cx="7056000" cy="648000"/>
          </a:xfrm>
          <a:prstGeom prst="rect">
            <a:avLst/>
          </a:prstGeom>
        </p:spPr>
        <p:txBody>
          <a:bodyPr lIns="0" rIns="0" tIns="0" bIns="0" anchor="ctr"/>
          <a:p>
            <a:r>
              <a:rPr lang="en-CA" sz="3390">
                <a:latin typeface="Arial"/>
              </a:rPr>
              <a:t>Novice encoders</a:t>
            </a:r>
            <a:endParaRPr/>
          </a:p>
        </p:txBody>
      </p:sp>
      <p:sp>
        <p:nvSpPr>
          <p:cNvPr id="93" name="TextShape 2"/>
          <p:cNvSpPr txBox="1"/>
          <p:nvPr/>
        </p:nvSpPr>
        <p:spPr>
          <a:xfrm>
            <a:off x="504000" y="2664000"/>
            <a:ext cx="8870040" cy="3816000"/>
          </a:xfrm>
          <a:prstGeom prst="rect">
            <a:avLst/>
          </a:prstGeom>
        </p:spPr>
        <p:txBody>
          <a:bodyPr lIns="0" rIns="0" tIns="0" bIns="0"/>
          <a:p>
            <a:pPr>
              <a:buSzPct val="45000"/>
              <a:buFont typeface="StarSymbol"/>
              <a:buChar char=""/>
            </a:pPr>
            <a:r>
              <a:rPr lang="en-CA" sz="2600">
                <a:latin typeface="Arial"/>
              </a:rPr>
              <a:t>May not have read access to the full repository</a:t>
            </a:r>
            <a:endParaRPr/>
          </a:p>
          <a:p>
            <a:pPr>
              <a:buSzPct val="45000"/>
              <a:buFont typeface="StarSymbol"/>
              <a:buChar char=""/>
            </a:pPr>
            <a:r>
              <a:rPr lang="en-CA" sz="2600">
                <a:latin typeface="Arial"/>
              </a:rPr>
              <a:t>Need easy access to example encoding</a:t>
            </a:r>
            <a:endParaRPr/>
          </a:p>
          <a:p>
            <a:pPr>
              <a:buSzPct val="45000"/>
              <a:buFont typeface="StarSymbol"/>
              <a:buChar char=""/>
            </a:pPr>
            <a:r>
              <a:rPr lang="en-CA" sz="2600">
                <a:latin typeface="Arial"/>
              </a:rPr>
              <a:t>Have no XPath or XQuery skills</a:t>
            </a:r>
            <a:endParaRPr/>
          </a:p>
          <a:p>
            <a:pPr>
              <a:buSzPct val="45000"/>
              <a:buFont typeface="StarSymbol"/>
              <a:buChar char=""/>
            </a:pPr>
            <a:r>
              <a:rPr lang="en-CA" sz="2600">
                <a:latin typeface="Arial"/>
              </a:rPr>
              <a:t>Find regular expressions overwhelmingly difficult</a:t>
            </a:r>
            <a:endParaRPr/>
          </a:p>
          <a:p>
            <a:pPr>
              <a:buSzPct val="45000"/>
              <a:buFont typeface="StarSymbol"/>
              <a:buChar char=""/>
            </a:pPr>
            <a:r>
              <a:rPr lang="en-CA" sz="2600">
                <a:latin typeface="Arial"/>
              </a:rPr>
              <a:t>Find the Guidelines intimidating and Guidelines examples often not directly relevant.</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432000" y="648000"/>
            <a:ext cx="7056000" cy="648000"/>
          </a:xfrm>
          <a:prstGeom prst="rect">
            <a:avLst/>
          </a:prstGeom>
        </p:spPr>
        <p:txBody>
          <a:bodyPr lIns="0" rIns="0" tIns="0" bIns="0" anchor="ctr"/>
          <a:p>
            <a:r>
              <a:rPr lang="en-CA" sz="3390">
                <a:latin typeface="Arial"/>
              </a:rPr>
              <a:t>Researchers into encoding practices</a:t>
            </a:r>
            <a:endParaRPr/>
          </a:p>
        </p:txBody>
      </p:sp>
      <p:sp>
        <p:nvSpPr>
          <p:cNvPr id="95" name="TextShape 2"/>
          <p:cNvSpPr txBox="1"/>
          <p:nvPr/>
        </p:nvSpPr>
        <p:spPr>
          <a:xfrm>
            <a:off x="504000" y="2592000"/>
            <a:ext cx="8870040" cy="3888000"/>
          </a:xfrm>
          <a:prstGeom prst="rect">
            <a:avLst/>
          </a:prstGeom>
        </p:spPr>
        <p:txBody>
          <a:bodyPr lIns="0" rIns="0" tIns="0" bIns="0"/>
          <a:p>
            <a:pPr>
              <a:buSzPct val="45000"/>
              <a:buFont typeface="StarSymbol"/>
              <a:buChar char=""/>
            </a:pPr>
            <a:r>
              <a:rPr lang="en-CA" sz="2600">
                <a:latin typeface="Arial"/>
              </a:rPr>
              <a:t>TEI Council: "Before we make a decision on this, we should find out what people actually do when they use &lt;thing&gt;."</a:t>
            </a:r>
            <a:endParaRPr/>
          </a:p>
          <a:p>
            <a:pPr>
              <a:buSzPct val="45000"/>
              <a:buFont typeface="StarSymbol"/>
              <a:buChar char=""/>
            </a:pPr>
            <a:r>
              <a:rPr lang="en-CA" sz="2600">
                <a:latin typeface="Arial"/>
              </a:rPr>
              <a:t>We ask on TEI-L.</a:t>
            </a:r>
            <a:endParaRPr/>
          </a:p>
          <a:p>
            <a:pPr>
              <a:buSzPct val="45000"/>
              <a:buFont typeface="StarSymbol"/>
              <a:buChar char=""/>
            </a:pPr>
            <a:r>
              <a:rPr lang="en-CA" sz="2600">
                <a:latin typeface="Arial"/>
              </a:rPr>
              <a:t>We look at projects we know (although most do not share their XML).</a:t>
            </a:r>
            <a:endParaRPr/>
          </a:p>
          <a:p>
            <a:pPr>
              <a:buSzPct val="45000"/>
              <a:buFont typeface="StarSymbol"/>
              <a:buChar char=""/>
            </a:pPr>
            <a:r>
              <a:rPr lang="en-CA" sz="2600">
                <a:latin typeface="Arial"/>
              </a:rPr>
              <a:t>We end up with unrepresentative samples.</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432000" y="648000"/>
            <a:ext cx="7056000" cy="648000"/>
          </a:xfrm>
          <a:prstGeom prst="rect">
            <a:avLst/>
          </a:prstGeom>
        </p:spPr>
        <p:txBody>
          <a:bodyPr lIns="0" rIns="0" tIns="0" bIns="0" anchor="ctr"/>
          <a:p>
            <a:r>
              <a:rPr lang="en-CA" sz="3390">
                <a:latin typeface="Arial"/>
              </a:rPr>
              <a:t>Lou Burnard to TEI-L 2013-06-18:</a:t>
            </a:r>
            <a:endParaRPr/>
          </a:p>
        </p:txBody>
      </p:sp>
      <p:sp>
        <p:nvSpPr>
          <p:cNvPr id="97" name="TextShape 2"/>
          <p:cNvSpPr txBox="1"/>
          <p:nvPr/>
        </p:nvSpPr>
        <p:spPr>
          <a:xfrm>
            <a:off x="504000" y="2095200"/>
            <a:ext cx="8870040" cy="4384800"/>
          </a:xfrm>
          <a:prstGeom prst="rect">
            <a:avLst/>
          </a:prstGeom>
        </p:spPr>
        <p:txBody>
          <a:bodyPr lIns="0" rIns="0" tIns="0" bIns="0"/>
          <a:p>
            <a:pPr>
              <a:buSzPct val="45000"/>
              <a:buFont typeface="StarSymbol"/>
              <a:buChar char=""/>
            </a:pPr>
            <a:r>
              <a:rPr i="1" lang="en-CA" sz="2600">
                <a:solidFill>
                  <a:srgbClr val="000000"/>
                </a:solidFill>
                <a:latin typeface="Times New Roman"/>
              </a:rPr>
              <a:t>I've been asked by the TEI Council to CONSULT THE COMMUNITY about how the @corresp attribute is used, if indeed it is. The Guidelines are, to be fair, a bit vague on this particular topic ("indicates correspondence of any kind") so it is possible that divergent practices have developed...</a:t>
            </a:r>
            <a:endParaRPr/>
          </a:p>
          <a:p>
            <a:pPr>
              <a:buSzPct val="45000"/>
              <a:buFont typeface="StarSymbol"/>
              <a:buChar char=""/>
            </a:pPr>
            <a:r>
              <a:rPr i="1" lang="en-CA" sz="2600">
                <a:solidFill>
                  <a:srgbClr val="000000"/>
                </a:solidFill>
                <a:latin typeface="Times New Roman"/>
              </a:rPr>
              <a:t>DO YOU USE @CORRESP?</a:t>
            </a:r>
            <a:endParaRPr/>
          </a:p>
          <a:p>
            <a:pPr>
              <a:buSzPct val="45000"/>
              <a:buFont typeface="StarSymbol"/>
              <a:buChar char=""/>
            </a:pPr>
            <a:r>
              <a:rPr i="1" lang="en-CA" sz="2600">
                <a:solidFill>
                  <a:srgbClr val="000000"/>
                </a:solidFill>
                <a:latin typeface="Times New Roman"/>
              </a:rPr>
              <a:t>IF SO, FOR WHAT? (please supply an example or two!)</a:t>
            </a:r>
            <a:r>
              <a:rPr i="1" lang="en-CA" sz="2600">
                <a:solidFill>
                  <a:srgbClr val="000000"/>
                </a:solidFill>
                <a:latin typeface="Times New Roman"/>
              </a:rPr>
              <a:t>
</a:t>
            </a:r>
            <a:endParaRPr/>
          </a:p>
          <a:p>
            <a:pPr>
              <a:buSzPct val="45000"/>
              <a:buFont typeface="StarSymbol"/>
              <a:buChar char=""/>
            </a:pPr>
            <a:r>
              <a:rPr lang="en-CA" sz="2600">
                <a:latin typeface="Arial"/>
              </a:rPr>
              <a:t>10 responses on-list</a:t>
            </a:r>
            <a:endParaRPr/>
          </a:p>
          <a:p>
            <a:pPr>
              <a:buSzPct val="45000"/>
              <a:buFont typeface="StarSymbol"/>
              <a:buChar char=""/>
            </a:pPr>
            <a:r>
              <a:rPr lang="en-CA" sz="2600">
                <a:latin typeface="Arial"/>
              </a:rPr>
              <a:t>13 examples (+ some links)</a:t>
            </a:r>
            <a:endParaRPr/>
          </a:p>
          <a:p>
            <a:pPr>
              <a:buSzPct val="45000"/>
              <a:buFont typeface="StarSymbol"/>
              <a:buChar char=""/>
            </a:pP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432000" y="648000"/>
            <a:ext cx="7056000" cy="648000"/>
          </a:xfrm>
          <a:prstGeom prst="rect">
            <a:avLst/>
          </a:prstGeom>
        </p:spPr>
        <p:txBody>
          <a:bodyPr lIns="0" rIns="0" tIns="0" bIns="0" anchor="ctr"/>
          <a:p>
            <a:r>
              <a:rPr lang="en-CA" sz="3390">
                <a:latin typeface="Arial"/>
              </a:rPr>
              <a:t>The basic idea</a:t>
            </a:r>
            <a:endParaRPr/>
          </a:p>
        </p:txBody>
      </p:sp>
      <p:pic>
        <p:nvPicPr>
          <p:cNvPr id="99" name="" descr=""/>
          <p:cNvPicPr/>
          <p:nvPr/>
        </p:nvPicPr>
        <p:blipFill>
          <a:blip r:embed="rId1"/>
          <a:stretch>
            <a:fillRect/>
          </a:stretch>
        </p:blipFill>
        <p:spPr>
          <a:xfrm>
            <a:off x="3429360" y="1867680"/>
            <a:ext cx="3221640" cy="519372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TextShape 1"/>
          <p:cNvSpPr txBox="1"/>
          <p:nvPr/>
        </p:nvSpPr>
        <p:spPr>
          <a:xfrm>
            <a:off x="432000" y="648000"/>
            <a:ext cx="7056000" cy="648000"/>
          </a:xfrm>
          <a:prstGeom prst="rect">
            <a:avLst/>
          </a:prstGeom>
        </p:spPr>
        <p:txBody>
          <a:bodyPr lIns="0" rIns="0" tIns="0" bIns="0" anchor="ctr"/>
          <a:p>
            <a:r>
              <a:rPr lang="en-CA" sz="3390">
                <a:latin typeface="Arial"/>
              </a:rPr>
              <a:t>The basic idea</a:t>
            </a:r>
            <a:endParaRPr/>
          </a:p>
        </p:txBody>
      </p:sp>
      <p:pic>
        <p:nvPicPr>
          <p:cNvPr id="101" name="" descr=""/>
          <p:cNvPicPr/>
          <p:nvPr/>
        </p:nvPicPr>
        <p:blipFill>
          <a:blip r:embed="rId1"/>
          <a:stretch>
            <a:fillRect/>
          </a:stretch>
        </p:blipFill>
        <p:spPr>
          <a:xfrm>
            <a:off x="721080" y="2461320"/>
            <a:ext cx="8638200" cy="382068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