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004D-0356-409E-877D-4E93469E8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98E72-87C3-414A-85D8-2C4AB01D9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FC78-0FCF-4B5D-A349-F7D6659F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382A-AA63-4CF2-BA4A-49AA6999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2C25-7560-4179-99AC-82DD10AD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F32A-80F8-4983-8BDE-3FDBACA7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7C8DF-375C-4D46-AD16-64D51DAC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1C9D-2E2C-4B7F-A12F-F2702CB3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8EF1-75E5-4658-AB27-9B3C322D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7D5B-A0C0-449F-945C-6134CB86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8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42119-B3C3-4658-8F7A-B453BE068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23F3D-69B5-4878-AFB4-ADB73790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4998-6BB5-401E-B50A-1A422B35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853C-40AC-4E7E-B62A-984031EF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776B-6197-49F7-B43F-612ECAB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E41D-8044-4C6D-82FB-F9ACAFD8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A02-1AC8-4DEA-83D3-C3E6451B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5434-9923-4D89-AFE8-BC363FA7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CC82-C818-406E-B7ED-D647E77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750A-7080-444A-A778-4119864D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3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DAD-679E-4E2A-877A-F666A2A2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35FB-F06B-4CB2-8E40-61E207B8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B8A2-8E51-449A-8617-1B9105CE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2726-9E69-4004-A875-D849C9D8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C8FC-09AE-4338-A1B5-2039CE97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96D1-99BB-4E0A-9C64-BF2ECEF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DE30-B44A-45F4-B4C6-BC83287C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9617-899D-4439-8DBE-9AB2E8C2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D6AA-6869-4314-85A0-2FCD8D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C2DC-A475-4EFA-8CFC-A7E2C29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DD55-FD61-4508-9EFE-75A28822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E465-BA51-4467-A158-845418A2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5C30-D073-4253-BBDB-A11CFCCA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DD5F-7C01-4B88-AA05-FE8DF725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FBBDC-EA03-43EE-BD81-2E745E49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F5827-2C3C-403C-8AF0-C156DF62A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275B3-83C6-49D2-B717-7B109D9C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2FE8-0628-4B49-81CD-D22D80EC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05C2B-1966-4884-A8EB-C1348A9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452-C76F-4589-9626-B02EBFC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75B9-17A7-4626-B38A-AC5B94A4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C8300-B976-4542-AEAC-ECC6461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C9A6-6712-4C9C-8AB3-3C43CC5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9596D-03F5-46AC-8208-D29B0B56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6D7F5-99C9-4EE1-B8D5-3FA6CAD5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D7899-2C95-4903-9EA8-6748724C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DCCA-405D-4E36-81C0-93A238D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D457-3136-4CA0-AFAE-6B61573B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4EA2-D889-4C8E-9841-C8D9F42C7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C4E14-CC28-4762-A005-C3F8E428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007D-9010-430A-95C7-25757D96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83A2-18A3-4049-8B44-474183D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F7F-0758-4BEC-94E4-6BB29405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FF5AD-4FD7-46BF-8517-67531B1E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2E72D-DC66-483D-8371-885D8F9A4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E1B09-AB27-4035-9468-C465435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A1F5-CD0C-434D-9679-83A2C347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0311-3DE9-413C-9BA2-4AD9611E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63721-0CEE-4ABC-BF4B-52E469FB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8E1E-02BD-4BB3-9AD1-ABEE6B198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F36E-8B24-4F4A-8C07-0CEF6C8F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EDB8-3344-4664-96F4-7A20BDBEC90F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1235-27F3-464A-82A1-28E810A8D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33C5-A810-4EFB-85A1-191BDE5E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8265-889F-469F-8D87-C2B674783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d First Design Patterns (A Brain Friendly Guide): Amazon.es: Eric  Freeman, Elisabeth Robson, Bert Bates, Kathy Sierra: Libros en idiomas  extranjeros">
            <a:extLst>
              <a:ext uri="{FF2B5EF4-FFF2-40B4-BE49-F238E27FC236}">
                <a16:creationId xmlns:a16="http://schemas.microsoft.com/office/drawing/2014/main" id="{0F5F1981-1339-46E1-94C5-A0AE14EB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65" y="922764"/>
            <a:ext cx="4346915" cy="50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997FF2-7769-45A4-896D-F73FACBE7C47}"/>
              </a:ext>
            </a:extLst>
          </p:cNvPr>
          <p:cNvSpPr/>
          <p:nvPr/>
        </p:nvSpPr>
        <p:spPr>
          <a:xfrm>
            <a:off x="566100" y="491421"/>
            <a:ext cx="4673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4AD3-6DB0-461D-B7E6-804FE13CE8B6}"/>
              </a:ext>
            </a:extLst>
          </p:cNvPr>
          <p:cNvSpPr txBox="1"/>
          <p:nvPr/>
        </p:nvSpPr>
        <p:spPr>
          <a:xfrm>
            <a:off x="731520" y="1842868"/>
            <a:ext cx="1084619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Nova" panose="020B0604020202020204" pitchFamily="34" charset="0"/>
              </a:rPr>
              <a:t>Identify the aspects of your application that vary and separate them from what stays the same.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9EC4F-E417-48AB-AD66-1C22CB116CB4}"/>
              </a:ext>
            </a:extLst>
          </p:cNvPr>
          <p:cNvSpPr txBox="1"/>
          <p:nvPr/>
        </p:nvSpPr>
        <p:spPr>
          <a:xfrm>
            <a:off x="731519" y="2828495"/>
            <a:ext cx="1084619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Nova" panose="020B0604020202020204" pitchFamily="34" charset="0"/>
              </a:rPr>
              <a:t>The result of this will be fewer unintended consequences from code changes and more flexibility.</a:t>
            </a:r>
          </a:p>
          <a:p>
            <a:r>
              <a:rPr lang="en-US" sz="2400" dirty="0">
                <a:latin typeface="Gill Sans Nova" panose="020B0604020202020204" pitchFamily="34" charset="0"/>
              </a:rPr>
              <a:t>This concept forms the basis for almost every design pattern. All patterns provide a way to let </a:t>
            </a:r>
            <a:r>
              <a:rPr lang="en-US" sz="2400" i="1" dirty="0">
                <a:latin typeface="Gill Sans Nova" panose="020B0604020202020204" pitchFamily="34" charset="0"/>
              </a:rPr>
              <a:t>some part of a system vary independently of all other parts</a:t>
            </a:r>
            <a:r>
              <a:rPr lang="en-US" sz="2400" dirty="0">
                <a:latin typeface="Gill Sans Nova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8E9CA-22B7-4D7E-9AE5-3B2FCDF8B2E4}"/>
              </a:ext>
            </a:extLst>
          </p:cNvPr>
          <p:cNvSpPr txBox="1"/>
          <p:nvPr/>
        </p:nvSpPr>
        <p:spPr>
          <a:xfrm>
            <a:off x="731519" y="4552785"/>
            <a:ext cx="1084619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Nova" panose="020B0604020202020204" pitchFamily="34" charset="0"/>
              </a:rPr>
              <a:t>In Duck simulator of Chapter 1, this concept encourages us to separate </a:t>
            </a:r>
            <a:r>
              <a:rPr lang="en-US" b="1" i="1" dirty="0">
                <a:latin typeface="Gill Sans Nova" panose="020B0604020202020204" pitchFamily="34" charset="0"/>
              </a:rPr>
              <a:t>fly() </a:t>
            </a:r>
            <a:r>
              <a:rPr lang="en-US" dirty="0">
                <a:latin typeface="Gill Sans Nova" panose="020B0604020202020204" pitchFamily="34" charset="0"/>
              </a:rPr>
              <a:t>and </a:t>
            </a:r>
            <a:r>
              <a:rPr lang="en-US" b="1" i="1" dirty="0">
                <a:latin typeface="Gill Sans Nova" panose="020B0604020202020204" pitchFamily="34" charset="0"/>
              </a:rPr>
              <a:t>quack() </a:t>
            </a:r>
            <a:r>
              <a:rPr lang="en-US" dirty="0">
                <a:latin typeface="Gill Sans Nova" panose="020B0604020202020204" pitchFamily="34" charset="0"/>
              </a:rPr>
              <a:t>methods from the </a:t>
            </a:r>
            <a:r>
              <a:rPr lang="en-US" b="1" i="1" dirty="0">
                <a:latin typeface="Gill Sans Nova" panose="020B0604020202020204" pitchFamily="34" charset="0"/>
              </a:rPr>
              <a:t>Duck</a:t>
            </a:r>
            <a:r>
              <a:rPr lang="en-US" dirty="0">
                <a:latin typeface="Gill Sans Nova" panose="020B0604020202020204" pitchFamily="34" charset="0"/>
              </a:rPr>
              <a:t> class, as they are parts that vary across ducks.</a:t>
            </a:r>
          </a:p>
        </p:txBody>
      </p:sp>
    </p:spTree>
    <p:extLst>
      <p:ext uri="{BB962C8B-B14F-4D97-AF65-F5344CB8AC3E}">
        <p14:creationId xmlns:p14="http://schemas.microsoft.com/office/powerpoint/2010/main" val="172275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997FF2-7769-45A4-896D-F73FACBE7C47}"/>
              </a:ext>
            </a:extLst>
          </p:cNvPr>
          <p:cNvSpPr/>
          <p:nvPr/>
        </p:nvSpPr>
        <p:spPr>
          <a:xfrm>
            <a:off x="566100" y="491421"/>
            <a:ext cx="4673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4AD3-6DB0-461D-B7E6-804FE13CE8B6}"/>
              </a:ext>
            </a:extLst>
          </p:cNvPr>
          <p:cNvSpPr txBox="1"/>
          <p:nvPr/>
        </p:nvSpPr>
        <p:spPr>
          <a:xfrm>
            <a:off x="731520" y="1842868"/>
            <a:ext cx="1084619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Nova" panose="020B0604020202020204" pitchFamily="34" charset="0"/>
              </a:rPr>
              <a:t>Program to an interface, not an implementation.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8E9CA-22B7-4D7E-9AE5-3B2FCDF8B2E4}"/>
              </a:ext>
            </a:extLst>
          </p:cNvPr>
          <p:cNvSpPr txBox="1"/>
          <p:nvPr/>
        </p:nvSpPr>
        <p:spPr>
          <a:xfrm>
            <a:off x="731520" y="2513378"/>
            <a:ext cx="10691446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Nova" panose="020B0604020202020204" pitchFamily="34" charset="0"/>
              </a:rPr>
              <a:t>In Duck simulator of Chapter 1, this concept encourages us to use an interface to represent each behavior – for instance, </a:t>
            </a:r>
            <a:r>
              <a:rPr lang="en-US" sz="2000" b="1" i="1" dirty="0">
                <a:latin typeface="Gill Sans Nova" panose="020B0604020202020204" pitchFamily="34" charset="0"/>
              </a:rPr>
              <a:t>FlyBehavior</a:t>
            </a:r>
            <a:r>
              <a:rPr lang="en-US" sz="2000" dirty="0">
                <a:latin typeface="Gill Sans Nova" panose="020B0604020202020204" pitchFamily="34" charset="0"/>
              </a:rPr>
              <a:t> and </a:t>
            </a:r>
            <a:r>
              <a:rPr lang="en-US" sz="2000" b="1" i="1" dirty="0">
                <a:latin typeface="Gill Sans Nova" panose="020B0604020202020204" pitchFamily="34" charset="0"/>
              </a:rPr>
              <a:t>QuackBehavior</a:t>
            </a:r>
            <a:r>
              <a:rPr lang="en-US" sz="2000" dirty="0">
                <a:latin typeface="Gill Sans Nova" panose="020B0604020202020204" pitchFamily="34" charset="0"/>
              </a:rPr>
              <a:t> – and each implementation of a behavior will implement one of those interfaces. The </a:t>
            </a:r>
            <a:r>
              <a:rPr lang="en-US" sz="2000" b="1" i="1" dirty="0">
                <a:latin typeface="Gill Sans Nova" panose="020B0604020202020204" pitchFamily="34" charset="0"/>
              </a:rPr>
              <a:t>Duck</a:t>
            </a:r>
            <a:r>
              <a:rPr lang="en-US" sz="2000" dirty="0">
                <a:latin typeface="Gill Sans Nova" panose="020B0604020202020204" pitchFamily="34" charset="0"/>
              </a:rPr>
              <a:t> subclasses will use a behavior represented by an interface (</a:t>
            </a:r>
            <a:r>
              <a:rPr lang="en-US" sz="2000" b="1" i="1" dirty="0">
                <a:latin typeface="Gill Sans Nova" panose="020B0604020202020204" pitchFamily="34" charset="0"/>
              </a:rPr>
              <a:t>FlyBehavior</a:t>
            </a:r>
            <a:r>
              <a:rPr lang="en-US" sz="2000" dirty="0">
                <a:latin typeface="Gill Sans Nova" panose="020B0604020202020204" pitchFamily="34" charset="0"/>
              </a:rPr>
              <a:t> and </a:t>
            </a:r>
            <a:r>
              <a:rPr lang="en-US" sz="2000" b="1" i="1" dirty="0">
                <a:latin typeface="Gill Sans Nova" panose="020B0604020202020204" pitchFamily="34" charset="0"/>
              </a:rPr>
              <a:t>QuackBehavior</a:t>
            </a:r>
            <a:r>
              <a:rPr lang="en-US" sz="2000" dirty="0">
                <a:latin typeface="Gill Sans Nova" panose="020B0604020202020204" pitchFamily="34" charset="0"/>
              </a:rPr>
              <a:t>), so that the actual </a:t>
            </a:r>
            <a:r>
              <a:rPr lang="en-US" sz="2000" i="1" dirty="0">
                <a:latin typeface="Gill Sans Nova" panose="020B0604020202020204" pitchFamily="34" charset="0"/>
              </a:rPr>
              <a:t>implementation</a:t>
            </a:r>
            <a:r>
              <a:rPr lang="en-US" sz="2000" dirty="0">
                <a:latin typeface="Gill Sans Nova" panose="020B0604020202020204" pitchFamily="34" charset="0"/>
              </a:rPr>
              <a:t> of the behavior won’t be locked into the </a:t>
            </a:r>
            <a:r>
              <a:rPr lang="en-US" sz="2000" b="1" i="1" dirty="0">
                <a:latin typeface="Gill Sans Nova" panose="020B0604020202020204" pitchFamily="34" charset="0"/>
              </a:rPr>
              <a:t>Duck</a:t>
            </a:r>
            <a:r>
              <a:rPr lang="en-US" sz="2000" dirty="0">
                <a:latin typeface="Gill Sans Nova" panose="020B0604020202020204" pitchFamily="34" charset="0"/>
              </a:rPr>
              <a:t> subclass.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5BA16-139F-4E03-98EF-83601F62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622" y="3995226"/>
            <a:ext cx="3301089" cy="2554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9C7BA-59B5-40DF-8F11-30CD60FF8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85" y="4353440"/>
            <a:ext cx="6354849" cy="23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997FF2-7769-45A4-896D-F73FACBE7C47}"/>
              </a:ext>
            </a:extLst>
          </p:cNvPr>
          <p:cNvSpPr/>
          <p:nvPr/>
        </p:nvSpPr>
        <p:spPr>
          <a:xfrm>
            <a:off x="566100" y="491421"/>
            <a:ext cx="4673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4AD3-6DB0-461D-B7E6-804FE13CE8B6}"/>
              </a:ext>
            </a:extLst>
          </p:cNvPr>
          <p:cNvSpPr txBox="1"/>
          <p:nvPr/>
        </p:nvSpPr>
        <p:spPr>
          <a:xfrm>
            <a:off x="731520" y="1842868"/>
            <a:ext cx="1084619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Nova" panose="020B0604020202020204" pitchFamily="34" charset="0"/>
              </a:rPr>
              <a:t>Favor composition over 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9EC4F-E417-48AB-AD66-1C22CB116CB4}"/>
              </a:ext>
            </a:extLst>
          </p:cNvPr>
          <p:cNvSpPr txBox="1"/>
          <p:nvPr/>
        </p:nvSpPr>
        <p:spPr>
          <a:xfrm>
            <a:off x="731519" y="2828495"/>
            <a:ext cx="1084619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Nova" panose="020B0604020202020204" pitchFamily="34" charset="0"/>
              </a:rPr>
              <a:t>Creating systems using composition gives you more flexibility. Not only does it let you to encapsulate a family of algorithms into their own set of classes, but it also lets you </a:t>
            </a:r>
            <a:r>
              <a:rPr lang="en-US" sz="2400" b="1" i="1" dirty="0">
                <a:latin typeface="Gill Sans Nova" panose="020B0604020202020204" pitchFamily="34" charset="0"/>
              </a:rPr>
              <a:t>change behavior at runtime</a:t>
            </a:r>
            <a:r>
              <a:rPr lang="en-US" sz="2400" dirty="0">
                <a:latin typeface="Gill Sans Nova" panose="020B0604020202020204" pitchFamily="34" charset="0"/>
              </a:rPr>
              <a:t> as long as the object you’re composing with implements the correct behavior interface.</a:t>
            </a:r>
          </a:p>
        </p:txBody>
      </p:sp>
    </p:spTree>
    <p:extLst>
      <p:ext uri="{BB962C8B-B14F-4D97-AF65-F5344CB8AC3E}">
        <p14:creationId xmlns:p14="http://schemas.microsoft.com/office/powerpoint/2010/main" val="412792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997FF2-7769-45A4-896D-F73FACBE7C47}"/>
              </a:ext>
            </a:extLst>
          </p:cNvPr>
          <p:cNvSpPr/>
          <p:nvPr/>
        </p:nvSpPr>
        <p:spPr>
          <a:xfrm>
            <a:off x="542474" y="491421"/>
            <a:ext cx="4720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4AD3-6DB0-461D-B7E6-804FE13CE8B6}"/>
              </a:ext>
            </a:extLst>
          </p:cNvPr>
          <p:cNvSpPr txBox="1"/>
          <p:nvPr/>
        </p:nvSpPr>
        <p:spPr>
          <a:xfrm>
            <a:off x="731520" y="1842868"/>
            <a:ext cx="1084619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Nova" panose="020B0604020202020204" pitchFamily="34" charset="0"/>
              </a:rPr>
              <a:t>The</a:t>
            </a:r>
            <a:r>
              <a:rPr lang="en-US" sz="2400" b="1" dirty="0">
                <a:latin typeface="Gill Sans Nova" panose="020B0604020202020204" pitchFamily="34" charset="0"/>
              </a:rPr>
              <a:t> Strategy Pattern </a:t>
            </a:r>
            <a:r>
              <a:rPr lang="en-US" sz="2400" dirty="0">
                <a:latin typeface="Gill Sans Nova" panose="020B0604020202020204" pitchFamily="34" charset="0"/>
              </a:rPr>
              <a:t>defines a family of algorithms, encapsulates each one, and makes them interchangeable. Strategy lets the algorithm vary independently from clients that use it</a:t>
            </a:r>
            <a:endParaRPr lang="en-US" sz="2400" b="1" dirty="0">
              <a:latin typeface="Gill Sans Nov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4B39E-0AFF-4E41-8B41-16955B9A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05" y="3524713"/>
            <a:ext cx="6691671" cy="25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997FF2-7769-45A4-896D-F73FACBE7C47}"/>
              </a:ext>
            </a:extLst>
          </p:cNvPr>
          <p:cNvSpPr/>
          <p:nvPr/>
        </p:nvSpPr>
        <p:spPr>
          <a:xfrm>
            <a:off x="542474" y="491421"/>
            <a:ext cx="4720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 Pattern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CC226D-AD30-4758-B9C9-CC630B22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1612489"/>
            <a:ext cx="7846847" cy="50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Diaz Grizzuti</dc:creator>
  <cp:lastModifiedBy>Martin Diaz Grizzuti</cp:lastModifiedBy>
  <cp:revision>10</cp:revision>
  <dcterms:created xsi:type="dcterms:W3CDTF">2020-11-18T02:58:47Z</dcterms:created>
  <dcterms:modified xsi:type="dcterms:W3CDTF">2020-11-18T04:36:20Z</dcterms:modified>
</cp:coreProperties>
</file>