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004D-0356-409E-877D-4E93469E81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598E72-87C3-414A-85D8-2C4AB01D9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76AFC78-0FCF-4B5D-A349-F7D6659FD5B9}"/>
              </a:ext>
            </a:extLst>
          </p:cNvPr>
          <p:cNvSpPr>
            <a:spLocks noGrp="1"/>
          </p:cNvSpPr>
          <p:nvPr>
            <p:ph type="dt" sz="half" idx="10"/>
          </p:nvPr>
        </p:nvSpPr>
        <p:spPr/>
        <p:txBody>
          <a:bodyPr/>
          <a:lstStyle/>
          <a:p>
            <a:fld id="{EDF5EDB8-3344-4664-96F4-7A20BDBEC90F}" type="datetimeFigureOut">
              <a:rPr lang="en-GB" smtClean="0"/>
              <a:t>25/11/2020</a:t>
            </a:fld>
            <a:endParaRPr lang="en-GB"/>
          </a:p>
        </p:txBody>
      </p:sp>
      <p:sp>
        <p:nvSpPr>
          <p:cNvPr id="5" name="Footer Placeholder 4">
            <a:extLst>
              <a:ext uri="{FF2B5EF4-FFF2-40B4-BE49-F238E27FC236}">
                <a16:creationId xmlns:a16="http://schemas.microsoft.com/office/drawing/2014/main" id="{92DC382A-AA63-4CF2-BA4A-49AA6999B9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442C25-7560-4179-99AC-82DD10AD3864}"/>
              </a:ext>
            </a:extLst>
          </p:cNvPr>
          <p:cNvSpPr>
            <a:spLocks noGrp="1"/>
          </p:cNvSpPr>
          <p:nvPr>
            <p:ph type="sldNum" sz="quarter" idx="12"/>
          </p:nvPr>
        </p:nvSpPr>
        <p:spPr/>
        <p:txBody>
          <a:bodyPr/>
          <a:lstStyle/>
          <a:p>
            <a:fld id="{AC5E8265-889F-469F-8D87-C2B6747831D5}" type="slidenum">
              <a:rPr lang="en-GB" smtClean="0"/>
              <a:t>‹#›</a:t>
            </a:fld>
            <a:endParaRPr lang="en-GB"/>
          </a:p>
        </p:txBody>
      </p:sp>
    </p:spTree>
    <p:extLst>
      <p:ext uri="{BB962C8B-B14F-4D97-AF65-F5344CB8AC3E}">
        <p14:creationId xmlns:p14="http://schemas.microsoft.com/office/powerpoint/2010/main" val="119778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F32A-80F8-4983-8BDE-3FDBACA73B1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A7C8DF-375C-4D46-AD16-64D51DAC6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8B1C9D-2E2C-4B7F-A12F-F2702CB3AD3D}"/>
              </a:ext>
            </a:extLst>
          </p:cNvPr>
          <p:cNvSpPr>
            <a:spLocks noGrp="1"/>
          </p:cNvSpPr>
          <p:nvPr>
            <p:ph type="dt" sz="half" idx="10"/>
          </p:nvPr>
        </p:nvSpPr>
        <p:spPr/>
        <p:txBody>
          <a:bodyPr/>
          <a:lstStyle/>
          <a:p>
            <a:fld id="{EDF5EDB8-3344-4664-96F4-7A20BDBEC90F}" type="datetimeFigureOut">
              <a:rPr lang="en-GB" smtClean="0"/>
              <a:t>25/11/2020</a:t>
            </a:fld>
            <a:endParaRPr lang="en-GB"/>
          </a:p>
        </p:txBody>
      </p:sp>
      <p:sp>
        <p:nvSpPr>
          <p:cNvPr id="5" name="Footer Placeholder 4">
            <a:extLst>
              <a:ext uri="{FF2B5EF4-FFF2-40B4-BE49-F238E27FC236}">
                <a16:creationId xmlns:a16="http://schemas.microsoft.com/office/drawing/2014/main" id="{09738EF1-75E5-4658-AB27-9B3C322D27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FA7D5B-A0C0-449F-945C-6134CB863078}"/>
              </a:ext>
            </a:extLst>
          </p:cNvPr>
          <p:cNvSpPr>
            <a:spLocks noGrp="1"/>
          </p:cNvSpPr>
          <p:nvPr>
            <p:ph type="sldNum" sz="quarter" idx="12"/>
          </p:nvPr>
        </p:nvSpPr>
        <p:spPr/>
        <p:txBody>
          <a:bodyPr/>
          <a:lstStyle/>
          <a:p>
            <a:fld id="{AC5E8265-889F-469F-8D87-C2B6747831D5}" type="slidenum">
              <a:rPr lang="en-GB" smtClean="0"/>
              <a:t>‹#›</a:t>
            </a:fld>
            <a:endParaRPr lang="en-GB"/>
          </a:p>
        </p:txBody>
      </p:sp>
    </p:spTree>
    <p:extLst>
      <p:ext uri="{BB962C8B-B14F-4D97-AF65-F5344CB8AC3E}">
        <p14:creationId xmlns:p14="http://schemas.microsoft.com/office/powerpoint/2010/main" val="74718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42119-B3C3-4658-8F7A-B453BE0684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23F3D-69B5-4878-AFB4-ADB737901A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C44998-6BB5-401E-B50A-1A422B353BD9}"/>
              </a:ext>
            </a:extLst>
          </p:cNvPr>
          <p:cNvSpPr>
            <a:spLocks noGrp="1"/>
          </p:cNvSpPr>
          <p:nvPr>
            <p:ph type="dt" sz="half" idx="10"/>
          </p:nvPr>
        </p:nvSpPr>
        <p:spPr/>
        <p:txBody>
          <a:bodyPr/>
          <a:lstStyle/>
          <a:p>
            <a:fld id="{EDF5EDB8-3344-4664-96F4-7A20BDBEC90F}" type="datetimeFigureOut">
              <a:rPr lang="en-GB" smtClean="0"/>
              <a:t>25/11/2020</a:t>
            </a:fld>
            <a:endParaRPr lang="en-GB"/>
          </a:p>
        </p:txBody>
      </p:sp>
      <p:sp>
        <p:nvSpPr>
          <p:cNvPr id="5" name="Footer Placeholder 4">
            <a:extLst>
              <a:ext uri="{FF2B5EF4-FFF2-40B4-BE49-F238E27FC236}">
                <a16:creationId xmlns:a16="http://schemas.microsoft.com/office/drawing/2014/main" id="{C5F6853C-40AC-4E7E-B62A-984031EF8C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37776B-6197-49F7-B43F-612ECAB7C260}"/>
              </a:ext>
            </a:extLst>
          </p:cNvPr>
          <p:cNvSpPr>
            <a:spLocks noGrp="1"/>
          </p:cNvSpPr>
          <p:nvPr>
            <p:ph type="sldNum" sz="quarter" idx="12"/>
          </p:nvPr>
        </p:nvSpPr>
        <p:spPr/>
        <p:txBody>
          <a:bodyPr/>
          <a:lstStyle/>
          <a:p>
            <a:fld id="{AC5E8265-889F-469F-8D87-C2B6747831D5}" type="slidenum">
              <a:rPr lang="en-GB" smtClean="0"/>
              <a:t>‹#›</a:t>
            </a:fld>
            <a:endParaRPr lang="en-GB"/>
          </a:p>
        </p:txBody>
      </p:sp>
    </p:spTree>
    <p:extLst>
      <p:ext uri="{BB962C8B-B14F-4D97-AF65-F5344CB8AC3E}">
        <p14:creationId xmlns:p14="http://schemas.microsoft.com/office/powerpoint/2010/main" val="326330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E41D-8044-4C6D-82FB-F9ACAFD8E3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95BA02-1AC8-4DEA-83D3-C3E6451BAC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AE5434-9923-4D89-AFE8-BC363FA7E9AA}"/>
              </a:ext>
            </a:extLst>
          </p:cNvPr>
          <p:cNvSpPr>
            <a:spLocks noGrp="1"/>
          </p:cNvSpPr>
          <p:nvPr>
            <p:ph type="dt" sz="half" idx="10"/>
          </p:nvPr>
        </p:nvSpPr>
        <p:spPr/>
        <p:txBody>
          <a:bodyPr/>
          <a:lstStyle/>
          <a:p>
            <a:fld id="{EDF5EDB8-3344-4664-96F4-7A20BDBEC90F}" type="datetimeFigureOut">
              <a:rPr lang="en-GB" smtClean="0"/>
              <a:t>25/11/2020</a:t>
            </a:fld>
            <a:endParaRPr lang="en-GB"/>
          </a:p>
        </p:txBody>
      </p:sp>
      <p:sp>
        <p:nvSpPr>
          <p:cNvPr id="5" name="Footer Placeholder 4">
            <a:extLst>
              <a:ext uri="{FF2B5EF4-FFF2-40B4-BE49-F238E27FC236}">
                <a16:creationId xmlns:a16="http://schemas.microsoft.com/office/drawing/2014/main" id="{41AFCC82-C818-406E-B7ED-D647E77024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2C750A-7080-444A-A778-4119864D2381}"/>
              </a:ext>
            </a:extLst>
          </p:cNvPr>
          <p:cNvSpPr>
            <a:spLocks noGrp="1"/>
          </p:cNvSpPr>
          <p:nvPr>
            <p:ph type="sldNum" sz="quarter" idx="12"/>
          </p:nvPr>
        </p:nvSpPr>
        <p:spPr/>
        <p:txBody>
          <a:bodyPr/>
          <a:lstStyle/>
          <a:p>
            <a:fld id="{AC5E8265-889F-469F-8D87-C2B6747831D5}" type="slidenum">
              <a:rPr lang="en-GB" smtClean="0"/>
              <a:t>‹#›</a:t>
            </a:fld>
            <a:endParaRPr lang="en-GB"/>
          </a:p>
        </p:txBody>
      </p:sp>
    </p:spTree>
    <p:extLst>
      <p:ext uri="{BB962C8B-B14F-4D97-AF65-F5344CB8AC3E}">
        <p14:creationId xmlns:p14="http://schemas.microsoft.com/office/powerpoint/2010/main" val="66743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BDAD-679E-4E2A-877A-F666A2A227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D6135FB-F06B-4CB2-8E40-61E207B80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D0B8A2-8E51-449A-8617-1B9105CE3769}"/>
              </a:ext>
            </a:extLst>
          </p:cNvPr>
          <p:cNvSpPr>
            <a:spLocks noGrp="1"/>
          </p:cNvSpPr>
          <p:nvPr>
            <p:ph type="dt" sz="half" idx="10"/>
          </p:nvPr>
        </p:nvSpPr>
        <p:spPr/>
        <p:txBody>
          <a:bodyPr/>
          <a:lstStyle/>
          <a:p>
            <a:fld id="{EDF5EDB8-3344-4664-96F4-7A20BDBEC90F}" type="datetimeFigureOut">
              <a:rPr lang="en-GB" smtClean="0"/>
              <a:t>25/11/2020</a:t>
            </a:fld>
            <a:endParaRPr lang="en-GB"/>
          </a:p>
        </p:txBody>
      </p:sp>
      <p:sp>
        <p:nvSpPr>
          <p:cNvPr id="5" name="Footer Placeholder 4">
            <a:extLst>
              <a:ext uri="{FF2B5EF4-FFF2-40B4-BE49-F238E27FC236}">
                <a16:creationId xmlns:a16="http://schemas.microsoft.com/office/drawing/2014/main" id="{4DFB2726-9E69-4004-A875-D849C9D838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99C8FC-09AE-4338-A1B5-2039CE9783CE}"/>
              </a:ext>
            </a:extLst>
          </p:cNvPr>
          <p:cNvSpPr>
            <a:spLocks noGrp="1"/>
          </p:cNvSpPr>
          <p:nvPr>
            <p:ph type="sldNum" sz="quarter" idx="12"/>
          </p:nvPr>
        </p:nvSpPr>
        <p:spPr/>
        <p:txBody>
          <a:bodyPr/>
          <a:lstStyle/>
          <a:p>
            <a:fld id="{AC5E8265-889F-469F-8D87-C2B6747831D5}" type="slidenum">
              <a:rPr lang="en-GB" smtClean="0"/>
              <a:t>‹#›</a:t>
            </a:fld>
            <a:endParaRPr lang="en-GB"/>
          </a:p>
        </p:txBody>
      </p:sp>
    </p:spTree>
    <p:extLst>
      <p:ext uri="{BB962C8B-B14F-4D97-AF65-F5344CB8AC3E}">
        <p14:creationId xmlns:p14="http://schemas.microsoft.com/office/powerpoint/2010/main" val="172217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96D1-99BB-4E0A-9C64-BF2ECEF678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58DE30-B44A-45F4-B4C6-BC83287C4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E89617-899D-4439-8DBE-9AB2E8C28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FF1D6AA-6869-4314-85A0-2FCD8D7576AF}"/>
              </a:ext>
            </a:extLst>
          </p:cNvPr>
          <p:cNvSpPr>
            <a:spLocks noGrp="1"/>
          </p:cNvSpPr>
          <p:nvPr>
            <p:ph type="dt" sz="half" idx="10"/>
          </p:nvPr>
        </p:nvSpPr>
        <p:spPr/>
        <p:txBody>
          <a:bodyPr/>
          <a:lstStyle/>
          <a:p>
            <a:fld id="{EDF5EDB8-3344-4664-96F4-7A20BDBEC90F}" type="datetimeFigureOut">
              <a:rPr lang="en-GB" smtClean="0"/>
              <a:t>25/11/2020</a:t>
            </a:fld>
            <a:endParaRPr lang="en-GB"/>
          </a:p>
        </p:txBody>
      </p:sp>
      <p:sp>
        <p:nvSpPr>
          <p:cNvPr id="6" name="Footer Placeholder 5">
            <a:extLst>
              <a:ext uri="{FF2B5EF4-FFF2-40B4-BE49-F238E27FC236}">
                <a16:creationId xmlns:a16="http://schemas.microsoft.com/office/drawing/2014/main" id="{2FE0C2DC-A475-4EFA-8CFC-A7E2C2906D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A7DD55-FD61-4508-9EFE-75A28822B33F}"/>
              </a:ext>
            </a:extLst>
          </p:cNvPr>
          <p:cNvSpPr>
            <a:spLocks noGrp="1"/>
          </p:cNvSpPr>
          <p:nvPr>
            <p:ph type="sldNum" sz="quarter" idx="12"/>
          </p:nvPr>
        </p:nvSpPr>
        <p:spPr/>
        <p:txBody>
          <a:bodyPr/>
          <a:lstStyle/>
          <a:p>
            <a:fld id="{AC5E8265-889F-469F-8D87-C2B6747831D5}" type="slidenum">
              <a:rPr lang="en-GB" smtClean="0"/>
              <a:t>‹#›</a:t>
            </a:fld>
            <a:endParaRPr lang="en-GB"/>
          </a:p>
        </p:txBody>
      </p:sp>
    </p:spTree>
    <p:extLst>
      <p:ext uri="{BB962C8B-B14F-4D97-AF65-F5344CB8AC3E}">
        <p14:creationId xmlns:p14="http://schemas.microsoft.com/office/powerpoint/2010/main" val="177457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E465-BA51-4467-A158-845418A294D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295C30-D073-4253-BBDB-A11CFCCA2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8EDD5F-7C01-4B88-AA05-FE8DF725D2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F9FBBDC-EA03-43EE-BD81-2E745E490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F5827-2C3C-403C-8AF0-C156DF62AA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6275B3-83C6-49D2-B717-7B109D9C4922}"/>
              </a:ext>
            </a:extLst>
          </p:cNvPr>
          <p:cNvSpPr>
            <a:spLocks noGrp="1"/>
          </p:cNvSpPr>
          <p:nvPr>
            <p:ph type="dt" sz="half" idx="10"/>
          </p:nvPr>
        </p:nvSpPr>
        <p:spPr/>
        <p:txBody>
          <a:bodyPr/>
          <a:lstStyle/>
          <a:p>
            <a:fld id="{EDF5EDB8-3344-4664-96F4-7A20BDBEC90F}" type="datetimeFigureOut">
              <a:rPr lang="en-GB" smtClean="0"/>
              <a:t>25/11/2020</a:t>
            </a:fld>
            <a:endParaRPr lang="en-GB"/>
          </a:p>
        </p:txBody>
      </p:sp>
      <p:sp>
        <p:nvSpPr>
          <p:cNvPr id="8" name="Footer Placeholder 7">
            <a:extLst>
              <a:ext uri="{FF2B5EF4-FFF2-40B4-BE49-F238E27FC236}">
                <a16:creationId xmlns:a16="http://schemas.microsoft.com/office/drawing/2014/main" id="{C48D2FE8-0628-4B49-81CD-D22D80ECA41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3B05C2B-1966-4884-A8EB-C1348A91C5CC}"/>
              </a:ext>
            </a:extLst>
          </p:cNvPr>
          <p:cNvSpPr>
            <a:spLocks noGrp="1"/>
          </p:cNvSpPr>
          <p:nvPr>
            <p:ph type="sldNum" sz="quarter" idx="12"/>
          </p:nvPr>
        </p:nvSpPr>
        <p:spPr/>
        <p:txBody>
          <a:bodyPr/>
          <a:lstStyle/>
          <a:p>
            <a:fld id="{AC5E8265-889F-469F-8D87-C2B6747831D5}" type="slidenum">
              <a:rPr lang="en-GB" smtClean="0"/>
              <a:t>‹#›</a:t>
            </a:fld>
            <a:endParaRPr lang="en-GB"/>
          </a:p>
        </p:txBody>
      </p:sp>
    </p:spTree>
    <p:extLst>
      <p:ext uri="{BB962C8B-B14F-4D97-AF65-F5344CB8AC3E}">
        <p14:creationId xmlns:p14="http://schemas.microsoft.com/office/powerpoint/2010/main" val="378574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F452-C76F-4589-9626-B02EBFCC1F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01875B9-17A7-4626-B38A-AC5B94A42172}"/>
              </a:ext>
            </a:extLst>
          </p:cNvPr>
          <p:cNvSpPr>
            <a:spLocks noGrp="1"/>
          </p:cNvSpPr>
          <p:nvPr>
            <p:ph type="dt" sz="half" idx="10"/>
          </p:nvPr>
        </p:nvSpPr>
        <p:spPr/>
        <p:txBody>
          <a:bodyPr/>
          <a:lstStyle/>
          <a:p>
            <a:fld id="{EDF5EDB8-3344-4664-96F4-7A20BDBEC90F}" type="datetimeFigureOut">
              <a:rPr lang="en-GB" smtClean="0"/>
              <a:t>25/11/2020</a:t>
            </a:fld>
            <a:endParaRPr lang="en-GB"/>
          </a:p>
        </p:txBody>
      </p:sp>
      <p:sp>
        <p:nvSpPr>
          <p:cNvPr id="4" name="Footer Placeholder 3">
            <a:extLst>
              <a:ext uri="{FF2B5EF4-FFF2-40B4-BE49-F238E27FC236}">
                <a16:creationId xmlns:a16="http://schemas.microsoft.com/office/drawing/2014/main" id="{C3CC8300-B976-4542-AEAC-ECC646103A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0DC9A6-6712-4C9C-8AB3-3C43CC587573}"/>
              </a:ext>
            </a:extLst>
          </p:cNvPr>
          <p:cNvSpPr>
            <a:spLocks noGrp="1"/>
          </p:cNvSpPr>
          <p:nvPr>
            <p:ph type="sldNum" sz="quarter" idx="12"/>
          </p:nvPr>
        </p:nvSpPr>
        <p:spPr/>
        <p:txBody>
          <a:bodyPr/>
          <a:lstStyle/>
          <a:p>
            <a:fld id="{AC5E8265-889F-469F-8D87-C2B6747831D5}" type="slidenum">
              <a:rPr lang="en-GB" smtClean="0"/>
              <a:t>‹#›</a:t>
            </a:fld>
            <a:endParaRPr lang="en-GB"/>
          </a:p>
        </p:txBody>
      </p:sp>
    </p:spTree>
    <p:extLst>
      <p:ext uri="{BB962C8B-B14F-4D97-AF65-F5344CB8AC3E}">
        <p14:creationId xmlns:p14="http://schemas.microsoft.com/office/powerpoint/2010/main" val="3597229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9596D-03F5-46AC-8208-D29B0B567ABB}"/>
              </a:ext>
            </a:extLst>
          </p:cNvPr>
          <p:cNvSpPr>
            <a:spLocks noGrp="1"/>
          </p:cNvSpPr>
          <p:nvPr>
            <p:ph type="dt" sz="half" idx="10"/>
          </p:nvPr>
        </p:nvSpPr>
        <p:spPr/>
        <p:txBody>
          <a:bodyPr/>
          <a:lstStyle/>
          <a:p>
            <a:fld id="{EDF5EDB8-3344-4664-96F4-7A20BDBEC90F}" type="datetimeFigureOut">
              <a:rPr lang="en-GB" smtClean="0"/>
              <a:t>25/11/2020</a:t>
            </a:fld>
            <a:endParaRPr lang="en-GB"/>
          </a:p>
        </p:txBody>
      </p:sp>
      <p:sp>
        <p:nvSpPr>
          <p:cNvPr id="3" name="Footer Placeholder 2">
            <a:extLst>
              <a:ext uri="{FF2B5EF4-FFF2-40B4-BE49-F238E27FC236}">
                <a16:creationId xmlns:a16="http://schemas.microsoft.com/office/drawing/2014/main" id="{CB06D7F5-99C9-4EE1-B8D5-3FA6CAD5D9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F0D7899-2C95-4903-9EA8-6748724C90FA}"/>
              </a:ext>
            </a:extLst>
          </p:cNvPr>
          <p:cNvSpPr>
            <a:spLocks noGrp="1"/>
          </p:cNvSpPr>
          <p:nvPr>
            <p:ph type="sldNum" sz="quarter" idx="12"/>
          </p:nvPr>
        </p:nvSpPr>
        <p:spPr/>
        <p:txBody>
          <a:bodyPr/>
          <a:lstStyle/>
          <a:p>
            <a:fld id="{AC5E8265-889F-469F-8D87-C2B6747831D5}" type="slidenum">
              <a:rPr lang="en-GB" smtClean="0"/>
              <a:t>‹#›</a:t>
            </a:fld>
            <a:endParaRPr lang="en-GB"/>
          </a:p>
        </p:txBody>
      </p:sp>
    </p:spTree>
    <p:extLst>
      <p:ext uri="{BB962C8B-B14F-4D97-AF65-F5344CB8AC3E}">
        <p14:creationId xmlns:p14="http://schemas.microsoft.com/office/powerpoint/2010/main" val="2752992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DCCA-405D-4E36-81C0-93A238D211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4FD457-3136-4CA0-AFAE-6B61573BC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7564EA2-D889-4C8E-9841-C8D9F42C7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C4E14-CC28-4762-A005-C3F8E428D8B8}"/>
              </a:ext>
            </a:extLst>
          </p:cNvPr>
          <p:cNvSpPr>
            <a:spLocks noGrp="1"/>
          </p:cNvSpPr>
          <p:nvPr>
            <p:ph type="dt" sz="half" idx="10"/>
          </p:nvPr>
        </p:nvSpPr>
        <p:spPr/>
        <p:txBody>
          <a:bodyPr/>
          <a:lstStyle/>
          <a:p>
            <a:fld id="{EDF5EDB8-3344-4664-96F4-7A20BDBEC90F}" type="datetimeFigureOut">
              <a:rPr lang="en-GB" smtClean="0"/>
              <a:t>25/11/2020</a:t>
            </a:fld>
            <a:endParaRPr lang="en-GB"/>
          </a:p>
        </p:txBody>
      </p:sp>
      <p:sp>
        <p:nvSpPr>
          <p:cNvPr id="6" name="Footer Placeholder 5">
            <a:extLst>
              <a:ext uri="{FF2B5EF4-FFF2-40B4-BE49-F238E27FC236}">
                <a16:creationId xmlns:a16="http://schemas.microsoft.com/office/drawing/2014/main" id="{A87F007D-9010-430A-95C7-25757D96AF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EC83A2-18A3-4049-8B44-474183D17EDF}"/>
              </a:ext>
            </a:extLst>
          </p:cNvPr>
          <p:cNvSpPr>
            <a:spLocks noGrp="1"/>
          </p:cNvSpPr>
          <p:nvPr>
            <p:ph type="sldNum" sz="quarter" idx="12"/>
          </p:nvPr>
        </p:nvSpPr>
        <p:spPr/>
        <p:txBody>
          <a:bodyPr/>
          <a:lstStyle/>
          <a:p>
            <a:fld id="{AC5E8265-889F-469F-8D87-C2B6747831D5}" type="slidenum">
              <a:rPr lang="en-GB" smtClean="0"/>
              <a:t>‹#›</a:t>
            </a:fld>
            <a:endParaRPr lang="en-GB"/>
          </a:p>
        </p:txBody>
      </p:sp>
    </p:spTree>
    <p:extLst>
      <p:ext uri="{BB962C8B-B14F-4D97-AF65-F5344CB8AC3E}">
        <p14:creationId xmlns:p14="http://schemas.microsoft.com/office/powerpoint/2010/main" val="278052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7F7F-0758-4BEC-94E4-6BB2940599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36FF5AD-4FD7-46BF-8517-67531B1E6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42E72D-DC66-483D-8371-885D8F9A4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E1B09-AB27-4035-9468-C465435ACF73}"/>
              </a:ext>
            </a:extLst>
          </p:cNvPr>
          <p:cNvSpPr>
            <a:spLocks noGrp="1"/>
          </p:cNvSpPr>
          <p:nvPr>
            <p:ph type="dt" sz="half" idx="10"/>
          </p:nvPr>
        </p:nvSpPr>
        <p:spPr/>
        <p:txBody>
          <a:bodyPr/>
          <a:lstStyle/>
          <a:p>
            <a:fld id="{EDF5EDB8-3344-4664-96F4-7A20BDBEC90F}" type="datetimeFigureOut">
              <a:rPr lang="en-GB" smtClean="0"/>
              <a:t>25/11/2020</a:t>
            </a:fld>
            <a:endParaRPr lang="en-GB"/>
          </a:p>
        </p:txBody>
      </p:sp>
      <p:sp>
        <p:nvSpPr>
          <p:cNvPr id="6" name="Footer Placeholder 5">
            <a:extLst>
              <a:ext uri="{FF2B5EF4-FFF2-40B4-BE49-F238E27FC236}">
                <a16:creationId xmlns:a16="http://schemas.microsoft.com/office/drawing/2014/main" id="{7808A1F5-CD0C-434D-9679-83A2C347DB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D20311-3DE9-413C-9BA2-4AD9611E1B08}"/>
              </a:ext>
            </a:extLst>
          </p:cNvPr>
          <p:cNvSpPr>
            <a:spLocks noGrp="1"/>
          </p:cNvSpPr>
          <p:nvPr>
            <p:ph type="sldNum" sz="quarter" idx="12"/>
          </p:nvPr>
        </p:nvSpPr>
        <p:spPr/>
        <p:txBody>
          <a:bodyPr/>
          <a:lstStyle/>
          <a:p>
            <a:fld id="{AC5E8265-889F-469F-8D87-C2B6747831D5}" type="slidenum">
              <a:rPr lang="en-GB" smtClean="0"/>
              <a:t>‹#›</a:t>
            </a:fld>
            <a:endParaRPr lang="en-GB"/>
          </a:p>
        </p:txBody>
      </p:sp>
    </p:spTree>
    <p:extLst>
      <p:ext uri="{BB962C8B-B14F-4D97-AF65-F5344CB8AC3E}">
        <p14:creationId xmlns:p14="http://schemas.microsoft.com/office/powerpoint/2010/main" val="167536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E63721-0CEE-4ABC-BF4B-52E469FB1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0F28E1E-02BD-4BB3-9AD1-ABEE6B198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66F36E-8B24-4F4A-8C07-0CEF6C8FE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5EDB8-3344-4664-96F4-7A20BDBEC90F}" type="datetimeFigureOut">
              <a:rPr lang="en-GB" smtClean="0"/>
              <a:t>25/11/2020</a:t>
            </a:fld>
            <a:endParaRPr lang="en-GB"/>
          </a:p>
        </p:txBody>
      </p:sp>
      <p:sp>
        <p:nvSpPr>
          <p:cNvPr id="5" name="Footer Placeholder 4">
            <a:extLst>
              <a:ext uri="{FF2B5EF4-FFF2-40B4-BE49-F238E27FC236}">
                <a16:creationId xmlns:a16="http://schemas.microsoft.com/office/drawing/2014/main" id="{88EA1235-27F3-464A-82A1-28E810A8D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77433C5-A810-4EFB-85A1-191BDE5E24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E8265-889F-469F-8D87-C2B6747831D5}" type="slidenum">
              <a:rPr lang="en-GB" smtClean="0"/>
              <a:t>‹#›</a:t>
            </a:fld>
            <a:endParaRPr lang="en-GB"/>
          </a:p>
        </p:txBody>
      </p:sp>
    </p:spTree>
    <p:extLst>
      <p:ext uri="{BB962C8B-B14F-4D97-AF65-F5344CB8AC3E}">
        <p14:creationId xmlns:p14="http://schemas.microsoft.com/office/powerpoint/2010/main" val="718811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ead First Design Patterns (A Brain Friendly Guide): Amazon.es: Eric  Freeman, Elisabeth Robson, Bert Bates, Kathy Sierra: Libros en idiomas  extranjeros">
            <a:extLst>
              <a:ext uri="{FF2B5EF4-FFF2-40B4-BE49-F238E27FC236}">
                <a16:creationId xmlns:a16="http://schemas.microsoft.com/office/drawing/2014/main" id="{0F5F1981-1339-46E1-94C5-A0AE14EBC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465" y="922764"/>
            <a:ext cx="4346915" cy="501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65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07BF98-BFAC-4EB3-8EF0-9B3C05073DF1}"/>
              </a:ext>
            </a:extLst>
          </p:cNvPr>
          <p:cNvSpPr/>
          <p:nvPr/>
        </p:nvSpPr>
        <p:spPr>
          <a:xfrm>
            <a:off x="410900" y="491421"/>
            <a:ext cx="49834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Observer Pattern</a:t>
            </a:r>
          </a:p>
        </p:txBody>
      </p:sp>
      <p:pic>
        <p:nvPicPr>
          <p:cNvPr id="5" name="Picture 4">
            <a:extLst>
              <a:ext uri="{FF2B5EF4-FFF2-40B4-BE49-F238E27FC236}">
                <a16:creationId xmlns:a16="http://schemas.microsoft.com/office/drawing/2014/main" id="{D6C67D76-CA20-4049-9CBD-E5CFE45C28A9}"/>
              </a:ext>
            </a:extLst>
          </p:cNvPr>
          <p:cNvPicPr>
            <a:picLocks noChangeAspect="1"/>
          </p:cNvPicPr>
          <p:nvPr/>
        </p:nvPicPr>
        <p:blipFill>
          <a:blip r:embed="rId2"/>
          <a:stretch>
            <a:fillRect/>
          </a:stretch>
        </p:blipFill>
        <p:spPr>
          <a:xfrm>
            <a:off x="2316159" y="1414751"/>
            <a:ext cx="7559681" cy="5317975"/>
          </a:xfrm>
          <a:prstGeom prst="rect">
            <a:avLst/>
          </a:prstGeom>
        </p:spPr>
      </p:pic>
    </p:spTree>
    <p:extLst>
      <p:ext uri="{BB962C8B-B14F-4D97-AF65-F5344CB8AC3E}">
        <p14:creationId xmlns:p14="http://schemas.microsoft.com/office/powerpoint/2010/main" val="138772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97FF2-7769-45A4-896D-F73FACBE7C47}"/>
              </a:ext>
            </a:extLst>
          </p:cNvPr>
          <p:cNvSpPr/>
          <p:nvPr/>
        </p:nvSpPr>
        <p:spPr>
          <a:xfrm>
            <a:off x="410900" y="491421"/>
            <a:ext cx="49834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Observer Pattern</a:t>
            </a:r>
          </a:p>
        </p:txBody>
      </p:sp>
      <p:sp>
        <p:nvSpPr>
          <p:cNvPr id="4" name="TextBox 3">
            <a:extLst>
              <a:ext uri="{FF2B5EF4-FFF2-40B4-BE49-F238E27FC236}">
                <a16:creationId xmlns:a16="http://schemas.microsoft.com/office/drawing/2014/main" id="{08A04AD3-6DB0-461D-B7E6-804FE13CE8B6}"/>
              </a:ext>
            </a:extLst>
          </p:cNvPr>
          <p:cNvSpPr txBox="1"/>
          <p:nvPr/>
        </p:nvSpPr>
        <p:spPr>
          <a:xfrm>
            <a:off x="731520" y="1842868"/>
            <a:ext cx="10846191" cy="1200329"/>
          </a:xfrm>
          <a:prstGeom prst="rect">
            <a:avLst/>
          </a:prstGeom>
          <a:solidFill>
            <a:schemeClr val="bg2"/>
          </a:solidFill>
          <a:ln>
            <a:solidFill>
              <a:schemeClr val="tx1"/>
            </a:solidFill>
          </a:ln>
        </p:spPr>
        <p:txBody>
          <a:bodyPr wrap="square" rtlCol="0">
            <a:spAutoFit/>
          </a:bodyPr>
          <a:lstStyle/>
          <a:p>
            <a:r>
              <a:rPr lang="en-GB" sz="2400" b="1" dirty="0">
                <a:latin typeface="Gill Sans Nova" panose="020B0604020202020204" pitchFamily="34" charset="0"/>
              </a:rPr>
              <a:t>The Observer Pattern deﬁnes a one-to-many dependency between objects so that when one object changes state, all of its dependents are notiﬁed and updated automatically.</a:t>
            </a:r>
            <a:endParaRPr lang="en-US" sz="2400" b="1" dirty="0">
              <a:latin typeface="Gill Sans Nova" panose="020B0604020202020204" pitchFamily="34" charset="0"/>
            </a:endParaRPr>
          </a:p>
        </p:txBody>
      </p:sp>
      <p:pic>
        <p:nvPicPr>
          <p:cNvPr id="2" name="Picture 1">
            <a:extLst>
              <a:ext uri="{FF2B5EF4-FFF2-40B4-BE49-F238E27FC236}">
                <a16:creationId xmlns:a16="http://schemas.microsoft.com/office/drawing/2014/main" id="{1BA0893D-521C-42CF-8114-38A082063814}"/>
              </a:ext>
            </a:extLst>
          </p:cNvPr>
          <p:cNvPicPr>
            <a:picLocks noChangeAspect="1"/>
          </p:cNvPicPr>
          <p:nvPr/>
        </p:nvPicPr>
        <p:blipFill>
          <a:blip r:embed="rId2"/>
          <a:stretch>
            <a:fillRect/>
          </a:stretch>
        </p:blipFill>
        <p:spPr>
          <a:xfrm>
            <a:off x="6353909" y="3235569"/>
            <a:ext cx="5223802" cy="3545058"/>
          </a:xfrm>
          <a:prstGeom prst="rect">
            <a:avLst/>
          </a:prstGeom>
        </p:spPr>
      </p:pic>
      <p:sp>
        <p:nvSpPr>
          <p:cNvPr id="7" name="TextBox 6">
            <a:extLst>
              <a:ext uri="{FF2B5EF4-FFF2-40B4-BE49-F238E27FC236}">
                <a16:creationId xmlns:a16="http://schemas.microsoft.com/office/drawing/2014/main" id="{2D366707-35A1-45FE-99D7-CDE2002309BE}"/>
              </a:ext>
            </a:extLst>
          </p:cNvPr>
          <p:cNvSpPr txBox="1"/>
          <p:nvPr/>
        </p:nvSpPr>
        <p:spPr>
          <a:xfrm>
            <a:off x="731520" y="3235569"/>
            <a:ext cx="4662860" cy="2246769"/>
          </a:xfrm>
          <a:prstGeom prst="rect">
            <a:avLst/>
          </a:prstGeom>
          <a:noFill/>
        </p:spPr>
        <p:txBody>
          <a:bodyPr wrap="square">
            <a:spAutoFit/>
          </a:bodyPr>
          <a:lstStyle/>
          <a:p>
            <a:r>
              <a:rPr lang="en-GB" sz="2000" dirty="0">
                <a:latin typeface="Gill Sans Nova" panose="020B0602020104020203" pitchFamily="34" charset="0"/>
              </a:rPr>
              <a:t>The subject and observers define the one-to-many relationship. The observers are dependent on the subject such that when the subject’s state changes, the observers get notified.  Depending on the style of notification, the observer may also be updated with new values. </a:t>
            </a:r>
          </a:p>
        </p:txBody>
      </p:sp>
    </p:spTree>
    <p:extLst>
      <p:ext uri="{BB962C8B-B14F-4D97-AF65-F5344CB8AC3E}">
        <p14:creationId xmlns:p14="http://schemas.microsoft.com/office/powerpoint/2010/main" val="80888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00FF9E-0674-4EBE-9CC0-F0D6ACB62E0A}"/>
              </a:ext>
            </a:extLst>
          </p:cNvPr>
          <p:cNvPicPr>
            <a:picLocks noChangeAspect="1"/>
          </p:cNvPicPr>
          <p:nvPr/>
        </p:nvPicPr>
        <p:blipFill>
          <a:blip r:embed="rId2"/>
          <a:stretch>
            <a:fillRect/>
          </a:stretch>
        </p:blipFill>
        <p:spPr>
          <a:xfrm>
            <a:off x="1425526" y="72824"/>
            <a:ext cx="9340948" cy="6712352"/>
          </a:xfrm>
          <a:prstGeom prst="rect">
            <a:avLst/>
          </a:prstGeom>
        </p:spPr>
      </p:pic>
    </p:spTree>
    <p:extLst>
      <p:ext uri="{BB962C8B-B14F-4D97-AF65-F5344CB8AC3E}">
        <p14:creationId xmlns:p14="http://schemas.microsoft.com/office/powerpoint/2010/main" val="31680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F36743-940F-4F7C-9825-27EA6B2B4427}"/>
              </a:ext>
            </a:extLst>
          </p:cNvPr>
          <p:cNvSpPr/>
          <p:nvPr/>
        </p:nvSpPr>
        <p:spPr>
          <a:xfrm>
            <a:off x="164361" y="466802"/>
            <a:ext cx="83463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The power of Loose Coupling</a:t>
            </a:r>
          </a:p>
        </p:txBody>
      </p:sp>
      <p:sp>
        <p:nvSpPr>
          <p:cNvPr id="3" name="TextBox 2">
            <a:extLst>
              <a:ext uri="{FF2B5EF4-FFF2-40B4-BE49-F238E27FC236}">
                <a16:creationId xmlns:a16="http://schemas.microsoft.com/office/drawing/2014/main" id="{A6A1403E-B55E-4B74-8A50-D23A81CBCFD7}"/>
              </a:ext>
            </a:extLst>
          </p:cNvPr>
          <p:cNvSpPr txBox="1"/>
          <p:nvPr/>
        </p:nvSpPr>
        <p:spPr>
          <a:xfrm>
            <a:off x="3323492" y="3249640"/>
            <a:ext cx="5545015" cy="1631216"/>
          </a:xfrm>
          <a:prstGeom prst="rect">
            <a:avLst/>
          </a:prstGeom>
          <a:noFill/>
          <a:ln>
            <a:solidFill>
              <a:schemeClr val="tx1"/>
            </a:solidFill>
          </a:ln>
        </p:spPr>
        <p:txBody>
          <a:bodyPr wrap="square">
            <a:spAutoFit/>
          </a:bodyPr>
          <a:lstStyle/>
          <a:p>
            <a:pPr algn="ctr"/>
            <a:r>
              <a:rPr lang="en-GB" sz="2000" b="1" dirty="0">
                <a:latin typeface="Gill Sans Nova" panose="020B0602020104020203" pitchFamily="34" charset="0"/>
              </a:rPr>
              <a:t>When two objects are loosely coupled, they can interact, but have very little knowledge of each other. The Observer Pattern provides an object design where subjects and observers are loosely coupled.</a:t>
            </a:r>
          </a:p>
        </p:txBody>
      </p:sp>
      <p:sp>
        <p:nvSpPr>
          <p:cNvPr id="5" name="Rectangle 4">
            <a:extLst>
              <a:ext uri="{FF2B5EF4-FFF2-40B4-BE49-F238E27FC236}">
                <a16:creationId xmlns:a16="http://schemas.microsoft.com/office/drawing/2014/main" id="{99A8BABF-C360-4005-A344-858A881055FB}"/>
              </a:ext>
            </a:extLst>
          </p:cNvPr>
          <p:cNvSpPr/>
          <p:nvPr/>
        </p:nvSpPr>
        <p:spPr>
          <a:xfrm>
            <a:off x="1629507" y="1656946"/>
            <a:ext cx="2307101" cy="14067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atin typeface="Gill Sans Nova" panose="020B0602020104020203" pitchFamily="34" charset="0"/>
              </a:rPr>
              <a:t>The only thing the subject knows about an observer is that it implements a certain interface.</a:t>
            </a:r>
          </a:p>
        </p:txBody>
      </p:sp>
      <p:sp>
        <p:nvSpPr>
          <p:cNvPr id="6" name="Rectangle 5">
            <a:extLst>
              <a:ext uri="{FF2B5EF4-FFF2-40B4-BE49-F238E27FC236}">
                <a16:creationId xmlns:a16="http://schemas.microsoft.com/office/drawing/2014/main" id="{B36CA940-2A9A-4DB8-AF9B-2E4490C45701}"/>
              </a:ext>
            </a:extLst>
          </p:cNvPr>
          <p:cNvSpPr/>
          <p:nvPr/>
        </p:nvSpPr>
        <p:spPr>
          <a:xfrm>
            <a:off x="8227256" y="1631852"/>
            <a:ext cx="2307101" cy="14067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atin typeface="Gill Sans Nova" panose="020B0602020104020203" pitchFamily="34" charset="0"/>
              </a:rPr>
              <a:t>We can add new observers at any time.</a:t>
            </a:r>
          </a:p>
        </p:txBody>
      </p:sp>
      <p:sp>
        <p:nvSpPr>
          <p:cNvPr id="7" name="Rectangle 6">
            <a:extLst>
              <a:ext uri="{FF2B5EF4-FFF2-40B4-BE49-F238E27FC236}">
                <a16:creationId xmlns:a16="http://schemas.microsoft.com/office/drawing/2014/main" id="{93547091-C26C-4B49-9701-AA9788441384}"/>
              </a:ext>
            </a:extLst>
          </p:cNvPr>
          <p:cNvSpPr/>
          <p:nvPr/>
        </p:nvSpPr>
        <p:spPr>
          <a:xfrm>
            <a:off x="1573236" y="5066780"/>
            <a:ext cx="2307101" cy="14067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atin typeface="Gill Sans Nova" panose="020B0602020104020203" pitchFamily="34" charset="0"/>
              </a:rPr>
              <a:t>We never need to modify the subject to add new types of observers.</a:t>
            </a:r>
          </a:p>
        </p:txBody>
      </p:sp>
      <p:sp>
        <p:nvSpPr>
          <p:cNvPr id="8" name="Rectangle 7">
            <a:extLst>
              <a:ext uri="{FF2B5EF4-FFF2-40B4-BE49-F238E27FC236}">
                <a16:creationId xmlns:a16="http://schemas.microsoft.com/office/drawing/2014/main" id="{96D98A92-E60A-4EF9-A12C-27132B286BC6}"/>
              </a:ext>
            </a:extLst>
          </p:cNvPr>
          <p:cNvSpPr/>
          <p:nvPr/>
        </p:nvSpPr>
        <p:spPr>
          <a:xfrm>
            <a:off x="8168639" y="5066780"/>
            <a:ext cx="2307101" cy="14067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atin typeface="Gill Sans Nova" panose="020B0602020104020203" pitchFamily="34" charset="0"/>
              </a:rPr>
              <a:t>Changes to either the subject or an observer will not affect the other.</a:t>
            </a:r>
          </a:p>
        </p:txBody>
      </p:sp>
      <p:cxnSp>
        <p:nvCxnSpPr>
          <p:cNvPr id="10" name="Connector: Elbow 9">
            <a:extLst>
              <a:ext uri="{FF2B5EF4-FFF2-40B4-BE49-F238E27FC236}">
                <a16:creationId xmlns:a16="http://schemas.microsoft.com/office/drawing/2014/main" id="{75710343-533F-431C-9870-0ECB7D1C7D16}"/>
              </a:ext>
            </a:extLst>
          </p:cNvPr>
          <p:cNvCxnSpPr>
            <a:cxnSpLocks/>
          </p:cNvCxnSpPr>
          <p:nvPr/>
        </p:nvCxnSpPr>
        <p:spPr>
          <a:xfrm rot="10800000">
            <a:off x="3936608" y="2374399"/>
            <a:ext cx="1704536" cy="864216"/>
          </a:xfrm>
          <a:prstGeom prst="bentConnector3">
            <a:avLst>
              <a:gd name="adj1" fmla="val -344"/>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689B06CB-EB60-477C-B4DA-71C1510F8821}"/>
              </a:ext>
            </a:extLst>
          </p:cNvPr>
          <p:cNvCxnSpPr>
            <a:cxnSpLocks/>
          </p:cNvCxnSpPr>
          <p:nvPr/>
        </p:nvCxnSpPr>
        <p:spPr>
          <a:xfrm flipV="1">
            <a:off x="6493412" y="2363373"/>
            <a:ext cx="1733844" cy="885320"/>
          </a:xfrm>
          <a:prstGeom prst="bentConnector3">
            <a:avLst>
              <a:gd name="adj1" fmla="val -304"/>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F644A34C-1043-4533-961D-C1A5CC85617A}"/>
              </a:ext>
            </a:extLst>
          </p:cNvPr>
          <p:cNvCxnSpPr>
            <a:cxnSpLocks/>
          </p:cNvCxnSpPr>
          <p:nvPr/>
        </p:nvCxnSpPr>
        <p:spPr>
          <a:xfrm rot="10800000" flipV="1">
            <a:off x="3880338" y="4880856"/>
            <a:ext cx="1760807" cy="728478"/>
          </a:xfrm>
          <a:prstGeom prst="bentConnector3">
            <a:avLst>
              <a:gd name="adj1" fmla="val -333"/>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D95FAC5D-62ED-4A86-8315-14E77F9A2409}"/>
              </a:ext>
            </a:extLst>
          </p:cNvPr>
          <p:cNvCxnSpPr>
            <a:cxnSpLocks/>
          </p:cNvCxnSpPr>
          <p:nvPr/>
        </p:nvCxnSpPr>
        <p:spPr>
          <a:xfrm>
            <a:off x="6493413" y="4877755"/>
            <a:ext cx="1675226" cy="799448"/>
          </a:xfrm>
          <a:prstGeom prst="bentConnector3">
            <a:avLst>
              <a:gd name="adj1" fmla="val 1295"/>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764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97FF2-7769-45A4-896D-F73FACBE7C47}"/>
              </a:ext>
            </a:extLst>
          </p:cNvPr>
          <p:cNvSpPr/>
          <p:nvPr/>
        </p:nvSpPr>
        <p:spPr>
          <a:xfrm>
            <a:off x="566100" y="491421"/>
            <a:ext cx="46730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Design Principle</a:t>
            </a:r>
          </a:p>
        </p:txBody>
      </p:sp>
      <p:sp>
        <p:nvSpPr>
          <p:cNvPr id="4" name="TextBox 3">
            <a:extLst>
              <a:ext uri="{FF2B5EF4-FFF2-40B4-BE49-F238E27FC236}">
                <a16:creationId xmlns:a16="http://schemas.microsoft.com/office/drawing/2014/main" id="{08A04AD3-6DB0-461D-B7E6-804FE13CE8B6}"/>
              </a:ext>
            </a:extLst>
          </p:cNvPr>
          <p:cNvSpPr txBox="1"/>
          <p:nvPr/>
        </p:nvSpPr>
        <p:spPr>
          <a:xfrm>
            <a:off x="672903" y="1895988"/>
            <a:ext cx="10846191" cy="461665"/>
          </a:xfrm>
          <a:prstGeom prst="rect">
            <a:avLst/>
          </a:prstGeom>
          <a:solidFill>
            <a:schemeClr val="bg2"/>
          </a:solidFill>
          <a:ln>
            <a:solidFill>
              <a:schemeClr val="tx1"/>
            </a:solidFill>
          </a:ln>
        </p:spPr>
        <p:txBody>
          <a:bodyPr wrap="square" rtlCol="0">
            <a:spAutoFit/>
          </a:bodyPr>
          <a:lstStyle/>
          <a:p>
            <a:r>
              <a:rPr lang="en-US" sz="2400" b="1" dirty="0">
                <a:latin typeface="Gill Sans Nova" panose="020B0604020202020204" pitchFamily="34" charset="0"/>
              </a:rPr>
              <a:t>Strive for loosely coupled designs between objects that interact.</a:t>
            </a:r>
          </a:p>
        </p:txBody>
      </p:sp>
      <p:sp>
        <p:nvSpPr>
          <p:cNvPr id="7" name="TextBox 6">
            <a:extLst>
              <a:ext uri="{FF2B5EF4-FFF2-40B4-BE49-F238E27FC236}">
                <a16:creationId xmlns:a16="http://schemas.microsoft.com/office/drawing/2014/main" id="{0BA9EC4F-E417-48AB-AD66-1C22CB116CB4}"/>
              </a:ext>
            </a:extLst>
          </p:cNvPr>
          <p:cNvSpPr txBox="1"/>
          <p:nvPr/>
        </p:nvSpPr>
        <p:spPr>
          <a:xfrm>
            <a:off x="672903" y="2550014"/>
            <a:ext cx="10846191" cy="1200329"/>
          </a:xfrm>
          <a:prstGeom prst="rect">
            <a:avLst/>
          </a:prstGeom>
          <a:solidFill>
            <a:schemeClr val="bg1"/>
          </a:solidFill>
          <a:ln>
            <a:noFill/>
          </a:ln>
        </p:spPr>
        <p:txBody>
          <a:bodyPr wrap="square" rtlCol="0">
            <a:spAutoFit/>
          </a:bodyPr>
          <a:lstStyle/>
          <a:p>
            <a:r>
              <a:rPr lang="en-GB" sz="2400" b="1" dirty="0">
                <a:latin typeface="Gill Sans Nova" panose="020B0604020202020204" pitchFamily="34" charset="0"/>
              </a:rPr>
              <a:t>Loosely coupled designs allow us to build ﬂexible Object-Oriented systems that can handle change because they minimize the interdependency between objects.</a:t>
            </a:r>
            <a:endParaRPr lang="en-US" sz="2400" b="1" dirty="0">
              <a:latin typeface="Gill Sans Nova" panose="020B0604020202020204" pitchFamily="34" charset="0"/>
            </a:endParaRPr>
          </a:p>
        </p:txBody>
      </p:sp>
    </p:spTree>
    <p:extLst>
      <p:ext uri="{BB962C8B-B14F-4D97-AF65-F5344CB8AC3E}">
        <p14:creationId xmlns:p14="http://schemas.microsoft.com/office/powerpoint/2010/main" val="1333521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97FF2-7769-45A4-896D-F73FACBE7C47}"/>
              </a:ext>
            </a:extLst>
          </p:cNvPr>
          <p:cNvSpPr/>
          <p:nvPr/>
        </p:nvSpPr>
        <p:spPr>
          <a:xfrm>
            <a:off x="396714" y="0"/>
            <a:ext cx="49834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Observer Pattern</a:t>
            </a:r>
          </a:p>
        </p:txBody>
      </p:sp>
      <p:pic>
        <p:nvPicPr>
          <p:cNvPr id="2" name="Picture 1">
            <a:extLst>
              <a:ext uri="{FF2B5EF4-FFF2-40B4-BE49-F238E27FC236}">
                <a16:creationId xmlns:a16="http://schemas.microsoft.com/office/drawing/2014/main" id="{D073E078-016E-451C-B620-3F3B32E05793}"/>
              </a:ext>
            </a:extLst>
          </p:cNvPr>
          <p:cNvPicPr>
            <a:picLocks noChangeAspect="1"/>
          </p:cNvPicPr>
          <p:nvPr/>
        </p:nvPicPr>
        <p:blipFill>
          <a:blip r:embed="rId2"/>
          <a:stretch>
            <a:fillRect/>
          </a:stretch>
        </p:blipFill>
        <p:spPr>
          <a:xfrm>
            <a:off x="692136" y="923330"/>
            <a:ext cx="10400643" cy="5891432"/>
          </a:xfrm>
          <a:prstGeom prst="rect">
            <a:avLst/>
          </a:prstGeom>
        </p:spPr>
      </p:pic>
    </p:spTree>
    <p:extLst>
      <p:ext uri="{BB962C8B-B14F-4D97-AF65-F5344CB8AC3E}">
        <p14:creationId xmlns:p14="http://schemas.microsoft.com/office/powerpoint/2010/main" val="124552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97FF2-7769-45A4-896D-F73FACBE7C47}"/>
              </a:ext>
            </a:extLst>
          </p:cNvPr>
          <p:cNvSpPr/>
          <p:nvPr/>
        </p:nvSpPr>
        <p:spPr>
          <a:xfrm>
            <a:off x="566100" y="491421"/>
            <a:ext cx="46730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Design Principle</a:t>
            </a:r>
          </a:p>
        </p:txBody>
      </p:sp>
      <p:sp>
        <p:nvSpPr>
          <p:cNvPr id="4" name="TextBox 3">
            <a:extLst>
              <a:ext uri="{FF2B5EF4-FFF2-40B4-BE49-F238E27FC236}">
                <a16:creationId xmlns:a16="http://schemas.microsoft.com/office/drawing/2014/main" id="{08A04AD3-6DB0-461D-B7E6-804FE13CE8B6}"/>
              </a:ext>
            </a:extLst>
          </p:cNvPr>
          <p:cNvSpPr txBox="1"/>
          <p:nvPr/>
        </p:nvSpPr>
        <p:spPr>
          <a:xfrm>
            <a:off x="731520" y="1842868"/>
            <a:ext cx="10846191" cy="830997"/>
          </a:xfrm>
          <a:prstGeom prst="rect">
            <a:avLst/>
          </a:prstGeom>
          <a:solidFill>
            <a:schemeClr val="bg2"/>
          </a:solidFill>
          <a:ln>
            <a:solidFill>
              <a:schemeClr val="tx1"/>
            </a:solidFill>
          </a:ln>
        </p:spPr>
        <p:txBody>
          <a:bodyPr wrap="square" rtlCol="0">
            <a:spAutoFit/>
          </a:bodyPr>
          <a:lstStyle/>
          <a:p>
            <a:r>
              <a:rPr lang="en-US" sz="2400" b="1" dirty="0">
                <a:latin typeface="Gill Sans Nova" panose="020B0604020202020204" pitchFamily="34" charset="0"/>
              </a:rPr>
              <a:t>Identify the aspects of your application that vary and separate them from what stays the same.</a:t>
            </a:r>
          </a:p>
        </p:txBody>
      </p:sp>
      <p:sp>
        <p:nvSpPr>
          <p:cNvPr id="7" name="TextBox 6">
            <a:extLst>
              <a:ext uri="{FF2B5EF4-FFF2-40B4-BE49-F238E27FC236}">
                <a16:creationId xmlns:a16="http://schemas.microsoft.com/office/drawing/2014/main" id="{0BA9EC4F-E417-48AB-AD66-1C22CB116CB4}"/>
              </a:ext>
            </a:extLst>
          </p:cNvPr>
          <p:cNvSpPr txBox="1"/>
          <p:nvPr/>
        </p:nvSpPr>
        <p:spPr>
          <a:xfrm>
            <a:off x="731519" y="2828495"/>
            <a:ext cx="10846191" cy="1569660"/>
          </a:xfrm>
          <a:prstGeom prst="rect">
            <a:avLst/>
          </a:prstGeom>
          <a:solidFill>
            <a:schemeClr val="bg1"/>
          </a:solidFill>
          <a:ln>
            <a:noFill/>
          </a:ln>
        </p:spPr>
        <p:txBody>
          <a:bodyPr wrap="square" rtlCol="0">
            <a:spAutoFit/>
          </a:bodyPr>
          <a:lstStyle/>
          <a:p>
            <a:r>
              <a:rPr lang="en-US" sz="2400" dirty="0">
                <a:latin typeface="Gill Sans Nova" panose="020B0604020202020204" pitchFamily="34" charset="0"/>
              </a:rPr>
              <a:t>The result of this will be fewer unintended consequences from code changes and more flexibility.</a:t>
            </a:r>
          </a:p>
          <a:p>
            <a:r>
              <a:rPr lang="en-US" sz="2400" dirty="0">
                <a:latin typeface="Gill Sans Nova" panose="020B0604020202020204" pitchFamily="34" charset="0"/>
              </a:rPr>
              <a:t>This concept forms the basis for almost every design pattern. All patterns provide a way to let </a:t>
            </a:r>
            <a:r>
              <a:rPr lang="en-US" sz="2400" i="1" dirty="0">
                <a:latin typeface="Gill Sans Nova" panose="020B0604020202020204" pitchFamily="34" charset="0"/>
              </a:rPr>
              <a:t>some part of a system vary independently of all other parts</a:t>
            </a:r>
            <a:r>
              <a:rPr lang="en-US" sz="2400" dirty="0">
                <a:latin typeface="Gill Sans Nova" panose="020B0604020202020204" pitchFamily="34" charset="0"/>
              </a:rPr>
              <a:t>.</a:t>
            </a:r>
          </a:p>
        </p:txBody>
      </p:sp>
      <p:sp>
        <p:nvSpPr>
          <p:cNvPr id="9" name="TextBox 8">
            <a:extLst>
              <a:ext uri="{FF2B5EF4-FFF2-40B4-BE49-F238E27FC236}">
                <a16:creationId xmlns:a16="http://schemas.microsoft.com/office/drawing/2014/main" id="{1BE8E9CA-22B7-4D7E-9AE5-3B2FCDF8B2E4}"/>
              </a:ext>
            </a:extLst>
          </p:cNvPr>
          <p:cNvSpPr txBox="1"/>
          <p:nvPr/>
        </p:nvSpPr>
        <p:spPr>
          <a:xfrm>
            <a:off x="731519" y="4552785"/>
            <a:ext cx="10846191" cy="646331"/>
          </a:xfrm>
          <a:prstGeom prst="rect">
            <a:avLst/>
          </a:prstGeom>
          <a:solidFill>
            <a:schemeClr val="bg1"/>
          </a:solidFill>
          <a:ln>
            <a:noFill/>
          </a:ln>
        </p:spPr>
        <p:txBody>
          <a:bodyPr wrap="square" rtlCol="0">
            <a:spAutoFit/>
          </a:bodyPr>
          <a:lstStyle/>
          <a:p>
            <a:r>
              <a:rPr lang="en-US" dirty="0">
                <a:latin typeface="Gill Sans Nova" panose="020B0604020202020204" pitchFamily="34" charset="0"/>
              </a:rPr>
              <a:t>In Duck simulator of Chapter 1, this concept encourages us to separate </a:t>
            </a:r>
            <a:r>
              <a:rPr lang="en-US" b="1" i="1" dirty="0">
                <a:latin typeface="Gill Sans Nova" panose="020B0604020202020204" pitchFamily="34" charset="0"/>
              </a:rPr>
              <a:t>fly() </a:t>
            </a:r>
            <a:r>
              <a:rPr lang="en-US" dirty="0">
                <a:latin typeface="Gill Sans Nova" panose="020B0604020202020204" pitchFamily="34" charset="0"/>
              </a:rPr>
              <a:t>and </a:t>
            </a:r>
            <a:r>
              <a:rPr lang="en-US" b="1" i="1" dirty="0">
                <a:latin typeface="Gill Sans Nova" panose="020B0604020202020204" pitchFamily="34" charset="0"/>
              </a:rPr>
              <a:t>quack() </a:t>
            </a:r>
            <a:r>
              <a:rPr lang="en-US" dirty="0">
                <a:latin typeface="Gill Sans Nova" panose="020B0604020202020204" pitchFamily="34" charset="0"/>
              </a:rPr>
              <a:t>methods from the </a:t>
            </a:r>
            <a:r>
              <a:rPr lang="en-US" b="1" i="1" dirty="0">
                <a:latin typeface="Gill Sans Nova" panose="020B0604020202020204" pitchFamily="34" charset="0"/>
              </a:rPr>
              <a:t>Duck</a:t>
            </a:r>
            <a:r>
              <a:rPr lang="en-US" dirty="0">
                <a:latin typeface="Gill Sans Nova" panose="020B0604020202020204" pitchFamily="34" charset="0"/>
              </a:rPr>
              <a:t> class, as they are parts that vary across ducks.</a:t>
            </a:r>
          </a:p>
        </p:txBody>
      </p:sp>
    </p:spTree>
    <p:extLst>
      <p:ext uri="{BB962C8B-B14F-4D97-AF65-F5344CB8AC3E}">
        <p14:creationId xmlns:p14="http://schemas.microsoft.com/office/powerpoint/2010/main" val="172275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97FF2-7769-45A4-896D-F73FACBE7C47}"/>
              </a:ext>
            </a:extLst>
          </p:cNvPr>
          <p:cNvSpPr/>
          <p:nvPr/>
        </p:nvSpPr>
        <p:spPr>
          <a:xfrm>
            <a:off x="566100" y="491421"/>
            <a:ext cx="46730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Design Principle</a:t>
            </a:r>
          </a:p>
        </p:txBody>
      </p:sp>
      <p:sp>
        <p:nvSpPr>
          <p:cNvPr id="4" name="TextBox 3">
            <a:extLst>
              <a:ext uri="{FF2B5EF4-FFF2-40B4-BE49-F238E27FC236}">
                <a16:creationId xmlns:a16="http://schemas.microsoft.com/office/drawing/2014/main" id="{08A04AD3-6DB0-461D-B7E6-804FE13CE8B6}"/>
              </a:ext>
            </a:extLst>
          </p:cNvPr>
          <p:cNvSpPr txBox="1"/>
          <p:nvPr/>
        </p:nvSpPr>
        <p:spPr>
          <a:xfrm>
            <a:off x="731520" y="1842868"/>
            <a:ext cx="10846191" cy="461665"/>
          </a:xfrm>
          <a:prstGeom prst="rect">
            <a:avLst/>
          </a:prstGeom>
          <a:solidFill>
            <a:schemeClr val="bg2"/>
          </a:solidFill>
          <a:ln>
            <a:solidFill>
              <a:schemeClr val="tx1"/>
            </a:solidFill>
          </a:ln>
        </p:spPr>
        <p:txBody>
          <a:bodyPr wrap="square" rtlCol="0">
            <a:spAutoFit/>
          </a:bodyPr>
          <a:lstStyle/>
          <a:p>
            <a:r>
              <a:rPr lang="en-US" sz="2400" b="1" dirty="0">
                <a:latin typeface="Gill Sans Nova" panose="020B0604020202020204" pitchFamily="34" charset="0"/>
              </a:rPr>
              <a:t>Program to an interface, not an implementation.</a:t>
            </a:r>
          </a:p>
        </p:txBody>
      </p:sp>
      <p:sp>
        <p:nvSpPr>
          <p:cNvPr id="9" name="TextBox 8">
            <a:extLst>
              <a:ext uri="{FF2B5EF4-FFF2-40B4-BE49-F238E27FC236}">
                <a16:creationId xmlns:a16="http://schemas.microsoft.com/office/drawing/2014/main" id="{1BE8E9CA-22B7-4D7E-9AE5-3B2FCDF8B2E4}"/>
              </a:ext>
            </a:extLst>
          </p:cNvPr>
          <p:cNvSpPr txBox="1"/>
          <p:nvPr/>
        </p:nvSpPr>
        <p:spPr>
          <a:xfrm>
            <a:off x="731520" y="2513378"/>
            <a:ext cx="10691446" cy="1631216"/>
          </a:xfrm>
          <a:prstGeom prst="rect">
            <a:avLst/>
          </a:prstGeom>
          <a:solidFill>
            <a:schemeClr val="bg1"/>
          </a:solidFill>
          <a:ln>
            <a:noFill/>
          </a:ln>
        </p:spPr>
        <p:txBody>
          <a:bodyPr wrap="square" rtlCol="0">
            <a:spAutoFit/>
          </a:bodyPr>
          <a:lstStyle/>
          <a:p>
            <a:r>
              <a:rPr lang="en-US" sz="2000" dirty="0">
                <a:latin typeface="Gill Sans Nova" panose="020B0604020202020204" pitchFamily="34" charset="0"/>
              </a:rPr>
              <a:t>In Duck simulator of Chapter 1, this concept encourages us to use an interface to represent each behavior – for instance, </a:t>
            </a:r>
            <a:r>
              <a:rPr lang="en-US" sz="2000" b="1" i="1" dirty="0">
                <a:latin typeface="Gill Sans Nova" panose="020B0604020202020204" pitchFamily="34" charset="0"/>
              </a:rPr>
              <a:t>FlyBehavior</a:t>
            </a:r>
            <a:r>
              <a:rPr lang="en-US" sz="2000" dirty="0">
                <a:latin typeface="Gill Sans Nova" panose="020B0604020202020204" pitchFamily="34" charset="0"/>
              </a:rPr>
              <a:t> and </a:t>
            </a:r>
            <a:r>
              <a:rPr lang="en-US" sz="2000" b="1" i="1" dirty="0">
                <a:latin typeface="Gill Sans Nova" panose="020B0604020202020204" pitchFamily="34" charset="0"/>
              </a:rPr>
              <a:t>QuackBehavior</a:t>
            </a:r>
            <a:r>
              <a:rPr lang="en-US" sz="2000" dirty="0">
                <a:latin typeface="Gill Sans Nova" panose="020B0604020202020204" pitchFamily="34" charset="0"/>
              </a:rPr>
              <a:t> – and each implementation of a behavior will implement one of those interfaces. The </a:t>
            </a:r>
            <a:r>
              <a:rPr lang="en-US" sz="2000" b="1" i="1" dirty="0">
                <a:latin typeface="Gill Sans Nova" panose="020B0604020202020204" pitchFamily="34" charset="0"/>
              </a:rPr>
              <a:t>Duck</a:t>
            </a:r>
            <a:r>
              <a:rPr lang="en-US" sz="2000" dirty="0">
                <a:latin typeface="Gill Sans Nova" panose="020B0604020202020204" pitchFamily="34" charset="0"/>
              </a:rPr>
              <a:t> subclasses will use a behavior represented by an interface (</a:t>
            </a:r>
            <a:r>
              <a:rPr lang="en-US" sz="2000" b="1" i="1" dirty="0">
                <a:latin typeface="Gill Sans Nova" panose="020B0604020202020204" pitchFamily="34" charset="0"/>
              </a:rPr>
              <a:t>FlyBehavior</a:t>
            </a:r>
            <a:r>
              <a:rPr lang="en-US" sz="2000" dirty="0">
                <a:latin typeface="Gill Sans Nova" panose="020B0604020202020204" pitchFamily="34" charset="0"/>
              </a:rPr>
              <a:t> and </a:t>
            </a:r>
            <a:r>
              <a:rPr lang="en-US" sz="2000" b="1" i="1" dirty="0">
                <a:latin typeface="Gill Sans Nova" panose="020B0604020202020204" pitchFamily="34" charset="0"/>
              </a:rPr>
              <a:t>QuackBehavior</a:t>
            </a:r>
            <a:r>
              <a:rPr lang="en-US" sz="2000" dirty="0">
                <a:latin typeface="Gill Sans Nova" panose="020B0604020202020204" pitchFamily="34" charset="0"/>
              </a:rPr>
              <a:t>), so that the actual </a:t>
            </a:r>
            <a:r>
              <a:rPr lang="en-US" sz="2000" i="1" dirty="0">
                <a:latin typeface="Gill Sans Nova" panose="020B0604020202020204" pitchFamily="34" charset="0"/>
              </a:rPr>
              <a:t>implementation</a:t>
            </a:r>
            <a:r>
              <a:rPr lang="en-US" sz="2000" dirty="0">
                <a:latin typeface="Gill Sans Nova" panose="020B0604020202020204" pitchFamily="34" charset="0"/>
              </a:rPr>
              <a:t> of the behavior won’t be locked into the </a:t>
            </a:r>
            <a:r>
              <a:rPr lang="en-US" sz="2000" b="1" i="1" dirty="0">
                <a:latin typeface="Gill Sans Nova" panose="020B0604020202020204" pitchFamily="34" charset="0"/>
              </a:rPr>
              <a:t>Duck</a:t>
            </a:r>
            <a:r>
              <a:rPr lang="en-US" sz="2000" dirty="0">
                <a:latin typeface="Gill Sans Nova" panose="020B0604020202020204" pitchFamily="34" charset="0"/>
              </a:rPr>
              <a:t> subclass.</a:t>
            </a:r>
          </a:p>
        </p:txBody>
      </p:sp>
      <p:pic>
        <p:nvPicPr>
          <p:cNvPr id="5" name="Picture 4">
            <a:extLst>
              <a:ext uri="{FF2B5EF4-FFF2-40B4-BE49-F238E27FC236}">
                <a16:creationId xmlns:a16="http://schemas.microsoft.com/office/drawing/2014/main" id="{7AB5BA16-139F-4E03-98EF-83601F625D9C}"/>
              </a:ext>
            </a:extLst>
          </p:cNvPr>
          <p:cNvPicPr>
            <a:picLocks noChangeAspect="1"/>
          </p:cNvPicPr>
          <p:nvPr/>
        </p:nvPicPr>
        <p:blipFill>
          <a:blip r:embed="rId2"/>
          <a:stretch>
            <a:fillRect/>
          </a:stretch>
        </p:blipFill>
        <p:spPr>
          <a:xfrm>
            <a:off x="8276622" y="3995226"/>
            <a:ext cx="3301089" cy="2554756"/>
          </a:xfrm>
          <a:prstGeom prst="rect">
            <a:avLst/>
          </a:prstGeom>
        </p:spPr>
      </p:pic>
      <p:pic>
        <p:nvPicPr>
          <p:cNvPr id="6" name="Picture 5">
            <a:extLst>
              <a:ext uri="{FF2B5EF4-FFF2-40B4-BE49-F238E27FC236}">
                <a16:creationId xmlns:a16="http://schemas.microsoft.com/office/drawing/2014/main" id="{5229C7BA-59B5-40DF-8F11-30CD60FF8DD8}"/>
              </a:ext>
            </a:extLst>
          </p:cNvPr>
          <p:cNvPicPr>
            <a:picLocks noChangeAspect="1"/>
          </p:cNvPicPr>
          <p:nvPr/>
        </p:nvPicPr>
        <p:blipFill>
          <a:blip r:embed="rId3"/>
          <a:stretch>
            <a:fillRect/>
          </a:stretch>
        </p:blipFill>
        <p:spPr>
          <a:xfrm>
            <a:off x="1081685" y="4353440"/>
            <a:ext cx="6354849" cy="2338316"/>
          </a:xfrm>
          <a:prstGeom prst="rect">
            <a:avLst/>
          </a:prstGeom>
        </p:spPr>
      </p:pic>
    </p:spTree>
    <p:extLst>
      <p:ext uri="{BB962C8B-B14F-4D97-AF65-F5344CB8AC3E}">
        <p14:creationId xmlns:p14="http://schemas.microsoft.com/office/powerpoint/2010/main" val="176071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97FF2-7769-45A4-896D-F73FACBE7C47}"/>
              </a:ext>
            </a:extLst>
          </p:cNvPr>
          <p:cNvSpPr/>
          <p:nvPr/>
        </p:nvSpPr>
        <p:spPr>
          <a:xfrm>
            <a:off x="566100" y="491421"/>
            <a:ext cx="46730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Design Principle</a:t>
            </a:r>
          </a:p>
        </p:txBody>
      </p:sp>
      <p:sp>
        <p:nvSpPr>
          <p:cNvPr id="4" name="TextBox 3">
            <a:extLst>
              <a:ext uri="{FF2B5EF4-FFF2-40B4-BE49-F238E27FC236}">
                <a16:creationId xmlns:a16="http://schemas.microsoft.com/office/drawing/2014/main" id="{08A04AD3-6DB0-461D-B7E6-804FE13CE8B6}"/>
              </a:ext>
            </a:extLst>
          </p:cNvPr>
          <p:cNvSpPr txBox="1"/>
          <p:nvPr/>
        </p:nvSpPr>
        <p:spPr>
          <a:xfrm>
            <a:off x="672904" y="2953270"/>
            <a:ext cx="10846191" cy="461665"/>
          </a:xfrm>
          <a:prstGeom prst="rect">
            <a:avLst/>
          </a:prstGeom>
          <a:solidFill>
            <a:schemeClr val="bg2"/>
          </a:solidFill>
          <a:ln>
            <a:solidFill>
              <a:schemeClr val="tx1"/>
            </a:solidFill>
          </a:ln>
        </p:spPr>
        <p:txBody>
          <a:bodyPr wrap="square" rtlCol="0">
            <a:spAutoFit/>
          </a:bodyPr>
          <a:lstStyle/>
          <a:p>
            <a:r>
              <a:rPr lang="en-US" sz="2400" b="1" dirty="0">
                <a:latin typeface="Gill Sans Nova" panose="020B0604020202020204" pitchFamily="34" charset="0"/>
              </a:rPr>
              <a:t>Favor composition over inheritance</a:t>
            </a:r>
          </a:p>
        </p:txBody>
      </p:sp>
      <p:sp>
        <p:nvSpPr>
          <p:cNvPr id="7" name="TextBox 6">
            <a:extLst>
              <a:ext uri="{FF2B5EF4-FFF2-40B4-BE49-F238E27FC236}">
                <a16:creationId xmlns:a16="http://schemas.microsoft.com/office/drawing/2014/main" id="{0BA9EC4F-E417-48AB-AD66-1C22CB116CB4}"/>
              </a:ext>
            </a:extLst>
          </p:cNvPr>
          <p:cNvSpPr txBox="1"/>
          <p:nvPr/>
        </p:nvSpPr>
        <p:spPr>
          <a:xfrm>
            <a:off x="672904" y="3635264"/>
            <a:ext cx="10846191" cy="1569660"/>
          </a:xfrm>
          <a:prstGeom prst="rect">
            <a:avLst/>
          </a:prstGeom>
          <a:solidFill>
            <a:schemeClr val="bg1"/>
          </a:solidFill>
          <a:ln>
            <a:noFill/>
          </a:ln>
        </p:spPr>
        <p:txBody>
          <a:bodyPr wrap="square" rtlCol="0">
            <a:spAutoFit/>
          </a:bodyPr>
          <a:lstStyle/>
          <a:p>
            <a:r>
              <a:rPr lang="en-US" sz="2400" dirty="0">
                <a:latin typeface="Gill Sans Nova" panose="020B0604020202020204" pitchFamily="34" charset="0"/>
              </a:rPr>
              <a:t>Creating systems using composition gives you more flexibility. Not only does it let you to encapsulate a family of algorithms into their own set of classes, but it also lets you </a:t>
            </a:r>
            <a:r>
              <a:rPr lang="en-US" sz="2400" b="1" i="1" dirty="0">
                <a:latin typeface="Gill Sans Nova" panose="020B0604020202020204" pitchFamily="34" charset="0"/>
              </a:rPr>
              <a:t>change behavior at runtime</a:t>
            </a:r>
            <a:r>
              <a:rPr lang="en-US" sz="2400" dirty="0">
                <a:latin typeface="Gill Sans Nova" panose="020B0604020202020204" pitchFamily="34" charset="0"/>
              </a:rPr>
              <a:t> as long as the object you’re composing with implements the correct behavior interface.</a:t>
            </a:r>
          </a:p>
        </p:txBody>
      </p:sp>
      <p:sp>
        <p:nvSpPr>
          <p:cNvPr id="6" name="TextBox 5">
            <a:extLst>
              <a:ext uri="{FF2B5EF4-FFF2-40B4-BE49-F238E27FC236}">
                <a16:creationId xmlns:a16="http://schemas.microsoft.com/office/drawing/2014/main" id="{E5916A06-3055-454B-A2DB-2B24CDC03A8E}"/>
              </a:ext>
            </a:extLst>
          </p:cNvPr>
          <p:cNvSpPr txBox="1"/>
          <p:nvPr/>
        </p:nvSpPr>
        <p:spPr>
          <a:xfrm>
            <a:off x="672904" y="1653076"/>
            <a:ext cx="10846191" cy="1200329"/>
          </a:xfrm>
          <a:prstGeom prst="rect">
            <a:avLst/>
          </a:prstGeom>
          <a:solidFill>
            <a:schemeClr val="bg1"/>
          </a:solidFill>
          <a:ln>
            <a:noFill/>
          </a:ln>
        </p:spPr>
        <p:txBody>
          <a:bodyPr wrap="square" rtlCol="0">
            <a:spAutoFit/>
          </a:bodyPr>
          <a:lstStyle/>
          <a:p>
            <a:r>
              <a:rPr lang="en-US" sz="2400" b="1" u="sng" dirty="0">
                <a:latin typeface="Gill Sans Nova" panose="020B0604020202020204" pitchFamily="34" charset="0"/>
              </a:rPr>
              <a:t>HAS-A is better than IS-A</a:t>
            </a:r>
          </a:p>
          <a:p>
            <a:r>
              <a:rPr lang="en-US" sz="2400" dirty="0">
                <a:latin typeface="Gill Sans Nova" panose="020B0604020202020204" pitchFamily="34" charset="0"/>
              </a:rPr>
              <a:t>Each </a:t>
            </a:r>
            <a:r>
              <a:rPr lang="en-US" sz="2400" b="1" i="1" dirty="0">
                <a:latin typeface="Gill Sans Nova" panose="020B0604020202020204" pitchFamily="34" charset="0"/>
              </a:rPr>
              <a:t>Duck</a:t>
            </a:r>
            <a:r>
              <a:rPr lang="en-US" sz="2400" dirty="0">
                <a:latin typeface="Gill Sans Nova" panose="020B0604020202020204" pitchFamily="34" charset="0"/>
              </a:rPr>
              <a:t> has a </a:t>
            </a:r>
            <a:r>
              <a:rPr lang="en-US" sz="2400" b="1" i="1" dirty="0">
                <a:latin typeface="Gill Sans Nova" panose="020B0604020202020204" pitchFamily="34" charset="0"/>
              </a:rPr>
              <a:t>FlyBehavior</a:t>
            </a:r>
            <a:r>
              <a:rPr lang="en-US" sz="2400" dirty="0">
                <a:latin typeface="Gill Sans Nova" panose="020B0604020202020204" pitchFamily="34" charset="0"/>
              </a:rPr>
              <a:t> and a </a:t>
            </a:r>
            <a:r>
              <a:rPr lang="en-US" sz="2400" b="1" i="1" dirty="0">
                <a:latin typeface="Gill Sans Nova" panose="020B0604020202020204" pitchFamily="34" charset="0"/>
              </a:rPr>
              <a:t>QuackBehavior. </a:t>
            </a:r>
            <a:r>
              <a:rPr lang="en-US" sz="2400" dirty="0">
                <a:latin typeface="Gill Sans Nova" panose="020B0604020202020204" pitchFamily="34" charset="0"/>
              </a:rPr>
              <a:t>Instead of using </a:t>
            </a:r>
            <a:r>
              <a:rPr lang="en-US" sz="2400" i="1" dirty="0">
                <a:latin typeface="Gill Sans Nova" panose="020B0604020202020204" pitchFamily="34" charset="0"/>
              </a:rPr>
              <a:t>inheritance</a:t>
            </a:r>
            <a:r>
              <a:rPr lang="en-US" sz="2400" dirty="0">
                <a:latin typeface="Gill Sans Nova" panose="020B0604020202020204" pitchFamily="34" charset="0"/>
              </a:rPr>
              <a:t>, we’re using </a:t>
            </a:r>
            <a:r>
              <a:rPr lang="en-US" sz="2400" i="1" dirty="0">
                <a:latin typeface="Gill Sans Nova" panose="020B0604020202020204" pitchFamily="34" charset="0"/>
              </a:rPr>
              <a:t>composition</a:t>
            </a:r>
            <a:r>
              <a:rPr lang="en-US" sz="2400" dirty="0">
                <a:latin typeface="Gill Sans Nova" panose="020B0604020202020204" pitchFamily="34" charset="0"/>
              </a:rPr>
              <a:t>. </a:t>
            </a:r>
          </a:p>
        </p:txBody>
      </p:sp>
    </p:spTree>
    <p:extLst>
      <p:ext uri="{BB962C8B-B14F-4D97-AF65-F5344CB8AC3E}">
        <p14:creationId xmlns:p14="http://schemas.microsoft.com/office/powerpoint/2010/main" val="412792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97FF2-7769-45A4-896D-F73FACBE7C47}"/>
              </a:ext>
            </a:extLst>
          </p:cNvPr>
          <p:cNvSpPr/>
          <p:nvPr/>
        </p:nvSpPr>
        <p:spPr>
          <a:xfrm>
            <a:off x="542474" y="491421"/>
            <a:ext cx="472033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Strategy Pattern</a:t>
            </a:r>
          </a:p>
        </p:txBody>
      </p:sp>
      <p:sp>
        <p:nvSpPr>
          <p:cNvPr id="4" name="TextBox 3">
            <a:extLst>
              <a:ext uri="{FF2B5EF4-FFF2-40B4-BE49-F238E27FC236}">
                <a16:creationId xmlns:a16="http://schemas.microsoft.com/office/drawing/2014/main" id="{08A04AD3-6DB0-461D-B7E6-804FE13CE8B6}"/>
              </a:ext>
            </a:extLst>
          </p:cNvPr>
          <p:cNvSpPr txBox="1"/>
          <p:nvPr/>
        </p:nvSpPr>
        <p:spPr>
          <a:xfrm>
            <a:off x="731520" y="1842868"/>
            <a:ext cx="10846191" cy="1200329"/>
          </a:xfrm>
          <a:prstGeom prst="rect">
            <a:avLst/>
          </a:prstGeom>
          <a:solidFill>
            <a:schemeClr val="bg2"/>
          </a:solidFill>
          <a:ln>
            <a:solidFill>
              <a:schemeClr val="tx1"/>
            </a:solidFill>
          </a:ln>
        </p:spPr>
        <p:txBody>
          <a:bodyPr wrap="square" rtlCol="0">
            <a:spAutoFit/>
          </a:bodyPr>
          <a:lstStyle/>
          <a:p>
            <a:r>
              <a:rPr lang="en-US" sz="2400" dirty="0">
                <a:latin typeface="Gill Sans Nova" panose="020B0604020202020204" pitchFamily="34" charset="0"/>
              </a:rPr>
              <a:t>The</a:t>
            </a:r>
            <a:r>
              <a:rPr lang="en-US" sz="2400" b="1" dirty="0">
                <a:latin typeface="Gill Sans Nova" panose="020B0604020202020204" pitchFamily="34" charset="0"/>
              </a:rPr>
              <a:t> Strategy Pattern </a:t>
            </a:r>
            <a:r>
              <a:rPr lang="en-US" sz="2400" dirty="0">
                <a:latin typeface="Gill Sans Nova" panose="020B0604020202020204" pitchFamily="34" charset="0"/>
              </a:rPr>
              <a:t>defines a family of algorithms, encapsulates each one, and makes them interchangeable. Strategy lets the algorithm vary independently from clients that use it</a:t>
            </a:r>
            <a:endParaRPr lang="en-US" sz="2400" b="1" dirty="0">
              <a:latin typeface="Gill Sans Nova" panose="020B0604020202020204" pitchFamily="34" charset="0"/>
            </a:endParaRPr>
          </a:p>
        </p:txBody>
      </p:sp>
      <p:pic>
        <p:nvPicPr>
          <p:cNvPr id="5" name="Picture 4">
            <a:extLst>
              <a:ext uri="{FF2B5EF4-FFF2-40B4-BE49-F238E27FC236}">
                <a16:creationId xmlns:a16="http://schemas.microsoft.com/office/drawing/2014/main" id="{E514B39E-0AFF-4E41-8B41-16955B9A0F2A}"/>
              </a:ext>
            </a:extLst>
          </p:cNvPr>
          <p:cNvPicPr>
            <a:picLocks noChangeAspect="1"/>
          </p:cNvPicPr>
          <p:nvPr/>
        </p:nvPicPr>
        <p:blipFill>
          <a:blip r:embed="rId2"/>
          <a:stretch>
            <a:fillRect/>
          </a:stretch>
        </p:blipFill>
        <p:spPr>
          <a:xfrm>
            <a:off x="2586105" y="3524713"/>
            <a:ext cx="6691671" cy="2507454"/>
          </a:xfrm>
          <a:prstGeom prst="rect">
            <a:avLst/>
          </a:prstGeom>
        </p:spPr>
      </p:pic>
    </p:spTree>
    <p:extLst>
      <p:ext uri="{BB962C8B-B14F-4D97-AF65-F5344CB8AC3E}">
        <p14:creationId xmlns:p14="http://schemas.microsoft.com/office/powerpoint/2010/main" val="135353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97FF2-7769-45A4-896D-F73FACBE7C47}"/>
              </a:ext>
            </a:extLst>
          </p:cNvPr>
          <p:cNvSpPr/>
          <p:nvPr/>
        </p:nvSpPr>
        <p:spPr>
          <a:xfrm>
            <a:off x="542474" y="491421"/>
            <a:ext cx="472033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Strategy Pattern</a:t>
            </a:r>
          </a:p>
        </p:txBody>
      </p:sp>
      <p:pic>
        <p:nvPicPr>
          <p:cNvPr id="2" name="Picture 1">
            <a:extLst>
              <a:ext uri="{FF2B5EF4-FFF2-40B4-BE49-F238E27FC236}">
                <a16:creationId xmlns:a16="http://schemas.microsoft.com/office/drawing/2014/main" id="{C7CC226D-AD30-4758-B9C9-CC630B22B655}"/>
              </a:ext>
            </a:extLst>
          </p:cNvPr>
          <p:cNvPicPr>
            <a:picLocks noChangeAspect="1"/>
          </p:cNvPicPr>
          <p:nvPr/>
        </p:nvPicPr>
        <p:blipFill>
          <a:blip r:embed="rId2"/>
          <a:stretch>
            <a:fillRect/>
          </a:stretch>
        </p:blipFill>
        <p:spPr>
          <a:xfrm>
            <a:off x="1814732" y="1612489"/>
            <a:ext cx="7846847" cy="5054717"/>
          </a:xfrm>
          <a:prstGeom prst="rect">
            <a:avLst/>
          </a:prstGeom>
        </p:spPr>
      </p:pic>
    </p:spTree>
    <p:extLst>
      <p:ext uri="{BB962C8B-B14F-4D97-AF65-F5344CB8AC3E}">
        <p14:creationId xmlns:p14="http://schemas.microsoft.com/office/powerpoint/2010/main" val="372397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FBA759-FADA-41DD-9FFB-5A029BEE9A77}"/>
              </a:ext>
            </a:extLst>
          </p:cNvPr>
          <p:cNvPicPr>
            <a:picLocks noChangeAspect="1"/>
          </p:cNvPicPr>
          <p:nvPr/>
        </p:nvPicPr>
        <p:blipFill>
          <a:blip r:embed="rId2"/>
          <a:stretch>
            <a:fillRect/>
          </a:stretch>
        </p:blipFill>
        <p:spPr>
          <a:xfrm>
            <a:off x="4797083" y="1414751"/>
            <a:ext cx="7238047" cy="5107653"/>
          </a:xfrm>
          <a:prstGeom prst="rect">
            <a:avLst/>
          </a:prstGeom>
        </p:spPr>
      </p:pic>
      <p:sp>
        <p:nvSpPr>
          <p:cNvPr id="3" name="Rectangle 2">
            <a:extLst>
              <a:ext uri="{FF2B5EF4-FFF2-40B4-BE49-F238E27FC236}">
                <a16:creationId xmlns:a16="http://schemas.microsoft.com/office/drawing/2014/main" id="{0A07BF98-BFAC-4EB3-8EF0-9B3C05073DF1}"/>
              </a:ext>
            </a:extLst>
          </p:cNvPr>
          <p:cNvSpPr/>
          <p:nvPr/>
        </p:nvSpPr>
        <p:spPr>
          <a:xfrm>
            <a:off x="410900" y="491421"/>
            <a:ext cx="49834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Observer Pattern</a:t>
            </a:r>
          </a:p>
        </p:txBody>
      </p:sp>
      <p:sp>
        <p:nvSpPr>
          <p:cNvPr id="4" name="TextBox 3">
            <a:extLst>
              <a:ext uri="{FF2B5EF4-FFF2-40B4-BE49-F238E27FC236}">
                <a16:creationId xmlns:a16="http://schemas.microsoft.com/office/drawing/2014/main" id="{173EE0B3-0F5A-4A51-8B22-DDFE1BED5B12}"/>
              </a:ext>
            </a:extLst>
          </p:cNvPr>
          <p:cNvSpPr txBox="1"/>
          <p:nvPr/>
        </p:nvSpPr>
        <p:spPr>
          <a:xfrm>
            <a:off x="647115" y="1617785"/>
            <a:ext cx="4149968" cy="2308324"/>
          </a:xfrm>
          <a:prstGeom prst="rect">
            <a:avLst/>
          </a:prstGeom>
          <a:solidFill>
            <a:schemeClr val="bg1"/>
          </a:solidFill>
          <a:ln>
            <a:noFill/>
          </a:ln>
        </p:spPr>
        <p:txBody>
          <a:bodyPr wrap="square" rtlCol="0">
            <a:spAutoFit/>
          </a:bodyPr>
          <a:lstStyle/>
          <a:p>
            <a:r>
              <a:rPr lang="en-US" sz="2400" b="1" u="sng" dirty="0">
                <a:latin typeface="Gill Sans Nova" panose="020B0604020202020204" pitchFamily="34" charset="0"/>
              </a:rPr>
              <a:t>Publishers + Subscribers</a:t>
            </a:r>
          </a:p>
          <a:p>
            <a:r>
              <a:rPr lang="en-US" sz="2400" dirty="0">
                <a:latin typeface="Gill Sans Nova" panose="020B0604020202020204" pitchFamily="34" charset="0"/>
              </a:rPr>
              <a:t>Object Pattern is comparable to newspaper subscriptions. We call the publisher the SUBJECT, and the subscribers the OBSERVERS.</a:t>
            </a:r>
          </a:p>
        </p:txBody>
      </p:sp>
    </p:spTree>
    <p:extLst>
      <p:ext uri="{BB962C8B-B14F-4D97-AF65-F5344CB8AC3E}">
        <p14:creationId xmlns:p14="http://schemas.microsoft.com/office/powerpoint/2010/main" val="274166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07BF98-BFAC-4EB3-8EF0-9B3C05073DF1}"/>
              </a:ext>
            </a:extLst>
          </p:cNvPr>
          <p:cNvSpPr/>
          <p:nvPr/>
        </p:nvSpPr>
        <p:spPr>
          <a:xfrm>
            <a:off x="410900" y="491421"/>
            <a:ext cx="49834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Observer Pattern</a:t>
            </a:r>
          </a:p>
        </p:txBody>
      </p:sp>
      <p:pic>
        <p:nvPicPr>
          <p:cNvPr id="5" name="Picture 4">
            <a:extLst>
              <a:ext uri="{FF2B5EF4-FFF2-40B4-BE49-F238E27FC236}">
                <a16:creationId xmlns:a16="http://schemas.microsoft.com/office/drawing/2014/main" id="{97C739CA-6882-4BD5-8CB2-90F571CC3E3F}"/>
              </a:ext>
            </a:extLst>
          </p:cNvPr>
          <p:cNvPicPr>
            <a:picLocks noChangeAspect="1"/>
          </p:cNvPicPr>
          <p:nvPr/>
        </p:nvPicPr>
        <p:blipFill>
          <a:blip r:embed="rId2"/>
          <a:stretch>
            <a:fillRect/>
          </a:stretch>
        </p:blipFill>
        <p:spPr>
          <a:xfrm>
            <a:off x="1744395" y="1414751"/>
            <a:ext cx="8240632" cy="5291813"/>
          </a:xfrm>
          <a:prstGeom prst="rect">
            <a:avLst/>
          </a:prstGeom>
        </p:spPr>
      </p:pic>
    </p:spTree>
    <p:extLst>
      <p:ext uri="{BB962C8B-B14F-4D97-AF65-F5344CB8AC3E}">
        <p14:creationId xmlns:p14="http://schemas.microsoft.com/office/powerpoint/2010/main" val="319819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07BF98-BFAC-4EB3-8EF0-9B3C05073DF1}"/>
              </a:ext>
            </a:extLst>
          </p:cNvPr>
          <p:cNvSpPr/>
          <p:nvPr/>
        </p:nvSpPr>
        <p:spPr>
          <a:xfrm>
            <a:off x="410900" y="491421"/>
            <a:ext cx="49834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Observer Pattern</a:t>
            </a:r>
          </a:p>
        </p:txBody>
      </p:sp>
      <p:pic>
        <p:nvPicPr>
          <p:cNvPr id="2" name="Picture 1">
            <a:extLst>
              <a:ext uri="{FF2B5EF4-FFF2-40B4-BE49-F238E27FC236}">
                <a16:creationId xmlns:a16="http://schemas.microsoft.com/office/drawing/2014/main" id="{875E2276-EC84-420D-A7CF-1420D60677CA}"/>
              </a:ext>
            </a:extLst>
          </p:cNvPr>
          <p:cNvPicPr>
            <a:picLocks noChangeAspect="1"/>
          </p:cNvPicPr>
          <p:nvPr/>
        </p:nvPicPr>
        <p:blipFill>
          <a:blip r:embed="rId2"/>
          <a:stretch>
            <a:fillRect/>
          </a:stretch>
        </p:blipFill>
        <p:spPr>
          <a:xfrm>
            <a:off x="2460445" y="1414751"/>
            <a:ext cx="7271110" cy="2537093"/>
          </a:xfrm>
          <a:prstGeom prst="rect">
            <a:avLst/>
          </a:prstGeom>
        </p:spPr>
      </p:pic>
      <p:pic>
        <p:nvPicPr>
          <p:cNvPr id="4" name="Picture 3">
            <a:extLst>
              <a:ext uri="{FF2B5EF4-FFF2-40B4-BE49-F238E27FC236}">
                <a16:creationId xmlns:a16="http://schemas.microsoft.com/office/drawing/2014/main" id="{F36B8737-C39D-4091-8614-69C96A757843}"/>
              </a:ext>
            </a:extLst>
          </p:cNvPr>
          <p:cNvPicPr>
            <a:picLocks noChangeAspect="1"/>
          </p:cNvPicPr>
          <p:nvPr/>
        </p:nvPicPr>
        <p:blipFill>
          <a:blip r:embed="rId3"/>
          <a:stretch>
            <a:fillRect/>
          </a:stretch>
        </p:blipFill>
        <p:spPr>
          <a:xfrm>
            <a:off x="2460445" y="3951844"/>
            <a:ext cx="7271110" cy="2808960"/>
          </a:xfrm>
          <a:prstGeom prst="rect">
            <a:avLst/>
          </a:prstGeom>
        </p:spPr>
      </p:pic>
      <p:pic>
        <p:nvPicPr>
          <p:cNvPr id="6" name="Picture 5">
            <a:extLst>
              <a:ext uri="{FF2B5EF4-FFF2-40B4-BE49-F238E27FC236}">
                <a16:creationId xmlns:a16="http://schemas.microsoft.com/office/drawing/2014/main" id="{6F77B3D6-9F14-441E-B2BE-BF2115F9B964}"/>
              </a:ext>
            </a:extLst>
          </p:cNvPr>
          <p:cNvPicPr>
            <a:picLocks noChangeAspect="1"/>
          </p:cNvPicPr>
          <p:nvPr/>
        </p:nvPicPr>
        <p:blipFill>
          <a:blip r:embed="rId4"/>
          <a:stretch>
            <a:fillRect/>
          </a:stretch>
        </p:blipFill>
        <p:spPr>
          <a:xfrm>
            <a:off x="2460445" y="3864770"/>
            <a:ext cx="7271110" cy="201975"/>
          </a:xfrm>
          <a:prstGeom prst="rect">
            <a:avLst/>
          </a:prstGeom>
        </p:spPr>
      </p:pic>
    </p:spTree>
    <p:extLst>
      <p:ext uri="{BB962C8B-B14F-4D97-AF65-F5344CB8AC3E}">
        <p14:creationId xmlns:p14="http://schemas.microsoft.com/office/powerpoint/2010/main" val="1859219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531</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Gill Sans Nova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Diaz Grizzuti</dc:creator>
  <cp:lastModifiedBy>Martin Diaz Grizzuti</cp:lastModifiedBy>
  <cp:revision>22</cp:revision>
  <dcterms:created xsi:type="dcterms:W3CDTF">2020-11-18T02:58:47Z</dcterms:created>
  <dcterms:modified xsi:type="dcterms:W3CDTF">2020-11-26T00:02:48Z</dcterms:modified>
</cp:coreProperties>
</file>