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256" r:id="rId3"/>
    <p:sldId id="263" r:id="rId4"/>
    <p:sldId id="260" r:id="rId5"/>
    <p:sldId id="259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64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75" r:id="rId22"/>
    <p:sldId id="276" r:id="rId23"/>
    <p:sldId id="277" r:id="rId24"/>
    <p:sldId id="25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89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5486400" cy="3657600"/>
  <p:notesSz cx="6858000" cy="9144000"/>
  <p:defaultTextStyle>
    <a:defPPr>
      <a:defRPr lang="en-US"/>
    </a:defPPr>
    <a:lvl1pPr marL="0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26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52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677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03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129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355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581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806" algn="l" defTabSz="5224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946" autoAdjust="0"/>
    <p:restoredTop sz="94660"/>
  </p:normalViewPr>
  <p:slideViewPr>
    <p:cSldViewPr snapToGrid="0">
      <p:cViewPr>
        <p:scale>
          <a:sx n="140" d="100"/>
          <a:sy n="140" d="100"/>
        </p:scale>
        <p:origin x="-1740" y="-204"/>
      </p:cViewPr>
      <p:guideLst>
        <p:guide orient="horz" pos="1152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E34BD-7B5F-44C8-966F-313D58D3C9EE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C8FA-DA93-4BD6-B87F-C7AFD4BF93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1226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22452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83677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44903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06129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67355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28581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89806" algn="l" defTabSz="5224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C8FA-DA93-4BD6-B87F-C7AFD4BF93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36228"/>
            <a:ext cx="46634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72640"/>
            <a:ext cx="3840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46475"/>
            <a:ext cx="123444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46475"/>
            <a:ext cx="361188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50347"/>
            <a:ext cx="4663440" cy="72644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50248"/>
            <a:ext cx="4663440" cy="80010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6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0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12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35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5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80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818726"/>
            <a:ext cx="2424113" cy="34120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26" indent="0">
              <a:buNone/>
              <a:defRPr sz="1100" b="1"/>
            </a:lvl2pPr>
            <a:lvl3pPr marL="522452" indent="0">
              <a:buNone/>
              <a:defRPr sz="1000" b="1"/>
            </a:lvl3pPr>
            <a:lvl4pPr marL="783677" indent="0">
              <a:buNone/>
              <a:defRPr sz="900" b="1"/>
            </a:lvl4pPr>
            <a:lvl5pPr marL="1044903" indent="0">
              <a:buNone/>
              <a:defRPr sz="900" b="1"/>
            </a:lvl5pPr>
            <a:lvl6pPr marL="1306129" indent="0">
              <a:buNone/>
              <a:defRPr sz="900" b="1"/>
            </a:lvl6pPr>
            <a:lvl7pPr marL="1567355" indent="0">
              <a:buNone/>
              <a:defRPr sz="900" b="1"/>
            </a:lvl7pPr>
            <a:lvl8pPr marL="1828581" indent="0">
              <a:buNone/>
              <a:defRPr sz="900" b="1"/>
            </a:lvl8pPr>
            <a:lvl9pPr marL="208980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1159934"/>
            <a:ext cx="2424113" cy="210735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7" y="818726"/>
            <a:ext cx="2425065" cy="34120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26" indent="0">
              <a:buNone/>
              <a:defRPr sz="1100" b="1"/>
            </a:lvl2pPr>
            <a:lvl3pPr marL="522452" indent="0">
              <a:buNone/>
              <a:defRPr sz="1000" b="1"/>
            </a:lvl3pPr>
            <a:lvl4pPr marL="783677" indent="0">
              <a:buNone/>
              <a:defRPr sz="900" b="1"/>
            </a:lvl4pPr>
            <a:lvl5pPr marL="1044903" indent="0">
              <a:buNone/>
              <a:defRPr sz="900" b="1"/>
            </a:lvl5pPr>
            <a:lvl6pPr marL="1306129" indent="0">
              <a:buNone/>
              <a:defRPr sz="900" b="1"/>
            </a:lvl6pPr>
            <a:lvl7pPr marL="1567355" indent="0">
              <a:buNone/>
              <a:defRPr sz="900" b="1"/>
            </a:lvl7pPr>
            <a:lvl8pPr marL="1828581" indent="0">
              <a:buNone/>
              <a:defRPr sz="900" b="1"/>
            </a:lvl8pPr>
            <a:lvl9pPr marL="208980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7" y="1159934"/>
            <a:ext cx="2425065" cy="210735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145627"/>
            <a:ext cx="1804988" cy="6197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1" y="145628"/>
            <a:ext cx="3067051" cy="31216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765388"/>
            <a:ext cx="1804988" cy="2501900"/>
          </a:xfrm>
        </p:spPr>
        <p:txBody>
          <a:bodyPr/>
          <a:lstStyle>
            <a:lvl1pPr marL="0" indent="0">
              <a:buNone/>
              <a:defRPr sz="800"/>
            </a:lvl1pPr>
            <a:lvl2pPr marL="261226" indent="0">
              <a:buNone/>
              <a:defRPr sz="700"/>
            </a:lvl2pPr>
            <a:lvl3pPr marL="522452" indent="0">
              <a:buNone/>
              <a:defRPr sz="600"/>
            </a:lvl3pPr>
            <a:lvl4pPr marL="783677" indent="0">
              <a:buNone/>
              <a:defRPr sz="500"/>
            </a:lvl4pPr>
            <a:lvl5pPr marL="1044903" indent="0">
              <a:buNone/>
              <a:defRPr sz="500"/>
            </a:lvl5pPr>
            <a:lvl6pPr marL="1306129" indent="0">
              <a:buNone/>
              <a:defRPr sz="500"/>
            </a:lvl6pPr>
            <a:lvl7pPr marL="1567355" indent="0">
              <a:buNone/>
              <a:defRPr sz="500"/>
            </a:lvl7pPr>
            <a:lvl8pPr marL="1828581" indent="0">
              <a:buNone/>
              <a:defRPr sz="500"/>
            </a:lvl8pPr>
            <a:lvl9pPr marL="208980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60321"/>
            <a:ext cx="3291840" cy="302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6813"/>
            <a:ext cx="3291840" cy="2194560"/>
          </a:xfrm>
        </p:spPr>
        <p:txBody>
          <a:bodyPr/>
          <a:lstStyle>
            <a:lvl1pPr marL="0" indent="0">
              <a:buNone/>
              <a:defRPr sz="1900"/>
            </a:lvl1pPr>
            <a:lvl2pPr marL="261226" indent="0">
              <a:buNone/>
              <a:defRPr sz="1600"/>
            </a:lvl2pPr>
            <a:lvl3pPr marL="522452" indent="0">
              <a:buNone/>
              <a:defRPr sz="1400"/>
            </a:lvl3pPr>
            <a:lvl4pPr marL="783677" indent="0">
              <a:buNone/>
              <a:defRPr sz="1100"/>
            </a:lvl4pPr>
            <a:lvl5pPr marL="1044903" indent="0">
              <a:buNone/>
              <a:defRPr sz="1100"/>
            </a:lvl5pPr>
            <a:lvl6pPr marL="1306129" indent="0">
              <a:buNone/>
              <a:defRPr sz="1100"/>
            </a:lvl6pPr>
            <a:lvl7pPr marL="1567355" indent="0">
              <a:buNone/>
              <a:defRPr sz="1100"/>
            </a:lvl7pPr>
            <a:lvl8pPr marL="1828581" indent="0">
              <a:buNone/>
              <a:defRPr sz="1100"/>
            </a:lvl8pPr>
            <a:lvl9pPr marL="2089806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62581"/>
            <a:ext cx="3291840" cy="429260"/>
          </a:xfrm>
        </p:spPr>
        <p:txBody>
          <a:bodyPr/>
          <a:lstStyle>
            <a:lvl1pPr marL="0" indent="0">
              <a:buNone/>
              <a:defRPr sz="800"/>
            </a:lvl1pPr>
            <a:lvl2pPr marL="261226" indent="0">
              <a:buNone/>
              <a:defRPr sz="700"/>
            </a:lvl2pPr>
            <a:lvl3pPr marL="522452" indent="0">
              <a:buNone/>
              <a:defRPr sz="600"/>
            </a:lvl3pPr>
            <a:lvl4pPr marL="783677" indent="0">
              <a:buNone/>
              <a:defRPr sz="500"/>
            </a:lvl4pPr>
            <a:lvl5pPr marL="1044903" indent="0">
              <a:buNone/>
              <a:defRPr sz="500"/>
            </a:lvl5pPr>
            <a:lvl6pPr marL="1306129" indent="0">
              <a:buNone/>
              <a:defRPr sz="500"/>
            </a:lvl6pPr>
            <a:lvl7pPr marL="1567355" indent="0">
              <a:buNone/>
              <a:defRPr sz="500"/>
            </a:lvl7pPr>
            <a:lvl8pPr marL="1828581" indent="0">
              <a:buNone/>
              <a:defRPr sz="500"/>
            </a:lvl8pPr>
            <a:lvl9pPr marL="208980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6473"/>
            <a:ext cx="4937760" cy="609600"/>
          </a:xfrm>
          <a:prstGeom prst="rect">
            <a:avLst/>
          </a:prstGeom>
        </p:spPr>
        <p:txBody>
          <a:bodyPr vert="horz" lIns="52245" tIns="26123" rIns="52245" bIns="261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53441"/>
            <a:ext cx="4937760" cy="2413847"/>
          </a:xfrm>
          <a:prstGeom prst="rect">
            <a:avLst/>
          </a:prstGeom>
        </p:spPr>
        <p:txBody>
          <a:bodyPr vert="horz" lIns="52245" tIns="26123" rIns="52245" bIns="261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90055"/>
            <a:ext cx="1280160" cy="194733"/>
          </a:xfrm>
          <a:prstGeom prst="rect">
            <a:avLst/>
          </a:prstGeom>
        </p:spPr>
        <p:txBody>
          <a:bodyPr vert="horz" lIns="52245" tIns="26123" rIns="52245" bIns="2612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D2EB-4766-4811-BEBE-F6E070CC2E8B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90055"/>
            <a:ext cx="1737360" cy="194733"/>
          </a:xfrm>
          <a:prstGeom prst="rect">
            <a:avLst/>
          </a:prstGeom>
        </p:spPr>
        <p:txBody>
          <a:bodyPr vert="horz" lIns="52245" tIns="26123" rIns="52245" bIns="2612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90055"/>
            <a:ext cx="1280160" cy="194733"/>
          </a:xfrm>
          <a:prstGeom prst="rect">
            <a:avLst/>
          </a:prstGeom>
        </p:spPr>
        <p:txBody>
          <a:bodyPr vert="horz" lIns="52245" tIns="26123" rIns="52245" bIns="2612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4D06-960F-41BD-AA72-7D3C79C13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52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19" indent="-195919" algn="l" defTabSz="52245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92" indent="-163266" algn="l" defTabSz="522452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indent="-130613" algn="l" defTabSz="52245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290" indent="-130613" algn="l" defTabSz="522452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16" indent="-130613" algn="l" defTabSz="522452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42" indent="-130613" algn="l" defTabSz="52245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7968" indent="-130613" algn="l" defTabSz="52245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193" indent="-130613" algn="l" defTabSz="52245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419" indent="-130613" algn="l" defTabSz="52245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26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52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677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03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129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355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581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806" algn="l" defTabSz="52245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napsho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393" y="123826"/>
            <a:ext cx="4616115" cy="3409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40866" y="1010482"/>
            <a:ext cx="1802434" cy="1554918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HamonET</a:t>
            </a:r>
            <a:endParaRPr lang="en-US" sz="1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1118" y="1409692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51118" y="1897372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73145" y="1825016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24138" y="1495824"/>
            <a:ext cx="14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pet [mm/month]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9138" y="108050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 </a:t>
            </a:r>
            <a:r>
              <a:rPr lang="en-US" sz="1400" i="1" dirty="0" err="1" smtClean="0"/>
              <a:t>daylen</a:t>
            </a:r>
            <a:r>
              <a:rPr lang="en-US" sz="1400" i="1" dirty="0" smtClean="0"/>
              <a:t> [hours]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138" y="1598660"/>
            <a:ext cx="114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time [month]</a:t>
            </a:r>
            <a:endParaRPr lang="en-US" sz="14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1118" y="2306974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138" y="2008262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temp [deg C]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3458" y="7122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@In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8438" y="7122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@Out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75260" y="1044172"/>
            <a:ext cx="3901439" cy="1644441"/>
          </a:xfrm>
          <a:prstGeom prst="roundRect">
            <a:avLst>
              <a:gd name="adj" fmla="val 332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21" name="Flowchart: Magnetic Disk 20"/>
          <p:cNvSpPr/>
          <p:nvPr/>
        </p:nvSpPr>
        <p:spPr>
          <a:xfrm>
            <a:off x="810401" y="2977486"/>
            <a:ext cx="886776" cy="423892"/>
          </a:xfrm>
          <a:prstGeom prst="flowChartMagneticDisk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Databases</a:t>
            </a:r>
            <a:endParaRPr lang="en-US" sz="1100" dirty="0" smtClean="0"/>
          </a:p>
        </p:txBody>
      </p:sp>
      <p:sp>
        <p:nvSpPr>
          <p:cNvPr id="28" name="Flowchart: Magnetic Disk 27"/>
          <p:cNvSpPr/>
          <p:nvPr/>
        </p:nvSpPr>
        <p:spPr>
          <a:xfrm>
            <a:off x="1761944" y="2977486"/>
            <a:ext cx="886776" cy="423892"/>
          </a:xfrm>
          <a:prstGeom prst="flowChartMagneticDisk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</a:t>
            </a:r>
          </a:p>
          <a:p>
            <a:pPr algn="ctr"/>
            <a:r>
              <a:rPr lang="en-US" sz="1100" dirty="0" smtClean="0"/>
              <a:t>Services</a:t>
            </a:r>
            <a:endParaRPr lang="en-US" sz="1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186237" y="3140593"/>
            <a:ext cx="936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3377" y="2165393"/>
            <a:ext cx="990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19570" y="1263247"/>
            <a:ext cx="11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8147" y="537457"/>
            <a:ext cx="841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83008" y="429811"/>
            <a:ext cx="719169" cy="454343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Model</a:t>
            </a:r>
          </a:p>
          <a:p>
            <a:pPr algn="ctr"/>
            <a:r>
              <a:rPr lang="en-US" sz="800" dirty="0" smtClean="0"/>
              <a:t>Application</a:t>
            </a:r>
            <a:endParaRPr lang="en-US" sz="8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1791668" y="429811"/>
            <a:ext cx="719169" cy="454343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Audit </a:t>
            </a:r>
            <a:r>
              <a:rPr lang="en-US" sz="800" dirty="0" smtClean="0"/>
              <a:t>Trails</a:t>
            </a:r>
            <a:endParaRPr lang="en-US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11656" y="1867133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OMS3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1634014" y="1002737"/>
            <a:ext cx="400053" cy="361001"/>
          </a:xfrm>
          <a:prstGeom prst="straightConnector1">
            <a:avLst/>
          </a:prstGeom>
          <a:ln>
            <a:headEnd type="stealth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81940" y="2217652"/>
            <a:ext cx="1169674" cy="289530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Ontologies</a:t>
            </a:r>
            <a:endParaRPr lang="en-US" sz="1100" dirty="0" smtClean="0"/>
          </a:p>
        </p:txBody>
      </p:sp>
      <p:sp>
        <p:nvSpPr>
          <p:cNvPr id="45" name="Rounded Rectangle 44"/>
          <p:cNvSpPr/>
          <p:nvPr/>
        </p:nvSpPr>
        <p:spPr>
          <a:xfrm>
            <a:off x="525781" y="1341352"/>
            <a:ext cx="1576388" cy="499673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211379" y="1345483"/>
            <a:ext cx="1632911" cy="486408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Simulations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600328" y="429811"/>
            <a:ext cx="719169" cy="454343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Visual</a:t>
            </a:r>
          </a:p>
          <a:p>
            <a:pPr algn="ctr"/>
            <a:r>
              <a:rPr lang="en-US" sz="800" dirty="0" smtClean="0"/>
              <a:t>Analysis</a:t>
            </a:r>
            <a:endParaRPr lang="en-US" sz="800" dirty="0" smtClean="0"/>
          </a:p>
        </p:txBody>
      </p:sp>
      <p:sp>
        <p:nvSpPr>
          <p:cNvPr id="56" name="Rounded Rectangle 55"/>
          <p:cNvSpPr/>
          <p:nvPr/>
        </p:nvSpPr>
        <p:spPr>
          <a:xfrm>
            <a:off x="3394660" y="429811"/>
            <a:ext cx="719169" cy="454343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Docu</a:t>
            </a:r>
            <a:r>
              <a:rPr lang="en-US" sz="800" dirty="0" smtClean="0"/>
              <a:t>-mentation</a:t>
            </a:r>
            <a:endParaRPr lang="en-US" sz="800" dirty="0" smtClean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1968818" y="1167048"/>
            <a:ext cx="447678" cy="3807"/>
          </a:xfrm>
          <a:prstGeom prst="straightConnector1">
            <a:avLst/>
          </a:prstGeom>
          <a:ln>
            <a:headEnd type="stealth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2371728" y="937494"/>
            <a:ext cx="455292" cy="421959"/>
          </a:xfrm>
          <a:prstGeom prst="straightConnector1">
            <a:avLst/>
          </a:prstGeom>
          <a:ln>
            <a:headEnd type="stealth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 flipV="1">
            <a:off x="2600328" y="983211"/>
            <a:ext cx="752473" cy="357187"/>
          </a:xfrm>
          <a:prstGeom prst="straightConnector1">
            <a:avLst/>
          </a:prstGeom>
          <a:ln>
            <a:headEnd type="stealth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2705876" y="3000712"/>
            <a:ext cx="894396" cy="400666"/>
          </a:xfrm>
          <a:prstGeom prst="flowChartMagneticDisk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Source</a:t>
            </a:r>
          </a:p>
          <a:p>
            <a:pPr algn="ctr"/>
            <a:r>
              <a:rPr lang="en-US" sz="1100" dirty="0" smtClean="0"/>
              <a:t>Repositories</a:t>
            </a:r>
            <a:endParaRPr lang="en-US" sz="11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1530664" y="2208129"/>
            <a:ext cx="1169674" cy="289530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Components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757484" y="2217657"/>
            <a:ext cx="1169674" cy="289530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Meta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1309946" y="1966430"/>
            <a:ext cx="290512" cy="2386"/>
          </a:xfrm>
          <a:prstGeom prst="straightConnector1">
            <a:avLst/>
          </a:prstGeom>
          <a:ln>
            <a:headEnd type="stealth"/>
            <a:tailEnd type="stealt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2543433" y="1954048"/>
            <a:ext cx="290512" cy="2386"/>
          </a:xfrm>
          <a:prstGeom prst="straightConnector1">
            <a:avLst/>
          </a:prstGeom>
          <a:ln>
            <a:headEnd type="stealth"/>
            <a:tailEnd type="stealt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60020" y="429811"/>
            <a:ext cx="719169" cy="454343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Calibration,</a:t>
            </a:r>
          </a:p>
          <a:p>
            <a:pPr algn="ctr"/>
            <a:r>
              <a:rPr lang="en-US" sz="800" dirty="0" smtClean="0"/>
              <a:t>Sensitivity</a:t>
            </a:r>
          </a:p>
          <a:p>
            <a:pPr algn="ctr"/>
            <a:r>
              <a:rPr lang="en-US" sz="800" dirty="0" smtClean="0"/>
              <a:t>Analysis </a:t>
            </a:r>
          </a:p>
          <a:p>
            <a:pPr algn="ctr"/>
            <a:endParaRPr lang="en-US" sz="800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66800" y="983212"/>
            <a:ext cx="766763" cy="390525"/>
          </a:xfrm>
          <a:prstGeom prst="straightConnector1">
            <a:avLst/>
          </a:prstGeom>
          <a:ln>
            <a:headEnd type="stealth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340623" y="2634028"/>
            <a:ext cx="595808" cy="366684"/>
          </a:xfrm>
          <a:prstGeom prst="straightConnector1">
            <a:avLst/>
          </a:prstGeom>
          <a:ln>
            <a:headEnd type="stealth"/>
            <a:tailEnd type="stealt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2197084" y="2580612"/>
            <a:ext cx="14295" cy="497230"/>
          </a:xfrm>
          <a:prstGeom prst="straightConnector1">
            <a:avLst/>
          </a:prstGeom>
          <a:ln>
            <a:headEnd type="stealth"/>
            <a:tailEnd type="stealt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26" idx="1"/>
          </p:cNvCxnSpPr>
          <p:nvPr/>
        </p:nvCxnSpPr>
        <p:spPr>
          <a:xfrm>
            <a:off x="2517298" y="2634030"/>
            <a:ext cx="635776" cy="366682"/>
          </a:xfrm>
          <a:prstGeom prst="straightConnector1">
            <a:avLst/>
          </a:prstGeom>
          <a:ln>
            <a:headEnd type="stealth"/>
            <a:tailEnd type="stealt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>
            <a:stCxn id="21" idx="3"/>
            <a:endCxn id="20" idx="1"/>
          </p:cNvCxnSpPr>
          <p:nvPr/>
        </p:nvCxnSpPr>
        <p:spPr>
          <a:xfrm>
            <a:off x="2009775" y="440910"/>
            <a:ext cx="988389" cy="5953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998164" y="767520"/>
            <a:ext cx="1073774" cy="537405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 C</a:t>
            </a:r>
            <a:endParaRPr lang="en-US" sz="10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936001" y="172207"/>
            <a:ext cx="1073774" cy="537405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 A</a:t>
            </a:r>
            <a:endParaRPr lang="en-US" sz="10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926477" y="996120"/>
            <a:ext cx="1073774" cy="537405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 B</a:t>
            </a:r>
            <a:endParaRPr lang="en-US" sz="1000" dirty="0" smtClean="0"/>
          </a:p>
        </p:txBody>
      </p:sp>
      <p:cxnSp>
        <p:nvCxnSpPr>
          <p:cNvPr id="24" name="Elbow Connector 23"/>
          <p:cNvCxnSpPr>
            <a:stCxn id="22" idx="3"/>
            <a:endCxn id="20" idx="1"/>
          </p:cNvCxnSpPr>
          <p:nvPr/>
        </p:nvCxnSpPr>
        <p:spPr>
          <a:xfrm flipV="1">
            <a:off x="2000251" y="1036223"/>
            <a:ext cx="997913" cy="228600"/>
          </a:xfrm>
          <a:prstGeom prst="bentConnector3">
            <a:avLst>
              <a:gd name="adj1" fmla="val 442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6" idx="3"/>
          </p:cNvCxnSpPr>
          <p:nvPr/>
        </p:nvCxnSpPr>
        <p:spPr>
          <a:xfrm>
            <a:off x="1990725" y="2188748"/>
            <a:ext cx="1004888" cy="4449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979114" y="2515358"/>
            <a:ext cx="1073774" cy="537405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 C</a:t>
            </a:r>
            <a:endParaRPr lang="en-US" sz="1000" dirty="0" smtClean="0"/>
          </a:p>
        </p:txBody>
      </p:sp>
      <p:sp>
        <p:nvSpPr>
          <p:cNvPr id="46" name="Rounded Rectangle 45"/>
          <p:cNvSpPr/>
          <p:nvPr/>
        </p:nvSpPr>
        <p:spPr>
          <a:xfrm>
            <a:off x="916951" y="1920045"/>
            <a:ext cx="1073774" cy="537405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 A</a:t>
            </a:r>
            <a:endParaRPr lang="en-US" sz="1000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26477" y="2567746"/>
            <a:ext cx="1073774" cy="537405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 B</a:t>
            </a:r>
            <a:endParaRPr lang="en-US" sz="1000" dirty="0" smtClean="0"/>
          </a:p>
        </p:txBody>
      </p:sp>
      <p:cxnSp>
        <p:nvCxnSpPr>
          <p:cNvPr id="48" name="Elbow Connector 47"/>
          <p:cNvCxnSpPr>
            <a:stCxn id="47" idx="3"/>
            <a:endCxn id="45" idx="1"/>
          </p:cNvCxnSpPr>
          <p:nvPr/>
        </p:nvCxnSpPr>
        <p:spPr>
          <a:xfrm flipV="1">
            <a:off x="2000251" y="2784061"/>
            <a:ext cx="978863" cy="52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2413" y="22383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A)</a:t>
            </a:r>
            <a:endParaRPr lang="en-US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280988" y="18811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B)</a:t>
            </a:r>
            <a:endParaRPr lang="en-US" sz="1800" dirty="0"/>
          </a:p>
        </p:txBody>
      </p:sp>
      <p:cxnSp>
        <p:nvCxnSpPr>
          <p:cNvPr id="80" name="Shape 79"/>
          <p:cNvCxnSpPr>
            <a:stCxn id="45" idx="3"/>
            <a:endCxn id="47" idx="1"/>
          </p:cNvCxnSpPr>
          <p:nvPr/>
        </p:nvCxnSpPr>
        <p:spPr>
          <a:xfrm flipH="1">
            <a:off x="926477" y="2784061"/>
            <a:ext cx="3126411" cy="52388"/>
          </a:xfrm>
          <a:prstGeom prst="bentConnector5">
            <a:avLst>
              <a:gd name="adj1" fmla="val -7312"/>
              <a:gd name="adj2" fmla="val 1049267"/>
              <a:gd name="adj3" fmla="val 1073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od\Local Settings\Temporary Internet Files\Content.IE5\GH1KW54U\MCj0432537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6" y="1119186"/>
            <a:ext cx="319089" cy="319089"/>
          </a:xfrm>
          <a:prstGeom prst="rect">
            <a:avLst/>
          </a:prstGeom>
          <a:noFill/>
        </p:spPr>
      </p:pic>
      <p:pic>
        <p:nvPicPr>
          <p:cNvPr id="86" name="Picture 2" descr="C:\Documents and Settings\od\Local Settings\Temporary Internet Files\Content.IE5\GH1KW54U\MCj0432537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439" y="3143248"/>
            <a:ext cx="319089" cy="3190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97666" cy="176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734" y="0"/>
            <a:ext cx="2297666" cy="176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92364"/>
            <a:ext cx="2297666" cy="176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8734" y="1892364"/>
            <a:ext cx="2297666" cy="176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175233"/>
            <a:ext cx="4241800" cy="332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190501"/>
            <a:ext cx="4169709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00" y="152400"/>
            <a:ext cx="4191000" cy="32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5901"/>
            <a:ext cx="3722303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281771" y="1181100"/>
            <a:ext cx="2774950" cy="17453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71550" y="1587500"/>
            <a:ext cx="34925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08450" y="177165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95750" y="227330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984250" y="182880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45221" y="2275669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003300" y="245745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41600" y="1491420"/>
            <a:ext cx="723900" cy="400879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  </a:t>
            </a:r>
          </a:p>
          <a:p>
            <a:pPr algn="ctr"/>
            <a:r>
              <a:rPr lang="en-US" sz="800" dirty="0" smtClean="0"/>
              <a:t>C</a:t>
            </a:r>
            <a:endParaRPr lang="en-US" sz="300" dirty="0" smtClean="0"/>
          </a:p>
        </p:txBody>
      </p:sp>
      <p:sp>
        <p:nvSpPr>
          <p:cNvPr id="61" name="Rounded Rectangle 60"/>
          <p:cNvSpPr/>
          <p:nvPr/>
        </p:nvSpPr>
        <p:spPr>
          <a:xfrm>
            <a:off x="1689476" y="2412170"/>
            <a:ext cx="723900" cy="400879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 </a:t>
            </a:r>
          </a:p>
          <a:p>
            <a:pPr algn="ctr"/>
            <a:r>
              <a:rPr lang="en-US" sz="800" dirty="0" smtClean="0"/>
              <a:t>B</a:t>
            </a:r>
            <a:endParaRPr lang="en-US" sz="300" dirty="0" smtClean="0"/>
          </a:p>
        </p:txBody>
      </p:sp>
      <p:cxnSp>
        <p:nvCxnSpPr>
          <p:cNvPr id="63" name="Elbow Connector 62"/>
          <p:cNvCxnSpPr>
            <a:endCxn id="20" idx="1"/>
          </p:cNvCxnSpPr>
          <p:nvPr/>
        </p:nvCxnSpPr>
        <p:spPr>
          <a:xfrm>
            <a:off x="1339850" y="1600200"/>
            <a:ext cx="1301750" cy="91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1327150" y="1784350"/>
            <a:ext cx="1276350" cy="44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2413376" y="2286000"/>
            <a:ext cx="1631574" cy="33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0" idx="3"/>
          </p:cNvCxnSpPr>
          <p:nvPr/>
        </p:nvCxnSpPr>
        <p:spPr>
          <a:xfrm>
            <a:off x="3365500" y="1691860"/>
            <a:ext cx="717550" cy="924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61" idx="1"/>
          </p:cNvCxnSpPr>
          <p:nvPr/>
        </p:nvCxnSpPr>
        <p:spPr>
          <a:xfrm>
            <a:off x="1156076" y="2463800"/>
            <a:ext cx="533400" cy="148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2323536" y="716507"/>
            <a:ext cx="6350" cy="4645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627952" y="716507"/>
            <a:ext cx="6350" cy="4645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884600" y="716507"/>
            <a:ext cx="6350" cy="4645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89940" y="254842"/>
            <a:ext cx="157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Execution phases </a:t>
            </a:r>
            <a:endParaRPr lang="en-US" sz="1200" dirty="0" smtClean="0"/>
          </a:p>
          <a:p>
            <a:pPr algn="ctr"/>
            <a:r>
              <a:rPr lang="en-US" sz="1200" dirty="0" smtClean="0"/>
              <a:t>(Initialize Run Finalize)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55968" y="1956923"/>
            <a:ext cx="82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 data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044950" y="1888695"/>
            <a:ext cx="94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 data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35260" y="1266864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13376" y="1944806"/>
            <a:ext cx="275849" cy="59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23536" y="1181100"/>
            <a:ext cx="365689" cy="3103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04116" y="1181100"/>
            <a:ext cx="365689" cy="3103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84696" y="1181100"/>
            <a:ext cx="365689" cy="3103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879602" y="1181100"/>
            <a:ext cx="450284" cy="12310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1427" y="1168400"/>
            <a:ext cx="552073" cy="1243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231412" y="1181100"/>
            <a:ext cx="653188" cy="12310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1320800" y="2273300"/>
            <a:ext cx="368676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ounded Rectangle 464"/>
          <p:cNvSpPr/>
          <p:nvPr/>
        </p:nvSpPr>
        <p:spPr>
          <a:xfrm>
            <a:off x="4572000" y="1371600"/>
            <a:ext cx="838200" cy="4572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OMS Component</a:t>
            </a:r>
            <a:endParaRPr lang="en-US" sz="1000" dirty="0"/>
          </a:p>
        </p:txBody>
      </p:sp>
      <p:sp>
        <p:nvSpPr>
          <p:cNvPr id="466" name="Rounded Rectangle 465"/>
          <p:cNvSpPr/>
          <p:nvPr/>
        </p:nvSpPr>
        <p:spPr>
          <a:xfrm>
            <a:off x="2601926" y="10668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(Wrapping) POJO</a:t>
            </a:r>
          </a:p>
        </p:txBody>
      </p:sp>
      <p:sp>
        <p:nvSpPr>
          <p:cNvPr id="467" name="Rounded Rectangle 466"/>
          <p:cNvSpPr/>
          <p:nvPr/>
        </p:nvSpPr>
        <p:spPr>
          <a:xfrm>
            <a:off x="130148" y="10668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Legacy </a:t>
            </a:r>
          </a:p>
          <a:p>
            <a:pPr algn="ctr"/>
            <a:r>
              <a:rPr lang="en-US" sz="1000" dirty="0" smtClean="0"/>
              <a:t>Java</a:t>
            </a:r>
          </a:p>
        </p:txBody>
      </p:sp>
      <p:sp>
        <p:nvSpPr>
          <p:cNvPr id="468" name="Folded Corner 467"/>
          <p:cNvSpPr/>
          <p:nvPr/>
        </p:nvSpPr>
        <p:spPr>
          <a:xfrm>
            <a:off x="141274" y="378023"/>
            <a:ext cx="925526" cy="457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 Concept</a:t>
            </a:r>
          </a:p>
        </p:txBody>
      </p:sp>
      <p:sp>
        <p:nvSpPr>
          <p:cNvPr id="469" name="Rounded Rectangle 468"/>
          <p:cNvSpPr/>
          <p:nvPr/>
        </p:nvSpPr>
        <p:spPr>
          <a:xfrm>
            <a:off x="3679852" y="1676400"/>
            <a:ext cx="7620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Simple </a:t>
            </a:r>
          </a:p>
          <a:p>
            <a:pPr algn="ctr"/>
            <a:r>
              <a:rPr lang="en-US" sz="1000" dirty="0" smtClean="0"/>
              <a:t>JNA </a:t>
            </a:r>
          </a:p>
          <a:p>
            <a:pPr algn="ctr"/>
            <a:r>
              <a:rPr lang="en-US" sz="1000" dirty="0" smtClean="0"/>
              <a:t>Interface</a:t>
            </a:r>
            <a:endParaRPr lang="en-US" sz="1000" dirty="0"/>
          </a:p>
        </p:txBody>
      </p:sp>
      <p:cxnSp>
        <p:nvCxnSpPr>
          <p:cNvPr id="470" name="Straight Arrow Connector 469"/>
          <p:cNvCxnSpPr>
            <a:stCxn id="469" idx="3"/>
            <a:endCxn id="465" idx="1"/>
          </p:cNvCxnSpPr>
          <p:nvPr/>
        </p:nvCxnSpPr>
        <p:spPr>
          <a:xfrm flipV="1">
            <a:off x="4441852" y="1600200"/>
            <a:ext cx="13014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466" idx="3"/>
            <a:endCxn id="465" idx="1"/>
          </p:cNvCxnSpPr>
          <p:nvPr/>
        </p:nvCxnSpPr>
        <p:spPr>
          <a:xfrm>
            <a:off x="3527452" y="1295400"/>
            <a:ext cx="104454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473" idx="3"/>
            <a:endCxn id="466" idx="1"/>
          </p:cNvCxnSpPr>
          <p:nvPr/>
        </p:nvCxnSpPr>
        <p:spPr>
          <a:xfrm flipV="1">
            <a:off x="2232052" y="1295400"/>
            <a:ext cx="36987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ounded Rectangle 472"/>
          <p:cNvSpPr/>
          <p:nvPr/>
        </p:nvSpPr>
        <p:spPr>
          <a:xfrm>
            <a:off x="1306526" y="13716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Refactored</a:t>
            </a:r>
            <a:endParaRPr lang="en-US" sz="1000" dirty="0" smtClean="0"/>
          </a:p>
          <a:p>
            <a:pPr algn="ctr"/>
            <a:r>
              <a:rPr lang="en-US" sz="1000" dirty="0" smtClean="0"/>
              <a:t>Java</a:t>
            </a:r>
          </a:p>
        </p:txBody>
      </p:sp>
      <p:cxnSp>
        <p:nvCxnSpPr>
          <p:cNvPr id="474" name="Straight Arrow Connector 473"/>
          <p:cNvCxnSpPr>
            <a:stCxn id="467" idx="3"/>
            <a:endCxn id="466" idx="1"/>
          </p:cNvCxnSpPr>
          <p:nvPr/>
        </p:nvCxnSpPr>
        <p:spPr>
          <a:xfrm>
            <a:off x="1055674" y="1295400"/>
            <a:ext cx="15462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467" idx="3"/>
            <a:endCxn id="473" idx="1"/>
          </p:cNvCxnSpPr>
          <p:nvPr/>
        </p:nvCxnSpPr>
        <p:spPr>
          <a:xfrm>
            <a:off x="1055674" y="1295400"/>
            <a:ext cx="25085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ounded Rectangle 475"/>
          <p:cNvSpPr/>
          <p:nvPr/>
        </p:nvSpPr>
        <p:spPr>
          <a:xfrm>
            <a:off x="2601926" y="16764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(Wrapping)</a:t>
            </a:r>
          </a:p>
          <a:p>
            <a:pPr algn="ctr"/>
            <a:r>
              <a:rPr lang="en-US" sz="1000" dirty="0" smtClean="0"/>
              <a:t>FORTRAN</a:t>
            </a:r>
          </a:p>
          <a:p>
            <a:pPr algn="ctr"/>
            <a:r>
              <a:rPr lang="en-US" sz="1000" dirty="0" smtClean="0"/>
              <a:t>Module</a:t>
            </a:r>
          </a:p>
        </p:txBody>
      </p:sp>
      <p:cxnSp>
        <p:nvCxnSpPr>
          <p:cNvPr id="477" name="Straight Arrow Connector 476"/>
          <p:cNvCxnSpPr>
            <a:stCxn id="476" idx="3"/>
            <a:endCxn id="469" idx="1"/>
          </p:cNvCxnSpPr>
          <p:nvPr/>
        </p:nvCxnSpPr>
        <p:spPr>
          <a:xfrm>
            <a:off x="3527452" y="19050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ounded Rectangle 477"/>
          <p:cNvSpPr/>
          <p:nvPr/>
        </p:nvSpPr>
        <p:spPr>
          <a:xfrm>
            <a:off x="2601926" y="22860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(Wrapping)</a:t>
            </a:r>
          </a:p>
          <a:p>
            <a:pPr algn="ctr"/>
            <a:r>
              <a:rPr lang="en-US" sz="1000" dirty="0" smtClean="0"/>
              <a:t>C/C++</a:t>
            </a:r>
          </a:p>
          <a:p>
            <a:pPr algn="ctr"/>
            <a:r>
              <a:rPr lang="en-US" sz="1000" dirty="0" smtClean="0"/>
              <a:t>File</a:t>
            </a:r>
          </a:p>
        </p:txBody>
      </p:sp>
      <p:cxnSp>
        <p:nvCxnSpPr>
          <p:cNvPr id="479" name="Straight Arrow Connector 478"/>
          <p:cNvCxnSpPr>
            <a:stCxn id="478" idx="3"/>
            <a:endCxn id="469" idx="1"/>
          </p:cNvCxnSpPr>
          <p:nvPr/>
        </p:nvCxnSpPr>
        <p:spPr>
          <a:xfrm flipV="1">
            <a:off x="3527452" y="1981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ounded Rectangle 479"/>
          <p:cNvSpPr/>
          <p:nvPr/>
        </p:nvSpPr>
        <p:spPr>
          <a:xfrm>
            <a:off x="130148" y="16764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Legacy</a:t>
            </a:r>
          </a:p>
          <a:p>
            <a:pPr algn="ctr"/>
            <a:r>
              <a:rPr lang="en-US" sz="1000" dirty="0" smtClean="0"/>
              <a:t>FORTRAN</a:t>
            </a:r>
          </a:p>
          <a:p>
            <a:pPr algn="ctr"/>
            <a:endParaRPr lang="en-US" sz="1000" dirty="0" smtClean="0"/>
          </a:p>
        </p:txBody>
      </p:sp>
      <p:sp>
        <p:nvSpPr>
          <p:cNvPr id="481" name="Rounded Rectangle 480"/>
          <p:cNvSpPr/>
          <p:nvPr/>
        </p:nvSpPr>
        <p:spPr>
          <a:xfrm>
            <a:off x="1295400" y="20574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Refactored</a:t>
            </a:r>
            <a:endParaRPr lang="en-US" sz="1000" dirty="0" smtClean="0"/>
          </a:p>
          <a:p>
            <a:pPr algn="ctr"/>
            <a:r>
              <a:rPr lang="en-US" sz="1000" dirty="0" smtClean="0"/>
              <a:t>FORTRAN</a:t>
            </a:r>
          </a:p>
        </p:txBody>
      </p:sp>
      <p:sp>
        <p:nvSpPr>
          <p:cNvPr id="482" name="Rounded Rectangle 481"/>
          <p:cNvSpPr/>
          <p:nvPr/>
        </p:nvSpPr>
        <p:spPr>
          <a:xfrm>
            <a:off x="1306526" y="28194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Refactored</a:t>
            </a:r>
            <a:endParaRPr lang="en-US" sz="1000" dirty="0" smtClean="0"/>
          </a:p>
          <a:p>
            <a:pPr algn="ctr"/>
            <a:r>
              <a:rPr lang="en-US" sz="1000" dirty="0" smtClean="0"/>
              <a:t>C/C++</a:t>
            </a:r>
          </a:p>
        </p:txBody>
      </p:sp>
      <p:cxnSp>
        <p:nvCxnSpPr>
          <p:cNvPr id="483" name="Straight Arrow Connector 482"/>
          <p:cNvCxnSpPr>
            <a:stCxn id="480" idx="3"/>
            <a:endCxn id="481" idx="1"/>
          </p:cNvCxnSpPr>
          <p:nvPr/>
        </p:nvCxnSpPr>
        <p:spPr>
          <a:xfrm>
            <a:off x="1055674" y="1905000"/>
            <a:ext cx="239726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stCxn id="480" idx="3"/>
            <a:endCxn id="476" idx="1"/>
          </p:cNvCxnSpPr>
          <p:nvPr/>
        </p:nvCxnSpPr>
        <p:spPr>
          <a:xfrm>
            <a:off x="1055674" y="1905000"/>
            <a:ext cx="15462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>
            <a:stCxn id="481" idx="3"/>
            <a:endCxn id="476" idx="1"/>
          </p:cNvCxnSpPr>
          <p:nvPr/>
        </p:nvCxnSpPr>
        <p:spPr>
          <a:xfrm flipV="1">
            <a:off x="2220926" y="1905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stCxn id="482" idx="3"/>
            <a:endCxn id="478" idx="1"/>
          </p:cNvCxnSpPr>
          <p:nvPr/>
        </p:nvCxnSpPr>
        <p:spPr>
          <a:xfrm flipV="1">
            <a:off x="2232052" y="2514600"/>
            <a:ext cx="36987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130148" y="2438400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Legacy</a:t>
            </a:r>
          </a:p>
          <a:p>
            <a:pPr algn="ctr"/>
            <a:r>
              <a:rPr lang="en-US" sz="1000" dirty="0" smtClean="0"/>
              <a:t>C/C++</a:t>
            </a:r>
          </a:p>
          <a:p>
            <a:pPr algn="ctr"/>
            <a:endParaRPr lang="en-US" sz="1000" dirty="0" smtClean="0"/>
          </a:p>
        </p:txBody>
      </p:sp>
      <p:cxnSp>
        <p:nvCxnSpPr>
          <p:cNvPr id="488" name="Straight Arrow Connector 487"/>
          <p:cNvCxnSpPr>
            <a:stCxn id="487" idx="3"/>
            <a:endCxn id="478" idx="1"/>
          </p:cNvCxnSpPr>
          <p:nvPr/>
        </p:nvCxnSpPr>
        <p:spPr>
          <a:xfrm flipV="1">
            <a:off x="1055674" y="2514600"/>
            <a:ext cx="154625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>
            <a:stCxn id="487" idx="3"/>
            <a:endCxn id="482" idx="1"/>
          </p:cNvCxnSpPr>
          <p:nvPr/>
        </p:nvCxnSpPr>
        <p:spPr>
          <a:xfrm>
            <a:off x="1055674" y="2667000"/>
            <a:ext cx="25085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152400" y="3276600"/>
            <a:ext cx="68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Identify</a:t>
            </a:r>
            <a:endParaRPr lang="en-US" sz="1200" i="1" dirty="0"/>
          </a:p>
        </p:txBody>
      </p:sp>
      <p:sp>
        <p:nvSpPr>
          <p:cNvPr id="491" name="TextBox 490"/>
          <p:cNvSpPr txBox="1"/>
          <p:nvPr/>
        </p:nvSpPr>
        <p:spPr>
          <a:xfrm>
            <a:off x="1317653" y="3276600"/>
            <a:ext cx="71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Refactor</a:t>
            </a:r>
            <a:endParaRPr lang="en-US" sz="1200" i="1" dirty="0"/>
          </a:p>
        </p:txBody>
      </p:sp>
      <p:sp>
        <p:nvSpPr>
          <p:cNvPr id="492" name="TextBox 491"/>
          <p:cNvSpPr txBox="1"/>
          <p:nvPr/>
        </p:nvSpPr>
        <p:spPr>
          <a:xfrm>
            <a:off x="2689252" y="3276600"/>
            <a:ext cx="91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Modularize</a:t>
            </a:r>
            <a:endParaRPr lang="en-US" sz="1200" i="1" dirty="0"/>
          </a:p>
        </p:txBody>
      </p:sp>
      <p:sp>
        <p:nvSpPr>
          <p:cNvPr id="493" name="Rectangle 492"/>
          <p:cNvSpPr/>
          <p:nvPr/>
        </p:nvSpPr>
        <p:spPr>
          <a:xfrm>
            <a:off x="76200" y="149423"/>
            <a:ext cx="1066800" cy="297477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514600" y="149423"/>
            <a:ext cx="2003452" cy="305097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TextBox 494"/>
          <p:cNvSpPr txBox="1"/>
          <p:nvPr/>
        </p:nvSpPr>
        <p:spPr>
          <a:xfrm>
            <a:off x="4629152" y="3276600"/>
            <a:ext cx="78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Annotate</a:t>
            </a:r>
            <a:endParaRPr lang="en-US" sz="1200" i="1" dirty="0"/>
          </a:p>
        </p:txBody>
      </p:sp>
      <p:cxnSp>
        <p:nvCxnSpPr>
          <p:cNvPr id="496" name="Elbow Connector 251"/>
          <p:cNvCxnSpPr>
            <a:stCxn id="468" idx="3"/>
            <a:endCxn id="466" idx="0"/>
          </p:cNvCxnSpPr>
          <p:nvPr/>
        </p:nvCxnSpPr>
        <p:spPr>
          <a:xfrm>
            <a:off x="1066800" y="606623"/>
            <a:ext cx="1997889" cy="4601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496"/>
          <p:cNvCxnSpPr>
            <a:stCxn id="468" idx="3"/>
            <a:endCxn id="476" idx="1"/>
          </p:cNvCxnSpPr>
          <p:nvPr/>
        </p:nvCxnSpPr>
        <p:spPr>
          <a:xfrm>
            <a:off x="1066800" y="606623"/>
            <a:ext cx="1535126" cy="1298377"/>
          </a:xfrm>
          <a:prstGeom prst="bentConnector3">
            <a:avLst>
              <a:gd name="adj1" fmla="val 89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468" idx="3"/>
            <a:endCxn id="478" idx="1"/>
          </p:cNvCxnSpPr>
          <p:nvPr/>
        </p:nvCxnSpPr>
        <p:spPr>
          <a:xfrm>
            <a:off x="1066800" y="606623"/>
            <a:ext cx="1535126" cy="1907977"/>
          </a:xfrm>
          <a:prstGeom prst="bentConnector3">
            <a:avLst>
              <a:gd name="adj1" fmla="val 80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Rounded Rectangle 498"/>
          <p:cNvSpPr/>
          <p:nvPr/>
        </p:nvSpPr>
        <p:spPr>
          <a:xfrm>
            <a:off x="1306526" y="378023"/>
            <a:ext cx="92552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Prototype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466850" y="1022350"/>
            <a:ext cx="1936750" cy="1320800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 A</a:t>
            </a:r>
            <a:endParaRPr lang="en-US" sz="1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409950" y="147320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409950" y="173355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403600" y="197485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49350" y="159385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155700" y="1803400"/>
            <a:ext cx="336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254000" y="1473200"/>
            <a:ext cx="895350" cy="469900"/>
          </a:xfrm>
          <a:prstGeom prst="flowChartMagneticDisk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013" y="1193800"/>
            <a:ext cx="1363850" cy="912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58750" y="2489200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Provisioning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59200" y="2489200"/>
            <a:ext cx="1473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output Analysis</a:t>
            </a:r>
            <a:endParaRPr lang="en-US" sz="1200" dirty="0"/>
          </a:p>
        </p:txBody>
      </p:sp>
      <p:pic>
        <p:nvPicPr>
          <p:cNvPr id="1028" name="Picture 4" descr="C:\Documents and Settings\od\Local Settings\Temporary Internet Files\Content.IE5\73M6QDFP\MCj043980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0" y="1047750"/>
            <a:ext cx="1301750" cy="1301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spPr>
      </p:pic>
      <p:sp>
        <p:nvSpPr>
          <p:cNvPr id="61" name="Rounded Rectangle 60"/>
          <p:cNvSpPr/>
          <p:nvPr/>
        </p:nvSpPr>
        <p:spPr>
          <a:xfrm>
            <a:off x="1644650" y="1866070"/>
            <a:ext cx="723900" cy="400879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 B</a:t>
            </a:r>
            <a:endParaRPr lang="en-US" sz="8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2489200" y="1104070"/>
            <a:ext cx="723900" cy="400879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 C</a:t>
            </a:r>
            <a:endParaRPr lang="en-US" sz="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670050" y="2489200"/>
            <a:ext cx="1693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Model Execution  (Type)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6" y="139958"/>
            <a:ext cx="4587874" cy="332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950" y="87630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1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869950" y="151130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2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869950" y="236855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rot="5400000">
            <a:off x="1265939" y="1412875"/>
            <a:ext cx="1968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rot="5400000">
            <a:off x="1154814" y="2159000"/>
            <a:ext cx="4191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66950" y="86995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66950" y="151130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950" y="236220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n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rot="5400000">
            <a:off x="2659764" y="1409700"/>
            <a:ext cx="20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 rot="5400000">
            <a:off x="2554989" y="2155825"/>
            <a:ext cx="41275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4" idx="2"/>
            <a:endCxn id="9" idx="0"/>
          </p:cNvCxnSpPr>
          <p:nvPr/>
        </p:nvCxnSpPr>
        <p:spPr>
          <a:xfrm rot="5400000" flipH="1" flipV="1">
            <a:off x="1094489" y="1139825"/>
            <a:ext cx="1936750" cy="1397000"/>
          </a:xfrm>
          <a:prstGeom prst="bentConnector5">
            <a:avLst>
              <a:gd name="adj1" fmla="val -11803"/>
              <a:gd name="adj2" fmla="val 50000"/>
              <a:gd name="adj3" fmla="val 111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48100" y="86995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848100" y="153035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848100" y="2362200"/>
            <a:ext cx="988828" cy="438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Step n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 rot="5400000">
            <a:off x="4231389" y="1419225"/>
            <a:ext cx="222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 rot="5400000">
            <a:off x="4145664" y="2165350"/>
            <a:ext cx="3937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1" idx="2"/>
            <a:endCxn id="16" idx="0"/>
          </p:cNvCxnSpPr>
          <p:nvPr/>
        </p:nvCxnSpPr>
        <p:spPr>
          <a:xfrm rot="5400000" flipH="1" flipV="1">
            <a:off x="2586739" y="1044575"/>
            <a:ext cx="1930400" cy="1581150"/>
          </a:xfrm>
          <a:prstGeom prst="bentConnector5">
            <a:avLst>
              <a:gd name="adj1" fmla="val -11842"/>
              <a:gd name="adj2" fmla="val 50000"/>
              <a:gd name="adj3" fmla="val 111842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9900" y="25400"/>
            <a:ext cx="727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Rounds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7050" y="29845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234950" y="596900"/>
            <a:ext cx="590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 flipH="1">
            <a:off x="122305" y="362922"/>
            <a:ext cx="579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Steps</a:t>
            </a:r>
            <a:endParaRPr lang="en-US" sz="14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3975100" y="2933700"/>
            <a:ext cx="736600" cy="228600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33" name="Flowchart: Terminator 32"/>
          <p:cNvSpPr/>
          <p:nvPr/>
        </p:nvSpPr>
        <p:spPr>
          <a:xfrm>
            <a:off x="996950" y="488950"/>
            <a:ext cx="736600" cy="228600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33" idx="2"/>
            <a:endCxn id="2" idx="0"/>
          </p:cNvCxnSpPr>
          <p:nvPr/>
        </p:nvCxnSpPr>
        <p:spPr>
          <a:xfrm rot="5400000">
            <a:off x="1285432" y="796482"/>
            <a:ext cx="158750" cy="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32" idx="0"/>
          </p:cNvCxnSpPr>
          <p:nvPr/>
        </p:nvCxnSpPr>
        <p:spPr>
          <a:xfrm rot="16200000" flipH="1">
            <a:off x="4276282" y="2866582"/>
            <a:ext cx="133350" cy="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1700" y="3257550"/>
            <a:ext cx="788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Round 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349500" y="3257550"/>
            <a:ext cx="139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Round 2            …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911600" y="3257550"/>
            <a:ext cx="791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Round n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274552"/>
            <a:ext cx="4410075" cy="316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ms_sc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63500"/>
            <a:ext cx="313508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402679" y="110332"/>
            <a:ext cx="685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Inputs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1981200" y="673100"/>
            <a:ext cx="15240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Interception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362200" y="1206500"/>
            <a:ext cx="7620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Snowpack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2971800" y="1645470"/>
            <a:ext cx="1143000" cy="2685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Impervious-zone</a:t>
            </a:r>
          </a:p>
          <a:p>
            <a:pPr algn="ctr"/>
            <a:r>
              <a:rPr lang="en-US" sz="800" dirty="0" smtClean="0"/>
              <a:t>Reservoir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1447800" y="1753160"/>
            <a:ext cx="1066800" cy="180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Recharge Zone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1447800" y="1933380"/>
            <a:ext cx="1066800" cy="174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Lower Zone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2602902" y="2356757"/>
            <a:ext cx="9906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Subsurface</a:t>
            </a:r>
          </a:p>
          <a:p>
            <a:pPr algn="ctr"/>
            <a:r>
              <a:rPr lang="en-US" sz="800" dirty="0" smtClean="0"/>
              <a:t>Reservoir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6895" y="3084888"/>
            <a:ext cx="1384905" cy="215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Groundwater Reservoir</a:t>
            </a:r>
            <a:endParaRPr lang="en-US" sz="800" dirty="0"/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rot="5400000">
            <a:off x="2577306" y="504827"/>
            <a:ext cx="334168" cy="2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rot="10800000">
            <a:off x="533400" y="7493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rot="10800000">
            <a:off x="533400" y="12827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33400" y="18161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33400" y="20447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-227806" y="1281906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" y="292101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/>
              <a:t>Evapotranspiration</a:t>
            </a:r>
            <a:endParaRPr lang="en-US" sz="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4878" y="708478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Sublimation</a:t>
            </a:r>
            <a:endParaRPr lang="en-US" sz="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4878" y="1624679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Evaporation</a:t>
            </a:r>
            <a:endParaRPr lang="en-US" sz="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4878" y="1239535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Sublimation</a:t>
            </a:r>
            <a:endParaRPr lang="en-US" sz="8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4878" y="574678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Evaporation</a:t>
            </a:r>
            <a:endParaRPr lang="en-US" sz="8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4878" y="1779657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Transpiration</a:t>
            </a:r>
            <a:endParaRPr lang="en-US" sz="8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4878" y="2033008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Transpiration</a:t>
            </a:r>
            <a:endParaRPr lang="en-US" sz="8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415419" y="855589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Throughfall</a:t>
            </a:r>
            <a:endParaRPr lang="en-US" sz="800" i="1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2533351" y="101721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675251" y="1283933"/>
            <a:ext cx="901064" cy="7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0"/>
          </p:cNvCxnSpPr>
          <p:nvPr/>
        </p:nvCxnSpPr>
        <p:spPr>
          <a:xfrm rot="16200000" flipH="1" flipV="1">
            <a:off x="2323352" y="1304111"/>
            <a:ext cx="352886" cy="510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</p:cNvCxnSpPr>
          <p:nvPr/>
        </p:nvCxnSpPr>
        <p:spPr>
          <a:xfrm rot="16200000" flipH="1">
            <a:off x="2834614" y="1303471"/>
            <a:ext cx="245796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3020619" y="1225153"/>
            <a:ext cx="790571" cy="1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66724" y="3002643"/>
            <a:ext cx="17901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1" idx="1"/>
          </p:cNvCxnSpPr>
          <p:nvPr/>
        </p:nvCxnSpPr>
        <p:spPr>
          <a:xfrm>
            <a:off x="2151822" y="2409135"/>
            <a:ext cx="451080" cy="100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05858" y="2602947"/>
            <a:ext cx="7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Groundwater</a:t>
            </a:r>
          </a:p>
          <a:p>
            <a:r>
              <a:rPr lang="en-US" sz="800" i="1" dirty="0" smtClean="0"/>
              <a:t>recharge</a:t>
            </a:r>
            <a:endParaRPr lang="en-US" sz="8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2461381" y="2710997"/>
            <a:ext cx="1355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Groundwater recharge</a:t>
            </a:r>
            <a:endParaRPr lang="en-US" sz="8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1726517" y="2180254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Soil zone</a:t>
            </a:r>
          </a:p>
          <a:p>
            <a:r>
              <a:rPr lang="en-US" sz="800" i="1" dirty="0" smtClean="0"/>
              <a:t>excess</a:t>
            </a:r>
            <a:endParaRPr lang="en-US" sz="800" i="1" dirty="0"/>
          </a:p>
        </p:txBody>
      </p:sp>
      <p:cxnSp>
        <p:nvCxnSpPr>
          <p:cNvPr id="76" name="Straight Connector 75"/>
          <p:cNvCxnSpPr>
            <a:stCxn id="10" idx="2"/>
          </p:cNvCxnSpPr>
          <p:nvPr/>
        </p:nvCxnSpPr>
        <p:spPr>
          <a:xfrm rot="16200000" flipH="1">
            <a:off x="1927708" y="2161043"/>
            <a:ext cx="107498" cy="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1739427" y="2525123"/>
            <a:ext cx="135470" cy="10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2636762" y="2985709"/>
            <a:ext cx="17901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2677113" y="2716193"/>
            <a:ext cx="103375" cy="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839905" y="2529031"/>
            <a:ext cx="1297998" cy="2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123425" y="1882361"/>
            <a:ext cx="379001" cy="1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604934" y="2493617"/>
            <a:ext cx="897492" cy="4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987051" y="3184387"/>
            <a:ext cx="1863245" cy="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0107" y="3216236"/>
            <a:ext cx="720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/>
              <a:t>Streamflow</a:t>
            </a:r>
            <a:endParaRPr lang="en-US" sz="8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24039" y="3000060"/>
            <a:ext cx="995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Groundwater flow</a:t>
            </a:r>
            <a:endParaRPr lang="en-US" sz="800" i="1" dirty="0"/>
          </a:p>
        </p:txBody>
      </p:sp>
      <p:cxnSp>
        <p:nvCxnSpPr>
          <p:cNvPr id="72" name="Straight Arrow Connector 71"/>
          <p:cNvCxnSpPr>
            <a:stCxn id="12" idx="2"/>
          </p:cNvCxnSpPr>
          <p:nvPr/>
        </p:nvCxnSpPr>
        <p:spPr>
          <a:xfrm rot="5400000">
            <a:off x="2163895" y="3415147"/>
            <a:ext cx="230414" cy="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08669" y="3327223"/>
            <a:ext cx="995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Groundwater sink</a:t>
            </a:r>
            <a:endParaRPr lang="en-US" sz="800" i="1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509973" y="2066235"/>
            <a:ext cx="1987484" cy="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76439" y="2035136"/>
            <a:ext cx="995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Surface runoff</a:t>
            </a:r>
            <a:endParaRPr lang="en-US" sz="8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4149376" y="1611066"/>
            <a:ext cx="995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Surface runoff</a:t>
            </a:r>
            <a:endParaRPr lang="en-US" sz="8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1739138" y="348797"/>
            <a:ext cx="825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/>
              <a:t>Air temperature</a:t>
            </a:r>
            <a:endParaRPr lang="en-US" sz="700" i="1" dirty="0"/>
          </a:p>
        </p:txBody>
      </p:sp>
      <p:cxnSp>
        <p:nvCxnSpPr>
          <p:cNvPr id="87" name="Straight Arrow Connector 86"/>
          <p:cNvCxnSpPr/>
          <p:nvPr/>
        </p:nvCxnSpPr>
        <p:spPr>
          <a:xfrm rot="16200000" flipV="1">
            <a:off x="3626388" y="1282444"/>
            <a:ext cx="721413" cy="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808343" y="733471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Evaporation</a:t>
            </a:r>
            <a:endParaRPr lang="en-US" sz="8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612939" y="2447886"/>
            <a:ext cx="995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Subsurface flow</a:t>
            </a:r>
            <a:endParaRPr lang="en-US" sz="8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2436018" y="1382979"/>
            <a:ext cx="638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Snowmelt</a:t>
            </a:r>
            <a:endParaRPr lang="en-US" sz="8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33221" y="352109"/>
            <a:ext cx="1328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/>
              <a:t>Precipitation     Solar radiation         </a:t>
            </a:r>
            <a:endParaRPr lang="en-US" sz="700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048966" y="176295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985216" y="17566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: A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7558" y="1829800"/>
            <a:ext cx="5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33388" y="1848850"/>
            <a:ext cx="89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out_val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49450" y="21272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3400" y="21209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2012950" y="2155825"/>
            <a:ext cx="10604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5550" y="2825750"/>
            <a:ext cx="3073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out2in(a,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”, 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50" y="679450"/>
            <a:ext cx="22236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A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@Out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4350" y="647700"/>
            <a:ext cx="213872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B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048966" y="176295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 : </a:t>
            </a:r>
            <a:r>
              <a:rPr lang="en-US" sz="1600" dirty="0" err="1" smtClean="0"/>
              <a:t>Obj</a:t>
            </a:r>
            <a:endParaRPr lang="en-US" sz="1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985216" y="17566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: A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7558" y="18298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field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3388" y="1848850"/>
            <a:ext cx="89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out_val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49450" y="21272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3400" y="21209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2012950" y="2155825"/>
            <a:ext cx="10604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5550" y="2825750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out2field(a,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”,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obj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, “field”);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50" y="679450"/>
            <a:ext cx="22236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A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@Out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4350" y="647700"/>
            <a:ext cx="213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Obj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 public double field;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72516" y="16423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 : </a:t>
            </a:r>
            <a:r>
              <a:rPr lang="en-US" sz="1600" dirty="0" err="1" smtClean="0"/>
              <a:t>Obj</a:t>
            </a:r>
            <a:endParaRPr lang="en-US" sz="1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3014041" y="16550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7558" y="1709150"/>
            <a:ext cx="5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33388" y="1728200"/>
            <a:ext cx="89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field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49450" y="20066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3400" y="20002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2012950" y="2035175"/>
            <a:ext cx="10604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5550" y="2825750"/>
            <a:ext cx="3073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field2in(o, “field”, 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0700" y="527050"/>
            <a:ext cx="213872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B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550" y="577850"/>
            <a:ext cx="213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Obj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 public double field;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72516" y="16423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 : </a:t>
            </a:r>
            <a:r>
              <a:rPr lang="en-US" sz="1600" dirty="0" err="1" smtClean="0"/>
              <a:t>Obj</a:t>
            </a:r>
            <a:endParaRPr lang="en-US" sz="1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3014041" y="16550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7558" y="1709150"/>
            <a:ext cx="5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33388" y="1728200"/>
            <a:ext cx="89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field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49450" y="20066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3400" y="20002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2012950" y="2035175"/>
            <a:ext cx="1060450" cy="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2500" y="2825750"/>
            <a:ext cx="3583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field2inout(o, “field”, 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0700" y="527050"/>
            <a:ext cx="239360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B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 @Out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550" y="577850"/>
            <a:ext cx="213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Obj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 public double field;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72516" y="16423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 : </a:t>
            </a:r>
            <a:r>
              <a:rPr lang="en-US" sz="1600" dirty="0" err="1" smtClean="0"/>
              <a:t>Obj</a:t>
            </a:r>
            <a:endParaRPr lang="en-US" sz="1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3014041" y="16550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7558" y="1709150"/>
            <a:ext cx="5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33388" y="1728200"/>
            <a:ext cx="89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field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49450" y="20066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3400" y="20002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2012950" y="2035175"/>
            <a:ext cx="1060450" cy="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2500" y="2825750"/>
            <a:ext cx="3583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field2inout(o, “field”, 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0700" y="527050"/>
            <a:ext cx="239360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B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 @Out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550" y="577850"/>
            <a:ext cx="2053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Obj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field;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1" y="-68581"/>
            <a:ext cx="4565842" cy="383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15541" y="16550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49058" y="1709150"/>
            <a:ext cx="5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00038" y="1899650"/>
            <a:ext cx="61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3.145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74900" y="20002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1949450" y="2035175"/>
            <a:ext cx="42545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6200" y="2851150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val2in(3.145, 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2100" y="546100"/>
            <a:ext cx="22236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B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1085451">
            <a:off x="3175966" y="222015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isometricOffAxis2Top"/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2" name="Rounded Rectangle 1"/>
          <p:cNvSpPr/>
          <p:nvPr/>
        </p:nvSpPr>
        <p:spPr>
          <a:xfrm rot="21135850">
            <a:off x="1112216" y="22138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isometricOffAxis2Top"/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: A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174558" y="2369550"/>
            <a:ext cx="5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82638" y="2356850"/>
            <a:ext cx="89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out_val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101850" y="26162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25800" y="26098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2165350" y="2644775"/>
            <a:ext cx="10604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5550" y="3048000"/>
            <a:ext cx="31582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out2in(a,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”, 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feedback(b,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out_fb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”, a,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in_fb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</a:p>
          <a:p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50" y="114300"/>
            <a:ext cx="22236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A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@Out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 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in_fb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3400" y="101600"/>
            <a:ext cx="213872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B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@Out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out_fb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-323850" y="2241550"/>
            <a:ext cx="17716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950" y="243205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950" y="191770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+ 1</a:t>
            </a:r>
            <a:endParaRPr lang="en-US" baseline="-25000" dirty="0"/>
          </a:p>
        </p:txBody>
      </p:sp>
      <p:sp>
        <p:nvSpPr>
          <p:cNvPr id="24" name="Rounded Rectangle 23"/>
          <p:cNvSpPr/>
          <p:nvPr/>
        </p:nvSpPr>
        <p:spPr>
          <a:xfrm rot="21085451">
            <a:off x="3239466" y="15788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isometricOffAxis2Top"/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25" name="Rounded Rectangle 24"/>
          <p:cNvSpPr/>
          <p:nvPr/>
        </p:nvSpPr>
        <p:spPr>
          <a:xfrm rot="21135850">
            <a:off x="1175716" y="157245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isometricOffAxis2Top"/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: A</a:t>
            </a:r>
            <a:endParaRPr lang="en-US" sz="1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238058" y="1728200"/>
            <a:ext cx="5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846138" y="1715500"/>
            <a:ext cx="89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out_val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165350" y="19748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89300" y="19685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 flipV="1">
            <a:off x="2228850" y="2003425"/>
            <a:ext cx="10604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950" y="141605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+ </a:t>
            </a:r>
            <a:r>
              <a:rPr lang="en-US" dirty="0" smtClean="0"/>
              <a:t> ..</a:t>
            </a:r>
            <a:endParaRPr lang="en-US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1187450" y="19621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16400" y="26289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hape 48"/>
          <p:cNvCxnSpPr>
            <a:stCxn id="47" idx="3"/>
            <a:endCxn id="46" idx="1"/>
          </p:cNvCxnSpPr>
          <p:nvPr/>
        </p:nvCxnSpPr>
        <p:spPr>
          <a:xfrm flipH="1" flipV="1">
            <a:off x="1187450" y="1997075"/>
            <a:ext cx="3092450" cy="666750"/>
          </a:xfrm>
          <a:prstGeom prst="bentConnector5">
            <a:avLst>
              <a:gd name="adj1" fmla="val -7392"/>
              <a:gd name="adj2" fmla="val 50000"/>
              <a:gd name="adj3" fmla="val 1073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950" y="287655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-1</a:t>
            </a:r>
            <a:endParaRPr lang="en-US" baseline="-25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2400" y="1524001"/>
            <a:ext cx="2400300" cy="1327150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a : A</a:t>
            </a:r>
            <a:endParaRPr lang="en-US" sz="1000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540966" y="165500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39558" y="1740900"/>
            <a:ext cx="5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58788" y="1569450"/>
            <a:ext cx="89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in_val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441450" y="186055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5400" y="19685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1504950" y="1895475"/>
            <a:ext cx="1060450" cy="1079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2984500"/>
            <a:ext cx="2988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in2in(a,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”, 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50" y="406400"/>
            <a:ext cx="213872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A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4350" y="374650"/>
            <a:ext cx="22236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B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@In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in_val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2400" y="1524001"/>
            <a:ext cx="2400300" cy="1327150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a : A</a:t>
            </a:r>
            <a:endParaRPr lang="en-US" sz="1000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1728166" y="1686757"/>
            <a:ext cx="1088059" cy="834193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 : B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03008" y="1734550"/>
            <a:ext cx="650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out_val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19288" y="1537700"/>
            <a:ext cx="68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out_val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727450" y="17145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5100" y="1968500"/>
            <a:ext cx="63500" cy="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H="1">
            <a:off x="2705100" y="1749425"/>
            <a:ext cx="1085850" cy="254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298450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out2out(b,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”, a, “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”);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50" y="406400"/>
            <a:ext cx="22236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A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@Out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4350" y="374650"/>
            <a:ext cx="22236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class B {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@Out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public double </a:t>
            </a:r>
            <a:r>
              <a:rPr lang="en-US" sz="1100" dirty="0" err="1" smtClean="0">
                <a:latin typeface="Lucida Sans Typewriter" pitchFamily="33" charset="0"/>
                <a:cs typeface="Lucida Sans Typewriter" pitchFamily="33" charset="0"/>
              </a:rPr>
              <a:t>out_val</a:t>
            </a:r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;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  ...</a:t>
            </a:r>
          </a:p>
          <a:p>
            <a:r>
              <a:rPr lang="en-US" sz="1100" dirty="0" smtClean="0">
                <a:latin typeface="Lucida Sans Typewriter" pitchFamily="33" charset="0"/>
                <a:cs typeface="Lucida Sans Typewriter" pitchFamily="33" charset="0"/>
              </a:rPr>
              <a:t>}</a:t>
            </a:r>
            <a:endParaRPr lang="en-US" sz="1100" dirty="0">
              <a:latin typeface="Lucida Sans Typewriter" pitchFamily="33" charset="0"/>
              <a:cs typeface="Lucida Sans Typewriter" pitchFamily="33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40866" y="1010482"/>
            <a:ext cx="1802434" cy="155491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HamonET</a:t>
            </a:r>
            <a:endParaRPr lang="en-US" sz="1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1118" y="1409692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51118" y="1897372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73145" y="1825016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24138" y="1495824"/>
            <a:ext cx="14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pet [mm/month]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9138" y="108050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 </a:t>
            </a:r>
            <a:r>
              <a:rPr lang="en-US" sz="1400" i="1" dirty="0" err="1" smtClean="0"/>
              <a:t>daylen</a:t>
            </a:r>
            <a:r>
              <a:rPr lang="en-US" sz="1400" i="1" dirty="0" smtClean="0"/>
              <a:t> [hours]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138" y="1598660"/>
            <a:ext cx="114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time [month]</a:t>
            </a:r>
            <a:endParaRPr lang="en-US" sz="14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1118" y="2306974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138" y="2008262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temp [deg C]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37871" y="107415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@In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4051" y="105033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@Out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25" y="2276475"/>
            <a:ext cx="2005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POJO &amp; Annotation Component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msc-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767" y="263657"/>
            <a:ext cx="3762487" cy="3037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64550" y="1395755"/>
            <a:ext cx="529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Editor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3275" y="257887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Console Output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10" y="77730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Toolbar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7822" y="508172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Working Directory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5081" y="45626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Simulation Tabs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2902" y="3173101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Status Line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77944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Toolbar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msc-overview.png"/>
          <p:cNvPicPr>
            <a:picLocks noChangeAspect="1"/>
          </p:cNvPicPr>
          <p:nvPr/>
        </p:nvPicPr>
        <p:blipFill>
          <a:blip r:embed="rId2" cstate="print"/>
          <a:srcRect b="79815"/>
          <a:stretch>
            <a:fillRect/>
          </a:stretch>
        </p:blipFill>
        <p:spPr>
          <a:xfrm>
            <a:off x="103414" y="1275494"/>
            <a:ext cx="5295900" cy="862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30563" y="2015627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4     5   6   7   8   9  10 11  12  13</a:t>
            </a:r>
            <a:endParaRPr lang="en-US" sz="12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907" y="1607412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1    2   3</a:t>
            </a:r>
            <a:endParaRPr lang="en-US" sz="12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msc-pa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827" y="225879"/>
            <a:ext cx="4212771" cy="3159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44981" y="65755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Command Console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0339" y="412629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Parameter File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795" y="194915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Type Filter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1338" y="1631830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Parameter Editor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msc-param-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713" y="232681"/>
            <a:ext cx="4327071" cy="3245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7972" y="815403"/>
            <a:ext cx="3211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Table View (Filter for ‘</a:t>
            </a:r>
            <a:r>
              <a:rPr lang="en-US" sz="1100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nhru</a:t>
            </a:r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’ dimensioned parameter)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3866" y="332456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Statistics on Selection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msc-analy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186" y="163286"/>
            <a:ext cx="441960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331030" y="167703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Output folder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073" y="385417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Analysis tabs</a:t>
            </a:r>
            <a:endParaRPr lang="en-US" sz="11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40866" y="1010482"/>
            <a:ext cx="2061514" cy="154983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dirty="0" smtClean="0"/>
          </a:p>
          <a:p>
            <a:pPr algn="ctr"/>
            <a:endParaRPr lang="en-US" sz="1000" dirty="0" smtClean="0"/>
          </a:p>
          <a:p>
            <a:pPr algn="ctr"/>
            <a:endParaRPr lang="en-US" dirty="0" smtClean="0"/>
          </a:p>
          <a:p>
            <a:pPr algn="ctr"/>
            <a:endParaRPr lang="en-US" sz="1000" dirty="0" smtClean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Component</a:t>
            </a:r>
            <a:endParaRPr lang="en-US" sz="10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74420" y="1234440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82040" y="1485900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89660" y="1729740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97280" y="1973580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7280" y="2217420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7620" y="1577340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1783080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94760" y="1988820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0100" y="441960"/>
            <a:ext cx="10431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</a:p>
          <a:p>
            <a:r>
              <a:rPr lang="en-US" sz="1400" dirty="0" smtClean="0"/>
              <a:t>- Parameter</a:t>
            </a:r>
          </a:p>
          <a:p>
            <a:r>
              <a:rPr lang="en-US" sz="1400" dirty="0" smtClean="0"/>
              <a:t>- Variables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93820" y="495300"/>
            <a:ext cx="945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</a:t>
            </a:r>
          </a:p>
          <a:p>
            <a:r>
              <a:rPr lang="en-US" sz="1400" dirty="0" smtClean="0"/>
              <a:t>- Variables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2491740" y="1120140"/>
            <a:ext cx="259080" cy="1600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28900" y="1203960"/>
            <a:ext cx="259080" cy="1600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66060" y="1272540"/>
            <a:ext cx="259080" cy="1600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89760" y="1775460"/>
            <a:ext cx="1798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552700" y="1607820"/>
            <a:ext cx="350520" cy="1588"/>
          </a:xfrm>
          <a:prstGeom prst="straightConnector1">
            <a:avLst/>
          </a:prstGeom>
          <a:ln>
            <a:prstDash val="lg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9400" y="1021080"/>
            <a:ext cx="103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Internal State 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ornthwaite-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9575"/>
            <a:ext cx="54864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9690" y="79523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en-US" sz="10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4034" y="1919288"/>
            <a:ext cx="1221166" cy="3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52090" y="94763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en-US" sz="1000" dirty="0" smtClean="0"/>
          </a:p>
        </p:txBody>
      </p:sp>
      <p:sp>
        <p:nvSpPr>
          <p:cNvPr id="13" name="Right Brace 12"/>
          <p:cNvSpPr/>
          <p:nvPr/>
        </p:nvSpPr>
        <p:spPr>
          <a:xfrm>
            <a:off x="1988764" y="752490"/>
            <a:ext cx="205740" cy="232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2070" y="193823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0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536850" y="202967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0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689250" y="218207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0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841650" y="233447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0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994050" y="248687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96879" y="1720222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(SHA, Resources)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3663292" y="1787857"/>
            <a:ext cx="784860" cy="381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- DB 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651559" y="1158134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</a:t>
            </a:r>
            <a:r>
              <a:rPr lang="en-US" sz="1600" baseline="30000" dirty="0" smtClean="0"/>
              <a:t>SD</a:t>
            </a:r>
            <a:endParaRPr lang="en-US" sz="1000" baseline="30000" dirty="0" smtClean="0"/>
          </a:p>
        </p:txBody>
      </p:sp>
      <p:sp>
        <p:nvSpPr>
          <p:cNvPr id="28" name="Folded Corner 27"/>
          <p:cNvSpPr/>
          <p:nvPr/>
        </p:nvSpPr>
        <p:spPr>
          <a:xfrm>
            <a:off x="3695136" y="2484586"/>
            <a:ext cx="576262" cy="6477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4313" y="295290"/>
            <a:ext cx="4881562" cy="3286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Control System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1038226" y="857266"/>
            <a:ext cx="357187" cy="4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3586165" y="866790"/>
            <a:ext cx="357187" cy="4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871545" y="1452577"/>
            <a:ext cx="1547813" cy="142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4490" y="110003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en-US" sz="10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856890" y="1252433"/>
            <a:ext cx="1025194" cy="429697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</a:t>
            </a:r>
            <a:endParaRPr lang="en-US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843463" y="129065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43463" y="183834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43463" y="25289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cxnSp>
        <p:nvCxnSpPr>
          <p:cNvPr id="41" name="Shape 40"/>
          <p:cNvCxnSpPr>
            <a:stCxn id="23" idx="3"/>
          </p:cNvCxnSpPr>
          <p:nvPr/>
        </p:nvCxnSpPr>
        <p:spPr>
          <a:xfrm rot="5400000">
            <a:off x="3007506" y="1285427"/>
            <a:ext cx="164786" cy="193164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/>
          <p:nvPr/>
        </p:nvCxnSpPr>
        <p:spPr>
          <a:xfrm rot="5400000">
            <a:off x="3867155" y="1800242"/>
            <a:ext cx="723895" cy="333372"/>
          </a:xfrm>
          <a:prstGeom prst="bentConnector3">
            <a:avLst>
              <a:gd name="adj1" fmla="val 13815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88797" y="1402556"/>
            <a:ext cx="1192591" cy="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18313" y="1201115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61178" y="238939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360235" y="2575576"/>
            <a:ext cx="1102103" cy="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3084920" y="1529962"/>
            <a:ext cx="411940" cy="361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069432" y="1959785"/>
            <a:ext cx="504824" cy="423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2392" y="166283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57676" y="2133600"/>
            <a:ext cx="109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Simulation reconstruction 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16200000" flipH="1">
            <a:off x="2776134" y="1520772"/>
            <a:ext cx="1627322" cy="116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40865" y="700887"/>
            <a:ext cx="1983409" cy="1554918"/>
          </a:xfrm>
          <a:prstGeom prst="roundRect">
            <a:avLst>
              <a:gd name="adj" fmla="val 48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HamonETCompInfo</a:t>
            </a:r>
            <a:endParaRPr lang="en-US" sz="1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1118" y="1100097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51118" y="1587777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</p:cNvCxnSpPr>
          <p:nvPr/>
        </p:nvCxnSpPr>
        <p:spPr>
          <a:xfrm>
            <a:off x="3724274" y="1478346"/>
            <a:ext cx="1200151" cy="12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3687" y="1186229"/>
            <a:ext cx="14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pet [mm/month]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9138" y="77090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 </a:t>
            </a:r>
            <a:r>
              <a:rPr lang="en-US" sz="1400" i="1" dirty="0" err="1" smtClean="0"/>
              <a:t>daylen</a:t>
            </a:r>
            <a:r>
              <a:rPr lang="en-US" sz="1400" i="1" dirty="0" smtClean="0"/>
              <a:t> [hours]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138" y="1289065"/>
            <a:ext cx="114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time [month]</a:t>
            </a:r>
            <a:endParaRPr lang="en-US" sz="14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1118" y="1997379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138" y="1698667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temp [deg C]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9783" y="78836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@In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63" y="76931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@Out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40865" y="2353474"/>
            <a:ext cx="1983409" cy="784981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HamonET</a:t>
            </a:r>
            <a:endParaRPr lang="en-US" sz="1000" dirty="0" smtClean="0"/>
          </a:p>
        </p:txBody>
      </p:sp>
      <p:cxnSp>
        <p:nvCxnSpPr>
          <p:cNvPr id="16" name="Straight Connector 15"/>
          <p:cNvCxnSpPr>
            <a:stCxn id="14" idx="0"/>
            <a:endCxn id="2" idx="2"/>
          </p:cNvCxnSpPr>
          <p:nvPr/>
        </p:nvCxnSpPr>
        <p:spPr>
          <a:xfrm rot="5400000" flipH="1" flipV="1">
            <a:off x="2683736" y="2304640"/>
            <a:ext cx="9766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62312" y="2871788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3588" y="1966913"/>
            <a:ext cx="1643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Annotation Component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40862" y="291269"/>
            <a:ext cx="1983409" cy="1554918"/>
          </a:xfrm>
          <a:prstGeom prst="roundRect">
            <a:avLst>
              <a:gd name="adj" fmla="val 48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HamonETCompInfo</a:t>
            </a:r>
            <a:endParaRPr lang="en-US" sz="1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1118" y="690479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51118" y="1178159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</p:cNvCxnSpPr>
          <p:nvPr/>
        </p:nvCxnSpPr>
        <p:spPr>
          <a:xfrm>
            <a:off x="3724271" y="1068728"/>
            <a:ext cx="1200154" cy="12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3687" y="776611"/>
            <a:ext cx="14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pet [mm/month]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9138" y="361287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 </a:t>
            </a:r>
            <a:r>
              <a:rPr lang="en-US" sz="1400" i="1" dirty="0" err="1" smtClean="0"/>
              <a:t>daylen</a:t>
            </a:r>
            <a:r>
              <a:rPr lang="en-US" sz="1400" i="1" dirty="0" smtClean="0"/>
              <a:t> [hours]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138" y="879447"/>
            <a:ext cx="114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time [month]</a:t>
            </a:r>
            <a:endParaRPr lang="en-US" sz="14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1118" y="1587761"/>
            <a:ext cx="655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138" y="1289049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temp [deg C]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9783" y="3787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@In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63" y="359699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@Out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40862" y="1943856"/>
            <a:ext cx="1983409" cy="784981"/>
          </a:xfrm>
          <a:prstGeom prst="roundRect">
            <a:avLst>
              <a:gd name="adj" fmla="val 73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HamonET</a:t>
            </a:r>
            <a:endParaRPr lang="en-US" sz="1000" dirty="0" smtClean="0"/>
          </a:p>
        </p:txBody>
      </p:sp>
      <p:cxnSp>
        <p:nvCxnSpPr>
          <p:cNvPr id="16" name="Straight Connector 15"/>
          <p:cNvCxnSpPr>
            <a:stCxn id="14" idx="0"/>
            <a:endCxn id="2" idx="2"/>
          </p:cNvCxnSpPr>
          <p:nvPr/>
        </p:nvCxnSpPr>
        <p:spPr>
          <a:xfrm rot="5400000" flipH="1" flipV="1">
            <a:off x="2683733" y="1895022"/>
            <a:ext cx="9766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62312" y="246217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3588" y="1557295"/>
            <a:ext cx="1643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Annotation Component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740862" y="2867782"/>
            <a:ext cx="1983409" cy="408819"/>
          </a:xfrm>
          <a:prstGeom prst="roundRect">
            <a:avLst>
              <a:gd name="adj" fmla="val 166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ETLib</a:t>
            </a:r>
            <a:endParaRPr lang="en-US" sz="1000" dirty="0" smtClean="0"/>
          </a:p>
        </p:txBody>
      </p:sp>
      <p:cxnSp>
        <p:nvCxnSpPr>
          <p:cNvPr id="18" name="Straight Connector 17"/>
          <p:cNvCxnSpPr>
            <a:stCxn id="17" idx="0"/>
            <a:endCxn id="14" idx="2"/>
          </p:cNvCxnSpPr>
          <p:nvPr/>
        </p:nvCxnSpPr>
        <p:spPr>
          <a:xfrm rot="5400000" flipH="1" flipV="1">
            <a:off x="2663095" y="2798310"/>
            <a:ext cx="1389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86135" y="299080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830</Words>
  <Application>Microsoft Office PowerPoint</Application>
  <PresentationFormat>Custom</PresentationFormat>
  <Paragraphs>366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odavid</cp:lastModifiedBy>
  <cp:revision>262</cp:revision>
  <dcterms:created xsi:type="dcterms:W3CDTF">2009-04-23T21:26:22Z</dcterms:created>
  <dcterms:modified xsi:type="dcterms:W3CDTF">2012-02-05T03:37:57Z</dcterms:modified>
</cp:coreProperties>
</file>