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59" r:id="rId3"/>
    <p:sldId id="257" r:id="rId4"/>
    <p:sldId id="275" r:id="rId5"/>
    <p:sldId id="269" r:id="rId6"/>
    <p:sldId id="271" r:id="rId7"/>
    <p:sldId id="258" r:id="rId8"/>
    <p:sldId id="263" r:id="rId9"/>
    <p:sldId id="265" r:id="rId10"/>
    <p:sldId id="266" r:id="rId11"/>
    <p:sldId id="272" r:id="rId12"/>
    <p:sldId id="273" r:id="rId13"/>
    <p:sldId id="274" r:id="rId14"/>
    <p:sldId id="279" r:id="rId15"/>
    <p:sldId id="262" r:id="rId16"/>
    <p:sldId id="260" r:id="rId17"/>
    <p:sldId id="276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83979" autoAdjust="0"/>
  </p:normalViewPr>
  <p:slideViewPr>
    <p:cSldViewPr>
      <p:cViewPr varScale="1">
        <p:scale>
          <a:sx n="59" d="100"/>
          <a:sy n="59" d="100"/>
        </p:scale>
        <p:origin x="-3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9D46E-226B-4509-BCF7-35651AAF0B24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E0AE-6F03-4305-AB3E-D74C5815B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E0AE-6F03-4305-AB3E-D74C5815B8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B77D-0CE1-4149-9133-C8D638F364B5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B453-946D-4634-BF7E-0929405CC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2" Type="http://schemas.openxmlformats.org/officeDocument/2006/relationships/hyperlink" Target="http://gcc.gnu.org/onlinedocs/gfortran/ISO_005fC_005fBIND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458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Native FORTRAN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OMS3.1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Character length passed in</a:t>
            </a:r>
          </a:p>
          <a:p>
            <a:r>
              <a:rPr lang="en-US" b="1" dirty="0" smtClean="0"/>
              <a:t>Length follows the character array as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CHARACTER(kind = C_CHAR,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INTEGER(C_INT), VALUE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Call </a:t>
            </a:r>
            <a:r>
              <a:rPr lang="en-US" b="1" smtClean="0"/>
              <a:t>By Reference</a:t>
            </a:r>
            <a:endParaRPr lang="en-US" b="1" dirty="0" smtClean="0"/>
          </a:p>
          <a:p>
            <a:r>
              <a:rPr lang="en-US" b="1" dirty="0" smtClean="0"/>
              <a:t>ISO_C_BINDING: C_INT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@Execute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INTEGER(C_INT)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npart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Call By value</a:t>
            </a:r>
          </a:p>
          <a:p>
            <a:r>
              <a:rPr lang="en-US" b="1" dirty="0" smtClean="0"/>
              <a:t>ISO_C_BINDING: C_FLOAT (4byte) or C_DOUBLE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runoff,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REAL(C_FLOAT) :: runoff,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(e.g. REAL)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ISO_C_BINDING: C_FLOAT, C_DOUBLE, C_INT, …</a:t>
            </a:r>
          </a:p>
          <a:p>
            <a:r>
              <a:rPr lang="en-US" b="1" dirty="0" smtClean="0"/>
              <a:t>DIMENSION by some other @In (C_INT)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REAL(C_FLOAT), DIMENSION(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DSSAT dynamic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Proposal (experimental)</a:t>
            </a:r>
          </a:p>
          <a:p>
            <a:r>
              <a:rPr lang="en-US" b="1" dirty="0" smtClean="0"/>
              <a:t>State indicator</a:t>
            </a:r>
          </a:p>
          <a:p>
            <a:r>
              <a:rPr lang="en-US" b="1" dirty="0" smtClean="0"/>
              <a:t>Proxy/Singleton for component</a:t>
            </a:r>
          </a:p>
          <a:p>
            <a:r>
              <a:rPr lang="en-US" b="1" dirty="0" smtClean="0"/>
              <a:t>Every State becomes a ‘</a:t>
            </a:r>
            <a:r>
              <a:rPr lang="en-US" b="1" dirty="0" err="1" smtClean="0"/>
              <a:t>ProxyComponent</a:t>
            </a:r>
            <a:r>
              <a:rPr lang="en-US" b="1" dirty="0" smtClean="0"/>
              <a:t>’</a:t>
            </a:r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@DSSAT(control=“DYN”, states=“RATE, INTEG”)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DYN, DYN_LEN, …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code goes into DLL</a:t>
            </a:r>
          </a:p>
          <a:p>
            <a:pPr lvl="1"/>
            <a:r>
              <a:rPr lang="en-US" dirty="0" smtClean="0"/>
              <a:t>Erosion.dll  (windows)</a:t>
            </a:r>
          </a:p>
          <a:p>
            <a:pPr lvl="1"/>
            <a:r>
              <a:rPr lang="en-US" dirty="0" err="1" smtClean="0"/>
              <a:t>libErosion.so</a:t>
            </a:r>
            <a:r>
              <a:rPr lang="en-US" dirty="0" smtClean="0"/>
              <a:t>  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DLL loads at model execution time.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@Execute </a:t>
            </a:r>
            <a:r>
              <a:rPr lang="en-US" dirty="0" smtClean="0"/>
              <a:t>annotated method gets called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Simulations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resource </a:t>
            </a:r>
            <a:r>
              <a:rPr lang="en-US" dirty="0" smtClean="0"/>
              <a:t>(search path for windows DLLs and shared libraries)</a:t>
            </a:r>
          </a:p>
          <a:p>
            <a:r>
              <a:rPr lang="en-US" b="1" dirty="0" smtClean="0"/>
              <a:t>resource</a:t>
            </a:r>
            <a:r>
              <a:rPr lang="en-US" dirty="0" smtClean="0"/>
              <a:t> for jar file(s)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hillslope.MainOMS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"$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oms_prj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/dist/*.jar“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"$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oms_prj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/dist"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parameter()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// output files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erosion.out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// values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runoff      "0.127631"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"1.88969E-05"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"6754.0983"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compile/link </a:t>
            </a:r>
          </a:p>
          <a:p>
            <a:pPr algn="ctr"/>
            <a:r>
              <a:rPr lang="en-US" dirty="0" smtClean="0"/>
              <a:t>*.f90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</a:t>
            </a:r>
          </a:p>
          <a:p>
            <a:pPr algn="ctr"/>
            <a:r>
              <a:rPr lang="en-US" dirty="0" smtClean="0"/>
              <a:t>Annotations</a:t>
            </a:r>
          </a:p>
          <a:p>
            <a:pPr algn="ctr"/>
            <a:r>
              <a:rPr lang="en-US" dirty="0" smtClean="0"/>
              <a:t>in  *.f90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generate</a:t>
            </a:r>
          </a:p>
          <a:p>
            <a:pPr algn="ctr"/>
            <a:r>
              <a:rPr lang="en-US" dirty="0" smtClean="0"/>
              <a:t>Java bindings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532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Compile/</a:t>
            </a:r>
          </a:p>
          <a:p>
            <a:pPr algn="ctr"/>
            <a:r>
              <a:rPr lang="en-US" dirty="0" smtClean="0"/>
              <a:t>package all</a:t>
            </a:r>
          </a:p>
          <a:p>
            <a:pPr algn="ctr"/>
            <a:r>
              <a:rPr lang="en-US" dirty="0" smtClean="0"/>
              <a:t>Bindings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2781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038600" y="2781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1722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71600" y="39624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xyz.dll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467600" y="39624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xyz.jar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2"/>
            <a:endCxn id="19" idx="0"/>
          </p:cNvCxnSpPr>
          <p:nvPr/>
        </p:nvCxnSpPr>
        <p:spPr>
          <a:xfrm rot="16200000" flipH="1">
            <a:off x="1276350" y="3219450"/>
            <a:ext cx="5334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31" idx="0"/>
          </p:cNvCxnSpPr>
          <p:nvPr/>
        </p:nvCxnSpPr>
        <p:spPr>
          <a:xfrm rot="16200000" flipH="1">
            <a:off x="7486650" y="3333750"/>
            <a:ext cx="533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830263" cy="830263"/>
          </a:xfrm>
          <a:prstGeom prst="rect">
            <a:avLst/>
          </a:prstGeom>
          <a:noFill/>
        </p:spPr>
      </p:pic>
      <p:pic>
        <p:nvPicPr>
          <p:cNvPr id="53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752600"/>
            <a:ext cx="830263" cy="830263"/>
          </a:xfrm>
          <a:prstGeom prst="rect">
            <a:avLst/>
          </a:prstGeom>
          <a:noFill/>
        </p:spPr>
      </p:pic>
      <p:pic>
        <p:nvPicPr>
          <p:cNvPr id="54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752600"/>
            <a:ext cx="830263" cy="830263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6200000" flipH="1">
            <a:off x="3829050" y="3295650"/>
            <a:ext cx="10287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95800" y="4114800"/>
            <a:ext cx="1676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(DYN</a:t>
            </a:r>
          </a:p>
          <a:p>
            <a:pPr algn="ctr"/>
            <a:r>
              <a:rPr lang="en-US" dirty="0" smtClean="0"/>
              <a:t>Proxy)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  <a:endCxn id="7" idx="1"/>
          </p:cNvCxnSpPr>
          <p:nvPr/>
        </p:nvCxnSpPr>
        <p:spPr>
          <a:xfrm flipV="1">
            <a:off x="6172200" y="2781300"/>
            <a:ext cx="38100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can be used to extend FORTRAN sources.</a:t>
            </a:r>
          </a:p>
          <a:p>
            <a:r>
              <a:rPr lang="en-US" dirty="0" smtClean="0"/>
              <a:t>Enable existing native sources to seamlessly integrate into OMS3, following the OMS3 annotation conventions.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http://gcc.gnu.org/onlinedocs/gfortran/ISO_005fC_005fBINDING.html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http://gcc.gnu.org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FORTRAN code in OMS directly</a:t>
            </a:r>
          </a:p>
          <a:p>
            <a:pPr lvl="1"/>
            <a:r>
              <a:rPr lang="en-US" dirty="0" smtClean="0"/>
              <a:t>No C/C++ bridge required!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OMS components in FORTRAN</a:t>
            </a:r>
          </a:p>
          <a:p>
            <a:r>
              <a:rPr lang="en-US" dirty="0" smtClean="0"/>
              <a:t>Integrated with build system</a:t>
            </a:r>
          </a:p>
          <a:p>
            <a:r>
              <a:rPr lang="en-US" dirty="0" smtClean="0"/>
              <a:t>Allow automatic documentation generation from source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90+ syntax</a:t>
            </a:r>
          </a:p>
          <a:p>
            <a:r>
              <a:rPr lang="en-US" dirty="0" smtClean="0"/>
              <a:t>(MODULES notation)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ISO_C_BINDING</a:t>
            </a:r>
            <a:endParaRPr lang="en-US" dirty="0" smtClean="0"/>
          </a:p>
          <a:p>
            <a:r>
              <a:rPr lang="en-US" dirty="0" smtClean="0"/>
              <a:t>GCC 4.4+ / </a:t>
            </a:r>
            <a:r>
              <a:rPr lang="en-US" dirty="0" err="1" smtClean="0"/>
              <a:t>gfortran</a:t>
            </a:r>
            <a:endParaRPr lang="en-US" dirty="0" smtClean="0"/>
          </a:p>
          <a:p>
            <a:r>
              <a:rPr lang="en-US" dirty="0" smtClean="0"/>
              <a:t>OMS3.1+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Annotations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(F2003+)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F90+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ISO_C_BINDING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constructs</a:t>
            </a:r>
          </a:p>
          <a:p>
            <a:r>
              <a:rPr lang="en-US" b="1" dirty="0" smtClean="0"/>
              <a:t>Declaration part, no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9023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eroout_len,runoff,peakro,effdrn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CHARACTER(kind =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INTEGER(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intent(in), VALUE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REAL(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C_FLOAT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‘Hidden’ in language comments</a:t>
            </a:r>
          </a:p>
          <a:p>
            <a:r>
              <a:rPr lang="en-US" b="1" dirty="0" smtClean="0"/>
              <a:t>optional arguments</a:t>
            </a:r>
          </a:p>
          <a:p>
            <a:r>
              <a:rPr lang="en-US" b="1" dirty="0" smtClean="0"/>
              <a:t>Preceding the language construct</a:t>
            </a:r>
          </a:p>
          <a:p>
            <a:pPr lvl="1"/>
            <a:r>
              <a:rPr lang="en-US" b="1" dirty="0" smtClean="0"/>
              <a:t>subroutine, function, argument, module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CHARACTER(kind = C_CHAR,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INTEGER(C_INT), intent(in), VALUE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REAL(C_FLOAT)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= meta data for source elements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arguments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@In</a:t>
            </a:r>
            <a:endParaRPr lang="en-US" dirty="0" smtClean="0"/>
          </a:p>
          <a:p>
            <a:r>
              <a:rPr lang="en-US" dirty="0" smtClean="0"/>
              <a:t>Single Value Argument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@Execute(“Erosion”)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Named argument(s)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@Description(en=“Erosion module”, de=“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Erosionsmodul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ISO_C_BINDING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Interoperability for FORTRAN</a:t>
            </a:r>
          </a:p>
          <a:p>
            <a:r>
              <a:rPr lang="en-US" dirty="0" smtClean="0"/>
              <a:t>Data type mapping</a:t>
            </a:r>
          </a:p>
          <a:p>
            <a:pPr lvl="1"/>
            <a:r>
              <a:rPr lang="en-US" dirty="0" smtClean="0"/>
              <a:t>C_DOUBLE</a:t>
            </a:r>
          </a:p>
          <a:p>
            <a:pPr lvl="1"/>
            <a:r>
              <a:rPr lang="en-US" dirty="0" smtClean="0"/>
              <a:t>C_FLOAT</a:t>
            </a:r>
          </a:p>
          <a:p>
            <a:pPr lvl="1"/>
            <a:r>
              <a:rPr lang="en-US" dirty="0" smtClean="0"/>
              <a:t>C_CHAR</a:t>
            </a:r>
            <a:endParaRPr lang="en-US" dirty="0"/>
          </a:p>
          <a:p>
            <a:pPr lvl="1"/>
            <a:r>
              <a:rPr lang="en-US" dirty="0" smtClean="0"/>
              <a:t>C_BOOL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@Execute</a:t>
            </a:r>
            <a:r>
              <a:rPr lang="en-US" dirty="0" smtClean="0"/>
              <a:t> defines entry point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! 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@In</a:t>
            </a:r>
            <a:r>
              <a:rPr lang="en-US" dirty="0" smtClean="0"/>
              <a:t> input to the subroutine</a:t>
            </a:r>
          </a:p>
          <a:p>
            <a:r>
              <a:rPr lang="en-US" dirty="0" smtClean="0"/>
              <a:t>Multiple annotations possible, one per line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 @Description("Erosion output name")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CHARACTER(kind = C_CHAR,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INTEGER(C_INT), VALUE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595</Words>
  <Application>Microsoft Office PowerPoint</Application>
  <PresentationFormat>On-screen Show (4:3)</PresentationFormat>
  <Paragraphs>195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Native FORTRAN Components</vt:lpstr>
      <vt:lpstr>What does it do?</vt:lpstr>
      <vt:lpstr>Requirements</vt:lpstr>
      <vt:lpstr>Example</vt:lpstr>
      <vt:lpstr>Annotations</vt:lpstr>
      <vt:lpstr>Annotations </vt:lpstr>
      <vt:lpstr>ISO_C_BINDING</vt:lpstr>
      <vt:lpstr>@Execute</vt:lpstr>
      <vt:lpstr>Input </vt:lpstr>
      <vt:lpstr>CHARACTER</vt:lpstr>
      <vt:lpstr>INTEGER</vt:lpstr>
      <vt:lpstr>REAL</vt:lpstr>
      <vt:lpstr>Arrays (e.g. REAL)</vt:lpstr>
      <vt:lpstr>DSSAT dynamic states</vt:lpstr>
      <vt:lpstr>Shared Libraries</vt:lpstr>
      <vt:lpstr>Resources in Simulations</vt:lpstr>
      <vt:lpstr>Automated Build system</vt:lpstr>
      <vt:lpstr>Conclusions</vt:lpstr>
      <vt:lpstr>Resources</vt:lpstr>
    </vt:vector>
  </TitlesOfParts>
  <Company>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FORTRAN</dc:title>
  <dc:creator>od</dc:creator>
  <cp:lastModifiedBy>od</cp:lastModifiedBy>
  <cp:revision>190</cp:revision>
  <dcterms:created xsi:type="dcterms:W3CDTF">2011-03-25T14:16:58Z</dcterms:created>
  <dcterms:modified xsi:type="dcterms:W3CDTF">2011-10-28T20:35:53Z</dcterms:modified>
</cp:coreProperties>
</file>