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handoutMasterIdLst>
    <p:handoutMasterId r:id="rId20"/>
  </p:handoutMasterIdLst>
  <p:sldIdLst>
    <p:sldId id="596" r:id="rId2"/>
    <p:sldId id="655" r:id="rId3"/>
    <p:sldId id="656" r:id="rId4"/>
    <p:sldId id="646" r:id="rId5"/>
    <p:sldId id="644" r:id="rId6"/>
    <p:sldId id="645" r:id="rId7"/>
    <p:sldId id="654" r:id="rId8"/>
    <p:sldId id="647" r:id="rId9"/>
    <p:sldId id="648" r:id="rId10"/>
    <p:sldId id="649" r:id="rId11"/>
    <p:sldId id="650" r:id="rId12"/>
    <p:sldId id="651" r:id="rId13"/>
    <p:sldId id="652" r:id="rId14"/>
    <p:sldId id="643" r:id="rId15"/>
    <p:sldId id="658" r:id="rId16"/>
    <p:sldId id="439" r:id="rId17"/>
    <p:sldId id="516" r:id="rId18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Intro" id="{FE0FE66F-D96F-2F42-AA60-65AC3855482B}">
          <p14:sldIdLst>
            <p14:sldId id="596"/>
            <p14:sldId id="655"/>
            <p14:sldId id="656"/>
            <p14:sldId id="646"/>
            <p14:sldId id="644"/>
          </p14:sldIdLst>
        </p14:section>
        <p14:section name="About" id="{CDE258E1-B6A8-364C-8DB3-937C55B77CCC}">
          <p14:sldIdLst>
            <p14:sldId id="645"/>
          </p14:sldIdLst>
        </p14:section>
        <p14:section name="Goal" id="{063CA34B-6A64-D846-B740-1BB946C867E5}">
          <p14:sldIdLst>
            <p14:sldId id="654"/>
          </p14:sldIdLst>
        </p14:section>
        <p14:section name="Background" id="{528DF2E7-F304-4E4A-9AEC-A0D20CC0BEBF}">
          <p14:sldIdLst>
            <p14:sldId id="647"/>
            <p14:sldId id="648"/>
            <p14:sldId id="649"/>
            <p14:sldId id="650"/>
          </p14:sldIdLst>
        </p14:section>
        <p14:section name="Demo" id="{7BD4BC70-7F95-C34A-BDBB-0DB8BD7FCAE5}">
          <p14:sldIdLst>
            <p14:sldId id="651"/>
            <p14:sldId id="652"/>
            <p14:sldId id="643"/>
            <p14:sldId id="658"/>
            <p14:sldId id="439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E"/>
    <a:srgbClr val="FEFEFE"/>
    <a:srgbClr val="FFFEFE"/>
    <a:srgbClr val="FFFFFD"/>
    <a:srgbClr val="FFFFFE"/>
    <a:srgbClr val="FFFEFF"/>
    <a:srgbClr val="FEFFFF"/>
    <a:srgbClr val="FFFFFF"/>
    <a:srgbClr val="FFFD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9" autoAdjust="0"/>
    <p:restoredTop sz="96327" autoAdjust="0"/>
  </p:normalViewPr>
  <p:slideViewPr>
    <p:cSldViewPr snapToGrid="0" showGuides="1">
      <p:cViewPr varScale="1">
        <p:scale>
          <a:sx n="120" d="100"/>
          <a:sy n="120" d="100"/>
        </p:scale>
        <p:origin x="192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6/27/21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6/27/21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1772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44A390E-87D2-4CBA-AB20-722C39F2889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9AE8C36C-F008-469A-BF62-824F3D1C5E70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E2FE6BCD-072B-4C98-999C-2F1BF08A8651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7567B211-6658-437D-83F1-FBB0057E47DE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7975-0B61-466D-9FCF-B31DF2BCED0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88C8-B304-42E2-BB3F-7BB2000C45BA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46438-F717-2B4C-BAC0-BFCDA780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6"/>
          <a:stretch/>
        </p:blipFill>
        <p:spPr>
          <a:xfrm>
            <a:off x="6044249" y="0"/>
            <a:ext cx="6147750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F94-A6C5-4BF7-A508-2C3B85711BB9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5676-9912-48C6-9E3A-F4D21A096116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1892A-1B3D-014D-B9C7-BCEDE316FD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EC86372-ED1D-451E-A0DA-92F70A0393B1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C13851-8F5A-3D4E-B2BF-9068624FC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DCEB30A5-FB54-4DA1-B38D-1B7DE81C6A48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1412C781-9486-495F-9009-294AB81D9257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6560075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B80FBCF9-2936-4056-9408-59954380108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3889800-62E2-CF4C-97E0-CE1310E361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60075" y="0"/>
            <a:ext cx="5631925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4705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12192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CD6C986A-168F-4D76-86BB-5B349F7604D5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llustration">
            <a:extLst>
              <a:ext uri="{FF2B5EF4-FFF2-40B4-BE49-F238E27FC236}">
                <a16:creationId xmlns:a16="http://schemas.microsoft.com/office/drawing/2014/main" id="{A6848E87-AB7D-1E4B-A882-1731BB7C3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926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 userDrawn="1"/>
        </p:nvSpPr>
        <p:spPr>
          <a:xfrm>
            <a:off x="768876" y="2989724"/>
            <a:ext cx="8852644" cy="878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 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eloper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Developer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94D5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66896-EE4D-4940-8EEB-A10853BA5730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5FF636-5AF7-9A48-9532-FFA3A18AD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22-276A-4151-B19E-B34F52E25495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05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7386-AF3C-4BD8-832B-AC56F7B7E4F1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D225CC8-2DCD-421C-8DA9-5A1321322184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1E71E9-A8ED-4FF5-B66D-14641AA84A5F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BEB99C5-A240-43E3-B2F9-F67C2DE25171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46C5096-6188-4396-9E8E-C7DC5E109130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97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81BC09-957D-45CD-9E0C-0CFA8700F9F5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1BEC230-374E-4E2A-8BB1-C01222A51658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fld id="{82BDA199-1C6F-4B76-931E-007EAA6F75F8}" type="datetime1">
              <a:rPr lang="en-US" smtClean="0"/>
              <a:t>6/27/21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17" r:id="rId2"/>
    <p:sldLayoutId id="2147483774" r:id="rId3"/>
    <p:sldLayoutId id="2147483922" r:id="rId4"/>
    <p:sldLayoutId id="2147483920" r:id="rId5"/>
    <p:sldLayoutId id="2147483931" r:id="rId6"/>
    <p:sldLayoutId id="2147483936" r:id="rId7"/>
    <p:sldLayoutId id="2147483933" r:id="rId8"/>
    <p:sldLayoutId id="2147483938" r:id="rId9"/>
    <p:sldLayoutId id="2147483761" r:id="rId10"/>
    <p:sldLayoutId id="2147483969" r:id="rId11"/>
    <p:sldLayoutId id="2147483974" r:id="rId12"/>
    <p:sldLayoutId id="2147483781" r:id="rId13"/>
    <p:sldLayoutId id="2147483756" r:id="rId14"/>
    <p:sldLayoutId id="2147483754" r:id="rId15"/>
    <p:sldLayoutId id="2147483778" r:id="rId16"/>
    <p:sldLayoutId id="2147483762" r:id="rId17"/>
    <p:sldLayoutId id="2147483766" r:id="rId18"/>
    <p:sldLayoutId id="2147483814" r:id="rId19"/>
    <p:sldLayoutId id="2147483749" r:id="rId20"/>
    <p:sldLayoutId id="2147483751" r:id="rId21"/>
    <p:sldLayoutId id="2147483752" r:id="rId22"/>
    <p:sldLayoutId id="2147483987" r:id="rId23"/>
    <p:sldLayoutId id="2147483763" r:id="rId24"/>
    <p:sldLayoutId id="2147483744" r:id="rId25"/>
    <p:sldLayoutId id="2147483742" r:id="rId26"/>
    <p:sldLayoutId id="2147483960" r:id="rId27"/>
    <p:sldLayoutId id="21474839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tindsouza" TargetMode="External"/><Relationship Id="rId2" Type="http://schemas.openxmlformats.org/officeDocument/2006/relationships/hyperlink" Target="https://github.com/martindsouza/pres-apex-mobile" TargetMode="Externa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martin.dsouza@oracl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tindsouza" TargetMode="External"/><Relationship Id="rId2" Type="http://schemas.openxmlformats.org/officeDocument/2006/relationships/hyperlink" Target="https://github.com/martindsouza/pres-apex-mobile" TargetMode="Externa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martin.dsouza@oracle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410C-3414-4130-8725-88D364A14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APEX app for Mobile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D2E5-D300-406A-BA20-32F56DEB80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github.com/martindsouza/pres-apex-mobile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7400-29C8-41CB-8DB1-A7A7808CB6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Martin D’Souza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BFB0-411D-4BEA-ABCF-6CE4BCB23E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Oracle APEX Developer</a:t>
            </a:r>
            <a:br>
              <a:rPr lang="en-US" dirty="0"/>
            </a:br>
            <a:r>
              <a:rPr lang="en-US" dirty="0">
                <a:hlinkClick r:id="rId3"/>
              </a:rPr>
              <a:t>@martindsouza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martin.dsouza@oracle.com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ADAC9B-9319-294E-8F94-FC38DF5518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9EDAF79-DB96-C843-B9F6-C0CC0473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First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CFE6-9F60-A344-98BA-4EF33B322E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D225CC8-2DCD-421C-8DA9-5A1321322184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3C23-5C14-624B-9A28-ACB9FF05BA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E983-34AF-794B-A62C-ABC57325C3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9" name="Content Placeholder 48" descr="Smart Phone outline">
            <a:extLst>
              <a:ext uri="{FF2B5EF4-FFF2-40B4-BE49-F238E27FC236}">
                <a16:creationId xmlns:a16="http://schemas.microsoft.com/office/drawing/2014/main" id="{E64A1EDD-E7C5-8348-B9C3-CFD3EB74D9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736" y="2673718"/>
            <a:ext cx="2419804" cy="2419804"/>
          </a:xfrm>
        </p:spPr>
      </p:pic>
      <p:pic>
        <p:nvPicPr>
          <p:cNvPr id="53" name="Content Placeholder 52" descr="Office worker female with solid fill">
            <a:extLst>
              <a:ext uri="{FF2B5EF4-FFF2-40B4-BE49-F238E27FC236}">
                <a16:creationId xmlns:a16="http://schemas.microsoft.com/office/drawing/2014/main" id="{DC035991-5C4E-0E46-9D86-E2E22BFF891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6436" y="2673718"/>
            <a:ext cx="2419804" cy="2419804"/>
          </a:xfrm>
        </p:spPr>
      </p:pic>
      <p:pic>
        <p:nvPicPr>
          <p:cNvPr id="57" name="Content Placeholder 56" descr="Caret Right outline">
            <a:extLst>
              <a:ext uri="{FF2B5EF4-FFF2-40B4-BE49-F238E27FC236}">
                <a16:creationId xmlns:a16="http://schemas.microsoft.com/office/drawing/2014/main" id="{BA22A4BB-06D5-3542-8DAA-9FCC7D7B507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7086" y="2673718"/>
            <a:ext cx="2419804" cy="2419804"/>
          </a:xfrm>
        </p:spPr>
      </p:pic>
    </p:spTree>
    <p:extLst>
      <p:ext uri="{BB962C8B-B14F-4D97-AF65-F5344CB8AC3E}">
        <p14:creationId xmlns:p14="http://schemas.microsoft.com/office/powerpoint/2010/main" val="412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Construction worker male with solid fill">
            <a:extLst>
              <a:ext uri="{FF2B5EF4-FFF2-40B4-BE49-F238E27FC236}">
                <a16:creationId xmlns:a16="http://schemas.microsoft.com/office/drawing/2014/main" id="{B1FF5F5E-DDDA-9E4C-84D9-357E0D45622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603" y="2058518"/>
            <a:ext cx="3689260" cy="3689260"/>
          </a:xfrm>
        </p:spPr>
      </p:pic>
      <p:pic>
        <p:nvPicPr>
          <p:cNvPr id="27" name="Content Placeholder 26" descr="Office worker female outline">
            <a:extLst>
              <a:ext uri="{FF2B5EF4-FFF2-40B4-BE49-F238E27FC236}">
                <a16:creationId xmlns:a16="http://schemas.microsoft.com/office/drawing/2014/main" id="{081CAD90-C35C-D548-A781-90437F31A13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3138" y="1969431"/>
            <a:ext cx="3867433" cy="3867433"/>
          </a:xfrm>
        </p:spPr>
      </p:pic>
      <p:sp>
        <p:nvSpPr>
          <p:cNvPr id="32" name="Title 3">
            <a:extLst>
              <a:ext uri="{FF2B5EF4-FFF2-40B4-BE49-F238E27FC236}">
                <a16:creationId xmlns:a16="http://schemas.microsoft.com/office/drawing/2014/main" id="{1E1EE5E5-D52B-4A24-A5F7-D4B0EF61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12A1D-26EA-3A42-A5B0-A980FB8DB10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873138" y="6425604"/>
            <a:ext cx="2743200" cy="3635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225CC8-2DCD-421C-8DA9-5A1321322184}" type="datetime1">
              <a:rPr lang="en-US" smtClean="0"/>
              <a:pPr>
                <a:spcAft>
                  <a:spcPts val="600"/>
                </a:spcAft>
              </a:pPr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4177-825C-3243-81EF-49998DC4EBA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27759" y="6423978"/>
            <a:ext cx="57453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© 2021,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BDF5-D261-E54F-BD10-6CB90209CB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762000" y="6423660"/>
            <a:ext cx="365760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81EE7-B06D-464D-A852-ABAD575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E123-51B4-F043-84D1-1B28C75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A0B3-1E9E-9F43-9C11-26C72CA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03D809-0620-394E-AA08-4E100A2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EDD8FC-7D5D-5C4A-B4AE-6A83E8CD5E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A3A59-DE83-2F4E-9FFC-A11D033F3A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11A65-6E5F-D848-B15B-4FFF68706A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09A1-0A67-A24E-9FE1-01BD7FA13B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Content Placeholder 11" descr="Badge Question Mark with solid fill">
            <a:extLst>
              <a:ext uri="{FF2B5EF4-FFF2-40B4-BE49-F238E27FC236}">
                <a16:creationId xmlns:a16="http://schemas.microsoft.com/office/drawing/2014/main" id="{0032E64C-EDF6-114A-8E47-0630B0D604C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4739" y="1844335"/>
            <a:ext cx="3482521" cy="348252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13CED2-B07E-124E-8718-015CE463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0F3AC-C1BC-2540-BB14-7A7FE7D02D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5E5522-276A-4151-B19E-B34F52E25495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CBFA-B51E-A549-8D37-F9FFB6C3DB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333F-59E1-6449-A159-DFE43EA4BD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7E6A8-A9D2-444A-9312-CA01B3009F4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with your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it simple (use the built-in APEX classes/tools)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as few devices (to start)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EFA6BC-9C12-4146-8639-F837A01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18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410C-3414-4130-8725-88D364A14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APEX app for Mobile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D2E5-D300-406A-BA20-32F56DEB80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martindsouza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pres</a:t>
            </a:r>
            <a:r>
              <a:rPr lang="en-US" dirty="0">
                <a:hlinkClick r:id="rId2"/>
              </a:rPr>
              <a:t>-apex-mobile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7400-29C8-41CB-8DB1-A7A7808CB68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Martin D’Souza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BFB0-411D-4BEA-ABCF-6CE4BCB23E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@martindsouza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martin.dsouza@oracle.com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0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A8EBE-10CE-6046-B7F6-C9B9604093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APEX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A37B-8767-AF45-AE2B-EDEB3A8A4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  <a:p>
            <a:r>
              <a:rPr lang="en-US" dirty="0"/>
              <a:t>4 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878-0ED8-6542-8271-7EC338AB21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0E4-B8D8-584A-974C-9AB030F1D2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3692-AAE5-BF4E-8C7D-D5F1FBDB4C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7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A8EBE-10CE-6046-B7F6-C9B9604093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“Mobile First”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A37B-8767-AF45-AE2B-EDEB3A8A4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878-0ED8-6542-8271-7EC338AB21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4EB18A2-7EBE-4232-99F5-52F53521DCFC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0E4-B8D8-584A-974C-9AB030F1D2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3692-AAE5-BF4E-8C7D-D5F1FBDB4C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8BED4FC-3B12-FA4C-9892-CDEF9184C0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Wrap Up</a:t>
            </a:r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70C0698-8D08-584A-99C5-1241BC9A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E109-D346-DD4C-97D9-CE59B39107D6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9AE8C36C-F008-469A-BF62-824F3D1C5E70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CB63-288B-FF48-B981-49142BA23B1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8F05-9D1D-CC4A-8952-6576234C3D8A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5F2AA94-6F06-E04C-B5E0-88845ECF47F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~15 years Oracle &amp; APEX experience</a:t>
            </a:r>
          </a:p>
          <a:p>
            <a:r>
              <a:rPr lang="en-US" dirty="0"/>
              <a:t>Author of several books (TODO LINK)</a:t>
            </a:r>
          </a:p>
          <a:p>
            <a:r>
              <a:rPr lang="en-US" b="1" dirty="0"/>
              <a:t>Recently joined Oracle on APEX development team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33A2B71-10EE-554F-ACEA-5C30378C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2A340-1090-B14E-A81C-3AF63B72E789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015B-8EFF-B94F-927E-6B001327C6F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1A0BB-E839-2F4E-92A8-0EE7CBEAFBD8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1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occer Goal outline">
            <a:extLst>
              <a:ext uri="{FF2B5EF4-FFF2-40B4-BE49-F238E27FC236}">
                <a16:creationId xmlns:a16="http://schemas.microsoft.com/office/drawing/2014/main" id="{B8AF141C-CEDE-D146-A912-BECF81CA32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074" y="2123748"/>
            <a:ext cx="3477645" cy="347764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B7C7A6-A4B4-5F43-8F7B-99E50CBDD1A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anchor="ctr"/>
          <a:lstStyle/>
          <a:p>
            <a:pPr algn="ctr"/>
            <a:r>
              <a:rPr lang="en-US" sz="3200" i="1" dirty="0"/>
              <a:t>Build a better experience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1404B-38F1-7A4E-A8EB-4DBFE8EA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ABE0-02BB-7D4F-8415-DF89A00D056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E332461-0228-4CE6-818B-14050AF0840D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C6775-3058-144A-BEB6-2280A127456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DC0E-F3A2-664B-8689-2C392BB1D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81EE7-B06D-464D-A852-ABAD575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69A-3FDC-4CAF-AA64-2A38456C3B7B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E123-51B4-F043-84D1-1B28C75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A0B3-1E9E-9F43-9C11-26C72CA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03D809-0620-394E-AA08-4E100A24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EDD8FC-7D5D-5C4A-B4AE-6A83E8CD5E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D0EFE-5B2C-8748-AB6A-C02C6D37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1F94-A6C5-4BF7-A508-2C3B85711BB9}" type="datetime1">
              <a:rPr lang="en-US" smtClean="0"/>
              <a:t>6/27/21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7046C-F4C3-8847-8804-27B437B4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7B9A-9853-084A-A8D6-2F9B202E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238D73-5883-1449-B9CC-7C55D2C95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9" y="26373"/>
            <a:ext cx="5245392" cy="68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_Simplified_Light Version.potx" id="{2B2F8B52-E34E-48EA-9247-E25FB3D9B58C}" vid="{9F881085-0A3F-412B-9300-38BE1DDF19F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1245</TotalTime>
  <Words>384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Georgia</vt:lpstr>
      <vt:lpstr>Oracle Sans Light</vt:lpstr>
      <vt:lpstr>Oracle Sans Tab</vt:lpstr>
      <vt:lpstr>Oracle Sans Tab Light</vt:lpstr>
      <vt:lpstr>System Font Regular</vt:lpstr>
      <vt:lpstr>Parent Master Pillars</vt:lpstr>
      <vt:lpstr>Building an APEX app for Mobile  </vt:lpstr>
      <vt:lpstr>PowerPoint Presentation</vt:lpstr>
      <vt:lpstr>PowerPoint Presentation</vt:lpstr>
      <vt:lpstr>PowerPoint Presentation</vt:lpstr>
      <vt:lpstr>Intro</vt:lpstr>
      <vt:lpstr>About</vt:lpstr>
      <vt:lpstr>Goal</vt:lpstr>
      <vt:lpstr>Background</vt:lpstr>
      <vt:lpstr>PowerPoint Presentation</vt:lpstr>
      <vt:lpstr>People First</vt:lpstr>
      <vt:lpstr>PowerPoint Presentation</vt:lpstr>
      <vt:lpstr>Demo</vt:lpstr>
      <vt:lpstr>PowerPoint Presentation</vt:lpstr>
      <vt:lpstr>Conclusion</vt:lpstr>
      <vt:lpstr>Building an APEX app for Mobile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different about this template?</dc:title>
  <dc:creator>Martin D'Souza</dc:creator>
  <cp:lastModifiedBy>Martin D'Souza</cp:lastModifiedBy>
  <cp:revision>30</cp:revision>
  <dcterms:created xsi:type="dcterms:W3CDTF">2021-05-31T21:42:17Z</dcterms:created>
  <dcterms:modified xsi:type="dcterms:W3CDTF">2021-06-28T11:58:21Z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