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0.xml" Type="http://schemas.openxmlformats.org/officeDocument/2006/relationships/slide" Id="rId65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F3F3F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None/>
              <a:defRPr/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mdube them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har char="➛"/>
              <a:defRPr/>
            </a:lvl1pPr>
            <a:lvl2pPr>
              <a:spcBef>
                <a:spcPts val="0"/>
              </a:spcBef>
              <a:buChar char="➚"/>
              <a:defRPr/>
            </a:lvl2pPr>
            <a:lvl3pPr>
              <a:spcBef>
                <a:spcPts val="0"/>
              </a:spcBef>
              <a:buChar char="➶"/>
              <a:defRPr/>
            </a:lvl3pPr>
            <a:lvl4pPr>
              <a:spcBef>
                <a:spcPts val="0"/>
              </a:spcBef>
              <a:buChar char="●"/>
              <a:defRPr/>
            </a:lvl4pPr>
            <a:lvl5pPr>
              <a:spcBef>
                <a:spcPts val="0"/>
              </a:spcBef>
              <a:buChar char="○"/>
              <a:defRPr/>
            </a:lvl5pPr>
            <a:lvl6pPr>
              <a:spcBef>
                <a:spcPts val="0"/>
              </a:spcBef>
              <a:buChar char="■"/>
              <a:defRPr/>
            </a:lvl6pPr>
            <a:lvl7pPr>
              <a:spcBef>
                <a:spcPts val="0"/>
              </a:spcBef>
              <a:buChar char="●"/>
              <a:defRPr/>
            </a:lvl7pPr>
            <a:lvl8pPr>
              <a:spcBef>
                <a:spcPts val="0"/>
              </a:spcBef>
              <a:buChar char="○"/>
              <a:defRPr/>
            </a:lvl8pPr>
            <a:lvl9pPr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3F3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FFC125"/>
              </a:buClr>
              <a:buSzPct val="100000"/>
              <a:buNone/>
              <a:defRPr sz="3600">
                <a:solidFill>
                  <a:srgbClr val="FFC125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063375" x="457200"/>
            <a:ext cy="3176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A7A15E"/>
              </a:buClr>
              <a:buSzPct val="100000"/>
              <a:buChar char="➛"/>
              <a:defRPr sz="2400">
                <a:solidFill>
                  <a:srgbClr val="A7A15E"/>
                </a:solidFill>
              </a:defRPr>
            </a:lvl1pPr>
            <a:lvl2pPr>
              <a:spcBef>
                <a:spcPts val="480"/>
              </a:spcBef>
              <a:buClr>
                <a:srgbClr val="A7A15E"/>
              </a:buClr>
              <a:buSzPct val="100000"/>
              <a:buChar char="➚"/>
              <a:defRPr sz="1800">
                <a:solidFill>
                  <a:srgbClr val="A7A15E"/>
                </a:solidFill>
              </a:defRPr>
            </a:lvl2pPr>
            <a:lvl3pPr>
              <a:spcBef>
                <a:spcPts val="480"/>
              </a:spcBef>
              <a:buClr>
                <a:srgbClr val="A7A15E"/>
              </a:buClr>
              <a:buChar char="➶"/>
              <a:defRPr>
                <a:solidFill>
                  <a:srgbClr val="A7A15E"/>
                </a:solidFill>
              </a:defRPr>
            </a:lvl3pPr>
            <a:lvl4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4pPr>
            <a:lvl5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5pPr>
            <a:lvl6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6pPr>
            <a:lvl7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7pPr>
            <a:lvl8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8pPr>
            <a:lvl9pPr>
              <a:spcBef>
                <a:spcPts val="360"/>
              </a:spcBef>
              <a:buClr>
                <a:srgbClr val="A7A15E"/>
              </a:buClr>
              <a:buSzPct val="100000"/>
              <a:defRPr sz="1200">
                <a:solidFill>
                  <a:srgbClr val="A7A15E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vedetails.com/product/66/Apache-Http-Server.html?vendor_id=45" Type="http://schemas.openxmlformats.org/officeDocument/2006/relationships/hyperlink" TargetMode="External" Id="rId4"/><Relationship Target="http://www.cvedetails.com/vendor/10048/Nginx.html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romwell-intl.com/cybersecurity/syslog-tls-cloud.html" Type="http://schemas.openxmlformats.org/officeDocument/2006/relationships/hyperlink" TargetMode="External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8.png" Type="http://schemas.openxmlformats.org/officeDocument/2006/relationships/image" Id="rId4"/><Relationship Target="../media/image05.png" Type="http://schemas.openxmlformats.org/officeDocument/2006/relationships/image" Id="rId3"/><Relationship Target="../media/image13.png" Type="http://schemas.openxmlformats.org/officeDocument/2006/relationships/image" Id="rId6"/><Relationship Target="../media/image11.png" Type="http://schemas.openxmlformats.org/officeDocument/2006/relationships/image" Id="rId5"/><Relationship Target="../media/image28.png" Type="http://schemas.openxmlformats.org/officeDocument/2006/relationships/image" Id="rId7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bsdguides.org/2012/fail2ban-with-pf-on-openbsd-5-2/" Type="http://schemas.openxmlformats.org/officeDocument/2006/relationships/hyperlink" TargetMode="External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25.png" Type="http://schemas.openxmlformats.org/officeDocument/2006/relationships/image" Id="rId3"/><Relationship Target="../media/image16.png" Type="http://schemas.openxmlformats.org/officeDocument/2006/relationships/image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19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2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4"/><Relationship Target="../media/image22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4"/><Relationship Target="../media/image30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4.png" Type="http://schemas.openxmlformats.org/officeDocument/2006/relationships/image" Id="rId4"/><Relationship Target="../media/image33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png" Type="http://schemas.openxmlformats.org/officeDocument/2006/relationships/image" Id="rId4"/><Relationship Target="../media/image36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3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7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9.png" Type="http://schemas.openxmlformats.org/officeDocument/2006/relationships/image" Id="rId4"/><Relationship Target="../media/image38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8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5.png" Type="http://schemas.openxmlformats.org/officeDocument/2006/relationships/image" Id="rId4"/><Relationship Target="../media/image41.png" Type="http://schemas.openxmlformats.org/officeDocument/2006/relationships/image" Id="rId3"/><Relationship Target="../media/image44.png" Type="http://schemas.openxmlformats.org/officeDocument/2006/relationships/image" Id="rId5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7.pn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6.pn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yberciti.biz/tips/linux-unix-bsd-nginx-webserver-security.html" Type="http://schemas.openxmlformats.org/officeDocument/2006/relationships/hyperlink" TargetMode="External" Id="rId4"/><Relationship Target="http://www.tldp.org/HOWTO/Chroot-BIND-HOWTO-2.html" Type="http://schemas.openxmlformats.org/officeDocument/2006/relationships/hyperlink" TargetMode="External" Id="rId3"/><Relationship Target="http://www.openbsd.org/faq/pf/config.html" Type="http://schemas.openxmlformats.org/officeDocument/2006/relationships/hyperlink" TargetMode="External" Id="rId9"/><Relationship Target="http://networkfilter.blogspot.ca/2014/12/security-openbsd-vs-freebsd.html#system_hardening" Type="http://schemas.openxmlformats.org/officeDocument/2006/relationships/hyperlink" TargetMode="External" Id="rId6"/><Relationship Target="http://cromwell-intl.com/cybersecurity/syslog-tls-cloud.html" Type="http://schemas.openxmlformats.org/officeDocument/2006/relationships/hyperlink" TargetMode="External" Id="rId5"/><Relationship Target="http://martin.kleppmann.com/2013/05/24/improving-security-of-ssh-private-keys.html" Type="http://schemas.openxmlformats.org/officeDocument/2006/relationships/hyperlink" TargetMode="External" Id="rId8"/><Relationship Target="http://www.cyberciti.biz/tips/php-security-best-practices-tutorial.html" Type="http://schemas.openxmlformats.org/officeDocument/2006/relationships/hyperlink" TargetMode="External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82011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HS - February 2015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076818" x="685800"/>
            <a:ext cy="22869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to secure a web server </a:t>
            </a:r>
            <a:br>
              <a:rPr lang="en"/>
            </a:br>
            <a:r>
              <a:rPr strike="sngStrike" lang="en"/>
              <a:t>like a boss</a:t>
            </a:r>
            <a:r>
              <a:rPr lang="en"/>
              <a:t> “comme un patron”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AE4747"/>
                </a:solidFill>
              </a:rPr>
              <a:t>par Martin Dubé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We are a system admin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We need to integrate a web app in the infrastructure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It is extremely insecure (let’s say we know it)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It is extremely critical for the company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Do a shit load of things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Must work flawless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The need is clear. We know that: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The app is coded in PHP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The app must run shell commands (dafuq?)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The app must access several servers outside the network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won’t waste time on: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Performance</a:t>
            </a:r>
          </a:p>
          <a:p>
            <a:pPr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Hardcore security sometimes means performance cost. Here we don’t care.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Securing by component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z="2400" lang="en"/>
              <a:t>OS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z="2400" lang="en"/>
              <a:t>Web server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PHP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trike="sngStrike" sz="2400" lang="en"/>
              <a:t>Database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trike="sngStrike" sz="2400" lang="en"/>
              <a:t>Application arch.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trike="sngStrike" sz="2400" lang="en"/>
              <a:t>Application source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each component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Ask about their communications (in / out)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Ask about DIC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Authenticity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Integrity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Disponibility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Implement relevant security mechanism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Fuck Security by Obscurity.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Understand what the hell you do.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[Strategy] Choosing a secure OS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We want an OS that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Offer multiple relevant security mechanism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supported by an active community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Quick security fix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well documented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Choice: OpenBSD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063375" x="457200"/>
            <a:ext cy="3394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Why?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secure by default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“Four years without a remote hole in the default install!”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Full of security mechanisms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Memory Protection (W^X, ProPolice, strlcpy/strlcat)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chroots (by default on some packages)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Privilege separation, by default (51 user, 39 for low priv.)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Powerful randomness (arc4random, libressl)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Regular source code audits (6 to 12 members security team)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Quick security updates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No damn /proc :)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Choice: OpenBSD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2115800"/>
            <a:ext cy="3714750" cx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y="4745300" x="193575"/>
            <a:ext cy="431400" cx="777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A7A15E"/>
                </a:solidFill>
              </a:rPr>
              <a:t>Thanks to: http://networkfilter.blogspot.ca/2014/12/security-openbsd-vs-freebsd.html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Choice: OpenBSD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Securelevel: 1 (default)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- /dev/mem and /dev/kmem may not be written to raw disk devices of mounted file systems are read-only 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- system immutable and append-only file flags may not be removed 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- kernel modules may not be loaded or unloaded 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- a panic or trap cannot be forced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Choice: OpenBSD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48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Securelevel 2: "Highly secure mode" 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all effects of securelevel 1 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raw disk devices are always read-only whether mounted or not 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settimeofday(2) and clock_settime(2) may not set the time backwards or close to overflow 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firewall and NAT rules may not be altered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Security 5 Ws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Scenario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Strategy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Approach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Choosing an Operating System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Choosing a web server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Choosing a network topology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Choosing an architecture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Implementation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Test security of the solution (penetration test)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Tonight’s plan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Choosing a web server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Nginx vs Apache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Both are mature and well documented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Nginx pros</a:t>
            </a:r>
          </a:p>
          <a:p>
            <a:pPr algn="l" rtl="0" lvl="2" marR="0" indent="-3175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Chrooted by default</a:t>
            </a:r>
          </a:p>
          <a:p>
            <a:pPr algn="l" rtl="0" lvl="2" marR="0" indent="-3175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Less vulnerabilities documented (</a:t>
            </a:r>
            <a:r>
              <a:rPr u="sng" lang="en">
                <a:solidFill>
                  <a:schemeClr val="hlink"/>
                </a:solidFill>
                <a:hlinkClick r:id="rId3"/>
              </a:rPr>
              <a:t>8 on nginx</a:t>
            </a:r>
            <a:r>
              <a:rPr lang="en"/>
              <a:t> vs </a:t>
            </a:r>
            <a:r>
              <a:rPr u="sng" lang="en">
                <a:solidFill>
                  <a:schemeClr val="hlink"/>
                </a:solidFill>
                <a:hlinkClick r:id="rId4"/>
              </a:rPr>
              <a:t>284 on apache</a:t>
            </a:r>
            <a:r>
              <a:rPr lang="en"/>
              <a:t> @ cvedetails)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Apache pros</a:t>
            </a:r>
          </a:p>
          <a:p>
            <a:pPr algn="l" rtl="0" lvl="2" marR="0" indent="-3175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mod_security</a:t>
            </a:r>
          </a:p>
          <a:p>
            <a:pPr algn="l" rtl="0" lvl="2" marR="0" indent="-3175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.htaccess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4747"/>
              </a:buClr>
              <a:buSzPct val="100000"/>
              <a:buFont typeface="Arial"/>
              <a:buChar char="➛"/>
            </a:pPr>
            <a:r>
              <a:rPr lang="en">
                <a:solidFill>
                  <a:srgbClr val="AE4747"/>
                </a:solidFill>
              </a:rPr>
              <a:t>Understanding how to use it is what matter!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Choice: nginx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Why?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For previously enumerated reasons.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[Strategy] Choosing a topology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194175"/>
            <a:ext cy="3349524" cx="53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500" lang="en"/>
              <a:t>[Strategy] Choosing an architecture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4" x="1278174"/>
            <a:ext cy="3920425" cx="62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Installation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Minimal Install. Enable only what’s needed.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During install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An admin user </a:t>
            </a:r>
            <a:r>
              <a:rPr b="1" lang="en"/>
              <a:t>can</a:t>
            </a:r>
            <a:r>
              <a:rPr lang="en"/>
              <a:t> be created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OpenSSH server </a:t>
            </a:r>
            <a:r>
              <a:rPr b="1" lang="en"/>
              <a:t>can</a:t>
            </a:r>
            <a:r>
              <a:rPr lang="en"/>
              <a:t> be installed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root login </a:t>
            </a:r>
            <a:r>
              <a:rPr b="1" lang="en"/>
              <a:t>can</a:t>
            </a:r>
            <a:r>
              <a:rPr lang="en"/>
              <a:t> be restricted on OpenSSH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 ntp server </a:t>
            </a:r>
            <a:r>
              <a:rPr b="1" lang="en"/>
              <a:t>can</a:t>
            </a:r>
            <a:r>
              <a:rPr lang="en"/>
              <a:t> be configured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After install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Install your favourite tools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0150" x="1011375"/>
            <a:ext cy="955949" cx="77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511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Filesystem integrity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Install, configure and run AIDE (Advanced Intrusion Detection Environment)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75925" x="779800"/>
            <a:ext cy="2151600" cx="4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50" x="5638800"/>
            <a:ext cy="3827374" cx="283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Filesystem integrity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Don’t forget to download the file at a safe place!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Keep understanding what you are doing :)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75050" x="1454550"/>
            <a:ext cy="2447474" cx="46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Filesystem integrity 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To check for changes on the file system: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Upload latest baseline at /var/db/aide.db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aide --check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To update database with new files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aide --update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Password Policy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6000" x="910150"/>
            <a:ext cy="2057699" cx="75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Password Policy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Add these lines in /etc/login.conf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9450" x="976450"/>
            <a:ext cy="2590800" cx="69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125000"/>
              <a:buFont typeface="Cambria"/>
              <a:buChar char="➛"/>
            </a:pPr>
            <a:r>
              <a:rPr lang="en"/>
              <a:t>Daddy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125000"/>
              <a:buFont typeface="Cambria"/>
              <a:buChar char="➛"/>
            </a:pPr>
            <a:r>
              <a:rPr lang="en"/>
              <a:t>Hackfest admin since 2011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Worked hard on Hacking Games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All other kind of tasks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125000"/>
              <a:buFont typeface="Cambria"/>
              <a:buChar char="➛"/>
            </a:pPr>
            <a:r>
              <a:rPr lang="en"/>
              <a:t>Security Analyst at GoSecure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Penetration Testing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Systems Hardening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Firewall Management (Checkpoint &amp; Fortinet)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Password Policy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Configure policy in /etc/passwdqc.conf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89000" x="1435500"/>
            <a:ext cy="2492149" cx="31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Password Policy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Test the policy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33725" x="976475"/>
            <a:ext cy="2276475" cx="7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Server Management: OpenSSH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Server side consideration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Client side consideration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Create a strong key (-t rsa -b 4096)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Encrypt it with PKCS#8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6450" x="1076050"/>
            <a:ext cy="1152525" cx="6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Partitions security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Default partitions scheme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Other interesting options: noexec, rdonly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15237" x="1490825"/>
            <a:ext cy="1647825" cx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Logs export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Distributed setup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Authenticate and Encrypt communication with log server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http://cromwell-intl.com/cybersecurity/syslog-tls-cloud.html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Local setup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Just send logs on a remote server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Use a dedicated network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200150" x="74350"/>
            <a:ext cy="3725699" cx="4377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Logs export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Config on client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/etc/syslog.conf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➶"/>
            </a:pPr>
            <a:r>
              <a:rPr sz="1400" lang="en"/>
              <a:t>/etc/hosts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y="1200150" x="3240950"/>
            <a:ext cy="3725699" cx="544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Config on server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/etc/syslog.conf</a:t>
            </a:r>
          </a:p>
          <a:p>
            <a:pPr rtl="0" indent="0" marL="91440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/etc/hosts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/etc/rc.conf.local (</a:t>
            </a:r>
            <a:r>
              <a:rPr lang="en" i="1"/>
              <a:t>Note: -u flag is considered insecure.)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5637" x="4693125"/>
            <a:ext cy="533400" cx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66300" x="4693125"/>
            <a:ext cy="361950" cx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205300" x="1532212"/>
            <a:ext cy="523875" cx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03150" x="1556012"/>
            <a:ext cy="361950" cx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167450" x="4693125"/>
            <a:ext cy="815399" cx="32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Firewall rules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7000" x="656800"/>
            <a:ext cy="3085200" cx="8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OS Hardening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If SSH must be publicly accessible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Implement fail2ban with PF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http://www.bsdguides.org/2012/fail2ban-with-pf-on-openbsd-5-2/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[Impl.] Web server Installation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Installation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Remove “nodev” flag from /var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3225" x="3116825"/>
            <a:ext cy="990600" cx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7050" x="3116825"/>
            <a:ext cy="1647825" cx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46725" x="3116825"/>
            <a:ext cy="381000" cx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Remove default web site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/etc/nginx/nginx.conf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Delete: section http -&gt; server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Add: include conf.d/*.conf;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Configure logging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Remove nginx version in errors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99375" x="538750"/>
            <a:ext cy="452669" cx="81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74775" x="139513"/>
            <a:ext cy="373725" cx="87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028950" x="538750"/>
            <a:ext cy="180975" cx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[Security] What?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From OSSTMM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“a form of protection where a separation is created between the assets and the threat.”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Assets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The web application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The infrastructure around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Threat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Outsiders (Those who access the web site)</a:t>
            </a:r>
          </a:p>
          <a:p>
            <a:pPr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Insiders (Those who manage the web site)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Set limits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Set more limits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91575" x="629925"/>
            <a:ext cy="857400" cx="788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97487" x="629925"/>
            <a:ext cy="1059962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Set timeouts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6200" x="731950"/>
            <a:ext cy="1627128" cx="79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Set max simultaneous connections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Set max concurrent connections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0425" x="1015300"/>
            <a:ext cy="684750" cx="6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2225" x="1015300"/>
            <a:ext cy="629450" cx="60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Limit access to our domain(s)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Limit Request Methods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0450" x="1028175"/>
            <a:ext cy="1011348" cx="4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11500" x="1028175"/>
            <a:ext cy="857400" cx="4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Block Referrer (Spam)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Block Image Hotlinking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3325" x="1014426"/>
            <a:ext cy="924382" cx="76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50150" x="1014425"/>
            <a:ext cy="1315799" cx="5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Limit access to some folder/files by password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Limit access to some folder/files by IP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1800" x="1053925"/>
            <a:ext cy="990600" cx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72875" x="1053925"/>
            <a:ext cy="1762925" cx="2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TLS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82250" x="1845550"/>
            <a:ext cy="3609975" cx="6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Web server Hardening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Secure logs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Remember what does Securelevel=1 ?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362" x="770600"/>
            <a:ext cy="2011224" cx="78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83050" x="770600"/>
            <a:ext cy="857399" cx="698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[Impl.] PHP Installation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076000"/>
            <a:ext cy="3743325" cx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PHP Hardening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Remove default pool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/etc/php-fpm.conf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Comment section [www]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Add: include=/etc/fpm.d/*.conf</a:t>
            </a:r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Create and harden one php file per apps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php_value vs php_admin_value</a:t>
            </a:r>
          </a:p>
          <a:p>
            <a:pPr rtl="0" lvl="2" indent="-317500" marL="1371600"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The application cannot change its php.ini parameters with php_admin_value with ini_set()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[Security] Who?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Everyone.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Example: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Should the developer put time on security?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Should the sysadmin put time on security?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PHP Hardening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Harden unix socket security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5875" x="628900"/>
            <a:ext cy="1669360" cx="80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PHP Hardening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Harden process security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Harden memory management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1875" x="628875"/>
            <a:ext cy="775004" cx="8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73625" x="684062"/>
            <a:ext cy="1174950" cx="79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PHP Hardening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PHP ini file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7125" x="218950"/>
            <a:ext cy="3189674" cx="87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500" lang="en"/>
              <a:t>[Impl.] Application Integration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4" x="1278174"/>
            <a:ext cy="3920425" cx="62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File/Folder Security?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sz="1800" lang="en"/>
              <a:t>Whereas </a:t>
            </a:r>
            <a:r>
              <a:rPr sz="1800" lang="en">
                <a:solidFill>
                  <a:srgbClr val="FFC125"/>
                </a:solidFill>
              </a:rPr>
              <a:t>php</a:t>
            </a:r>
            <a:r>
              <a:rPr sz="1800" lang="en">
                <a:solidFill>
                  <a:srgbClr val="AE4747"/>
                </a:solidFill>
              </a:rPr>
              <a:t> </a:t>
            </a:r>
            <a:r>
              <a:rPr sz="1800" lang="en">
                <a:solidFill>
                  <a:srgbClr val="A7A15E"/>
                </a:solidFill>
              </a:rPr>
              <a:t>run as</a:t>
            </a:r>
            <a:r>
              <a:rPr sz="1800" lang="en">
                <a:solidFill>
                  <a:srgbClr val="AE4747"/>
                </a:solidFill>
              </a:rPr>
              <a:t> _www1:www</a:t>
            </a:r>
            <a:r>
              <a:rPr sz="1800" lang="en"/>
              <a:t> and </a:t>
            </a:r>
            <a:r>
              <a:rPr sz="1800" lang="en">
                <a:solidFill>
                  <a:srgbClr val="FFC125"/>
                </a:solidFill>
              </a:rPr>
              <a:t>nginx</a:t>
            </a:r>
            <a:r>
              <a:rPr sz="1800" lang="en">
                <a:solidFill>
                  <a:srgbClr val="AE4747"/>
                </a:solidFill>
              </a:rPr>
              <a:t> </a:t>
            </a:r>
            <a:r>
              <a:rPr sz="1800" lang="en">
                <a:solidFill>
                  <a:srgbClr val="A7A15E"/>
                </a:solidFill>
              </a:rPr>
              <a:t>run as</a:t>
            </a:r>
            <a:r>
              <a:rPr sz="1800" lang="en">
                <a:solidFill>
                  <a:srgbClr val="AE4747"/>
                </a:solidFill>
              </a:rPr>
              <a:t> www:www</a:t>
            </a:r>
          </a:p>
          <a:p>
            <a:pPr rtl="0" lvl="1" indent="-342900" marL="9144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this acceptable?</a:t>
            </a:r>
          </a:p>
          <a:p>
            <a:pPr rtl="0" lvl="2" indent="-317500" marL="13716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nop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this enough?</a:t>
            </a:r>
          </a:p>
          <a:p>
            <a:pPr rtl="0" lvl="2" indent="-317500" marL="13716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nop</a:t>
            </a:r>
          </a:p>
          <a:p>
            <a:pPr rtl="0" lvl="0" indent="0" marL="91440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42900" marL="9144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Is this secure?</a:t>
            </a:r>
          </a:p>
          <a:p>
            <a:pPr rtl="0" lvl="2" indent="-317500" marL="1371600">
              <a:lnSpc>
                <a:spcPct val="100000"/>
              </a:lnSpc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yes</a:t>
            </a:r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76187" x="3662825"/>
            <a:ext cy="485775" cx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49987" x="3662825"/>
            <a:ext cy="476250" cx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44037" x="3639012"/>
            <a:ext cy="514350" cx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More Hardening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User / Groups / Files security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Make /tmp be writable but not readable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buClr>
                <a:srgbClr val="A7A15E"/>
              </a:buClr>
              <a:buSzPct val="58333"/>
              <a:buFont typeface="Arial"/>
              <a:buChar char="➶"/>
            </a:pPr>
            <a:r>
              <a:rPr lang="en"/>
              <a:t>chmod 730 tmp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Verify that php user (_www1) run as gid 67 (www)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28375" x="1460475"/>
            <a:ext cy="792049" cx="6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[Impl.] Still need more?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systrace demo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9200" x="3453775"/>
            <a:ext cy="4076700" cx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[Impl.] Still need more?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systrace logs!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5150" x="521874"/>
            <a:ext cy="550974" cx="84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Pentest Time!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Challenge #1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Find the flag file and read its content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Challenge #2</a:t>
            </a:r>
          </a:p>
          <a:p>
            <a:pPr rtl="0" lvl="1" indent="-342900" marL="914400">
              <a:spcBef>
                <a:spcPts val="0"/>
              </a:spcBef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Exploit an eval()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URL: http://192.168.1.x/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427" name="Shape 42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[Security] Where?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On all available layers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Example: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Operating System (OS)?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Network?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Application vs Infrastructure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Client side?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063375" x="457200"/>
            <a:ext cy="3681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3"/>
              </a:rPr>
              <a:t>http://www.tldp.org/HOWTO/Chroot-BIND-HOWTO-2.html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4"/>
              </a:rPr>
              <a:t>http://www.cyberciti.biz/tips/linux-unix-bsd-nginx-webserver-security.html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5"/>
              </a:rPr>
              <a:t>http://cromwell-intl.com/cybersecurity/syslog-tls-cloud.html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6"/>
              </a:rPr>
              <a:t>http://networkfilter.blogspot.ca/2014/12/security-openbsd-vs-freebsd.html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7"/>
              </a:rPr>
              <a:t>http://www.cyberciti.biz/tips/php-security-best-practices-tutorial.html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8"/>
              </a:rPr>
              <a:t>http://martin.kleppmann.com/2013/05/24/improving-security-of-ssh-private-keys.html</a:t>
            </a:r>
          </a:p>
          <a:p>
            <a:pPr rtl="0" lvl="0" indent="-304800" marL="457200">
              <a:spcBef>
                <a:spcPts val="0"/>
              </a:spcBef>
              <a:buClr>
                <a:srgbClr val="A7A15E"/>
              </a:buClr>
              <a:buSzPct val="100000"/>
              <a:buFont typeface="Arial"/>
              <a:buChar char="➛"/>
            </a:pPr>
            <a:r>
              <a:rPr u="sng" sz="1200" lang="en">
                <a:solidFill>
                  <a:schemeClr val="hlink"/>
                </a:solidFill>
                <a:hlinkClick r:id="rId9"/>
              </a:rPr>
              <a:t>http://www.openbsd.org/faq/pf/config.html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[Security] When?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Until it is considered enough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Depend on risk acceptance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Depend on budgets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Arial"/>
              <a:buChar char="➛"/>
            </a:pPr>
            <a:r>
              <a:rPr lang="en"/>
              <a:t>Depends on the criticality of the assets and interest for the threat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An extranet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 public web site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An internal web site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75000"/>
              <a:buFont typeface="Arial"/>
              <a:buChar char="➚"/>
            </a:pPr>
            <a:r>
              <a:rPr lang="en"/>
              <a:t>A VPN web portal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[Security] Why?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Protect assets against Threats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[Security] How?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063375" x="457200"/>
            <a:ext cy="308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15E"/>
              </a:buClr>
              <a:buSzPct val="100000"/>
              <a:buFont typeface="Cambria"/>
              <a:buChar char="➛"/>
            </a:pPr>
            <a:r>
              <a:rPr lang="en"/>
              <a:t>The following shall give some ideas.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