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3" r:id="rId2"/>
  </p:sldMasterIdLst>
  <p:notesMasterIdLst>
    <p:notesMasterId r:id="rId25"/>
  </p:notesMasterIdLst>
  <p:handoutMasterIdLst>
    <p:handoutMasterId r:id="rId26"/>
  </p:handoutMasterIdLst>
  <p:sldIdLst>
    <p:sldId id="318" r:id="rId3"/>
    <p:sldId id="321" r:id="rId4"/>
    <p:sldId id="348" r:id="rId5"/>
    <p:sldId id="368" r:id="rId6"/>
    <p:sldId id="322" r:id="rId7"/>
    <p:sldId id="346" r:id="rId8"/>
    <p:sldId id="329" r:id="rId9"/>
    <p:sldId id="361" r:id="rId10"/>
    <p:sldId id="371" r:id="rId11"/>
    <p:sldId id="372" r:id="rId12"/>
    <p:sldId id="373" r:id="rId13"/>
    <p:sldId id="374" r:id="rId14"/>
    <p:sldId id="376" r:id="rId15"/>
    <p:sldId id="377" r:id="rId16"/>
    <p:sldId id="378" r:id="rId17"/>
    <p:sldId id="379" r:id="rId18"/>
    <p:sldId id="380" r:id="rId19"/>
    <p:sldId id="381" r:id="rId20"/>
    <p:sldId id="382" r:id="rId21"/>
    <p:sldId id="341" r:id="rId22"/>
    <p:sldId id="342" r:id="rId23"/>
    <p:sldId id="365" r:id="rId24"/>
  </p:sldIdLst>
  <p:sldSz cx="13011150" cy="9756775"/>
  <p:notesSz cx="6805613" cy="9939338"/>
  <p:defaultTextStyle>
    <a:defPPr>
      <a:defRPr lang="en-US"/>
    </a:defPPr>
    <a:lvl1pPr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7700" indent="-19050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8575" indent="-384175"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9450" indent="-577850"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98738" indent="-769938" algn="l" defTabSz="1298575"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86000" algn="l" defTabSz="914400" rtl="0" eaLnBrk="1" latinLnBrk="0" hangingPunct="1">
      <a:defRPr sz="2600" kern="1200">
        <a:solidFill>
          <a:schemeClr val="tx1"/>
        </a:solidFill>
        <a:latin typeface="Arial" pitchFamily="34" charset="0"/>
        <a:ea typeface="ヒラギノ角ゴ Pro W3"/>
        <a:cs typeface="ヒラギノ角ゴ Pro W3"/>
      </a:defRPr>
    </a:lvl6pPr>
    <a:lvl7pPr marL="2743200" algn="l" defTabSz="914400" rtl="0" eaLnBrk="1" latinLnBrk="0" hangingPunct="1">
      <a:defRPr sz="2600" kern="1200">
        <a:solidFill>
          <a:schemeClr val="tx1"/>
        </a:solidFill>
        <a:latin typeface="Arial" pitchFamily="34" charset="0"/>
        <a:ea typeface="ヒラギノ角ゴ Pro W3"/>
        <a:cs typeface="ヒラギノ角ゴ Pro W3"/>
      </a:defRPr>
    </a:lvl7pPr>
    <a:lvl8pPr marL="3200400" algn="l" defTabSz="914400" rtl="0" eaLnBrk="1" latinLnBrk="0" hangingPunct="1">
      <a:defRPr sz="2600" kern="1200">
        <a:solidFill>
          <a:schemeClr val="tx1"/>
        </a:solidFill>
        <a:latin typeface="Arial" pitchFamily="34" charset="0"/>
        <a:ea typeface="ヒラギノ角ゴ Pro W3"/>
        <a:cs typeface="ヒラギノ角ゴ Pro W3"/>
      </a:defRPr>
    </a:lvl8pPr>
    <a:lvl9pPr marL="3657600" algn="l" defTabSz="914400"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00"/>
    <a:srgbClr val="DD0000"/>
    <a:srgbClr val="77BB11"/>
    <a:srgbClr val="EE0066"/>
    <a:srgbClr val="118888"/>
    <a:srgbClr val="004282"/>
    <a:srgbClr val="7F7F7F"/>
    <a:srgbClr val="EE5500"/>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7216" autoAdjust="0"/>
  </p:normalViewPr>
  <p:slideViewPr>
    <p:cSldViewPr showGuides="1">
      <p:cViewPr>
        <p:scale>
          <a:sx n="75" d="100"/>
          <a:sy n="75" d="100"/>
        </p:scale>
        <p:origin x="-78" y="-18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7" d="100"/>
          <a:sy n="67" d="100"/>
        </p:scale>
        <p:origin x="-3516" y="-120"/>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54450" y="0"/>
            <a:ext cx="2949575" cy="496888"/>
          </a:xfrm>
          <a:prstGeom prst="rect">
            <a:avLst/>
          </a:prstGeom>
        </p:spPr>
        <p:txBody>
          <a:bodyPr vert="horz" lIns="65233" tIns="32617" rIns="65233" bIns="32617" rtlCol="0"/>
          <a:lstStyle>
            <a:lvl1pPr algn="r" defTabSz="928021" fontAlgn="auto">
              <a:spcBef>
                <a:spcPts val="0"/>
              </a:spcBef>
              <a:spcAft>
                <a:spcPts val="0"/>
              </a:spcAft>
              <a:defRPr sz="900">
                <a:latin typeface="+mn-lt"/>
                <a:ea typeface="+mn-ea"/>
                <a:cs typeface="+mn-cs"/>
              </a:defRPr>
            </a:lvl1pPr>
          </a:lstStyle>
          <a:p>
            <a:pPr>
              <a:defRPr/>
            </a:pPr>
            <a:fld id="{5F2E0089-1AE3-4C21-A8D7-6C5DE1295516}" type="datetimeFigureOut">
              <a:rPr lang="en-US"/>
              <a:pPr>
                <a:defRPr/>
              </a:pPr>
              <a:t>7/13/2009</a:t>
            </a:fld>
            <a:endParaRPr lang="en-US" dirty="0"/>
          </a:p>
        </p:txBody>
      </p:sp>
      <p:sp>
        <p:nvSpPr>
          <p:cNvPr id="4" name="Footer Placeholder 3"/>
          <p:cNvSpPr>
            <a:spLocks noGrp="1"/>
          </p:cNvSpPr>
          <p:nvPr>
            <p:ph type="ftr" sz="quarter" idx="2"/>
          </p:nvPr>
        </p:nvSpPr>
        <p:spPr>
          <a:xfrm>
            <a:off x="0" y="9440863"/>
            <a:ext cx="2947988" cy="496887"/>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54450" y="9440863"/>
            <a:ext cx="2949575" cy="496887"/>
          </a:xfrm>
          <a:prstGeom prst="rect">
            <a:avLst/>
          </a:prstGeom>
        </p:spPr>
        <p:txBody>
          <a:bodyPr vert="horz" lIns="65233" tIns="32617" rIns="65233" bIns="32617" rtlCol="0" anchor="b"/>
          <a:lstStyle>
            <a:lvl1pPr algn="r" defTabSz="928021" fontAlgn="auto">
              <a:spcBef>
                <a:spcPts val="0"/>
              </a:spcBef>
              <a:spcAft>
                <a:spcPts val="0"/>
              </a:spcAft>
              <a:defRPr sz="900">
                <a:latin typeface="+mn-lt"/>
                <a:ea typeface="+mn-ea"/>
                <a:cs typeface="+mn-cs"/>
              </a:defRPr>
            </a:lvl1pPr>
          </a:lstStyle>
          <a:p>
            <a:pPr>
              <a:defRPr/>
            </a:pPr>
            <a:fld id="{106B09F5-39E5-46AB-86F2-2816FF44D3D8}"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7988" cy="49688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54450" y="0"/>
            <a:ext cx="2949575" cy="496888"/>
          </a:xfrm>
          <a:prstGeom prst="rect">
            <a:avLst/>
          </a:prstGeom>
        </p:spPr>
        <p:txBody>
          <a:bodyPr vert="horz" lIns="95662" tIns="47831" rIns="95662" bIns="47831" rtlCol="0"/>
          <a:lstStyle>
            <a:lvl1pPr algn="r" defTabSz="928021" fontAlgn="auto">
              <a:spcBef>
                <a:spcPts val="0"/>
              </a:spcBef>
              <a:spcAft>
                <a:spcPts val="0"/>
              </a:spcAft>
              <a:defRPr sz="1200">
                <a:latin typeface="+mn-lt"/>
                <a:ea typeface="+mn-ea"/>
                <a:cs typeface="+mn-cs"/>
              </a:defRPr>
            </a:lvl1pPr>
          </a:lstStyle>
          <a:p>
            <a:pPr>
              <a:defRPr/>
            </a:pPr>
            <a:fld id="{BACEA46C-061F-40EA-9BAF-AC5E4A2EADE3}" type="datetimeFigureOut">
              <a:rPr lang="en-US"/>
              <a:pPr>
                <a:defRPr/>
              </a:pPr>
              <a:t>7/13/2009</a:t>
            </a:fld>
            <a:endParaRPr lang="en-US" dirty="0"/>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dirty="0"/>
          </a:p>
        </p:txBody>
      </p:sp>
      <p:sp>
        <p:nvSpPr>
          <p:cNvPr id="5" name="Notes Placeholder 4"/>
          <p:cNvSpPr>
            <a:spLocks noGrp="1"/>
          </p:cNvSpPr>
          <p:nvPr>
            <p:ph type="body" sz="quarter" idx="3"/>
          </p:nvPr>
        </p:nvSpPr>
        <p:spPr>
          <a:xfrm>
            <a:off x="679450" y="3975100"/>
            <a:ext cx="5446713" cy="521811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863"/>
            <a:ext cx="2947988" cy="496887"/>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5662" tIns="47831" rIns="95662" bIns="47831" rtlCol="0" anchor="b"/>
          <a:lstStyle>
            <a:lvl1pPr algn="r" defTabSz="928021" fontAlgn="auto">
              <a:spcBef>
                <a:spcPts val="0"/>
              </a:spcBef>
              <a:spcAft>
                <a:spcPts val="0"/>
              </a:spcAft>
              <a:defRPr sz="1200">
                <a:latin typeface="+mn-lt"/>
                <a:ea typeface="+mn-ea"/>
                <a:cs typeface="+mn-cs"/>
              </a:defRPr>
            </a:lvl1pPr>
          </a:lstStyle>
          <a:p>
            <a:pPr>
              <a:defRPr/>
            </a:pPr>
            <a:fld id="{B7B8DB5B-A242-402D-88C3-B8FFCF224EC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defTabSz="1298575" rtl="0" eaLnBrk="0" fontAlgn="base" hangingPunct="0">
      <a:spcBef>
        <a:spcPct val="30000"/>
      </a:spcBef>
      <a:spcAft>
        <a:spcPct val="0"/>
      </a:spcAft>
      <a:defRPr sz="1400" kern="1200">
        <a:solidFill>
          <a:schemeClr val="tx1"/>
        </a:solidFill>
        <a:latin typeface="+mn-lt"/>
        <a:ea typeface="+mn-ea"/>
        <a:cs typeface="+mn-cs"/>
      </a:defRPr>
    </a:lvl1pPr>
    <a:lvl2pPr marL="271463" algn="l" defTabSz="1298575" rtl="0" eaLnBrk="0" fontAlgn="base" hangingPunct="0">
      <a:spcBef>
        <a:spcPct val="30000"/>
      </a:spcBef>
      <a:spcAft>
        <a:spcPct val="0"/>
      </a:spcAft>
      <a:defRPr sz="1400" kern="1200">
        <a:solidFill>
          <a:schemeClr val="tx1"/>
        </a:solidFill>
        <a:latin typeface="+mn-lt"/>
        <a:ea typeface="+mn-ea"/>
        <a:cs typeface="+mn-cs"/>
      </a:defRPr>
    </a:lvl2pPr>
    <a:lvl3pPr marL="546100" algn="l" defTabSz="1298575" rtl="0" eaLnBrk="0" fontAlgn="base" hangingPunct="0">
      <a:spcBef>
        <a:spcPct val="30000"/>
      </a:spcBef>
      <a:spcAft>
        <a:spcPct val="0"/>
      </a:spcAft>
      <a:defRPr sz="1400" kern="1200">
        <a:solidFill>
          <a:schemeClr val="tx1"/>
        </a:solidFill>
        <a:latin typeface="+mn-lt"/>
        <a:ea typeface="+mn-ea"/>
        <a:cs typeface="+mn-cs"/>
      </a:defRPr>
    </a:lvl3pPr>
    <a:lvl4pPr marL="820738" algn="l" defTabSz="1298575" rtl="0" eaLnBrk="0" fontAlgn="base" hangingPunct="0">
      <a:spcBef>
        <a:spcPct val="30000"/>
      </a:spcBef>
      <a:spcAft>
        <a:spcPct val="0"/>
      </a:spcAft>
      <a:defRPr sz="1400" kern="1200">
        <a:solidFill>
          <a:schemeClr val="tx1"/>
        </a:solidFill>
        <a:latin typeface="+mn-lt"/>
        <a:ea typeface="+mn-ea"/>
        <a:cs typeface="+mn-cs"/>
      </a:defRPr>
    </a:lvl4pPr>
    <a:lvl5pPr marL="1095375" algn="l" defTabSz="1298575" rtl="0" eaLnBrk="0" fontAlgn="base" hangingPunct="0">
      <a:spcBef>
        <a:spcPct val="30000"/>
      </a:spcBef>
      <a:spcAft>
        <a:spcPct val="0"/>
      </a:spcAft>
      <a:defRPr sz="1400" kern="1200">
        <a:solidFill>
          <a:schemeClr val="tx1"/>
        </a:solidFill>
        <a:latin typeface="+mn-lt"/>
        <a:ea typeface="+mn-ea"/>
        <a:cs typeface="+mn-cs"/>
      </a:defRPr>
    </a:lvl5pPr>
    <a:lvl6pPr marL="3251926" algn="l" defTabSz="1300769" rtl="0" eaLnBrk="1" latinLnBrk="0" hangingPunct="1">
      <a:defRPr sz="1700" kern="1200">
        <a:solidFill>
          <a:schemeClr val="tx1"/>
        </a:solidFill>
        <a:latin typeface="+mn-lt"/>
        <a:ea typeface="+mn-ea"/>
        <a:cs typeface="+mn-cs"/>
      </a:defRPr>
    </a:lvl6pPr>
    <a:lvl7pPr marL="3902311" algn="l" defTabSz="1300769" rtl="0" eaLnBrk="1" latinLnBrk="0" hangingPunct="1">
      <a:defRPr sz="1700" kern="1200">
        <a:solidFill>
          <a:schemeClr val="tx1"/>
        </a:solidFill>
        <a:latin typeface="+mn-lt"/>
        <a:ea typeface="+mn-ea"/>
        <a:cs typeface="+mn-cs"/>
      </a:defRPr>
    </a:lvl7pPr>
    <a:lvl8pPr marL="4552697" algn="l" defTabSz="1300769" rtl="0" eaLnBrk="1" latinLnBrk="0" hangingPunct="1">
      <a:defRPr sz="1700" kern="1200">
        <a:solidFill>
          <a:schemeClr val="tx1"/>
        </a:solidFill>
        <a:latin typeface="+mn-lt"/>
        <a:ea typeface="+mn-ea"/>
        <a:cs typeface="+mn-cs"/>
      </a:defRPr>
    </a:lvl8pPr>
    <a:lvl9pPr marL="5203081" algn="l" defTabSz="1300769"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elearning.com/courseAccess/coursePlayer.aspx?courseId=85488&amp;topicId=-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56670879-997F-4648-B989-57382E0FEA17}"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103B3B96-E319-4F6B-A640-3CD63358731B}" type="slidenum">
              <a:rPr lang="en-US" altLang="en-US"/>
              <a:pPr>
                <a:defRPr/>
              </a:pPr>
              <a:t>2</a:t>
            </a:fld>
            <a:endParaRPr lang="en-US" altLang="en-US" dirty="0"/>
          </a:p>
        </p:txBody>
      </p:sp>
      <p:sp>
        <p:nvSpPr>
          <p:cNvPr id="30723" name="Rectangle 2"/>
          <p:cNvSpPr>
            <a:spLocks noGrp="1" noRot="1" noChangeAspect="1" noChangeArrowheads="1" noTextEdit="1"/>
          </p:cNvSpPr>
          <p:nvPr>
            <p:ph type="sldImg"/>
          </p:nvPr>
        </p:nvSpPr>
        <p:spPr bwMode="auto">
          <a:xfrm>
            <a:off x="917575" y="746125"/>
            <a:ext cx="4972050" cy="3729038"/>
          </a:xfrm>
          <a:noFill/>
          <a:ln>
            <a:solidFill>
              <a:srgbClr val="000000"/>
            </a:solidFill>
            <a:miter lim="800000"/>
            <a:headEnd/>
            <a:tailEnd/>
          </a:ln>
        </p:spPr>
      </p:sp>
      <p:sp>
        <p:nvSpPr>
          <p:cNvPr id="30724" name="Rectangle 3"/>
          <p:cNvSpPr>
            <a:spLocks noGrp="1" noChangeArrowheads="1"/>
          </p:cNvSpPr>
          <p:nvPr>
            <p:ph type="body" idx="1"/>
          </p:nvPr>
        </p:nvSpPr>
        <p:spPr bwMode="auto">
          <a:xfrm>
            <a:off x="908050" y="4721225"/>
            <a:ext cx="4989513" cy="4471988"/>
          </a:xfrm>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3</a:t>
            </a:fld>
            <a:endParaRPr lang="en-US" dirty="0" smtClean="0"/>
          </a:p>
        </p:txBody>
      </p:sp>
      <p:sp>
        <p:nvSpPr>
          <p:cNvPr id="109571" name="Rectangle 2"/>
          <p:cNvSpPr>
            <a:spLocks noGrp="1" noRot="1" noChangeAspect="1" noChangeArrowheads="1" noTextEdit="1"/>
          </p:cNvSpPr>
          <p:nvPr>
            <p:ph type="sldImg"/>
          </p:nvPr>
        </p:nvSpPr>
        <p:spPr>
          <a:xfrm>
            <a:off x="917575" y="744538"/>
            <a:ext cx="4970463" cy="3727450"/>
          </a:xfrm>
          <a:ln/>
        </p:spPr>
      </p:sp>
      <p:sp>
        <p:nvSpPr>
          <p:cNvPr id="1095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DEB6356D-5A77-4F50-8BDD-F5EA18AA48AE}" type="slidenum">
              <a:rPr lang="en-US" smtClean="0"/>
              <a:pPr/>
              <a:t>4</a:t>
            </a:fld>
            <a:endParaRPr lang="en-US" dirty="0" smtClean="0"/>
          </a:p>
        </p:txBody>
      </p:sp>
      <p:sp>
        <p:nvSpPr>
          <p:cNvPr id="109571" name="Rectangle 2"/>
          <p:cNvSpPr>
            <a:spLocks noGrp="1" noRot="1" noChangeAspect="1" noChangeArrowheads="1" noTextEdit="1"/>
          </p:cNvSpPr>
          <p:nvPr>
            <p:ph type="sldImg"/>
          </p:nvPr>
        </p:nvSpPr>
        <p:spPr>
          <a:xfrm>
            <a:off x="917575" y="744538"/>
            <a:ext cx="4970463" cy="3727450"/>
          </a:xfrm>
          <a:ln/>
        </p:spPr>
      </p:sp>
      <p:sp>
        <p:nvSpPr>
          <p:cNvPr id="109572" name="Rectangle 3"/>
          <p:cNvSpPr>
            <a:spLocks noGrp="1" noChangeArrowheads="1"/>
          </p:cNvSpPr>
          <p:nvPr>
            <p:ph type="body" idx="1"/>
          </p:nvPr>
        </p:nvSpPr>
        <p:spPr>
          <a:noFill/>
          <a:ln/>
        </p:spPr>
        <p:txBody>
          <a:bodyPr/>
          <a:lstStyle/>
          <a:p>
            <a:pPr eaLnBrk="1" hangingPunct="1"/>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41AE7272-4590-46F0-AD01-716126AC7E2B}" type="slidenum">
              <a:rPr lang="en-US" altLang="en-US"/>
              <a:pPr>
                <a:defRPr/>
              </a:pPr>
              <a:t>5</a:t>
            </a:fld>
            <a:endParaRPr lang="en-US" altLang="en-US" dirty="0"/>
          </a:p>
        </p:txBody>
      </p:sp>
      <p:sp>
        <p:nvSpPr>
          <p:cNvPr id="31747" name="Rectangle 2"/>
          <p:cNvSpPr>
            <a:spLocks noGrp="1" noRot="1" noChangeAspect="1" noChangeArrowheads="1" noTextEdit="1"/>
          </p:cNvSpPr>
          <p:nvPr>
            <p:ph type="sldImg"/>
          </p:nvPr>
        </p:nvSpPr>
        <p:spPr bwMode="auto">
          <a:xfrm>
            <a:off x="917575" y="746125"/>
            <a:ext cx="4972050" cy="3729038"/>
          </a:xfrm>
          <a:noFill/>
          <a:ln>
            <a:solidFill>
              <a:srgbClr val="000000"/>
            </a:solidFill>
            <a:miter lim="800000"/>
            <a:headEnd/>
            <a:tailEnd/>
          </a:ln>
        </p:spPr>
      </p:sp>
      <p:sp>
        <p:nvSpPr>
          <p:cNvPr id="31748" name="Rectangle 3"/>
          <p:cNvSpPr>
            <a:spLocks noGrp="1" noChangeArrowheads="1"/>
          </p:cNvSpPr>
          <p:nvPr>
            <p:ph type="body" idx="1"/>
          </p:nvPr>
        </p:nvSpPr>
        <p:spPr bwMode="auto">
          <a:xfrm>
            <a:off x="908050" y="4721225"/>
            <a:ext cx="4989513" cy="4471988"/>
          </a:xfrm>
          <a:noFill/>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r>
              <a:rPr lang="en-GB" dirty="0" smtClean="0"/>
              <a:t>The Microsoft .NET Framework version 3.0, formerly WinFx, is the next version of the Microsoft developer platform. The .NET Framework 3.0 consists of the existing .NET Framework version 2.0 components as well as four new developer-focused innovative technologies: Windows Presentation Foundation (WPF), Windows Communication Foundation (WCF), Windows Workflow Foundation (WF), and Windows CardSpace (CardSpace). The .NET Framework 3.0 ships with Windows Vista and is available for Windows XP SP2 and Windows Server 2003.</a:t>
            </a:r>
            <a:endParaRPr lang="en-US" dirty="0" smtClean="0"/>
          </a:p>
          <a:p>
            <a:pPr defTabSz="914400"/>
            <a:endParaRPr lang="en-US" dirty="0" smtClean="0"/>
          </a:p>
        </p:txBody>
      </p:sp>
      <p:sp>
        <p:nvSpPr>
          <p:cNvPr id="4" name="Slide Number Placeholder 3"/>
          <p:cNvSpPr>
            <a:spLocks noGrp="1"/>
          </p:cNvSpPr>
          <p:nvPr>
            <p:ph type="sldNum" sz="quarter" idx="5"/>
          </p:nvPr>
        </p:nvSpPr>
        <p:spPr/>
        <p:txBody>
          <a:bodyPr/>
          <a:lstStyle/>
          <a:p>
            <a:pPr>
              <a:defRPr/>
            </a:pPr>
            <a:fld id="{C2A08137-F2D1-49B3-B412-5456487BEC58}"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defTabSz="914400"/>
            <a:r>
              <a:rPr lang="en-GB" dirty="0" smtClean="0"/>
              <a:t>Note to self – see the transcript AVI from here </a:t>
            </a:r>
            <a:r>
              <a:rPr lang="en-GB" dirty="0" smtClean="0">
                <a:hlinkClick r:id="rId3"/>
              </a:rPr>
              <a:t>https://www.microsoftelearning.com/courseAccess/coursePlayer.aspx?courseId=85488&amp;topicId=-1</a:t>
            </a:r>
            <a:endParaRPr lang="en-GB" dirty="0" smtClean="0"/>
          </a:p>
          <a:p>
            <a:pPr defTabSz="914400"/>
            <a:endParaRPr lang="en-US" dirty="0" smtClean="0"/>
          </a:p>
        </p:txBody>
      </p:sp>
      <p:sp>
        <p:nvSpPr>
          <p:cNvPr id="4" name="Slide Number Placeholder 3"/>
          <p:cNvSpPr>
            <a:spLocks noGrp="1"/>
          </p:cNvSpPr>
          <p:nvPr>
            <p:ph type="sldNum" sz="quarter" idx="5"/>
          </p:nvPr>
        </p:nvSpPr>
        <p:spPr/>
        <p:txBody>
          <a:bodyPr/>
          <a:lstStyle/>
          <a:p>
            <a:pPr>
              <a:defRPr/>
            </a:pPr>
            <a:fld id="{6282FF96-C389-40E4-A8F5-FF2FCEF9FD66}"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our </a:t>
            </a:r>
            <a:r>
              <a:rPr lang="en-US" dirty="0" smtClean="0"/>
              <a:t>use the </a:t>
            </a:r>
            <a:r>
              <a:rPr lang="en-US" b="1" dirty="0" smtClean="0"/>
              <a:t>Mode</a:t>
            </a:r>
            <a:r>
              <a:rPr lang="en-US" dirty="0" smtClean="0"/>
              <a:t> property to specify the direction of the binding. The following enumeration list shows the available options for binding updates:</a:t>
            </a:r>
          </a:p>
          <a:p>
            <a:pPr eaLnBrk="1" hangingPunct="1"/>
            <a:r>
              <a:rPr lang="en-US" b="1" dirty="0" smtClean="0"/>
              <a:t>TwoWay</a:t>
            </a:r>
            <a:r>
              <a:rPr lang="en-US" dirty="0" smtClean="0"/>
              <a:t> updates the target property or the property whenever either the target property or the source property changes.</a:t>
            </a:r>
          </a:p>
          <a:p>
            <a:pPr eaLnBrk="1" hangingPunct="1"/>
            <a:r>
              <a:rPr lang="en-US" b="1" dirty="0" smtClean="0"/>
              <a:t>OneWay</a:t>
            </a:r>
            <a:r>
              <a:rPr lang="en-US" dirty="0" smtClean="0"/>
              <a:t> updates the target property only when the source property changes.</a:t>
            </a:r>
          </a:p>
          <a:p>
            <a:pPr marL="0" marR="0" indent="0" algn="l" defTabSz="1298575" rtl="0" eaLnBrk="1" fontAlgn="base" latinLnBrk="0" hangingPunct="1">
              <a:lnSpc>
                <a:spcPct val="100000"/>
              </a:lnSpc>
              <a:spcBef>
                <a:spcPct val="30000"/>
              </a:spcBef>
              <a:spcAft>
                <a:spcPct val="0"/>
              </a:spcAft>
              <a:buClrTx/>
              <a:buSzTx/>
              <a:buFontTx/>
              <a:buNone/>
              <a:tabLst/>
              <a:defRPr/>
            </a:pPr>
            <a:r>
              <a:rPr lang="en-US" b="1" dirty="0" smtClean="0"/>
              <a:t>OneWayToSource</a:t>
            </a:r>
            <a:r>
              <a:rPr lang="en-US" dirty="0" smtClean="0"/>
              <a:t> updates the source property when the target property changes.</a:t>
            </a:r>
          </a:p>
          <a:p>
            <a:pPr eaLnBrk="1" hangingPunct="1"/>
            <a:r>
              <a:rPr lang="en-US" b="1" dirty="0" smtClean="0"/>
              <a:t>OneTime</a:t>
            </a:r>
            <a:r>
              <a:rPr lang="en-US" dirty="0" smtClean="0"/>
              <a:t> updates the target property only when the application starts or when the DataContext undergoes a change.</a:t>
            </a:r>
          </a:p>
          <a:p>
            <a:pPr eaLnBrk="1" hangingPunct="1"/>
            <a:r>
              <a:rPr lang="en-US" b="1" dirty="0" smtClean="0"/>
              <a:t>Default</a:t>
            </a:r>
            <a:r>
              <a:rPr lang="en-US" dirty="0" smtClean="0"/>
              <a:t> causes the default </a:t>
            </a:r>
            <a:r>
              <a:rPr lang="en-US" b="1" dirty="0" smtClean="0"/>
              <a:t>Mode</a:t>
            </a:r>
            <a:r>
              <a:rPr lang="en-US" dirty="0" smtClean="0"/>
              <a:t> value of target property to be used.</a:t>
            </a:r>
          </a:p>
          <a:p>
            <a:endParaRPr lang="en-US" dirty="0"/>
          </a:p>
        </p:txBody>
      </p:sp>
      <p:sp>
        <p:nvSpPr>
          <p:cNvPr id="4" name="Slide Number Placeholder 3"/>
          <p:cNvSpPr>
            <a:spLocks noGrp="1"/>
          </p:cNvSpPr>
          <p:nvPr>
            <p:ph type="sldNum" sz="quarter" idx="10"/>
          </p:nvPr>
        </p:nvSpPr>
        <p:spPr/>
        <p:txBody>
          <a:bodyPr/>
          <a:lstStyle/>
          <a:p>
            <a:pPr>
              <a:defRPr/>
            </a:pPr>
            <a:fld id="{B7B8DB5B-A242-402D-88C3-B8FFCF224EC0}"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56670879-997F-4648-B989-57382E0FEA17}" type="slidenum">
              <a:rPr lang="en-US" smtClean="0"/>
              <a:pPr>
                <a:defRPr/>
              </a:pPr>
              <a:t>22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3467"/>
            <a:ext cx="11762080" cy="1417320"/>
          </a:xfrm>
        </p:spPr>
        <p:txBody>
          <a:bodyPr/>
          <a:lstStyle>
            <a:lvl1pPr>
              <a:defRPr sz="4800"/>
            </a:lvl1pPr>
          </a:lstStyle>
          <a:p>
            <a:r>
              <a:rPr lang="en-US" smtClean="0"/>
              <a:t>Click to edit Master 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4" descr="http://2.bp.blogspot.com/_pqc1Ho2DfSs/RfhY8TXKQiI/AAAAAAAAAcY/YGiInjLJY30/s320/wpf.png"/>
          <p:cNvPicPr>
            <a:picLocks noChangeAspect="1" noChangeArrowheads="1"/>
          </p:cNvPicPr>
          <p:nvPr userDrawn="1"/>
        </p:nvPicPr>
        <p:blipFill>
          <a:blip r:embed="rId2" cstate="print"/>
          <a:srcRect/>
          <a:stretch>
            <a:fillRect/>
          </a:stretch>
        </p:blipFill>
        <p:spPr bwMode="auto">
          <a:xfrm>
            <a:off x="9248775" y="5945187"/>
            <a:ext cx="2027197" cy="2363788"/>
          </a:xfrm>
          <a:prstGeom prst="rect">
            <a:avLst/>
          </a:prstGeom>
          <a:noFill/>
        </p:spPr>
      </p:pic>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98513" y="2146491"/>
            <a:ext cx="5724906" cy="66996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6570631" y="2168172"/>
            <a:ext cx="5789962" cy="6699652"/>
          </a:xfrm>
        </p:spPr>
        <p:txBody>
          <a:bodyPr/>
          <a:lstStyle/>
          <a:p>
            <a:pPr lvl="0"/>
            <a:r>
              <a:rPr lang="en-US" smtClean="0"/>
              <a:t>Click to edit Master text styles</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94360" y="4686300"/>
            <a:ext cx="11506200" cy="1543050"/>
          </a:xfrm>
        </p:spPr>
        <p:txBody>
          <a:bodyPr/>
          <a:lstStyle>
            <a:lvl1pPr marL="0" indent="0">
              <a:buNone/>
              <a:defRPr/>
            </a:lvl1pPr>
            <a:lvl2pPr marL="0" indent="0">
              <a:buNone/>
              <a:defRPr/>
            </a:lvl2pPr>
          </a:lstStyle>
          <a:p>
            <a:pPr lvl="0"/>
            <a:r>
              <a:rPr lang="en-US" dirty="0" smtClean="0"/>
              <a:t>Click to edit Master text styles</a:t>
            </a:r>
          </a:p>
          <a:p>
            <a:pPr lvl="1"/>
            <a:r>
              <a:rPr lang="en-US" dirty="0" smtClean="0"/>
              <a:t>Second level</a:t>
            </a:r>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0"/>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3011150" cy="8993187"/>
          </a:xfrm>
        </p:spPr>
        <p:txBody>
          <a:body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p>
        </p:txBody>
      </p:sp>
      <p:sp>
        <p:nvSpPr>
          <p:cNvPr id="1027"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pic>
        <p:nvPicPr>
          <p:cNvPr id="5" name="Picture 4" descr="ADSK_BLack_BAR.png"/>
          <p:cNvPicPr>
            <a:picLocks noChangeAspect="1"/>
          </p:cNvPicPr>
          <p:nvPr userDrawn="1"/>
        </p:nvPicPr>
        <p:blipFill>
          <a:blip r:embed="rId9" cstate="print"/>
          <a:stretch>
            <a:fillRect/>
          </a:stretch>
        </p:blipFill>
        <p:spPr>
          <a:xfrm>
            <a:off x="12144483" y="2196"/>
            <a:ext cx="866667" cy="9752382"/>
          </a:xfrm>
          <a:prstGeom prst="rect">
            <a:avLst/>
          </a:prstGeom>
        </p:spPr>
      </p:pic>
    </p:spTree>
  </p:cSld>
  <p:clrMap bg1="dk1" tx1="lt1" bg2="dk2" tx2="lt2" accent1="accent1" accent2="accent2" accent3="accent3" accent4="accent4" accent5="accent5" accent6="accent6" hlink="hlink" folHlink="folHlink"/>
  <p:sldLayoutIdLst>
    <p:sldLayoutId id="2147483664" r:id="rId1"/>
    <p:sldLayoutId id="2147483665" r:id="rId2"/>
    <p:sldLayoutId id="2147483674" r:id="rId3"/>
    <p:sldLayoutId id="2147483666" r:id="rId4"/>
    <p:sldLayoutId id="2147483667" r:id="rId5"/>
    <p:sldLayoutId id="2147483672" r:id="rId6"/>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rgbClr val="FFFFFF"/>
          </a:solidFill>
          <a:latin typeface="+mj-lt"/>
          <a:ea typeface="+mj-ea"/>
          <a:cs typeface="+mj-cs"/>
          <a:sym typeface="Arial" pitchFamily="34" charset="0"/>
        </a:defRPr>
      </a:lvl1pPr>
      <a:lvl2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0" fontAlgn="base" hangingPunct="0">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0" fontAlgn="base" hangingPunct="0">
        <a:spcBef>
          <a:spcPts val="500"/>
        </a:spcBef>
        <a:spcAft>
          <a:spcPct val="0"/>
        </a:spcAft>
        <a:buClr>
          <a:srgbClr val="FFFFFF"/>
        </a:buClr>
        <a:buSzPct val="80000"/>
        <a:buFont typeface="Wingdings" pitchFamily="2" charset="2"/>
        <a:buChar char="§"/>
        <a:defRPr sz="3200">
          <a:solidFill>
            <a:srgbClr val="FFFFFF"/>
          </a:solidFill>
          <a:latin typeface="+mn-lt"/>
          <a:ea typeface="+mn-ea"/>
          <a:cs typeface="+mn-cs"/>
          <a:sym typeface="Arial" pitchFamily="34" charset="0"/>
        </a:defRPr>
      </a:lvl1pPr>
      <a:lvl2pPr marL="566738" indent="-282575" algn="l" rtl="0" eaLnBrk="0" fontAlgn="base" hangingPunct="0">
        <a:spcBef>
          <a:spcPts val="500"/>
        </a:spcBef>
        <a:spcAft>
          <a:spcPct val="0"/>
        </a:spcAft>
        <a:buClr>
          <a:srgbClr val="FFFFFF"/>
        </a:buClr>
        <a:buSzPct val="80000"/>
        <a:buFont typeface="Wingdings" pitchFamily="2" charset="2"/>
        <a:buChar char="§"/>
        <a:defRPr sz="2800">
          <a:solidFill>
            <a:srgbClr val="FFFFFF"/>
          </a:solidFill>
          <a:latin typeface="+mn-lt"/>
          <a:ea typeface="+mn-ea"/>
          <a:cs typeface="+mn-cs"/>
          <a:sym typeface="Arial" pitchFamily="34" charset="0"/>
        </a:defRPr>
      </a:lvl2pPr>
      <a:lvl3pPr marL="908050" indent="-254000" algn="l" rtl="0" eaLnBrk="0" fontAlgn="base" hangingPunct="0">
        <a:spcBef>
          <a:spcPts val="400"/>
        </a:spcBef>
        <a:spcAft>
          <a:spcPct val="0"/>
        </a:spcAft>
        <a:buClr>
          <a:srgbClr val="FFFFFF"/>
        </a:buClr>
        <a:buSzPct val="80000"/>
        <a:buFont typeface="Wingdings" pitchFamily="2" charset="2"/>
        <a:buChar char="§"/>
        <a:defRPr sz="2400">
          <a:solidFill>
            <a:srgbClr val="FFFFFF"/>
          </a:solidFill>
          <a:latin typeface="+mn-lt"/>
          <a:ea typeface="+mn-ea"/>
          <a:cs typeface="+mn-cs"/>
          <a:sym typeface="Arial" pitchFamily="34" charset="0"/>
        </a:defRPr>
      </a:lvl3pPr>
      <a:lvl4pPr marL="1420813" indent="-227013" algn="l" rtl="0" eaLnBrk="0" fontAlgn="base" hangingPunct="0">
        <a:spcBef>
          <a:spcPts val="300"/>
        </a:spcBef>
        <a:spcAft>
          <a:spcPct val="0"/>
        </a:spcAft>
        <a:buClr>
          <a:srgbClr val="FFFFFF"/>
        </a:buClr>
        <a:buSzPct val="80000"/>
        <a:buFont typeface="Wingdings" pitchFamily="2" charset="2"/>
        <a:buChar char="§"/>
        <a:defRPr sz="2100">
          <a:solidFill>
            <a:srgbClr val="FFFFFF"/>
          </a:solidFill>
          <a:latin typeface="+mn-lt"/>
          <a:ea typeface="+mn-ea"/>
          <a:cs typeface="+mn-cs"/>
          <a:sym typeface="Arial" pitchFamily="34" charset="0"/>
        </a:defRPr>
      </a:lvl4pPr>
      <a:lvl5pPr marL="1876425" indent="-204788" algn="l" rtl="0" eaLnBrk="0" fontAlgn="base" hangingPunct="0">
        <a:spcBef>
          <a:spcPts val="300"/>
        </a:spcBef>
        <a:spcAft>
          <a:spcPct val="0"/>
        </a:spcAft>
        <a:buClr>
          <a:srgbClr val="FFFFFF"/>
        </a:buClr>
        <a:buSzPct val="80000"/>
        <a:buFont typeface="Wingdings" pitchFamily="2" charset="2"/>
        <a:buChar char="§"/>
        <a:defRPr sz="2000">
          <a:solidFill>
            <a:srgbClr val="FFFFFF"/>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593725" y="363538"/>
            <a:ext cx="11761788" cy="1417637"/>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p>
        </p:txBody>
      </p:sp>
      <p:sp>
        <p:nvSpPr>
          <p:cNvPr id="2051" name="Rectangle 2"/>
          <p:cNvSpPr>
            <a:spLocks noGrp="1" noChangeArrowheads="1"/>
          </p:cNvSpPr>
          <p:nvPr>
            <p:ph type="body" idx="1"/>
          </p:nvPr>
        </p:nvSpPr>
        <p:spPr bwMode="auto">
          <a:xfrm>
            <a:off x="593725" y="2146300"/>
            <a:ext cx="11761788" cy="669925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p>
        </p:txBody>
      </p:sp>
      <p:pic>
        <p:nvPicPr>
          <p:cNvPr id="2052" name="Picture 4" descr="AU_FOOTER.jpg"/>
          <p:cNvPicPr>
            <a:picLocks noChangeAspect="1"/>
          </p:cNvPicPr>
          <p:nvPr userDrawn="1"/>
        </p:nvPicPr>
        <p:blipFill>
          <a:blip r:embed="rId6" cstate="print"/>
          <a:srcRect/>
          <a:stretch>
            <a:fillRect/>
          </a:stretch>
        </p:blipFill>
        <p:spPr bwMode="auto">
          <a:xfrm>
            <a:off x="0" y="8982075"/>
            <a:ext cx="13011150" cy="774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ransition/>
  <p:txStyles>
    <p:titleStyle>
      <a:lvl1pPr algn="l" rtl="0" eaLnBrk="0" fontAlgn="base" hangingPunct="0">
        <a:spcBef>
          <a:spcPct val="0"/>
        </a:spcBef>
        <a:spcAft>
          <a:spcPct val="0"/>
        </a:spcAft>
        <a:defRPr sz="4000" b="1">
          <a:solidFill>
            <a:schemeClr val="tx1"/>
          </a:solidFill>
          <a:latin typeface="+mj-lt"/>
          <a:ea typeface="+mj-ea"/>
          <a:cs typeface="+mj-cs"/>
          <a:sym typeface="Arial" pitchFamily="34" charset="0"/>
        </a:defRPr>
      </a:lvl1pPr>
      <a:lvl2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2pPr>
      <a:lvl3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3pPr>
      <a:lvl4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4pPr>
      <a:lvl5pPr algn="l" rtl="0" eaLnBrk="0" fontAlgn="base" hangingPunct="0">
        <a:spcBef>
          <a:spcPct val="0"/>
        </a:spcBef>
        <a:spcAft>
          <a:spcPct val="0"/>
        </a:spcAft>
        <a:defRPr sz="4000" b="1">
          <a:solidFill>
            <a:schemeClr val="tx1"/>
          </a:solidFill>
          <a:latin typeface="Arial" charset="0"/>
          <a:ea typeface="ヒラギノ角ゴ Pro W6" charset="0"/>
          <a:cs typeface="ヒラギノ角ゴ Pro W6" charset="0"/>
          <a:sym typeface="Arial" pitchFamily="34" charset="0"/>
        </a:defRPr>
      </a:lvl5pPr>
      <a:lvl6pPr marL="457358"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471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72071"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942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575" indent="-282575" algn="l" rtl="0" eaLnBrk="0" fontAlgn="base" hangingPunct="0">
        <a:spcBef>
          <a:spcPts val="500"/>
        </a:spcBef>
        <a:spcAft>
          <a:spcPct val="0"/>
        </a:spcAft>
        <a:buClr>
          <a:schemeClr val="tx2"/>
        </a:buClr>
        <a:buSzPct val="80000"/>
        <a:buFont typeface="Wingdings" pitchFamily="2" charset="2"/>
        <a:buChar char="§"/>
        <a:defRPr sz="3200">
          <a:solidFill>
            <a:schemeClr val="tx1"/>
          </a:solidFill>
          <a:latin typeface="+mn-lt"/>
          <a:ea typeface="+mn-ea"/>
          <a:cs typeface="+mn-cs"/>
          <a:sym typeface="Arial" pitchFamily="34" charset="0"/>
        </a:defRPr>
      </a:lvl1pPr>
      <a:lvl2pPr marL="566738" indent="-282575" algn="l" rtl="0" eaLnBrk="0" fontAlgn="base" hangingPunct="0">
        <a:spcBef>
          <a:spcPts val="500"/>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8050" indent="-254000" algn="l" rtl="0" eaLnBrk="0" fontAlgn="base" hangingPunct="0">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20813" indent="-227013" algn="l" rtl="0" eaLnBrk="0" fontAlgn="base" hangingPunct="0">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76425" indent="-204788" algn="l" rtl="0" eaLnBrk="0" fontAlgn="base" hangingPunct="0">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36016"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93373"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50731"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708087" indent="-206447"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4715" rtl="0" eaLnBrk="1" latinLnBrk="0" hangingPunct="1">
        <a:defRPr sz="1800" kern="1200">
          <a:solidFill>
            <a:schemeClr val="tx1"/>
          </a:solidFill>
          <a:latin typeface="+mn-lt"/>
          <a:ea typeface="+mn-ea"/>
          <a:cs typeface="+mn-cs"/>
        </a:defRPr>
      </a:lvl1pPr>
      <a:lvl2pPr marL="457358" algn="l" defTabSz="914715" rtl="0" eaLnBrk="1" latinLnBrk="0" hangingPunct="1">
        <a:defRPr sz="1800" kern="1200">
          <a:solidFill>
            <a:schemeClr val="tx1"/>
          </a:solidFill>
          <a:latin typeface="+mn-lt"/>
          <a:ea typeface="+mn-ea"/>
          <a:cs typeface="+mn-cs"/>
        </a:defRPr>
      </a:lvl2pPr>
      <a:lvl3pPr marL="914715" algn="l" defTabSz="914715" rtl="0" eaLnBrk="1" latinLnBrk="0" hangingPunct="1">
        <a:defRPr sz="1800" kern="1200">
          <a:solidFill>
            <a:schemeClr val="tx1"/>
          </a:solidFill>
          <a:latin typeface="+mn-lt"/>
          <a:ea typeface="+mn-ea"/>
          <a:cs typeface="+mn-cs"/>
        </a:defRPr>
      </a:lvl3pPr>
      <a:lvl4pPr marL="1372071" algn="l" defTabSz="914715" rtl="0" eaLnBrk="1" latinLnBrk="0" hangingPunct="1">
        <a:defRPr sz="1800" kern="1200">
          <a:solidFill>
            <a:schemeClr val="tx1"/>
          </a:solidFill>
          <a:latin typeface="+mn-lt"/>
          <a:ea typeface="+mn-ea"/>
          <a:cs typeface="+mn-cs"/>
        </a:defRPr>
      </a:lvl4pPr>
      <a:lvl5pPr marL="1829429" algn="l" defTabSz="914715" rtl="0" eaLnBrk="1" latinLnBrk="0" hangingPunct="1">
        <a:defRPr sz="1800" kern="1200">
          <a:solidFill>
            <a:schemeClr val="tx1"/>
          </a:solidFill>
          <a:latin typeface="+mn-lt"/>
          <a:ea typeface="+mn-ea"/>
          <a:cs typeface="+mn-cs"/>
        </a:defRPr>
      </a:lvl5pPr>
      <a:lvl6pPr marL="2286785" algn="l" defTabSz="914715" rtl="0" eaLnBrk="1" latinLnBrk="0" hangingPunct="1">
        <a:defRPr sz="1800" kern="1200">
          <a:solidFill>
            <a:schemeClr val="tx1"/>
          </a:solidFill>
          <a:latin typeface="+mn-lt"/>
          <a:ea typeface="+mn-ea"/>
          <a:cs typeface="+mn-cs"/>
        </a:defRPr>
      </a:lvl6pPr>
      <a:lvl7pPr marL="2744143" algn="l" defTabSz="914715" rtl="0" eaLnBrk="1" latinLnBrk="0" hangingPunct="1">
        <a:defRPr sz="1800" kern="1200">
          <a:solidFill>
            <a:schemeClr val="tx1"/>
          </a:solidFill>
          <a:latin typeface="+mn-lt"/>
          <a:ea typeface="+mn-ea"/>
          <a:cs typeface="+mn-cs"/>
        </a:defRPr>
      </a:lvl7pPr>
      <a:lvl8pPr marL="3201501" algn="l" defTabSz="914715" rtl="0" eaLnBrk="1" latinLnBrk="0" hangingPunct="1">
        <a:defRPr sz="1800" kern="1200">
          <a:solidFill>
            <a:schemeClr val="tx1"/>
          </a:solidFill>
          <a:latin typeface="+mn-lt"/>
          <a:ea typeface="+mn-ea"/>
          <a:cs typeface="+mn-cs"/>
        </a:defRPr>
      </a:lvl8pPr>
      <a:lvl9pPr marL="3658857" algn="l" defTabSz="9147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msdn.microsoft.com/en-us/library/aa350483.aspx" TargetMode="External"/><Relationship Id="rId7" Type="http://schemas.openxmlformats.org/officeDocument/2006/relationships/hyperlink" Target="http://msdn.microsoft.com/en-us/library/ms742522.aspx" TargetMode="External"/><Relationship Id="rId2" Type="http://schemas.openxmlformats.org/officeDocument/2006/relationships/hyperlink" Target="http://msdn.microsoft.com/en-us/library/ms742119.aspx" TargetMode="External"/><Relationship Id="rId1" Type="http://schemas.openxmlformats.org/officeDocument/2006/relationships/slideLayout" Target="../slideLayouts/slideLayout2.xml"/><Relationship Id="rId6" Type="http://schemas.openxmlformats.org/officeDocument/2006/relationships/hyperlink" Target="http://msdn.microsoft.com/en-us/library/aa970906.aspx" TargetMode="External"/><Relationship Id="rId5" Type="http://schemas.openxmlformats.org/officeDocument/2006/relationships/hyperlink" Target="http://msdn.microsoft.com/en-us/library/aa970683.aspx" TargetMode="External"/><Relationship Id="rId4" Type="http://schemas.openxmlformats.org/officeDocument/2006/relationships/hyperlink" Target="http://msdn.microsoft.com/en-us/library/ms788718.aspx"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autodesk.com/developautocad" TargetMode="External"/><Relationship Id="rId7" Type="http://schemas.openxmlformats.org/officeDocument/2006/relationships/hyperlink" Target="http://www.autodesk.com/joinadn" TargetMode="External"/><Relationship Id="rId2" Type="http://schemas.openxmlformats.org/officeDocument/2006/relationships/hyperlink" Target="http://www.objectarx.com/" TargetMode="External"/><Relationship Id="rId1" Type="http://schemas.openxmlformats.org/officeDocument/2006/relationships/slideLayout" Target="../slideLayouts/slideLayout2.xml"/><Relationship Id="rId6" Type="http://schemas.openxmlformats.org/officeDocument/2006/relationships/hyperlink" Target="http://blogs.autodesk.com/through-the-interface" TargetMode="External"/><Relationship Id="rId5" Type="http://schemas.openxmlformats.org/officeDocument/2006/relationships/hyperlink" Target="http://www.autodesk.com/apitraining" TargetMode="External"/><Relationship Id="rId4" Type="http://schemas.openxmlformats.org/officeDocument/2006/relationships/hyperlink" Target="http://discussion.autodesk.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n-us/library/ms754130.asp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msdn.microsoft.com/en-us/library/ms752059.asp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098" name="Rectangle 4"/>
          <p:cNvSpPr>
            <a:spLocks noChangeArrowheads="1"/>
          </p:cNvSpPr>
          <p:nvPr/>
        </p:nvSpPr>
        <p:spPr bwMode="ltGray">
          <a:xfrm>
            <a:off x="0" y="4572000"/>
            <a:ext cx="13011150" cy="4421188"/>
          </a:xfrm>
          <a:prstGeom prst="rect">
            <a:avLst/>
          </a:prstGeom>
          <a:solidFill>
            <a:schemeClr val="bg1">
              <a:alpha val="74901"/>
            </a:schemeClr>
          </a:solidFill>
          <a:ln w="25400" algn="ctr">
            <a:noFill/>
            <a:round/>
            <a:headEnd/>
            <a:tailEnd/>
          </a:ln>
        </p:spPr>
        <p:txBody>
          <a:bodyPr lIns="91435" tIns="45717" rIns="91435" bIns="45717"/>
          <a:lstStyle/>
          <a:p>
            <a:pPr algn="ctr" defTabSz="912813"/>
            <a:endParaRPr lang="en-US" sz="3100" dirty="0">
              <a:solidFill>
                <a:schemeClr val="bg1"/>
              </a:solidFill>
              <a:latin typeface="Gill Sans"/>
              <a:sym typeface="Gill Sans"/>
            </a:endParaRPr>
          </a:p>
        </p:txBody>
      </p:sp>
      <p:sp>
        <p:nvSpPr>
          <p:cNvPr id="3075" name="Rectangle 3"/>
          <p:cNvSpPr>
            <a:spLocks noGrp="1" noChangeArrowheads="1"/>
          </p:cNvSpPr>
          <p:nvPr>
            <p:ph type="title"/>
          </p:nvPr>
        </p:nvSpPr>
        <p:spPr>
          <a:xfrm>
            <a:off x="561975" y="5029200"/>
            <a:ext cx="11887200" cy="1754188"/>
          </a:xfrm>
        </p:spPr>
        <p:txBody>
          <a:bodyPr anchor="t"/>
          <a:lstStyle/>
          <a:p>
            <a:pPr eaLnBrk="1" hangingPunct="1">
              <a:defRPr/>
            </a:pPr>
            <a:r>
              <a:rPr lang="en-US" sz="4800" b="0" dirty="0" smtClean="0">
                <a:solidFill>
                  <a:schemeClr val="tx1">
                    <a:lumMod val="75000"/>
                  </a:schemeClr>
                </a:solidFill>
              </a:rPr>
              <a:t>Using </a:t>
            </a:r>
            <a:r>
              <a:rPr lang="en-US" sz="4800" dirty="0" smtClean="0"/>
              <a:t>Windows Presentation Foundation </a:t>
            </a:r>
            <a:r>
              <a:rPr lang="en-US" sz="4800" b="0" dirty="0" smtClean="0">
                <a:solidFill>
                  <a:schemeClr val="tx1">
                    <a:lumMod val="75000"/>
                  </a:schemeClr>
                </a:solidFill>
              </a:rPr>
              <a:t>in </a:t>
            </a:r>
            <a:r>
              <a:rPr lang="en-US" sz="4800" dirty="0" smtClean="0">
                <a:solidFill>
                  <a:srgbClr val="C00000"/>
                </a:solidFill>
              </a:rPr>
              <a:t>AutoCAD </a:t>
            </a:r>
            <a:r>
              <a:rPr lang="en-US" sz="4800" dirty="0" smtClean="0"/>
              <a:t>Part 2</a:t>
            </a:r>
          </a:p>
        </p:txBody>
      </p:sp>
      <p:sp>
        <p:nvSpPr>
          <p:cNvPr id="4100" name="Rectangle 4"/>
          <p:cNvSpPr>
            <a:spLocks noGrp="1" noChangeArrowheads="1"/>
          </p:cNvSpPr>
          <p:nvPr>
            <p:ph idx="1"/>
          </p:nvPr>
        </p:nvSpPr>
        <p:spPr>
          <a:xfrm>
            <a:off x="561975" y="6859588"/>
            <a:ext cx="9034463" cy="1066800"/>
          </a:xfrm>
        </p:spPr>
        <p:txBody>
          <a:bodyPr/>
          <a:lstStyle/>
          <a:p>
            <a:pPr marL="0" indent="0" eaLnBrk="1" hangingPunct="1">
              <a:spcBef>
                <a:spcPct val="0"/>
              </a:spcBef>
              <a:buFont typeface="Wingdings" pitchFamily="2" charset="2"/>
              <a:buNone/>
            </a:pPr>
            <a:r>
              <a:rPr lang="en-US" dirty="0" smtClean="0"/>
              <a:t>Fenton Webb	</a:t>
            </a:r>
          </a:p>
          <a:p>
            <a:pPr marL="0" indent="0" eaLnBrk="1" hangingPunct="1">
              <a:spcBef>
                <a:spcPts val="200"/>
              </a:spcBef>
              <a:buFont typeface="Wingdings" pitchFamily="2" charset="2"/>
              <a:buNone/>
            </a:pPr>
            <a:r>
              <a:rPr lang="en-US" sz="2400" dirty="0" smtClean="0"/>
              <a:t>Senior Developer Specialist</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 Databinding, Databinding, Databinding</a:t>
            </a:r>
            <a:endParaRPr lang="en-US" dirty="0"/>
          </a:p>
        </p:txBody>
      </p:sp>
      <p:sp>
        <p:nvSpPr>
          <p:cNvPr id="3" name="Content Placeholder 2"/>
          <p:cNvSpPr>
            <a:spLocks noGrp="1"/>
          </p:cNvSpPr>
          <p:nvPr>
            <p:ph idx="1"/>
          </p:nvPr>
        </p:nvSpPr>
        <p:spPr>
          <a:xfrm>
            <a:off x="593725" y="2146300"/>
            <a:ext cx="11761788" cy="1589087"/>
          </a:xfrm>
        </p:spPr>
        <p:txBody>
          <a:bodyPr/>
          <a:lstStyle/>
          <a:p>
            <a:pPr>
              <a:buNone/>
            </a:pPr>
            <a:r>
              <a:rPr lang="en-US" dirty="0" smtClean="0"/>
              <a:t>Can be implemented in 3 ways</a:t>
            </a:r>
          </a:p>
          <a:p>
            <a:pPr lvl="1"/>
            <a:r>
              <a:rPr lang="en-US" dirty="0" smtClean="0">
                <a:solidFill>
                  <a:schemeClr val="tx1"/>
                </a:solidFill>
              </a:rPr>
              <a:t>Binding directly </a:t>
            </a:r>
            <a:r>
              <a:rPr lang="en-US" dirty="0" smtClean="0">
                <a:solidFill>
                  <a:schemeClr val="tx1"/>
                </a:solidFill>
              </a:rPr>
              <a:t>to a </a:t>
            </a:r>
            <a:r>
              <a:rPr lang="en-US" dirty="0" smtClean="0">
                <a:solidFill>
                  <a:srgbClr val="FFAA00"/>
                </a:solidFill>
              </a:rPr>
              <a:t>CLR </a:t>
            </a:r>
            <a:r>
              <a:rPr lang="en-US" dirty="0" smtClean="0">
                <a:solidFill>
                  <a:schemeClr val="tx1"/>
                </a:solidFill>
              </a:rPr>
              <a:t>property</a:t>
            </a:r>
            <a:endParaRPr lang="en-US" dirty="0" smtClean="0">
              <a:solidFill>
                <a:schemeClr val="tx1"/>
              </a:solidFill>
            </a:endParaRPr>
          </a:p>
          <a:p>
            <a:pPr lvl="2"/>
            <a:r>
              <a:rPr lang="en-US" dirty="0" smtClean="0">
                <a:solidFill>
                  <a:schemeClr val="tx1"/>
                </a:solidFill>
              </a:rPr>
              <a:t>Not really a clean Databinding scenario, but can be done.</a:t>
            </a:r>
          </a:p>
          <a:p>
            <a:pPr lvl="2"/>
            <a:endParaRPr lang="en-US" dirty="0" smtClean="0">
              <a:solidFill>
                <a:schemeClr val="tx1"/>
              </a:solidFill>
            </a:endParaRPr>
          </a:p>
          <a:p>
            <a:pPr lvl="1"/>
            <a:r>
              <a:rPr lang="en-US" dirty="0" smtClean="0">
                <a:solidFill>
                  <a:schemeClr val="tx1"/>
                </a:solidFill>
              </a:rPr>
              <a:t>Use</a:t>
            </a:r>
            <a:r>
              <a:rPr lang="en-US" dirty="0" smtClean="0">
                <a:solidFill>
                  <a:srgbClr val="FFAA00"/>
                </a:solidFill>
              </a:rPr>
              <a:t> DependencyProperty </a:t>
            </a:r>
            <a:r>
              <a:rPr lang="en-US" dirty="0" smtClean="0">
                <a:solidFill>
                  <a:schemeClr val="tx1"/>
                </a:solidFill>
              </a:rPr>
              <a:t>inside</a:t>
            </a:r>
            <a:r>
              <a:rPr lang="en-US" dirty="0" smtClean="0">
                <a:solidFill>
                  <a:schemeClr val="tx1"/>
                </a:solidFill>
              </a:rPr>
              <a:t> a </a:t>
            </a:r>
            <a:r>
              <a:rPr lang="en-US" dirty="0" smtClean="0">
                <a:solidFill>
                  <a:srgbClr val="FFAA00"/>
                </a:solidFill>
              </a:rPr>
              <a:t>DependencyObject </a:t>
            </a:r>
            <a:r>
              <a:rPr lang="en-US" dirty="0" smtClean="0">
                <a:solidFill>
                  <a:schemeClr val="tx1"/>
                </a:solidFill>
              </a:rPr>
              <a:t>derived class</a:t>
            </a:r>
            <a:endParaRPr lang="en-US" dirty="0" smtClean="0">
              <a:solidFill>
                <a:schemeClr val="tx1"/>
              </a:solidFill>
            </a:endParaRPr>
          </a:p>
          <a:p>
            <a:pPr lvl="2"/>
            <a:r>
              <a:rPr lang="en-US" dirty="0" smtClean="0">
                <a:solidFill>
                  <a:schemeClr val="tx1"/>
                </a:solidFill>
              </a:rPr>
              <a:t>Easy implementation</a:t>
            </a:r>
          </a:p>
          <a:p>
            <a:pPr lvl="2"/>
            <a:r>
              <a:rPr lang="en-US" dirty="0" smtClean="0">
                <a:solidFill>
                  <a:schemeClr val="tx1"/>
                </a:solidFill>
              </a:rPr>
              <a:t>Not much </a:t>
            </a:r>
            <a:r>
              <a:rPr lang="en-US" dirty="0" smtClean="0">
                <a:solidFill>
                  <a:schemeClr val="tx1"/>
                </a:solidFill>
              </a:rPr>
              <a:t>control</a:t>
            </a:r>
          </a:p>
          <a:p>
            <a:pPr lvl="3"/>
            <a:r>
              <a:rPr lang="en-US" dirty="0" smtClean="0">
                <a:solidFill>
                  <a:schemeClr val="tx1"/>
                </a:solidFill>
              </a:rPr>
              <a:t>But works really well</a:t>
            </a:r>
            <a:endParaRPr lang="en-US" dirty="0" smtClean="0">
              <a:solidFill>
                <a:schemeClr val="tx1"/>
              </a:solidFill>
            </a:endParaRPr>
          </a:p>
          <a:p>
            <a:pPr lvl="2"/>
            <a:endParaRPr lang="en-US" dirty="0" smtClean="0">
              <a:solidFill>
                <a:schemeClr val="tx1"/>
              </a:solidFill>
            </a:endParaRPr>
          </a:p>
          <a:p>
            <a:pPr lvl="1"/>
            <a:r>
              <a:rPr lang="en-US" dirty="0" smtClean="0">
                <a:solidFill>
                  <a:schemeClr val="tx1"/>
                </a:solidFill>
              </a:rPr>
              <a:t>Implement </a:t>
            </a:r>
            <a:r>
              <a:rPr lang="en-US" dirty="0" smtClean="0">
                <a:solidFill>
                  <a:srgbClr val="FFAA00"/>
                </a:solidFill>
              </a:rPr>
              <a:t>INotifyPropertyChanged /</a:t>
            </a:r>
            <a:r>
              <a:rPr lang="en-US" dirty="0" smtClean="0"/>
              <a:t> </a:t>
            </a:r>
            <a:r>
              <a:rPr lang="en-US" dirty="0" smtClean="0">
                <a:solidFill>
                  <a:srgbClr val="FFAA00"/>
                </a:solidFill>
              </a:rPr>
              <a:t>INotifyCollectionChanged</a:t>
            </a:r>
          </a:p>
          <a:p>
            <a:pPr lvl="2"/>
            <a:r>
              <a:rPr lang="en-US" dirty="0" smtClean="0">
                <a:solidFill>
                  <a:schemeClr val="tx1"/>
                </a:solidFill>
              </a:rPr>
              <a:t>Much more work to implement</a:t>
            </a:r>
          </a:p>
          <a:p>
            <a:pPr lvl="2"/>
            <a:r>
              <a:rPr lang="en-US" dirty="0" smtClean="0">
                <a:solidFill>
                  <a:schemeClr val="tx1"/>
                </a:solidFill>
              </a:rPr>
              <a:t>Total </a:t>
            </a:r>
            <a:r>
              <a:rPr lang="en-US" dirty="0" smtClean="0">
                <a:solidFill>
                  <a:schemeClr val="tx1"/>
                </a:solidFill>
              </a:rPr>
              <a:t>control</a:t>
            </a:r>
          </a:p>
          <a:p>
            <a:pPr lvl="3"/>
            <a:r>
              <a:rPr lang="en-US" dirty="0" smtClean="0">
                <a:solidFill>
                  <a:schemeClr val="tx1"/>
                </a:solidFill>
              </a:rPr>
              <a:t>Notification Framework</a:t>
            </a:r>
            <a:endParaRPr lang="en-US" dirty="0" smtClean="0">
              <a:solidFill>
                <a:schemeClr val="tx1"/>
              </a:solidFill>
            </a:endParaRPr>
          </a:p>
          <a:p>
            <a:pPr lvl="2"/>
            <a:r>
              <a:rPr lang="en-US" dirty="0" smtClean="0">
                <a:solidFill>
                  <a:schemeClr val="tx1"/>
                </a:solidFill>
              </a:rPr>
              <a:t>Good for hooking in other tasks</a:t>
            </a:r>
          </a:p>
          <a:p>
            <a:pPr lvl="2"/>
            <a:r>
              <a:rPr lang="en-US" dirty="0" smtClean="0">
                <a:solidFill>
                  <a:schemeClr val="tx1"/>
                </a:solidFill>
              </a:rPr>
              <a:t>AutoCAD’s Ribbon uses </a:t>
            </a:r>
            <a:r>
              <a:rPr lang="en-US" dirty="0" smtClean="0">
                <a:solidFill>
                  <a:srgbClr val="FFAA00"/>
                </a:solidFill>
              </a:rPr>
              <a:t>INotifyPropertyChanged </a:t>
            </a:r>
            <a:r>
              <a:rPr lang="en-US" dirty="0" smtClean="0">
                <a:solidFill>
                  <a:schemeClr val="tx1"/>
                </a:solidFill>
              </a:rPr>
              <a:t>exclusively</a:t>
            </a:r>
          </a:p>
          <a:p>
            <a:pPr lvl="1"/>
            <a:endParaRPr lang="en-US" sz="2400" dirty="0" smtClean="0">
              <a:solidFill>
                <a:srgbClr val="FFAA00"/>
              </a:solidFill>
            </a:endParaRPr>
          </a:p>
          <a:p>
            <a:pPr lvl="1"/>
            <a:endParaRPr lang="en-US" dirty="0" smtClean="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5711825" cy="461665"/>
          </a:xfrm>
          <a:prstGeom prst="rect">
            <a:avLst/>
          </a:prstGeom>
          <a:noFill/>
          <a:ln w="9525">
            <a:noFill/>
            <a:miter lim="800000"/>
            <a:headEnd/>
            <a:tailEnd/>
          </a:ln>
        </p:spPr>
        <p:txBody>
          <a:bodyPr wrap="square">
            <a:spAutoFit/>
          </a:bodyPr>
          <a:lstStyle/>
          <a:p>
            <a:r>
              <a:rPr lang="en-GB" sz="2400" b="1" dirty="0" smtClean="0">
                <a:solidFill>
                  <a:srgbClr val="FF0000"/>
                </a:solidFill>
              </a:rPr>
              <a:t>Harnessing</a:t>
            </a:r>
            <a:endParaRPr lang="en-GB" sz="2400" b="1" dirty="0">
              <a:solidFill>
                <a:srgbClr val="FF000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2924175" y="6149792"/>
            <a:ext cx="4343400" cy="25529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WPF </a:t>
            </a:r>
            <a:r>
              <a:rPr lang="en-US" dirty="0" smtClean="0"/>
              <a:t>Databinding - 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57118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 CLR property</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OneWay </a:t>
            </a:r>
            <a:r>
              <a:rPr lang="en-US" dirty="0" smtClean="0"/>
              <a:t>Scenario</a:t>
            </a:r>
          </a:p>
          <a:p>
            <a:pPr lvl="1"/>
            <a:r>
              <a:rPr lang="en-US" dirty="0" smtClean="0">
                <a:solidFill>
                  <a:schemeClr val="tx1"/>
                </a:solidFill>
              </a:rPr>
              <a:t>Only Modal access to data</a:t>
            </a:r>
          </a:p>
          <a:p>
            <a:pPr lvl="1"/>
            <a:r>
              <a:rPr lang="en-US" dirty="0" smtClean="0">
                <a:solidFill>
                  <a:schemeClr val="tx1"/>
                </a:solidFill>
              </a:rPr>
              <a:t>Pure </a:t>
            </a:r>
            <a:r>
              <a:rPr lang="en-US" dirty="0" smtClean="0">
                <a:solidFill>
                  <a:srgbClr val="FFAA00"/>
                </a:solidFill>
              </a:rPr>
              <a:t>CLR</a:t>
            </a:r>
            <a:r>
              <a:rPr lang="en-US" dirty="0" smtClean="0">
                <a:solidFill>
                  <a:schemeClr val="tx1"/>
                </a:solidFill>
              </a:rPr>
              <a:t> properties</a:t>
            </a:r>
          </a:p>
          <a:p>
            <a:pPr lvl="1"/>
            <a:r>
              <a:rPr lang="en-US" dirty="0" smtClean="0">
                <a:solidFill>
                  <a:srgbClr val="FFAA00"/>
                </a:solidFill>
              </a:rPr>
              <a:t>CLR</a:t>
            </a:r>
            <a:r>
              <a:rPr lang="en-US" dirty="0" smtClean="0">
                <a:solidFill>
                  <a:schemeClr val="tx1"/>
                </a:solidFill>
              </a:rPr>
              <a:t> properties are raw</a:t>
            </a:r>
          </a:p>
          <a:p>
            <a:pPr lvl="2"/>
            <a:r>
              <a:rPr lang="en-US" dirty="0" smtClean="0">
                <a:solidFill>
                  <a:schemeClr val="tx1"/>
                </a:solidFill>
              </a:rPr>
              <a:t>No Event mechanism</a:t>
            </a:r>
          </a:p>
          <a:p>
            <a:pPr lvl="2"/>
            <a:endParaRPr lang="en-US" dirty="0" smtClean="0">
              <a:solidFill>
                <a:schemeClr val="tx1"/>
              </a:solidFill>
            </a:endParaRP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Modal Binding to Native </a:t>
            </a:r>
            <a:r>
              <a:rPr lang="en-GB" sz="2400" b="1" kern="0" dirty="0" smtClean="0">
                <a:solidFill>
                  <a:srgbClr val="FF0000"/>
                </a:solidFill>
              </a:rPr>
              <a:t>CLR</a:t>
            </a: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t>
            </a:r>
            <a:r>
              <a:rPr lang="en-GB" sz="2000" kern="0" dirty="0" smtClean="0">
                <a:solidFill>
                  <a:srgbClr val="FF0000"/>
                </a:solidFill>
              </a:rPr>
              <a:t>CLR</a:t>
            </a:r>
            <a:r>
              <a:rPr lang="en-GB" sz="2000" kern="0" dirty="0" smtClean="0"/>
              <a:t> class</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OneWay - UI Updates Data</a:t>
            </a:r>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006419" y="6630987"/>
            <a:ext cx="4946956" cy="25989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WPF </a:t>
            </a:r>
            <a:r>
              <a:rPr lang="en-US" dirty="0" smtClean="0"/>
              <a:t>Databinding </a:t>
            </a:r>
            <a:r>
              <a:rPr lang="en-US" dirty="0" smtClean="0"/>
              <a:t>- </a:t>
            </a:r>
            <a:r>
              <a:rPr lang="en-US" dirty="0" smtClean="0"/>
              <a:t>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88360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 CLR property using INotifyPropertyChanged</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TwoWay </a:t>
            </a:r>
            <a:r>
              <a:rPr lang="en-US" dirty="0" smtClean="0"/>
              <a:t>Scenario</a:t>
            </a:r>
          </a:p>
          <a:p>
            <a:pPr lvl="1"/>
            <a:r>
              <a:rPr lang="en-US" dirty="0" smtClean="0">
                <a:solidFill>
                  <a:schemeClr val="tx1"/>
                </a:solidFill>
              </a:rPr>
              <a:t>Modeless access to data</a:t>
            </a:r>
          </a:p>
          <a:p>
            <a:pPr lvl="1"/>
            <a:r>
              <a:rPr lang="en-US" dirty="0" smtClean="0">
                <a:solidFill>
                  <a:schemeClr val="tx1"/>
                </a:solidFill>
              </a:rPr>
              <a:t>Pure </a:t>
            </a:r>
            <a:r>
              <a:rPr lang="en-US" dirty="0" smtClean="0">
                <a:solidFill>
                  <a:srgbClr val="FFAA00"/>
                </a:solidFill>
              </a:rPr>
              <a:t>CLR</a:t>
            </a:r>
            <a:r>
              <a:rPr lang="en-US" dirty="0" smtClean="0">
                <a:solidFill>
                  <a:schemeClr val="tx1"/>
                </a:solidFill>
              </a:rPr>
              <a:t> properties</a:t>
            </a:r>
          </a:p>
          <a:p>
            <a:pPr lvl="1"/>
            <a:r>
              <a:rPr lang="en-US" dirty="0" smtClean="0">
                <a:solidFill>
                  <a:srgbClr val="FFAA00"/>
                </a:solidFill>
              </a:rPr>
              <a:t>CLR</a:t>
            </a:r>
            <a:r>
              <a:rPr lang="en-US" dirty="0" smtClean="0">
                <a:solidFill>
                  <a:schemeClr val="tx1"/>
                </a:solidFill>
              </a:rPr>
              <a:t> properties are still raw</a:t>
            </a:r>
          </a:p>
          <a:p>
            <a:pPr lvl="1"/>
            <a:r>
              <a:rPr lang="en-US" dirty="0" smtClean="0">
                <a:solidFill>
                  <a:srgbClr val="FFAA00"/>
                </a:solidFill>
              </a:rPr>
              <a:t>INotifyPropertyChanged</a:t>
            </a:r>
          </a:p>
          <a:p>
            <a:pPr lvl="2"/>
            <a:r>
              <a:rPr lang="en-US" dirty="0" smtClean="0">
                <a:solidFill>
                  <a:schemeClr val="tx1"/>
                </a:solidFill>
              </a:rPr>
              <a:t>Subscribe to </a:t>
            </a:r>
            <a:r>
              <a:rPr lang="en-US" dirty="0" smtClean="0">
                <a:solidFill>
                  <a:srgbClr val="FFAA00"/>
                </a:solidFill>
              </a:rPr>
              <a:t>PropertyChanged</a:t>
            </a:r>
          </a:p>
          <a:p>
            <a:pPr lvl="2"/>
            <a:r>
              <a:rPr lang="en-US" dirty="0" smtClean="0">
                <a:solidFill>
                  <a:schemeClr val="tx1"/>
                </a:solidFill>
              </a:rPr>
              <a:t>Fire notifications in get/set</a:t>
            </a:r>
          </a:p>
          <a:p>
            <a:pPr lvl="2"/>
            <a:endParaRPr lang="en-US" dirty="0" smtClean="0">
              <a:solidFill>
                <a:schemeClr val="tx1"/>
              </a:solidFill>
            </a:endParaRPr>
          </a:p>
          <a:p>
            <a:pPr lvl="2"/>
            <a:endParaRPr lang="en-US" dirty="0" smtClean="0">
              <a:solidFill>
                <a:schemeClr val="tx1"/>
              </a:solidFill>
            </a:endParaRPr>
          </a:p>
          <a:p>
            <a:pPr lvl="2"/>
            <a:endParaRPr lang="en-US" dirty="0" smtClean="0">
              <a:solidFill>
                <a:schemeClr val="tx1"/>
              </a:solidFill>
            </a:endParaRP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Modeless Binding to Native </a:t>
            </a:r>
            <a:r>
              <a:rPr lang="en-GB" sz="2400" b="1" kern="0" dirty="0" smtClean="0">
                <a:solidFill>
                  <a:srgbClr val="FF0000"/>
                </a:solidFill>
              </a:rPr>
              <a:t>CLR</a:t>
            </a: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t>
            </a:r>
            <a:r>
              <a:rPr lang="en-GB" sz="2000" kern="0" dirty="0" smtClean="0">
                <a:solidFill>
                  <a:srgbClr val="FF0000"/>
                </a:solidFill>
              </a:rPr>
              <a:t>CLR</a:t>
            </a:r>
            <a:r>
              <a:rPr lang="en-GB" sz="2000" kern="0" dirty="0" smtClean="0"/>
              <a:t> class</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Implements </a:t>
            </a:r>
            <a:r>
              <a:rPr lang="en-GB" sz="2000" kern="0" dirty="0" smtClean="0">
                <a:solidFill>
                  <a:srgbClr val="FF0000"/>
                </a:solidFill>
              </a:rPr>
              <a:t>INotifyPropertyChanged</a:t>
            </a:r>
          </a:p>
          <a:p>
            <a:pPr marL="228600" indent="-228600" algn="ctr" defTabSz="1300163" eaLnBrk="0" hangingPunct="0">
              <a:spcBef>
                <a:spcPct val="15000"/>
              </a:spcBef>
              <a:spcAft>
                <a:spcPct val="15000"/>
              </a:spcAft>
              <a:buClr>
                <a:schemeClr val="tx1"/>
              </a:buClr>
              <a:buSzPct val="80000"/>
              <a:buFont typeface="Wingdings" pitchFamily="2" charset="2"/>
              <a:buNone/>
              <a:defRPr/>
            </a:pPr>
            <a:endParaRPr lang="en-GB" sz="2000" kern="0" dirty="0" smtClean="0"/>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3006419" y="6630987"/>
            <a:ext cx="4946956" cy="25989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WPF </a:t>
            </a:r>
            <a:r>
              <a:rPr lang="en-US" dirty="0" smtClean="0"/>
              <a:t>Databinding </a:t>
            </a:r>
            <a:r>
              <a:rPr lang="en-US" dirty="0" smtClean="0"/>
              <a:t>- </a:t>
            </a:r>
            <a:r>
              <a:rPr lang="en-US" dirty="0" smtClean="0"/>
              <a:t>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88360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 DependencyProperty</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TwoWay </a:t>
            </a:r>
            <a:r>
              <a:rPr lang="en-US" dirty="0" smtClean="0"/>
              <a:t>Scenario</a:t>
            </a:r>
          </a:p>
          <a:p>
            <a:pPr lvl="1"/>
            <a:r>
              <a:rPr lang="en-US" dirty="0" smtClean="0">
                <a:solidFill>
                  <a:schemeClr val="tx1"/>
                </a:solidFill>
              </a:rPr>
              <a:t>Replace </a:t>
            </a:r>
            <a:r>
              <a:rPr lang="en-US" dirty="0" smtClean="0">
                <a:solidFill>
                  <a:srgbClr val="FFAA00"/>
                </a:solidFill>
              </a:rPr>
              <a:t>CLR</a:t>
            </a:r>
            <a:r>
              <a:rPr lang="en-US" dirty="0" smtClean="0">
                <a:solidFill>
                  <a:schemeClr val="tx1"/>
                </a:solidFill>
              </a:rPr>
              <a:t> properties</a:t>
            </a:r>
            <a:endParaRPr lang="en-US" dirty="0" smtClean="0">
              <a:solidFill>
                <a:srgbClr val="FFAA00"/>
              </a:solidFill>
            </a:endParaRPr>
          </a:p>
          <a:p>
            <a:pPr lvl="2"/>
            <a:r>
              <a:rPr lang="en-US" dirty="0" smtClean="0">
                <a:solidFill>
                  <a:srgbClr val="FFAA00"/>
                </a:solidFill>
              </a:rPr>
              <a:t>DependencyProperty</a:t>
            </a:r>
            <a:endParaRPr lang="en-US" dirty="0" smtClean="0">
              <a:solidFill>
                <a:schemeClr val="tx1"/>
              </a:solidFill>
            </a:endParaRPr>
          </a:p>
          <a:p>
            <a:pPr lvl="1"/>
            <a:r>
              <a:rPr lang="en-US" dirty="0" smtClean="0">
                <a:solidFill>
                  <a:schemeClr val="tx1"/>
                </a:solidFill>
              </a:rPr>
              <a:t>Modeless access to data</a:t>
            </a:r>
          </a:p>
          <a:p>
            <a:pPr lvl="1"/>
            <a:r>
              <a:rPr lang="en-US" dirty="0" smtClean="0">
                <a:solidFill>
                  <a:schemeClr val="tx1"/>
                </a:solidFill>
              </a:rPr>
              <a:t>Everything is automatic</a:t>
            </a:r>
          </a:p>
          <a:p>
            <a:pPr lvl="2"/>
            <a:r>
              <a:rPr lang="en-US" dirty="0" smtClean="0">
                <a:solidFill>
                  <a:schemeClr val="tx1"/>
                </a:solidFill>
              </a:rPr>
              <a:t>Have to implement get/set</a:t>
            </a:r>
          </a:p>
          <a:p>
            <a:pPr lvl="2"/>
            <a:endParaRPr lang="en-US" dirty="0" smtClean="0">
              <a:solidFill>
                <a:schemeClr val="tx1"/>
              </a:solidFill>
            </a:endParaRPr>
          </a:p>
          <a:p>
            <a:pPr lvl="2"/>
            <a:endParaRPr lang="en-US" dirty="0" smtClean="0">
              <a:solidFill>
                <a:schemeClr val="tx1"/>
              </a:solidFill>
            </a:endParaRPr>
          </a:p>
          <a:p>
            <a:pPr lvl="2"/>
            <a:endParaRPr lang="en-US" dirty="0" smtClean="0">
              <a:solidFill>
                <a:schemeClr val="tx1"/>
              </a:solidFill>
            </a:endParaRP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Modeless Binding to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b="1" dirty="0" smtClean="0">
                <a:solidFill>
                  <a:srgbClr val="FF0000"/>
                </a:solidFill>
              </a:rPr>
              <a:t>DependencyProperty</a:t>
            </a: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endParaRPr lang="en-GB" sz="2800" kern="0" dirty="0" smtClean="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t>
            </a:r>
            <a:r>
              <a:rPr lang="en-GB" sz="2000" kern="0" dirty="0" smtClean="0">
                <a:solidFill>
                  <a:srgbClr val="FF0000"/>
                </a:solidFill>
              </a:rPr>
              <a:t>DependencyObject </a:t>
            </a:r>
            <a:r>
              <a:rPr lang="en-GB" sz="2000" kern="0" dirty="0" smtClean="0"/>
              <a:t>class</a:t>
            </a:r>
          </a:p>
          <a:p>
            <a:pPr marL="228600" indent="-228600" algn="ctr" defTabSz="1300163" eaLnBrk="0" hangingPunct="0">
              <a:spcBef>
                <a:spcPct val="15000"/>
              </a:spcBef>
              <a:spcAft>
                <a:spcPct val="15000"/>
              </a:spcAft>
              <a:buClr>
                <a:schemeClr val="tx1"/>
              </a:buClr>
              <a:buSzPct val="80000"/>
              <a:buFont typeface="Wingdings" pitchFamily="2" charset="2"/>
              <a:buNone/>
              <a:defRPr/>
            </a:pPr>
            <a:endParaRPr lang="en-GB" sz="2000" kern="0" dirty="0" smtClean="0"/>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695575" y="5945187"/>
            <a:ext cx="5105400" cy="353285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WPF </a:t>
            </a:r>
            <a:r>
              <a:rPr lang="en-US" dirty="0" smtClean="0"/>
              <a:t>Databinding - 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82264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an AutoCAD CLR Database property</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OneWay </a:t>
            </a:r>
            <a:r>
              <a:rPr lang="en-US" dirty="0" smtClean="0"/>
              <a:t>Scenario</a:t>
            </a:r>
          </a:p>
          <a:p>
            <a:pPr lvl="1"/>
            <a:r>
              <a:rPr lang="en-US" dirty="0" smtClean="0">
                <a:solidFill>
                  <a:schemeClr val="tx1"/>
                </a:solidFill>
              </a:rPr>
              <a:t>Only Modal access to data</a:t>
            </a:r>
          </a:p>
          <a:p>
            <a:pPr lvl="1"/>
            <a:r>
              <a:rPr lang="en-US" dirty="0" smtClean="0">
                <a:solidFill>
                  <a:schemeClr val="tx1"/>
                </a:solidFill>
              </a:rPr>
              <a:t>Still </a:t>
            </a:r>
            <a:r>
              <a:rPr lang="en-US" dirty="0" smtClean="0">
                <a:solidFill>
                  <a:srgbClr val="FFC000"/>
                </a:solidFill>
              </a:rPr>
              <a:t>CLR</a:t>
            </a:r>
            <a:r>
              <a:rPr lang="en-US" dirty="0" smtClean="0">
                <a:solidFill>
                  <a:schemeClr val="tx1"/>
                </a:solidFill>
              </a:rPr>
              <a:t> properties</a:t>
            </a:r>
          </a:p>
          <a:p>
            <a:pPr lvl="2"/>
            <a:r>
              <a:rPr lang="en-US" dirty="0" smtClean="0">
                <a:solidFill>
                  <a:schemeClr val="tx1"/>
                </a:solidFill>
              </a:rPr>
              <a:t>No Event mechanism</a:t>
            </a:r>
          </a:p>
          <a:p>
            <a:pPr lvl="2"/>
            <a:r>
              <a:rPr lang="en-US" dirty="0" smtClean="0">
                <a:solidFill>
                  <a:schemeClr val="tx1"/>
                </a:solidFill>
              </a:rPr>
              <a:t>AutoCAD Database Property</a:t>
            </a:r>
          </a:p>
          <a:p>
            <a:pPr lvl="3"/>
            <a:r>
              <a:rPr lang="en-US" i="1" dirty="0" smtClean="0">
                <a:solidFill>
                  <a:srgbClr val="FFC000"/>
                </a:solidFill>
              </a:rPr>
              <a:t>Must be opened for Write!</a:t>
            </a: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Modal Binding to AutoCAD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b="1" kern="0" dirty="0" smtClean="0">
                <a:solidFill>
                  <a:srgbClr val="FF0000"/>
                </a:solidFill>
              </a:rPr>
              <a:t>CLR </a:t>
            </a:r>
            <a:r>
              <a:rPr lang="en-GB" sz="2400" kern="0" dirty="0" smtClean="0"/>
              <a:t>Property</a:t>
            </a:r>
            <a:endParaRPr lang="en-GB" sz="2400" b="1" kern="0" dirty="0" smtClean="0">
              <a:solidFill>
                <a:srgbClr val="FF0000"/>
              </a:solidFill>
            </a:endParaRP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AutoCAD Database Property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Must be opened for </a:t>
            </a:r>
            <a:r>
              <a:rPr lang="en-GB" sz="2000" kern="0" dirty="0" smtClean="0">
                <a:solidFill>
                  <a:srgbClr val="FF0000"/>
                </a:solidFill>
              </a:rPr>
              <a:t>write</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OneWay - UI Updates Data</a:t>
            </a:r>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a:t>
            </a:r>
            <a:r>
              <a:rPr lang="en-US" dirty="0" smtClean="0"/>
              <a:t>Databinding - 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82264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an AutoCAD CLR Extended Database property</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TwoWay </a:t>
            </a:r>
            <a:r>
              <a:rPr lang="en-US" dirty="0" smtClean="0"/>
              <a:t>Scenario</a:t>
            </a:r>
          </a:p>
          <a:p>
            <a:pPr lvl="1"/>
            <a:r>
              <a:rPr lang="en-US" dirty="0" smtClean="0">
                <a:solidFill>
                  <a:schemeClr val="tx1"/>
                </a:solidFill>
              </a:rPr>
              <a:t>Modeless access to data</a:t>
            </a:r>
          </a:p>
          <a:p>
            <a:pPr lvl="1"/>
            <a:r>
              <a:rPr lang="en-US" dirty="0" smtClean="0">
                <a:solidFill>
                  <a:schemeClr val="tx1"/>
                </a:solidFill>
              </a:rPr>
              <a:t>Still </a:t>
            </a:r>
            <a:r>
              <a:rPr lang="en-US" dirty="0" smtClean="0">
                <a:solidFill>
                  <a:srgbClr val="FFC000"/>
                </a:solidFill>
              </a:rPr>
              <a:t>CLR</a:t>
            </a:r>
            <a:r>
              <a:rPr lang="en-US" dirty="0" smtClean="0">
                <a:solidFill>
                  <a:schemeClr val="tx1"/>
                </a:solidFill>
              </a:rPr>
              <a:t> properties</a:t>
            </a:r>
          </a:p>
          <a:p>
            <a:pPr lvl="2"/>
            <a:r>
              <a:rPr lang="en-US" dirty="0" smtClean="0">
                <a:solidFill>
                  <a:schemeClr val="tx1"/>
                </a:solidFill>
              </a:rPr>
              <a:t>No Event mechanism</a:t>
            </a:r>
          </a:p>
          <a:p>
            <a:pPr lvl="2"/>
            <a:r>
              <a:rPr lang="en-US" dirty="0" smtClean="0">
                <a:solidFill>
                  <a:schemeClr val="tx1"/>
                </a:solidFill>
              </a:rPr>
              <a:t>AutoCAD Database Property</a:t>
            </a:r>
          </a:p>
          <a:p>
            <a:pPr lvl="3"/>
            <a:r>
              <a:rPr lang="en-US" i="1" dirty="0" smtClean="0">
                <a:solidFill>
                  <a:srgbClr val="FFC000"/>
                </a:solidFill>
              </a:rPr>
              <a:t>Must be opened for Write!</a:t>
            </a:r>
          </a:p>
          <a:p>
            <a:pPr lvl="1"/>
            <a:endParaRPr lang="en-US" dirty="0" smtClean="0">
              <a:solidFill>
                <a:schemeClr val="tx1"/>
              </a:solidFill>
            </a:endParaRPr>
          </a:p>
          <a:p>
            <a:pPr lvl="1"/>
            <a:r>
              <a:rPr lang="en-US" dirty="0" smtClean="0">
                <a:solidFill>
                  <a:schemeClr val="tx1"/>
                </a:solidFill>
              </a:rPr>
              <a:t>Not easy!</a:t>
            </a:r>
            <a:endParaRPr lang="en-US" sz="2400" dirty="0" smtClean="0">
              <a:solidFill>
                <a:srgbClr val="FFAA00"/>
              </a:solidFill>
            </a:endParaRPr>
          </a:p>
          <a:p>
            <a:pPr lvl="1"/>
            <a:endParaRPr lang="en-US" dirty="0" smtClean="0"/>
          </a:p>
        </p:txBody>
      </p:sp>
      <p:pic>
        <p:nvPicPr>
          <p:cNvPr id="9" name="Picture 2"/>
          <p:cNvPicPr>
            <a:picLocks noChangeAspect="1" noChangeArrowheads="1"/>
          </p:cNvPicPr>
          <p:nvPr/>
        </p:nvPicPr>
        <p:blipFill>
          <a:blip r:embed="rId2" cstate="print"/>
          <a:srcRect/>
          <a:stretch>
            <a:fillRect/>
          </a:stretch>
        </p:blipFill>
        <p:spPr bwMode="auto">
          <a:xfrm>
            <a:off x="5667375" y="3659187"/>
            <a:ext cx="6511383" cy="450576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Encapsulates</a:t>
            </a:r>
          </a:p>
          <a:p>
            <a:pPr lvl="1"/>
            <a:r>
              <a:rPr lang="en-US" dirty="0" smtClean="0"/>
              <a:t>UI to drawing data transfer</a:t>
            </a:r>
          </a:p>
          <a:p>
            <a:pPr lvl="1"/>
            <a:r>
              <a:rPr lang="en-US" dirty="0" smtClean="0"/>
              <a:t>Drawing to UI data transfer</a:t>
            </a:r>
            <a:endParaRPr lang="en-US" dirty="0"/>
          </a:p>
        </p:txBody>
      </p:sp>
      <p:grpSp>
        <p:nvGrpSpPr>
          <p:cNvPr id="5" name="Group 75"/>
          <p:cNvGrpSpPr/>
          <p:nvPr/>
        </p:nvGrpSpPr>
        <p:grpSpPr>
          <a:xfrm>
            <a:off x="257175" y="4421187"/>
            <a:ext cx="12753975" cy="2590800"/>
            <a:chOff x="257175" y="4421187"/>
            <a:chExt cx="12753975" cy="2590800"/>
          </a:xfrm>
        </p:grpSpPr>
        <p:cxnSp>
          <p:nvCxnSpPr>
            <p:cNvPr id="19" name="Straight Connector 18"/>
            <p:cNvCxnSpPr/>
            <p:nvPr/>
          </p:nvCxnSpPr>
          <p:spPr bwMode="auto">
            <a:xfrm flipV="1">
              <a:off x="257175" y="4421187"/>
              <a:ext cx="12115800" cy="762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bwMode="auto">
            <a:xfrm flipV="1">
              <a:off x="257175" y="6935787"/>
              <a:ext cx="12115800" cy="7620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7" name="Group 74"/>
            <p:cNvGrpSpPr/>
            <p:nvPr/>
          </p:nvGrpSpPr>
          <p:grpSpPr>
            <a:xfrm>
              <a:off x="2009775" y="4649787"/>
              <a:ext cx="11001375" cy="1676400"/>
              <a:chOff x="2009775" y="4649787"/>
              <a:chExt cx="11001375" cy="1676400"/>
            </a:xfrm>
          </p:grpSpPr>
          <p:grpSp>
            <p:nvGrpSpPr>
              <p:cNvPr id="12" name="Group 73"/>
              <p:cNvGrpSpPr/>
              <p:nvPr/>
            </p:nvGrpSpPr>
            <p:grpSpPr>
              <a:xfrm>
                <a:off x="2009775" y="5259387"/>
                <a:ext cx="10134600" cy="1066800"/>
                <a:chOff x="2009775" y="5259387"/>
                <a:chExt cx="10134600" cy="1066800"/>
              </a:xfrm>
            </p:grpSpPr>
            <p:sp>
              <p:nvSpPr>
                <p:cNvPr id="4" name="Rounded Rectangle 3"/>
                <p:cNvSpPr/>
                <p:nvPr/>
              </p:nvSpPr>
              <p:spPr bwMode="auto">
                <a:xfrm>
                  <a:off x="2009775" y="5259387"/>
                  <a:ext cx="10134600" cy="10668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 name="Rounded Rectangle 5"/>
                <p:cNvSpPr/>
                <p:nvPr/>
              </p:nvSpPr>
              <p:spPr bwMode="auto">
                <a:xfrm>
                  <a:off x="2543175" y="5487987"/>
                  <a:ext cx="164592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0</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8" name="Rounded Rectangle 7"/>
                <p:cNvSpPr/>
                <p:nvPr/>
              </p:nvSpPr>
              <p:spPr bwMode="auto">
                <a:xfrm>
                  <a:off x="4448175" y="5487987"/>
                  <a:ext cx="164592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Layer1</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9" name="Rounded Rectangle 8"/>
                <p:cNvSpPr/>
                <p:nvPr/>
              </p:nvSpPr>
              <p:spPr bwMode="auto">
                <a:xfrm>
                  <a:off x="6353175" y="5487987"/>
                  <a:ext cx="164592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Layer2</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ounded Rectangle 9"/>
                <p:cNvSpPr/>
                <p:nvPr/>
              </p:nvSpPr>
              <p:spPr bwMode="auto">
                <a:xfrm>
                  <a:off x="8258175" y="5487987"/>
                  <a:ext cx="164592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Layer3</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1" name="Rounded Rectangle 10"/>
                <p:cNvSpPr/>
                <p:nvPr/>
              </p:nvSpPr>
              <p:spPr bwMode="auto">
                <a:xfrm>
                  <a:off x="10163175" y="5487987"/>
                  <a:ext cx="1645920" cy="6858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Layer4</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
            <p:nvSpPr>
              <p:cNvPr id="22" name="TextBox 21"/>
              <p:cNvSpPr txBox="1"/>
              <p:nvPr/>
            </p:nvSpPr>
            <p:spPr>
              <a:xfrm>
                <a:off x="11044225" y="4649787"/>
                <a:ext cx="1966925" cy="492443"/>
              </a:xfrm>
              <a:prstGeom prst="rect">
                <a:avLst/>
              </a:prstGeom>
              <a:noFill/>
            </p:spPr>
            <p:txBody>
              <a:bodyPr wrap="square" rtlCol="0">
                <a:spAutoFit/>
              </a:bodyPr>
              <a:lstStyle/>
              <a:p>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Data layer</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grpSp>
      <p:sp>
        <p:nvSpPr>
          <p:cNvPr id="23" name="Rounded Rectangle 22"/>
          <p:cNvSpPr/>
          <p:nvPr/>
        </p:nvSpPr>
        <p:spPr bwMode="auto">
          <a:xfrm>
            <a:off x="2009775" y="7621587"/>
            <a:ext cx="10134600" cy="1066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4" name="Rounded Rectangle 23"/>
          <p:cNvSpPr/>
          <p:nvPr/>
        </p:nvSpPr>
        <p:spPr bwMode="auto">
          <a:xfrm>
            <a:off x="2543175" y="7850187"/>
            <a:ext cx="1645920" cy="685800"/>
          </a:xfrm>
          <a:prstGeom prst="roundRect">
            <a:avLst/>
          </a:prstGeom>
          <a:ln>
            <a:headEnd type="none" w="med" len="med"/>
            <a:tailEnd type="none" w="med" len="med"/>
          </a:ln>
        </p:spPr>
        <p:style>
          <a:lnRef idx="0">
            <a:schemeClr val="accent2"/>
          </a:lnRef>
          <a:fillRef idx="1003">
            <a:schemeClr val="lt1"/>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0</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Rounded Rectangle 24"/>
          <p:cNvSpPr/>
          <p:nvPr/>
        </p:nvSpPr>
        <p:spPr bwMode="auto">
          <a:xfrm>
            <a:off x="4448175" y="7850187"/>
            <a:ext cx="1645920" cy="685800"/>
          </a:xfrm>
          <a:prstGeom prst="roundRect">
            <a:avLst/>
          </a:prstGeom>
          <a:ln>
            <a:headEnd type="none" w="med" len="med"/>
            <a:tailEnd type="none" w="med" len="med"/>
          </a:ln>
        </p:spPr>
        <p:style>
          <a:lnRef idx="0">
            <a:schemeClr val="accent2"/>
          </a:lnRef>
          <a:fillRef idx="1003">
            <a:schemeClr val="lt1"/>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Layer1</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6" name="Rounded Rectangle 25"/>
          <p:cNvSpPr/>
          <p:nvPr/>
        </p:nvSpPr>
        <p:spPr bwMode="auto">
          <a:xfrm>
            <a:off x="6353175" y="7850187"/>
            <a:ext cx="1645920" cy="685800"/>
          </a:xfrm>
          <a:prstGeom prst="roundRect">
            <a:avLst/>
          </a:prstGeom>
          <a:ln>
            <a:headEnd type="none" w="med" len="med"/>
            <a:tailEnd type="none" w="med" len="med"/>
          </a:ln>
        </p:spPr>
        <p:style>
          <a:lnRef idx="0">
            <a:schemeClr val="accent2"/>
          </a:lnRef>
          <a:fillRef idx="1003">
            <a:schemeClr val="lt1"/>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Layer2</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7" name="Rounded Rectangle 26"/>
          <p:cNvSpPr/>
          <p:nvPr/>
        </p:nvSpPr>
        <p:spPr bwMode="auto">
          <a:xfrm>
            <a:off x="8258175" y="7850187"/>
            <a:ext cx="1645920" cy="685800"/>
          </a:xfrm>
          <a:prstGeom prst="roundRect">
            <a:avLst/>
          </a:prstGeom>
          <a:ln>
            <a:headEnd type="none" w="med" len="med"/>
            <a:tailEnd type="none" w="med" len="med"/>
          </a:ln>
        </p:spPr>
        <p:style>
          <a:lnRef idx="0">
            <a:schemeClr val="accent2"/>
          </a:lnRef>
          <a:fillRef idx="1003">
            <a:schemeClr val="lt1"/>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Layer3</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8" name="Rounded Rectangle 27"/>
          <p:cNvSpPr/>
          <p:nvPr/>
        </p:nvSpPr>
        <p:spPr bwMode="auto">
          <a:xfrm>
            <a:off x="10163175" y="7850187"/>
            <a:ext cx="1645920" cy="685800"/>
          </a:xfrm>
          <a:prstGeom prst="roundRect">
            <a:avLst/>
          </a:prstGeom>
          <a:ln>
            <a:headEnd type="none" w="med" len="med"/>
            <a:tailEnd type="none" w="med" len="med"/>
          </a:ln>
        </p:spPr>
        <p:style>
          <a:lnRef idx="0">
            <a:schemeClr val="accent2"/>
          </a:lnRef>
          <a:fillRef idx="1003">
            <a:schemeClr val="lt1"/>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smtClean="0">
                <a:solidFill>
                  <a:srgbClr val="000000"/>
                </a:solidFill>
                <a:latin typeface="Gill Sans" charset="0"/>
                <a:ea typeface="ヒラギノ角ゴ Pro W3" charset="0"/>
                <a:cs typeface="ヒラギノ角ゴ Pro W3" charset="0"/>
                <a:sym typeface="Gill Sans" charset="0"/>
              </a:rPr>
              <a:t>Layer4</a:t>
            </a: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9" name="TextBox 28"/>
          <p:cNvSpPr txBox="1"/>
          <p:nvPr/>
        </p:nvSpPr>
        <p:spPr>
          <a:xfrm>
            <a:off x="9782174" y="7011987"/>
            <a:ext cx="3228975" cy="492443"/>
          </a:xfrm>
          <a:prstGeom prst="rect">
            <a:avLst/>
          </a:prstGeom>
          <a:noFill/>
        </p:spPr>
        <p:txBody>
          <a:bodyPr wrap="square" rtlCol="0">
            <a:spAutoFit/>
          </a:bodyPr>
          <a:lstStyle/>
          <a:p>
            <a:r>
              <a:rPr lang="en-US"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Drawing database</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grpSp>
        <p:nvGrpSpPr>
          <p:cNvPr id="13" name="Group 77"/>
          <p:cNvGrpSpPr/>
          <p:nvPr/>
        </p:nvGrpSpPr>
        <p:grpSpPr>
          <a:xfrm>
            <a:off x="180975" y="5792787"/>
            <a:ext cx="1828800" cy="568643"/>
            <a:chOff x="180975" y="5792787"/>
            <a:chExt cx="1828800" cy="568643"/>
          </a:xfrm>
        </p:grpSpPr>
        <p:cxnSp>
          <p:nvCxnSpPr>
            <p:cNvPr id="30" name="Shape 42"/>
            <p:cNvCxnSpPr>
              <a:stCxn id="43" idx="1"/>
              <a:endCxn id="4" idx="1"/>
            </p:cNvCxnSpPr>
            <p:nvPr/>
          </p:nvCxnSpPr>
          <p:spPr bwMode="auto">
            <a:xfrm rot="10800000" flipH="1">
              <a:off x="180975" y="5792787"/>
              <a:ext cx="1828800" cy="322422"/>
            </a:xfrm>
            <a:prstGeom prst="curvedConnector3">
              <a:avLst>
                <a:gd name="adj1" fmla="val 1293"/>
              </a:avLst>
            </a:prstGeom>
            <a:ln>
              <a:prstDash val="sysDot"/>
              <a:headEnd type="none" w="med" len="med"/>
              <a:tailEnd type="arrow"/>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43" name="TextBox 42"/>
            <p:cNvSpPr txBox="1"/>
            <p:nvPr/>
          </p:nvSpPr>
          <p:spPr>
            <a:xfrm>
              <a:off x="180975" y="5868987"/>
              <a:ext cx="1633781" cy="492443"/>
            </a:xfrm>
            <a:prstGeom prst="rect">
              <a:avLst/>
            </a:prstGeom>
            <a:noFill/>
          </p:spPr>
          <p:txBody>
            <a:bodyPr wrap="none" rtlCol="0">
              <a:spAutoFit/>
            </a:bodyPr>
            <a:lstStyle/>
            <a:p>
              <a:r>
                <a:rPr lang="en-US" dirty="0" smtClean="0"/>
                <a:t>Idle event</a:t>
              </a:r>
              <a:endParaRPr lang="en-US" dirty="0"/>
            </a:p>
          </p:txBody>
        </p:sp>
      </p:grpSp>
      <p:grpSp>
        <p:nvGrpSpPr>
          <p:cNvPr id="14" name="Group 78"/>
          <p:cNvGrpSpPr/>
          <p:nvPr/>
        </p:nvGrpSpPr>
        <p:grpSpPr>
          <a:xfrm>
            <a:off x="3076575" y="1754187"/>
            <a:ext cx="6705344" cy="3733800"/>
            <a:chOff x="3076575" y="1754187"/>
            <a:chExt cx="6705344" cy="3733800"/>
          </a:xfrm>
        </p:grpSpPr>
        <p:cxnSp>
          <p:nvCxnSpPr>
            <p:cNvPr id="47" name="Shape 42"/>
            <p:cNvCxnSpPr>
              <a:stCxn id="9" idx="0"/>
            </p:cNvCxnSpPr>
            <p:nvPr/>
          </p:nvCxnSpPr>
          <p:spPr bwMode="auto">
            <a:xfrm rot="5400000" flipH="1" flipV="1">
              <a:off x="5850255" y="3765867"/>
              <a:ext cx="3048000" cy="396240"/>
            </a:xfrm>
            <a:prstGeom prst="curvedConnector3">
              <a:avLst>
                <a:gd name="adj1" fmla="val 99310"/>
              </a:avLst>
            </a:prstGeom>
            <a:ln>
              <a:prstDash val="sysDot"/>
              <a:headEnd type="none" w="med" len="med"/>
              <a:tailEnd type="arrow"/>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62" name="TextBox 61"/>
            <p:cNvSpPr txBox="1"/>
            <p:nvPr/>
          </p:nvSpPr>
          <p:spPr>
            <a:xfrm>
              <a:off x="6886575" y="4649787"/>
              <a:ext cx="2895344" cy="492443"/>
            </a:xfrm>
            <a:prstGeom prst="rect">
              <a:avLst/>
            </a:prstGeom>
            <a:noFill/>
          </p:spPr>
          <p:txBody>
            <a:bodyPr wrap="none" rtlCol="0">
              <a:spAutoFit/>
            </a:bodyPr>
            <a:lstStyle/>
            <a:p>
              <a:r>
                <a:rPr lang="en-US" dirty="0" smtClean="0"/>
                <a:t>PropertyChanged</a:t>
              </a:r>
              <a:endParaRPr lang="en-US" dirty="0"/>
            </a:p>
          </p:txBody>
        </p:sp>
        <p:cxnSp>
          <p:nvCxnSpPr>
            <p:cNvPr id="63" name="Shape 42"/>
            <p:cNvCxnSpPr/>
            <p:nvPr/>
          </p:nvCxnSpPr>
          <p:spPr bwMode="auto">
            <a:xfrm rot="5400000" flipH="1" flipV="1">
              <a:off x="5057775" y="3582987"/>
              <a:ext cx="2590800" cy="762000"/>
            </a:xfrm>
            <a:prstGeom prst="curvedConnector3">
              <a:avLst>
                <a:gd name="adj1" fmla="val 100304"/>
              </a:avLst>
            </a:prstGeom>
            <a:ln>
              <a:prstDash val="sysDot"/>
              <a:headEnd type="none" w="med" len="med"/>
              <a:tailEnd type="arrow"/>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sp>
          <p:nvSpPr>
            <p:cNvPr id="69" name="Left Brace 68"/>
            <p:cNvSpPr/>
            <p:nvPr/>
          </p:nvSpPr>
          <p:spPr bwMode="auto">
            <a:xfrm>
              <a:off x="6734175" y="1754187"/>
              <a:ext cx="533400" cy="1752600"/>
            </a:xfrm>
            <a:prstGeom prst="leftBrace">
              <a:avLst/>
            </a:prstGeom>
            <a:ln>
              <a:prstDash val="sysDot"/>
              <a:headEnd type="none" w="med" len="med"/>
              <a:tailEnd type="none" w="med" len="med"/>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0" name="TextBox 69"/>
            <p:cNvSpPr txBox="1"/>
            <p:nvPr/>
          </p:nvSpPr>
          <p:spPr>
            <a:xfrm>
              <a:off x="3076575" y="4649787"/>
              <a:ext cx="3005951" cy="492443"/>
            </a:xfrm>
            <a:prstGeom prst="rect">
              <a:avLst/>
            </a:prstGeom>
            <a:noFill/>
          </p:spPr>
          <p:txBody>
            <a:bodyPr wrap="none" rtlCol="0">
              <a:spAutoFit/>
            </a:bodyPr>
            <a:lstStyle/>
            <a:p>
              <a:r>
                <a:rPr lang="en-US" dirty="0" smtClean="0"/>
                <a:t>CollectionChanged</a:t>
              </a:r>
              <a:endParaRPr lang="en-US" dirty="0"/>
            </a:p>
          </p:txBody>
        </p:sp>
      </p:grpSp>
      <p:grpSp>
        <p:nvGrpSpPr>
          <p:cNvPr id="15" name="Group 76"/>
          <p:cNvGrpSpPr/>
          <p:nvPr/>
        </p:nvGrpSpPr>
        <p:grpSpPr>
          <a:xfrm>
            <a:off x="1781175" y="6173787"/>
            <a:ext cx="5411788" cy="1676400"/>
            <a:chOff x="1781175" y="6173787"/>
            <a:chExt cx="5411788" cy="1676400"/>
          </a:xfrm>
        </p:grpSpPr>
        <p:sp>
          <p:nvSpPr>
            <p:cNvPr id="34" name="TextBox 33"/>
            <p:cNvSpPr txBox="1"/>
            <p:nvPr/>
          </p:nvSpPr>
          <p:spPr>
            <a:xfrm>
              <a:off x="1781175" y="6478587"/>
              <a:ext cx="3276600" cy="492443"/>
            </a:xfrm>
            <a:prstGeom prst="rect">
              <a:avLst/>
            </a:prstGeom>
            <a:noFill/>
          </p:spPr>
          <p:txBody>
            <a:bodyPr wrap="square" rtlCol="0">
              <a:spAutoFit/>
            </a:bodyPr>
            <a:lstStyle/>
            <a:p>
              <a:r>
                <a:rPr lang="en-US" dirty="0" smtClean="0"/>
                <a:t>ObjectClosed event</a:t>
              </a:r>
              <a:endParaRPr lang="en-US" dirty="0"/>
            </a:p>
          </p:txBody>
        </p:sp>
        <p:cxnSp>
          <p:nvCxnSpPr>
            <p:cNvPr id="35" name="Shape 42"/>
            <p:cNvCxnSpPr/>
            <p:nvPr/>
          </p:nvCxnSpPr>
          <p:spPr bwMode="auto">
            <a:xfrm rot="5400000" flipH="1" flipV="1">
              <a:off x="3267869" y="6973093"/>
              <a:ext cx="1295400" cy="1588"/>
            </a:xfrm>
            <a:prstGeom prst="curvedConnector3">
              <a:avLst>
                <a:gd name="adj1" fmla="val 50000"/>
              </a:avLst>
            </a:prstGeom>
            <a:ln>
              <a:prstDash val="sysDot"/>
              <a:headEnd type="none" w="med" len="med"/>
              <a:tailEnd type="arrow"/>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cxnSp>
          <p:nvCxnSpPr>
            <p:cNvPr id="71" name="Shape 42"/>
            <p:cNvCxnSpPr>
              <a:stCxn id="26" idx="0"/>
            </p:cNvCxnSpPr>
            <p:nvPr/>
          </p:nvCxnSpPr>
          <p:spPr bwMode="auto">
            <a:xfrm rot="5400000" flipH="1" flipV="1">
              <a:off x="6346349" y="7003573"/>
              <a:ext cx="1676400" cy="16828"/>
            </a:xfrm>
            <a:prstGeom prst="curvedConnector3">
              <a:avLst>
                <a:gd name="adj1" fmla="val 50000"/>
              </a:avLst>
            </a:prstGeom>
            <a:ln>
              <a:prstDash val="sysDot"/>
              <a:headEnd type="none" w="med" len="med"/>
              <a:tailEnd type="arrow"/>
            </a:ln>
            <a:effectLst>
              <a:glow rad="228600">
                <a:schemeClr val="accent2">
                  <a:satMod val="175000"/>
                  <a:alpha val="40000"/>
                </a:schemeClr>
              </a:glow>
              <a:outerShdw blurRad="40000" dist="23000" dir="5400000" rotWithShape="0">
                <a:srgbClr val="000000">
                  <a:alpha val="35000"/>
                </a:srgbClr>
              </a:outerShdw>
            </a:effectLst>
          </p:spPr>
          <p:style>
            <a:lnRef idx="3">
              <a:schemeClr val="accent1"/>
            </a:lnRef>
            <a:fillRef idx="0">
              <a:schemeClr val="accent1"/>
            </a:fillRef>
            <a:effectRef idx="2">
              <a:schemeClr val="accent1"/>
            </a:effectRef>
            <a:fontRef idx="minor">
              <a:schemeClr val="tx1"/>
            </a:fontRef>
          </p:style>
        </p:cxnSp>
      </p:grpSp>
      <p:pic>
        <p:nvPicPr>
          <p:cNvPr id="2050" name="Picture 2"/>
          <p:cNvPicPr>
            <a:picLocks noChangeAspect="1" noChangeArrowheads="1"/>
          </p:cNvPicPr>
          <p:nvPr/>
        </p:nvPicPr>
        <p:blipFill>
          <a:blip r:embed="rId2" cstate="print"/>
          <a:srcRect/>
          <a:stretch>
            <a:fillRect/>
          </a:stretch>
        </p:blipFill>
        <p:spPr bwMode="auto">
          <a:xfrm>
            <a:off x="7648575" y="1144587"/>
            <a:ext cx="3200400" cy="286654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7648575" y="1144587"/>
            <a:ext cx="3200400" cy="2927328"/>
          </a:xfrm>
          <a:prstGeom prst="rect">
            <a:avLst/>
          </a:prstGeom>
          <a:noFill/>
          <a:ln w="9525">
            <a:noFill/>
            <a:miter lim="800000"/>
            <a:headEnd/>
            <a:tailEnd/>
          </a:ln>
          <a:effectLst/>
        </p:spPr>
      </p:pic>
      <p:cxnSp>
        <p:nvCxnSpPr>
          <p:cNvPr id="83" name="Curved Connector 82"/>
          <p:cNvCxnSpPr>
            <a:endCxn id="11" idx="0"/>
          </p:cNvCxnSpPr>
          <p:nvPr/>
        </p:nvCxnSpPr>
        <p:spPr bwMode="auto">
          <a:xfrm rot="16200000" flipH="1">
            <a:off x="8860155" y="3362007"/>
            <a:ext cx="2514600" cy="1737360"/>
          </a:xfrm>
          <a:prstGeom prst="curvedConnector3">
            <a:avLst>
              <a:gd name="adj1" fmla="val -157"/>
            </a:avLst>
          </a:prstGeom>
          <a:ln>
            <a:prstDash val="sysDot"/>
            <a:headEnd type="none" w="med" len="med"/>
            <a:tailEnd type="arrow"/>
          </a:ln>
          <a:effectLst>
            <a:glow rad="139700">
              <a:schemeClr val="accent5">
                <a:satMod val="175000"/>
                <a:alpha val="40000"/>
              </a:schemeClr>
            </a:glow>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a:schemeClr val="tx1"/>
          </a:fontRef>
        </p:style>
      </p:cxnSp>
      <p:cxnSp>
        <p:nvCxnSpPr>
          <p:cNvPr id="86" name="Straight Arrow Connector 85"/>
          <p:cNvCxnSpPr>
            <a:endCxn id="28" idx="0"/>
          </p:cNvCxnSpPr>
          <p:nvPr/>
        </p:nvCxnSpPr>
        <p:spPr bwMode="auto">
          <a:xfrm rot="5400000">
            <a:off x="10155555" y="7004367"/>
            <a:ext cx="1676400" cy="15240"/>
          </a:xfrm>
          <a:prstGeom prst="straightConnector1">
            <a:avLst/>
          </a:prstGeom>
          <a:ln>
            <a:prstDash val="sysDot"/>
            <a:headEnd type="none" w="med" len="med"/>
            <a:tailEnd type="arrow"/>
          </a:ln>
          <a:effectLst>
            <a:glow rad="139700">
              <a:schemeClr val="accent5">
                <a:satMod val="175000"/>
                <a:alpha val="40000"/>
              </a:schemeClr>
            </a:glow>
            <a:outerShdw blurRad="40000" dist="23000" dir="5400000" rotWithShape="0">
              <a:srgbClr val="000000">
                <a:alpha val="35000"/>
              </a:srgbClr>
            </a:outerShdw>
          </a:effectLst>
        </p:spPr>
        <p:style>
          <a:lnRef idx="3">
            <a:schemeClr val="accent3"/>
          </a:lnRef>
          <a:fillRef idx="0">
            <a:schemeClr val="accent3"/>
          </a:fillRef>
          <a:effectRef idx="2">
            <a:schemeClr val="accent3"/>
          </a:effectRef>
          <a:fontRef idx="minor">
            <a:schemeClr val="tx1"/>
          </a:fontRef>
        </p:style>
      </p:cxnSp>
      <p:sp>
        <p:nvSpPr>
          <p:cNvPr id="44" name="Title 1"/>
          <p:cNvSpPr>
            <a:spLocks noGrp="1"/>
          </p:cNvSpPr>
          <p:nvPr>
            <p:ph type="title"/>
          </p:nvPr>
        </p:nvSpPr>
        <p:spPr>
          <a:xfrm>
            <a:off x="593725" y="363538"/>
            <a:ext cx="11761788" cy="1417637"/>
          </a:xfrm>
        </p:spPr>
        <p:txBody>
          <a:bodyPr/>
          <a:lstStyle/>
          <a:p>
            <a:r>
              <a:rPr lang="en-US" dirty="0" smtClean="0"/>
              <a:t>WPF </a:t>
            </a:r>
            <a:r>
              <a:rPr lang="en-US" dirty="0" smtClean="0"/>
              <a:t>Databinding Data Layer</a:t>
            </a:r>
            <a:endParaRPr lang="en-US" dirty="0"/>
          </a:p>
        </p:txBody>
      </p:sp>
      <p:sp>
        <p:nvSpPr>
          <p:cNvPr id="45" name="TextBox 5"/>
          <p:cNvSpPr txBox="1">
            <a:spLocks noChangeArrowheads="1"/>
          </p:cNvSpPr>
          <p:nvPr/>
        </p:nvSpPr>
        <p:spPr bwMode="auto">
          <a:xfrm>
            <a:off x="793750" y="1373188"/>
            <a:ext cx="8226425" cy="461665"/>
          </a:xfrm>
          <a:prstGeom prst="rect">
            <a:avLst/>
          </a:prstGeom>
          <a:noFill/>
          <a:ln w="9525">
            <a:noFill/>
            <a:miter lim="800000"/>
            <a:headEnd/>
            <a:tailEnd/>
          </a:ln>
        </p:spPr>
        <p:txBody>
          <a:bodyPr wrap="square">
            <a:spAutoFit/>
          </a:bodyPr>
          <a:lstStyle/>
          <a:p>
            <a:r>
              <a:rPr lang="en-GB" sz="2400" b="1" dirty="0" smtClean="0">
                <a:solidFill>
                  <a:srgbClr val="FF0000"/>
                </a:solidFill>
              </a:rPr>
              <a:t>Modeless AutoCAD TwoWay!</a:t>
            </a:r>
            <a:endParaRPr lang="en-GB" sz="2400" b="1" dirty="0">
              <a:solidFill>
                <a:srgbClr val="FF0000"/>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695575" y="5106987"/>
            <a:ext cx="5105400" cy="3532851"/>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WPF </a:t>
            </a:r>
            <a:r>
              <a:rPr lang="en-US" dirty="0" smtClean="0"/>
              <a:t>Databinding - 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82264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an AutoCAD CLR Extended Database property</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TwoWay </a:t>
            </a:r>
            <a:r>
              <a:rPr lang="en-US" dirty="0" smtClean="0"/>
              <a:t>Scenario</a:t>
            </a:r>
          </a:p>
          <a:p>
            <a:pPr lvl="1"/>
            <a:r>
              <a:rPr lang="en-US" dirty="0" smtClean="0">
                <a:solidFill>
                  <a:schemeClr val="tx1"/>
                </a:solidFill>
              </a:rPr>
              <a:t>Modeless access to data</a:t>
            </a:r>
          </a:p>
          <a:p>
            <a:pPr lvl="1"/>
            <a:r>
              <a:rPr lang="en-US" dirty="0" smtClean="0">
                <a:solidFill>
                  <a:schemeClr val="tx1"/>
                </a:solidFill>
              </a:rPr>
              <a:t>Still </a:t>
            </a:r>
            <a:r>
              <a:rPr lang="en-US" dirty="0" smtClean="0">
                <a:solidFill>
                  <a:srgbClr val="FFC000"/>
                </a:solidFill>
              </a:rPr>
              <a:t>CLR</a:t>
            </a:r>
            <a:r>
              <a:rPr lang="en-US" dirty="0" smtClean="0">
                <a:solidFill>
                  <a:schemeClr val="tx1"/>
                </a:solidFill>
              </a:rPr>
              <a:t> properties</a:t>
            </a:r>
          </a:p>
          <a:p>
            <a:pPr lvl="2"/>
            <a:r>
              <a:rPr lang="en-US" dirty="0" smtClean="0">
                <a:solidFill>
                  <a:schemeClr val="tx1"/>
                </a:solidFill>
              </a:rPr>
              <a:t>No Event mechanism</a:t>
            </a:r>
          </a:p>
          <a:p>
            <a:pPr lvl="2"/>
            <a:r>
              <a:rPr lang="en-US" dirty="0" smtClean="0">
                <a:solidFill>
                  <a:schemeClr val="tx1"/>
                </a:solidFill>
              </a:rPr>
              <a:t>AutoCAD Database Property</a:t>
            </a:r>
          </a:p>
          <a:p>
            <a:pPr lvl="3"/>
            <a:r>
              <a:rPr lang="en-US" i="1" dirty="0" smtClean="0">
                <a:solidFill>
                  <a:srgbClr val="FFC000"/>
                </a:solidFill>
              </a:rPr>
              <a:t>Must be opened for Write!</a:t>
            </a: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Modeless Binding to AutoCAD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b="1" kern="0" dirty="0" smtClean="0">
                <a:solidFill>
                  <a:srgbClr val="FF0000"/>
                </a:solidFill>
              </a:rPr>
              <a:t>CLR </a:t>
            </a:r>
            <a:r>
              <a:rPr lang="en-GB" sz="2400" kern="0" dirty="0" smtClean="0"/>
              <a:t>Property</a:t>
            </a: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AutoCAD Database Property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Must be opened for </a:t>
            </a:r>
            <a:r>
              <a:rPr lang="en-GB" sz="2000" kern="0" dirty="0" smtClean="0">
                <a:solidFill>
                  <a:srgbClr val="FF0000"/>
                </a:solidFill>
              </a:rPr>
              <a:t>write</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OneWay - UI Updates Data</a:t>
            </a:r>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cstate="print"/>
          <a:srcRect/>
          <a:stretch>
            <a:fillRect/>
          </a:stretch>
        </p:blipFill>
        <p:spPr bwMode="auto">
          <a:xfrm>
            <a:off x="2695575" y="5106987"/>
            <a:ext cx="5105400" cy="3532851"/>
          </a:xfrm>
          <a:prstGeom prst="rect">
            <a:avLst/>
          </a:prstGeom>
          <a:noFill/>
          <a:ln w="9525">
            <a:noFill/>
            <a:miter lim="800000"/>
            <a:headEnd/>
            <a:tailEnd/>
          </a:ln>
          <a:effectLst/>
        </p:spPr>
      </p:pic>
      <p:pic>
        <p:nvPicPr>
          <p:cNvPr id="48130" name="Picture 2"/>
          <p:cNvPicPr>
            <a:picLocks noChangeAspect="1" noChangeArrowheads="1"/>
          </p:cNvPicPr>
          <p:nvPr/>
        </p:nvPicPr>
        <p:blipFill>
          <a:blip r:embed="rId3" cstate="print"/>
          <a:srcRect/>
          <a:stretch>
            <a:fillRect/>
          </a:stretch>
        </p:blipFill>
        <p:spPr bwMode="auto">
          <a:xfrm>
            <a:off x="180975" y="6879147"/>
            <a:ext cx="10439400" cy="2679757"/>
          </a:xfrm>
          <a:prstGeom prst="rect">
            <a:avLst/>
          </a:prstGeom>
          <a:solidFill>
            <a:schemeClr val="tx1">
              <a:alpha val="0"/>
            </a:schemeClr>
          </a:solidFill>
          <a:ln w="9525">
            <a:noFill/>
            <a:miter lim="800000"/>
            <a:headEnd/>
            <a:tailEnd/>
          </a:ln>
          <a:effectLst>
            <a:outerShdw blurRad="254000" dist="101600" dir="12240000" algn="tr" rotWithShape="0">
              <a:prstClr val="black">
                <a:alpha val="50000"/>
              </a:prstClr>
            </a:outerShdw>
          </a:effectLst>
        </p:spPr>
      </p:pic>
      <p:sp>
        <p:nvSpPr>
          <p:cNvPr id="2" name="Title 1"/>
          <p:cNvSpPr>
            <a:spLocks noGrp="1"/>
          </p:cNvSpPr>
          <p:nvPr>
            <p:ph type="title"/>
          </p:nvPr>
        </p:nvSpPr>
        <p:spPr/>
        <p:txBody>
          <a:bodyPr/>
          <a:lstStyle/>
          <a:p>
            <a:r>
              <a:rPr lang="en-US" dirty="0" smtClean="0"/>
              <a:t>WPF </a:t>
            </a:r>
            <a:r>
              <a:rPr lang="en-US" dirty="0" smtClean="0"/>
              <a:t>Databinding - </a:t>
            </a:r>
            <a:r>
              <a:rPr lang="en-US" dirty="0" smtClean="0"/>
              <a:t>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11122025" cy="461665"/>
          </a:xfrm>
          <a:prstGeom prst="rect">
            <a:avLst/>
          </a:prstGeom>
          <a:noFill/>
          <a:ln w="9525">
            <a:noFill/>
            <a:miter lim="800000"/>
            <a:headEnd/>
            <a:tailEnd/>
          </a:ln>
        </p:spPr>
        <p:txBody>
          <a:bodyPr wrap="square">
            <a:spAutoFit/>
          </a:bodyPr>
          <a:lstStyle/>
          <a:p>
            <a:r>
              <a:rPr lang="en-GB" sz="2400" b="1" dirty="0" smtClean="0">
                <a:solidFill>
                  <a:srgbClr val="FF0000"/>
                </a:solidFill>
              </a:rPr>
              <a:t>To an AutoCAD CLR Database property using UIBindings</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Any-Way </a:t>
            </a:r>
            <a:r>
              <a:rPr lang="en-US" dirty="0" smtClean="0"/>
              <a:t>Scenario!!</a:t>
            </a:r>
          </a:p>
          <a:p>
            <a:pPr lvl="1"/>
            <a:r>
              <a:rPr lang="en-US" dirty="0" smtClean="0">
                <a:solidFill>
                  <a:schemeClr val="tx1"/>
                </a:solidFill>
              </a:rPr>
              <a:t>Modal or Modeless!!</a:t>
            </a:r>
          </a:p>
          <a:p>
            <a:pPr lvl="1"/>
            <a:r>
              <a:rPr lang="en-US" dirty="0" smtClean="0">
                <a:solidFill>
                  <a:schemeClr val="tx1"/>
                </a:solidFill>
              </a:rPr>
              <a:t>So EASY!</a:t>
            </a:r>
          </a:p>
          <a:p>
            <a:pPr lvl="1"/>
            <a:r>
              <a:rPr lang="en-US" i="1" dirty="0" smtClean="0">
                <a:solidFill>
                  <a:schemeClr val="tx1"/>
                </a:solidFill>
              </a:rPr>
              <a:t>First version</a:t>
            </a: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Binding to AutoCAD </a:t>
            </a:r>
            <a:r>
              <a:rPr lang="en-GB" sz="2400" b="1" kern="0" dirty="0" smtClean="0">
                <a:solidFill>
                  <a:srgbClr val="FF0000"/>
                </a:solidFill>
              </a:rPr>
              <a:t>CLR </a:t>
            </a:r>
            <a:r>
              <a:rPr lang="en-GB" sz="2400" kern="0" dirty="0" smtClean="0"/>
              <a:t>Property</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using </a:t>
            </a:r>
            <a:r>
              <a:rPr lang="en-GB" sz="2400" b="1" kern="0" dirty="0" smtClean="0">
                <a:solidFill>
                  <a:srgbClr val="FF0000"/>
                </a:solidFill>
              </a:rPr>
              <a:t>UIBindings</a:t>
            </a: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AutoCAD Database Property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So much easier!</a:t>
            </a:r>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1019176" y="7316787"/>
            <a:ext cx="11141798" cy="2438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WPF </a:t>
            </a:r>
            <a:r>
              <a:rPr lang="en-US" dirty="0" smtClean="0"/>
              <a:t>Databinding - Demos</a:t>
            </a:r>
            <a:endParaRPr lang="en-US" dirty="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11122025" cy="461665"/>
          </a:xfrm>
          <a:prstGeom prst="rect">
            <a:avLst/>
          </a:prstGeom>
          <a:noFill/>
          <a:ln w="9525">
            <a:noFill/>
            <a:miter lim="800000"/>
            <a:headEnd/>
            <a:tailEnd/>
          </a:ln>
        </p:spPr>
        <p:txBody>
          <a:bodyPr wrap="square">
            <a:spAutoFit/>
          </a:bodyPr>
          <a:lstStyle/>
          <a:p>
            <a:r>
              <a:rPr lang="en-GB" sz="2400" b="1" dirty="0" smtClean="0">
                <a:solidFill>
                  <a:srgbClr val="FF0000"/>
                </a:solidFill>
              </a:rPr>
              <a:t>Using a Custom Ribbon Control</a:t>
            </a:r>
            <a:endParaRPr lang="en-GB" sz="2400" b="1" dirty="0">
              <a:solidFill>
                <a:srgbClr val="FF0000"/>
              </a:solidFill>
            </a:endParaRPr>
          </a:p>
        </p:txBody>
      </p:sp>
      <p:sp>
        <p:nvSpPr>
          <p:cNvPr id="7"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TwoWay </a:t>
            </a:r>
            <a:r>
              <a:rPr lang="en-US" dirty="0" smtClean="0"/>
              <a:t>Scenario</a:t>
            </a:r>
          </a:p>
          <a:p>
            <a:pPr lvl="1"/>
            <a:r>
              <a:rPr lang="en-US" dirty="0" smtClean="0">
                <a:solidFill>
                  <a:schemeClr val="tx1"/>
                </a:solidFill>
              </a:rPr>
              <a:t>Modeless</a:t>
            </a:r>
          </a:p>
          <a:p>
            <a:pPr lvl="1"/>
            <a:r>
              <a:rPr lang="en-US" dirty="0" smtClean="0">
                <a:solidFill>
                  <a:schemeClr val="tx1"/>
                </a:solidFill>
              </a:rPr>
              <a:t>Using INotifyPropertyChanged</a:t>
            </a:r>
          </a:p>
          <a:p>
            <a:pPr lvl="2"/>
            <a:r>
              <a:rPr lang="en-US" dirty="0" smtClean="0">
                <a:solidFill>
                  <a:schemeClr val="tx1"/>
                </a:solidFill>
              </a:rPr>
              <a:t>Just as an example</a:t>
            </a:r>
          </a:p>
          <a:p>
            <a:pPr lvl="2"/>
            <a:r>
              <a:rPr lang="en-US" dirty="0" smtClean="0">
                <a:solidFill>
                  <a:schemeClr val="tx1"/>
                </a:solidFill>
              </a:rPr>
              <a:t>You can use UIBindings also</a:t>
            </a:r>
          </a:p>
          <a:p>
            <a:pPr lvl="1"/>
            <a:r>
              <a:rPr lang="en-US" dirty="0" smtClean="0">
                <a:solidFill>
                  <a:schemeClr val="tx1"/>
                </a:solidFill>
              </a:rPr>
              <a:t>Contextual</a:t>
            </a: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11" name="Text Placeholder 6"/>
          <p:cNvSpPr txBox="1">
            <a:spLocks/>
          </p:cNvSpPr>
          <p:nvPr/>
        </p:nvSpPr>
        <p:spPr bwMode="auto">
          <a:xfrm>
            <a:off x="5847275" y="2121399"/>
            <a:ext cx="6144700" cy="5976687"/>
          </a:xfrm>
          <a:prstGeom prst="rect">
            <a:avLst/>
          </a:prstGeom>
          <a:solidFill>
            <a:srgbClr val="3E0000"/>
          </a:solidFill>
          <a:ln w="9525">
            <a:noFill/>
            <a:miter lim="800000"/>
            <a:headEnd/>
            <a:tailEnd/>
          </a:ln>
          <a:effectLst>
            <a:outerShdw blurRad="225425" dist="50800" dir="5220000" algn="ctr">
              <a:srgbClr val="000000">
                <a:alpha val="33000"/>
              </a:srgbClr>
            </a:outerShdw>
            <a:softEdge rad="635000"/>
          </a:effectLst>
        </p:spPr>
        <p:style>
          <a:lnRef idx="0">
            <a:scrgbClr r="0" g="0" b="0"/>
          </a:lnRef>
          <a:fillRef idx="1003">
            <a:schemeClr val="dk1"/>
          </a:fillRef>
          <a:effectRef idx="0">
            <a:scrgbClr r="0" g="0" b="0"/>
          </a:effectRef>
          <a:fontRef idx="major"/>
        </p:style>
        <p:txBody>
          <a:bodyPr lIns="0" tIns="0" rIns="0" bIns="0"/>
          <a:lstStyle/>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1000" kern="0" dirty="0"/>
          </a:p>
          <a:p>
            <a:pPr marL="228600" indent="-228600" algn="ctr"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a:t>Demo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Binding to AutoCAD </a:t>
            </a:r>
            <a:r>
              <a:rPr lang="en-GB" sz="2400" b="1" kern="0" dirty="0" smtClean="0">
                <a:solidFill>
                  <a:srgbClr val="FF0000"/>
                </a:solidFill>
              </a:rPr>
              <a:t>CLR </a:t>
            </a:r>
            <a:r>
              <a:rPr lang="en-GB" sz="2400" kern="0" dirty="0" smtClean="0"/>
              <a:t>Property</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400" kern="0" dirty="0" smtClean="0"/>
              <a:t>using </a:t>
            </a:r>
            <a:r>
              <a:rPr lang="en-GB" sz="2400" b="1" kern="0" dirty="0" smtClean="0">
                <a:solidFill>
                  <a:srgbClr val="FF0000"/>
                </a:solidFill>
              </a:rPr>
              <a:t>INotifyPropertyChanged</a:t>
            </a:r>
          </a:p>
          <a:p>
            <a:pPr marL="228600" indent="-228600" defTabSz="1300163" eaLnBrk="0" hangingPunct="0">
              <a:spcBef>
                <a:spcPct val="15000"/>
              </a:spcBef>
              <a:spcAft>
                <a:spcPct val="15000"/>
              </a:spcAft>
              <a:buClr>
                <a:schemeClr val="tx1"/>
              </a:buClr>
              <a:buSzPct val="80000"/>
              <a:buFont typeface="Wingdings" pitchFamily="2" charset="2"/>
              <a:buChar char="§"/>
              <a:defRPr/>
            </a:pPr>
            <a:endParaRPr lang="en-GB" sz="32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3200" kern="0" dirty="0" smtClean="0"/>
              <a:t>Demonstrating</a:t>
            </a:r>
            <a:endParaRPr lang="en-GB" sz="2800" kern="0" dirty="0"/>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Binding to AutoCAD Database Property </a:t>
            </a:r>
          </a:p>
          <a:p>
            <a:pPr marL="228600" indent="-228600" algn="ctr" defTabSz="1300163" eaLnBrk="0" hangingPunct="0">
              <a:spcBef>
                <a:spcPct val="15000"/>
              </a:spcBef>
              <a:spcAft>
                <a:spcPct val="15000"/>
              </a:spcAft>
              <a:buClr>
                <a:schemeClr val="tx1"/>
              </a:buClr>
              <a:buSzPct val="80000"/>
              <a:buFont typeface="Wingdings" pitchFamily="2" charset="2"/>
              <a:buNone/>
              <a:defRPr/>
            </a:pPr>
            <a:r>
              <a:rPr lang="en-GB" sz="2000" kern="0" dirty="0" smtClean="0"/>
              <a:t>So much easier!</a:t>
            </a:r>
          </a:p>
          <a:p>
            <a:pPr marL="1265238" lvl="3"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a:p>
            <a:pPr marL="808038" lvl="2" indent="-241300" defTabSz="1300163" eaLnBrk="0" hangingPunct="0">
              <a:spcBef>
                <a:spcPct val="15000"/>
              </a:spcBef>
              <a:spcAft>
                <a:spcPct val="15000"/>
              </a:spcAft>
              <a:buClr>
                <a:schemeClr val="tx1"/>
              </a:buClr>
              <a:buSzPct val="80000"/>
              <a:buFont typeface="Wingdings" pitchFamily="2" charset="2"/>
              <a:buChar char="§"/>
              <a:defRPr/>
            </a:pPr>
            <a:endParaRPr lang="en-GB" sz="2400" kern="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About the Presenter</a:t>
            </a:r>
          </a:p>
        </p:txBody>
      </p:sp>
      <p:sp>
        <p:nvSpPr>
          <p:cNvPr id="5123" name="Rectangle 16"/>
          <p:cNvSpPr>
            <a:spLocks noChangeArrowheads="1"/>
          </p:cNvSpPr>
          <p:nvPr/>
        </p:nvSpPr>
        <p:spPr bwMode="auto">
          <a:xfrm>
            <a:off x="657225" y="2058987"/>
            <a:ext cx="11334750" cy="7445377"/>
          </a:xfrm>
          <a:prstGeom prst="rect">
            <a:avLst/>
          </a:prstGeom>
          <a:noFill/>
          <a:ln w="9525">
            <a:noFill/>
            <a:miter lim="800000"/>
            <a:headEnd/>
            <a:tailEnd/>
          </a:ln>
        </p:spPr>
        <p:txBody>
          <a:bodyPr lIns="0" tIns="0" rIns="0" bIns="0"/>
          <a:lstStyle/>
          <a:p>
            <a:pPr>
              <a:spcBef>
                <a:spcPct val="15000"/>
              </a:spcBef>
              <a:spcAft>
                <a:spcPct val="15000"/>
              </a:spcAft>
            </a:pPr>
            <a:r>
              <a:rPr lang="en-GB" sz="3200" b="1" dirty="0"/>
              <a:t>Fenton Webb</a:t>
            </a:r>
            <a:br>
              <a:rPr lang="en-GB" sz="3200" b="1" dirty="0"/>
            </a:br>
            <a:r>
              <a:rPr lang="en-GB" sz="3200" b="1" dirty="0"/>
              <a:t>Developer Technical Services</a:t>
            </a:r>
            <a:br>
              <a:rPr lang="en-GB" sz="3200" b="1" dirty="0"/>
            </a:br>
            <a:r>
              <a:rPr lang="en-GB" sz="3200" b="1" dirty="0"/>
              <a:t>Americas</a:t>
            </a:r>
            <a:br>
              <a:rPr lang="en-GB" sz="3200" b="1" dirty="0"/>
            </a:br>
            <a:r>
              <a:rPr lang="en-GB" sz="3200" b="1" dirty="0"/>
              <a:t>Autodesk, Inc</a:t>
            </a:r>
          </a:p>
          <a:p>
            <a:pPr>
              <a:spcBef>
                <a:spcPct val="15000"/>
              </a:spcBef>
              <a:spcAft>
                <a:spcPct val="15000"/>
              </a:spcAft>
            </a:pPr>
            <a:r>
              <a:rPr lang="en-GB" sz="3200" b="1" dirty="0"/>
              <a:t> </a:t>
            </a:r>
          </a:p>
          <a:p>
            <a:pPr>
              <a:spcBef>
                <a:spcPct val="15000"/>
              </a:spcBef>
              <a:spcAft>
                <a:spcPct val="15000"/>
              </a:spcAft>
            </a:pPr>
            <a:endParaRPr lang="en-GB" sz="3200" b="1" dirty="0"/>
          </a:p>
          <a:p>
            <a:pPr>
              <a:spcBef>
                <a:spcPct val="15000"/>
              </a:spcBef>
              <a:spcAft>
                <a:spcPct val="15000"/>
              </a:spcAft>
            </a:pPr>
            <a:r>
              <a:rPr lang="en-GB" sz="2000" b="1" dirty="0"/>
              <a:t>Fenton has been a member of the Autodesk DevTech team since 2000. Originally a member of our EMEA team, he has recently relocated to California to work for DevTech Americas.  Fenton is an expert in all the AutoCAD APIs, AutoCAD OEM, RealDWG and Revit. He particularly enjoys travelling to evangelise the APIs he support at our annual Developer Days conferences.  </a:t>
            </a:r>
          </a:p>
          <a:p>
            <a:pPr>
              <a:spcBef>
                <a:spcPct val="15000"/>
              </a:spcBef>
              <a:spcAft>
                <a:spcPct val="15000"/>
              </a:spcAft>
            </a:pPr>
            <a:r>
              <a:rPr lang="en-GB" sz="2000" b="1" dirty="0"/>
              <a:t> </a:t>
            </a:r>
          </a:p>
          <a:p>
            <a:pPr>
              <a:spcBef>
                <a:spcPct val="15000"/>
              </a:spcBef>
              <a:spcAft>
                <a:spcPct val="15000"/>
              </a:spcAft>
            </a:pPr>
            <a:r>
              <a:rPr lang="en-GB" sz="2000" b="1" dirty="0"/>
              <a:t>Before joining Autodesk, Fenton worked for an ADN partner developing ObjectARX applications in the Civil and Structural Engineering domain.</a:t>
            </a:r>
            <a:endParaRPr lang="en-US" sz="3600" b="1" dirty="0"/>
          </a:p>
        </p:txBody>
      </p:sp>
      <p:pic>
        <p:nvPicPr>
          <p:cNvPr id="5124" name="Picture 19"/>
          <p:cNvPicPr>
            <a:picLocks noChangeAspect="1" noChangeArrowheads="1"/>
          </p:cNvPicPr>
          <p:nvPr/>
        </p:nvPicPr>
        <p:blipFill>
          <a:blip r:embed="rId3" cstate="print"/>
          <a:srcRect/>
          <a:stretch>
            <a:fillRect/>
          </a:stretch>
        </p:blipFill>
        <p:spPr bwMode="auto">
          <a:xfrm>
            <a:off x="7904163" y="642938"/>
            <a:ext cx="3359150" cy="39433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dirty="0" smtClean="0"/>
              <a:t>WPF</a:t>
            </a:r>
            <a:endParaRPr lang="en-US" dirty="0" smtClean="0"/>
          </a:p>
        </p:txBody>
      </p:sp>
      <p:sp>
        <p:nvSpPr>
          <p:cNvPr id="25603" name="Content Placeholder 2"/>
          <p:cNvSpPr>
            <a:spLocks noGrp="1"/>
          </p:cNvSpPr>
          <p:nvPr>
            <p:ph idx="1"/>
          </p:nvPr>
        </p:nvSpPr>
        <p:spPr/>
        <p:txBody>
          <a:bodyPr/>
          <a:lstStyle/>
          <a:p>
            <a:pPr eaLnBrk="1" hangingPunct="1"/>
            <a:endParaRPr lang="en-GB" dirty="0" smtClean="0"/>
          </a:p>
          <a:p>
            <a:pPr eaLnBrk="1" hangingPunct="1">
              <a:buFont typeface="Wingdings" pitchFamily="2" charset="2"/>
              <a:buNone/>
            </a:pPr>
            <a:r>
              <a:rPr lang="en-GB" dirty="0" smtClean="0"/>
              <a:t>Getting Started - </a:t>
            </a:r>
            <a:r>
              <a:rPr lang="en-GB" dirty="0" smtClean="0">
                <a:hlinkClick r:id="rId2"/>
              </a:rPr>
              <a:t>WPF  - Get Started</a:t>
            </a:r>
            <a:endParaRPr lang="en-GB" dirty="0" smtClean="0"/>
          </a:p>
          <a:p>
            <a:pPr eaLnBrk="1" hangingPunct="1">
              <a:buFont typeface="Wingdings" pitchFamily="2" charset="2"/>
              <a:buNone/>
            </a:pPr>
            <a:r>
              <a:rPr lang="en-GB" dirty="0" smtClean="0"/>
              <a:t>Accessibility - </a:t>
            </a:r>
            <a:r>
              <a:rPr lang="en-GB" dirty="0" smtClean="0">
                <a:hlinkClick r:id="rId3"/>
              </a:rPr>
              <a:t>Accessibility Best Practices</a:t>
            </a:r>
            <a:r>
              <a:rPr lang="en-GB" dirty="0" smtClean="0"/>
              <a:t> </a:t>
            </a:r>
          </a:p>
          <a:p>
            <a:pPr eaLnBrk="1" hangingPunct="1">
              <a:buFont typeface="Wingdings" pitchFamily="2" charset="2"/>
              <a:buNone/>
            </a:pPr>
            <a:r>
              <a:rPr lang="en-GB" dirty="0" smtClean="0"/>
              <a:t>Localization - </a:t>
            </a:r>
            <a:r>
              <a:rPr lang="en-GB" dirty="0" smtClean="0">
                <a:hlinkClick r:id="rId4"/>
              </a:rPr>
              <a:t>WPF Globalization and Localization Overview</a:t>
            </a:r>
            <a:r>
              <a:rPr lang="en-GB" dirty="0" smtClean="0"/>
              <a:t> </a:t>
            </a:r>
          </a:p>
          <a:p>
            <a:pPr eaLnBrk="1" hangingPunct="1">
              <a:buFont typeface="Wingdings" pitchFamily="2" charset="2"/>
              <a:buNone/>
            </a:pPr>
            <a:r>
              <a:rPr lang="en-GB" dirty="0" smtClean="0"/>
              <a:t>Performance - </a:t>
            </a:r>
            <a:r>
              <a:rPr lang="en-GB" dirty="0" smtClean="0">
                <a:hlinkClick r:id="rId5"/>
              </a:rPr>
              <a:t>Optimizing WPF Application Performance</a:t>
            </a:r>
            <a:r>
              <a:rPr lang="en-GB" dirty="0" smtClean="0"/>
              <a:t> </a:t>
            </a:r>
          </a:p>
          <a:p>
            <a:pPr eaLnBrk="1" hangingPunct="1">
              <a:buFont typeface="Wingdings" pitchFamily="2" charset="2"/>
              <a:buNone/>
            </a:pPr>
            <a:r>
              <a:rPr lang="en-GB" dirty="0" smtClean="0"/>
              <a:t>Security - </a:t>
            </a:r>
            <a:r>
              <a:rPr lang="en-GB" dirty="0" smtClean="0">
                <a:hlinkClick r:id="rId6"/>
              </a:rPr>
              <a:t>Windows Presentation Foundation Security</a:t>
            </a:r>
            <a:r>
              <a:rPr lang="en-GB" dirty="0" smtClean="0"/>
              <a:t> </a:t>
            </a:r>
          </a:p>
          <a:p>
            <a:pPr eaLnBrk="1" hangingPunct="1">
              <a:buNone/>
            </a:pPr>
            <a:r>
              <a:rPr lang="en-US" dirty="0" smtClean="0"/>
              <a:t>Interoperation - </a:t>
            </a:r>
            <a:r>
              <a:rPr lang="en-US" dirty="0" smtClean="0">
                <a:hlinkClick r:id="rId7" tooltip="This topic provides an overview of how to interoperate WPF and Win32 code. Windows Presentation Foundation (WPF) provides a rich environment for creating applications. However, when you have a substantial investment in Win32 code"/>
              </a:rPr>
              <a:t>WPF and Win32 Interoperation Overview</a:t>
            </a:r>
            <a:endParaRPr lang="en-GB" dirty="0" smtClean="0"/>
          </a:p>
          <a:p>
            <a:pPr eaLnBrk="1" hangingPunct="1"/>
            <a:endParaRPr lang="en-GB" dirty="0" smtClean="0"/>
          </a:p>
        </p:txBody>
      </p:sp>
      <p:sp>
        <p:nvSpPr>
          <p:cNvPr id="25604" name="TextBox 3"/>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a:solidFill>
                  <a:srgbClr val="FF0000"/>
                </a:solidFill>
              </a:rPr>
              <a:t>Further reading...</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r>
              <a:rPr lang="en-GB" dirty="0" smtClean="0"/>
              <a:t>WPF</a:t>
            </a:r>
            <a:endParaRPr lang="en-US" dirty="0" smtClean="0"/>
          </a:p>
        </p:txBody>
      </p:sp>
      <p:sp>
        <p:nvSpPr>
          <p:cNvPr id="26627" name="Content Placeholder 2"/>
          <p:cNvSpPr>
            <a:spLocks noGrp="1"/>
          </p:cNvSpPr>
          <p:nvPr>
            <p:ph idx="1"/>
          </p:nvPr>
        </p:nvSpPr>
        <p:spPr/>
        <p:txBody>
          <a:bodyPr/>
          <a:lstStyle/>
          <a:p>
            <a:pPr lvl="1" eaLnBrk="1" hangingPunct="1">
              <a:buNone/>
            </a:pPr>
            <a:r>
              <a:rPr lang="en-GB" dirty="0" smtClean="0"/>
              <a:t>SDK and Samples</a:t>
            </a:r>
          </a:p>
          <a:p>
            <a:pPr lvl="2" eaLnBrk="1" hangingPunct="1">
              <a:buNone/>
            </a:pPr>
            <a:r>
              <a:rPr lang="en-GB" dirty="0" smtClean="0">
                <a:hlinkClick r:id="rId2"/>
              </a:rPr>
              <a:t>www.objectarx.com</a:t>
            </a:r>
            <a:endParaRPr lang="en-GB" dirty="0" smtClean="0"/>
          </a:p>
          <a:p>
            <a:pPr lvl="1" eaLnBrk="1" hangingPunct="1">
              <a:buNone/>
            </a:pPr>
            <a:r>
              <a:rPr lang="en-GB" dirty="0" smtClean="0"/>
              <a:t>Developer Center</a:t>
            </a:r>
          </a:p>
          <a:p>
            <a:pPr lvl="2" eaLnBrk="1" hangingPunct="1">
              <a:buNone/>
            </a:pPr>
            <a:r>
              <a:rPr lang="en-GB" dirty="0" smtClean="0">
                <a:hlinkClick r:id="rId3"/>
              </a:rPr>
              <a:t>www.autodesk.com/developautocad</a:t>
            </a:r>
            <a:endParaRPr lang="en-GB" dirty="0" smtClean="0"/>
          </a:p>
          <a:p>
            <a:pPr lvl="1" eaLnBrk="1" hangingPunct="1">
              <a:buNone/>
            </a:pPr>
            <a:r>
              <a:rPr lang="en-GB" dirty="0" smtClean="0"/>
              <a:t>Discussion Groups</a:t>
            </a:r>
          </a:p>
          <a:p>
            <a:pPr lvl="2" eaLnBrk="1" hangingPunct="1">
              <a:buNone/>
            </a:pPr>
            <a:r>
              <a:rPr lang="en-GB" dirty="0" smtClean="0">
                <a:solidFill>
                  <a:srgbClr val="92D050"/>
                </a:solidFill>
                <a:hlinkClick r:id="rId4"/>
              </a:rPr>
              <a:t>http://discussion.autodesk.com</a:t>
            </a:r>
            <a:endParaRPr lang="en-GB" dirty="0" smtClean="0">
              <a:solidFill>
                <a:srgbClr val="92D050"/>
              </a:solidFill>
            </a:endParaRPr>
          </a:p>
          <a:p>
            <a:pPr lvl="1" eaLnBrk="1" hangingPunct="1">
              <a:buNone/>
            </a:pPr>
            <a:r>
              <a:rPr lang="en-US" dirty="0" smtClean="0"/>
              <a:t>API Training Classes</a:t>
            </a:r>
          </a:p>
          <a:p>
            <a:pPr lvl="2" eaLnBrk="1" hangingPunct="1">
              <a:buNone/>
            </a:pPr>
            <a:r>
              <a:rPr lang="en-US" dirty="0" smtClean="0">
                <a:hlinkClick r:id="rId5"/>
              </a:rPr>
              <a:t>www.autodesk.com/apitraining</a:t>
            </a:r>
            <a:endParaRPr lang="en-US" dirty="0" smtClean="0"/>
          </a:p>
          <a:p>
            <a:pPr lvl="1" eaLnBrk="1" hangingPunct="1">
              <a:buNone/>
            </a:pPr>
            <a:r>
              <a:rPr lang="en-GB" dirty="0" smtClean="0">
                <a:sym typeface="Wingdings" pitchFamily="2" charset="2"/>
              </a:rPr>
              <a:t>Kean’s Through the Interface Blog </a:t>
            </a:r>
          </a:p>
          <a:p>
            <a:pPr lvl="2" eaLnBrk="1" hangingPunct="1">
              <a:buNone/>
            </a:pPr>
            <a:r>
              <a:rPr lang="en-US" u="sng" dirty="0" smtClean="0">
                <a:hlinkClick r:id="rId6"/>
              </a:rPr>
              <a:t>http://blogs.autodesk.com/through-the-interface</a:t>
            </a:r>
            <a:endParaRPr lang="en-US" dirty="0" smtClean="0">
              <a:sym typeface="Wingdings" pitchFamily="2" charset="2"/>
            </a:endParaRPr>
          </a:p>
          <a:p>
            <a:pPr lvl="1" eaLnBrk="1" hangingPunct="1">
              <a:buNone/>
            </a:pPr>
            <a:r>
              <a:rPr lang="en-US" dirty="0" smtClean="0"/>
              <a:t>Autodesk Developer Network</a:t>
            </a:r>
            <a:endParaRPr lang="en-US" dirty="0" smtClean="0">
              <a:sym typeface="Wingdings" pitchFamily="2" charset="2"/>
            </a:endParaRPr>
          </a:p>
          <a:p>
            <a:pPr lvl="2" eaLnBrk="1" hangingPunct="1">
              <a:buNone/>
            </a:pPr>
            <a:r>
              <a:rPr lang="en-US" dirty="0" smtClean="0">
                <a:sym typeface="Wingdings" pitchFamily="2" charset="2"/>
                <a:hlinkClick r:id="rId7"/>
              </a:rPr>
              <a:t>www.autodesk.com/joinadn</a:t>
            </a:r>
            <a:endParaRPr lang="en-US" dirty="0" smtClean="0">
              <a:sym typeface="Wingdings" pitchFamily="2" charset="2"/>
            </a:endParaRPr>
          </a:p>
          <a:p>
            <a:pPr eaLnBrk="1" hangingPunct="1"/>
            <a:endParaRPr lang="en-US" dirty="0" smtClean="0"/>
          </a:p>
        </p:txBody>
      </p:sp>
      <p:sp>
        <p:nvSpPr>
          <p:cNvPr id="5" name="TextBox 3"/>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More Further </a:t>
            </a:r>
            <a:r>
              <a:rPr lang="en-GB" sz="2400" b="1" dirty="0">
                <a:solidFill>
                  <a:srgbClr val="FF0000"/>
                </a:solidFill>
              </a:rPr>
              <a:t>reading...</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4"/>
          <p:cNvSpPr>
            <a:spLocks noChangeArrowheads="1"/>
          </p:cNvSpPr>
          <p:nvPr/>
        </p:nvSpPr>
        <p:spPr bwMode="ltGray">
          <a:xfrm>
            <a:off x="0" y="4572000"/>
            <a:ext cx="13011150" cy="4421188"/>
          </a:xfrm>
          <a:prstGeom prst="rect">
            <a:avLst/>
          </a:prstGeom>
          <a:solidFill>
            <a:schemeClr val="bg1">
              <a:alpha val="74901"/>
            </a:schemeClr>
          </a:solidFill>
          <a:ln w="25400" algn="ctr">
            <a:noFill/>
            <a:round/>
            <a:headEnd/>
            <a:tailEnd/>
          </a:ln>
        </p:spPr>
        <p:txBody>
          <a:bodyPr lIns="91435" tIns="45717" rIns="91435" bIns="45717"/>
          <a:lstStyle/>
          <a:p>
            <a:pPr algn="ctr" defTabSz="912813"/>
            <a:endParaRPr lang="en-US" sz="3100" dirty="0">
              <a:solidFill>
                <a:schemeClr val="bg1"/>
              </a:solidFill>
              <a:latin typeface="Gill Sans"/>
              <a:sym typeface="Gill Sans"/>
            </a:endParaRPr>
          </a:p>
        </p:txBody>
      </p:sp>
      <p:sp>
        <p:nvSpPr>
          <p:cNvPr id="3075" name="Rectangle 3"/>
          <p:cNvSpPr>
            <a:spLocks noGrp="1" noChangeArrowheads="1"/>
          </p:cNvSpPr>
          <p:nvPr>
            <p:ph type="title"/>
          </p:nvPr>
        </p:nvSpPr>
        <p:spPr>
          <a:xfrm>
            <a:off x="561975" y="5029200"/>
            <a:ext cx="11887200" cy="1754188"/>
          </a:xfrm>
        </p:spPr>
        <p:txBody>
          <a:bodyPr anchor="t"/>
          <a:lstStyle/>
          <a:p>
            <a:pPr eaLnBrk="1" hangingPunct="1">
              <a:defRPr/>
            </a:pPr>
            <a:r>
              <a:rPr lang="en-US" sz="4800" b="0" dirty="0" smtClean="0">
                <a:solidFill>
                  <a:schemeClr val="tx1">
                    <a:lumMod val="75000"/>
                  </a:schemeClr>
                </a:solidFill>
              </a:rPr>
              <a:t>Using </a:t>
            </a:r>
            <a:r>
              <a:rPr lang="en-US" sz="4800" dirty="0" smtClean="0"/>
              <a:t>Windows Presentation Foundation </a:t>
            </a:r>
            <a:r>
              <a:rPr lang="en-US" sz="4800" b="0" dirty="0" smtClean="0">
                <a:solidFill>
                  <a:schemeClr val="tx1">
                    <a:lumMod val="75000"/>
                  </a:schemeClr>
                </a:solidFill>
              </a:rPr>
              <a:t>in </a:t>
            </a:r>
            <a:r>
              <a:rPr lang="en-US" sz="4800" dirty="0" smtClean="0">
                <a:solidFill>
                  <a:srgbClr val="C00000"/>
                </a:solidFill>
              </a:rPr>
              <a:t>AutoCAD </a:t>
            </a:r>
            <a:r>
              <a:rPr lang="en-US" sz="4800" dirty="0" smtClean="0">
                <a:solidFill>
                  <a:schemeClr val="tx1"/>
                </a:solidFill>
              </a:rPr>
              <a:t>Part 2</a:t>
            </a:r>
            <a:endParaRPr lang="en-US" sz="4800" dirty="0" smtClean="0">
              <a:solidFill>
                <a:schemeClr val="tx1"/>
              </a:solidFill>
            </a:endParaRPr>
          </a:p>
        </p:txBody>
      </p:sp>
      <p:sp>
        <p:nvSpPr>
          <p:cNvPr id="4100" name="Rectangle 4"/>
          <p:cNvSpPr>
            <a:spLocks noGrp="1" noChangeArrowheads="1"/>
          </p:cNvSpPr>
          <p:nvPr>
            <p:ph idx="1"/>
          </p:nvPr>
        </p:nvSpPr>
        <p:spPr>
          <a:xfrm>
            <a:off x="561975" y="6859588"/>
            <a:ext cx="9034463" cy="1066800"/>
          </a:xfrm>
        </p:spPr>
        <p:txBody>
          <a:bodyPr/>
          <a:lstStyle/>
          <a:p>
            <a:pPr marL="0" indent="0" eaLnBrk="1" hangingPunct="1">
              <a:spcBef>
                <a:spcPct val="0"/>
              </a:spcBef>
              <a:buFont typeface="Wingdings" pitchFamily="2" charset="2"/>
              <a:buNone/>
            </a:pPr>
            <a:r>
              <a:rPr lang="en-US" dirty="0" smtClean="0"/>
              <a:t>Fenton Webb	</a:t>
            </a:r>
          </a:p>
          <a:p>
            <a:pPr marL="0" indent="0" eaLnBrk="1" hangingPunct="1">
              <a:spcBef>
                <a:spcPts val="200"/>
              </a:spcBef>
              <a:buFont typeface="Wingdings" pitchFamily="2" charset="2"/>
              <a:buNone/>
            </a:pPr>
            <a:r>
              <a:rPr lang="en-US" sz="2400" dirty="0" smtClean="0"/>
              <a:t>Senior Developer Specialist</a:t>
            </a:r>
          </a:p>
        </p:txBody>
      </p:sp>
      <p:sp>
        <p:nvSpPr>
          <p:cNvPr id="5" name="TextBox 4"/>
          <p:cNvSpPr txBox="1"/>
          <p:nvPr/>
        </p:nvSpPr>
        <p:spPr>
          <a:xfrm>
            <a:off x="485775" y="3278187"/>
            <a:ext cx="10287000" cy="1015663"/>
          </a:xfrm>
          <a:prstGeom prst="rect">
            <a:avLst/>
          </a:prstGeom>
          <a:noFill/>
        </p:spPr>
        <p:txBody>
          <a:bodyPr wrap="square" rtlCol="0">
            <a:spAutoFit/>
          </a:bodyPr>
          <a:lstStyle/>
          <a:p>
            <a:r>
              <a:rPr lang="en-US" sz="6000" dirty="0" smtClean="0"/>
              <a:t>Thank you – Any questions?</a:t>
            </a:r>
            <a:endParaRPr lang="en-US" sz="6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a:prstGeom prst="rect">
            <a:avLst/>
          </a:prstGeom>
          <a:noFill/>
        </p:spPr>
        <p:txBody>
          <a:bodyPr anchor="ctr"/>
          <a:lstStyle/>
          <a:p>
            <a:pPr eaLnBrk="1" hangingPunct="1"/>
            <a:r>
              <a:rPr lang="en-US" dirty="0" smtClean="0"/>
              <a:t>Webcast Objective</a:t>
            </a:r>
          </a:p>
        </p:txBody>
      </p:sp>
      <p:sp>
        <p:nvSpPr>
          <p:cNvPr id="15364" name="Rectangle 5"/>
          <p:cNvSpPr>
            <a:spLocks noGrp="1" noChangeArrowheads="1"/>
          </p:cNvSpPr>
          <p:nvPr>
            <p:ph idx="1"/>
          </p:nvPr>
        </p:nvSpPr>
        <p:spPr>
          <a:xfrm>
            <a:off x="593725" y="2135187"/>
            <a:ext cx="11169650" cy="6710363"/>
          </a:xfrm>
          <a:noFill/>
        </p:spPr>
        <p:txBody>
          <a:bodyPr/>
          <a:lstStyle/>
          <a:p>
            <a:pPr marL="0" indent="0">
              <a:buNone/>
            </a:pPr>
            <a:r>
              <a:rPr lang="en-US" dirty="0" smtClean="0">
                <a:solidFill>
                  <a:srgbClr val="77BB11"/>
                </a:solidFill>
              </a:rPr>
              <a:t>I’m going to…</a:t>
            </a:r>
          </a:p>
          <a:p>
            <a:pPr marL="0" indent="0">
              <a:buNone/>
            </a:pPr>
            <a:endParaRPr lang="en-US" dirty="0" smtClean="0"/>
          </a:p>
          <a:p>
            <a:pPr lvl="1" eaLnBrk="1" hangingPunct="1"/>
            <a:r>
              <a:rPr lang="en-GB" dirty="0" smtClean="0"/>
              <a:t>Give an Overview talk about Windows Presentation Foundation</a:t>
            </a:r>
          </a:p>
          <a:p>
            <a:pPr lvl="1" eaLnBrk="1" hangingPunct="1"/>
            <a:r>
              <a:rPr lang="en-GB" dirty="0" smtClean="0"/>
              <a:t>Show you how you can use it in your own applications inside AutoCAD</a:t>
            </a:r>
          </a:p>
          <a:p>
            <a:pPr lvl="1" eaLnBrk="1" hangingPunct="1"/>
            <a:r>
              <a:rPr lang="en-GB" dirty="0" smtClean="0"/>
              <a:t>Let you see how easy and powerful it is and what it can do for you</a:t>
            </a:r>
          </a:p>
          <a:p>
            <a:pPr lvl="1" eaLnBrk="1" hangingPunct="1">
              <a:buNone/>
            </a:pPr>
            <a:endParaRPr lang="en-GB" dirty="0" smtClean="0"/>
          </a:p>
          <a:p>
            <a:pPr eaLnBrk="1" hangingPunct="1">
              <a:buNone/>
            </a:pPr>
            <a:r>
              <a:rPr lang="en-US" dirty="0" smtClean="0">
                <a:solidFill>
                  <a:schemeClr val="accent2">
                    <a:lumMod val="60000"/>
                    <a:lumOff val="40000"/>
                  </a:schemeClr>
                </a:solidFill>
              </a:rPr>
              <a:t>I’m not going to…</a:t>
            </a:r>
          </a:p>
          <a:p>
            <a:pPr eaLnBrk="1" hangingPunct="1">
              <a:buNone/>
            </a:pPr>
            <a:endParaRPr lang="en-US" dirty="0" smtClean="0"/>
          </a:p>
          <a:p>
            <a:pPr lvl="1" eaLnBrk="1" hangingPunct="1"/>
            <a:r>
              <a:rPr lang="en-GB" dirty="0" smtClean="0"/>
              <a:t>Teach WPF directly, sorry </a:t>
            </a:r>
            <a:r>
              <a:rPr lang="en-GB" dirty="0" smtClean="0">
                <a:sym typeface="Wingdings" pitchFamily="2" charset="2"/>
              </a:rPr>
              <a:t></a:t>
            </a:r>
            <a:endParaRPr lang="en-GB" dirty="0" smtClean="0"/>
          </a:p>
          <a:p>
            <a:pPr eaLnBrk="1" hangingPunct="1">
              <a:buNone/>
            </a:pPr>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a:prstGeom prst="rect">
            <a:avLst/>
          </a:prstGeom>
          <a:noFill/>
        </p:spPr>
        <p:txBody>
          <a:bodyPr anchor="ctr"/>
          <a:lstStyle/>
          <a:p>
            <a:pPr eaLnBrk="1" hangingPunct="1"/>
            <a:r>
              <a:rPr lang="en-US" dirty="0" smtClean="0">
                <a:solidFill>
                  <a:srgbClr val="FF0000"/>
                </a:solidFill>
              </a:rPr>
              <a:t>Please Note</a:t>
            </a:r>
          </a:p>
        </p:txBody>
      </p:sp>
      <p:sp>
        <p:nvSpPr>
          <p:cNvPr id="15364" name="Rectangle 5"/>
          <p:cNvSpPr>
            <a:spLocks noGrp="1" noChangeArrowheads="1"/>
          </p:cNvSpPr>
          <p:nvPr>
            <p:ph idx="1"/>
          </p:nvPr>
        </p:nvSpPr>
        <p:spPr>
          <a:noFill/>
        </p:spPr>
        <p:txBody>
          <a:bodyPr/>
          <a:lstStyle/>
          <a:p>
            <a:pPr marL="0" indent="0" algn="ctr">
              <a:buNone/>
            </a:pPr>
            <a:endParaRPr lang="en-US" sz="4000" dirty="0" smtClean="0">
              <a:solidFill>
                <a:srgbClr val="FFAA00"/>
              </a:solidFill>
            </a:endParaRPr>
          </a:p>
          <a:p>
            <a:pPr marL="0" indent="0" algn="ctr">
              <a:buNone/>
            </a:pPr>
            <a:r>
              <a:rPr lang="en-US" sz="4000" dirty="0" smtClean="0">
                <a:solidFill>
                  <a:srgbClr val="FFAA00"/>
                </a:solidFill>
              </a:rPr>
              <a:t>This presentation is being recorded!!</a:t>
            </a:r>
            <a:r>
              <a:rPr lang="en-US" dirty="0" smtClean="0"/>
              <a:t> </a:t>
            </a:r>
          </a:p>
          <a:p>
            <a:pPr marL="0" indent="0">
              <a:buNone/>
            </a:pPr>
            <a:endParaRPr lang="en-US" dirty="0" smtClean="0"/>
          </a:p>
          <a:p>
            <a:pPr marL="0" indent="0" algn="ctr">
              <a:buNone/>
            </a:pPr>
            <a:r>
              <a:rPr lang="en-US" dirty="0" smtClean="0"/>
              <a:t>You will be emailed when the </a:t>
            </a:r>
          </a:p>
          <a:p>
            <a:pPr marL="0" indent="0" algn="ctr">
              <a:buNone/>
            </a:pPr>
            <a:r>
              <a:rPr lang="en-US" dirty="0" smtClean="0"/>
              <a:t>recording is posted for download</a:t>
            </a:r>
            <a:endParaRPr lang="en-US" dirty="0" smtClean="0">
              <a:solidFill>
                <a:srgbClr val="77BB11"/>
              </a:solidFill>
            </a:endParaRPr>
          </a:p>
          <a:p>
            <a:pPr eaLnBrk="1" hangingPunct="1">
              <a:buNone/>
            </a:pPr>
            <a:endParaRPr lang="en-US"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Agenda</a:t>
            </a:r>
          </a:p>
        </p:txBody>
      </p:sp>
      <p:sp>
        <p:nvSpPr>
          <p:cNvPr id="6148" name="Rectangle 3"/>
          <p:cNvSpPr>
            <a:spLocks noGrp="1" noChangeArrowheads="1"/>
          </p:cNvSpPr>
          <p:nvPr>
            <p:ph idx="1"/>
          </p:nvPr>
        </p:nvSpPr>
        <p:spPr/>
        <p:txBody>
          <a:bodyPr/>
          <a:lstStyle/>
          <a:p>
            <a:pPr eaLnBrk="1" hangingPunct="1">
              <a:buNone/>
            </a:pPr>
            <a:r>
              <a:rPr lang="en-US" dirty="0" smtClean="0"/>
              <a:t>Let’s </a:t>
            </a:r>
            <a:r>
              <a:rPr lang="en-US" dirty="0" smtClean="0"/>
              <a:t>Recap Part 1</a:t>
            </a:r>
            <a:endParaRPr lang="en-US" dirty="0" smtClean="0"/>
          </a:p>
          <a:p>
            <a:pPr eaLnBrk="1" hangingPunct="1">
              <a:buNone/>
            </a:pPr>
            <a:r>
              <a:rPr lang="en-US" dirty="0" smtClean="0"/>
              <a:t>Databinding, Databinding, Databinding</a:t>
            </a:r>
          </a:p>
          <a:p>
            <a:pPr eaLnBrk="1" hangingPunct="1">
              <a:buNone/>
            </a:pPr>
            <a:r>
              <a:rPr lang="en-US" dirty="0" smtClean="0"/>
              <a:t>	Described</a:t>
            </a:r>
          </a:p>
          <a:p>
            <a:pPr eaLnBrk="1" hangingPunct="1">
              <a:buNone/>
            </a:pPr>
            <a:r>
              <a:rPr lang="en-US" dirty="0" smtClean="0"/>
              <a:t>	Harnessing</a:t>
            </a:r>
          </a:p>
          <a:p>
            <a:pPr eaLnBrk="1" hangingPunct="1">
              <a:buNone/>
            </a:pPr>
            <a:r>
              <a:rPr lang="en-US" dirty="0" smtClean="0"/>
              <a:t>   </a:t>
            </a:r>
            <a:r>
              <a:rPr lang="en-US" dirty="0" smtClean="0"/>
              <a:t>Demos</a:t>
            </a:r>
            <a:r>
              <a:rPr lang="en-US" dirty="0" smtClean="0"/>
              <a:t>	</a:t>
            </a:r>
          </a:p>
          <a:p>
            <a:pPr eaLnBrk="1" hangingPunct="1">
              <a:buNone/>
            </a:pPr>
            <a:r>
              <a:rPr lang="en-GB" dirty="0" smtClean="0"/>
              <a:t>Further Reading</a:t>
            </a:r>
          </a:p>
          <a:p>
            <a:pPr eaLnBrk="1" hangingPunct="1">
              <a:buNone/>
            </a:pPr>
            <a:r>
              <a:rPr lang="en-GB" dirty="0" smtClean="0"/>
              <a:t>Questions</a:t>
            </a:r>
            <a:endParaRPr lang="en-US" dirty="0" smtClean="0"/>
          </a:p>
          <a:p>
            <a:pPr eaLnBrk="1" hangingPunct="1"/>
            <a:endParaRPr lang="en-GB" dirty="0" smtClean="0"/>
          </a:p>
          <a:p>
            <a:pPr eaLnBrk="1" hangingPunct="1"/>
            <a:endParaRPr lang="en-US" dirty="0" smtClean="0"/>
          </a:p>
        </p:txBody>
      </p:sp>
      <p:sp>
        <p:nvSpPr>
          <p:cNvPr id="4" name="TextBox 4"/>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Part 2</a:t>
            </a:r>
            <a:endParaRPr lang="en-GB" sz="2400" b="1" dirty="0">
              <a:solidFill>
                <a:srgbClr val="FF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GB" dirty="0" smtClean="0"/>
              <a:t>What is WPF?</a:t>
            </a:r>
            <a:endParaRPr lang="en-US" dirty="0" smtClean="0"/>
          </a:p>
        </p:txBody>
      </p:sp>
      <p:sp>
        <p:nvSpPr>
          <p:cNvPr id="11267" name="Content Placeholder 2"/>
          <p:cNvSpPr>
            <a:spLocks noGrp="1"/>
          </p:cNvSpPr>
          <p:nvPr>
            <p:ph idx="1"/>
          </p:nvPr>
        </p:nvSpPr>
        <p:spPr/>
        <p:txBody>
          <a:bodyPr/>
          <a:lstStyle/>
          <a:p>
            <a:pPr eaLnBrk="1" hangingPunct="1">
              <a:buFont typeface="Wingdings" pitchFamily="2" charset="2"/>
              <a:buNone/>
            </a:pPr>
            <a:r>
              <a:rPr lang="en-GB" sz="2800" dirty="0" smtClean="0">
                <a:hlinkClick r:id="rId3"/>
              </a:rPr>
              <a:t>Windows Presentation Foundation</a:t>
            </a:r>
            <a:endParaRPr lang="en-GB" sz="2800" dirty="0" smtClean="0"/>
          </a:p>
          <a:p>
            <a:pPr lvl="1" eaLnBrk="1" hangingPunct="1"/>
            <a:r>
              <a:rPr lang="en-GB" dirty="0" smtClean="0"/>
              <a:t>Next Generation Graphical developer Platform from Microsoft</a:t>
            </a:r>
          </a:p>
          <a:p>
            <a:pPr lvl="1" eaLnBrk="1" hangingPunct="1"/>
            <a:r>
              <a:rPr lang="en-GB" dirty="0" smtClean="0"/>
              <a:t>Driven by Direct3D</a:t>
            </a:r>
          </a:p>
          <a:p>
            <a:pPr lvl="2" eaLnBrk="1" hangingPunct="1"/>
            <a:r>
              <a:rPr lang="en-GB" dirty="0" smtClean="0"/>
              <a:t>Built in 3D Graphics Engine</a:t>
            </a:r>
          </a:p>
          <a:p>
            <a:pPr lvl="1" eaLnBrk="1" hangingPunct="1"/>
            <a:r>
              <a:rPr lang="en-GB" dirty="0" smtClean="0"/>
              <a:t>Uses </a:t>
            </a:r>
            <a:r>
              <a:rPr lang="en-GB" dirty="0" smtClean="0">
                <a:hlinkClick r:id="rId4"/>
              </a:rPr>
              <a:t>XAML</a:t>
            </a:r>
            <a:endParaRPr lang="en-GB" dirty="0" smtClean="0"/>
          </a:p>
          <a:p>
            <a:pPr lvl="2" eaLnBrk="1" hangingPunct="1"/>
            <a:r>
              <a:rPr lang="en-US" dirty="0" smtClean="0"/>
              <a:t>eXtensible Application Markup Language </a:t>
            </a:r>
          </a:p>
          <a:p>
            <a:pPr lvl="2" eaLnBrk="1" hangingPunct="1"/>
            <a:r>
              <a:rPr lang="en-GB" dirty="0" smtClean="0"/>
              <a:t>XML based</a:t>
            </a:r>
            <a:endParaRPr lang="en-US" dirty="0" smtClean="0"/>
          </a:p>
          <a:p>
            <a:pPr lvl="2" eaLnBrk="1" hangingPunct="1"/>
            <a:r>
              <a:rPr lang="en-GB" dirty="0" smtClean="0"/>
              <a:t>Declarative Language</a:t>
            </a:r>
          </a:p>
          <a:p>
            <a:pPr lvl="3" eaLnBrk="1" hangingPunct="1"/>
            <a:r>
              <a:rPr lang="en-GB" dirty="0" smtClean="0"/>
              <a:t>Requires very little programming</a:t>
            </a:r>
          </a:p>
          <a:p>
            <a:pPr lvl="1" eaLnBrk="1" hangingPunct="1"/>
            <a:endParaRPr lang="en-GB" dirty="0" smtClean="0"/>
          </a:p>
          <a:p>
            <a:pPr lvl="1" eaLnBrk="1" hangingPunct="1"/>
            <a:r>
              <a:rPr lang="en-GB" dirty="0" smtClean="0"/>
              <a:t>Similar Control Class hierarchy to WinForms</a:t>
            </a:r>
          </a:p>
          <a:p>
            <a:pPr lvl="2" eaLnBrk="1" hangingPunct="1"/>
            <a:r>
              <a:rPr lang="en-GB" dirty="0" smtClean="0"/>
              <a:t>All Support rich content, regardless of control type</a:t>
            </a:r>
          </a:p>
          <a:p>
            <a:pPr lvl="3" eaLnBrk="1" hangingPunct="1"/>
            <a:r>
              <a:rPr lang="en-GB" dirty="0" smtClean="0"/>
              <a:t>You Can add images or videos to a Listbox for instance</a:t>
            </a:r>
          </a:p>
          <a:p>
            <a:pPr lvl="1" eaLnBrk="1" hangingPunct="1"/>
            <a:r>
              <a:rPr lang="en-GB" dirty="0" smtClean="0"/>
              <a:t>Uses Vector Graphics</a:t>
            </a:r>
          </a:p>
          <a:p>
            <a:pPr lvl="1" eaLnBrk="1" hangingPunct="1"/>
            <a:r>
              <a:rPr lang="en-GB" dirty="0" smtClean="0"/>
              <a:t>Built in Effects</a:t>
            </a:r>
          </a:p>
          <a:p>
            <a:pPr lvl="2" eaLnBrk="1" hangingPunct="1"/>
            <a:r>
              <a:rPr lang="en-GB" dirty="0" smtClean="0"/>
              <a:t>Can create your own </a:t>
            </a:r>
            <a:r>
              <a:rPr lang="en-GB" dirty="0" smtClean="0"/>
              <a:t>shaders</a:t>
            </a:r>
            <a:endParaRPr lang="en-GB"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endParaRPr lang="en-GB" dirty="0" smtClean="0"/>
          </a:p>
          <a:p>
            <a:pPr lvl="1" eaLnBrk="1" hangingPunct="1"/>
            <a:endParaRPr lang="en-US" dirty="0" smtClean="0"/>
          </a:p>
        </p:txBody>
      </p:sp>
      <p:sp>
        <p:nvSpPr>
          <p:cNvPr id="11269"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a:solidFill>
                  <a:srgbClr val="FF0000"/>
                </a:solidFill>
              </a:rPr>
              <a:t>Technical Information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dirty="0" smtClean="0"/>
              <a:t>Why use WPF?</a:t>
            </a:r>
            <a:endParaRPr lang="en-US" dirty="0" smtClean="0"/>
          </a:p>
        </p:txBody>
      </p:sp>
      <p:sp>
        <p:nvSpPr>
          <p:cNvPr id="13315" name="Content Placeholder 2"/>
          <p:cNvSpPr>
            <a:spLocks noGrp="1"/>
          </p:cNvSpPr>
          <p:nvPr>
            <p:ph idx="1"/>
          </p:nvPr>
        </p:nvSpPr>
        <p:spPr/>
        <p:txBody>
          <a:bodyPr/>
          <a:lstStyle/>
          <a:p>
            <a:pPr eaLnBrk="1" hangingPunct="1">
              <a:buFont typeface="Wingdings" pitchFamily="2" charset="2"/>
              <a:buNone/>
            </a:pPr>
            <a:r>
              <a:rPr lang="en-GB" sz="2800" dirty="0" smtClean="0">
                <a:solidFill>
                  <a:srgbClr val="FFC000"/>
                </a:solidFill>
              </a:rPr>
              <a:t>User Experience is Key </a:t>
            </a:r>
          </a:p>
          <a:p>
            <a:pPr lvl="2" eaLnBrk="1" hangingPunct="1">
              <a:buFont typeface="Wingdings" pitchFamily="2" charset="2"/>
              <a:buNone/>
            </a:pPr>
            <a:r>
              <a:rPr lang="en-GB" dirty="0" smtClean="0"/>
              <a:t> “It’s not about the product, it’s about the user experience integrated with the product”</a:t>
            </a:r>
          </a:p>
          <a:p>
            <a:pPr lvl="2" eaLnBrk="1" hangingPunct="1">
              <a:buFont typeface="Wingdings" pitchFamily="2" charset="2"/>
              <a:buNone/>
            </a:pPr>
            <a:r>
              <a:rPr lang="en-GB" dirty="0" smtClean="0">
                <a:solidFill>
                  <a:schemeClr val="bg2">
                    <a:lumMod val="40000"/>
                    <a:lumOff val="60000"/>
                  </a:schemeClr>
                </a:solidFill>
              </a:rPr>
              <a:t>This is what WPF is all about!</a:t>
            </a:r>
          </a:p>
          <a:p>
            <a:pPr lvl="2" eaLnBrk="1" hangingPunct="1">
              <a:buFont typeface="Wingdings" pitchFamily="2" charset="2"/>
              <a:buNone/>
            </a:pPr>
            <a:endParaRPr lang="en-GB" dirty="0" smtClean="0">
              <a:solidFill>
                <a:schemeClr val="bg2">
                  <a:lumMod val="40000"/>
                  <a:lumOff val="60000"/>
                </a:schemeClr>
              </a:solidFill>
            </a:endParaRPr>
          </a:p>
          <a:p>
            <a:pPr eaLnBrk="1" hangingPunct="1">
              <a:buFont typeface="Wingdings" pitchFamily="2" charset="2"/>
              <a:buNone/>
            </a:pPr>
            <a:r>
              <a:rPr lang="en-GB" sz="2800" dirty="0" smtClean="0">
                <a:solidFill>
                  <a:srgbClr val="FFC000"/>
                </a:solidFill>
              </a:rPr>
              <a:t>Existing Software platforms don’t allow for proper mixing of UI Elements</a:t>
            </a:r>
          </a:p>
          <a:p>
            <a:pPr lvl="2" eaLnBrk="1" hangingPunct="1"/>
            <a:r>
              <a:rPr lang="en-GB" sz="2000" dirty="0" smtClean="0"/>
              <a:t>How about combining a Listbox filled with a list of Videos!? </a:t>
            </a:r>
          </a:p>
          <a:p>
            <a:pPr lvl="2" eaLnBrk="1" hangingPunct="1"/>
            <a:r>
              <a:rPr lang="en-GB" sz="2000" dirty="0" smtClean="0"/>
              <a:t>Or tooltip with a bitmap in it?!</a:t>
            </a:r>
          </a:p>
          <a:p>
            <a:pPr lvl="2" eaLnBrk="1" hangingPunct="1"/>
            <a:r>
              <a:rPr lang="en-GB" sz="2000" dirty="0" smtClean="0"/>
              <a:t>Or a button with different format text on it? </a:t>
            </a:r>
          </a:p>
          <a:p>
            <a:pPr marL="282575" lvl="2" indent="-282575" eaLnBrk="1" hangingPunct="1">
              <a:spcBef>
                <a:spcPts val="500"/>
              </a:spcBef>
              <a:buNone/>
            </a:pPr>
            <a:r>
              <a:rPr lang="en-GB" dirty="0" smtClean="0">
                <a:solidFill>
                  <a:schemeClr val="bg2">
                    <a:lumMod val="40000"/>
                    <a:lumOff val="60000"/>
                  </a:schemeClr>
                </a:solidFill>
              </a:rPr>
              <a:t>  	     This allows you to create a great User Experience!</a:t>
            </a:r>
          </a:p>
          <a:p>
            <a:pPr marL="282575" lvl="2" indent="-282575" eaLnBrk="1" hangingPunct="1">
              <a:spcBef>
                <a:spcPts val="500"/>
              </a:spcBef>
              <a:buNone/>
            </a:pPr>
            <a:endParaRPr lang="en-GB" dirty="0" smtClean="0"/>
          </a:p>
          <a:p>
            <a:pPr eaLnBrk="1" hangingPunct="1">
              <a:buFont typeface="Wingdings" pitchFamily="2" charset="2"/>
              <a:buNone/>
            </a:pPr>
            <a:r>
              <a:rPr lang="en-GB" sz="2800" dirty="0" smtClean="0">
                <a:solidFill>
                  <a:srgbClr val="FFC000"/>
                </a:solidFill>
              </a:rPr>
              <a:t>Always been difficult to get Product Designers to communicate their ideas properly to Engineering!</a:t>
            </a:r>
          </a:p>
          <a:p>
            <a:pPr eaLnBrk="1" hangingPunct="1">
              <a:buNone/>
            </a:pPr>
            <a:r>
              <a:rPr lang="en-GB" dirty="0" smtClean="0">
                <a:solidFill>
                  <a:schemeClr val="bg2">
                    <a:lumMod val="40000"/>
                    <a:lumOff val="60000"/>
                  </a:schemeClr>
                </a:solidFill>
              </a:rPr>
              <a:t> 	    </a:t>
            </a:r>
            <a:r>
              <a:rPr lang="en-GB" sz="2400" dirty="0" smtClean="0">
                <a:solidFill>
                  <a:schemeClr val="bg2">
                    <a:lumMod val="40000"/>
                    <a:lumOff val="60000"/>
                  </a:schemeClr>
                </a:solidFill>
              </a:rPr>
              <a:t>This is what XAML is all about…. Separate the UI from the data - Developers for developing and Product Designers for pixel-picking!</a:t>
            </a:r>
            <a:endParaRPr lang="en-US" sz="2400" dirty="0" smtClean="0">
              <a:solidFill>
                <a:srgbClr val="FFC000"/>
              </a:solidFill>
            </a:endParaRPr>
          </a:p>
        </p:txBody>
      </p:sp>
      <p:sp>
        <p:nvSpPr>
          <p:cNvPr id="13316" name="TextBox 3"/>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a:solidFill>
                  <a:srgbClr val="FF0000"/>
                </a:solidFill>
              </a:rPr>
              <a:t>Realisations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 Databinding, Databinding, Databinding</a:t>
            </a:r>
            <a:endParaRPr lang="en-US" dirty="0"/>
          </a:p>
        </p:txBody>
      </p:sp>
      <p:sp>
        <p:nvSpPr>
          <p:cNvPr id="3" name="Content Placeholder 2"/>
          <p:cNvSpPr>
            <a:spLocks noGrp="1"/>
          </p:cNvSpPr>
          <p:nvPr>
            <p:ph idx="1"/>
          </p:nvPr>
        </p:nvSpPr>
        <p:spPr>
          <a:xfrm>
            <a:off x="593725" y="2146300"/>
            <a:ext cx="11761788" cy="1589087"/>
          </a:xfrm>
        </p:spPr>
        <p:txBody>
          <a:bodyPr/>
          <a:lstStyle/>
          <a:p>
            <a:pPr>
              <a:buNone/>
            </a:pPr>
            <a:r>
              <a:rPr lang="en-US" dirty="0" smtClean="0"/>
              <a:t>Synchronizes (Binds) data between 2 properties</a:t>
            </a:r>
          </a:p>
          <a:p>
            <a:pPr lvl="1"/>
            <a:r>
              <a:rPr lang="en-US" dirty="0" smtClean="0"/>
              <a:t>Generally used for binding a </a:t>
            </a:r>
            <a:r>
              <a:rPr lang="en-US" dirty="0" smtClean="0">
                <a:solidFill>
                  <a:srgbClr val="FFAA00"/>
                </a:solidFill>
              </a:rPr>
              <a:t>UIElement</a:t>
            </a:r>
            <a:r>
              <a:rPr lang="en-US" dirty="0" smtClean="0"/>
              <a:t> to backend data</a:t>
            </a:r>
          </a:p>
          <a:p>
            <a:pPr lvl="2"/>
            <a:r>
              <a:rPr lang="en-US" dirty="0" smtClean="0">
                <a:solidFill>
                  <a:srgbClr val="FFC000"/>
                </a:solidFill>
              </a:rPr>
              <a:t>OneWay</a:t>
            </a:r>
            <a:r>
              <a:rPr lang="en-US" dirty="0" smtClean="0"/>
              <a:t>, </a:t>
            </a:r>
            <a:r>
              <a:rPr lang="en-US" dirty="0" smtClean="0">
                <a:solidFill>
                  <a:srgbClr val="FFC000"/>
                </a:solidFill>
              </a:rPr>
              <a:t>TwoWay</a:t>
            </a:r>
            <a:r>
              <a:rPr lang="en-US" dirty="0" smtClean="0"/>
              <a:t>, </a:t>
            </a:r>
            <a:r>
              <a:rPr lang="en-US" dirty="0" smtClean="0">
                <a:solidFill>
                  <a:srgbClr val="FFC000"/>
                </a:solidFill>
              </a:rPr>
              <a:t>OneWayToSource</a:t>
            </a:r>
            <a:r>
              <a:rPr lang="en-US" dirty="0" smtClean="0"/>
              <a:t>, </a:t>
            </a:r>
            <a:r>
              <a:rPr lang="en-US" dirty="0" smtClean="0">
                <a:solidFill>
                  <a:srgbClr val="FFC000"/>
                </a:solidFill>
              </a:rPr>
              <a:t>OneTime</a:t>
            </a:r>
          </a:p>
          <a:p>
            <a:pPr lvl="2"/>
            <a:r>
              <a:rPr lang="en-US" dirty="0" smtClean="0"/>
              <a:t>Can be configured separately using </a:t>
            </a:r>
            <a:r>
              <a:rPr lang="en-US" dirty="0" smtClean="0">
                <a:solidFill>
                  <a:srgbClr val="FFAA00"/>
                </a:solidFill>
              </a:rPr>
              <a:t>Mode</a:t>
            </a:r>
            <a:r>
              <a:rPr lang="en-US" dirty="0" smtClean="0"/>
              <a:t>=</a:t>
            </a:r>
            <a:r>
              <a:rPr lang="en-US" dirty="0" smtClean="0">
                <a:solidFill>
                  <a:srgbClr val="FFC000"/>
                </a:solidFill>
              </a:rPr>
              <a:t>OneWayToSource</a:t>
            </a:r>
            <a:r>
              <a:rPr lang="en-US" dirty="0" smtClean="0"/>
              <a:t>, if required </a:t>
            </a:r>
          </a:p>
          <a:p>
            <a:pPr lvl="2">
              <a:buNone/>
            </a:pPr>
            <a:endParaRPr lang="en-US" dirty="0" smtClean="0"/>
          </a:p>
          <a:p>
            <a:pPr lvl="1"/>
            <a:r>
              <a:rPr lang="en-US" dirty="0" smtClean="0"/>
              <a:t>Works for an entire collection too!</a:t>
            </a:r>
          </a:p>
          <a:p>
            <a:pPr lvl="1"/>
            <a:r>
              <a:rPr lang="en-US" dirty="0" smtClean="0"/>
              <a:t>Can also be used to bind controls to other controls</a:t>
            </a:r>
          </a:p>
          <a:p>
            <a:pPr lvl="2"/>
            <a:r>
              <a:rPr lang="en-US" dirty="0" smtClean="0"/>
              <a:t>Slider to Numeric Editbox, for instance</a:t>
            </a:r>
          </a:p>
          <a:p>
            <a:pPr lvl="1"/>
            <a:endParaRPr lang="en-US" sz="2400" dirty="0" smtClean="0"/>
          </a:p>
          <a:p>
            <a:pPr lvl="1"/>
            <a:endParaRPr lang="en-US" sz="2400" dirty="0" smtClean="0"/>
          </a:p>
          <a:p>
            <a:pPr lvl="1"/>
            <a:endParaRPr lang="en-US" sz="2400" dirty="0" smtClean="0"/>
          </a:p>
          <a:p>
            <a:pPr lvl="1"/>
            <a:endParaRPr lang="en-US" dirty="0"/>
          </a:p>
        </p:txBody>
      </p:sp>
      <p:sp>
        <p:nvSpPr>
          <p:cNvPr id="44" name="TextBox 5"/>
          <p:cNvSpPr txBox="1">
            <a:spLocks noChangeArrowheads="1"/>
          </p:cNvSpPr>
          <p:nvPr/>
        </p:nvSpPr>
        <p:spPr bwMode="auto">
          <a:xfrm>
            <a:off x="793750" y="1373188"/>
            <a:ext cx="5711825" cy="461665"/>
          </a:xfrm>
          <a:prstGeom prst="rect">
            <a:avLst/>
          </a:prstGeom>
          <a:noFill/>
          <a:ln w="9525">
            <a:noFill/>
            <a:miter lim="800000"/>
            <a:headEnd/>
            <a:tailEnd/>
          </a:ln>
        </p:spPr>
        <p:txBody>
          <a:bodyPr wrap="square">
            <a:spAutoFit/>
          </a:bodyPr>
          <a:lstStyle/>
          <a:p>
            <a:r>
              <a:rPr lang="en-GB" sz="2400" b="1" dirty="0" smtClean="0">
                <a:solidFill>
                  <a:srgbClr val="FF0000"/>
                </a:solidFill>
              </a:rPr>
              <a:t>Described</a:t>
            </a:r>
            <a:endParaRPr lang="en-GB" sz="2400" b="1" dirty="0">
              <a:solidFill>
                <a:srgbClr val="FF0000"/>
              </a:solidFill>
            </a:endParaRPr>
          </a:p>
        </p:txBody>
      </p:sp>
      <p:pic>
        <p:nvPicPr>
          <p:cNvPr id="19458" name="Picture 2" descr="http://www.wpfdude.com/images/Articles/DataBindingSourceAndTarget.png"/>
          <p:cNvPicPr>
            <a:picLocks noChangeAspect="1" noChangeArrowheads="1"/>
          </p:cNvPicPr>
          <p:nvPr/>
        </p:nvPicPr>
        <p:blipFill>
          <a:blip r:embed="rId3" cstate="print"/>
          <a:srcRect/>
          <a:stretch>
            <a:fillRect/>
          </a:stretch>
        </p:blipFill>
        <p:spPr bwMode="auto">
          <a:xfrm>
            <a:off x="2543175" y="6926261"/>
            <a:ext cx="6234937" cy="2066926"/>
          </a:xfrm>
          <a:prstGeom prst="rect">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 Databinding, Databinding, Databinding</a:t>
            </a:r>
            <a:endParaRPr lang="en-US" dirty="0"/>
          </a:p>
        </p:txBody>
      </p:sp>
      <p:sp>
        <p:nvSpPr>
          <p:cNvPr id="3" name="Content Placeholder 2"/>
          <p:cNvSpPr>
            <a:spLocks noGrp="1"/>
          </p:cNvSpPr>
          <p:nvPr>
            <p:ph idx="1"/>
          </p:nvPr>
        </p:nvSpPr>
        <p:spPr>
          <a:xfrm>
            <a:off x="593725" y="2146300"/>
            <a:ext cx="11761788" cy="1589087"/>
          </a:xfrm>
        </p:spPr>
        <p:txBody>
          <a:bodyPr/>
          <a:lstStyle/>
          <a:p>
            <a:pPr>
              <a:buNone/>
            </a:pPr>
            <a:r>
              <a:rPr lang="en-US" dirty="0" smtClean="0">
                <a:solidFill>
                  <a:schemeClr val="bg2">
                    <a:lumMod val="60000"/>
                    <a:lumOff val="40000"/>
                  </a:schemeClr>
                </a:solidFill>
              </a:rPr>
              <a:t>OneWay </a:t>
            </a:r>
            <a:r>
              <a:rPr lang="en-US" dirty="0" smtClean="0"/>
              <a:t>Scenarios</a:t>
            </a:r>
          </a:p>
          <a:p>
            <a:pPr lvl="1"/>
            <a:r>
              <a:rPr lang="en-US" dirty="0" smtClean="0">
                <a:solidFill>
                  <a:schemeClr val="tx1"/>
                </a:solidFill>
              </a:rPr>
              <a:t>Modal access to data</a:t>
            </a:r>
          </a:p>
          <a:p>
            <a:pPr lvl="1"/>
            <a:r>
              <a:rPr lang="en-US" dirty="0" smtClean="0">
                <a:solidFill>
                  <a:schemeClr val="tx1"/>
                </a:solidFill>
              </a:rPr>
              <a:t>Working with pure </a:t>
            </a:r>
            <a:r>
              <a:rPr lang="en-US" dirty="0" smtClean="0">
                <a:solidFill>
                  <a:srgbClr val="FFAA00"/>
                </a:solidFill>
              </a:rPr>
              <a:t>CLR</a:t>
            </a:r>
            <a:r>
              <a:rPr lang="en-US" dirty="0" smtClean="0">
                <a:solidFill>
                  <a:schemeClr val="tx1"/>
                </a:solidFill>
              </a:rPr>
              <a:t> properties, like </a:t>
            </a:r>
            <a:r>
              <a:rPr lang="en-US" dirty="0" smtClean="0">
                <a:solidFill>
                  <a:srgbClr val="FFAA00"/>
                </a:solidFill>
              </a:rPr>
              <a:t>Boolean, String</a:t>
            </a:r>
          </a:p>
          <a:p>
            <a:pPr lvl="1"/>
            <a:endParaRPr lang="en-US" dirty="0" smtClean="0">
              <a:solidFill>
                <a:schemeClr val="tx1"/>
              </a:solidFill>
            </a:endParaRPr>
          </a:p>
          <a:p>
            <a:pPr>
              <a:buNone/>
            </a:pPr>
            <a:r>
              <a:rPr lang="en-US" dirty="0" smtClean="0">
                <a:solidFill>
                  <a:schemeClr val="bg2">
                    <a:lumMod val="60000"/>
                    <a:lumOff val="40000"/>
                  </a:schemeClr>
                </a:solidFill>
              </a:rPr>
              <a:t>TwoWay</a:t>
            </a:r>
            <a:r>
              <a:rPr lang="en-US" dirty="0" smtClean="0">
                <a:solidFill>
                  <a:schemeClr val="tx1"/>
                </a:solidFill>
              </a:rPr>
              <a:t> Scenarios</a:t>
            </a:r>
          </a:p>
          <a:p>
            <a:pPr lvl="1"/>
            <a:r>
              <a:rPr lang="en-US" dirty="0" smtClean="0">
                <a:solidFill>
                  <a:schemeClr val="tx1"/>
                </a:solidFill>
              </a:rPr>
              <a:t>Modeless access to data</a:t>
            </a:r>
          </a:p>
          <a:p>
            <a:pPr lvl="1"/>
            <a:r>
              <a:rPr lang="en-US" dirty="0" smtClean="0">
                <a:solidFill>
                  <a:srgbClr val="FFAA00"/>
                </a:solidFill>
              </a:rPr>
              <a:t>CLR</a:t>
            </a:r>
            <a:r>
              <a:rPr lang="en-US" dirty="0" smtClean="0">
                <a:solidFill>
                  <a:schemeClr val="tx1"/>
                </a:solidFill>
              </a:rPr>
              <a:t> Properties require work</a:t>
            </a:r>
          </a:p>
          <a:p>
            <a:pPr lvl="2"/>
            <a:r>
              <a:rPr lang="en-US" dirty="0" smtClean="0">
                <a:solidFill>
                  <a:schemeClr val="tx1"/>
                </a:solidFill>
              </a:rPr>
              <a:t>Implement </a:t>
            </a:r>
            <a:r>
              <a:rPr lang="en-US" dirty="0" smtClean="0">
                <a:solidFill>
                  <a:srgbClr val="FFAA00"/>
                </a:solidFill>
              </a:rPr>
              <a:t>INotifyPropertyChanged</a:t>
            </a:r>
            <a:r>
              <a:rPr lang="en-US" dirty="0" smtClean="0">
                <a:solidFill>
                  <a:schemeClr val="tx1"/>
                </a:solidFill>
              </a:rPr>
              <a:t> interfaces</a:t>
            </a:r>
          </a:p>
          <a:p>
            <a:pPr lvl="2"/>
            <a:endParaRPr lang="en-US" dirty="0" smtClean="0">
              <a:solidFill>
                <a:schemeClr val="tx1"/>
              </a:solidFill>
            </a:endParaRPr>
          </a:p>
          <a:p>
            <a:pPr lvl="1"/>
            <a:endParaRPr lang="en-US" sz="2400" dirty="0" smtClean="0">
              <a:solidFill>
                <a:srgbClr val="FFAA00"/>
              </a:solidFill>
            </a:endParaRPr>
          </a:p>
          <a:p>
            <a:pPr lvl="1"/>
            <a:endParaRPr lang="en-US" dirty="0" smtClean="0"/>
          </a:p>
        </p:txBody>
      </p:sp>
      <p:sp>
        <p:nvSpPr>
          <p:cNvPr id="44" name="TextBox 5"/>
          <p:cNvSpPr txBox="1">
            <a:spLocks noChangeArrowheads="1"/>
          </p:cNvSpPr>
          <p:nvPr/>
        </p:nvSpPr>
        <p:spPr bwMode="auto">
          <a:xfrm>
            <a:off x="793750" y="1373188"/>
            <a:ext cx="4729163" cy="461962"/>
          </a:xfrm>
          <a:prstGeom prst="rect">
            <a:avLst/>
          </a:prstGeom>
          <a:noFill/>
          <a:ln w="9525">
            <a:noFill/>
            <a:miter lim="800000"/>
            <a:headEnd/>
            <a:tailEnd/>
          </a:ln>
        </p:spPr>
        <p:txBody>
          <a:bodyPr>
            <a:spAutoFit/>
          </a:bodyPr>
          <a:lstStyle/>
          <a:p>
            <a:r>
              <a:rPr lang="en-GB" sz="2400" b="1" dirty="0" smtClean="0">
                <a:solidFill>
                  <a:srgbClr val="FF0000"/>
                </a:solidFill>
              </a:rPr>
              <a:t> </a:t>
            </a:r>
            <a:endParaRPr lang="en-GB" sz="2400" b="1" dirty="0">
              <a:solidFill>
                <a:srgbClr val="FF0000"/>
              </a:solidFill>
            </a:endParaRPr>
          </a:p>
        </p:txBody>
      </p:sp>
      <p:sp>
        <p:nvSpPr>
          <p:cNvPr id="46" name="TextBox 5"/>
          <p:cNvSpPr txBox="1">
            <a:spLocks noChangeArrowheads="1"/>
          </p:cNvSpPr>
          <p:nvPr/>
        </p:nvSpPr>
        <p:spPr bwMode="auto">
          <a:xfrm>
            <a:off x="793750" y="1373188"/>
            <a:ext cx="5711825" cy="461665"/>
          </a:xfrm>
          <a:prstGeom prst="rect">
            <a:avLst/>
          </a:prstGeom>
          <a:noFill/>
          <a:ln w="9525">
            <a:noFill/>
            <a:miter lim="800000"/>
            <a:headEnd/>
            <a:tailEnd/>
          </a:ln>
        </p:spPr>
        <p:txBody>
          <a:bodyPr wrap="square">
            <a:spAutoFit/>
          </a:bodyPr>
          <a:lstStyle/>
          <a:p>
            <a:r>
              <a:rPr lang="en-GB" sz="2400" b="1" dirty="0" smtClean="0">
                <a:solidFill>
                  <a:srgbClr val="FF0000"/>
                </a:solidFill>
              </a:rPr>
              <a:t>Harnessing</a:t>
            </a:r>
            <a:endParaRPr lang="en-GB" sz="2400" b="1" dirty="0">
              <a:solidFill>
                <a:srgbClr val="FF0000"/>
              </a:solidFill>
            </a:endParaRPr>
          </a:p>
        </p:txBody>
      </p:sp>
      <p:pic>
        <p:nvPicPr>
          <p:cNvPr id="6" name="Picture 2" descr="http://www.wpfdude.com/images/Articles/DataBindingSourceAndTarget.png"/>
          <p:cNvPicPr>
            <a:picLocks noChangeAspect="1" noChangeArrowheads="1"/>
          </p:cNvPicPr>
          <p:nvPr/>
        </p:nvPicPr>
        <p:blipFill>
          <a:blip r:embed="rId2" cstate="print"/>
          <a:srcRect/>
          <a:stretch>
            <a:fillRect/>
          </a:stretch>
        </p:blipFill>
        <p:spPr bwMode="auto">
          <a:xfrm>
            <a:off x="2543175" y="6926261"/>
            <a:ext cx="6234937" cy="2066926"/>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Dark">
  <a:themeElements>
    <a:clrScheme name="Custom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1127</Words>
  <Application>Microsoft Office PowerPoint</Application>
  <PresentationFormat>Custom</PresentationFormat>
  <Paragraphs>333</Paragraphs>
  <Slides>22</Slides>
  <Notes>9</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ADSK_Dark</vt:lpstr>
      <vt:lpstr>ADSK_White</vt:lpstr>
      <vt:lpstr>Using Windows Presentation Foundation in AutoCAD Part 2</vt:lpstr>
      <vt:lpstr>About the Presenter</vt:lpstr>
      <vt:lpstr>Webcast Objective</vt:lpstr>
      <vt:lpstr>Please Note</vt:lpstr>
      <vt:lpstr>Agenda</vt:lpstr>
      <vt:lpstr>What is WPF?</vt:lpstr>
      <vt:lpstr>Why use WPF?</vt:lpstr>
      <vt:lpstr>WPF – Databinding, Databinding, Databinding</vt:lpstr>
      <vt:lpstr>WPF – Databinding, Databinding, Databinding</vt:lpstr>
      <vt:lpstr>WPF – Databinding, Databinding, Databinding</vt:lpstr>
      <vt:lpstr>WPF Databinding - Demos</vt:lpstr>
      <vt:lpstr>WPF Databinding - Demos</vt:lpstr>
      <vt:lpstr>WPF Databinding - Demos</vt:lpstr>
      <vt:lpstr>WPF Databinding - Demos</vt:lpstr>
      <vt:lpstr>WPF Databinding - Demos</vt:lpstr>
      <vt:lpstr>WPF Databinding Data Layer</vt:lpstr>
      <vt:lpstr>WPF Databinding - Demos</vt:lpstr>
      <vt:lpstr>WPF Databinding - Demos</vt:lpstr>
      <vt:lpstr>WPF Databinding - Demos</vt:lpstr>
      <vt:lpstr>WPF</vt:lpstr>
      <vt:lpstr>WPF</vt:lpstr>
      <vt:lpstr>Using Windows Presentation Foundation in AutoCAD Part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2008-07-25T23:38:01Z</dcterms:created>
  <dcterms:modified xsi:type="dcterms:W3CDTF">2009-07-14T03:39:29Z</dcterms:modified>
</cp:coreProperties>
</file>