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6"/>
  </p:notesMasterIdLst>
  <p:sldIdLst>
    <p:sldId id="256" r:id="rId2"/>
    <p:sldId id="258" r:id="rId3"/>
    <p:sldId id="259" r:id="rId4"/>
    <p:sldId id="260" r:id="rId5"/>
    <p:sldId id="265" r:id="rId6"/>
    <p:sldId id="261" r:id="rId7"/>
    <p:sldId id="262" r:id="rId8"/>
    <p:sldId id="266" r:id="rId9"/>
    <p:sldId id="267" r:id="rId10"/>
    <p:sldId id="268" r:id="rId11"/>
    <p:sldId id="269" r:id="rId12"/>
    <p:sldId id="270" r:id="rId13"/>
    <p:sldId id="271" r:id="rId14"/>
    <p:sldId id="263" r:id="rId15"/>
    <p:sldId id="264" r:id="rId16"/>
    <p:sldId id="272" r:id="rId17"/>
    <p:sldId id="273" r:id="rId18"/>
    <p:sldId id="274" r:id="rId19"/>
    <p:sldId id="452" r:id="rId20"/>
    <p:sldId id="451" r:id="rId21"/>
    <p:sldId id="450" r:id="rId22"/>
    <p:sldId id="449" r:id="rId23"/>
    <p:sldId id="448" r:id="rId24"/>
    <p:sldId id="447" r:id="rId25"/>
    <p:sldId id="446" r:id="rId26"/>
    <p:sldId id="445" r:id="rId27"/>
    <p:sldId id="444" r:id="rId28"/>
    <p:sldId id="443" r:id="rId29"/>
    <p:sldId id="442" r:id="rId30"/>
    <p:sldId id="441" r:id="rId31"/>
    <p:sldId id="440" r:id="rId32"/>
    <p:sldId id="439" r:id="rId33"/>
    <p:sldId id="438" r:id="rId34"/>
    <p:sldId id="437" r:id="rId35"/>
    <p:sldId id="436" r:id="rId36"/>
    <p:sldId id="435" r:id="rId37"/>
    <p:sldId id="434" r:id="rId38"/>
    <p:sldId id="433" r:id="rId39"/>
    <p:sldId id="432" r:id="rId40"/>
    <p:sldId id="431" r:id="rId41"/>
    <p:sldId id="430" r:id="rId42"/>
    <p:sldId id="429" r:id="rId43"/>
    <p:sldId id="427" r:id="rId44"/>
    <p:sldId id="426" r:id="rId45"/>
    <p:sldId id="425" r:id="rId46"/>
    <p:sldId id="424" r:id="rId47"/>
    <p:sldId id="423" r:id="rId48"/>
    <p:sldId id="422" r:id="rId49"/>
    <p:sldId id="421" r:id="rId50"/>
    <p:sldId id="420" r:id="rId51"/>
    <p:sldId id="419" r:id="rId52"/>
    <p:sldId id="418" r:id="rId53"/>
    <p:sldId id="417" r:id="rId54"/>
    <p:sldId id="416" r:id="rId55"/>
    <p:sldId id="415" r:id="rId56"/>
    <p:sldId id="414" r:id="rId57"/>
    <p:sldId id="413" r:id="rId58"/>
    <p:sldId id="412" r:id="rId59"/>
    <p:sldId id="275" r:id="rId60"/>
    <p:sldId id="411" r:id="rId61"/>
    <p:sldId id="410" r:id="rId62"/>
    <p:sldId id="409" r:id="rId63"/>
    <p:sldId id="408" r:id="rId64"/>
    <p:sldId id="407" r:id="rId65"/>
    <p:sldId id="406" r:id="rId66"/>
    <p:sldId id="405" r:id="rId67"/>
    <p:sldId id="404" r:id="rId68"/>
    <p:sldId id="276" r:id="rId69"/>
    <p:sldId id="277" r:id="rId70"/>
    <p:sldId id="278" r:id="rId71"/>
    <p:sldId id="279" r:id="rId72"/>
    <p:sldId id="355" r:id="rId73"/>
    <p:sldId id="354" r:id="rId74"/>
    <p:sldId id="353" r:id="rId75"/>
    <p:sldId id="352" r:id="rId76"/>
    <p:sldId id="351" r:id="rId77"/>
    <p:sldId id="350" r:id="rId78"/>
    <p:sldId id="349" r:id="rId79"/>
    <p:sldId id="348" r:id="rId80"/>
    <p:sldId id="347" r:id="rId81"/>
    <p:sldId id="346" r:id="rId82"/>
    <p:sldId id="345" r:id="rId83"/>
    <p:sldId id="344" r:id="rId84"/>
    <p:sldId id="34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27D8E-1439-471F-9D8A-129CD105C47E}" v="32" dt="2023-02-13T05:36:27.368"/>
    <p1510:client id="{9FD2C25B-7616-4DF7-99BF-E6898845CC52}" v="1197" dt="2023-02-13T02:15:40.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2C3907-B305-436D-A875-4A87F875C79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6D93366-D9B2-442E-B866-FC7CDFD78956}">
      <dgm:prSet/>
      <dgm:spPr/>
      <dgm:t>
        <a:bodyPr/>
        <a:lstStyle/>
        <a:p>
          <a:r>
            <a:rPr lang="en-US"/>
            <a:t>Named Entity Recognition (NER): In NER, the goal is to identify and categorize named entities, such as people, places, organizations, and more, in text. CRFs are well-suited for this task due to their ability to model the dependencies between entities.</a:t>
          </a:r>
        </a:p>
      </dgm:t>
    </dgm:pt>
    <dgm:pt modelId="{4766D29D-84BF-432A-813A-13B1CE8579A0}" type="parTrans" cxnId="{3B3D609A-3CCC-4873-94F5-3E36EFD8AA93}">
      <dgm:prSet/>
      <dgm:spPr/>
      <dgm:t>
        <a:bodyPr/>
        <a:lstStyle/>
        <a:p>
          <a:endParaRPr lang="en-US"/>
        </a:p>
      </dgm:t>
    </dgm:pt>
    <dgm:pt modelId="{D762C5AE-EB18-4349-8D70-C3B72277C800}" type="sibTrans" cxnId="{3B3D609A-3CCC-4873-94F5-3E36EFD8AA93}">
      <dgm:prSet/>
      <dgm:spPr/>
      <dgm:t>
        <a:bodyPr/>
        <a:lstStyle/>
        <a:p>
          <a:endParaRPr lang="en-US"/>
        </a:p>
      </dgm:t>
    </dgm:pt>
    <dgm:pt modelId="{03215F4E-A03A-4DE1-82FC-8521F2443F36}">
      <dgm:prSet/>
      <dgm:spPr/>
      <dgm:t>
        <a:bodyPr/>
        <a:lstStyle/>
        <a:p>
          <a:r>
            <a:rPr lang="en-US"/>
            <a:t>Part-of-Speech Tagging (POS): In POS, the goal is to identify the part of speech for each word in a sentence. CRFs are used for this task because they can model the dependencies between words and the context in which they are used.</a:t>
          </a:r>
        </a:p>
      </dgm:t>
    </dgm:pt>
    <dgm:pt modelId="{C4641730-D861-4E1F-ABEE-FB32DBE566E7}" type="parTrans" cxnId="{2E8DABF4-702F-4917-8046-681CA4175D3D}">
      <dgm:prSet/>
      <dgm:spPr/>
      <dgm:t>
        <a:bodyPr/>
        <a:lstStyle/>
        <a:p>
          <a:endParaRPr lang="en-US"/>
        </a:p>
      </dgm:t>
    </dgm:pt>
    <dgm:pt modelId="{BE1DC580-7476-4E1D-9CD9-B035F24FA9BC}" type="sibTrans" cxnId="{2E8DABF4-702F-4917-8046-681CA4175D3D}">
      <dgm:prSet/>
      <dgm:spPr/>
      <dgm:t>
        <a:bodyPr/>
        <a:lstStyle/>
        <a:p>
          <a:endParaRPr lang="en-US"/>
        </a:p>
      </dgm:t>
    </dgm:pt>
    <dgm:pt modelId="{469D65A5-CA33-415E-BAE8-E2FA0B903AB7}">
      <dgm:prSet/>
      <dgm:spPr/>
      <dgm:t>
        <a:bodyPr/>
        <a:lstStyle/>
        <a:p>
          <a:r>
            <a:rPr lang="en-US"/>
            <a:t>Shallow Parsing: Shallow Parsing, also known as Chunking, involves dividing a sentence into chunks, or phrases, and labeling them. CRFs are used for this task because they can model the dependencies between chunks and the context in which they are used.</a:t>
          </a:r>
        </a:p>
      </dgm:t>
    </dgm:pt>
    <dgm:pt modelId="{C7F90EFE-DF82-489C-813E-E40287BB77F5}" type="parTrans" cxnId="{3B8EF246-CD34-41E4-911E-6A843857C138}">
      <dgm:prSet/>
      <dgm:spPr/>
      <dgm:t>
        <a:bodyPr/>
        <a:lstStyle/>
        <a:p>
          <a:endParaRPr lang="en-US"/>
        </a:p>
      </dgm:t>
    </dgm:pt>
    <dgm:pt modelId="{D0C803DB-6181-42DA-9D97-976D6A94CD80}" type="sibTrans" cxnId="{3B8EF246-CD34-41E4-911E-6A843857C138}">
      <dgm:prSet/>
      <dgm:spPr/>
      <dgm:t>
        <a:bodyPr/>
        <a:lstStyle/>
        <a:p>
          <a:endParaRPr lang="en-US"/>
        </a:p>
      </dgm:t>
    </dgm:pt>
    <dgm:pt modelId="{7F43977F-A853-49E4-811E-27164A21CF94}" type="pres">
      <dgm:prSet presAssocID="{AA2C3907-B305-436D-A875-4A87F875C792}" presName="vert0" presStyleCnt="0">
        <dgm:presLayoutVars>
          <dgm:dir/>
          <dgm:animOne val="branch"/>
          <dgm:animLvl val="lvl"/>
        </dgm:presLayoutVars>
      </dgm:prSet>
      <dgm:spPr/>
    </dgm:pt>
    <dgm:pt modelId="{246369F7-F1AB-450A-A951-7006D7287E87}" type="pres">
      <dgm:prSet presAssocID="{E6D93366-D9B2-442E-B866-FC7CDFD78956}" presName="thickLine" presStyleLbl="alignNode1" presStyleIdx="0" presStyleCnt="3"/>
      <dgm:spPr/>
    </dgm:pt>
    <dgm:pt modelId="{33B395C8-83C4-4744-A86A-44D110DDC1E6}" type="pres">
      <dgm:prSet presAssocID="{E6D93366-D9B2-442E-B866-FC7CDFD78956}" presName="horz1" presStyleCnt="0"/>
      <dgm:spPr/>
    </dgm:pt>
    <dgm:pt modelId="{3F2C0236-AC52-430D-8173-37300E921AEE}" type="pres">
      <dgm:prSet presAssocID="{E6D93366-D9B2-442E-B866-FC7CDFD78956}" presName="tx1" presStyleLbl="revTx" presStyleIdx="0" presStyleCnt="3"/>
      <dgm:spPr/>
    </dgm:pt>
    <dgm:pt modelId="{EA1FB811-4B5A-489E-A616-018FA9AF3D13}" type="pres">
      <dgm:prSet presAssocID="{E6D93366-D9B2-442E-B866-FC7CDFD78956}" presName="vert1" presStyleCnt="0"/>
      <dgm:spPr/>
    </dgm:pt>
    <dgm:pt modelId="{A269B574-77C8-4369-A02D-215BC8A26024}" type="pres">
      <dgm:prSet presAssocID="{03215F4E-A03A-4DE1-82FC-8521F2443F36}" presName="thickLine" presStyleLbl="alignNode1" presStyleIdx="1" presStyleCnt="3"/>
      <dgm:spPr/>
    </dgm:pt>
    <dgm:pt modelId="{F7B194D7-4032-4515-8850-E16F245C4973}" type="pres">
      <dgm:prSet presAssocID="{03215F4E-A03A-4DE1-82FC-8521F2443F36}" presName="horz1" presStyleCnt="0"/>
      <dgm:spPr/>
    </dgm:pt>
    <dgm:pt modelId="{05CC43F7-4D9F-4FD9-8716-48D437E7F9EA}" type="pres">
      <dgm:prSet presAssocID="{03215F4E-A03A-4DE1-82FC-8521F2443F36}" presName="tx1" presStyleLbl="revTx" presStyleIdx="1" presStyleCnt="3"/>
      <dgm:spPr/>
    </dgm:pt>
    <dgm:pt modelId="{667C743C-EDB7-4329-BA85-7277D288055E}" type="pres">
      <dgm:prSet presAssocID="{03215F4E-A03A-4DE1-82FC-8521F2443F36}" presName="vert1" presStyleCnt="0"/>
      <dgm:spPr/>
    </dgm:pt>
    <dgm:pt modelId="{4207A576-1693-4609-B712-D5EC0F96D72E}" type="pres">
      <dgm:prSet presAssocID="{469D65A5-CA33-415E-BAE8-E2FA0B903AB7}" presName="thickLine" presStyleLbl="alignNode1" presStyleIdx="2" presStyleCnt="3"/>
      <dgm:spPr/>
    </dgm:pt>
    <dgm:pt modelId="{276D5A67-DA49-4FA9-A4E7-CE3F1508D2DB}" type="pres">
      <dgm:prSet presAssocID="{469D65A5-CA33-415E-BAE8-E2FA0B903AB7}" presName="horz1" presStyleCnt="0"/>
      <dgm:spPr/>
    </dgm:pt>
    <dgm:pt modelId="{DBB1338E-6954-43E3-A03E-8D0DC4EBC79B}" type="pres">
      <dgm:prSet presAssocID="{469D65A5-CA33-415E-BAE8-E2FA0B903AB7}" presName="tx1" presStyleLbl="revTx" presStyleIdx="2" presStyleCnt="3"/>
      <dgm:spPr/>
    </dgm:pt>
    <dgm:pt modelId="{93B41CCC-7D87-45BF-BDBF-F003C45C4FF7}" type="pres">
      <dgm:prSet presAssocID="{469D65A5-CA33-415E-BAE8-E2FA0B903AB7}" presName="vert1" presStyleCnt="0"/>
      <dgm:spPr/>
    </dgm:pt>
  </dgm:ptLst>
  <dgm:cxnLst>
    <dgm:cxn modelId="{3B8EF246-CD34-41E4-911E-6A843857C138}" srcId="{AA2C3907-B305-436D-A875-4A87F875C792}" destId="{469D65A5-CA33-415E-BAE8-E2FA0B903AB7}" srcOrd="2" destOrd="0" parTransId="{C7F90EFE-DF82-489C-813E-E40287BB77F5}" sibTransId="{D0C803DB-6181-42DA-9D97-976D6A94CD80}"/>
    <dgm:cxn modelId="{8035334A-0E8A-4F68-8B72-2C50CD8BBE1C}" type="presOf" srcId="{E6D93366-D9B2-442E-B866-FC7CDFD78956}" destId="{3F2C0236-AC52-430D-8173-37300E921AEE}" srcOrd="0" destOrd="0" presId="urn:microsoft.com/office/officeart/2008/layout/LinedList"/>
    <dgm:cxn modelId="{F936C974-BA1E-48DF-95EE-F820B754BF19}" type="presOf" srcId="{AA2C3907-B305-436D-A875-4A87F875C792}" destId="{7F43977F-A853-49E4-811E-27164A21CF94}" srcOrd="0" destOrd="0" presId="urn:microsoft.com/office/officeart/2008/layout/LinedList"/>
    <dgm:cxn modelId="{3B3D609A-3CCC-4873-94F5-3E36EFD8AA93}" srcId="{AA2C3907-B305-436D-A875-4A87F875C792}" destId="{E6D93366-D9B2-442E-B866-FC7CDFD78956}" srcOrd="0" destOrd="0" parTransId="{4766D29D-84BF-432A-813A-13B1CE8579A0}" sibTransId="{D762C5AE-EB18-4349-8D70-C3B72277C800}"/>
    <dgm:cxn modelId="{DF191BA7-E164-48B3-A8B3-6E7576D53FAA}" type="presOf" srcId="{469D65A5-CA33-415E-BAE8-E2FA0B903AB7}" destId="{DBB1338E-6954-43E3-A03E-8D0DC4EBC79B}" srcOrd="0" destOrd="0" presId="urn:microsoft.com/office/officeart/2008/layout/LinedList"/>
    <dgm:cxn modelId="{2E8DABF4-702F-4917-8046-681CA4175D3D}" srcId="{AA2C3907-B305-436D-A875-4A87F875C792}" destId="{03215F4E-A03A-4DE1-82FC-8521F2443F36}" srcOrd="1" destOrd="0" parTransId="{C4641730-D861-4E1F-ABEE-FB32DBE566E7}" sibTransId="{BE1DC580-7476-4E1D-9CD9-B035F24FA9BC}"/>
    <dgm:cxn modelId="{7E1851FD-DC28-48A2-8B11-BC1E93CABFF6}" type="presOf" srcId="{03215F4E-A03A-4DE1-82FC-8521F2443F36}" destId="{05CC43F7-4D9F-4FD9-8716-48D437E7F9EA}" srcOrd="0" destOrd="0" presId="urn:microsoft.com/office/officeart/2008/layout/LinedList"/>
    <dgm:cxn modelId="{B7F16139-871A-419D-AF31-FFDE9BAB6CEF}" type="presParOf" srcId="{7F43977F-A853-49E4-811E-27164A21CF94}" destId="{246369F7-F1AB-450A-A951-7006D7287E87}" srcOrd="0" destOrd="0" presId="urn:microsoft.com/office/officeart/2008/layout/LinedList"/>
    <dgm:cxn modelId="{6DF797C3-C433-4D18-A44B-F6957518CF5A}" type="presParOf" srcId="{7F43977F-A853-49E4-811E-27164A21CF94}" destId="{33B395C8-83C4-4744-A86A-44D110DDC1E6}" srcOrd="1" destOrd="0" presId="urn:microsoft.com/office/officeart/2008/layout/LinedList"/>
    <dgm:cxn modelId="{2F779513-CE12-4961-8CF8-CB44698A5E4B}" type="presParOf" srcId="{33B395C8-83C4-4744-A86A-44D110DDC1E6}" destId="{3F2C0236-AC52-430D-8173-37300E921AEE}" srcOrd="0" destOrd="0" presId="urn:microsoft.com/office/officeart/2008/layout/LinedList"/>
    <dgm:cxn modelId="{3ABCD7BF-5AE3-4888-B336-5A30C8239054}" type="presParOf" srcId="{33B395C8-83C4-4744-A86A-44D110DDC1E6}" destId="{EA1FB811-4B5A-489E-A616-018FA9AF3D13}" srcOrd="1" destOrd="0" presId="urn:microsoft.com/office/officeart/2008/layout/LinedList"/>
    <dgm:cxn modelId="{8A8CBABB-FF79-4096-846E-6D8EAAD28ED8}" type="presParOf" srcId="{7F43977F-A853-49E4-811E-27164A21CF94}" destId="{A269B574-77C8-4369-A02D-215BC8A26024}" srcOrd="2" destOrd="0" presId="urn:microsoft.com/office/officeart/2008/layout/LinedList"/>
    <dgm:cxn modelId="{62E152BE-6A7C-4E26-8747-67B471B26A62}" type="presParOf" srcId="{7F43977F-A853-49E4-811E-27164A21CF94}" destId="{F7B194D7-4032-4515-8850-E16F245C4973}" srcOrd="3" destOrd="0" presId="urn:microsoft.com/office/officeart/2008/layout/LinedList"/>
    <dgm:cxn modelId="{9BD1774D-17A9-48C3-A154-0F210A38CF59}" type="presParOf" srcId="{F7B194D7-4032-4515-8850-E16F245C4973}" destId="{05CC43F7-4D9F-4FD9-8716-48D437E7F9EA}" srcOrd="0" destOrd="0" presId="urn:microsoft.com/office/officeart/2008/layout/LinedList"/>
    <dgm:cxn modelId="{4988249C-4B29-4ADE-97F8-45A6FCB88C27}" type="presParOf" srcId="{F7B194D7-4032-4515-8850-E16F245C4973}" destId="{667C743C-EDB7-4329-BA85-7277D288055E}" srcOrd="1" destOrd="0" presId="urn:microsoft.com/office/officeart/2008/layout/LinedList"/>
    <dgm:cxn modelId="{B0BEA004-F35F-487F-A3C1-A77ABC2CB54B}" type="presParOf" srcId="{7F43977F-A853-49E4-811E-27164A21CF94}" destId="{4207A576-1693-4609-B712-D5EC0F96D72E}" srcOrd="4" destOrd="0" presId="urn:microsoft.com/office/officeart/2008/layout/LinedList"/>
    <dgm:cxn modelId="{29E61273-4025-4793-B0FF-CF2A46E5BCFB}" type="presParOf" srcId="{7F43977F-A853-49E4-811E-27164A21CF94}" destId="{276D5A67-DA49-4FA9-A4E7-CE3F1508D2DB}" srcOrd="5" destOrd="0" presId="urn:microsoft.com/office/officeart/2008/layout/LinedList"/>
    <dgm:cxn modelId="{16703C76-9EBF-4BD6-A837-52AF4B457A0F}" type="presParOf" srcId="{276D5A67-DA49-4FA9-A4E7-CE3F1508D2DB}" destId="{DBB1338E-6954-43E3-A03E-8D0DC4EBC79B}" srcOrd="0" destOrd="0" presId="urn:microsoft.com/office/officeart/2008/layout/LinedList"/>
    <dgm:cxn modelId="{3E068633-7538-45FA-BF72-7226E24ABE45}" type="presParOf" srcId="{276D5A67-DA49-4FA9-A4E7-CE3F1508D2DB}" destId="{93B41CCC-7D87-45BF-BDBF-F003C45C4FF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369F7-F1AB-450A-A951-7006D7287E87}">
      <dsp:nvSpPr>
        <dsp:cNvPr id="0" name=""/>
        <dsp:cNvSpPr/>
      </dsp:nvSpPr>
      <dsp:spPr>
        <a:xfrm>
          <a:off x="0" y="2827"/>
          <a:ext cx="54580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2C0236-AC52-430D-8173-37300E921AEE}">
      <dsp:nvSpPr>
        <dsp:cNvPr id="0" name=""/>
        <dsp:cNvSpPr/>
      </dsp:nvSpPr>
      <dsp:spPr>
        <a:xfrm>
          <a:off x="0" y="2827"/>
          <a:ext cx="5458046" cy="1928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Named Entity Recognition (NER): In NER, the goal is to identify and categorize named entities, such as people, places, organizations, and more, in text. CRFs are well-suited for this task due to their ability to model the dependencies between entities.</a:t>
          </a:r>
        </a:p>
      </dsp:txBody>
      <dsp:txXfrm>
        <a:off x="0" y="2827"/>
        <a:ext cx="5458046" cy="1928514"/>
      </dsp:txXfrm>
    </dsp:sp>
    <dsp:sp modelId="{A269B574-77C8-4369-A02D-215BC8A26024}">
      <dsp:nvSpPr>
        <dsp:cNvPr id="0" name=""/>
        <dsp:cNvSpPr/>
      </dsp:nvSpPr>
      <dsp:spPr>
        <a:xfrm>
          <a:off x="0" y="1931342"/>
          <a:ext cx="54580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CC43F7-4D9F-4FD9-8716-48D437E7F9EA}">
      <dsp:nvSpPr>
        <dsp:cNvPr id="0" name=""/>
        <dsp:cNvSpPr/>
      </dsp:nvSpPr>
      <dsp:spPr>
        <a:xfrm>
          <a:off x="0" y="1931342"/>
          <a:ext cx="5458046" cy="1928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Part-of-Speech Tagging (POS): In POS, the goal is to identify the part of speech for each word in a sentence. CRFs are used for this task because they can model the dependencies between words and the context in which they are used.</a:t>
          </a:r>
        </a:p>
      </dsp:txBody>
      <dsp:txXfrm>
        <a:off x="0" y="1931342"/>
        <a:ext cx="5458046" cy="1928514"/>
      </dsp:txXfrm>
    </dsp:sp>
    <dsp:sp modelId="{4207A576-1693-4609-B712-D5EC0F96D72E}">
      <dsp:nvSpPr>
        <dsp:cNvPr id="0" name=""/>
        <dsp:cNvSpPr/>
      </dsp:nvSpPr>
      <dsp:spPr>
        <a:xfrm>
          <a:off x="0" y="3859857"/>
          <a:ext cx="54580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1338E-6954-43E3-A03E-8D0DC4EBC79B}">
      <dsp:nvSpPr>
        <dsp:cNvPr id="0" name=""/>
        <dsp:cNvSpPr/>
      </dsp:nvSpPr>
      <dsp:spPr>
        <a:xfrm>
          <a:off x="0" y="3859857"/>
          <a:ext cx="5458046" cy="1928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Shallow Parsing: Shallow Parsing, also known as Chunking, involves dividing a sentence into chunks, or phrases, and labeling them. CRFs are used for this task because they can model the dependencies between chunks and the context in which they are used.</a:t>
          </a:r>
        </a:p>
      </dsp:txBody>
      <dsp:txXfrm>
        <a:off x="0" y="3859857"/>
        <a:ext cx="5458046" cy="1928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0A3C3-518A-4C3C-9EB4-46E4F9453E26}" type="datetimeFigureOut">
              <a:t>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892EE-0790-4C73-8CE2-44839101B684}" type="slidenum">
              <a:t>‹#›</a:t>
            </a:fld>
            <a:endParaRPr lang="en-US"/>
          </a:p>
        </p:txBody>
      </p:sp>
    </p:spTree>
    <p:extLst>
      <p:ext uri="{BB962C8B-B14F-4D97-AF65-F5344CB8AC3E}">
        <p14:creationId xmlns:p14="http://schemas.microsoft.com/office/powerpoint/2010/main" val="2753919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-CRFs are a powerful tool in NLP for modeling the dependencies between input features and output labels in sequence labeling tasks.</a:t>
            </a:r>
          </a:p>
          <a:p>
            <a:endParaRPr lang="en-US">
              <a:cs typeface="Calibri"/>
            </a:endParaRPr>
          </a:p>
          <a:p>
            <a:r>
              <a:rPr lang="en-US"/>
              <a:t>-Probabilistic graphical models (PGMs) are a type of mathematical model used in machine learning and artificial intelligence to represent complex relationships between variables. </a:t>
            </a:r>
            <a:endParaRPr lang="en-US">
              <a:cs typeface="Calibri"/>
            </a:endParaRPr>
          </a:p>
          <a:p>
            <a:endParaRPr lang="en-US"/>
          </a:p>
          <a:p>
            <a:r>
              <a:rPr lang="en-US"/>
              <a:t>-They consist of two main components: </a:t>
            </a:r>
          </a:p>
          <a:p>
            <a:r>
              <a:rPr lang="en-US"/>
              <a:t>--a graphical structure that represents the relationships between variables and </a:t>
            </a:r>
            <a:endParaRPr lang="en-US">
              <a:cs typeface="Calibri"/>
            </a:endParaRPr>
          </a:p>
          <a:p>
            <a:r>
              <a:rPr lang="en-US"/>
              <a:t>--a probabilistic model that specifies the probability distribution of the variables given their relationships.</a:t>
            </a:r>
            <a:endParaRPr lang="en-US">
              <a:cs typeface="Calibri"/>
            </a:endParaRPr>
          </a:p>
          <a:p>
            <a:endParaRPr lang="en-US"/>
          </a:p>
          <a:p>
            <a:r>
              <a:rPr lang="en-US"/>
              <a:t>-In PGMs, variables are represented as nodes in a graph and the relationships between them are represented as edges. </a:t>
            </a:r>
            <a:endParaRPr lang="en-US">
              <a:cs typeface="Calibri"/>
            </a:endParaRPr>
          </a:p>
          <a:p>
            <a:endParaRPr lang="en-US"/>
          </a:p>
          <a:p>
            <a:r>
              <a:rPr lang="en-US"/>
              <a:t>-The graph structure allows us to visualize and reason about the relationships between variables, while the probabilistic model allows us to perform inference, make predictions, and estimate the uncertainty of our predictions.</a:t>
            </a:r>
            <a:endParaRPr lang="en-US">
              <a:cs typeface="Calibri" panose="020F0502020204030204"/>
            </a:endParaRPr>
          </a:p>
          <a:p>
            <a:endParaRPr lang="en-US"/>
          </a:p>
          <a:p>
            <a:r>
              <a:rPr lang="en-US"/>
              <a:t>There are two main types of PGMs: Bayesian networks and Markov random fields. Bayesian networks represent causal relationships between variables, where an influence of one variable on another is explicitly specified. Markov random fields, on the other hand, represent more general, non-causal relationships between variables and are often used for modeling patterns and dependencies in high-dimensional data.</a:t>
            </a:r>
            <a:endParaRPr lang="en-US">
              <a:cs typeface="Calibri" panose="020F0502020204030204"/>
            </a:endParaRPr>
          </a:p>
          <a:p>
            <a:r>
              <a:rPr lang="en-US"/>
              <a:t>PGMs have numerous applications in a wide range of fields, including computer vision, natural language processing, and bioinformatics, among others. They are especially useful for modeling complex, high-dimensional problems where traditional statistical methods may not be sufficient.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4C892EE-0790-4C73-8CE2-44839101B684}" type="slidenum">
              <a:t>4</a:t>
            </a:fld>
            <a:endParaRPr lang="en-US"/>
          </a:p>
        </p:txBody>
      </p:sp>
    </p:spTree>
    <p:extLst>
      <p:ext uri="{BB962C8B-B14F-4D97-AF65-F5344CB8AC3E}">
        <p14:creationId xmlns:p14="http://schemas.microsoft.com/office/powerpoint/2010/main" val="1757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First-Order Markov Assumption and the Higher-Order Markov Assumption are two different ways of modeling the dependencies between the elements in a sequence.</a:t>
            </a:r>
          </a:p>
        </p:txBody>
      </p:sp>
      <p:sp>
        <p:nvSpPr>
          <p:cNvPr id="4" name="Slide Number Placeholder 3"/>
          <p:cNvSpPr>
            <a:spLocks noGrp="1"/>
          </p:cNvSpPr>
          <p:nvPr>
            <p:ph type="sldNum" sz="quarter" idx="5"/>
          </p:nvPr>
        </p:nvSpPr>
        <p:spPr/>
        <p:txBody>
          <a:bodyPr/>
          <a:lstStyle/>
          <a:p>
            <a:fld id="{84C892EE-0790-4C73-8CE2-44839101B684}" type="slidenum">
              <a:rPr lang="en-US"/>
              <a:t>68</a:t>
            </a:fld>
            <a:endParaRPr lang="en-US"/>
          </a:p>
        </p:txBody>
      </p:sp>
    </p:spTree>
    <p:extLst>
      <p:ext uri="{BB962C8B-B14F-4D97-AF65-F5344CB8AC3E}">
        <p14:creationId xmlns:p14="http://schemas.microsoft.com/office/powerpoint/2010/main" val="3975299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state trellis is a graphical representation of the possible states and transitions of a dynamic system over time. </a:t>
            </a:r>
          </a:p>
        </p:txBody>
      </p:sp>
      <p:sp>
        <p:nvSpPr>
          <p:cNvPr id="4" name="Slide Number Placeholder 3"/>
          <p:cNvSpPr>
            <a:spLocks noGrp="1"/>
          </p:cNvSpPr>
          <p:nvPr>
            <p:ph type="sldNum" sz="quarter" idx="5"/>
          </p:nvPr>
        </p:nvSpPr>
        <p:spPr/>
        <p:txBody>
          <a:bodyPr/>
          <a:lstStyle/>
          <a:p>
            <a:fld id="{84C892EE-0790-4C73-8CE2-44839101B684}" type="slidenum">
              <a:rPr lang="en-US"/>
              <a:t>70</a:t>
            </a:fld>
            <a:endParaRPr lang="en-US"/>
          </a:p>
        </p:txBody>
      </p:sp>
    </p:spTree>
    <p:extLst>
      <p:ext uri="{BB962C8B-B14F-4D97-AF65-F5344CB8AC3E}">
        <p14:creationId xmlns:p14="http://schemas.microsoft.com/office/powerpoint/2010/main" val="333391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CRF has a simple and straightforward architecture, consisting of three main components: the input layer, the </a:t>
            </a:r>
            <a:r>
              <a:rPr lang="en-US" err="1"/>
              <a:t>middlelayer</a:t>
            </a:r>
            <a:r>
              <a:rPr lang="en-US"/>
              <a:t>, and the output layer.</a:t>
            </a:r>
          </a:p>
        </p:txBody>
      </p:sp>
      <p:sp>
        <p:nvSpPr>
          <p:cNvPr id="4" name="Slide Number Placeholder 3"/>
          <p:cNvSpPr>
            <a:spLocks noGrp="1"/>
          </p:cNvSpPr>
          <p:nvPr>
            <p:ph type="sldNum" sz="quarter" idx="5"/>
          </p:nvPr>
        </p:nvSpPr>
        <p:spPr/>
        <p:txBody>
          <a:bodyPr/>
          <a:lstStyle/>
          <a:p>
            <a:fld id="{84C892EE-0790-4C73-8CE2-44839101B684}" type="slidenum">
              <a:t>5</a:t>
            </a:fld>
            <a:endParaRPr lang="en-US"/>
          </a:p>
        </p:txBody>
      </p:sp>
    </p:spTree>
    <p:extLst>
      <p:ext uri="{BB962C8B-B14F-4D97-AF65-F5344CB8AC3E}">
        <p14:creationId xmlns:p14="http://schemas.microsoft.com/office/powerpoint/2010/main" val="325972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CRFs are widely used in NLP for various sequence labeling tasks due to their ability to model dependencies between elements in a sequence</a:t>
            </a:r>
          </a:p>
          <a:p>
            <a:endParaRPr lang="en-US">
              <a:cs typeface="Calibri"/>
            </a:endParaRPr>
          </a:p>
        </p:txBody>
      </p:sp>
      <p:sp>
        <p:nvSpPr>
          <p:cNvPr id="4" name="Slide Number Placeholder 3"/>
          <p:cNvSpPr>
            <a:spLocks noGrp="1"/>
          </p:cNvSpPr>
          <p:nvPr>
            <p:ph type="sldNum" sz="quarter" idx="5"/>
          </p:nvPr>
        </p:nvSpPr>
        <p:spPr/>
        <p:txBody>
          <a:bodyPr/>
          <a:lstStyle/>
          <a:p>
            <a:fld id="{84C892EE-0790-4C73-8CE2-44839101B684}" type="slidenum">
              <a:t>6</a:t>
            </a:fld>
            <a:endParaRPr lang="en-US"/>
          </a:p>
        </p:txBody>
      </p:sp>
    </p:spTree>
    <p:extLst>
      <p:ext uri="{BB962C8B-B14F-4D97-AF65-F5344CB8AC3E}">
        <p14:creationId xmlns:p14="http://schemas.microsoft.com/office/powerpoint/2010/main" val="198320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limitations:</a:t>
            </a:r>
          </a:p>
          <a:p>
            <a:pPr marL="285750" indent="-285750">
              <a:buFont typeface="Arial"/>
              <a:buChar char="•"/>
            </a:pPr>
            <a:r>
              <a:rPr lang="en-US" dirty="0"/>
              <a:t>Stationarity assumption: HMMs assume that the underlying probability distribution that generates the data does not change over time. This can lead to incorrect results if the underlying process changes over time.</a:t>
            </a:r>
            <a:endParaRPr lang="en-US" dirty="0">
              <a:cs typeface="Calibri"/>
            </a:endParaRPr>
          </a:p>
          <a:p>
            <a:pPr marL="285750" indent="-285750">
              <a:buFont typeface="Arial"/>
              <a:buChar char="•"/>
            </a:pPr>
            <a:r>
              <a:rPr lang="en-US" dirty="0"/>
              <a:t>Gaussian assumption: HMMs often assume that the observations are generated from a Gaussian distribution, which may not be appropriate for all types of data. This can lead to incorrect results if the observations are not Gaussian.</a:t>
            </a:r>
            <a:endParaRPr lang="en-US" dirty="0">
              <a:cs typeface="Calibri"/>
            </a:endParaRPr>
          </a:p>
          <a:p>
            <a:pPr marL="285750" indent="-285750">
              <a:buFont typeface="Arial"/>
              <a:buChar char="•"/>
            </a:pPr>
            <a:r>
              <a:rPr lang="en-US" dirty="0"/>
              <a:t>Limitations in modeling long-term dependencies: HMMs are designed to model short-term dependencies between observations, but they may not be suitable for modeling long-term dependencies, as the number of parameters required to model such dependencies grows quickly with the length of the sequence.</a:t>
            </a:r>
            <a:endParaRPr lang="en-US" dirty="0">
              <a:cs typeface="Calibri"/>
            </a:endParaRPr>
          </a:p>
          <a:p>
            <a:pPr marL="285750" indent="-285750">
              <a:buFont typeface="Arial"/>
              <a:buChar char="•"/>
            </a:pPr>
            <a:r>
              <a:rPr lang="en-US" dirty="0"/>
              <a:t>Sensitivity to initialization: The parameters of HMMs are estimated using an iterative optimization process, which can be sensitive to the initial values of the parameters. This means that different initializations can result in different final models, and it can be difficult to determine the optimal initialization.</a:t>
            </a:r>
            <a:endParaRPr lang="en-US" dirty="0">
              <a:cs typeface="Calibri"/>
            </a:endParaRPr>
          </a:p>
          <a:p>
            <a:pPr marL="285750" indent="-285750">
              <a:buFont typeface="Arial"/>
              <a:buChar char="•"/>
            </a:pPr>
            <a:r>
              <a:rPr lang="en-US" dirty="0"/>
              <a:t>Limited expressiveness: HMMs are a relatively simple model, and as a result, they may not be expressive enough to capture complex patterns and dependencies in the data.</a:t>
            </a:r>
            <a:endParaRPr lang="en-US" dirty="0">
              <a:cs typeface="Calibri"/>
            </a:endParaRPr>
          </a:p>
          <a:p>
            <a:endParaRPr lang="en-US">
              <a:cs typeface="Calibri"/>
            </a:endParaRPr>
          </a:p>
          <a:p>
            <a:endParaRPr lang="en-US" dirty="0">
              <a:cs typeface="Calibri"/>
            </a:endParaRPr>
          </a:p>
          <a:p>
            <a:r>
              <a:rPr lang="en-US" dirty="0"/>
              <a:t>https://www.youtube.com/watch?v=kqSzLo9fenk&amp;ab_channel=Serrano.Academy</a:t>
            </a:r>
            <a:endParaRPr lang="en-US" dirty="0">
              <a:cs typeface="Calibri"/>
            </a:endParaRPr>
          </a:p>
        </p:txBody>
      </p:sp>
      <p:sp>
        <p:nvSpPr>
          <p:cNvPr id="4" name="Slide Number Placeholder 3"/>
          <p:cNvSpPr>
            <a:spLocks noGrp="1"/>
          </p:cNvSpPr>
          <p:nvPr>
            <p:ph type="sldNum" sz="quarter" idx="5"/>
          </p:nvPr>
        </p:nvSpPr>
        <p:spPr/>
        <p:txBody>
          <a:bodyPr/>
          <a:lstStyle/>
          <a:p>
            <a:fld id="{84C892EE-0790-4C73-8CE2-44839101B684}" type="slidenum">
              <a:rPr lang="en-US"/>
              <a:t>11</a:t>
            </a:fld>
            <a:endParaRPr lang="en-US"/>
          </a:p>
        </p:txBody>
      </p:sp>
    </p:spTree>
    <p:extLst>
      <p:ext uri="{BB962C8B-B14F-4D97-AF65-F5344CB8AC3E}">
        <p14:creationId xmlns:p14="http://schemas.microsoft.com/office/powerpoint/2010/main" val="393531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HMMs, the probability distribution of the hidden states is modeled as a discrete probability distribution. The transition probabilities between the hidden states are estimated based on the training data, and these probabilities are used to generate predictions for new sequences.</a:t>
            </a:r>
          </a:p>
          <a:p>
            <a:r>
              <a:rPr lang="en-US"/>
              <a:t>In MEMMs, the probability distribution of the hidden states is modeled as a maximum entropy distribution. This means that the distribution is chosen to be as uniform as possible, subject to some constraints that are derived from the training data. The constraints reflect the observed relationships between the inputs and outputs in the training data, and they are used to estimate the parameters of the model.</a:t>
            </a:r>
            <a:endParaRPr lang="en-US">
              <a:cs typeface="Calibri"/>
            </a:endParaRPr>
          </a:p>
          <a:p>
            <a:r>
              <a:rPr lang="en-US"/>
              <a:t>--So, to put it simply, the main difference between HMMs and MEMMs is that HMMs use a fixed, discrete probability distribution to model the hidden states, while MEMMs use a more flexible, maximum entropy distribution that is based on the observed relationships in the training data.</a:t>
            </a:r>
            <a:endParaRPr lang="en-US">
              <a:cs typeface="Calibri"/>
            </a:endParaRPr>
          </a:p>
          <a:p>
            <a:endParaRPr lang="en-US">
              <a:cs typeface="Calibri"/>
            </a:endParaRPr>
          </a:p>
          <a:p>
            <a:r>
              <a:rPr lang="en-US"/>
              <a:t>The idea behind the maximum entropy principle is to reflect the fact that we often don't have enough information to make confident predictions about the future. In such cases, it's better to make predictions that are as uncertain as possible, rather than making overly confident predictions that may turn out to be wrong.</a:t>
            </a:r>
            <a:endParaRPr lang="en-US">
              <a:cs typeface="Calibri"/>
            </a:endParaRPr>
          </a:p>
          <a:p>
            <a:r>
              <a:rPr lang="en-US"/>
              <a:t>For example, imagine that you are trying to predict the weather for the next day. If you have no information about the current weather conditions, it would be reasonable to predict that the weather will be either sunny, cloudy, or rainy, with equal probabilities. This would reflect your uncertainty about the future weather.</a:t>
            </a:r>
            <a:endParaRPr lang="en-US">
              <a:cs typeface="Calibri"/>
            </a:endParaRPr>
          </a:p>
          <a:p>
            <a:r>
              <a:rPr lang="en-US"/>
              <a:t>On the other hand, if you have more information, such as the current temperature and humidity, you might be able to make a more confident prediction. For example, if it's hot and humid, you might predict that it will be sunny tomorrow with a high probability.</a:t>
            </a:r>
            <a:endParaRPr lang="en-US">
              <a:cs typeface="Calibri"/>
            </a:endParaRPr>
          </a:p>
          <a:p>
            <a:r>
              <a:rPr lang="en-US"/>
              <a:t>The maximum entropy principle can be applied to any situation where you want to make predictions based on limited information. By choosing a distribution that is as uniform as possible, subject to some constraints, you can reflect the uncertainty of your predictions in a mathematically rigorous way.</a:t>
            </a:r>
            <a:endParaRPr lang="en-US">
              <a:cs typeface="Calibri"/>
            </a:endParaRPr>
          </a:p>
          <a:p>
            <a:r>
              <a:rPr lang="en-US"/>
              <a:t>In essence, the maximum entropy principle is a way of encoding our prior beliefs about the relationships between inputs and outputs into a probabilistic model, and it is often used in machine learning and other fields to make predictions that are as uncertain as possible, given the information we have.</a:t>
            </a:r>
            <a:endParaRPr lang="en-US">
              <a:cs typeface="Calibri"/>
            </a:endParaRPr>
          </a:p>
          <a:p>
            <a:endParaRPr lang="en-US">
              <a:cs typeface="Calibri"/>
            </a:endParaRPr>
          </a:p>
          <a:p>
            <a:endParaRPr lang="en-US">
              <a:cs typeface="Calibri"/>
            </a:endParaRPr>
          </a:p>
          <a:p>
            <a:pPr marL="171450" indent="-171450">
              <a:buFont typeface="Arial"/>
              <a:buChar char="•"/>
            </a:pPr>
            <a:r>
              <a:rPr lang="en-US"/>
              <a:t>Computational Complexity: MEMMs can be computationally expensive to train and use, especially when dealing with large datasets or complex models. This can make them impractical for some applications where computational resources are limited.</a:t>
            </a:r>
            <a:endParaRPr lang="en-US">
              <a:cs typeface="Calibri" panose="020F0502020204030204"/>
            </a:endParaRPr>
          </a:p>
          <a:p>
            <a:pPr marL="171450" indent="-171450">
              <a:buFont typeface="Arial"/>
              <a:buChar char="•"/>
            </a:pPr>
            <a:r>
              <a:rPr lang="en-US"/>
              <a:t>Overfitting: Like many machine learning models, MEMMs can be prone to overfitting, which means that they can fit the training data too closely and perform poorly on new, unseen data. To mitigate this problem, techniques such as regularization or cross-validation can be used.</a:t>
            </a:r>
            <a:endParaRPr lang="en-US">
              <a:cs typeface="Calibri" panose="020F0502020204030204"/>
            </a:endParaRPr>
          </a:p>
          <a:p>
            <a:pPr marL="171450" indent="-171450">
              <a:buFont typeface="Arial"/>
              <a:buChar char="•"/>
            </a:pPr>
            <a:r>
              <a:rPr lang="en-US"/>
              <a:t>Limited Model Capacity: MEMMs can have limited model capacity, which means that they may not be able to capture complex relationships between inputs and outputs. In some cases, more complex models, such as deep learning networks, may be more appropriate.</a:t>
            </a:r>
            <a:endParaRPr lang="en-US">
              <a:cs typeface="Calibri" panose="020F0502020204030204"/>
            </a:endParaRPr>
          </a:p>
          <a:p>
            <a:pPr marL="171450" indent="-171450">
              <a:buFont typeface="Arial"/>
              <a:buChar char="•"/>
            </a:pPr>
            <a:r>
              <a:rPr lang="en-US"/>
              <a:t>Difficulty in Interpreting Results: Like many probabilistic models, MEMMs can be difficult to interpret, especially when dealing with large or complex models. This can make it challenging to understand why the model is making certain predictions and to identify sources of error.</a:t>
            </a:r>
            <a:endParaRPr lang="en-US">
              <a:cs typeface="Calibri" panose="020F0502020204030204"/>
            </a:endParaRPr>
          </a:p>
          <a:p>
            <a:pPr marL="171450" indent="-171450">
              <a:buFont typeface="Arial"/>
              <a:buChar char="•"/>
            </a:pPr>
            <a:r>
              <a:rPr lang="en-US"/>
              <a:t>Limited Availability of Training Data: MEMMs are designed to work with large amounts of training data, and they may not perform well with limited training data. In such cases, alternative models, such as Hidden Markov Models (HMMs), may be more appropriate.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4C892EE-0790-4C73-8CE2-44839101B684}" type="slidenum">
              <a:rPr lang="en-US"/>
              <a:t>12</a:t>
            </a:fld>
            <a:endParaRPr lang="en-US"/>
          </a:p>
        </p:txBody>
      </p:sp>
    </p:spTree>
    <p:extLst>
      <p:ext uri="{BB962C8B-B14F-4D97-AF65-F5344CB8AC3E}">
        <p14:creationId xmlns:p14="http://schemas.microsoft.com/office/powerpoint/2010/main" val="388138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https://www.youtube.com/watch?v=rI3DQS0P2fk&amp;ab_channel=ritvikmath</a:t>
            </a:r>
          </a:p>
        </p:txBody>
      </p:sp>
      <p:sp>
        <p:nvSpPr>
          <p:cNvPr id="4" name="Slide Number Placeholder 3"/>
          <p:cNvSpPr>
            <a:spLocks noGrp="1"/>
          </p:cNvSpPr>
          <p:nvPr>
            <p:ph type="sldNum" sz="quarter" idx="5"/>
          </p:nvPr>
        </p:nvSpPr>
        <p:spPr/>
        <p:txBody>
          <a:bodyPr/>
          <a:lstStyle/>
          <a:p>
            <a:fld id="{84C892EE-0790-4C73-8CE2-44839101B684}" type="slidenum">
              <a:rPr lang="en-US"/>
              <a:t>13</a:t>
            </a:fld>
            <a:endParaRPr lang="en-US"/>
          </a:p>
        </p:txBody>
      </p:sp>
    </p:spTree>
    <p:extLst>
      <p:ext uri="{BB962C8B-B14F-4D97-AF65-F5344CB8AC3E}">
        <p14:creationId xmlns:p14="http://schemas.microsoft.com/office/powerpoint/2010/main" val="3368510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CRFs offer several advantages over other machine learning algorithms for sequence labeling tasks including their ability to model dependencies, flexibility, and robustness.</a:t>
            </a:r>
          </a:p>
          <a:p>
            <a:r>
              <a:rPr lang="en-US"/>
              <a:t>.</a:t>
            </a:r>
            <a:endParaRPr lang="en-US">
              <a:cs typeface="Calibri"/>
            </a:endParaRPr>
          </a:p>
          <a:p>
            <a:endParaRPr lang="en-US"/>
          </a:p>
        </p:txBody>
      </p:sp>
      <p:sp>
        <p:nvSpPr>
          <p:cNvPr id="4" name="Slide Number Placeholder 3"/>
          <p:cNvSpPr>
            <a:spLocks noGrp="1"/>
          </p:cNvSpPr>
          <p:nvPr>
            <p:ph type="sldNum" sz="quarter" idx="5"/>
          </p:nvPr>
        </p:nvSpPr>
        <p:spPr/>
        <p:txBody>
          <a:bodyPr/>
          <a:lstStyle/>
          <a:p>
            <a:fld id="{84C892EE-0790-4C73-8CE2-44839101B684}" type="slidenum">
              <a:t>14</a:t>
            </a:fld>
            <a:endParaRPr lang="en-US"/>
          </a:p>
        </p:txBody>
      </p:sp>
    </p:spTree>
    <p:extLst>
      <p:ext uri="{BB962C8B-B14F-4D97-AF65-F5344CB8AC3E}">
        <p14:creationId xmlns:p14="http://schemas.microsoft.com/office/powerpoint/2010/main" val="294173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mathematical formula for the conditional probability in a Conditional Random Field (CRF) model is given by:</a:t>
            </a:r>
          </a:p>
          <a:p>
            <a:r>
              <a:rPr lang="en-US" dirty="0"/>
              <a:t>P(Y|X) = 1/Z(X) * exp(</a:t>
            </a:r>
            <a:r>
              <a:rPr lang="en-US" dirty="0" err="1"/>
              <a:t>Σ_i</a:t>
            </a:r>
            <a:r>
              <a:rPr lang="en-US" dirty="0"/>
              <a:t> </a:t>
            </a:r>
            <a:r>
              <a:rPr lang="en-US" dirty="0" err="1"/>
              <a:t>Σ_j</a:t>
            </a:r>
            <a:r>
              <a:rPr lang="en-US" dirty="0"/>
              <a:t> </a:t>
            </a:r>
            <a:r>
              <a:rPr lang="en-US" dirty="0" err="1"/>
              <a:t>w_i</a:t>
            </a:r>
            <a:r>
              <a:rPr lang="en-US" dirty="0"/>
              <a:t> </a:t>
            </a:r>
            <a:r>
              <a:rPr lang="en-US" dirty="0" err="1"/>
              <a:t>f_i</a:t>
            </a:r>
            <a:r>
              <a:rPr lang="en-US" dirty="0"/>
              <a:t>(</a:t>
            </a:r>
            <a:r>
              <a:rPr lang="en-US" dirty="0" err="1"/>
              <a:t>X,Y_i</a:t>
            </a:r>
            <a:r>
              <a:rPr lang="en-US" dirty="0"/>
              <a:t>) </a:t>
            </a:r>
            <a:r>
              <a:rPr lang="en-US" dirty="0" err="1"/>
              <a:t>f_j</a:t>
            </a:r>
            <a:r>
              <a:rPr lang="en-US" dirty="0"/>
              <a:t>(</a:t>
            </a:r>
            <a:r>
              <a:rPr lang="en-US" dirty="0" err="1"/>
              <a:t>X,Y_j</a:t>
            </a:r>
            <a:r>
              <a:rPr lang="en-US" dirty="0"/>
              <a:t>))</a:t>
            </a:r>
            <a:endParaRPr lang="en-US" dirty="0">
              <a:cs typeface="Calibri"/>
            </a:endParaRPr>
          </a:p>
          <a:p>
            <a:r>
              <a:rPr lang="en-US" dirty="0"/>
              <a:t>where:</a:t>
            </a:r>
            <a:endParaRPr lang="en-US" dirty="0">
              <a:cs typeface="Calibri"/>
            </a:endParaRPr>
          </a:p>
          <a:p>
            <a:pPr marL="285750" indent="-285750">
              <a:buFont typeface="Arial"/>
              <a:buChar char="•"/>
            </a:pPr>
            <a:r>
              <a:rPr lang="en-US" dirty="0"/>
              <a:t>P(Y|X) is the conditional probability of the output Y given the input X</a:t>
            </a:r>
            <a:endParaRPr lang="en-US" dirty="0">
              <a:cs typeface="Calibri"/>
            </a:endParaRPr>
          </a:p>
          <a:p>
            <a:pPr marL="285750" indent="-285750">
              <a:buFont typeface="Arial"/>
              <a:buChar char="•"/>
            </a:pPr>
            <a:r>
              <a:rPr lang="en-US" dirty="0"/>
              <a:t>Z(X) is a normalization factor, which ensures that the sum of all possible outputs is 1</a:t>
            </a:r>
            <a:endParaRPr lang="en-US" dirty="0">
              <a:cs typeface="Calibri"/>
            </a:endParaRPr>
          </a:p>
          <a:p>
            <a:pPr marL="285750" indent="-285750">
              <a:buFont typeface="Arial"/>
              <a:buChar char="•"/>
            </a:pPr>
            <a:r>
              <a:rPr lang="en-US" dirty="0" err="1"/>
              <a:t>w_i</a:t>
            </a:r>
            <a:r>
              <a:rPr lang="en-US" dirty="0"/>
              <a:t> is the weight of the </a:t>
            </a:r>
            <a:r>
              <a:rPr lang="en-US" dirty="0" err="1"/>
              <a:t>i-th</a:t>
            </a:r>
            <a:r>
              <a:rPr lang="en-US" dirty="0"/>
              <a:t> feature function</a:t>
            </a:r>
            <a:endParaRPr lang="en-US" dirty="0">
              <a:cs typeface="Calibri"/>
            </a:endParaRPr>
          </a:p>
          <a:p>
            <a:pPr marL="285750" indent="-285750">
              <a:buFont typeface="Arial"/>
              <a:buChar char="•"/>
            </a:pPr>
            <a:r>
              <a:rPr lang="en-US" dirty="0" err="1"/>
              <a:t>f_i</a:t>
            </a:r>
            <a:r>
              <a:rPr lang="en-US" dirty="0"/>
              <a:t>(</a:t>
            </a:r>
            <a:r>
              <a:rPr lang="en-US" dirty="0" err="1"/>
              <a:t>X,Y_i</a:t>
            </a:r>
            <a:r>
              <a:rPr lang="en-US" dirty="0"/>
              <a:t>) is the </a:t>
            </a:r>
            <a:r>
              <a:rPr lang="en-US" dirty="0" err="1"/>
              <a:t>i-th</a:t>
            </a:r>
            <a:r>
              <a:rPr lang="en-US" dirty="0"/>
              <a:t> feature function, which calculates the contribution of the </a:t>
            </a:r>
            <a:r>
              <a:rPr lang="en-US" dirty="0" err="1"/>
              <a:t>i-th</a:t>
            </a:r>
            <a:r>
              <a:rPr lang="en-US" dirty="0"/>
              <a:t> feature to the probability of the output Y given the input X</a:t>
            </a:r>
            <a:endParaRPr lang="en-US" dirty="0">
              <a:cs typeface="Calibri"/>
            </a:endParaRPr>
          </a:p>
          <a:p>
            <a:pPr marL="285750" indent="-285750">
              <a:buFont typeface="Arial"/>
              <a:buChar char="•"/>
            </a:pPr>
            <a:r>
              <a:rPr lang="en-US" dirty="0" err="1"/>
              <a:t>Σ_i</a:t>
            </a:r>
            <a:r>
              <a:rPr lang="en-US" dirty="0"/>
              <a:t> is the sum over all feature functions</a:t>
            </a:r>
            <a:endParaRPr lang="en-US" dirty="0">
              <a:cs typeface="Calibri"/>
            </a:endParaRPr>
          </a:p>
          <a:p>
            <a:pPr marL="285750" indent="-285750">
              <a:buFont typeface="Arial"/>
              <a:buChar char="•"/>
            </a:pPr>
            <a:r>
              <a:rPr lang="en-US" dirty="0" err="1"/>
              <a:t>Y_i</a:t>
            </a:r>
            <a:r>
              <a:rPr lang="en-US" dirty="0"/>
              <a:t> is the </a:t>
            </a:r>
            <a:r>
              <a:rPr lang="en-US" dirty="0" err="1"/>
              <a:t>i-th</a:t>
            </a:r>
            <a:r>
              <a:rPr lang="en-US" dirty="0"/>
              <a:t> possible output</a:t>
            </a:r>
            <a:endParaRPr lang="en-US" dirty="0">
              <a:cs typeface="Calibri"/>
            </a:endParaRPr>
          </a:p>
          <a:p>
            <a:pPr marL="285750" indent="-285750">
              <a:buFont typeface="Arial"/>
              <a:buChar char="•"/>
            </a:pPr>
            <a:r>
              <a:rPr lang="en-US" dirty="0" err="1"/>
              <a:t>Σ_j</a:t>
            </a:r>
            <a:r>
              <a:rPr lang="en-US" dirty="0"/>
              <a:t> is the sum over all possible outputs</a:t>
            </a:r>
            <a:endParaRPr lang="en-US" dirty="0">
              <a:cs typeface="Calibri"/>
            </a:endParaRPr>
          </a:p>
          <a:p>
            <a:r>
              <a:rPr lang="en-US" dirty="0"/>
              <a:t>Each element in the formula has a specific role:</a:t>
            </a:r>
            <a:endParaRPr lang="en-US" dirty="0">
              <a:cs typeface="Calibri"/>
            </a:endParaRPr>
          </a:p>
          <a:p>
            <a:pPr marL="285750" indent="-285750">
              <a:buFont typeface="Arial"/>
              <a:buChar char="•"/>
            </a:pPr>
            <a:r>
              <a:rPr lang="en-US" dirty="0"/>
              <a:t>P(Y|X) represents the final answer, the probability of the output Y given the input X</a:t>
            </a:r>
            <a:endParaRPr lang="en-US" dirty="0">
              <a:cs typeface="Calibri"/>
            </a:endParaRPr>
          </a:p>
          <a:p>
            <a:pPr marL="285750" indent="-285750">
              <a:buFont typeface="Arial"/>
              <a:buChar char="•"/>
            </a:pPr>
            <a:r>
              <a:rPr lang="en-US" dirty="0"/>
              <a:t>Z(X) is a normalization factor, which ensures that the sum of all possible outputs is 1</a:t>
            </a:r>
            <a:endParaRPr lang="en-US" dirty="0">
              <a:cs typeface="Calibri"/>
            </a:endParaRPr>
          </a:p>
          <a:p>
            <a:pPr marL="285750" indent="-285750">
              <a:buFont typeface="Arial"/>
              <a:buChar char="•"/>
            </a:pPr>
            <a:r>
              <a:rPr lang="en-US" dirty="0" err="1"/>
              <a:t>w_i</a:t>
            </a:r>
            <a:r>
              <a:rPr lang="en-US" dirty="0"/>
              <a:t> is the weight of the </a:t>
            </a:r>
            <a:r>
              <a:rPr lang="en-US" dirty="0" err="1"/>
              <a:t>i-th</a:t>
            </a:r>
            <a:r>
              <a:rPr lang="en-US" dirty="0"/>
              <a:t> feature function, which represents the importance of the </a:t>
            </a:r>
            <a:r>
              <a:rPr lang="en-US" dirty="0" err="1"/>
              <a:t>i-th</a:t>
            </a:r>
            <a:r>
              <a:rPr lang="en-US" dirty="0"/>
              <a:t> feature in determining the probability of the output Y</a:t>
            </a:r>
            <a:endParaRPr lang="en-US" dirty="0">
              <a:cs typeface="Calibri"/>
            </a:endParaRPr>
          </a:p>
          <a:p>
            <a:pPr marL="285750" indent="-285750">
              <a:buFont typeface="Arial"/>
              <a:buChar char="•"/>
            </a:pPr>
            <a:r>
              <a:rPr lang="en-US" dirty="0" err="1"/>
              <a:t>f_i</a:t>
            </a:r>
            <a:r>
              <a:rPr lang="en-US" dirty="0"/>
              <a:t>(</a:t>
            </a:r>
            <a:r>
              <a:rPr lang="en-US" dirty="0" err="1"/>
              <a:t>X,Y_i</a:t>
            </a:r>
            <a:r>
              <a:rPr lang="en-US" dirty="0"/>
              <a:t>) is the </a:t>
            </a:r>
            <a:r>
              <a:rPr lang="en-US" dirty="0" err="1"/>
              <a:t>i-th</a:t>
            </a:r>
            <a:r>
              <a:rPr lang="en-US" dirty="0"/>
              <a:t> feature function, which calculates the contribution of the </a:t>
            </a:r>
            <a:r>
              <a:rPr lang="en-US" dirty="0" err="1"/>
              <a:t>i-th</a:t>
            </a:r>
            <a:r>
              <a:rPr lang="en-US" dirty="0"/>
              <a:t> feature to the probability of the output Y given the input X</a:t>
            </a:r>
            <a:endParaRPr lang="en-US" dirty="0">
              <a:cs typeface="Calibri"/>
            </a:endParaRPr>
          </a:p>
          <a:p>
            <a:pPr marL="285750" indent="-285750">
              <a:buFont typeface="Arial"/>
              <a:buChar char="•"/>
            </a:pPr>
            <a:r>
              <a:rPr lang="en-US" dirty="0" err="1"/>
              <a:t>Σ_i</a:t>
            </a:r>
            <a:r>
              <a:rPr lang="en-US" dirty="0"/>
              <a:t> is the sum over all feature functions, which represents the total contribution of all features to the probability of the output Y</a:t>
            </a:r>
            <a:endParaRPr lang="en-US" dirty="0">
              <a:cs typeface="Calibri"/>
            </a:endParaRPr>
          </a:p>
          <a:p>
            <a:pPr marL="285750" indent="-285750">
              <a:buFont typeface="Arial"/>
              <a:buChar char="•"/>
            </a:pPr>
            <a:r>
              <a:rPr lang="en-US" dirty="0" err="1"/>
              <a:t>Y_i</a:t>
            </a:r>
            <a:r>
              <a:rPr lang="en-US" dirty="0"/>
              <a:t> is the </a:t>
            </a:r>
            <a:r>
              <a:rPr lang="en-US" dirty="0" err="1"/>
              <a:t>i-th</a:t>
            </a:r>
            <a:r>
              <a:rPr lang="en-US" dirty="0"/>
              <a:t> possible output, which represents one of the possible values that the output Y can take</a:t>
            </a:r>
            <a:endParaRPr lang="en-US" dirty="0">
              <a:cs typeface="Calibri"/>
            </a:endParaRPr>
          </a:p>
          <a:p>
            <a:pPr marL="285750" indent="-285750">
              <a:buFont typeface="Arial"/>
              <a:buChar char="•"/>
            </a:pPr>
            <a:r>
              <a:rPr lang="en-US" dirty="0" err="1"/>
              <a:t>Σ_j</a:t>
            </a:r>
            <a:r>
              <a:rPr lang="en-US" dirty="0"/>
              <a:t> is the sum over all possible outputs, which represents the sum of the probabilities of all possible outputs, given the input X.</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4C892EE-0790-4C73-8CE2-44839101B684}" type="slidenum">
              <a:rPr lang="en-US"/>
              <a:t>18</a:t>
            </a:fld>
            <a:endParaRPr lang="en-US"/>
          </a:p>
        </p:txBody>
      </p:sp>
    </p:spTree>
    <p:extLst>
      <p:ext uri="{BB962C8B-B14F-4D97-AF65-F5344CB8AC3E}">
        <p14:creationId xmlns:p14="http://schemas.microsoft.com/office/powerpoint/2010/main" val="1401029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log-likelihood function is a measure of how well a model fits the observed data. The higher the value of the log-likelihood function, the better the model fits the data. The log-likelihood function is used in maximum likelihood estimation to determine the best-fitting model among a set of candidate models.</a:t>
            </a:r>
          </a:p>
          <a:p>
            <a:endParaRPr lang="en-US" dirty="0">
              <a:cs typeface="Calibri"/>
            </a:endParaRPr>
          </a:p>
          <a:p>
            <a:r>
              <a:rPr lang="en-US" dirty="0"/>
              <a:t>he log-likelihood is a commonly used evaluation metric in Conditional Random Fields (CRFs), which are a type of probabilistic graphical model used for sequence labeling problems, such as Part-of-Speech (POS) tagging, named entity recognition, and chunking.</a:t>
            </a:r>
            <a:endParaRPr lang="en-US" dirty="0">
              <a:cs typeface="Calibri"/>
            </a:endParaRPr>
          </a:p>
          <a:p>
            <a:r>
              <a:rPr lang="en-US" dirty="0"/>
              <a:t>In CRFs, the log-likelihood is used to evaluate the quality of the model by measuring how well it fits the training data. The log-likelihood of a CRF model is defined as the log of the probability of observing the training data given the model parameters. The goal of training a CRF model is to find the parameters that maximize the log-likelihood of the training data.</a:t>
            </a:r>
            <a:endParaRPr lang="en-US" dirty="0">
              <a:cs typeface="Calibri"/>
            </a:endParaRPr>
          </a:p>
          <a:p>
            <a:r>
              <a:rPr lang="en-US" dirty="0"/>
              <a:t>Mathematically, the log-likelihood of a CRF model can be expressed as:</a:t>
            </a:r>
            <a:endParaRPr lang="en-US" dirty="0">
              <a:cs typeface="Calibri"/>
            </a:endParaRPr>
          </a:p>
          <a:p>
            <a:r>
              <a:rPr lang="en-US" dirty="0"/>
              <a:t>LL = log(P(</a:t>
            </a:r>
            <a:r>
              <a:rPr lang="en-US" dirty="0" err="1"/>
              <a:t>Y|X,θ</a:t>
            </a:r>
            <a:r>
              <a:rPr lang="en-US" dirty="0"/>
              <a:t>))</a:t>
            </a:r>
            <a:endParaRPr lang="en-US" dirty="0">
              <a:cs typeface="Calibri"/>
            </a:endParaRPr>
          </a:p>
          <a:p>
            <a:r>
              <a:rPr lang="en-US" dirty="0"/>
              <a:t>where Y is the observed sequence of labels, X is the observed sequence of features, θ is the model parameters, and P(</a:t>
            </a:r>
            <a:r>
              <a:rPr lang="en-US" dirty="0" err="1"/>
              <a:t>Y|X,θ</a:t>
            </a:r>
            <a:r>
              <a:rPr lang="en-US" dirty="0"/>
              <a:t>) is the probability of observing the sequence of labels Y given the sequence of features X and the model parameters θ.</a:t>
            </a:r>
            <a:endParaRPr lang="en-US" dirty="0">
              <a:cs typeface="Calibri"/>
            </a:endParaRPr>
          </a:p>
          <a:p>
            <a:r>
              <a:rPr lang="en-US" dirty="0"/>
              <a:t>The log-likelihood is a useful evaluation metric because it provides a single scalar value that summarizes how well the model fits the training data. The higher the log-likelihood, the better the model fits the training data. The log-likelihood can also be used to compare different CRF models and to choose the best model based on its performance on the training data.</a:t>
            </a:r>
            <a:endParaRPr lang="en-US" dirty="0">
              <a:cs typeface="Calibri"/>
            </a:endParaRPr>
          </a:p>
          <a:p>
            <a:endParaRPr lang="en-US" dirty="0">
              <a:cs typeface="Calibri"/>
            </a:endParaRPr>
          </a:p>
          <a:p>
            <a:endParaRPr lang="en-US" dirty="0">
              <a:cs typeface="Calibri"/>
            </a:endParaRPr>
          </a:p>
          <a:p>
            <a:r>
              <a:rPr lang="en-US"/>
              <a:t>Gradient descent is an optimization algorithm used to minimize a cost function by updating the parameters of a model iteratively. It works by computing the gradient of the cost function with respect to the model parameters and taking a step in the direction of the negative gradient to reduce the value of the cost function. This process is repeated until the cost function reaches a minimum or a stopping criterion is met. The magnitude of the step taken in the negative gradient direction is determined by a learning rate, which controls the speed of convergence. Gradient descent is widely used in machine learning to train various models, including linear regression, logistic regression, and neural networks.</a:t>
            </a:r>
          </a:p>
        </p:txBody>
      </p:sp>
      <p:sp>
        <p:nvSpPr>
          <p:cNvPr id="4" name="Slide Number Placeholder 3"/>
          <p:cNvSpPr>
            <a:spLocks noGrp="1"/>
          </p:cNvSpPr>
          <p:nvPr>
            <p:ph type="sldNum" sz="quarter" idx="5"/>
          </p:nvPr>
        </p:nvSpPr>
        <p:spPr/>
        <p:txBody>
          <a:bodyPr/>
          <a:lstStyle/>
          <a:p>
            <a:fld id="{84C892EE-0790-4C73-8CE2-44839101B684}" type="slidenum">
              <a:rPr lang="en-US"/>
              <a:t>59</a:t>
            </a:fld>
            <a:endParaRPr lang="en-US"/>
          </a:p>
        </p:txBody>
      </p:sp>
    </p:spTree>
    <p:extLst>
      <p:ext uri="{BB962C8B-B14F-4D97-AF65-F5344CB8AC3E}">
        <p14:creationId xmlns:p14="http://schemas.microsoft.com/office/powerpoint/2010/main" val="410974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62117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5835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12958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7846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52554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7059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9385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0668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2775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8319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2/13/2023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01125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2/13/2023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13187215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33" r:id="rId4"/>
    <p:sldLayoutId id="2147483734" r:id="rId5"/>
    <p:sldLayoutId id="2147483739" r:id="rId6"/>
    <p:sldLayoutId id="2147483735" r:id="rId7"/>
    <p:sldLayoutId id="2147483736" r:id="rId8"/>
    <p:sldLayoutId id="2147483737" r:id="rId9"/>
    <p:sldLayoutId id="2147483738" r:id="rId10"/>
    <p:sldLayoutId id="2147483740"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14.png"/><Relationship Id="rId10" Type="http://schemas.openxmlformats.org/officeDocument/2006/relationships/image" Target="../media/image27.png"/><Relationship Id="rId4" Type="http://schemas.openxmlformats.org/officeDocument/2006/relationships/image" Target="../media/image13.png"/><Relationship Id="rId9"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04899" y="2355112"/>
            <a:ext cx="6933112" cy="3237615"/>
          </a:xfrm>
        </p:spPr>
        <p:txBody>
          <a:bodyPr>
            <a:normAutofit/>
          </a:bodyPr>
          <a:lstStyle/>
          <a:p>
            <a:pPr algn="l"/>
            <a:r>
              <a:rPr lang="en-US" sz="4100">
                <a:latin typeface="Century Gothic"/>
              </a:rPr>
              <a:t>Conditional Random Fields</a:t>
            </a:r>
            <a:endParaRPr lang="en-US" sz="4100">
              <a:ea typeface="+mj-lt"/>
              <a:cs typeface="+mj-lt"/>
            </a:endParaRPr>
          </a:p>
          <a:p>
            <a:pPr algn="l"/>
            <a:endParaRPr lang="en-US" sz="4100">
              <a:cs typeface="Calibri Light"/>
            </a:endParaRPr>
          </a:p>
        </p:txBody>
      </p:sp>
      <p:pic>
        <p:nvPicPr>
          <p:cNvPr id="6" name="Picture 2">
            <a:extLst>
              <a:ext uri="{FF2B5EF4-FFF2-40B4-BE49-F238E27FC236}">
                <a16:creationId xmlns:a16="http://schemas.microsoft.com/office/drawing/2014/main" id="{620B4437-D2F4-E5DC-8D2E-B3658DF31AA3}"/>
              </a:ext>
            </a:extLst>
          </p:cNvPr>
          <p:cNvPicPr>
            <a:picLocks noChangeAspect="1"/>
          </p:cNvPicPr>
          <p:nvPr/>
        </p:nvPicPr>
        <p:blipFill rotWithShape="1">
          <a:blip r:embed="rId2"/>
          <a:srcRect l="33280" r="34574" b="5"/>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1">
            <a:extLst>
              <a:ext uri="{FF2B5EF4-FFF2-40B4-BE49-F238E27FC236}">
                <a16:creationId xmlns:a16="http://schemas.microsoft.com/office/drawing/2014/main" id="{28EFB686-CB73-F58B-E11E-226DC5179045}"/>
              </a:ext>
            </a:extLst>
          </p:cNvPr>
          <p:cNvSpPr txBox="1"/>
          <p:nvPr/>
        </p:nvSpPr>
        <p:spPr>
          <a:xfrm>
            <a:off x="148524" y="5953931"/>
            <a:ext cx="205998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a:t>By Ali Ballout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348E-6923-3289-10B2-5A3188279B75}"/>
              </a:ext>
            </a:extLst>
          </p:cNvPr>
          <p:cNvSpPr>
            <a:spLocks noGrp="1"/>
          </p:cNvSpPr>
          <p:nvPr>
            <p:ph type="title"/>
          </p:nvPr>
        </p:nvSpPr>
        <p:spPr/>
        <p:txBody>
          <a:bodyPr/>
          <a:lstStyle/>
          <a:p>
            <a:r>
              <a:rPr lang="en-US" i="0">
                <a:ea typeface="+mj-lt"/>
                <a:cs typeface="+mj-lt"/>
              </a:rPr>
              <a:t>CRFs vs Other ML Algorithms</a:t>
            </a:r>
            <a:endParaRPr lang="en-US"/>
          </a:p>
        </p:txBody>
      </p:sp>
      <p:sp>
        <p:nvSpPr>
          <p:cNvPr id="3" name="Content Placeholder 2">
            <a:extLst>
              <a:ext uri="{FF2B5EF4-FFF2-40B4-BE49-F238E27FC236}">
                <a16:creationId xmlns:a16="http://schemas.microsoft.com/office/drawing/2014/main" id="{8F6D9446-2002-02B8-7DCA-88B41F012B82}"/>
              </a:ext>
            </a:extLst>
          </p:cNvPr>
          <p:cNvSpPr>
            <a:spLocks noGrp="1"/>
          </p:cNvSpPr>
          <p:nvPr>
            <p:ph idx="1"/>
          </p:nvPr>
        </p:nvSpPr>
        <p:spPr>
          <a:xfrm>
            <a:off x="1143000" y="2009554"/>
            <a:ext cx="9906000" cy="2154061"/>
          </a:xfrm>
        </p:spPr>
        <p:txBody>
          <a:bodyPr vert="horz" lIns="91440" tIns="45720" rIns="91440" bIns="45720" rtlCol="0" anchor="t">
            <a:normAutofit/>
          </a:bodyPr>
          <a:lstStyle/>
          <a:p>
            <a:pPr marL="0" indent="0">
              <a:buNone/>
            </a:pPr>
            <a:r>
              <a:rPr lang="en-US">
                <a:ea typeface="+mn-lt"/>
                <a:cs typeface="+mn-lt"/>
              </a:rPr>
              <a:t>There are several machine learning algorithms for sequence labeling: </a:t>
            </a:r>
          </a:p>
          <a:p>
            <a:r>
              <a:rPr lang="en-US">
                <a:ea typeface="+mn-lt"/>
                <a:cs typeface="+mn-lt"/>
              </a:rPr>
              <a:t>Hidden Markov Models (HMMs) </a:t>
            </a:r>
          </a:p>
          <a:p>
            <a:r>
              <a:rPr lang="en-US">
                <a:ea typeface="+mn-lt"/>
                <a:cs typeface="+mn-lt"/>
              </a:rPr>
              <a:t>Maximum Entropy Markov Models (MEMMs)  </a:t>
            </a:r>
          </a:p>
          <a:p>
            <a:r>
              <a:rPr lang="en-US">
                <a:ea typeface="+mn-lt"/>
                <a:cs typeface="+mn-lt"/>
              </a:rPr>
              <a:t>Conditional Random Fields (CRFs) </a:t>
            </a:r>
            <a:endParaRPr lang="en-US"/>
          </a:p>
        </p:txBody>
      </p:sp>
      <p:pic>
        <p:nvPicPr>
          <p:cNvPr id="4" name="Picture 4" descr="A picture containing schematic&#10;&#10;Description automatically generated">
            <a:extLst>
              <a:ext uri="{FF2B5EF4-FFF2-40B4-BE49-F238E27FC236}">
                <a16:creationId xmlns:a16="http://schemas.microsoft.com/office/drawing/2014/main" id="{FA45D727-9191-5433-6E47-D0B4AEFBADC5}"/>
              </a:ext>
            </a:extLst>
          </p:cNvPr>
          <p:cNvPicPr>
            <a:picLocks noChangeAspect="1"/>
          </p:cNvPicPr>
          <p:nvPr/>
        </p:nvPicPr>
        <p:blipFill>
          <a:blip r:embed="rId2"/>
          <a:stretch>
            <a:fillRect/>
          </a:stretch>
        </p:blipFill>
        <p:spPr>
          <a:xfrm>
            <a:off x="383309" y="4464613"/>
            <a:ext cx="11610109" cy="1958138"/>
          </a:xfrm>
          <a:prstGeom prst="rect">
            <a:avLst/>
          </a:prstGeom>
        </p:spPr>
      </p:pic>
      <p:sp>
        <p:nvSpPr>
          <p:cNvPr id="5" name="TextBox 4">
            <a:extLst>
              <a:ext uri="{FF2B5EF4-FFF2-40B4-BE49-F238E27FC236}">
                <a16:creationId xmlns:a16="http://schemas.microsoft.com/office/drawing/2014/main" id="{3C3DE475-CDC0-7212-E4D3-B08D572FC28C}"/>
              </a:ext>
            </a:extLst>
          </p:cNvPr>
          <p:cNvSpPr txBox="1"/>
          <p:nvPr/>
        </p:nvSpPr>
        <p:spPr>
          <a:xfrm>
            <a:off x="1270000" y="4098636"/>
            <a:ext cx="912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HMMs</a:t>
            </a:r>
          </a:p>
        </p:txBody>
      </p:sp>
      <p:sp>
        <p:nvSpPr>
          <p:cNvPr id="6" name="TextBox 5">
            <a:extLst>
              <a:ext uri="{FF2B5EF4-FFF2-40B4-BE49-F238E27FC236}">
                <a16:creationId xmlns:a16="http://schemas.microsoft.com/office/drawing/2014/main" id="{17064A08-7BC0-AF14-DCE9-C4D5EBCF71A9}"/>
              </a:ext>
            </a:extLst>
          </p:cNvPr>
          <p:cNvSpPr txBox="1"/>
          <p:nvPr/>
        </p:nvSpPr>
        <p:spPr>
          <a:xfrm>
            <a:off x="5830454" y="4098636"/>
            <a:ext cx="912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MEMMs</a:t>
            </a:r>
          </a:p>
        </p:txBody>
      </p:sp>
      <p:sp>
        <p:nvSpPr>
          <p:cNvPr id="7" name="TextBox 6">
            <a:extLst>
              <a:ext uri="{FF2B5EF4-FFF2-40B4-BE49-F238E27FC236}">
                <a16:creationId xmlns:a16="http://schemas.microsoft.com/office/drawing/2014/main" id="{151AF4E2-E6D9-FBD8-22B3-2B2A8197BF79}"/>
              </a:ext>
            </a:extLst>
          </p:cNvPr>
          <p:cNvSpPr txBox="1"/>
          <p:nvPr/>
        </p:nvSpPr>
        <p:spPr>
          <a:xfrm>
            <a:off x="9825181" y="4098635"/>
            <a:ext cx="9120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CRFs</a:t>
            </a:r>
          </a:p>
        </p:txBody>
      </p:sp>
    </p:spTree>
    <p:extLst>
      <p:ext uri="{BB962C8B-B14F-4D97-AF65-F5344CB8AC3E}">
        <p14:creationId xmlns:p14="http://schemas.microsoft.com/office/powerpoint/2010/main" val="266911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E96B8-4A92-CA36-7193-C43B62551AA7}"/>
              </a:ext>
            </a:extLst>
          </p:cNvPr>
          <p:cNvSpPr>
            <a:spLocks noGrp="1"/>
          </p:cNvSpPr>
          <p:nvPr>
            <p:ph type="title"/>
          </p:nvPr>
        </p:nvSpPr>
        <p:spPr/>
        <p:txBody>
          <a:bodyPr/>
          <a:lstStyle/>
          <a:p>
            <a:r>
              <a:rPr lang="en-US" i="0">
                <a:ea typeface="+mj-lt"/>
                <a:cs typeface="+mj-lt"/>
              </a:rPr>
              <a:t>Hidden Markov Models (HMMs)</a:t>
            </a:r>
            <a:endParaRPr lang="en-US"/>
          </a:p>
        </p:txBody>
      </p:sp>
      <p:sp>
        <p:nvSpPr>
          <p:cNvPr id="3" name="Content Placeholder 2">
            <a:extLst>
              <a:ext uri="{FF2B5EF4-FFF2-40B4-BE49-F238E27FC236}">
                <a16:creationId xmlns:a16="http://schemas.microsoft.com/office/drawing/2014/main" id="{035F3278-D715-5E40-0D71-0FB5D1D1B98A}"/>
              </a:ext>
            </a:extLst>
          </p:cNvPr>
          <p:cNvSpPr>
            <a:spLocks noGrp="1"/>
          </p:cNvSpPr>
          <p:nvPr>
            <p:ph idx="1"/>
          </p:nvPr>
        </p:nvSpPr>
        <p:spPr>
          <a:xfrm>
            <a:off x="1143000" y="2009554"/>
            <a:ext cx="4895273" cy="3943606"/>
          </a:xfrm>
        </p:spPr>
        <p:txBody>
          <a:bodyPr vert="horz" lIns="91440" tIns="45720" rIns="91440" bIns="45720" rtlCol="0" anchor="t">
            <a:normAutofit/>
          </a:bodyPr>
          <a:lstStyle/>
          <a:p>
            <a:r>
              <a:rPr lang="en-US">
                <a:ea typeface="+mn-lt"/>
                <a:cs typeface="+mn-lt"/>
              </a:rPr>
              <a:t>Overview: Hidden Markov Models (HMMs) are a popular machine learning algorithm for sequence labeling. HMMs model the dependencies between the hidden states, which are then used to predict the output labels.</a:t>
            </a:r>
            <a:endParaRPr lang="en-US"/>
          </a:p>
          <a:p>
            <a:r>
              <a:rPr lang="en-US">
                <a:ea typeface="+mn-lt"/>
                <a:cs typeface="+mn-lt"/>
              </a:rPr>
              <a:t>Limitations: HMMs have limitations when it comes to modeling complex dependencies between elements in a sequence (parameter number).</a:t>
            </a:r>
            <a:endParaRPr lang="en-US"/>
          </a:p>
          <a:p>
            <a:endParaRPr lang="en-US"/>
          </a:p>
        </p:txBody>
      </p:sp>
      <p:pic>
        <p:nvPicPr>
          <p:cNvPr id="5" name="Picture 4" descr="A picture containing schematic&#10;&#10;Description automatically generated">
            <a:extLst>
              <a:ext uri="{FF2B5EF4-FFF2-40B4-BE49-F238E27FC236}">
                <a16:creationId xmlns:a16="http://schemas.microsoft.com/office/drawing/2014/main" id="{28FE1236-6A1A-B2A6-58F3-A63D05EFDB9B}"/>
              </a:ext>
            </a:extLst>
          </p:cNvPr>
          <p:cNvPicPr>
            <a:picLocks noChangeAspect="1"/>
          </p:cNvPicPr>
          <p:nvPr/>
        </p:nvPicPr>
        <p:blipFill rotWithShape="1">
          <a:blip r:embed="rId3"/>
          <a:srcRect t="-171" r="72396" b="1027"/>
          <a:stretch/>
        </p:blipFill>
        <p:spPr>
          <a:xfrm>
            <a:off x="6098309" y="2242129"/>
            <a:ext cx="5506722" cy="3334590"/>
          </a:xfrm>
          <a:prstGeom prst="rect">
            <a:avLst/>
          </a:prstGeom>
        </p:spPr>
      </p:pic>
    </p:spTree>
    <p:extLst>
      <p:ext uri="{BB962C8B-B14F-4D97-AF65-F5344CB8AC3E}">
        <p14:creationId xmlns:p14="http://schemas.microsoft.com/office/powerpoint/2010/main" val="353797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638D-874D-E6B0-3BAE-B33505E8643E}"/>
              </a:ext>
            </a:extLst>
          </p:cNvPr>
          <p:cNvSpPr>
            <a:spLocks noGrp="1"/>
          </p:cNvSpPr>
          <p:nvPr>
            <p:ph type="title"/>
          </p:nvPr>
        </p:nvSpPr>
        <p:spPr>
          <a:xfrm>
            <a:off x="531091" y="325583"/>
            <a:ext cx="10875818" cy="1382156"/>
          </a:xfrm>
        </p:spPr>
        <p:txBody>
          <a:bodyPr>
            <a:normAutofit/>
          </a:bodyPr>
          <a:lstStyle/>
          <a:p>
            <a:r>
              <a:rPr lang="en-US" sz="3600" i="0">
                <a:ea typeface="+mj-lt"/>
                <a:cs typeface="+mj-lt"/>
              </a:rPr>
              <a:t>Maximum Entropy Markov Models (MEMMs)</a:t>
            </a:r>
            <a:endParaRPr lang="en-US" sz="3600"/>
          </a:p>
        </p:txBody>
      </p:sp>
      <p:sp>
        <p:nvSpPr>
          <p:cNvPr id="3" name="Content Placeholder 2">
            <a:extLst>
              <a:ext uri="{FF2B5EF4-FFF2-40B4-BE49-F238E27FC236}">
                <a16:creationId xmlns:a16="http://schemas.microsoft.com/office/drawing/2014/main" id="{8987A37C-FA36-5F70-5B71-23D886864A29}"/>
              </a:ext>
            </a:extLst>
          </p:cNvPr>
          <p:cNvSpPr>
            <a:spLocks noGrp="1"/>
          </p:cNvSpPr>
          <p:nvPr>
            <p:ph idx="1"/>
          </p:nvPr>
        </p:nvSpPr>
        <p:spPr>
          <a:xfrm>
            <a:off x="1143000" y="2009554"/>
            <a:ext cx="5091546" cy="4024424"/>
          </a:xfrm>
        </p:spPr>
        <p:txBody>
          <a:bodyPr vert="horz" lIns="91440" tIns="45720" rIns="91440" bIns="45720" rtlCol="0" anchor="t">
            <a:normAutofit/>
          </a:bodyPr>
          <a:lstStyle/>
          <a:p>
            <a:r>
              <a:rPr lang="en-US">
                <a:ea typeface="+mn-lt"/>
                <a:cs typeface="+mn-lt"/>
              </a:rPr>
              <a:t>Overview: Maximum Entropy Markov Models (MEMMs) are an extension of HMMs, which use the maximum entropy principle to model the dependencies between the elements in a sequence.</a:t>
            </a:r>
            <a:endParaRPr lang="en-US"/>
          </a:p>
          <a:p>
            <a:r>
              <a:rPr lang="en-US">
                <a:ea typeface="+mn-lt"/>
                <a:cs typeface="+mn-lt"/>
              </a:rPr>
              <a:t>Limitations: While MEMMs perform better than HMMs in terms of modeling complex dependencies, they still have limitations when it comes to handling noisy or missing data.</a:t>
            </a:r>
            <a:endParaRPr lang="en-US"/>
          </a:p>
        </p:txBody>
      </p:sp>
      <p:pic>
        <p:nvPicPr>
          <p:cNvPr id="5" name="Picture 4" descr="A picture containing schematic&#10;&#10;Description automatically generated">
            <a:extLst>
              <a:ext uri="{FF2B5EF4-FFF2-40B4-BE49-F238E27FC236}">
                <a16:creationId xmlns:a16="http://schemas.microsoft.com/office/drawing/2014/main" id="{AE53549D-BDCB-CC34-DF2A-EBDC62F2B31C}"/>
              </a:ext>
            </a:extLst>
          </p:cNvPr>
          <p:cNvPicPr>
            <a:picLocks noChangeAspect="1"/>
          </p:cNvPicPr>
          <p:nvPr/>
        </p:nvPicPr>
        <p:blipFill rotWithShape="1">
          <a:blip r:embed="rId3"/>
          <a:srcRect l="33930" r="33632" b="588"/>
          <a:stretch/>
        </p:blipFill>
        <p:spPr>
          <a:xfrm>
            <a:off x="6098309" y="2363340"/>
            <a:ext cx="5844258" cy="3020348"/>
          </a:xfrm>
          <a:prstGeom prst="rect">
            <a:avLst/>
          </a:prstGeom>
        </p:spPr>
      </p:pic>
    </p:spTree>
    <p:extLst>
      <p:ext uri="{BB962C8B-B14F-4D97-AF65-F5344CB8AC3E}">
        <p14:creationId xmlns:p14="http://schemas.microsoft.com/office/powerpoint/2010/main" val="202650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2C5A-C246-E937-0311-C600B35C1389}"/>
              </a:ext>
            </a:extLst>
          </p:cNvPr>
          <p:cNvSpPr>
            <a:spLocks noGrp="1"/>
          </p:cNvSpPr>
          <p:nvPr>
            <p:ph type="title"/>
          </p:nvPr>
        </p:nvSpPr>
        <p:spPr>
          <a:xfrm>
            <a:off x="750455" y="533401"/>
            <a:ext cx="10598727" cy="1382156"/>
          </a:xfrm>
        </p:spPr>
        <p:txBody>
          <a:bodyPr/>
          <a:lstStyle/>
          <a:p>
            <a:r>
              <a:rPr lang="en-US" i="0">
                <a:ea typeface="+mj-lt"/>
                <a:cs typeface="+mj-lt"/>
              </a:rPr>
              <a:t>Conditional Random Fields (CRFs)</a:t>
            </a:r>
            <a:endParaRPr lang="en-US"/>
          </a:p>
        </p:txBody>
      </p:sp>
      <p:sp>
        <p:nvSpPr>
          <p:cNvPr id="3" name="Content Placeholder 2">
            <a:extLst>
              <a:ext uri="{FF2B5EF4-FFF2-40B4-BE49-F238E27FC236}">
                <a16:creationId xmlns:a16="http://schemas.microsoft.com/office/drawing/2014/main" id="{596842E1-3F85-F9CD-78C1-7EBB7F6CFA2A}"/>
              </a:ext>
            </a:extLst>
          </p:cNvPr>
          <p:cNvSpPr>
            <a:spLocks noGrp="1"/>
          </p:cNvSpPr>
          <p:nvPr>
            <p:ph idx="1"/>
          </p:nvPr>
        </p:nvSpPr>
        <p:spPr>
          <a:xfrm>
            <a:off x="1143000" y="2009554"/>
            <a:ext cx="5345547" cy="4024424"/>
          </a:xfrm>
        </p:spPr>
        <p:txBody>
          <a:bodyPr vert="horz" lIns="91440" tIns="45720" rIns="91440" bIns="45720" rtlCol="0" anchor="t">
            <a:normAutofit fontScale="92500"/>
          </a:bodyPr>
          <a:lstStyle/>
          <a:p>
            <a:r>
              <a:rPr lang="en-US">
                <a:ea typeface="+mn-lt"/>
                <a:cs typeface="+mn-lt"/>
              </a:rPr>
              <a:t>Overview:  Conditional Random Fields (CRFs) are a type of machine learning algorithm for sequence labeling that models the dependencies between the elements in a sequence, </a:t>
            </a:r>
            <a:r>
              <a:rPr lang="en-US" b="1">
                <a:ea typeface="+mn-lt"/>
                <a:cs typeface="+mn-lt"/>
              </a:rPr>
              <a:t>as well as the context in which they are used</a:t>
            </a:r>
            <a:r>
              <a:rPr lang="en-US">
                <a:ea typeface="+mn-lt"/>
                <a:cs typeface="+mn-lt"/>
              </a:rPr>
              <a:t>.</a:t>
            </a:r>
            <a:endParaRPr lang="en-US"/>
          </a:p>
          <a:p>
            <a:r>
              <a:rPr lang="en-US">
                <a:ea typeface="+mn-lt"/>
                <a:cs typeface="+mn-lt"/>
              </a:rPr>
              <a:t>Advantages: CRFs offer several advantages over HMMs and MEMMs, including their ability to model complex dependencies, handle noisy or missing data effectively, and their flexibility in adapting to different types of sequence labeling tasks.</a:t>
            </a:r>
            <a:endParaRPr lang="en-US"/>
          </a:p>
          <a:p>
            <a:endParaRPr lang="en-US"/>
          </a:p>
        </p:txBody>
      </p:sp>
      <p:pic>
        <p:nvPicPr>
          <p:cNvPr id="5" name="Picture 4" descr="A picture containing schematic&#10;&#10;Description automatically generated">
            <a:extLst>
              <a:ext uri="{FF2B5EF4-FFF2-40B4-BE49-F238E27FC236}">
                <a16:creationId xmlns:a16="http://schemas.microsoft.com/office/drawing/2014/main" id="{54BA075E-9180-7F6B-AB29-814A834BF4A5}"/>
              </a:ext>
            </a:extLst>
          </p:cNvPr>
          <p:cNvPicPr>
            <a:picLocks noChangeAspect="1"/>
          </p:cNvPicPr>
          <p:nvPr/>
        </p:nvPicPr>
        <p:blipFill rotWithShape="1">
          <a:blip r:embed="rId3"/>
          <a:srcRect l="70249" r="-100" b="588"/>
          <a:stretch/>
        </p:blipFill>
        <p:spPr>
          <a:xfrm>
            <a:off x="6640946" y="2513431"/>
            <a:ext cx="5162904" cy="2893349"/>
          </a:xfrm>
          <a:prstGeom prst="rect">
            <a:avLst/>
          </a:prstGeom>
        </p:spPr>
      </p:pic>
    </p:spTree>
    <p:extLst>
      <p:ext uri="{BB962C8B-B14F-4D97-AF65-F5344CB8AC3E}">
        <p14:creationId xmlns:p14="http://schemas.microsoft.com/office/powerpoint/2010/main" val="149173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22815-1E96-9FA1-4B49-8F7F20A05C33}"/>
              </a:ext>
            </a:extLst>
          </p:cNvPr>
          <p:cNvSpPr>
            <a:spLocks noGrp="1"/>
          </p:cNvSpPr>
          <p:nvPr>
            <p:ph type="title"/>
          </p:nvPr>
        </p:nvSpPr>
        <p:spPr>
          <a:xfrm>
            <a:off x="1129552" y="584791"/>
            <a:ext cx="9932896" cy="1148665"/>
          </a:xfrm>
        </p:spPr>
        <p:txBody>
          <a:bodyPr>
            <a:normAutofit/>
          </a:bodyPr>
          <a:lstStyle/>
          <a:p>
            <a:r>
              <a:rPr lang="en-US" i="0">
                <a:ea typeface="+mj-lt"/>
                <a:cs typeface="+mj-lt"/>
              </a:rPr>
              <a:t>Why use CRFs?</a:t>
            </a:r>
            <a:endParaRPr lang="en-US"/>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9186178C-2112-119E-6B6E-B502CFADA739}"/>
              </a:ext>
            </a:extLst>
          </p:cNvPr>
          <p:cNvSpPr>
            <a:spLocks noGrp="1"/>
          </p:cNvSpPr>
          <p:nvPr>
            <p:ph idx="1"/>
          </p:nvPr>
        </p:nvSpPr>
        <p:spPr>
          <a:xfrm>
            <a:off x="1129552" y="2623302"/>
            <a:ext cx="9932896" cy="3553660"/>
          </a:xfrm>
        </p:spPr>
        <p:txBody>
          <a:bodyPr vert="horz" lIns="91440" tIns="45720" rIns="91440" bIns="45720" rtlCol="0" anchor="ctr">
            <a:normAutofit lnSpcReduction="10000"/>
          </a:bodyPr>
          <a:lstStyle/>
          <a:p>
            <a:r>
              <a:rPr lang="en-US">
                <a:ea typeface="+mn-lt"/>
                <a:cs typeface="+mn-lt"/>
              </a:rPr>
              <a:t>Modeling Dependencies: CRFs are designed to model the dependencies between elements in a sequence. This allows them to produce more accurate results compared to other algorithms that do not consider these dependencies, </a:t>
            </a:r>
            <a:r>
              <a:rPr lang="en-US" b="1">
                <a:ea typeface="+mn-lt"/>
                <a:cs typeface="+mn-lt"/>
              </a:rPr>
              <a:t>as well as the context in which they are used</a:t>
            </a:r>
            <a:r>
              <a:rPr lang="en-US">
                <a:ea typeface="+mn-lt"/>
                <a:cs typeface="+mn-lt"/>
              </a:rPr>
              <a:t>.</a:t>
            </a:r>
            <a:endParaRPr lang="en-US"/>
          </a:p>
          <a:p>
            <a:r>
              <a:rPr lang="en-US">
                <a:ea typeface="+mn-lt"/>
                <a:cs typeface="+mn-lt"/>
              </a:rPr>
              <a:t>Flexibility: CRFs are flexible and can be easily adapted to different types of sequence labeling tasks by adjusting the input features and the model architecture.</a:t>
            </a:r>
            <a:endParaRPr lang="en-US"/>
          </a:p>
          <a:p>
            <a:r>
              <a:rPr lang="en-US">
                <a:solidFill>
                  <a:schemeClr val="tx1"/>
                </a:solidFill>
                <a:ea typeface="+mn-lt"/>
                <a:cs typeface="+mn-lt"/>
              </a:rPr>
              <a:t>A </a:t>
            </a:r>
            <a:r>
              <a:rPr lang="en-US" b="1">
                <a:solidFill>
                  <a:schemeClr val="tx1"/>
                </a:solidFill>
                <a:ea typeface="+mn-lt"/>
                <a:cs typeface="+mn-lt"/>
              </a:rPr>
              <a:t>discriminative model</a:t>
            </a:r>
            <a:r>
              <a:rPr lang="en-US">
                <a:solidFill>
                  <a:schemeClr val="tx1"/>
                </a:solidFill>
                <a:ea typeface="+mn-lt"/>
                <a:cs typeface="+mn-lt"/>
              </a:rPr>
              <a:t>, can use </a:t>
            </a:r>
            <a:r>
              <a:rPr lang="en-US" b="1">
                <a:solidFill>
                  <a:schemeClr val="tx1"/>
                </a:solidFill>
                <a:ea typeface="+mn-lt"/>
                <a:cs typeface="+mn-lt"/>
              </a:rPr>
              <a:t>complex features X </a:t>
            </a:r>
            <a:r>
              <a:rPr lang="en-US">
                <a:solidFill>
                  <a:schemeClr val="tx1"/>
                </a:solidFill>
                <a:ea typeface="+mn-lt"/>
                <a:cs typeface="+mn-lt"/>
              </a:rPr>
              <a:t>and is </a:t>
            </a:r>
            <a:r>
              <a:rPr lang="en-US" b="1">
                <a:solidFill>
                  <a:schemeClr val="tx1"/>
                </a:solidFill>
                <a:ea typeface="+mn-lt"/>
                <a:cs typeface="+mn-lt"/>
              </a:rPr>
              <a:t>more efficient</a:t>
            </a:r>
            <a:r>
              <a:rPr lang="en-US">
                <a:solidFill>
                  <a:schemeClr val="tx1"/>
                </a:solidFill>
                <a:ea typeface="+mn-lt"/>
                <a:cs typeface="+mn-lt"/>
              </a:rPr>
              <a:t>, </a:t>
            </a:r>
            <a:r>
              <a:rPr lang="en-US" b="1">
                <a:solidFill>
                  <a:schemeClr val="tx1"/>
                </a:solidFill>
                <a:ea typeface="+mn-lt"/>
                <a:cs typeface="+mn-lt"/>
              </a:rPr>
              <a:t>BUT </a:t>
            </a:r>
            <a:r>
              <a:rPr lang="en-US">
                <a:solidFill>
                  <a:schemeClr val="tx1"/>
                </a:solidFill>
                <a:ea typeface="+mn-lt"/>
                <a:cs typeface="+mn-lt"/>
              </a:rPr>
              <a:t>always needs complete features X =&gt; </a:t>
            </a:r>
            <a:r>
              <a:rPr lang="en-US" b="1">
                <a:solidFill>
                  <a:schemeClr val="tx1"/>
                </a:solidFill>
                <a:ea typeface="+mn-lt"/>
                <a:cs typeface="+mn-lt"/>
              </a:rPr>
              <a:t>does not handle incomplete data  </a:t>
            </a:r>
            <a:r>
              <a:rPr lang="en-US">
                <a:solidFill>
                  <a:schemeClr val="tx1"/>
                </a:solidFill>
                <a:ea typeface="+mn-lt"/>
                <a:cs typeface="+mn-lt"/>
              </a:rPr>
              <a:t>very well.</a:t>
            </a:r>
          </a:p>
          <a:p>
            <a:pPr marL="0" indent="0">
              <a:buNone/>
            </a:pPr>
            <a:endParaRPr lang="en-US"/>
          </a:p>
          <a:p>
            <a:pPr marL="0" indent="0">
              <a:buNone/>
            </a:pPr>
            <a:endParaRPr lang="en-US"/>
          </a:p>
        </p:txBody>
      </p:sp>
    </p:spTree>
    <p:extLst>
      <p:ext uri="{BB962C8B-B14F-4D97-AF65-F5344CB8AC3E}">
        <p14:creationId xmlns:p14="http://schemas.microsoft.com/office/powerpoint/2010/main" val="413460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9023254-87E9-86E9-1B21-AB4A6B31A299}"/>
              </a:ext>
            </a:extLst>
          </p:cNvPr>
          <p:cNvPicPr>
            <a:picLocks noChangeAspect="1"/>
          </p:cNvPicPr>
          <p:nvPr/>
        </p:nvPicPr>
        <p:blipFill rotWithShape="1">
          <a:blip r:embed="rId2"/>
          <a:srcRect r="-115" b="12051"/>
          <a:stretch/>
        </p:blipFill>
        <p:spPr>
          <a:xfrm>
            <a:off x="949037" y="836293"/>
            <a:ext cx="10028395" cy="4804236"/>
          </a:xfrm>
          <a:prstGeom prst="rect">
            <a:avLst/>
          </a:prstGeom>
        </p:spPr>
      </p:pic>
    </p:spTree>
    <p:extLst>
      <p:ext uri="{BB962C8B-B14F-4D97-AF65-F5344CB8AC3E}">
        <p14:creationId xmlns:p14="http://schemas.microsoft.com/office/powerpoint/2010/main" val="296688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1FEC-2B64-1CD7-DA71-A205BAACAEA3}"/>
              </a:ext>
            </a:extLst>
          </p:cNvPr>
          <p:cNvSpPr>
            <a:spLocks noGrp="1"/>
          </p:cNvSpPr>
          <p:nvPr>
            <p:ph type="title"/>
          </p:nvPr>
        </p:nvSpPr>
        <p:spPr>
          <a:xfrm>
            <a:off x="715818" y="2438401"/>
            <a:ext cx="10760363" cy="1382156"/>
          </a:xfrm>
        </p:spPr>
        <p:txBody>
          <a:bodyPr/>
          <a:lstStyle/>
          <a:p>
            <a:r>
              <a:rPr lang="en-US" i="0">
                <a:ea typeface="+mj-lt"/>
                <a:cs typeface="+mj-lt"/>
              </a:rPr>
              <a:t>Mathematical Foundation of CRFs</a:t>
            </a:r>
            <a:endParaRPr lang="en-US"/>
          </a:p>
        </p:txBody>
      </p:sp>
    </p:spTree>
    <p:extLst>
      <p:ext uri="{BB962C8B-B14F-4D97-AF65-F5344CB8AC3E}">
        <p14:creationId xmlns:p14="http://schemas.microsoft.com/office/powerpoint/2010/main" val="177435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A2D9-DEF4-B4DD-54EE-9AE8A8314926}"/>
              </a:ext>
            </a:extLst>
          </p:cNvPr>
          <p:cNvSpPr>
            <a:spLocks noGrp="1"/>
          </p:cNvSpPr>
          <p:nvPr>
            <p:ph type="title"/>
          </p:nvPr>
        </p:nvSpPr>
        <p:spPr/>
        <p:txBody>
          <a:bodyPr>
            <a:normAutofit/>
          </a:bodyPr>
          <a:lstStyle/>
          <a:p>
            <a:r>
              <a:rPr lang="en-US" sz="3600" i="0">
                <a:ea typeface="+mj-lt"/>
                <a:cs typeface="+mj-lt"/>
              </a:rPr>
              <a:t>Definition of Conditional Probability</a:t>
            </a:r>
            <a:endParaRPr lang="en-US" sz="3600"/>
          </a:p>
        </p:txBody>
      </p:sp>
      <p:sp>
        <p:nvSpPr>
          <p:cNvPr id="3" name="Content Placeholder 2">
            <a:extLst>
              <a:ext uri="{FF2B5EF4-FFF2-40B4-BE49-F238E27FC236}">
                <a16:creationId xmlns:a16="http://schemas.microsoft.com/office/drawing/2014/main" id="{6CF86D66-7636-A093-600E-BE015D3B58D8}"/>
              </a:ext>
            </a:extLst>
          </p:cNvPr>
          <p:cNvSpPr>
            <a:spLocks noGrp="1"/>
          </p:cNvSpPr>
          <p:nvPr>
            <p:ph idx="1"/>
          </p:nvPr>
        </p:nvSpPr>
        <p:spPr>
          <a:xfrm>
            <a:off x="1143000" y="2009554"/>
            <a:ext cx="4791364" cy="4024424"/>
          </a:xfrm>
        </p:spPr>
        <p:txBody>
          <a:bodyPr vert="horz" lIns="91440" tIns="45720" rIns="91440" bIns="45720" rtlCol="0" anchor="t">
            <a:normAutofit/>
          </a:bodyPr>
          <a:lstStyle/>
          <a:p>
            <a:r>
              <a:rPr lang="en-US">
                <a:ea typeface="+mn-lt"/>
                <a:cs typeface="+mn-lt"/>
              </a:rPr>
              <a:t>Conditional probability is a measure of the probability of an event, given that another event has occurred.</a:t>
            </a:r>
          </a:p>
          <a:p>
            <a:r>
              <a:rPr lang="en-US">
                <a:ea typeface="+mn-lt"/>
                <a:cs typeface="+mn-lt"/>
              </a:rPr>
              <a:t>Definition:  Let A and B be two events, then the conditional probability of event A, given that event B has occurred, is defined as P(A|B) = P(A and B) / P(B)</a:t>
            </a:r>
          </a:p>
          <a:p>
            <a:endParaRPr lang="en-US"/>
          </a:p>
        </p:txBody>
      </p:sp>
      <p:pic>
        <p:nvPicPr>
          <p:cNvPr id="4" name="Picture 4">
            <a:extLst>
              <a:ext uri="{FF2B5EF4-FFF2-40B4-BE49-F238E27FC236}">
                <a16:creationId xmlns:a16="http://schemas.microsoft.com/office/drawing/2014/main" id="{645F83B5-B989-4A4B-8642-9FC10772ED57}"/>
              </a:ext>
            </a:extLst>
          </p:cNvPr>
          <p:cNvPicPr>
            <a:picLocks noChangeAspect="1"/>
          </p:cNvPicPr>
          <p:nvPr/>
        </p:nvPicPr>
        <p:blipFill>
          <a:blip r:embed="rId2"/>
          <a:stretch>
            <a:fillRect/>
          </a:stretch>
        </p:blipFill>
        <p:spPr>
          <a:xfrm>
            <a:off x="6375400" y="1872980"/>
            <a:ext cx="5086927" cy="4231948"/>
          </a:xfrm>
          <a:prstGeom prst="rect">
            <a:avLst/>
          </a:prstGeom>
        </p:spPr>
      </p:pic>
    </p:spTree>
    <p:extLst>
      <p:ext uri="{BB962C8B-B14F-4D97-AF65-F5344CB8AC3E}">
        <p14:creationId xmlns:p14="http://schemas.microsoft.com/office/powerpoint/2010/main" val="27585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0DDF-E862-FE45-2847-F72D8DEF930B}"/>
              </a:ext>
            </a:extLst>
          </p:cNvPr>
          <p:cNvSpPr>
            <a:spLocks noGrp="1"/>
          </p:cNvSpPr>
          <p:nvPr>
            <p:ph type="title"/>
          </p:nvPr>
        </p:nvSpPr>
        <p:spPr/>
        <p:txBody>
          <a:bodyPr/>
          <a:lstStyle/>
          <a:p>
            <a:r>
              <a:rPr lang="en-US" i="0">
                <a:ea typeface="+mj-lt"/>
                <a:cs typeface="+mj-lt"/>
              </a:rPr>
              <a:t>Formulation of the CRF Model</a:t>
            </a:r>
            <a:endParaRPr lang="en-US"/>
          </a:p>
        </p:txBody>
      </p:sp>
      <p:sp>
        <p:nvSpPr>
          <p:cNvPr id="3" name="Content Placeholder 2">
            <a:extLst>
              <a:ext uri="{FF2B5EF4-FFF2-40B4-BE49-F238E27FC236}">
                <a16:creationId xmlns:a16="http://schemas.microsoft.com/office/drawing/2014/main" id="{7671C707-CE01-4D3B-09C0-74B31C5527D4}"/>
              </a:ext>
            </a:extLst>
          </p:cNvPr>
          <p:cNvSpPr>
            <a:spLocks noGrp="1"/>
          </p:cNvSpPr>
          <p:nvPr>
            <p:ph idx="1"/>
          </p:nvPr>
        </p:nvSpPr>
        <p:spPr>
          <a:xfrm>
            <a:off x="1143000" y="2009554"/>
            <a:ext cx="5218546" cy="4024424"/>
          </a:xfrm>
        </p:spPr>
        <p:txBody>
          <a:bodyPr vert="horz" lIns="91440" tIns="45720" rIns="91440" bIns="45720" rtlCol="0" anchor="t">
            <a:normAutofit fontScale="92500" lnSpcReduction="10000"/>
          </a:bodyPr>
          <a:lstStyle/>
          <a:p>
            <a:r>
              <a:rPr lang="en-US">
                <a:ea typeface="+mn-lt"/>
                <a:cs typeface="+mn-lt"/>
              </a:rPr>
              <a:t>The CRF model is a probabilistic graphical model that models the </a:t>
            </a:r>
            <a:r>
              <a:rPr lang="en-US" b="1">
                <a:solidFill>
                  <a:schemeClr val="tx1"/>
                </a:solidFill>
                <a:ea typeface="+mn-lt"/>
                <a:cs typeface="+mn-lt"/>
              </a:rPr>
              <a:t>dependencies</a:t>
            </a:r>
            <a:r>
              <a:rPr lang="en-US">
                <a:ea typeface="+mn-lt"/>
                <a:cs typeface="+mn-lt"/>
              </a:rPr>
              <a:t> between the elements in a </a:t>
            </a:r>
            <a:r>
              <a:rPr lang="en-US" b="1">
                <a:ea typeface="+mn-lt"/>
                <a:cs typeface="+mn-lt"/>
              </a:rPr>
              <a:t>sequence</a:t>
            </a:r>
            <a:r>
              <a:rPr lang="en-US">
                <a:ea typeface="+mn-lt"/>
                <a:cs typeface="+mn-lt"/>
              </a:rPr>
              <a:t> and the </a:t>
            </a:r>
            <a:r>
              <a:rPr lang="en-US" b="1">
                <a:ea typeface="+mn-lt"/>
                <a:cs typeface="+mn-lt"/>
              </a:rPr>
              <a:t>context</a:t>
            </a:r>
            <a:r>
              <a:rPr lang="en-US">
                <a:ea typeface="+mn-lt"/>
                <a:cs typeface="+mn-lt"/>
              </a:rPr>
              <a:t> in which they are used.</a:t>
            </a:r>
          </a:p>
          <a:p>
            <a:r>
              <a:rPr lang="en-US">
                <a:ea typeface="+mn-lt"/>
                <a:cs typeface="+mn-lt"/>
              </a:rPr>
              <a:t>Definition: Let X be a sequence of n elements, Y be a set of m labels, and p(Y|X) be the conditional probability of the labels given the sequence, then the CRF model is defined as p(Y|X) = 1/Z(X) * exp{Σ w(</a:t>
            </a:r>
            <a:r>
              <a:rPr lang="en-US" err="1">
                <a:ea typeface="+mn-lt"/>
                <a:cs typeface="+mn-lt"/>
              </a:rPr>
              <a:t>i,j</a:t>
            </a:r>
            <a:r>
              <a:rPr lang="en-US">
                <a:ea typeface="+mn-lt"/>
                <a:cs typeface="+mn-lt"/>
              </a:rPr>
              <a:t>)f(</a:t>
            </a:r>
            <a:r>
              <a:rPr lang="en-US" err="1">
                <a:ea typeface="+mn-lt"/>
                <a:cs typeface="+mn-lt"/>
              </a:rPr>
              <a:t>i,j,X,Y</a:t>
            </a:r>
            <a:r>
              <a:rPr lang="en-US">
                <a:ea typeface="+mn-lt"/>
                <a:cs typeface="+mn-lt"/>
              </a:rPr>
              <a:t>)}, where Z(X) is a normalization term, w is a set of weights, and f(</a:t>
            </a:r>
            <a:r>
              <a:rPr lang="en-US" err="1">
                <a:ea typeface="+mn-lt"/>
                <a:cs typeface="+mn-lt"/>
              </a:rPr>
              <a:t>i,j,X,Y</a:t>
            </a:r>
            <a:r>
              <a:rPr lang="en-US">
                <a:ea typeface="+mn-lt"/>
                <a:cs typeface="+mn-lt"/>
              </a:rPr>
              <a:t>) is a set of feature functions.</a:t>
            </a:r>
          </a:p>
          <a:p>
            <a:endParaRPr lang="en-US"/>
          </a:p>
        </p:txBody>
      </p:sp>
      <p:pic>
        <p:nvPicPr>
          <p:cNvPr id="4" name="Picture 4" descr="Text, whiteboard&#10;&#10;Description automatically generated">
            <a:extLst>
              <a:ext uri="{FF2B5EF4-FFF2-40B4-BE49-F238E27FC236}">
                <a16:creationId xmlns:a16="http://schemas.microsoft.com/office/drawing/2014/main" id="{75797E0B-A45C-1125-41E2-8490036B938F}"/>
              </a:ext>
            </a:extLst>
          </p:cNvPr>
          <p:cNvPicPr>
            <a:picLocks noChangeAspect="1"/>
          </p:cNvPicPr>
          <p:nvPr/>
        </p:nvPicPr>
        <p:blipFill>
          <a:blip r:embed="rId3"/>
          <a:stretch>
            <a:fillRect/>
          </a:stretch>
        </p:blipFill>
        <p:spPr>
          <a:xfrm>
            <a:off x="6317672" y="3281464"/>
            <a:ext cx="5491018" cy="1472708"/>
          </a:xfrm>
          <a:prstGeom prst="rect">
            <a:avLst/>
          </a:prstGeom>
        </p:spPr>
      </p:pic>
    </p:spTree>
    <p:extLst>
      <p:ext uri="{BB962C8B-B14F-4D97-AF65-F5344CB8AC3E}">
        <p14:creationId xmlns:p14="http://schemas.microsoft.com/office/powerpoint/2010/main" val="1271630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5715455" y="4911856"/>
            <a:ext cx="358332" cy="352565"/>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6872719" y="4052895"/>
            <a:ext cx="356799" cy="351061"/>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5716222" y="3157563"/>
            <a:ext cx="356799" cy="351061"/>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4582425" y="4052895"/>
            <a:ext cx="356799" cy="351061"/>
          </a:xfrm>
          <a:prstGeom prst="rect">
            <a:avLst/>
          </a:prstGeom>
          <a:blipFill>
            <a:blip r:embed="rId5" cstate="print"/>
            <a:stretch>
              <a:fillRect/>
            </a:stretch>
          </a:blipFill>
        </p:spPr>
        <p:txBody>
          <a:bodyPr wrap="square" lIns="0" tIns="0" rIns="0" bIns="0" rtlCol="0"/>
          <a:lstStyle/>
          <a:p>
            <a:endParaRPr sz="3200"/>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19</a:t>
            </a:fld>
            <a:endParaRPr/>
          </a:p>
        </p:txBody>
      </p:sp>
    </p:spTree>
    <p:extLst>
      <p:ext uri="{BB962C8B-B14F-4D97-AF65-F5344CB8AC3E}">
        <p14:creationId xmlns:p14="http://schemas.microsoft.com/office/powerpoint/2010/main" val="137279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B3E6-D3D8-61BF-17F1-F9F3FD9398B0}"/>
              </a:ext>
            </a:extLst>
          </p:cNvPr>
          <p:cNvSpPr>
            <a:spLocks noGrp="1"/>
          </p:cNvSpPr>
          <p:nvPr>
            <p:ph type="title"/>
          </p:nvPr>
        </p:nvSpPr>
        <p:spPr>
          <a:xfrm>
            <a:off x="929898" y="2883977"/>
            <a:ext cx="9906000" cy="1382156"/>
          </a:xfrm>
        </p:spPr>
        <p:txBody>
          <a:bodyPr/>
          <a:lstStyle/>
          <a:p>
            <a:pPr algn="ctr"/>
            <a:r>
              <a:rPr lang="en-US">
                <a:solidFill>
                  <a:schemeClr val="tx1"/>
                </a:solidFill>
                <a:ea typeface="+mj-lt"/>
                <a:cs typeface="+mj-lt"/>
              </a:rPr>
              <a:t>INTRODUCTION TO CRFS</a:t>
            </a:r>
            <a:endParaRPr lang="en-US" i="0">
              <a:solidFill>
                <a:schemeClr val="tx1"/>
              </a:solidFill>
              <a:ea typeface="+mj-lt"/>
              <a:cs typeface="+mj-lt"/>
            </a:endParaRPr>
          </a:p>
          <a:p>
            <a:endParaRPr lang="en-US"/>
          </a:p>
        </p:txBody>
      </p:sp>
    </p:spTree>
    <p:extLst>
      <p:ext uri="{BB962C8B-B14F-4D97-AF65-F5344CB8AC3E}">
        <p14:creationId xmlns:p14="http://schemas.microsoft.com/office/powerpoint/2010/main" val="4257329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55232" y="2924449"/>
            <a:ext cx="2167467"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Random</a:t>
            </a:r>
            <a:r>
              <a:rPr sz="1867" spc="-93">
                <a:latin typeface="Comfortaa"/>
                <a:cs typeface="Comfortaa"/>
              </a:rPr>
              <a:t> </a:t>
            </a:r>
            <a:r>
              <a:rPr sz="1867" spc="-13">
                <a:latin typeface="Comfortaa"/>
                <a:cs typeface="Comfortaa"/>
              </a:rPr>
              <a:t>variable:</a:t>
            </a:r>
            <a:endParaRPr sz="1867">
              <a:latin typeface="Comfortaa"/>
              <a:cs typeface="Comfortaa"/>
            </a:endParaRPr>
          </a:p>
        </p:txBody>
      </p:sp>
      <p:sp>
        <p:nvSpPr>
          <p:cNvPr id="8" name="object 8"/>
          <p:cNvSpPr txBox="1"/>
          <p:nvPr/>
        </p:nvSpPr>
        <p:spPr>
          <a:xfrm>
            <a:off x="2703686" y="2924449"/>
            <a:ext cx="1768687" cy="304421"/>
          </a:xfrm>
          <a:prstGeom prst="rect">
            <a:avLst/>
          </a:prstGeom>
        </p:spPr>
        <p:txBody>
          <a:bodyPr vert="horz" wrap="square" lIns="0" tIns="16933" rIns="0" bIns="0" rtlCol="0">
            <a:spAutoFit/>
          </a:bodyPr>
          <a:lstStyle/>
          <a:p>
            <a:pPr marL="16933">
              <a:spcBef>
                <a:spcPts val="133"/>
              </a:spcBef>
            </a:pPr>
            <a:r>
              <a:rPr sz="1867" b="1" spc="-20">
                <a:solidFill>
                  <a:srgbClr val="990000"/>
                </a:solidFill>
                <a:latin typeface="Comfortaa"/>
                <a:cs typeface="Comfortaa"/>
              </a:rPr>
              <a:t>smokes </a:t>
            </a:r>
            <a:r>
              <a:rPr sz="1867">
                <a:latin typeface="Comfortaa"/>
                <a:cs typeface="Comfortaa"/>
              </a:rPr>
              <a:t>or</a:t>
            </a:r>
            <a:r>
              <a:rPr sz="1867" spc="-93">
                <a:latin typeface="Comfortaa"/>
                <a:cs typeface="Comfortaa"/>
              </a:rPr>
              <a:t> </a:t>
            </a:r>
            <a:r>
              <a:rPr sz="1867" b="1">
                <a:solidFill>
                  <a:srgbClr val="1154CC"/>
                </a:solidFill>
                <a:latin typeface="Comfortaa"/>
                <a:cs typeface="Comfortaa"/>
              </a:rPr>
              <a:t>not</a:t>
            </a:r>
            <a:endParaRPr sz="1867">
              <a:latin typeface="Comfortaa"/>
              <a:cs typeface="Comfortaa"/>
            </a:endParaRPr>
          </a:p>
        </p:txBody>
      </p:sp>
      <p:sp>
        <p:nvSpPr>
          <p:cNvPr id="9" name="object 9"/>
          <p:cNvSpPr/>
          <p:nvPr/>
        </p:nvSpPr>
        <p:spPr>
          <a:xfrm>
            <a:off x="2336795" y="2927827"/>
            <a:ext cx="356799" cy="351061"/>
          </a:xfrm>
          <a:prstGeom prst="rect">
            <a:avLst/>
          </a:prstGeom>
          <a:blipFill>
            <a:blip r:embed="rId2" cstate="print"/>
            <a:stretch>
              <a:fillRect/>
            </a:stretch>
          </a:blipFill>
        </p:spPr>
        <p:txBody>
          <a:bodyPr wrap="square" lIns="0" tIns="0" rIns="0" bIns="0" rtlCol="0"/>
          <a:lstStyle/>
          <a:p>
            <a:endParaRPr sz="3200"/>
          </a:p>
        </p:txBody>
      </p:sp>
      <p:grpSp>
        <p:nvGrpSpPr>
          <p:cNvPr id="10" name="object 10"/>
          <p:cNvGrpSpPr/>
          <p:nvPr/>
        </p:nvGrpSpPr>
        <p:grpSpPr>
          <a:xfrm>
            <a:off x="3085294" y="3467459"/>
            <a:ext cx="1277620" cy="589279"/>
            <a:chOff x="2313970" y="2600594"/>
            <a:chExt cx="958215" cy="441959"/>
          </a:xfrm>
        </p:grpSpPr>
        <p:sp>
          <p:nvSpPr>
            <p:cNvPr id="11" name="object 11"/>
            <p:cNvSpPr/>
            <p:nvPr/>
          </p:nvSpPr>
          <p:spPr>
            <a:xfrm>
              <a:off x="2323495" y="2610119"/>
              <a:ext cx="860425" cy="387350"/>
            </a:xfrm>
            <a:custGeom>
              <a:avLst/>
              <a:gdLst/>
              <a:ahLst/>
              <a:cxnLst/>
              <a:rect l="l" t="t" r="r" b="b"/>
              <a:pathLst>
                <a:path w="860425" h="387350">
                  <a:moveTo>
                    <a:pt x="0" y="0"/>
                  </a:moveTo>
                  <a:lnTo>
                    <a:pt x="859973" y="386899"/>
                  </a:lnTo>
                </a:path>
              </a:pathLst>
            </a:custGeom>
            <a:ln w="19049">
              <a:solidFill>
                <a:srgbClr val="595959"/>
              </a:solidFill>
            </a:ln>
          </p:spPr>
          <p:txBody>
            <a:bodyPr wrap="square" lIns="0" tIns="0" rIns="0" bIns="0" rtlCol="0"/>
            <a:lstStyle/>
            <a:p>
              <a:endParaRPr sz="3200"/>
            </a:p>
          </p:txBody>
        </p:sp>
        <p:sp>
          <p:nvSpPr>
            <p:cNvPr id="12" name="object 12"/>
            <p:cNvSpPr/>
            <p:nvPr/>
          </p:nvSpPr>
          <p:spPr>
            <a:xfrm>
              <a:off x="3161018" y="2958794"/>
              <a:ext cx="110799" cy="83224"/>
            </a:xfrm>
            <a:prstGeom prst="rect">
              <a:avLst/>
            </a:prstGeom>
            <a:blipFill>
              <a:blip r:embed="rId3" cstate="print"/>
              <a:stretch>
                <a:fillRect/>
              </a:stretch>
            </a:blipFill>
          </p:spPr>
          <p:txBody>
            <a:bodyPr wrap="square" lIns="0" tIns="0" rIns="0" bIns="0" rtlCol="0"/>
            <a:lstStyle/>
            <a:p>
              <a:endParaRPr sz="3200"/>
            </a:p>
          </p:txBody>
        </p:sp>
      </p:grpSp>
      <p:sp>
        <p:nvSpPr>
          <p:cNvPr id="13" name="object 13"/>
          <p:cNvSpPr/>
          <p:nvPr/>
        </p:nvSpPr>
        <p:spPr>
          <a:xfrm>
            <a:off x="5715455" y="4911856"/>
            <a:ext cx="358332" cy="352565"/>
          </a:xfrm>
          <a:prstGeom prst="rect">
            <a:avLst/>
          </a:prstGeom>
          <a:blipFill>
            <a:blip r:embed="rId4" cstate="print"/>
            <a:stretch>
              <a:fillRect/>
            </a:stretch>
          </a:blipFill>
        </p:spPr>
        <p:txBody>
          <a:bodyPr wrap="square" lIns="0" tIns="0" rIns="0" bIns="0" rtlCol="0"/>
          <a:lstStyle/>
          <a:p>
            <a:endParaRPr sz="3200"/>
          </a:p>
        </p:txBody>
      </p:sp>
      <p:sp>
        <p:nvSpPr>
          <p:cNvPr id="14" name="object 14"/>
          <p:cNvSpPr/>
          <p:nvPr/>
        </p:nvSpPr>
        <p:spPr>
          <a:xfrm>
            <a:off x="6872719" y="4052895"/>
            <a:ext cx="356799" cy="351061"/>
          </a:xfrm>
          <a:prstGeom prst="rect">
            <a:avLst/>
          </a:prstGeom>
          <a:blipFill>
            <a:blip r:embed="rId5" cstate="print"/>
            <a:stretch>
              <a:fillRect/>
            </a:stretch>
          </a:blipFill>
        </p:spPr>
        <p:txBody>
          <a:bodyPr wrap="square" lIns="0" tIns="0" rIns="0" bIns="0" rtlCol="0"/>
          <a:lstStyle/>
          <a:p>
            <a:endParaRPr sz="3200"/>
          </a:p>
        </p:txBody>
      </p:sp>
      <p:sp>
        <p:nvSpPr>
          <p:cNvPr id="15" name="object 15"/>
          <p:cNvSpPr/>
          <p:nvPr/>
        </p:nvSpPr>
        <p:spPr>
          <a:xfrm>
            <a:off x="5716222" y="3157563"/>
            <a:ext cx="356799" cy="351061"/>
          </a:xfrm>
          <a:prstGeom prst="rect">
            <a:avLst/>
          </a:prstGeom>
          <a:blipFill>
            <a:blip r:embed="rId6" cstate="print"/>
            <a:stretch>
              <a:fillRect/>
            </a:stretch>
          </a:blipFill>
        </p:spPr>
        <p:txBody>
          <a:bodyPr wrap="square" lIns="0" tIns="0" rIns="0" bIns="0" rtlCol="0"/>
          <a:lstStyle/>
          <a:p>
            <a:endParaRPr sz="3200"/>
          </a:p>
        </p:txBody>
      </p:sp>
      <p:sp>
        <p:nvSpPr>
          <p:cNvPr id="16" name="object 16"/>
          <p:cNvSpPr/>
          <p:nvPr/>
        </p:nvSpPr>
        <p:spPr>
          <a:xfrm>
            <a:off x="4582425" y="4052895"/>
            <a:ext cx="356799" cy="351061"/>
          </a:xfrm>
          <a:prstGeom prst="rect">
            <a:avLst/>
          </a:prstGeom>
          <a:blipFill>
            <a:blip r:embed="rId2" cstate="print"/>
            <a:stretch>
              <a:fillRect/>
            </a:stretch>
          </a:blipFill>
        </p:spPr>
        <p:txBody>
          <a:bodyPr wrap="square" lIns="0" tIns="0" rIns="0" bIns="0" rtlCol="0"/>
          <a:lstStyle/>
          <a:p>
            <a:endParaRPr sz="3200"/>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20</a:t>
            </a:fld>
            <a:endParaRPr/>
          </a:p>
        </p:txBody>
      </p:sp>
    </p:spTree>
    <p:extLst>
      <p:ext uri="{BB962C8B-B14F-4D97-AF65-F5344CB8AC3E}">
        <p14:creationId xmlns:p14="http://schemas.microsoft.com/office/powerpoint/2010/main" val="136805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315900" y="872015"/>
            <a:ext cx="8650393" cy="304421"/>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CC0000"/>
                </a:solidFill>
                <a:latin typeface="Comfortaa"/>
                <a:cs typeface="Comfortaa"/>
              </a:rPr>
              <a:t>What does this tell</a:t>
            </a:r>
            <a:r>
              <a:rPr sz="1867" b="1" spc="-73">
                <a:solidFill>
                  <a:srgbClr val="CC0000"/>
                </a:solidFill>
                <a:latin typeface="Comfortaa"/>
                <a:cs typeface="Comfortaa"/>
              </a:rPr>
              <a:t> </a:t>
            </a:r>
            <a:r>
              <a:rPr sz="1867" b="1" spc="-13">
                <a:solidFill>
                  <a:srgbClr val="CC0000"/>
                </a:solidFill>
                <a:latin typeface="Comfortaa"/>
                <a:cs typeface="Comfortaa"/>
              </a:rPr>
              <a:t>you</a:t>
            </a:r>
            <a:r>
              <a:rPr sz="1867" spc="-13">
                <a:latin typeface="Comfortaa"/>
                <a:cs typeface="Comfortaa"/>
              </a:rPr>
              <a:t>?</a:t>
            </a:r>
            <a:endParaRPr sz="1867">
              <a:latin typeface="Comfortaa"/>
              <a:cs typeface="Comfortaa"/>
            </a:endParaRPr>
          </a:p>
        </p:txBody>
      </p:sp>
      <p:sp>
        <p:nvSpPr>
          <p:cNvPr id="11" name="object 11"/>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12" name="object 12"/>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sp>
        <p:nvSpPr>
          <p:cNvPr id="13" name="object 13"/>
          <p:cNvSpPr/>
          <p:nvPr/>
        </p:nvSpPr>
        <p:spPr>
          <a:xfrm>
            <a:off x="5715455" y="4911856"/>
            <a:ext cx="358332" cy="352565"/>
          </a:xfrm>
          <a:prstGeom prst="rect">
            <a:avLst/>
          </a:prstGeom>
          <a:blipFill>
            <a:blip r:embed="rId4" cstate="print"/>
            <a:stretch>
              <a:fillRect/>
            </a:stretch>
          </a:blipFill>
        </p:spPr>
        <p:txBody>
          <a:bodyPr wrap="square" lIns="0" tIns="0" rIns="0" bIns="0" rtlCol="0"/>
          <a:lstStyle/>
          <a:p>
            <a:endParaRPr sz="3200"/>
          </a:p>
        </p:txBody>
      </p:sp>
      <p:sp>
        <p:nvSpPr>
          <p:cNvPr id="14" name="object 14"/>
          <p:cNvSpPr/>
          <p:nvPr/>
        </p:nvSpPr>
        <p:spPr>
          <a:xfrm>
            <a:off x="6872719" y="4052895"/>
            <a:ext cx="356799" cy="351061"/>
          </a:xfrm>
          <a:prstGeom prst="rect">
            <a:avLst/>
          </a:prstGeom>
          <a:blipFill>
            <a:blip r:embed="rId5" cstate="print"/>
            <a:stretch>
              <a:fillRect/>
            </a:stretch>
          </a:blipFill>
        </p:spPr>
        <p:txBody>
          <a:bodyPr wrap="square" lIns="0" tIns="0" rIns="0" bIns="0" rtlCol="0"/>
          <a:lstStyle/>
          <a:p>
            <a:endParaRPr sz="3200"/>
          </a:p>
        </p:txBody>
      </p:sp>
      <p:sp>
        <p:nvSpPr>
          <p:cNvPr id="15" name="object 15"/>
          <p:cNvSpPr/>
          <p:nvPr/>
        </p:nvSpPr>
        <p:spPr>
          <a:xfrm>
            <a:off x="5716222" y="3157563"/>
            <a:ext cx="356799" cy="351061"/>
          </a:xfrm>
          <a:prstGeom prst="rect">
            <a:avLst/>
          </a:prstGeom>
          <a:blipFill>
            <a:blip r:embed="rId3" cstate="print"/>
            <a:stretch>
              <a:fillRect/>
            </a:stretch>
          </a:blipFill>
        </p:spPr>
        <p:txBody>
          <a:bodyPr wrap="square" lIns="0" tIns="0" rIns="0" bIns="0" rtlCol="0"/>
          <a:lstStyle/>
          <a:p>
            <a:endParaRPr sz="3200"/>
          </a:p>
        </p:txBody>
      </p:sp>
      <p:sp>
        <p:nvSpPr>
          <p:cNvPr id="16" name="object 16"/>
          <p:cNvSpPr/>
          <p:nvPr/>
        </p:nvSpPr>
        <p:spPr>
          <a:xfrm>
            <a:off x="4582425" y="4052895"/>
            <a:ext cx="356799" cy="351061"/>
          </a:xfrm>
          <a:prstGeom prst="rect">
            <a:avLst/>
          </a:prstGeom>
          <a:blipFill>
            <a:blip r:embed="rId2" cstate="print"/>
            <a:stretch>
              <a:fillRect/>
            </a:stretch>
          </a:blipFill>
        </p:spPr>
        <p:txBody>
          <a:bodyPr wrap="square" lIns="0" tIns="0" rIns="0" bIns="0" rtlCol="0"/>
          <a:lstStyle/>
          <a:p>
            <a:endParaRPr sz="3200"/>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21</a:t>
            </a:fld>
            <a:endParaRPr/>
          </a:p>
        </p:txBody>
      </p:sp>
    </p:spTree>
    <p:extLst>
      <p:ext uri="{BB962C8B-B14F-4D97-AF65-F5344CB8AC3E}">
        <p14:creationId xmlns:p14="http://schemas.microsoft.com/office/powerpoint/2010/main" val="209557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22</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sp>
        <p:nvSpPr>
          <p:cNvPr id="9" name="object 9"/>
          <p:cNvSpPr txBox="1"/>
          <p:nvPr/>
        </p:nvSpPr>
        <p:spPr>
          <a:xfrm>
            <a:off x="315900" y="872015"/>
            <a:ext cx="8650393" cy="789233"/>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CC0000"/>
                </a:solidFill>
                <a:latin typeface="Comfortaa"/>
                <a:cs typeface="Comfortaa"/>
              </a:rPr>
              <a:t>What does this tell</a:t>
            </a:r>
            <a:r>
              <a:rPr sz="1867" b="1" spc="-73">
                <a:solidFill>
                  <a:srgbClr val="CC0000"/>
                </a:solidFill>
                <a:latin typeface="Comfortaa"/>
                <a:cs typeface="Comfortaa"/>
              </a:rPr>
              <a:t> </a:t>
            </a:r>
            <a:r>
              <a:rPr sz="1867" b="1" spc="-13">
                <a:solidFill>
                  <a:srgbClr val="CC0000"/>
                </a:solidFill>
                <a:latin typeface="Comfortaa"/>
                <a:cs typeface="Comfortaa"/>
              </a:rPr>
              <a:t>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a:t>
            </a:r>
            <a:r>
              <a:rPr sz="1867" b="1" spc="13">
                <a:solidFill>
                  <a:srgbClr val="1154CC"/>
                </a:solidFill>
                <a:latin typeface="Comfortaa"/>
                <a:cs typeface="Comfortaa"/>
              </a:rPr>
              <a:t> </a:t>
            </a:r>
            <a:r>
              <a:rPr sz="1867" b="1" spc="-7">
                <a:solidFill>
                  <a:srgbClr val="1154CC"/>
                </a:solidFill>
                <a:latin typeface="Comfortaa"/>
                <a:cs typeface="Comfortaa"/>
              </a:rPr>
              <a:t>habits</a:t>
            </a:r>
            <a:r>
              <a:rPr sz="1867" spc="-7">
                <a:latin typeface="Comfortaa"/>
                <a:cs typeface="Comfortaa"/>
              </a:rPr>
              <a:t>!</a:t>
            </a:r>
            <a:endParaRPr sz="1867">
              <a:latin typeface="Comfortaa"/>
              <a:cs typeface="Comfortaa"/>
            </a:endParaRPr>
          </a:p>
        </p:txBody>
      </p:sp>
      <p:sp>
        <p:nvSpPr>
          <p:cNvPr id="10" name="object 10"/>
          <p:cNvSpPr/>
          <p:nvPr/>
        </p:nvSpPr>
        <p:spPr>
          <a:xfrm>
            <a:off x="5715455" y="4911856"/>
            <a:ext cx="358332" cy="352565"/>
          </a:xfrm>
          <a:prstGeom prst="rect">
            <a:avLst/>
          </a:prstGeom>
          <a:blipFill>
            <a:blip r:embed="rId4" cstate="print"/>
            <a:stretch>
              <a:fillRect/>
            </a:stretch>
          </a:blipFill>
        </p:spPr>
        <p:txBody>
          <a:bodyPr wrap="square" lIns="0" tIns="0" rIns="0" bIns="0" rtlCol="0"/>
          <a:lstStyle/>
          <a:p>
            <a:endParaRPr sz="3200"/>
          </a:p>
        </p:txBody>
      </p:sp>
      <p:sp>
        <p:nvSpPr>
          <p:cNvPr id="11" name="object 11"/>
          <p:cNvSpPr/>
          <p:nvPr/>
        </p:nvSpPr>
        <p:spPr>
          <a:xfrm>
            <a:off x="6872719" y="4052895"/>
            <a:ext cx="356799" cy="351061"/>
          </a:xfrm>
          <a:prstGeom prst="rect">
            <a:avLst/>
          </a:prstGeom>
          <a:blipFill>
            <a:blip r:embed="rId5" cstate="print"/>
            <a:stretch>
              <a:fillRect/>
            </a:stretch>
          </a:blipFill>
        </p:spPr>
        <p:txBody>
          <a:bodyPr wrap="square" lIns="0" tIns="0" rIns="0" bIns="0" rtlCol="0"/>
          <a:lstStyle/>
          <a:p>
            <a:endParaRPr sz="3200"/>
          </a:p>
        </p:txBody>
      </p:sp>
      <p:sp>
        <p:nvSpPr>
          <p:cNvPr id="12" name="object 12"/>
          <p:cNvSpPr/>
          <p:nvPr/>
        </p:nvSpPr>
        <p:spPr>
          <a:xfrm>
            <a:off x="5716222" y="3157563"/>
            <a:ext cx="356799" cy="351061"/>
          </a:xfrm>
          <a:prstGeom prst="rect">
            <a:avLst/>
          </a:prstGeom>
          <a:blipFill>
            <a:blip r:embed="rId3" cstate="print"/>
            <a:stretch>
              <a:fillRect/>
            </a:stretch>
          </a:blipFill>
        </p:spPr>
        <p:txBody>
          <a:bodyPr wrap="square" lIns="0" tIns="0" rIns="0" bIns="0" rtlCol="0"/>
          <a:lstStyle/>
          <a:p>
            <a:endParaRPr sz="3200"/>
          </a:p>
        </p:txBody>
      </p:sp>
      <p:sp>
        <p:nvSpPr>
          <p:cNvPr id="13" name="object 13"/>
          <p:cNvSpPr/>
          <p:nvPr/>
        </p:nvSpPr>
        <p:spPr>
          <a:xfrm>
            <a:off x="4582425" y="4052895"/>
            <a:ext cx="356799" cy="351061"/>
          </a:xfrm>
          <a:prstGeom prst="rect">
            <a:avLst/>
          </a:prstGeom>
          <a:blipFill>
            <a:blip r:embed="rId2" cstate="print"/>
            <a:stretch>
              <a:fillRect/>
            </a:stretch>
          </a:blipFill>
        </p:spPr>
        <p:txBody>
          <a:bodyPr wrap="square" lIns="0" tIns="0" rIns="0" bIns="0" rtlCol="0"/>
          <a:lstStyle/>
          <a:p>
            <a:endParaRPr sz="3200"/>
          </a:p>
        </p:txBody>
      </p:sp>
    </p:spTree>
    <p:extLst>
      <p:ext uri="{BB962C8B-B14F-4D97-AF65-F5344CB8AC3E}">
        <p14:creationId xmlns:p14="http://schemas.microsoft.com/office/powerpoint/2010/main" val="37782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23</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sp>
        <p:nvSpPr>
          <p:cNvPr id="9" name="object 9"/>
          <p:cNvSpPr txBox="1"/>
          <p:nvPr/>
        </p:nvSpPr>
        <p:spPr>
          <a:xfrm>
            <a:off x="315899" y="872015"/>
            <a:ext cx="10627360" cy="789233"/>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p:txBody>
      </p:sp>
      <p:sp>
        <p:nvSpPr>
          <p:cNvPr id="10" name="object 10"/>
          <p:cNvSpPr/>
          <p:nvPr/>
        </p:nvSpPr>
        <p:spPr>
          <a:xfrm>
            <a:off x="5715455" y="4911856"/>
            <a:ext cx="358332" cy="352565"/>
          </a:xfrm>
          <a:prstGeom prst="rect">
            <a:avLst/>
          </a:prstGeom>
          <a:blipFill>
            <a:blip r:embed="rId4" cstate="print"/>
            <a:stretch>
              <a:fillRect/>
            </a:stretch>
          </a:blipFill>
        </p:spPr>
        <p:txBody>
          <a:bodyPr wrap="square" lIns="0" tIns="0" rIns="0" bIns="0" rtlCol="0"/>
          <a:lstStyle/>
          <a:p>
            <a:endParaRPr sz="3200"/>
          </a:p>
        </p:txBody>
      </p:sp>
      <p:sp>
        <p:nvSpPr>
          <p:cNvPr id="11" name="object 11"/>
          <p:cNvSpPr/>
          <p:nvPr/>
        </p:nvSpPr>
        <p:spPr>
          <a:xfrm>
            <a:off x="6872719" y="4052895"/>
            <a:ext cx="356799" cy="351061"/>
          </a:xfrm>
          <a:prstGeom prst="rect">
            <a:avLst/>
          </a:prstGeom>
          <a:blipFill>
            <a:blip r:embed="rId5" cstate="print"/>
            <a:stretch>
              <a:fillRect/>
            </a:stretch>
          </a:blipFill>
        </p:spPr>
        <p:txBody>
          <a:bodyPr wrap="square" lIns="0" tIns="0" rIns="0" bIns="0" rtlCol="0"/>
          <a:lstStyle/>
          <a:p>
            <a:endParaRPr sz="3200"/>
          </a:p>
        </p:txBody>
      </p:sp>
      <p:sp>
        <p:nvSpPr>
          <p:cNvPr id="12" name="object 12"/>
          <p:cNvSpPr/>
          <p:nvPr/>
        </p:nvSpPr>
        <p:spPr>
          <a:xfrm>
            <a:off x="5716222" y="3157563"/>
            <a:ext cx="356799" cy="351061"/>
          </a:xfrm>
          <a:prstGeom prst="rect">
            <a:avLst/>
          </a:prstGeom>
          <a:blipFill>
            <a:blip r:embed="rId3" cstate="print"/>
            <a:stretch>
              <a:fillRect/>
            </a:stretch>
          </a:blipFill>
        </p:spPr>
        <p:txBody>
          <a:bodyPr wrap="square" lIns="0" tIns="0" rIns="0" bIns="0" rtlCol="0"/>
          <a:lstStyle/>
          <a:p>
            <a:endParaRPr sz="3200"/>
          </a:p>
        </p:txBody>
      </p:sp>
      <p:sp>
        <p:nvSpPr>
          <p:cNvPr id="13" name="object 13"/>
          <p:cNvSpPr/>
          <p:nvPr/>
        </p:nvSpPr>
        <p:spPr>
          <a:xfrm>
            <a:off x="4582425" y="4052895"/>
            <a:ext cx="356799" cy="351061"/>
          </a:xfrm>
          <a:prstGeom prst="rect">
            <a:avLst/>
          </a:prstGeom>
          <a:blipFill>
            <a:blip r:embed="rId2" cstate="print"/>
            <a:stretch>
              <a:fillRect/>
            </a:stretch>
          </a:blipFill>
        </p:spPr>
        <p:txBody>
          <a:bodyPr wrap="square" lIns="0" tIns="0" rIns="0" bIns="0" rtlCol="0"/>
          <a:lstStyle/>
          <a:p>
            <a:endParaRPr sz="3200"/>
          </a:p>
        </p:txBody>
      </p:sp>
    </p:spTree>
    <p:extLst>
      <p:ext uri="{BB962C8B-B14F-4D97-AF65-F5344CB8AC3E}">
        <p14:creationId xmlns:p14="http://schemas.microsoft.com/office/powerpoint/2010/main" val="4072124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24</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sp>
        <p:nvSpPr>
          <p:cNvPr id="9" name="object 9"/>
          <p:cNvSpPr txBox="1"/>
          <p:nvPr/>
        </p:nvSpPr>
        <p:spPr>
          <a:xfrm>
            <a:off x="315899" y="872015"/>
            <a:ext cx="10627360" cy="1204796"/>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p:txBody>
      </p:sp>
      <p:sp>
        <p:nvSpPr>
          <p:cNvPr id="10" name="object 10"/>
          <p:cNvSpPr/>
          <p:nvPr/>
        </p:nvSpPr>
        <p:spPr>
          <a:xfrm>
            <a:off x="5715455" y="4911856"/>
            <a:ext cx="358332" cy="352565"/>
          </a:xfrm>
          <a:prstGeom prst="rect">
            <a:avLst/>
          </a:prstGeom>
          <a:blipFill>
            <a:blip r:embed="rId4" cstate="print"/>
            <a:stretch>
              <a:fillRect/>
            </a:stretch>
          </a:blipFill>
        </p:spPr>
        <p:txBody>
          <a:bodyPr wrap="square" lIns="0" tIns="0" rIns="0" bIns="0" rtlCol="0"/>
          <a:lstStyle/>
          <a:p>
            <a:endParaRPr sz="3200"/>
          </a:p>
        </p:txBody>
      </p:sp>
      <p:sp>
        <p:nvSpPr>
          <p:cNvPr id="11" name="object 11"/>
          <p:cNvSpPr/>
          <p:nvPr/>
        </p:nvSpPr>
        <p:spPr>
          <a:xfrm>
            <a:off x="6872719" y="4052895"/>
            <a:ext cx="356799" cy="351061"/>
          </a:xfrm>
          <a:prstGeom prst="rect">
            <a:avLst/>
          </a:prstGeom>
          <a:blipFill>
            <a:blip r:embed="rId5" cstate="print"/>
            <a:stretch>
              <a:fillRect/>
            </a:stretch>
          </a:blipFill>
        </p:spPr>
        <p:txBody>
          <a:bodyPr wrap="square" lIns="0" tIns="0" rIns="0" bIns="0" rtlCol="0"/>
          <a:lstStyle/>
          <a:p>
            <a:endParaRPr sz="3200"/>
          </a:p>
        </p:txBody>
      </p:sp>
      <p:sp>
        <p:nvSpPr>
          <p:cNvPr id="12" name="object 12"/>
          <p:cNvSpPr/>
          <p:nvPr/>
        </p:nvSpPr>
        <p:spPr>
          <a:xfrm>
            <a:off x="5716222" y="3157563"/>
            <a:ext cx="356799" cy="351061"/>
          </a:xfrm>
          <a:prstGeom prst="rect">
            <a:avLst/>
          </a:prstGeom>
          <a:blipFill>
            <a:blip r:embed="rId3" cstate="print"/>
            <a:stretch>
              <a:fillRect/>
            </a:stretch>
          </a:blipFill>
        </p:spPr>
        <p:txBody>
          <a:bodyPr wrap="square" lIns="0" tIns="0" rIns="0" bIns="0" rtlCol="0"/>
          <a:lstStyle/>
          <a:p>
            <a:endParaRPr sz="3200"/>
          </a:p>
        </p:txBody>
      </p:sp>
      <p:sp>
        <p:nvSpPr>
          <p:cNvPr id="13" name="object 13"/>
          <p:cNvSpPr/>
          <p:nvPr/>
        </p:nvSpPr>
        <p:spPr>
          <a:xfrm>
            <a:off x="4582425" y="4052895"/>
            <a:ext cx="356799" cy="351061"/>
          </a:xfrm>
          <a:prstGeom prst="rect">
            <a:avLst/>
          </a:prstGeom>
          <a:blipFill>
            <a:blip r:embed="rId2" cstate="print"/>
            <a:stretch>
              <a:fillRect/>
            </a:stretch>
          </a:blipFill>
        </p:spPr>
        <p:txBody>
          <a:bodyPr wrap="square" lIns="0" tIns="0" rIns="0" bIns="0" rtlCol="0"/>
          <a:lstStyle/>
          <a:p>
            <a:endParaRPr sz="3200"/>
          </a:p>
        </p:txBody>
      </p:sp>
    </p:spTree>
    <p:extLst>
      <p:ext uri="{BB962C8B-B14F-4D97-AF65-F5344CB8AC3E}">
        <p14:creationId xmlns:p14="http://schemas.microsoft.com/office/powerpoint/2010/main" val="17748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25</a:t>
            </a:fld>
            <a:endParaRPr/>
          </a:p>
        </p:txBody>
      </p:sp>
      <p:sp>
        <p:nvSpPr>
          <p:cNvPr id="7" name="object 7"/>
          <p:cNvSpPr/>
          <p:nvPr/>
        </p:nvSpPr>
        <p:spPr>
          <a:xfrm>
            <a:off x="5715455" y="4911856"/>
            <a:ext cx="358332" cy="352565"/>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6872719" y="4052895"/>
            <a:ext cx="356799" cy="351061"/>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5716222" y="3157563"/>
            <a:ext cx="356799" cy="351061"/>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4582425" y="4052895"/>
            <a:ext cx="356799" cy="351061"/>
          </a:xfrm>
          <a:prstGeom prst="rect">
            <a:avLst/>
          </a:prstGeom>
          <a:blipFill>
            <a:blip r:embed="rId5" cstate="print"/>
            <a:stretch>
              <a:fillRect/>
            </a:stretch>
          </a:blipFill>
        </p:spPr>
        <p:txBody>
          <a:bodyPr wrap="square" lIns="0" tIns="0" rIns="0" bIns="0" rtlCol="0"/>
          <a:lstStyle/>
          <a:p>
            <a:endParaRPr sz="3200"/>
          </a:p>
        </p:txBody>
      </p:sp>
      <p:sp>
        <p:nvSpPr>
          <p:cNvPr id="11" name="object 11"/>
          <p:cNvSpPr/>
          <p:nvPr/>
        </p:nvSpPr>
        <p:spPr>
          <a:xfrm>
            <a:off x="3250010" y="858308"/>
            <a:ext cx="356781" cy="351061"/>
          </a:xfrm>
          <a:prstGeom prst="rect">
            <a:avLst/>
          </a:prstGeom>
          <a:blipFill>
            <a:blip r:embed="rId5" cstate="print"/>
            <a:stretch>
              <a:fillRect/>
            </a:stretch>
          </a:blipFill>
        </p:spPr>
        <p:txBody>
          <a:bodyPr wrap="square" lIns="0" tIns="0" rIns="0" bIns="0" rtlCol="0"/>
          <a:lstStyle/>
          <a:p>
            <a:endParaRPr sz="3200"/>
          </a:p>
        </p:txBody>
      </p:sp>
      <p:sp>
        <p:nvSpPr>
          <p:cNvPr id="12" name="object 12"/>
          <p:cNvSpPr/>
          <p:nvPr/>
        </p:nvSpPr>
        <p:spPr>
          <a:xfrm>
            <a:off x="4145491" y="858298"/>
            <a:ext cx="356799" cy="351061"/>
          </a:xfrm>
          <a:prstGeom prst="rect">
            <a:avLst/>
          </a:prstGeom>
          <a:blipFill>
            <a:blip r:embed="rId4" cstate="print"/>
            <a:stretch>
              <a:fillRect/>
            </a:stretch>
          </a:blipFill>
        </p:spPr>
        <p:txBody>
          <a:bodyPr wrap="square" lIns="0" tIns="0" rIns="0" bIns="0" rtlCol="0"/>
          <a:lstStyle/>
          <a:p>
            <a:endParaRPr sz="3200"/>
          </a:p>
        </p:txBody>
      </p:sp>
      <p:sp>
        <p:nvSpPr>
          <p:cNvPr id="13" name="object 13"/>
          <p:cNvSpPr txBox="1"/>
          <p:nvPr/>
        </p:nvSpPr>
        <p:spPr>
          <a:xfrm>
            <a:off x="315899" y="872015"/>
            <a:ext cx="10627360" cy="1620358"/>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2693332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26</a:t>
            </a:fld>
            <a:endParaRPr/>
          </a:p>
        </p:txBody>
      </p:sp>
      <p:sp>
        <p:nvSpPr>
          <p:cNvPr id="7" name="object 7"/>
          <p:cNvSpPr/>
          <p:nvPr/>
        </p:nvSpPr>
        <p:spPr>
          <a:xfrm>
            <a:off x="5715455" y="4911856"/>
            <a:ext cx="358332" cy="352565"/>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6872719" y="4052895"/>
            <a:ext cx="356799" cy="351061"/>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5716222" y="3157563"/>
            <a:ext cx="356799" cy="351061"/>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4582425" y="4052895"/>
            <a:ext cx="356799" cy="351061"/>
          </a:xfrm>
          <a:prstGeom prst="rect">
            <a:avLst/>
          </a:prstGeom>
          <a:blipFill>
            <a:blip r:embed="rId5" cstate="print"/>
            <a:stretch>
              <a:fillRect/>
            </a:stretch>
          </a:blipFill>
        </p:spPr>
        <p:txBody>
          <a:bodyPr wrap="square" lIns="0" tIns="0" rIns="0" bIns="0" rtlCol="0"/>
          <a:lstStyle/>
          <a:p>
            <a:endParaRPr sz="3200"/>
          </a:p>
        </p:txBody>
      </p:sp>
      <p:sp>
        <p:nvSpPr>
          <p:cNvPr id="11" name="object 11"/>
          <p:cNvSpPr/>
          <p:nvPr/>
        </p:nvSpPr>
        <p:spPr>
          <a:xfrm>
            <a:off x="3250010" y="858308"/>
            <a:ext cx="356781" cy="351061"/>
          </a:xfrm>
          <a:prstGeom prst="rect">
            <a:avLst/>
          </a:prstGeom>
          <a:blipFill>
            <a:blip r:embed="rId5" cstate="print"/>
            <a:stretch>
              <a:fillRect/>
            </a:stretch>
          </a:blipFill>
        </p:spPr>
        <p:txBody>
          <a:bodyPr wrap="square" lIns="0" tIns="0" rIns="0" bIns="0" rtlCol="0"/>
          <a:lstStyle/>
          <a:p>
            <a:endParaRPr sz="3200"/>
          </a:p>
        </p:txBody>
      </p:sp>
      <p:sp>
        <p:nvSpPr>
          <p:cNvPr id="12" name="object 12"/>
          <p:cNvSpPr/>
          <p:nvPr/>
        </p:nvSpPr>
        <p:spPr>
          <a:xfrm>
            <a:off x="4145491" y="858298"/>
            <a:ext cx="356799" cy="351061"/>
          </a:xfrm>
          <a:prstGeom prst="rect">
            <a:avLst/>
          </a:prstGeom>
          <a:blipFill>
            <a:blip r:embed="rId4" cstate="print"/>
            <a:stretch>
              <a:fillRect/>
            </a:stretch>
          </a:blipFill>
        </p:spPr>
        <p:txBody>
          <a:bodyPr wrap="square" lIns="0" tIns="0" rIns="0" bIns="0" rtlCol="0"/>
          <a:lstStyle/>
          <a:p>
            <a:endParaRPr sz="3200"/>
          </a:p>
        </p:txBody>
      </p:sp>
      <p:sp>
        <p:nvSpPr>
          <p:cNvPr id="13" name="object 13"/>
          <p:cNvSpPr txBox="1"/>
          <p:nvPr/>
        </p:nvSpPr>
        <p:spPr>
          <a:xfrm>
            <a:off x="315899" y="872015"/>
            <a:ext cx="10627360" cy="1971801"/>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a:p>
            <a:pPr marL="37252">
              <a:spcBef>
                <a:spcPts val="513"/>
              </a:spcBef>
            </a:pPr>
            <a:r>
              <a:rPr sz="1867">
                <a:latin typeface="Comfortaa"/>
                <a:cs typeface="Comfortaa"/>
              </a:rPr>
              <a:t>=&gt; Use</a:t>
            </a:r>
            <a:r>
              <a:rPr sz="1867" spc="-13">
                <a:latin typeface="Comfortaa"/>
                <a:cs typeface="Comfortaa"/>
              </a:rPr>
              <a:t> </a:t>
            </a:r>
            <a:r>
              <a:rPr sz="1867" b="1" spc="-13">
                <a:solidFill>
                  <a:srgbClr val="1154CC"/>
                </a:solidFill>
                <a:latin typeface="Comfortaa"/>
                <a:cs typeface="Comfortaa"/>
              </a:rPr>
              <a:t>Graphs</a:t>
            </a:r>
            <a:r>
              <a:rPr sz="1867" spc="-13">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486488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27</a:t>
            </a:fld>
            <a:endParaRPr/>
          </a:p>
        </p:txBody>
      </p:sp>
      <p:grpSp>
        <p:nvGrpSpPr>
          <p:cNvPr id="7" name="object 7"/>
          <p:cNvGrpSpPr/>
          <p:nvPr/>
        </p:nvGrpSpPr>
        <p:grpSpPr>
          <a:xfrm>
            <a:off x="4582425" y="3157564"/>
            <a:ext cx="2647527" cy="2107353"/>
            <a:chOff x="3436818" y="2368172"/>
            <a:chExt cx="1985645" cy="1580515"/>
          </a:xfrm>
        </p:grpSpPr>
        <p:sp>
          <p:nvSpPr>
            <p:cNvPr id="8" name="object 8"/>
            <p:cNvSpPr/>
            <p:nvPr/>
          </p:nvSpPr>
          <p:spPr>
            <a:xfrm>
              <a:off x="4286591" y="3683892"/>
              <a:ext cx="268749" cy="264424"/>
            </a:xfrm>
            <a:prstGeom prst="rect">
              <a:avLst/>
            </a:prstGeom>
            <a:blipFill>
              <a:blip r:embed="rId2" cstate="print"/>
              <a:stretch>
                <a:fillRect/>
              </a:stretch>
            </a:blipFill>
          </p:spPr>
          <p:txBody>
            <a:bodyPr wrap="square" lIns="0" tIns="0" rIns="0" bIns="0" rtlCol="0"/>
            <a:lstStyle/>
            <a:p>
              <a:endParaRPr sz="3200"/>
            </a:p>
          </p:txBody>
        </p:sp>
        <p:sp>
          <p:nvSpPr>
            <p:cNvPr id="9" name="object 9"/>
            <p:cNvSpPr/>
            <p:nvPr/>
          </p:nvSpPr>
          <p:spPr>
            <a:xfrm>
              <a:off x="3604992" y="3364868"/>
              <a:ext cx="659130" cy="452120"/>
            </a:xfrm>
            <a:custGeom>
              <a:avLst/>
              <a:gdLst/>
              <a:ahLst/>
              <a:cxnLst/>
              <a:rect l="l" t="t" r="r" b="b"/>
              <a:pathLst>
                <a:path w="659129" h="452120">
                  <a:moveTo>
                    <a:pt x="0" y="0"/>
                  </a:moveTo>
                  <a:lnTo>
                    <a:pt x="658998" y="451849"/>
                  </a:lnTo>
                </a:path>
              </a:pathLst>
            </a:custGeom>
            <a:ln w="19049">
              <a:solidFill>
                <a:srgbClr val="1154CC"/>
              </a:solidFill>
            </a:ln>
          </p:spPr>
          <p:txBody>
            <a:bodyPr wrap="square" lIns="0" tIns="0" rIns="0" bIns="0" rtlCol="0"/>
            <a:lstStyle/>
            <a:p>
              <a:endParaRPr sz="3200"/>
            </a:p>
          </p:txBody>
        </p:sp>
        <p:sp>
          <p:nvSpPr>
            <p:cNvPr id="10" name="object 10"/>
            <p:cNvSpPr/>
            <p:nvPr/>
          </p:nvSpPr>
          <p:spPr>
            <a:xfrm>
              <a:off x="3858842" y="3515267"/>
              <a:ext cx="151130" cy="151130"/>
            </a:xfrm>
            <a:custGeom>
              <a:avLst/>
              <a:gdLst/>
              <a:ahLst/>
              <a:cxnLst/>
              <a:rect l="l" t="t" r="r" b="b"/>
              <a:pathLst>
                <a:path w="151129" h="151129">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1" name="object 11"/>
            <p:cNvSpPr/>
            <p:nvPr/>
          </p:nvSpPr>
          <p:spPr>
            <a:xfrm>
              <a:off x="5154539" y="3039671"/>
              <a:ext cx="267599" cy="263296"/>
            </a:xfrm>
            <a:prstGeom prst="rect">
              <a:avLst/>
            </a:prstGeom>
            <a:blipFill>
              <a:blip r:embed="rId3" cstate="print"/>
              <a:stretch>
                <a:fillRect/>
              </a:stretch>
            </a:blipFill>
          </p:spPr>
          <p:txBody>
            <a:bodyPr wrap="square" lIns="0" tIns="0" rIns="0" bIns="0" rtlCol="0"/>
            <a:lstStyle/>
            <a:p>
              <a:endParaRPr sz="3200"/>
            </a:p>
          </p:txBody>
        </p:sp>
        <p:sp>
          <p:nvSpPr>
            <p:cNvPr id="12" name="object 12"/>
            <p:cNvSpPr/>
            <p:nvPr/>
          </p:nvSpPr>
          <p:spPr>
            <a:xfrm>
              <a:off x="4287166" y="2368172"/>
              <a:ext cx="267599" cy="263296"/>
            </a:xfrm>
            <a:prstGeom prst="rect">
              <a:avLst/>
            </a:prstGeom>
            <a:blipFill>
              <a:blip r:embed="rId4" cstate="print"/>
              <a:stretch>
                <a:fillRect/>
              </a:stretch>
            </a:blipFill>
          </p:spPr>
          <p:txBody>
            <a:bodyPr wrap="square" lIns="0" tIns="0" rIns="0" bIns="0" rtlCol="0"/>
            <a:lstStyle/>
            <a:p>
              <a:endParaRPr sz="3200"/>
            </a:p>
          </p:txBody>
        </p:sp>
        <p:sp>
          <p:nvSpPr>
            <p:cNvPr id="13" name="object 13"/>
            <p:cNvSpPr/>
            <p:nvPr/>
          </p:nvSpPr>
          <p:spPr>
            <a:xfrm>
              <a:off x="3436818" y="3039671"/>
              <a:ext cx="267599" cy="263296"/>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3687417" y="2552294"/>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3886867" y="2764844"/>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6" name="object 16"/>
            <p:cNvSpPr/>
            <p:nvPr/>
          </p:nvSpPr>
          <p:spPr>
            <a:xfrm>
              <a:off x="4550565" y="2550194"/>
              <a:ext cx="628015" cy="523875"/>
            </a:xfrm>
            <a:custGeom>
              <a:avLst/>
              <a:gdLst/>
              <a:ahLst/>
              <a:cxnLst/>
              <a:rect l="l" t="t" r="r" b="b"/>
              <a:pathLst>
                <a:path w="628014" h="523875">
                  <a:moveTo>
                    <a:pt x="627948" y="523523"/>
                  </a:moveTo>
                  <a:lnTo>
                    <a:pt x="0" y="0"/>
                  </a:lnTo>
                </a:path>
              </a:pathLst>
            </a:custGeom>
            <a:ln w="19049">
              <a:solidFill>
                <a:srgbClr val="1154CC"/>
              </a:solidFill>
            </a:ln>
          </p:spPr>
          <p:txBody>
            <a:bodyPr wrap="square" lIns="0" tIns="0" rIns="0" bIns="0" rtlCol="0"/>
            <a:lstStyle/>
            <a:p>
              <a:endParaRPr sz="3200"/>
            </a:p>
          </p:txBody>
        </p:sp>
        <p:sp>
          <p:nvSpPr>
            <p:cNvPr id="17" name="object 17"/>
            <p:cNvSpPr/>
            <p:nvPr/>
          </p:nvSpPr>
          <p:spPr>
            <a:xfrm>
              <a:off x="4787990" y="2732619"/>
              <a:ext cx="153670" cy="158750"/>
            </a:xfrm>
            <a:custGeom>
              <a:avLst/>
              <a:gdLst/>
              <a:ahLst/>
              <a:cxnLst/>
              <a:rect l="l" t="t" r="r" b="b"/>
              <a:pathLst>
                <a:path w="153670" h="158750">
                  <a:moveTo>
                    <a:pt x="83449" y="158749"/>
                  </a:moveTo>
                  <a:lnTo>
                    <a:pt x="0" y="85874"/>
                  </a:lnTo>
                  <a:lnTo>
                    <a:pt x="69949" y="0"/>
                  </a:lnTo>
                  <a:lnTo>
                    <a:pt x="153399" y="72849"/>
                  </a:lnTo>
                  <a:lnTo>
                    <a:pt x="83449" y="158749"/>
                  </a:lnTo>
                  <a:close/>
                </a:path>
              </a:pathLst>
            </a:custGeom>
            <a:solidFill>
              <a:srgbClr val="1154CC"/>
            </a:solidFill>
          </p:spPr>
          <p:txBody>
            <a:bodyPr wrap="square" lIns="0" tIns="0" rIns="0" bIns="0" rtlCol="0"/>
            <a:lstStyle/>
            <a:p>
              <a:endParaRPr sz="3200"/>
            </a:p>
          </p:txBody>
        </p:sp>
        <p:sp>
          <p:nvSpPr>
            <p:cNvPr id="18" name="object 18"/>
            <p:cNvSpPr/>
            <p:nvPr/>
          </p:nvSpPr>
          <p:spPr>
            <a:xfrm>
              <a:off x="4559165" y="3301143"/>
              <a:ext cx="659130" cy="494030"/>
            </a:xfrm>
            <a:custGeom>
              <a:avLst/>
              <a:gdLst/>
              <a:ahLst/>
              <a:cxnLst/>
              <a:rect l="l" t="t" r="r" b="b"/>
              <a:pathLst>
                <a:path w="659129" h="494029">
                  <a:moveTo>
                    <a:pt x="0" y="493849"/>
                  </a:moveTo>
                  <a:lnTo>
                    <a:pt x="658998" y="0"/>
                  </a:lnTo>
                </a:path>
              </a:pathLst>
            </a:custGeom>
            <a:ln w="19049">
              <a:solidFill>
                <a:srgbClr val="1154CC"/>
              </a:solidFill>
            </a:ln>
          </p:spPr>
          <p:txBody>
            <a:bodyPr wrap="square" lIns="0" tIns="0" rIns="0" bIns="0" rtlCol="0"/>
            <a:lstStyle/>
            <a:p>
              <a:endParaRPr sz="3200"/>
            </a:p>
          </p:txBody>
        </p:sp>
        <p:sp>
          <p:nvSpPr>
            <p:cNvPr id="19" name="object 19"/>
            <p:cNvSpPr/>
            <p:nvPr/>
          </p:nvSpPr>
          <p:spPr>
            <a:xfrm>
              <a:off x="4815665" y="3467592"/>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sp>
          <p:nvSpPr>
            <p:cNvPr id="20" name="object 20"/>
            <p:cNvSpPr/>
            <p:nvPr/>
          </p:nvSpPr>
          <p:spPr>
            <a:xfrm>
              <a:off x="4439716" y="2679094"/>
              <a:ext cx="5080" cy="936625"/>
            </a:xfrm>
            <a:custGeom>
              <a:avLst/>
              <a:gdLst/>
              <a:ahLst/>
              <a:cxnLst/>
              <a:rect l="l" t="t" r="r" b="b"/>
              <a:pathLst>
                <a:path w="5079" h="936625">
                  <a:moveTo>
                    <a:pt x="4799" y="936298"/>
                  </a:moveTo>
                  <a:lnTo>
                    <a:pt x="0" y="0"/>
                  </a:lnTo>
                </a:path>
              </a:pathLst>
            </a:custGeom>
            <a:ln w="19049">
              <a:solidFill>
                <a:srgbClr val="1154CC"/>
              </a:solidFill>
            </a:ln>
          </p:spPr>
          <p:txBody>
            <a:bodyPr wrap="square" lIns="0" tIns="0" rIns="0" bIns="0" rtlCol="0"/>
            <a:lstStyle/>
            <a:p>
              <a:endParaRPr sz="3200"/>
            </a:p>
          </p:txBody>
        </p:sp>
        <p:sp>
          <p:nvSpPr>
            <p:cNvPr id="21" name="object 21"/>
            <p:cNvSpPr/>
            <p:nvPr/>
          </p:nvSpPr>
          <p:spPr>
            <a:xfrm>
              <a:off x="4378366" y="2940344"/>
              <a:ext cx="131445" cy="130810"/>
            </a:xfrm>
            <a:custGeom>
              <a:avLst/>
              <a:gdLst/>
              <a:ahLst/>
              <a:cxnLst/>
              <a:rect l="l" t="t" r="r" b="b"/>
              <a:pathLst>
                <a:path w="131445" h="130810">
                  <a:moveTo>
                    <a:pt x="0" y="130199"/>
                  </a:moveTo>
                  <a:lnTo>
                    <a:pt x="0" y="299"/>
                  </a:lnTo>
                  <a:lnTo>
                    <a:pt x="131099" y="0"/>
                  </a:lnTo>
                  <a:lnTo>
                    <a:pt x="131099" y="129899"/>
                  </a:lnTo>
                  <a:lnTo>
                    <a:pt x="0" y="130199"/>
                  </a:lnTo>
                  <a:close/>
                </a:path>
              </a:pathLst>
            </a:custGeom>
            <a:solidFill>
              <a:srgbClr val="1154CC"/>
            </a:solidFill>
          </p:spPr>
          <p:txBody>
            <a:bodyPr wrap="square" lIns="0" tIns="0" rIns="0" bIns="0" rtlCol="0"/>
            <a:lstStyle/>
            <a:p>
              <a:endParaRPr sz="3200"/>
            </a:p>
          </p:txBody>
        </p:sp>
        <p:sp>
          <p:nvSpPr>
            <p:cNvPr id="22" name="object 22"/>
            <p:cNvSpPr/>
            <p:nvPr/>
          </p:nvSpPr>
          <p:spPr>
            <a:xfrm>
              <a:off x="3751742" y="3166818"/>
              <a:ext cx="1403350" cy="5080"/>
            </a:xfrm>
            <a:custGeom>
              <a:avLst/>
              <a:gdLst/>
              <a:ahLst/>
              <a:cxnLst/>
              <a:rect l="l" t="t" r="r" b="b"/>
              <a:pathLst>
                <a:path w="1403350" h="5080">
                  <a:moveTo>
                    <a:pt x="0" y="0"/>
                  </a:moveTo>
                  <a:lnTo>
                    <a:pt x="1402797" y="4499"/>
                  </a:lnTo>
                </a:path>
              </a:pathLst>
            </a:custGeom>
            <a:ln w="19049">
              <a:solidFill>
                <a:srgbClr val="1154CC"/>
              </a:solidFill>
            </a:ln>
          </p:spPr>
          <p:txBody>
            <a:bodyPr wrap="square" lIns="0" tIns="0" rIns="0" bIns="0" rtlCol="0"/>
            <a:lstStyle/>
            <a:p>
              <a:endParaRPr sz="3200"/>
            </a:p>
          </p:txBody>
        </p:sp>
        <p:sp>
          <p:nvSpPr>
            <p:cNvPr id="23" name="object 23"/>
            <p:cNvSpPr/>
            <p:nvPr/>
          </p:nvSpPr>
          <p:spPr>
            <a:xfrm>
              <a:off x="4015766" y="3113293"/>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grpSp>
      <p:sp>
        <p:nvSpPr>
          <p:cNvPr id="24" name="object 24"/>
          <p:cNvSpPr/>
          <p:nvPr/>
        </p:nvSpPr>
        <p:spPr>
          <a:xfrm>
            <a:off x="3250010" y="858308"/>
            <a:ext cx="356781" cy="351061"/>
          </a:xfrm>
          <a:prstGeom prst="rect">
            <a:avLst/>
          </a:prstGeom>
          <a:blipFill>
            <a:blip r:embed="rId5" cstate="print"/>
            <a:stretch>
              <a:fillRect/>
            </a:stretch>
          </a:blipFill>
        </p:spPr>
        <p:txBody>
          <a:bodyPr wrap="square" lIns="0" tIns="0" rIns="0" bIns="0" rtlCol="0"/>
          <a:lstStyle/>
          <a:p>
            <a:endParaRPr sz="3200"/>
          </a:p>
        </p:txBody>
      </p:sp>
      <p:sp>
        <p:nvSpPr>
          <p:cNvPr id="25" name="object 25"/>
          <p:cNvSpPr/>
          <p:nvPr/>
        </p:nvSpPr>
        <p:spPr>
          <a:xfrm>
            <a:off x="4145491" y="858298"/>
            <a:ext cx="356799" cy="351061"/>
          </a:xfrm>
          <a:prstGeom prst="rect">
            <a:avLst/>
          </a:prstGeom>
          <a:blipFill>
            <a:blip r:embed="rId4" cstate="print"/>
            <a:stretch>
              <a:fillRect/>
            </a:stretch>
          </a:blipFill>
        </p:spPr>
        <p:txBody>
          <a:bodyPr wrap="square" lIns="0" tIns="0" rIns="0" bIns="0" rtlCol="0"/>
          <a:lstStyle/>
          <a:p>
            <a:endParaRPr sz="3200"/>
          </a:p>
        </p:txBody>
      </p:sp>
      <p:sp>
        <p:nvSpPr>
          <p:cNvPr id="26" name="object 26"/>
          <p:cNvSpPr txBox="1"/>
          <p:nvPr/>
        </p:nvSpPr>
        <p:spPr>
          <a:xfrm>
            <a:off x="315899" y="872015"/>
            <a:ext cx="10627360" cy="1971801"/>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a:p>
            <a:pPr marL="37252">
              <a:spcBef>
                <a:spcPts val="513"/>
              </a:spcBef>
            </a:pPr>
            <a:r>
              <a:rPr sz="1867">
                <a:latin typeface="Comfortaa"/>
                <a:cs typeface="Comfortaa"/>
              </a:rPr>
              <a:t>=&gt; Use</a:t>
            </a:r>
            <a:r>
              <a:rPr sz="1867" spc="-13">
                <a:latin typeface="Comfortaa"/>
                <a:cs typeface="Comfortaa"/>
              </a:rPr>
              <a:t> </a:t>
            </a:r>
            <a:r>
              <a:rPr sz="1867" b="1" spc="-13">
                <a:solidFill>
                  <a:srgbClr val="1154CC"/>
                </a:solidFill>
                <a:latin typeface="Comfortaa"/>
                <a:cs typeface="Comfortaa"/>
              </a:rPr>
              <a:t>Graphs</a:t>
            </a:r>
            <a:r>
              <a:rPr sz="1867" spc="-13">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127409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28</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grpSp>
        <p:nvGrpSpPr>
          <p:cNvPr id="9" name="object 9"/>
          <p:cNvGrpSpPr/>
          <p:nvPr/>
        </p:nvGrpSpPr>
        <p:grpSpPr>
          <a:xfrm>
            <a:off x="7041720" y="3413093"/>
            <a:ext cx="832273" cy="288713"/>
            <a:chOff x="5281289" y="2559819"/>
            <a:chExt cx="624205" cy="216535"/>
          </a:xfrm>
        </p:grpSpPr>
        <p:sp>
          <p:nvSpPr>
            <p:cNvPr id="10" name="object 10"/>
            <p:cNvSpPr/>
            <p:nvPr/>
          </p:nvSpPr>
          <p:spPr>
            <a:xfrm>
              <a:off x="5373139" y="2569344"/>
              <a:ext cx="522605" cy="167640"/>
            </a:xfrm>
            <a:custGeom>
              <a:avLst/>
              <a:gdLst/>
              <a:ahLst/>
              <a:cxnLst/>
              <a:rect l="l" t="t" r="r" b="b"/>
              <a:pathLst>
                <a:path w="522604" h="167639">
                  <a:moveTo>
                    <a:pt x="522348" y="0"/>
                  </a:moveTo>
                  <a:lnTo>
                    <a:pt x="0" y="167324"/>
                  </a:lnTo>
                </a:path>
              </a:pathLst>
            </a:custGeom>
            <a:ln w="19049">
              <a:solidFill>
                <a:srgbClr val="000000"/>
              </a:solidFill>
            </a:ln>
          </p:spPr>
          <p:txBody>
            <a:bodyPr wrap="square" lIns="0" tIns="0" rIns="0" bIns="0" rtlCol="0"/>
            <a:lstStyle/>
            <a:p>
              <a:endParaRPr sz="3200"/>
            </a:p>
          </p:txBody>
        </p:sp>
        <p:sp>
          <p:nvSpPr>
            <p:cNvPr id="11" name="object 11"/>
            <p:cNvSpPr/>
            <p:nvPr/>
          </p:nvSpPr>
          <p:spPr>
            <a:xfrm>
              <a:off x="5281289" y="2697194"/>
              <a:ext cx="110974" cy="78974"/>
            </a:xfrm>
            <a:prstGeom prst="rect">
              <a:avLst/>
            </a:prstGeom>
            <a:blipFill>
              <a:blip r:embed="rId4" cstate="print"/>
              <a:stretch>
                <a:fillRect/>
              </a:stretch>
            </a:blipFill>
          </p:spPr>
          <p:txBody>
            <a:bodyPr wrap="square" lIns="0" tIns="0" rIns="0" bIns="0" rtlCol="0"/>
            <a:lstStyle/>
            <a:p>
              <a:endParaRPr sz="3200"/>
            </a:p>
          </p:txBody>
        </p:sp>
      </p:grpSp>
      <p:sp>
        <p:nvSpPr>
          <p:cNvPr id="12" name="object 12"/>
          <p:cNvSpPr txBox="1"/>
          <p:nvPr/>
        </p:nvSpPr>
        <p:spPr>
          <a:xfrm>
            <a:off x="315899" y="872015"/>
            <a:ext cx="10627360" cy="2548945"/>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a:p>
            <a:pPr marL="37252">
              <a:spcBef>
                <a:spcPts val="513"/>
              </a:spcBef>
            </a:pPr>
            <a:r>
              <a:rPr sz="1867">
                <a:latin typeface="Comfortaa"/>
                <a:cs typeface="Comfortaa"/>
              </a:rPr>
              <a:t>=&gt; Use</a:t>
            </a:r>
            <a:r>
              <a:rPr sz="1867" spc="-13">
                <a:latin typeface="Comfortaa"/>
                <a:cs typeface="Comfortaa"/>
              </a:rPr>
              <a:t> </a:t>
            </a:r>
            <a:r>
              <a:rPr sz="1867" b="1" spc="-13">
                <a:solidFill>
                  <a:srgbClr val="1154CC"/>
                </a:solidFill>
                <a:latin typeface="Comfortaa"/>
                <a:cs typeface="Comfortaa"/>
              </a:rPr>
              <a:t>Graphs</a:t>
            </a:r>
            <a:r>
              <a:rPr sz="1867" spc="-13">
                <a:latin typeface="Comfortaa"/>
                <a:cs typeface="Comfortaa"/>
              </a:rPr>
              <a:t>!</a:t>
            </a:r>
            <a:endParaRPr sz="1867">
              <a:latin typeface="Comfortaa"/>
              <a:cs typeface="Comfortaa"/>
            </a:endParaRPr>
          </a:p>
          <a:p>
            <a:pPr>
              <a:spcBef>
                <a:spcPts val="67"/>
              </a:spcBef>
            </a:pPr>
            <a:endParaRPr sz="1800">
              <a:latin typeface="Comfortaa"/>
              <a:cs typeface="Comfortaa"/>
            </a:endParaRPr>
          </a:p>
          <a:p>
            <a:pPr marR="343738" algn="r"/>
            <a:r>
              <a:rPr sz="1867">
                <a:latin typeface="Comfortaa"/>
                <a:cs typeface="Comfortaa"/>
              </a:rPr>
              <a:t>What’s the</a:t>
            </a:r>
            <a:r>
              <a:rPr sz="1867" spc="-127">
                <a:latin typeface="Comfortaa"/>
                <a:cs typeface="Comfortaa"/>
              </a:rPr>
              <a:t> </a:t>
            </a:r>
            <a:r>
              <a:rPr sz="1867" spc="-20">
                <a:solidFill>
                  <a:srgbClr val="990000"/>
                </a:solidFill>
                <a:latin typeface="Comfortaa"/>
                <a:cs typeface="Comfortaa"/>
              </a:rPr>
              <a:t>problem</a:t>
            </a:r>
            <a:r>
              <a:rPr sz="1867" spc="-20">
                <a:latin typeface="Comfortaa"/>
                <a:cs typeface="Comfortaa"/>
              </a:rPr>
              <a:t>?</a:t>
            </a:r>
            <a:endParaRPr sz="1867">
              <a:latin typeface="Comfortaa"/>
              <a:cs typeface="Comfortaa"/>
            </a:endParaRPr>
          </a:p>
        </p:txBody>
      </p:sp>
      <p:grpSp>
        <p:nvGrpSpPr>
          <p:cNvPr id="13" name="object 13"/>
          <p:cNvGrpSpPr/>
          <p:nvPr/>
        </p:nvGrpSpPr>
        <p:grpSpPr>
          <a:xfrm>
            <a:off x="4582425" y="3157564"/>
            <a:ext cx="2647527" cy="2107353"/>
            <a:chOff x="3436818" y="2368172"/>
            <a:chExt cx="1985645" cy="1580515"/>
          </a:xfrm>
        </p:grpSpPr>
        <p:sp>
          <p:nvSpPr>
            <p:cNvPr id="14" name="object 14"/>
            <p:cNvSpPr/>
            <p:nvPr/>
          </p:nvSpPr>
          <p:spPr>
            <a:xfrm>
              <a:off x="4286591" y="3683892"/>
              <a:ext cx="268749" cy="264424"/>
            </a:xfrm>
            <a:prstGeom prst="rect">
              <a:avLst/>
            </a:prstGeom>
            <a:blipFill>
              <a:blip r:embed="rId5" cstate="print"/>
              <a:stretch>
                <a:fillRect/>
              </a:stretch>
            </a:blipFill>
          </p:spPr>
          <p:txBody>
            <a:bodyPr wrap="square" lIns="0" tIns="0" rIns="0" bIns="0" rtlCol="0"/>
            <a:lstStyle/>
            <a:p>
              <a:endParaRPr sz="3200"/>
            </a:p>
          </p:txBody>
        </p:sp>
        <p:sp>
          <p:nvSpPr>
            <p:cNvPr id="15" name="object 15"/>
            <p:cNvSpPr/>
            <p:nvPr/>
          </p:nvSpPr>
          <p:spPr>
            <a:xfrm>
              <a:off x="3604992" y="3364868"/>
              <a:ext cx="659130" cy="452120"/>
            </a:xfrm>
            <a:custGeom>
              <a:avLst/>
              <a:gdLst/>
              <a:ahLst/>
              <a:cxnLst/>
              <a:rect l="l" t="t" r="r" b="b"/>
              <a:pathLst>
                <a:path w="659129" h="452120">
                  <a:moveTo>
                    <a:pt x="0" y="0"/>
                  </a:moveTo>
                  <a:lnTo>
                    <a:pt x="658998" y="451849"/>
                  </a:lnTo>
                </a:path>
              </a:pathLst>
            </a:custGeom>
            <a:ln w="19049">
              <a:solidFill>
                <a:srgbClr val="1154CC"/>
              </a:solidFill>
            </a:ln>
          </p:spPr>
          <p:txBody>
            <a:bodyPr wrap="square" lIns="0" tIns="0" rIns="0" bIns="0" rtlCol="0"/>
            <a:lstStyle/>
            <a:p>
              <a:endParaRPr sz="3200"/>
            </a:p>
          </p:txBody>
        </p:sp>
        <p:sp>
          <p:nvSpPr>
            <p:cNvPr id="16" name="object 16"/>
            <p:cNvSpPr/>
            <p:nvPr/>
          </p:nvSpPr>
          <p:spPr>
            <a:xfrm>
              <a:off x="3858842" y="3515267"/>
              <a:ext cx="151130" cy="151130"/>
            </a:xfrm>
            <a:custGeom>
              <a:avLst/>
              <a:gdLst/>
              <a:ahLst/>
              <a:cxnLst/>
              <a:rect l="l" t="t" r="r" b="b"/>
              <a:pathLst>
                <a:path w="151129" h="151129">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7" name="object 17"/>
            <p:cNvSpPr/>
            <p:nvPr/>
          </p:nvSpPr>
          <p:spPr>
            <a:xfrm>
              <a:off x="5154539" y="3039671"/>
              <a:ext cx="267599" cy="263296"/>
            </a:xfrm>
            <a:prstGeom prst="rect">
              <a:avLst/>
            </a:prstGeom>
            <a:blipFill>
              <a:blip r:embed="rId6" cstate="print"/>
              <a:stretch>
                <a:fillRect/>
              </a:stretch>
            </a:blipFill>
          </p:spPr>
          <p:txBody>
            <a:bodyPr wrap="square" lIns="0" tIns="0" rIns="0" bIns="0" rtlCol="0"/>
            <a:lstStyle/>
            <a:p>
              <a:endParaRPr sz="3200"/>
            </a:p>
          </p:txBody>
        </p:sp>
        <p:sp>
          <p:nvSpPr>
            <p:cNvPr id="18" name="object 18"/>
            <p:cNvSpPr/>
            <p:nvPr/>
          </p:nvSpPr>
          <p:spPr>
            <a:xfrm>
              <a:off x="4287166" y="2368172"/>
              <a:ext cx="267599" cy="263296"/>
            </a:xfrm>
            <a:prstGeom prst="rect">
              <a:avLst/>
            </a:prstGeom>
            <a:blipFill>
              <a:blip r:embed="rId3" cstate="print"/>
              <a:stretch>
                <a:fillRect/>
              </a:stretch>
            </a:blipFill>
          </p:spPr>
          <p:txBody>
            <a:bodyPr wrap="square" lIns="0" tIns="0" rIns="0" bIns="0" rtlCol="0"/>
            <a:lstStyle/>
            <a:p>
              <a:endParaRPr sz="3200"/>
            </a:p>
          </p:txBody>
        </p:sp>
        <p:sp>
          <p:nvSpPr>
            <p:cNvPr id="19" name="object 19"/>
            <p:cNvSpPr/>
            <p:nvPr/>
          </p:nvSpPr>
          <p:spPr>
            <a:xfrm>
              <a:off x="3436818" y="3039671"/>
              <a:ext cx="267599" cy="263296"/>
            </a:xfrm>
            <a:prstGeom prst="rect">
              <a:avLst/>
            </a:prstGeom>
            <a:blipFill>
              <a:blip r:embed="rId2" cstate="print"/>
              <a:stretch>
                <a:fillRect/>
              </a:stretch>
            </a:blipFill>
          </p:spPr>
          <p:txBody>
            <a:bodyPr wrap="square" lIns="0" tIns="0" rIns="0" bIns="0" rtlCol="0"/>
            <a:lstStyle/>
            <a:p>
              <a:endParaRPr sz="3200"/>
            </a:p>
          </p:txBody>
        </p:sp>
        <p:sp>
          <p:nvSpPr>
            <p:cNvPr id="20" name="object 20"/>
            <p:cNvSpPr/>
            <p:nvPr/>
          </p:nvSpPr>
          <p:spPr>
            <a:xfrm>
              <a:off x="3687417" y="2552294"/>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21" name="object 21"/>
            <p:cNvSpPr/>
            <p:nvPr/>
          </p:nvSpPr>
          <p:spPr>
            <a:xfrm>
              <a:off x="3886867" y="2764844"/>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22" name="object 22"/>
            <p:cNvSpPr/>
            <p:nvPr/>
          </p:nvSpPr>
          <p:spPr>
            <a:xfrm>
              <a:off x="4550565" y="2550194"/>
              <a:ext cx="628015" cy="523875"/>
            </a:xfrm>
            <a:custGeom>
              <a:avLst/>
              <a:gdLst/>
              <a:ahLst/>
              <a:cxnLst/>
              <a:rect l="l" t="t" r="r" b="b"/>
              <a:pathLst>
                <a:path w="628014" h="523875">
                  <a:moveTo>
                    <a:pt x="627948" y="523523"/>
                  </a:moveTo>
                  <a:lnTo>
                    <a:pt x="0" y="0"/>
                  </a:lnTo>
                </a:path>
              </a:pathLst>
            </a:custGeom>
            <a:ln w="19049">
              <a:solidFill>
                <a:srgbClr val="1154CC"/>
              </a:solidFill>
            </a:ln>
          </p:spPr>
          <p:txBody>
            <a:bodyPr wrap="square" lIns="0" tIns="0" rIns="0" bIns="0" rtlCol="0"/>
            <a:lstStyle/>
            <a:p>
              <a:endParaRPr sz="3200"/>
            </a:p>
          </p:txBody>
        </p:sp>
        <p:sp>
          <p:nvSpPr>
            <p:cNvPr id="23" name="object 23"/>
            <p:cNvSpPr/>
            <p:nvPr/>
          </p:nvSpPr>
          <p:spPr>
            <a:xfrm>
              <a:off x="4787990" y="2732619"/>
              <a:ext cx="153670" cy="158750"/>
            </a:xfrm>
            <a:custGeom>
              <a:avLst/>
              <a:gdLst/>
              <a:ahLst/>
              <a:cxnLst/>
              <a:rect l="l" t="t" r="r" b="b"/>
              <a:pathLst>
                <a:path w="153670" h="158750">
                  <a:moveTo>
                    <a:pt x="83449" y="158749"/>
                  </a:moveTo>
                  <a:lnTo>
                    <a:pt x="0" y="85874"/>
                  </a:lnTo>
                  <a:lnTo>
                    <a:pt x="69949" y="0"/>
                  </a:lnTo>
                  <a:lnTo>
                    <a:pt x="153399" y="72849"/>
                  </a:lnTo>
                  <a:lnTo>
                    <a:pt x="83449" y="158749"/>
                  </a:lnTo>
                  <a:close/>
                </a:path>
              </a:pathLst>
            </a:custGeom>
            <a:solidFill>
              <a:srgbClr val="1154CC"/>
            </a:solidFill>
          </p:spPr>
          <p:txBody>
            <a:bodyPr wrap="square" lIns="0" tIns="0" rIns="0" bIns="0" rtlCol="0"/>
            <a:lstStyle/>
            <a:p>
              <a:endParaRPr sz="3200"/>
            </a:p>
          </p:txBody>
        </p:sp>
        <p:sp>
          <p:nvSpPr>
            <p:cNvPr id="24" name="object 24"/>
            <p:cNvSpPr/>
            <p:nvPr/>
          </p:nvSpPr>
          <p:spPr>
            <a:xfrm>
              <a:off x="4559165" y="3301143"/>
              <a:ext cx="659130" cy="494030"/>
            </a:xfrm>
            <a:custGeom>
              <a:avLst/>
              <a:gdLst/>
              <a:ahLst/>
              <a:cxnLst/>
              <a:rect l="l" t="t" r="r" b="b"/>
              <a:pathLst>
                <a:path w="659129" h="494029">
                  <a:moveTo>
                    <a:pt x="0" y="493849"/>
                  </a:moveTo>
                  <a:lnTo>
                    <a:pt x="658998" y="0"/>
                  </a:lnTo>
                </a:path>
              </a:pathLst>
            </a:custGeom>
            <a:ln w="19049">
              <a:solidFill>
                <a:srgbClr val="1154CC"/>
              </a:solidFill>
            </a:ln>
          </p:spPr>
          <p:txBody>
            <a:bodyPr wrap="square" lIns="0" tIns="0" rIns="0" bIns="0" rtlCol="0"/>
            <a:lstStyle/>
            <a:p>
              <a:endParaRPr sz="3200"/>
            </a:p>
          </p:txBody>
        </p:sp>
        <p:sp>
          <p:nvSpPr>
            <p:cNvPr id="25" name="object 25"/>
            <p:cNvSpPr/>
            <p:nvPr/>
          </p:nvSpPr>
          <p:spPr>
            <a:xfrm>
              <a:off x="4815665" y="3467592"/>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sp>
          <p:nvSpPr>
            <p:cNvPr id="26" name="object 26"/>
            <p:cNvSpPr/>
            <p:nvPr/>
          </p:nvSpPr>
          <p:spPr>
            <a:xfrm>
              <a:off x="4439716" y="2679094"/>
              <a:ext cx="5080" cy="936625"/>
            </a:xfrm>
            <a:custGeom>
              <a:avLst/>
              <a:gdLst/>
              <a:ahLst/>
              <a:cxnLst/>
              <a:rect l="l" t="t" r="r" b="b"/>
              <a:pathLst>
                <a:path w="5079" h="936625">
                  <a:moveTo>
                    <a:pt x="4799" y="936298"/>
                  </a:moveTo>
                  <a:lnTo>
                    <a:pt x="0" y="0"/>
                  </a:lnTo>
                </a:path>
              </a:pathLst>
            </a:custGeom>
            <a:ln w="19049">
              <a:solidFill>
                <a:srgbClr val="1154CC"/>
              </a:solidFill>
            </a:ln>
          </p:spPr>
          <p:txBody>
            <a:bodyPr wrap="square" lIns="0" tIns="0" rIns="0" bIns="0" rtlCol="0"/>
            <a:lstStyle/>
            <a:p>
              <a:endParaRPr sz="3200"/>
            </a:p>
          </p:txBody>
        </p:sp>
        <p:sp>
          <p:nvSpPr>
            <p:cNvPr id="27" name="object 27"/>
            <p:cNvSpPr/>
            <p:nvPr/>
          </p:nvSpPr>
          <p:spPr>
            <a:xfrm>
              <a:off x="4378366" y="2940344"/>
              <a:ext cx="131445" cy="130810"/>
            </a:xfrm>
            <a:custGeom>
              <a:avLst/>
              <a:gdLst/>
              <a:ahLst/>
              <a:cxnLst/>
              <a:rect l="l" t="t" r="r" b="b"/>
              <a:pathLst>
                <a:path w="131445" h="130810">
                  <a:moveTo>
                    <a:pt x="0" y="130199"/>
                  </a:moveTo>
                  <a:lnTo>
                    <a:pt x="0" y="299"/>
                  </a:lnTo>
                  <a:lnTo>
                    <a:pt x="131099" y="0"/>
                  </a:lnTo>
                  <a:lnTo>
                    <a:pt x="131099" y="129899"/>
                  </a:lnTo>
                  <a:lnTo>
                    <a:pt x="0" y="130199"/>
                  </a:lnTo>
                  <a:close/>
                </a:path>
              </a:pathLst>
            </a:custGeom>
            <a:solidFill>
              <a:srgbClr val="1154CC"/>
            </a:solidFill>
          </p:spPr>
          <p:txBody>
            <a:bodyPr wrap="square" lIns="0" tIns="0" rIns="0" bIns="0" rtlCol="0"/>
            <a:lstStyle/>
            <a:p>
              <a:endParaRPr sz="3200"/>
            </a:p>
          </p:txBody>
        </p:sp>
        <p:sp>
          <p:nvSpPr>
            <p:cNvPr id="28" name="object 28"/>
            <p:cNvSpPr/>
            <p:nvPr/>
          </p:nvSpPr>
          <p:spPr>
            <a:xfrm>
              <a:off x="3751742" y="3166818"/>
              <a:ext cx="1403350" cy="5080"/>
            </a:xfrm>
            <a:custGeom>
              <a:avLst/>
              <a:gdLst/>
              <a:ahLst/>
              <a:cxnLst/>
              <a:rect l="l" t="t" r="r" b="b"/>
              <a:pathLst>
                <a:path w="1403350" h="5080">
                  <a:moveTo>
                    <a:pt x="0" y="0"/>
                  </a:moveTo>
                  <a:lnTo>
                    <a:pt x="1402797" y="4499"/>
                  </a:lnTo>
                </a:path>
              </a:pathLst>
            </a:custGeom>
            <a:ln w="19049">
              <a:solidFill>
                <a:srgbClr val="1154CC"/>
              </a:solidFill>
            </a:ln>
          </p:spPr>
          <p:txBody>
            <a:bodyPr wrap="square" lIns="0" tIns="0" rIns="0" bIns="0" rtlCol="0"/>
            <a:lstStyle/>
            <a:p>
              <a:endParaRPr sz="3200"/>
            </a:p>
          </p:txBody>
        </p:sp>
        <p:sp>
          <p:nvSpPr>
            <p:cNvPr id="29" name="object 29"/>
            <p:cNvSpPr/>
            <p:nvPr/>
          </p:nvSpPr>
          <p:spPr>
            <a:xfrm>
              <a:off x="4015766" y="3113293"/>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grpSp>
    </p:spTree>
    <p:extLst>
      <p:ext uri="{BB962C8B-B14F-4D97-AF65-F5344CB8AC3E}">
        <p14:creationId xmlns:p14="http://schemas.microsoft.com/office/powerpoint/2010/main" val="1900838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29</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grpSp>
        <p:nvGrpSpPr>
          <p:cNvPr id="9" name="object 9"/>
          <p:cNvGrpSpPr/>
          <p:nvPr/>
        </p:nvGrpSpPr>
        <p:grpSpPr>
          <a:xfrm>
            <a:off x="7041720" y="3413093"/>
            <a:ext cx="832273" cy="288713"/>
            <a:chOff x="5281289" y="2559819"/>
            <a:chExt cx="624205" cy="216535"/>
          </a:xfrm>
        </p:grpSpPr>
        <p:sp>
          <p:nvSpPr>
            <p:cNvPr id="10" name="object 10"/>
            <p:cNvSpPr/>
            <p:nvPr/>
          </p:nvSpPr>
          <p:spPr>
            <a:xfrm>
              <a:off x="5373139" y="2569344"/>
              <a:ext cx="522605" cy="167640"/>
            </a:xfrm>
            <a:custGeom>
              <a:avLst/>
              <a:gdLst/>
              <a:ahLst/>
              <a:cxnLst/>
              <a:rect l="l" t="t" r="r" b="b"/>
              <a:pathLst>
                <a:path w="522604" h="167639">
                  <a:moveTo>
                    <a:pt x="522348" y="0"/>
                  </a:moveTo>
                  <a:lnTo>
                    <a:pt x="0" y="167324"/>
                  </a:lnTo>
                </a:path>
              </a:pathLst>
            </a:custGeom>
            <a:ln w="19049">
              <a:solidFill>
                <a:srgbClr val="000000"/>
              </a:solidFill>
            </a:ln>
          </p:spPr>
          <p:txBody>
            <a:bodyPr wrap="square" lIns="0" tIns="0" rIns="0" bIns="0" rtlCol="0"/>
            <a:lstStyle/>
            <a:p>
              <a:endParaRPr sz="3200"/>
            </a:p>
          </p:txBody>
        </p:sp>
        <p:sp>
          <p:nvSpPr>
            <p:cNvPr id="11" name="object 11"/>
            <p:cNvSpPr/>
            <p:nvPr/>
          </p:nvSpPr>
          <p:spPr>
            <a:xfrm>
              <a:off x="5281289" y="2697194"/>
              <a:ext cx="110974" cy="78974"/>
            </a:xfrm>
            <a:prstGeom prst="rect">
              <a:avLst/>
            </a:prstGeom>
            <a:blipFill>
              <a:blip r:embed="rId4" cstate="print"/>
              <a:stretch>
                <a:fillRect/>
              </a:stretch>
            </a:blipFill>
          </p:spPr>
          <p:txBody>
            <a:bodyPr wrap="square" lIns="0" tIns="0" rIns="0" bIns="0" rtlCol="0"/>
            <a:lstStyle/>
            <a:p>
              <a:endParaRPr sz="3200"/>
            </a:p>
          </p:txBody>
        </p:sp>
      </p:grpSp>
      <p:grpSp>
        <p:nvGrpSpPr>
          <p:cNvPr id="12" name="object 12"/>
          <p:cNvGrpSpPr/>
          <p:nvPr/>
        </p:nvGrpSpPr>
        <p:grpSpPr>
          <a:xfrm>
            <a:off x="4582425" y="3157564"/>
            <a:ext cx="3336713" cy="2107353"/>
            <a:chOff x="3436818" y="2368172"/>
            <a:chExt cx="2502535" cy="1580515"/>
          </a:xfrm>
        </p:grpSpPr>
        <p:sp>
          <p:nvSpPr>
            <p:cNvPr id="13" name="object 13"/>
            <p:cNvSpPr/>
            <p:nvPr/>
          </p:nvSpPr>
          <p:spPr>
            <a:xfrm>
              <a:off x="4286591" y="3683892"/>
              <a:ext cx="268749" cy="264424"/>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3604992" y="3364868"/>
              <a:ext cx="659130" cy="452120"/>
            </a:xfrm>
            <a:custGeom>
              <a:avLst/>
              <a:gdLst/>
              <a:ahLst/>
              <a:cxnLst/>
              <a:rect l="l" t="t" r="r" b="b"/>
              <a:pathLst>
                <a:path w="659129" h="452120">
                  <a:moveTo>
                    <a:pt x="0" y="0"/>
                  </a:moveTo>
                  <a:lnTo>
                    <a:pt x="658998" y="451849"/>
                  </a:lnTo>
                </a:path>
              </a:pathLst>
            </a:custGeom>
            <a:ln w="19049">
              <a:solidFill>
                <a:srgbClr val="1154CC"/>
              </a:solidFill>
            </a:ln>
          </p:spPr>
          <p:txBody>
            <a:bodyPr wrap="square" lIns="0" tIns="0" rIns="0" bIns="0" rtlCol="0"/>
            <a:lstStyle/>
            <a:p>
              <a:endParaRPr sz="3200"/>
            </a:p>
          </p:txBody>
        </p:sp>
        <p:sp>
          <p:nvSpPr>
            <p:cNvPr id="15" name="object 15"/>
            <p:cNvSpPr/>
            <p:nvPr/>
          </p:nvSpPr>
          <p:spPr>
            <a:xfrm>
              <a:off x="3858842" y="3515267"/>
              <a:ext cx="151130" cy="151130"/>
            </a:xfrm>
            <a:custGeom>
              <a:avLst/>
              <a:gdLst/>
              <a:ahLst/>
              <a:cxnLst/>
              <a:rect l="l" t="t" r="r" b="b"/>
              <a:pathLst>
                <a:path w="151129" h="151129">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6" name="object 16"/>
            <p:cNvSpPr/>
            <p:nvPr/>
          </p:nvSpPr>
          <p:spPr>
            <a:xfrm>
              <a:off x="5154539" y="3039671"/>
              <a:ext cx="267599" cy="263296"/>
            </a:xfrm>
            <a:prstGeom prst="rect">
              <a:avLst/>
            </a:prstGeom>
            <a:blipFill>
              <a:blip r:embed="rId6" cstate="print"/>
              <a:stretch>
                <a:fillRect/>
              </a:stretch>
            </a:blipFill>
          </p:spPr>
          <p:txBody>
            <a:bodyPr wrap="square" lIns="0" tIns="0" rIns="0" bIns="0" rtlCol="0"/>
            <a:lstStyle/>
            <a:p>
              <a:endParaRPr sz="3200"/>
            </a:p>
          </p:txBody>
        </p:sp>
        <p:sp>
          <p:nvSpPr>
            <p:cNvPr id="17" name="object 17"/>
            <p:cNvSpPr/>
            <p:nvPr/>
          </p:nvSpPr>
          <p:spPr>
            <a:xfrm>
              <a:off x="4287166" y="2368172"/>
              <a:ext cx="267599" cy="263296"/>
            </a:xfrm>
            <a:prstGeom prst="rect">
              <a:avLst/>
            </a:prstGeom>
            <a:blipFill>
              <a:blip r:embed="rId3" cstate="print"/>
              <a:stretch>
                <a:fillRect/>
              </a:stretch>
            </a:blipFill>
          </p:spPr>
          <p:txBody>
            <a:bodyPr wrap="square" lIns="0" tIns="0" rIns="0" bIns="0" rtlCol="0"/>
            <a:lstStyle/>
            <a:p>
              <a:endParaRPr sz="3200"/>
            </a:p>
          </p:txBody>
        </p:sp>
        <p:sp>
          <p:nvSpPr>
            <p:cNvPr id="18" name="object 18"/>
            <p:cNvSpPr/>
            <p:nvPr/>
          </p:nvSpPr>
          <p:spPr>
            <a:xfrm>
              <a:off x="3436818" y="3039671"/>
              <a:ext cx="267599" cy="263296"/>
            </a:xfrm>
            <a:prstGeom prst="rect">
              <a:avLst/>
            </a:prstGeom>
            <a:blipFill>
              <a:blip r:embed="rId2" cstate="print"/>
              <a:stretch>
                <a:fillRect/>
              </a:stretch>
            </a:blipFill>
          </p:spPr>
          <p:txBody>
            <a:bodyPr wrap="square" lIns="0" tIns="0" rIns="0" bIns="0" rtlCol="0"/>
            <a:lstStyle/>
            <a:p>
              <a:endParaRPr sz="3200"/>
            </a:p>
          </p:txBody>
        </p:sp>
        <p:sp>
          <p:nvSpPr>
            <p:cNvPr id="19" name="object 19"/>
            <p:cNvSpPr/>
            <p:nvPr/>
          </p:nvSpPr>
          <p:spPr>
            <a:xfrm>
              <a:off x="3687417" y="2552294"/>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20" name="object 20"/>
            <p:cNvSpPr/>
            <p:nvPr/>
          </p:nvSpPr>
          <p:spPr>
            <a:xfrm>
              <a:off x="3886867" y="2764844"/>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21" name="object 21"/>
            <p:cNvSpPr/>
            <p:nvPr/>
          </p:nvSpPr>
          <p:spPr>
            <a:xfrm>
              <a:off x="4550565" y="2550194"/>
              <a:ext cx="628015" cy="523875"/>
            </a:xfrm>
            <a:custGeom>
              <a:avLst/>
              <a:gdLst/>
              <a:ahLst/>
              <a:cxnLst/>
              <a:rect l="l" t="t" r="r" b="b"/>
              <a:pathLst>
                <a:path w="628014" h="523875">
                  <a:moveTo>
                    <a:pt x="627948" y="523523"/>
                  </a:moveTo>
                  <a:lnTo>
                    <a:pt x="0" y="0"/>
                  </a:lnTo>
                </a:path>
              </a:pathLst>
            </a:custGeom>
            <a:ln w="19049">
              <a:solidFill>
                <a:srgbClr val="1154CC"/>
              </a:solidFill>
            </a:ln>
          </p:spPr>
          <p:txBody>
            <a:bodyPr wrap="square" lIns="0" tIns="0" rIns="0" bIns="0" rtlCol="0"/>
            <a:lstStyle/>
            <a:p>
              <a:endParaRPr sz="3200"/>
            </a:p>
          </p:txBody>
        </p:sp>
        <p:sp>
          <p:nvSpPr>
            <p:cNvPr id="22" name="object 22"/>
            <p:cNvSpPr/>
            <p:nvPr/>
          </p:nvSpPr>
          <p:spPr>
            <a:xfrm>
              <a:off x="4787990" y="2732619"/>
              <a:ext cx="153670" cy="158750"/>
            </a:xfrm>
            <a:custGeom>
              <a:avLst/>
              <a:gdLst/>
              <a:ahLst/>
              <a:cxnLst/>
              <a:rect l="l" t="t" r="r" b="b"/>
              <a:pathLst>
                <a:path w="153670" h="158750">
                  <a:moveTo>
                    <a:pt x="83449" y="158749"/>
                  </a:moveTo>
                  <a:lnTo>
                    <a:pt x="0" y="85874"/>
                  </a:lnTo>
                  <a:lnTo>
                    <a:pt x="69949" y="0"/>
                  </a:lnTo>
                  <a:lnTo>
                    <a:pt x="153399" y="72849"/>
                  </a:lnTo>
                  <a:lnTo>
                    <a:pt x="83449" y="158749"/>
                  </a:lnTo>
                  <a:close/>
                </a:path>
              </a:pathLst>
            </a:custGeom>
            <a:solidFill>
              <a:srgbClr val="1154CC"/>
            </a:solidFill>
          </p:spPr>
          <p:txBody>
            <a:bodyPr wrap="square" lIns="0" tIns="0" rIns="0" bIns="0" rtlCol="0"/>
            <a:lstStyle/>
            <a:p>
              <a:endParaRPr sz="3200"/>
            </a:p>
          </p:txBody>
        </p:sp>
        <p:sp>
          <p:nvSpPr>
            <p:cNvPr id="23" name="object 23"/>
            <p:cNvSpPr/>
            <p:nvPr/>
          </p:nvSpPr>
          <p:spPr>
            <a:xfrm>
              <a:off x="4559165" y="3301143"/>
              <a:ext cx="659130" cy="494030"/>
            </a:xfrm>
            <a:custGeom>
              <a:avLst/>
              <a:gdLst/>
              <a:ahLst/>
              <a:cxnLst/>
              <a:rect l="l" t="t" r="r" b="b"/>
              <a:pathLst>
                <a:path w="659129" h="494029">
                  <a:moveTo>
                    <a:pt x="0" y="493849"/>
                  </a:moveTo>
                  <a:lnTo>
                    <a:pt x="658998" y="0"/>
                  </a:lnTo>
                </a:path>
              </a:pathLst>
            </a:custGeom>
            <a:ln w="19049">
              <a:solidFill>
                <a:srgbClr val="1154CC"/>
              </a:solidFill>
            </a:ln>
          </p:spPr>
          <p:txBody>
            <a:bodyPr wrap="square" lIns="0" tIns="0" rIns="0" bIns="0" rtlCol="0"/>
            <a:lstStyle/>
            <a:p>
              <a:endParaRPr sz="3200"/>
            </a:p>
          </p:txBody>
        </p:sp>
        <p:sp>
          <p:nvSpPr>
            <p:cNvPr id="24" name="object 24"/>
            <p:cNvSpPr/>
            <p:nvPr/>
          </p:nvSpPr>
          <p:spPr>
            <a:xfrm>
              <a:off x="4815665" y="3467592"/>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sp>
          <p:nvSpPr>
            <p:cNvPr id="25" name="object 25"/>
            <p:cNvSpPr/>
            <p:nvPr/>
          </p:nvSpPr>
          <p:spPr>
            <a:xfrm>
              <a:off x="4439716" y="2679094"/>
              <a:ext cx="5080" cy="936625"/>
            </a:xfrm>
            <a:custGeom>
              <a:avLst/>
              <a:gdLst/>
              <a:ahLst/>
              <a:cxnLst/>
              <a:rect l="l" t="t" r="r" b="b"/>
              <a:pathLst>
                <a:path w="5079" h="936625">
                  <a:moveTo>
                    <a:pt x="4799" y="936298"/>
                  </a:moveTo>
                  <a:lnTo>
                    <a:pt x="0" y="0"/>
                  </a:lnTo>
                </a:path>
              </a:pathLst>
            </a:custGeom>
            <a:ln w="19049">
              <a:solidFill>
                <a:srgbClr val="1154CC"/>
              </a:solidFill>
            </a:ln>
          </p:spPr>
          <p:txBody>
            <a:bodyPr wrap="square" lIns="0" tIns="0" rIns="0" bIns="0" rtlCol="0"/>
            <a:lstStyle/>
            <a:p>
              <a:endParaRPr sz="3200"/>
            </a:p>
          </p:txBody>
        </p:sp>
        <p:sp>
          <p:nvSpPr>
            <p:cNvPr id="26" name="object 26"/>
            <p:cNvSpPr/>
            <p:nvPr/>
          </p:nvSpPr>
          <p:spPr>
            <a:xfrm>
              <a:off x="4378366" y="2940344"/>
              <a:ext cx="131445" cy="130810"/>
            </a:xfrm>
            <a:custGeom>
              <a:avLst/>
              <a:gdLst/>
              <a:ahLst/>
              <a:cxnLst/>
              <a:rect l="l" t="t" r="r" b="b"/>
              <a:pathLst>
                <a:path w="131445" h="130810">
                  <a:moveTo>
                    <a:pt x="0" y="130199"/>
                  </a:moveTo>
                  <a:lnTo>
                    <a:pt x="0" y="299"/>
                  </a:lnTo>
                  <a:lnTo>
                    <a:pt x="131099" y="0"/>
                  </a:lnTo>
                  <a:lnTo>
                    <a:pt x="131099" y="129899"/>
                  </a:lnTo>
                  <a:lnTo>
                    <a:pt x="0" y="130199"/>
                  </a:lnTo>
                  <a:close/>
                </a:path>
              </a:pathLst>
            </a:custGeom>
            <a:solidFill>
              <a:srgbClr val="1154CC"/>
            </a:solidFill>
          </p:spPr>
          <p:txBody>
            <a:bodyPr wrap="square" lIns="0" tIns="0" rIns="0" bIns="0" rtlCol="0"/>
            <a:lstStyle/>
            <a:p>
              <a:endParaRPr sz="3200"/>
            </a:p>
          </p:txBody>
        </p:sp>
        <p:sp>
          <p:nvSpPr>
            <p:cNvPr id="27" name="object 27"/>
            <p:cNvSpPr/>
            <p:nvPr/>
          </p:nvSpPr>
          <p:spPr>
            <a:xfrm>
              <a:off x="3751742" y="3166818"/>
              <a:ext cx="1403350" cy="5080"/>
            </a:xfrm>
            <a:custGeom>
              <a:avLst/>
              <a:gdLst/>
              <a:ahLst/>
              <a:cxnLst/>
              <a:rect l="l" t="t" r="r" b="b"/>
              <a:pathLst>
                <a:path w="1403350" h="5080">
                  <a:moveTo>
                    <a:pt x="0" y="0"/>
                  </a:moveTo>
                  <a:lnTo>
                    <a:pt x="1402797" y="4499"/>
                  </a:lnTo>
                </a:path>
              </a:pathLst>
            </a:custGeom>
            <a:ln w="19049">
              <a:solidFill>
                <a:srgbClr val="1154CC"/>
              </a:solidFill>
            </a:ln>
          </p:spPr>
          <p:txBody>
            <a:bodyPr wrap="square" lIns="0" tIns="0" rIns="0" bIns="0" rtlCol="0"/>
            <a:lstStyle/>
            <a:p>
              <a:endParaRPr sz="3200"/>
            </a:p>
          </p:txBody>
        </p:sp>
        <p:sp>
          <p:nvSpPr>
            <p:cNvPr id="28" name="object 28"/>
            <p:cNvSpPr/>
            <p:nvPr/>
          </p:nvSpPr>
          <p:spPr>
            <a:xfrm>
              <a:off x="4015766" y="3113293"/>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29" name="object 29"/>
            <p:cNvSpPr/>
            <p:nvPr/>
          </p:nvSpPr>
          <p:spPr>
            <a:xfrm>
              <a:off x="5331589" y="3567392"/>
              <a:ext cx="598170" cy="177165"/>
            </a:xfrm>
            <a:custGeom>
              <a:avLst/>
              <a:gdLst/>
              <a:ahLst/>
              <a:cxnLst/>
              <a:rect l="l" t="t" r="r" b="b"/>
              <a:pathLst>
                <a:path w="598170" h="177164">
                  <a:moveTo>
                    <a:pt x="597798" y="176949"/>
                  </a:moveTo>
                  <a:lnTo>
                    <a:pt x="0" y="0"/>
                  </a:lnTo>
                </a:path>
              </a:pathLst>
            </a:custGeom>
            <a:ln w="19049">
              <a:solidFill>
                <a:srgbClr val="000000"/>
              </a:solidFill>
            </a:ln>
          </p:spPr>
          <p:txBody>
            <a:bodyPr wrap="square" lIns="0" tIns="0" rIns="0" bIns="0" rtlCol="0"/>
            <a:lstStyle/>
            <a:p>
              <a:endParaRPr sz="3200"/>
            </a:p>
          </p:txBody>
        </p:sp>
        <p:sp>
          <p:nvSpPr>
            <p:cNvPr id="30" name="object 30"/>
            <p:cNvSpPr/>
            <p:nvPr/>
          </p:nvSpPr>
          <p:spPr>
            <a:xfrm>
              <a:off x="5239164" y="3527692"/>
              <a:ext cx="110874" cy="79399"/>
            </a:xfrm>
            <a:prstGeom prst="rect">
              <a:avLst/>
            </a:prstGeom>
            <a:blipFill>
              <a:blip r:embed="rId7" cstate="print"/>
              <a:stretch>
                <a:fillRect/>
              </a:stretch>
            </a:blipFill>
          </p:spPr>
          <p:txBody>
            <a:bodyPr wrap="square" lIns="0" tIns="0" rIns="0" bIns="0" rtlCol="0"/>
            <a:lstStyle/>
            <a:p>
              <a:endParaRPr sz="3200"/>
            </a:p>
          </p:txBody>
        </p:sp>
      </p:grpSp>
      <p:sp>
        <p:nvSpPr>
          <p:cNvPr id="31" name="object 31"/>
          <p:cNvSpPr txBox="1"/>
          <p:nvPr/>
        </p:nvSpPr>
        <p:spPr>
          <a:xfrm>
            <a:off x="315899" y="872015"/>
            <a:ext cx="10627360" cy="2548945"/>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a:p>
            <a:pPr marL="37252">
              <a:spcBef>
                <a:spcPts val="513"/>
              </a:spcBef>
            </a:pPr>
            <a:r>
              <a:rPr sz="1867">
                <a:latin typeface="Comfortaa"/>
                <a:cs typeface="Comfortaa"/>
              </a:rPr>
              <a:t>=&gt; Use</a:t>
            </a:r>
            <a:r>
              <a:rPr sz="1867" spc="-13">
                <a:latin typeface="Comfortaa"/>
                <a:cs typeface="Comfortaa"/>
              </a:rPr>
              <a:t> </a:t>
            </a:r>
            <a:r>
              <a:rPr sz="1867" b="1" spc="-13">
                <a:solidFill>
                  <a:srgbClr val="1154CC"/>
                </a:solidFill>
                <a:latin typeface="Comfortaa"/>
                <a:cs typeface="Comfortaa"/>
              </a:rPr>
              <a:t>Graphs</a:t>
            </a:r>
            <a:r>
              <a:rPr sz="1867" spc="-13">
                <a:latin typeface="Comfortaa"/>
                <a:cs typeface="Comfortaa"/>
              </a:rPr>
              <a:t>!</a:t>
            </a:r>
            <a:endParaRPr sz="1867">
              <a:latin typeface="Comfortaa"/>
              <a:cs typeface="Comfortaa"/>
            </a:endParaRPr>
          </a:p>
          <a:p>
            <a:pPr>
              <a:spcBef>
                <a:spcPts val="67"/>
              </a:spcBef>
            </a:pPr>
            <a:endParaRPr sz="1800">
              <a:latin typeface="Comfortaa"/>
              <a:cs typeface="Comfortaa"/>
            </a:endParaRPr>
          </a:p>
          <a:p>
            <a:pPr marR="343738" algn="r"/>
            <a:r>
              <a:rPr sz="1867">
                <a:latin typeface="Comfortaa"/>
                <a:cs typeface="Comfortaa"/>
              </a:rPr>
              <a:t>What’s the</a:t>
            </a:r>
            <a:r>
              <a:rPr sz="1867" spc="-127">
                <a:latin typeface="Comfortaa"/>
                <a:cs typeface="Comfortaa"/>
              </a:rPr>
              <a:t> </a:t>
            </a:r>
            <a:r>
              <a:rPr sz="1867" spc="-20">
                <a:solidFill>
                  <a:srgbClr val="990000"/>
                </a:solidFill>
                <a:latin typeface="Comfortaa"/>
                <a:cs typeface="Comfortaa"/>
              </a:rPr>
              <a:t>problem</a:t>
            </a:r>
            <a:r>
              <a:rPr sz="1867" spc="-20">
                <a:latin typeface="Comfortaa"/>
                <a:cs typeface="Comfortaa"/>
              </a:rPr>
              <a:t>?</a:t>
            </a:r>
            <a:endParaRPr sz="1867">
              <a:latin typeface="Comfortaa"/>
              <a:cs typeface="Comfortaa"/>
            </a:endParaRPr>
          </a:p>
        </p:txBody>
      </p:sp>
      <p:sp>
        <p:nvSpPr>
          <p:cNvPr id="32" name="object 32"/>
          <p:cNvSpPr txBox="1"/>
          <p:nvPr/>
        </p:nvSpPr>
        <p:spPr>
          <a:xfrm>
            <a:off x="8102046" y="4765627"/>
            <a:ext cx="3318933" cy="591743"/>
          </a:xfrm>
          <a:prstGeom prst="rect">
            <a:avLst/>
          </a:prstGeom>
        </p:spPr>
        <p:txBody>
          <a:bodyPr vert="horz" wrap="square" lIns="0" tIns="16933" rIns="0" bIns="0" rtlCol="0">
            <a:spAutoFit/>
          </a:bodyPr>
          <a:lstStyle/>
          <a:p>
            <a:pPr marL="16933" marR="6773">
              <a:spcBef>
                <a:spcPts val="133"/>
              </a:spcBef>
            </a:pPr>
            <a:r>
              <a:rPr sz="1867" spc="-13">
                <a:latin typeface="Comfortaa"/>
                <a:cs typeface="Comfortaa"/>
              </a:rPr>
              <a:t>Every variable </a:t>
            </a:r>
            <a:r>
              <a:rPr sz="1867" b="1">
                <a:solidFill>
                  <a:srgbClr val="990000"/>
                </a:solidFill>
                <a:latin typeface="Comfortaa"/>
                <a:cs typeface="Comfortaa"/>
              </a:rPr>
              <a:t>depends</a:t>
            </a:r>
            <a:r>
              <a:rPr sz="1867" b="1" spc="-93">
                <a:solidFill>
                  <a:srgbClr val="990000"/>
                </a:solidFill>
                <a:latin typeface="Comfortaa"/>
                <a:cs typeface="Comfortaa"/>
              </a:rPr>
              <a:t> </a:t>
            </a:r>
            <a:r>
              <a:rPr sz="1867">
                <a:latin typeface="Comfortaa"/>
                <a:cs typeface="Comfortaa"/>
              </a:rPr>
              <a:t>on  </a:t>
            </a:r>
            <a:r>
              <a:rPr sz="1867" spc="-20">
                <a:latin typeface="Comfortaa"/>
                <a:cs typeface="Comfortaa"/>
              </a:rPr>
              <a:t>every </a:t>
            </a:r>
            <a:r>
              <a:rPr sz="1867">
                <a:latin typeface="Comfortaa"/>
                <a:cs typeface="Comfortaa"/>
              </a:rPr>
              <a:t>other </a:t>
            </a:r>
            <a:r>
              <a:rPr sz="1867" spc="-13">
                <a:latin typeface="Comfortaa"/>
                <a:cs typeface="Comfortaa"/>
              </a:rPr>
              <a:t>variable!</a:t>
            </a:r>
            <a:endParaRPr sz="1867">
              <a:latin typeface="Comfortaa"/>
              <a:cs typeface="Comfortaa"/>
            </a:endParaRPr>
          </a:p>
        </p:txBody>
      </p:sp>
    </p:spTree>
    <p:extLst>
      <p:ext uri="{BB962C8B-B14F-4D97-AF65-F5344CB8AC3E}">
        <p14:creationId xmlns:p14="http://schemas.microsoft.com/office/powerpoint/2010/main" val="119762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822F689-6F89-0883-5B52-C0D0F0C31BBA}"/>
              </a:ext>
            </a:extLst>
          </p:cNvPr>
          <p:cNvSpPr>
            <a:spLocks noGrp="1"/>
          </p:cNvSpPr>
          <p:nvPr>
            <p:ph type="title"/>
          </p:nvPr>
        </p:nvSpPr>
        <p:spPr>
          <a:xfrm>
            <a:off x="1129553" y="638174"/>
            <a:ext cx="10529048" cy="1476375"/>
          </a:xfrm>
        </p:spPr>
        <p:txBody>
          <a:bodyPr>
            <a:normAutofit/>
          </a:bodyPr>
          <a:lstStyle/>
          <a:p>
            <a:r>
              <a:rPr lang="en-US" i="0">
                <a:ea typeface="+mj-lt"/>
                <a:cs typeface="+mj-lt"/>
              </a:rPr>
              <a:t>Objectives:</a:t>
            </a:r>
            <a:endParaRPr lang="en-US"/>
          </a:p>
        </p:txBody>
      </p:sp>
      <p:cxnSp>
        <p:nvCxnSpPr>
          <p:cNvPr id="18" name="Straight Connector 17">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1376B2-3F9E-2EE7-E564-355503A429A1}"/>
              </a:ext>
            </a:extLst>
          </p:cNvPr>
          <p:cNvSpPr>
            <a:spLocks noGrp="1"/>
          </p:cNvSpPr>
          <p:nvPr>
            <p:ph idx="1"/>
          </p:nvPr>
        </p:nvSpPr>
        <p:spPr>
          <a:xfrm>
            <a:off x="1129553" y="2553667"/>
            <a:ext cx="4632341" cy="3751213"/>
          </a:xfrm>
        </p:spPr>
        <p:txBody>
          <a:bodyPr vert="horz" lIns="91440" tIns="45720" rIns="91440" bIns="45720" rtlCol="0" anchor="t">
            <a:normAutofit/>
          </a:bodyPr>
          <a:lstStyle/>
          <a:p>
            <a:pPr marL="285750" indent="-285750"/>
            <a:r>
              <a:rPr lang="en-US" sz="1700">
                <a:ea typeface="+mn-lt"/>
                <a:cs typeface="+mn-lt"/>
              </a:rPr>
              <a:t>Define CRFs and explain their purpose</a:t>
            </a:r>
            <a:endParaRPr lang="en-US"/>
          </a:p>
          <a:p>
            <a:pPr marL="285750" indent="-285750"/>
            <a:r>
              <a:rPr lang="en-US" sz="1700">
                <a:ea typeface="+mn-lt"/>
                <a:cs typeface="+mn-lt"/>
              </a:rPr>
              <a:t>Discuss common applications of CRFs in NLP</a:t>
            </a:r>
            <a:endParaRPr lang="en-US">
              <a:ea typeface="+mn-lt"/>
              <a:cs typeface="+mn-lt"/>
            </a:endParaRPr>
          </a:p>
          <a:p>
            <a:pPr marL="285750" indent="-285750"/>
            <a:r>
              <a:rPr lang="en-US" sz="1700">
                <a:ea typeface="+mn-lt"/>
                <a:cs typeface="+mn-lt"/>
              </a:rPr>
              <a:t>Compare CRFs to other machine learning algorithms for sequence labeling</a:t>
            </a:r>
            <a:endParaRPr lang="en-US">
              <a:ea typeface="+mn-lt"/>
              <a:cs typeface="+mn-lt"/>
            </a:endParaRPr>
          </a:p>
          <a:p>
            <a:pPr marL="285750" indent="-285750"/>
            <a:r>
              <a:rPr lang="en-US" sz="1700">
                <a:ea typeface="+mn-lt"/>
                <a:cs typeface="+mn-lt"/>
              </a:rPr>
              <a:t>Outline the basic architecture of a CRF</a:t>
            </a:r>
            <a:endParaRPr lang="en-US">
              <a:ea typeface="+mn-lt"/>
              <a:cs typeface="+mn-lt"/>
            </a:endParaRPr>
          </a:p>
          <a:p>
            <a:pPr marL="285750" indent="-285750"/>
            <a:endParaRPr lang="en-US" sz="1700">
              <a:ea typeface="+mn-lt"/>
              <a:cs typeface="+mn-lt"/>
            </a:endParaRPr>
          </a:p>
          <a:p>
            <a:pPr marL="0" indent="0">
              <a:buNone/>
            </a:pPr>
            <a:r>
              <a:rPr lang="en-US" sz="1700">
                <a:ea typeface="+mn-lt"/>
                <a:cs typeface="+mn-lt"/>
              </a:rPr>
              <a:t>By the end of this lesson, you will have a solid understanding of what CRFs are, how they are used, and why they are important in NLP.</a:t>
            </a:r>
            <a:endParaRPr lang="en-US" sz="1700"/>
          </a:p>
        </p:txBody>
      </p:sp>
      <p:cxnSp>
        <p:nvCxnSpPr>
          <p:cNvPr id="20" name="Straight Connector 19">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Head with Gears">
            <a:extLst>
              <a:ext uri="{FF2B5EF4-FFF2-40B4-BE49-F238E27FC236}">
                <a16:creationId xmlns:a16="http://schemas.microsoft.com/office/drawing/2014/main" id="{9705F4DE-5C29-E326-145B-A8DAC2ADEB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8492" y="2114549"/>
            <a:ext cx="4210052" cy="4210052"/>
          </a:xfrm>
          <a:prstGeom prst="rect">
            <a:avLst/>
          </a:prstGeom>
        </p:spPr>
      </p:pic>
    </p:spTree>
    <p:extLst>
      <p:ext uri="{BB962C8B-B14F-4D97-AF65-F5344CB8AC3E}">
        <p14:creationId xmlns:p14="http://schemas.microsoft.com/office/powerpoint/2010/main" val="4177308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30</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grpSp>
        <p:nvGrpSpPr>
          <p:cNvPr id="9" name="object 9"/>
          <p:cNvGrpSpPr/>
          <p:nvPr/>
        </p:nvGrpSpPr>
        <p:grpSpPr>
          <a:xfrm>
            <a:off x="7041720" y="3413093"/>
            <a:ext cx="832273" cy="288713"/>
            <a:chOff x="5281289" y="2559819"/>
            <a:chExt cx="624205" cy="216535"/>
          </a:xfrm>
        </p:grpSpPr>
        <p:sp>
          <p:nvSpPr>
            <p:cNvPr id="10" name="object 10"/>
            <p:cNvSpPr/>
            <p:nvPr/>
          </p:nvSpPr>
          <p:spPr>
            <a:xfrm>
              <a:off x="5373139" y="2569344"/>
              <a:ext cx="522605" cy="167640"/>
            </a:xfrm>
            <a:custGeom>
              <a:avLst/>
              <a:gdLst/>
              <a:ahLst/>
              <a:cxnLst/>
              <a:rect l="l" t="t" r="r" b="b"/>
              <a:pathLst>
                <a:path w="522604" h="167639">
                  <a:moveTo>
                    <a:pt x="522348" y="0"/>
                  </a:moveTo>
                  <a:lnTo>
                    <a:pt x="0" y="167324"/>
                  </a:lnTo>
                </a:path>
              </a:pathLst>
            </a:custGeom>
            <a:ln w="19049">
              <a:solidFill>
                <a:srgbClr val="000000"/>
              </a:solidFill>
            </a:ln>
          </p:spPr>
          <p:txBody>
            <a:bodyPr wrap="square" lIns="0" tIns="0" rIns="0" bIns="0" rtlCol="0"/>
            <a:lstStyle/>
            <a:p>
              <a:endParaRPr sz="3200"/>
            </a:p>
          </p:txBody>
        </p:sp>
        <p:sp>
          <p:nvSpPr>
            <p:cNvPr id="11" name="object 11"/>
            <p:cNvSpPr/>
            <p:nvPr/>
          </p:nvSpPr>
          <p:spPr>
            <a:xfrm>
              <a:off x="5281289" y="2697194"/>
              <a:ext cx="110974" cy="78974"/>
            </a:xfrm>
            <a:prstGeom prst="rect">
              <a:avLst/>
            </a:prstGeom>
            <a:blipFill>
              <a:blip r:embed="rId4" cstate="print"/>
              <a:stretch>
                <a:fillRect/>
              </a:stretch>
            </a:blipFill>
          </p:spPr>
          <p:txBody>
            <a:bodyPr wrap="square" lIns="0" tIns="0" rIns="0" bIns="0" rtlCol="0"/>
            <a:lstStyle/>
            <a:p>
              <a:endParaRPr sz="3200"/>
            </a:p>
          </p:txBody>
        </p:sp>
      </p:grpSp>
      <p:grpSp>
        <p:nvGrpSpPr>
          <p:cNvPr id="12" name="object 12"/>
          <p:cNvGrpSpPr/>
          <p:nvPr/>
        </p:nvGrpSpPr>
        <p:grpSpPr>
          <a:xfrm>
            <a:off x="4582425" y="3157564"/>
            <a:ext cx="3336713" cy="2107353"/>
            <a:chOff x="3436818" y="2368172"/>
            <a:chExt cx="2502535" cy="1580515"/>
          </a:xfrm>
        </p:grpSpPr>
        <p:sp>
          <p:nvSpPr>
            <p:cNvPr id="13" name="object 13"/>
            <p:cNvSpPr/>
            <p:nvPr/>
          </p:nvSpPr>
          <p:spPr>
            <a:xfrm>
              <a:off x="4286591" y="3683892"/>
              <a:ext cx="268749" cy="264424"/>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3604992" y="3364868"/>
              <a:ext cx="659130" cy="452120"/>
            </a:xfrm>
            <a:custGeom>
              <a:avLst/>
              <a:gdLst/>
              <a:ahLst/>
              <a:cxnLst/>
              <a:rect l="l" t="t" r="r" b="b"/>
              <a:pathLst>
                <a:path w="659129" h="452120">
                  <a:moveTo>
                    <a:pt x="0" y="0"/>
                  </a:moveTo>
                  <a:lnTo>
                    <a:pt x="658998" y="451849"/>
                  </a:lnTo>
                </a:path>
              </a:pathLst>
            </a:custGeom>
            <a:ln w="19049">
              <a:solidFill>
                <a:srgbClr val="1154CC"/>
              </a:solidFill>
            </a:ln>
          </p:spPr>
          <p:txBody>
            <a:bodyPr wrap="square" lIns="0" tIns="0" rIns="0" bIns="0" rtlCol="0"/>
            <a:lstStyle/>
            <a:p>
              <a:endParaRPr sz="3200"/>
            </a:p>
          </p:txBody>
        </p:sp>
        <p:sp>
          <p:nvSpPr>
            <p:cNvPr id="15" name="object 15"/>
            <p:cNvSpPr/>
            <p:nvPr/>
          </p:nvSpPr>
          <p:spPr>
            <a:xfrm>
              <a:off x="3858842" y="3515267"/>
              <a:ext cx="151130" cy="151130"/>
            </a:xfrm>
            <a:custGeom>
              <a:avLst/>
              <a:gdLst/>
              <a:ahLst/>
              <a:cxnLst/>
              <a:rect l="l" t="t" r="r" b="b"/>
              <a:pathLst>
                <a:path w="151129" h="151129">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6" name="object 16"/>
            <p:cNvSpPr/>
            <p:nvPr/>
          </p:nvSpPr>
          <p:spPr>
            <a:xfrm>
              <a:off x="5154539" y="3039671"/>
              <a:ext cx="267599" cy="263296"/>
            </a:xfrm>
            <a:prstGeom prst="rect">
              <a:avLst/>
            </a:prstGeom>
            <a:blipFill>
              <a:blip r:embed="rId6" cstate="print"/>
              <a:stretch>
                <a:fillRect/>
              </a:stretch>
            </a:blipFill>
          </p:spPr>
          <p:txBody>
            <a:bodyPr wrap="square" lIns="0" tIns="0" rIns="0" bIns="0" rtlCol="0"/>
            <a:lstStyle/>
            <a:p>
              <a:endParaRPr sz="3200"/>
            </a:p>
          </p:txBody>
        </p:sp>
        <p:sp>
          <p:nvSpPr>
            <p:cNvPr id="17" name="object 17"/>
            <p:cNvSpPr/>
            <p:nvPr/>
          </p:nvSpPr>
          <p:spPr>
            <a:xfrm>
              <a:off x="4287166" y="2368172"/>
              <a:ext cx="267599" cy="263296"/>
            </a:xfrm>
            <a:prstGeom prst="rect">
              <a:avLst/>
            </a:prstGeom>
            <a:blipFill>
              <a:blip r:embed="rId3" cstate="print"/>
              <a:stretch>
                <a:fillRect/>
              </a:stretch>
            </a:blipFill>
          </p:spPr>
          <p:txBody>
            <a:bodyPr wrap="square" lIns="0" tIns="0" rIns="0" bIns="0" rtlCol="0"/>
            <a:lstStyle/>
            <a:p>
              <a:endParaRPr sz="3200"/>
            </a:p>
          </p:txBody>
        </p:sp>
        <p:sp>
          <p:nvSpPr>
            <p:cNvPr id="18" name="object 18"/>
            <p:cNvSpPr/>
            <p:nvPr/>
          </p:nvSpPr>
          <p:spPr>
            <a:xfrm>
              <a:off x="3436818" y="3039671"/>
              <a:ext cx="267599" cy="263296"/>
            </a:xfrm>
            <a:prstGeom prst="rect">
              <a:avLst/>
            </a:prstGeom>
            <a:blipFill>
              <a:blip r:embed="rId2" cstate="print"/>
              <a:stretch>
                <a:fillRect/>
              </a:stretch>
            </a:blipFill>
          </p:spPr>
          <p:txBody>
            <a:bodyPr wrap="square" lIns="0" tIns="0" rIns="0" bIns="0" rtlCol="0"/>
            <a:lstStyle/>
            <a:p>
              <a:endParaRPr sz="3200"/>
            </a:p>
          </p:txBody>
        </p:sp>
        <p:sp>
          <p:nvSpPr>
            <p:cNvPr id="19" name="object 19"/>
            <p:cNvSpPr/>
            <p:nvPr/>
          </p:nvSpPr>
          <p:spPr>
            <a:xfrm>
              <a:off x="3687417" y="2552294"/>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20" name="object 20"/>
            <p:cNvSpPr/>
            <p:nvPr/>
          </p:nvSpPr>
          <p:spPr>
            <a:xfrm>
              <a:off x="3886867" y="2764844"/>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21" name="object 21"/>
            <p:cNvSpPr/>
            <p:nvPr/>
          </p:nvSpPr>
          <p:spPr>
            <a:xfrm>
              <a:off x="4550565" y="2550194"/>
              <a:ext cx="628015" cy="523875"/>
            </a:xfrm>
            <a:custGeom>
              <a:avLst/>
              <a:gdLst/>
              <a:ahLst/>
              <a:cxnLst/>
              <a:rect l="l" t="t" r="r" b="b"/>
              <a:pathLst>
                <a:path w="628014" h="523875">
                  <a:moveTo>
                    <a:pt x="627948" y="523523"/>
                  </a:moveTo>
                  <a:lnTo>
                    <a:pt x="0" y="0"/>
                  </a:lnTo>
                </a:path>
              </a:pathLst>
            </a:custGeom>
            <a:ln w="19049">
              <a:solidFill>
                <a:srgbClr val="1154CC"/>
              </a:solidFill>
            </a:ln>
          </p:spPr>
          <p:txBody>
            <a:bodyPr wrap="square" lIns="0" tIns="0" rIns="0" bIns="0" rtlCol="0"/>
            <a:lstStyle/>
            <a:p>
              <a:endParaRPr sz="3200"/>
            </a:p>
          </p:txBody>
        </p:sp>
        <p:sp>
          <p:nvSpPr>
            <p:cNvPr id="22" name="object 22"/>
            <p:cNvSpPr/>
            <p:nvPr/>
          </p:nvSpPr>
          <p:spPr>
            <a:xfrm>
              <a:off x="4787990" y="2732619"/>
              <a:ext cx="153670" cy="158750"/>
            </a:xfrm>
            <a:custGeom>
              <a:avLst/>
              <a:gdLst/>
              <a:ahLst/>
              <a:cxnLst/>
              <a:rect l="l" t="t" r="r" b="b"/>
              <a:pathLst>
                <a:path w="153670" h="158750">
                  <a:moveTo>
                    <a:pt x="83449" y="158749"/>
                  </a:moveTo>
                  <a:lnTo>
                    <a:pt x="0" y="85874"/>
                  </a:lnTo>
                  <a:lnTo>
                    <a:pt x="69949" y="0"/>
                  </a:lnTo>
                  <a:lnTo>
                    <a:pt x="153399" y="72849"/>
                  </a:lnTo>
                  <a:lnTo>
                    <a:pt x="83449" y="158749"/>
                  </a:lnTo>
                  <a:close/>
                </a:path>
              </a:pathLst>
            </a:custGeom>
            <a:solidFill>
              <a:srgbClr val="1154CC"/>
            </a:solidFill>
          </p:spPr>
          <p:txBody>
            <a:bodyPr wrap="square" lIns="0" tIns="0" rIns="0" bIns="0" rtlCol="0"/>
            <a:lstStyle/>
            <a:p>
              <a:endParaRPr sz="3200"/>
            </a:p>
          </p:txBody>
        </p:sp>
        <p:sp>
          <p:nvSpPr>
            <p:cNvPr id="23" name="object 23"/>
            <p:cNvSpPr/>
            <p:nvPr/>
          </p:nvSpPr>
          <p:spPr>
            <a:xfrm>
              <a:off x="4559165" y="3301143"/>
              <a:ext cx="659130" cy="494030"/>
            </a:xfrm>
            <a:custGeom>
              <a:avLst/>
              <a:gdLst/>
              <a:ahLst/>
              <a:cxnLst/>
              <a:rect l="l" t="t" r="r" b="b"/>
              <a:pathLst>
                <a:path w="659129" h="494029">
                  <a:moveTo>
                    <a:pt x="0" y="493849"/>
                  </a:moveTo>
                  <a:lnTo>
                    <a:pt x="658998" y="0"/>
                  </a:lnTo>
                </a:path>
              </a:pathLst>
            </a:custGeom>
            <a:ln w="19049">
              <a:solidFill>
                <a:srgbClr val="1154CC"/>
              </a:solidFill>
            </a:ln>
          </p:spPr>
          <p:txBody>
            <a:bodyPr wrap="square" lIns="0" tIns="0" rIns="0" bIns="0" rtlCol="0"/>
            <a:lstStyle/>
            <a:p>
              <a:endParaRPr sz="3200"/>
            </a:p>
          </p:txBody>
        </p:sp>
        <p:sp>
          <p:nvSpPr>
            <p:cNvPr id="24" name="object 24"/>
            <p:cNvSpPr/>
            <p:nvPr/>
          </p:nvSpPr>
          <p:spPr>
            <a:xfrm>
              <a:off x="4815665" y="3467592"/>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sp>
          <p:nvSpPr>
            <p:cNvPr id="25" name="object 25"/>
            <p:cNvSpPr/>
            <p:nvPr/>
          </p:nvSpPr>
          <p:spPr>
            <a:xfrm>
              <a:off x="4439716" y="2679094"/>
              <a:ext cx="5080" cy="936625"/>
            </a:xfrm>
            <a:custGeom>
              <a:avLst/>
              <a:gdLst/>
              <a:ahLst/>
              <a:cxnLst/>
              <a:rect l="l" t="t" r="r" b="b"/>
              <a:pathLst>
                <a:path w="5079" h="936625">
                  <a:moveTo>
                    <a:pt x="4799" y="936298"/>
                  </a:moveTo>
                  <a:lnTo>
                    <a:pt x="0" y="0"/>
                  </a:lnTo>
                </a:path>
              </a:pathLst>
            </a:custGeom>
            <a:ln w="19049">
              <a:solidFill>
                <a:srgbClr val="1154CC"/>
              </a:solidFill>
            </a:ln>
          </p:spPr>
          <p:txBody>
            <a:bodyPr wrap="square" lIns="0" tIns="0" rIns="0" bIns="0" rtlCol="0"/>
            <a:lstStyle/>
            <a:p>
              <a:endParaRPr sz="3200"/>
            </a:p>
          </p:txBody>
        </p:sp>
        <p:sp>
          <p:nvSpPr>
            <p:cNvPr id="26" name="object 26"/>
            <p:cNvSpPr/>
            <p:nvPr/>
          </p:nvSpPr>
          <p:spPr>
            <a:xfrm>
              <a:off x="4378366" y="2940344"/>
              <a:ext cx="131445" cy="130810"/>
            </a:xfrm>
            <a:custGeom>
              <a:avLst/>
              <a:gdLst/>
              <a:ahLst/>
              <a:cxnLst/>
              <a:rect l="l" t="t" r="r" b="b"/>
              <a:pathLst>
                <a:path w="131445" h="130810">
                  <a:moveTo>
                    <a:pt x="0" y="130199"/>
                  </a:moveTo>
                  <a:lnTo>
                    <a:pt x="0" y="299"/>
                  </a:lnTo>
                  <a:lnTo>
                    <a:pt x="131099" y="0"/>
                  </a:lnTo>
                  <a:lnTo>
                    <a:pt x="131099" y="129899"/>
                  </a:lnTo>
                  <a:lnTo>
                    <a:pt x="0" y="130199"/>
                  </a:lnTo>
                  <a:close/>
                </a:path>
              </a:pathLst>
            </a:custGeom>
            <a:solidFill>
              <a:srgbClr val="1154CC"/>
            </a:solidFill>
          </p:spPr>
          <p:txBody>
            <a:bodyPr wrap="square" lIns="0" tIns="0" rIns="0" bIns="0" rtlCol="0"/>
            <a:lstStyle/>
            <a:p>
              <a:endParaRPr sz="3200"/>
            </a:p>
          </p:txBody>
        </p:sp>
        <p:sp>
          <p:nvSpPr>
            <p:cNvPr id="27" name="object 27"/>
            <p:cNvSpPr/>
            <p:nvPr/>
          </p:nvSpPr>
          <p:spPr>
            <a:xfrm>
              <a:off x="3751742" y="3166818"/>
              <a:ext cx="1403350" cy="5080"/>
            </a:xfrm>
            <a:custGeom>
              <a:avLst/>
              <a:gdLst/>
              <a:ahLst/>
              <a:cxnLst/>
              <a:rect l="l" t="t" r="r" b="b"/>
              <a:pathLst>
                <a:path w="1403350" h="5080">
                  <a:moveTo>
                    <a:pt x="0" y="0"/>
                  </a:moveTo>
                  <a:lnTo>
                    <a:pt x="1402797" y="4499"/>
                  </a:lnTo>
                </a:path>
              </a:pathLst>
            </a:custGeom>
            <a:ln w="19049">
              <a:solidFill>
                <a:srgbClr val="1154CC"/>
              </a:solidFill>
            </a:ln>
          </p:spPr>
          <p:txBody>
            <a:bodyPr wrap="square" lIns="0" tIns="0" rIns="0" bIns="0" rtlCol="0"/>
            <a:lstStyle/>
            <a:p>
              <a:endParaRPr sz="3200"/>
            </a:p>
          </p:txBody>
        </p:sp>
        <p:sp>
          <p:nvSpPr>
            <p:cNvPr id="28" name="object 28"/>
            <p:cNvSpPr/>
            <p:nvPr/>
          </p:nvSpPr>
          <p:spPr>
            <a:xfrm>
              <a:off x="4015766" y="3113293"/>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29" name="object 29"/>
            <p:cNvSpPr/>
            <p:nvPr/>
          </p:nvSpPr>
          <p:spPr>
            <a:xfrm>
              <a:off x="5331589" y="3567392"/>
              <a:ext cx="598170" cy="177165"/>
            </a:xfrm>
            <a:custGeom>
              <a:avLst/>
              <a:gdLst/>
              <a:ahLst/>
              <a:cxnLst/>
              <a:rect l="l" t="t" r="r" b="b"/>
              <a:pathLst>
                <a:path w="598170" h="177164">
                  <a:moveTo>
                    <a:pt x="597798" y="176949"/>
                  </a:moveTo>
                  <a:lnTo>
                    <a:pt x="0" y="0"/>
                  </a:lnTo>
                </a:path>
              </a:pathLst>
            </a:custGeom>
            <a:ln w="19049">
              <a:solidFill>
                <a:srgbClr val="000000"/>
              </a:solidFill>
            </a:ln>
          </p:spPr>
          <p:txBody>
            <a:bodyPr wrap="square" lIns="0" tIns="0" rIns="0" bIns="0" rtlCol="0"/>
            <a:lstStyle/>
            <a:p>
              <a:endParaRPr sz="3200"/>
            </a:p>
          </p:txBody>
        </p:sp>
        <p:sp>
          <p:nvSpPr>
            <p:cNvPr id="30" name="object 30"/>
            <p:cNvSpPr/>
            <p:nvPr/>
          </p:nvSpPr>
          <p:spPr>
            <a:xfrm>
              <a:off x="5239164" y="3527692"/>
              <a:ext cx="110874" cy="79399"/>
            </a:xfrm>
            <a:prstGeom prst="rect">
              <a:avLst/>
            </a:prstGeom>
            <a:blipFill>
              <a:blip r:embed="rId7" cstate="print"/>
              <a:stretch>
                <a:fillRect/>
              </a:stretch>
            </a:blipFill>
          </p:spPr>
          <p:txBody>
            <a:bodyPr wrap="square" lIns="0" tIns="0" rIns="0" bIns="0" rtlCol="0"/>
            <a:lstStyle/>
            <a:p>
              <a:endParaRPr sz="3200"/>
            </a:p>
          </p:txBody>
        </p:sp>
      </p:grpSp>
      <p:sp>
        <p:nvSpPr>
          <p:cNvPr id="31" name="object 31"/>
          <p:cNvSpPr txBox="1"/>
          <p:nvPr/>
        </p:nvSpPr>
        <p:spPr>
          <a:xfrm>
            <a:off x="315899" y="872015"/>
            <a:ext cx="10627360" cy="2636213"/>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a:p>
            <a:pPr marL="37252">
              <a:spcBef>
                <a:spcPts val="513"/>
              </a:spcBef>
            </a:pPr>
            <a:r>
              <a:rPr sz="1867">
                <a:latin typeface="Comfortaa"/>
                <a:cs typeface="Comfortaa"/>
              </a:rPr>
              <a:t>=&gt; Use</a:t>
            </a:r>
            <a:r>
              <a:rPr sz="1867" spc="-13">
                <a:latin typeface="Comfortaa"/>
                <a:cs typeface="Comfortaa"/>
              </a:rPr>
              <a:t> </a:t>
            </a:r>
            <a:r>
              <a:rPr sz="1867" b="1" spc="-13">
                <a:solidFill>
                  <a:srgbClr val="1154CC"/>
                </a:solidFill>
                <a:latin typeface="Comfortaa"/>
                <a:cs typeface="Comfortaa"/>
              </a:rPr>
              <a:t>Graphs</a:t>
            </a:r>
            <a:r>
              <a:rPr sz="1867" spc="-13">
                <a:latin typeface="Comfortaa"/>
                <a:cs typeface="Comfortaa"/>
              </a:rPr>
              <a:t>!</a:t>
            </a:r>
            <a:endParaRPr sz="1867">
              <a:latin typeface="Comfortaa"/>
              <a:cs typeface="Comfortaa"/>
            </a:endParaRPr>
          </a:p>
          <a:p>
            <a:pPr marL="37252">
              <a:spcBef>
                <a:spcPts val="287"/>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spc="-20">
                <a:latin typeface="Comfortaa"/>
                <a:cs typeface="Comfortaa"/>
              </a:rPr>
              <a:t>represent</a:t>
            </a:r>
            <a:r>
              <a:rPr sz="1867" spc="7">
                <a:latin typeface="Comfortaa"/>
                <a:cs typeface="Comfortaa"/>
              </a:rPr>
              <a:t> </a:t>
            </a:r>
            <a:r>
              <a:rPr sz="1867" b="1" spc="-7">
                <a:solidFill>
                  <a:srgbClr val="1154CC"/>
                </a:solidFill>
                <a:latin typeface="Comfortaa"/>
                <a:cs typeface="Comfortaa"/>
              </a:rPr>
              <a:t>independence</a:t>
            </a:r>
            <a:r>
              <a:rPr sz="1867" spc="-7">
                <a:latin typeface="Comfortaa"/>
                <a:cs typeface="Comfortaa"/>
              </a:rPr>
              <a:t>!</a:t>
            </a:r>
            <a:endParaRPr sz="1867">
              <a:latin typeface="Comfortaa"/>
              <a:cs typeface="Comfortaa"/>
            </a:endParaRPr>
          </a:p>
          <a:p>
            <a:pPr marL="7773052">
              <a:spcBef>
                <a:spcPts val="353"/>
              </a:spcBef>
            </a:pPr>
            <a:r>
              <a:rPr sz="1867">
                <a:latin typeface="Comfortaa"/>
                <a:cs typeface="Comfortaa"/>
              </a:rPr>
              <a:t>What’s the</a:t>
            </a:r>
            <a:r>
              <a:rPr sz="1867" spc="-47">
                <a:latin typeface="Comfortaa"/>
                <a:cs typeface="Comfortaa"/>
              </a:rPr>
              <a:t> </a:t>
            </a:r>
            <a:r>
              <a:rPr sz="1867" spc="-20">
                <a:solidFill>
                  <a:srgbClr val="990000"/>
                </a:solidFill>
                <a:latin typeface="Comfortaa"/>
                <a:cs typeface="Comfortaa"/>
              </a:rPr>
              <a:t>problem</a:t>
            </a:r>
            <a:r>
              <a:rPr sz="1867" spc="-20">
                <a:latin typeface="Comfortaa"/>
                <a:cs typeface="Comfortaa"/>
              </a:rPr>
              <a:t>?</a:t>
            </a:r>
            <a:endParaRPr sz="1867">
              <a:latin typeface="Comfortaa"/>
              <a:cs typeface="Comfortaa"/>
            </a:endParaRPr>
          </a:p>
        </p:txBody>
      </p:sp>
      <p:sp>
        <p:nvSpPr>
          <p:cNvPr id="32" name="object 32"/>
          <p:cNvSpPr txBox="1"/>
          <p:nvPr/>
        </p:nvSpPr>
        <p:spPr>
          <a:xfrm>
            <a:off x="8102046" y="4765627"/>
            <a:ext cx="3318933" cy="591743"/>
          </a:xfrm>
          <a:prstGeom prst="rect">
            <a:avLst/>
          </a:prstGeom>
        </p:spPr>
        <p:txBody>
          <a:bodyPr vert="horz" wrap="square" lIns="0" tIns="16933" rIns="0" bIns="0" rtlCol="0">
            <a:spAutoFit/>
          </a:bodyPr>
          <a:lstStyle/>
          <a:p>
            <a:pPr marL="16933" marR="6773">
              <a:spcBef>
                <a:spcPts val="133"/>
              </a:spcBef>
            </a:pPr>
            <a:r>
              <a:rPr sz="1867" spc="-13">
                <a:latin typeface="Comfortaa"/>
                <a:cs typeface="Comfortaa"/>
              </a:rPr>
              <a:t>Every variable </a:t>
            </a:r>
            <a:r>
              <a:rPr sz="1867" b="1">
                <a:solidFill>
                  <a:srgbClr val="990000"/>
                </a:solidFill>
                <a:latin typeface="Comfortaa"/>
                <a:cs typeface="Comfortaa"/>
              </a:rPr>
              <a:t>depends</a:t>
            </a:r>
            <a:r>
              <a:rPr sz="1867" b="1" spc="-93">
                <a:solidFill>
                  <a:srgbClr val="990000"/>
                </a:solidFill>
                <a:latin typeface="Comfortaa"/>
                <a:cs typeface="Comfortaa"/>
              </a:rPr>
              <a:t> </a:t>
            </a:r>
            <a:r>
              <a:rPr sz="1867">
                <a:latin typeface="Comfortaa"/>
                <a:cs typeface="Comfortaa"/>
              </a:rPr>
              <a:t>on  </a:t>
            </a:r>
            <a:r>
              <a:rPr sz="1867" spc="-20">
                <a:latin typeface="Comfortaa"/>
                <a:cs typeface="Comfortaa"/>
              </a:rPr>
              <a:t>every </a:t>
            </a:r>
            <a:r>
              <a:rPr sz="1867">
                <a:latin typeface="Comfortaa"/>
                <a:cs typeface="Comfortaa"/>
              </a:rPr>
              <a:t>other </a:t>
            </a:r>
            <a:r>
              <a:rPr sz="1867" spc="-13">
                <a:latin typeface="Comfortaa"/>
                <a:cs typeface="Comfortaa"/>
              </a:rPr>
              <a:t>variable!</a:t>
            </a:r>
            <a:endParaRPr sz="1867">
              <a:latin typeface="Comfortaa"/>
              <a:cs typeface="Comfortaa"/>
            </a:endParaRPr>
          </a:p>
        </p:txBody>
      </p:sp>
    </p:spTree>
    <p:extLst>
      <p:ext uri="{BB962C8B-B14F-4D97-AF65-F5344CB8AC3E}">
        <p14:creationId xmlns:p14="http://schemas.microsoft.com/office/powerpoint/2010/main" val="3265244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31</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grpSp>
        <p:nvGrpSpPr>
          <p:cNvPr id="9" name="object 9"/>
          <p:cNvGrpSpPr/>
          <p:nvPr/>
        </p:nvGrpSpPr>
        <p:grpSpPr>
          <a:xfrm>
            <a:off x="4582425" y="3157564"/>
            <a:ext cx="2647527" cy="2107353"/>
            <a:chOff x="3436818" y="2368172"/>
            <a:chExt cx="1985645" cy="1580515"/>
          </a:xfrm>
        </p:grpSpPr>
        <p:sp>
          <p:nvSpPr>
            <p:cNvPr id="10" name="object 10"/>
            <p:cNvSpPr/>
            <p:nvPr/>
          </p:nvSpPr>
          <p:spPr>
            <a:xfrm>
              <a:off x="4286591" y="3683892"/>
              <a:ext cx="268749" cy="264424"/>
            </a:xfrm>
            <a:prstGeom prst="rect">
              <a:avLst/>
            </a:prstGeom>
            <a:blipFill>
              <a:blip r:embed="rId4" cstate="print"/>
              <a:stretch>
                <a:fillRect/>
              </a:stretch>
            </a:blipFill>
          </p:spPr>
          <p:txBody>
            <a:bodyPr wrap="square" lIns="0" tIns="0" rIns="0" bIns="0" rtlCol="0"/>
            <a:lstStyle/>
            <a:p>
              <a:endParaRPr sz="3200"/>
            </a:p>
          </p:txBody>
        </p:sp>
        <p:sp>
          <p:nvSpPr>
            <p:cNvPr id="11" name="object 11"/>
            <p:cNvSpPr/>
            <p:nvPr/>
          </p:nvSpPr>
          <p:spPr>
            <a:xfrm>
              <a:off x="3604992" y="3364868"/>
              <a:ext cx="659130" cy="452120"/>
            </a:xfrm>
            <a:custGeom>
              <a:avLst/>
              <a:gdLst/>
              <a:ahLst/>
              <a:cxnLst/>
              <a:rect l="l" t="t" r="r" b="b"/>
              <a:pathLst>
                <a:path w="659129" h="452120">
                  <a:moveTo>
                    <a:pt x="0" y="0"/>
                  </a:moveTo>
                  <a:lnTo>
                    <a:pt x="658998" y="451849"/>
                  </a:lnTo>
                </a:path>
              </a:pathLst>
            </a:custGeom>
            <a:ln w="19049">
              <a:solidFill>
                <a:srgbClr val="1154CC"/>
              </a:solidFill>
            </a:ln>
          </p:spPr>
          <p:txBody>
            <a:bodyPr wrap="square" lIns="0" tIns="0" rIns="0" bIns="0" rtlCol="0"/>
            <a:lstStyle/>
            <a:p>
              <a:endParaRPr sz="3200"/>
            </a:p>
          </p:txBody>
        </p:sp>
        <p:sp>
          <p:nvSpPr>
            <p:cNvPr id="12" name="object 12"/>
            <p:cNvSpPr/>
            <p:nvPr/>
          </p:nvSpPr>
          <p:spPr>
            <a:xfrm>
              <a:off x="3858842" y="3515267"/>
              <a:ext cx="151130" cy="151130"/>
            </a:xfrm>
            <a:custGeom>
              <a:avLst/>
              <a:gdLst/>
              <a:ahLst/>
              <a:cxnLst/>
              <a:rect l="l" t="t" r="r" b="b"/>
              <a:pathLst>
                <a:path w="151129" h="151129">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3" name="object 13"/>
            <p:cNvSpPr/>
            <p:nvPr/>
          </p:nvSpPr>
          <p:spPr>
            <a:xfrm>
              <a:off x="5154539" y="3039671"/>
              <a:ext cx="267599" cy="263296"/>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4287166" y="2368172"/>
              <a:ext cx="267599" cy="263296"/>
            </a:xfrm>
            <a:prstGeom prst="rect">
              <a:avLst/>
            </a:prstGeom>
            <a:blipFill>
              <a:blip r:embed="rId3" cstate="print"/>
              <a:stretch>
                <a:fillRect/>
              </a:stretch>
            </a:blipFill>
          </p:spPr>
          <p:txBody>
            <a:bodyPr wrap="square" lIns="0" tIns="0" rIns="0" bIns="0" rtlCol="0"/>
            <a:lstStyle/>
            <a:p>
              <a:endParaRPr sz="3200"/>
            </a:p>
          </p:txBody>
        </p:sp>
        <p:sp>
          <p:nvSpPr>
            <p:cNvPr id="15" name="object 15"/>
            <p:cNvSpPr/>
            <p:nvPr/>
          </p:nvSpPr>
          <p:spPr>
            <a:xfrm>
              <a:off x="3687417" y="2552294"/>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6" name="object 16"/>
            <p:cNvSpPr/>
            <p:nvPr/>
          </p:nvSpPr>
          <p:spPr>
            <a:xfrm>
              <a:off x="3886867" y="2764844"/>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7" name="object 17"/>
            <p:cNvSpPr/>
            <p:nvPr/>
          </p:nvSpPr>
          <p:spPr>
            <a:xfrm>
              <a:off x="4550565" y="2550194"/>
              <a:ext cx="628015" cy="523875"/>
            </a:xfrm>
            <a:custGeom>
              <a:avLst/>
              <a:gdLst/>
              <a:ahLst/>
              <a:cxnLst/>
              <a:rect l="l" t="t" r="r" b="b"/>
              <a:pathLst>
                <a:path w="628014" h="523875">
                  <a:moveTo>
                    <a:pt x="627948" y="523523"/>
                  </a:moveTo>
                  <a:lnTo>
                    <a:pt x="0" y="0"/>
                  </a:lnTo>
                </a:path>
              </a:pathLst>
            </a:custGeom>
            <a:ln w="19049">
              <a:solidFill>
                <a:srgbClr val="1154CC"/>
              </a:solidFill>
            </a:ln>
          </p:spPr>
          <p:txBody>
            <a:bodyPr wrap="square" lIns="0" tIns="0" rIns="0" bIns="0" rtlCol="0"/>
            <a:lstStyle/>
            <a:p>
              <a:endParaRPr sz="3200"/>
            </a:p>
          </p:txBody>
        </p:sp>
        <p:sp>
          <p:nvSpPr>
            <p:cNvPr id="18" name="object 18"/>
            <p:cNvSpPr/>
            <p:nvPr/>
          </p:nvSpPr>
          <p:spPr>
            <a:xfrm>
              <a:off x="4787990" y="2732619"/>
              <a:ext cx="153670" cy="158750"/>
            </a:xfrm>
            <a:custGeom>
              <a:avLst/>
              <a:gdLst/>
              <a:ahLst/>
              <a:cxnLst/>
              <a:rect l="l" t="t" r="r" b="b"/>
              <a:pathLst>
                <a:path w="153670" h="158750">
                  <a:moveTo>
                    <a:pt x="83449" y="158749"/>
                  </a:moveTo>
                  <a:lnTo>
                    <a:pt x="0" y="85874"/>
                  </a:lnTo>
                  <a:lnTo>
                    <a:pt x="69949" y="0"/>
                  </a:lnTo>
                  <a:lnTo>
                    <a:pt x="153399" y="72849"/>
                  </a:lnTo>
                  <a:lnTo>
                    <a:pt x="83449" y="158749"/>
                  </a:lnTo>
                  <a:close/>
                </a:path>
              </a:pathLst>
            </a:custGeom>
            <a:solidFill>
              <a:srgbClr val="1154CC"/>
            </a:solidFill>
          </p:spPr>
          <p:txBody>
            <a:bodyPr wrap="square" lIns="0" tIns="0" rIns="0" bIns="0" rtlCol="0"/>
            <a:lstStyle/>
            <a:p>
              <a:endParaRPr sz="3200"/>
            </a:p>
          </p:txBody>
        </p:sp>
        <p:sp>
          <p:nvSpPr>
            <p:cNvPr id="19" name="object 19"/>
            <p:cNvSpPr/>
            <p:nvPr/>
          </p:nvSpPr>
          <p:spPr>
            <a:xfrm>
              <a:off x="4559165" y="3301143"/>
              <a:ext cx="659130" cy="494030"/>
            </a:xfrm>
            <a:custGeom>
              <a:avLst/>
              <a:gdLst/>
              <a:ahLst/>
              <a:cxnLst/>
              <a:rect l="l" t="t" r="r" b="b"/>
              <a:pathLst>
                <a:path w="659129" h="494029">
                  <a:moveTo>
                    <a:pt x="0" y="493849"/>
                  </a:moveTo>
                  <a:lnTo>
                    <a:pt x="658998" y="0"/>
                  </a:lnTo>
                </a:path>
              </a:pathLst>
            </a:custGeom>
            <a:ln w="19049">
              <a:solidFill>
                <a:srgbClr val="1154CC"/>
              </a:solidFill>
            </a:ln>
          </p:spPr>
          <p:txBody>
            <a:bodyPr wrap="square" lIns="0" tIns="0" rIns="0" bIns="0" rtlCol="0"/>
            <a:lstStyle/>
            <a:p>
              <a:endParaRPr sz="3200"/>
            </a:p>
          </p:txBody>
        </p:sp>
        <p:sp>
          <p:nvSpPr>
            <p:cNvPr id="20" name="object 20"/>
            <p:cNvSpPr/>
            <p:nvPr/>
          </p:nvSpPr>
          <p:spPr>
            <a:xfrm>
              <a:off x="4815665" y="3467592"/>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sp>
          <p:nvSpPr>
            <p:cNvPr id="21" name="object 21"/>
            <p:cNvSpPr/>
            <p:nvPr/>
          </p:nvSpPr>
          <p:spPr>
            <a:xfrm>
              <a:off x="3436818" y="3039671"/>
              <a:ext cx="267599" cy="263296"/>
            </a:xfrm>
            <a:prstGeom prst="rect">
              <a:avLst/>
            </a:prstGeom>
            <a:blipFill>
              <a:blip r:embed="rId2" cstate="print"/>
              <a:stretch>
                <a:fillRect/>
              </a:stretch>
            </a:blipFill>
          </p:spPr>
          <p:txBody>
            <a:bodyPr wrap="square" lIns="0" tIns="0" rIns="0" bIns="0" rtlCol="0"/>
            <a:lstStyle/>
            <a:p>
              <a:endParaRPr sz="3200"/>
            </a:p>
          </p:txBody>
        </p:sp>
      </p:grpSp>
      <p:sp>
        <p:nvSpPr>
          <p:cNvPr id="22" name="object 22"/>
          <p:cNvSpPr txBox="1"/>
          <p:nvPr/>
        </p:nvSpPr>
        <p:spPr>
          <a:xfrm>
            <a:off x="315899" y="872016"/>
            <a:ext cx="10627360" cy="2297594"/>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a:p>
            <a:pPr marL="37252">
              <a:spcBef>
                <a:spcPts val="513"/>
              </a:spcBef>
            </a:pPr>
            <a:r>
              <a:rPr sz="1867">
                <a:latin typeface="Comfortaa"/>
                <a:cs typeface="Comfortaa"/>
              </a:rPr>
              <a:t>=&gt; Use</a:t>
            </a:r>
            <a:r>
              <a:rPr sz="1867" spc="-13">
                <a:latin typeface="Comfortaa"/>
                <a:cs typeface="Comfortaa"/>
              </a:rPr>
              <a:t> </a:t>
            </a:r>
            <a:r>
              <a:rPr sz="1867" b="1" spc="-13">
                <a:solidFill>
                  <a:srgbClr val="1154CC"/>
                </a:solidFill>
                <a:latin typeface="Comfortaa"/>
                <a:cs typeface="Comfortaa"/>
              </a:rPr>
              <a:t>Graphs</a:t>
            </a:r>
            <a:r>
              <a:rPr sz="1867" spc="-13">
                <a:latin typeface="Comfortaa"/>
                <a:cs typeface="Comfortaa"/>
              </a:rPr>
              <a:t>!</a:t>
            </a:r>
            <a:endParaRPr sz="1867">
              <a:latin typeface="Comfortaa"/>
              <a:cs typeface="Comfortaa"/>
            </a:endParaRPr>
          </a:p>
          <a:p>
            <a:pPr marL="37252">
              <a:spcBef>
                <a:spcPts val="287"/>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spc="-20">
                <a:latin typeface="Comfortaa"/>
                <a:cs typeface="Comfortaa"/>
              </a:rPr>
              <a:t>represent</a:t>
            </a:r>
            <a:r>
              <a:rPr sz="1867" spc="7">
                <a:latin typeface="Comfortaa"/>
                <a:cs typeface="Comfortaa"/>
              </a:rPr>
              <a:t> </a:t>
            </a:r>
            <a:r>
              <a:rPr sz="1867" b="1" spc="-7">
                <a:solidFill>
                  <a:srgbClr val="1154CC"/>
                </a:solidFill>
                <a:latin typeface="Comfortaa"/>
                <a:cs typeface="Comfortaa"/>
              </a:rPr>
              <a:t>independence</a:t>
            </a:r>
            <a:r>
              <a:rPr sz="1867" spc="-7">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3878016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32</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grpSp>
        <p:nvGrpSpPr>
          <p:cNvPr id="9" name="object 9"/>
          <p:cNvGrpSpPr/>
          <p:nvPr/>
        </p:nvGrpSpPr>
        <p:grpSpPr>
          <a:xfrm>
            <a:off x="4582425" y="3157564"/>
            <a:ext cx="3104727" cy="2107353"/>
            <a:chOff x="3436818" y="2368172"/>
            <a:chExt cx="2328545" cy="1580515"/>
          </a:xfrm>
        </p:grpSpPr>
        <p:sp>
          <p:nvSpPr>
            <p:cNvPr id="10" name="object 10"/>
            <p:cNvSpPr/>
            <p:nvPr/>
          </p:nvSpPr>
          <p:spPr>
            <a:xfrm>
              <a:off x="4286591" y="3683892"/>
              <a:ext cx="268749" cy="264424"/>
            </a:xfrm>
            <a:prstGeom prst="rect">
              <a:avLst/>
            </a:prstGeom>
            <a:blipFill>
              <a:blip r:embed="rId4" cstate="print"/>
              <a:stretch>
                <a:fillRect/>
              </a:stretch>
            </a:blipFill>
          </p:spPr>
          <p:txBody>
            <a:bodyPr wrap="square" lIns="0" tIns="0" rIns="0" bIns="0" rtlCol="0"/>
            <a:lstStyle/>
            <a:p>
              <a:endParaRPr sz="3200"/>
            </a:p>
          </p:txBody>
        </p:sp>
        <p:sp>
          <p:nvSpPr>
            <p:cNvPr id="11" name="object 11"/>
            <p:cNvSpPr/>
            <p:nvPr/>
          </p:nvSpPr>
          <p:spPr>
            <a:xfrm>
              <a:off x="3604992" y="3364868"/>
              <a:ext cx="659130" cy="452120"/>
            </a:xfrm>
            <a:custGeom>
              <a:avLst/>
              <a:gdLst/>
              <a:ahLst/>
              <a:cxnLst/>
              <a:rect l="l" t="t" r="r" b="b"/>
              <a:pathLst>
                <a:path w="659129" h="452120">
                  <a:moveTo>
                    <a:pt x="0" y="0"/>
                  </a:moveTo>
                  <a:lnTo>
                    <a:pt x="658998" y="451849"/>
                  </a:lnTo>
                </a:path>
              </a:pathLst>
            </a:custGeom>
            <a:ln w="19049">
              <a:solidFill>
                <a:srgbClr val="1154CC"/>
              </a:solidFill>
            </a:ln>
          </p:spPr>
          <p:txBody>
            <a:bodyPr wrap="square" lIns="0" tIns="0" rIns="0" bIns="0" rtlCol="0"/>
            <a:lstStyle/>
            <a:p>
              <a:endParaRPr sz="3200"/>
            </a:p>
          </p:txBody>
        </p:sp>
        <p:sp>
          <p:nvSpPr>
            <p:cNvPr id="12" name="object 12"/>
            <p:cNvSpPr/>
            <p:nvPr/>
          </p:nvSpPr>
          <p:spPr>
            <a:xfrm>
              <a:off x="3858842" y="3515267"/>
              <a:ext cx="151130" cy="151130"/>
            </a:xfrm>
            <a:custGeom>
              <a:avLst/>
              <a:gdLst/>
              <a:ahLst/>
              <a:cxnLst/>
              <a:rect l="l" t="t" r="r" b="b"/>
              <a:pathLst>
                <a:path w="151129" h="151129">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3" name="object 13"/>
            <p:cNvSpPr/>
            <p:nvPr/>
          </p:nvSpPr>
          <p:spPr>
            <a:xfrm>
              <a:off x="5154539" y="3039671"/>
              <a:ext cx="267599" cy="263296"/>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4287166" y="2368172"/>
              <a:ext cx="267599" cy="263296"/>
            </a:xfrm>
            <a:prstGeom prst="rect">
              <a:avLst/>
            </a:prstGeom>
            <a:blipFill>
              <a:blip r:embed="rId3" cstate="print"/>
              <a:stretch>
                <a:fillRect/>
              </a:stretch>
            </a:blipFill>
          </p:spPr>
          <p:txBody>
            <a:bodyPr wrap="square" lIns="0" tIns="0" rIns="0" bIns="0" rtlCol="0"/>
            <a:lstStyle/>
            <a:p>
              <a:endParaRPr sz="3200"/>
            </a:p>
          </p:txBody>
        </p:sp>
        <p:sp>
          <p:nvSpPr>
            <p:cNvPr id="15" name="object 15"/>
            <p:cNvSpPr/>
            <p:nvPr/>
          </p:nvSpPr>
          <p:spPr>
            <a:xfrm>
              <a:off x="3436818" y="3039671"/>
              <a:ext cx="267599" cy="263296"/>
            </a:xfrm>
            <a:prstGeom prst="rect">
              <a:avLst/>
            </a:prstGeom>
            <a:blipFill>
              <a:blip r:embed="rId2" cstate="print"/>
              <a:stretch>
                <a:fillRect/>
              </a:stretch>
            </a:blipFill>
          </p:spPr>
          <p:txBody>
            <a:bodyPr wrap="square" lIns="0" tIns="0" rIns="0" bIns="0" rtlCol="0"/>
            <a:lstStyle/>
            <a:p>
              <a:endParaRPr sz="3200"/>
            </a:p>
          </p:txBody>
        </p:sp>
        <p:sp>
          <p:nvSpPr>
            <p:cNvPr id="16" name="object 16"/>
            <p:cNvSpPr/>
            <p:nvPr/>
          </p:nvSpPr>
          <p:spPr>
            <a:xfrm>
              <a:off x="3687417" y="2552294"/>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7" name="object 17"/>
            <p:cNvSpPr/>
            <p:nvPr/>
          </p:nvSpPr>
          <p:spPr>
            <a:xfrm>
              <a:off x="3886867" y="2764844"/>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8" name="object 18"/>
            <p:cNvSpPr/>
            <p:nvPr/>
          </p:nvSpPr>
          <p:spPr>
            <a:xfrm>
              <a:off x="4550565" y="2550194"/>
              <a:ext cx="628015" cy="523875"/>
            </a:xfrm>
            <a:custGeom>
              <a:avLst/>
              <a:gdLst/>
              <a:ahLst/>
              <a:cxnLst/>
              <a:rect l="l" t="t" r="r" b="b"/>
              <a:pathLst>
                <a:path w="628014" h="523875">
                  <a:moveTo>
                    <a:pt x="627948" y="523523"/>
                  </a:moveTo>
                  <a:lnTo>
                    <a:pt x="0" y="0"/>
                  </a:lnTo>
                </a:path>
              </a:pathLst>
            </a:custGeom>
            <a:ln w="19049">
              <a:solidFill>
                <a:srgbClr val="1154CC"/>
              </a:solidFill>
            </a:ln>
          </p:spPr>
          <p:txBody>
            <a:bodyPr wrap="square" lIns="0" tIns="0" rIns="0" bIns="0" rtlCol="0"/>
            <a:lstStyle/>
            <a:p>
              <a:endParaRPr sz="3200"/>
            </a:p>
          </p:txBody>
        </p:sp>
        <p:sp>
          <p:nvSpPr>
            <p:cNvPr id="19" name="object 19"/>
            <p:cNvSpPr/>
            <p:nvPr/>
          </p:nvSpPr>
          <p:spPr>
            <a:xfrm>
              <a:off x="4787990" y="2732619"/>
              <a:ext cx="153670" cy="158750"/>
            </a:xfrm>
            <a:custGeom>
              <a:avLst/>
              <a:gdLst/>
              <a:ahLst/>
              <a:cxnLst/>
              <a:rect l="l" t="t" r="r" b="b"/>
              <a:pathLst>
                <a:path w="153670" h="158750">
                  <a:moveTo>
                    <a:pt x="83449" y="158749"/>
                  </a:moveTo>
                  <a:lnTo>
                    <a:pt x="0" y="85874"/>
                  </a:lnTo>
                  <a:lnTo>
                    <a:pt x="69949" y="0"/>
                  </a:lnTo>
                  <a:lnTo>
                    <a:pt x="153399" y="72849"/>
                  </a:lnTo>
                  <a:lnTo>
                    <a:pt x="83449" y="158749"/>
                  </a:lnTo>
                  <a:close/>
                </a:path>
              </a:pathLst>
            </a:custGeom>
            <a:solidFill>
              <a:srgbClr val="1154CC"/>
            </a:solidFill>
          </p:spPr>
          <p:txBody>
            <a:bodyPr wrap="square" lIns="0" tIns="0" rIns="0" bIns="0" rtlCol="0"/>
            <a:lstStyle/>
            <a:p>
              <a:endParaRPr sz="3200"/>
            </a:p>
          </p:txBody>
        </p:sp>
        <p:sp>
          <p:nvSpPr>
            <p:cNvPr id="20" name="object 20"/>
            <p:cNvSpPr/>
            <p:nvPr/>
          </p:nvSpPr>
          <p:spPr>
            <a:xfrm>
              <a:off x="4559165" y="3301143"/>
              <a:ext cx="659130" cy="494030"/>
            </a:xfrm>
            <a:custGeom>
              <a:avLst/>
              <a:gdLst/>
              <a:ahLst/>
              <a:cxnLst/>
              <a:rect l="l" t="t" r="r" b="b"/>
              <a:pathLst>
                <a:path w="659129" h="494029">
                  <a:moveTo>
                    <a:pt x="0" y="493849"/>
                  </a:moveTo>
                  <a:lnTo>
                    <a:pt x="658998" y="0"/>
                  </a:lnTo>
                </a:path>
              </a:pathLst>
            </a:custGeom>
            <a:ln w="19049">
              <a:solidFill>
                <a:srgbClr val="1154CC"/>
              </a:solidFill>
            </a:ln>
          </p:spPr>
          <p:txBody>
            <a:bodyPr wrap="square" lIns="0" tIns="0" rIns="0" bIns="0" rtlCol="0"/>
            <a:lstStyle/>
            <a:p>
              <a:endParaRPr sz="3200"/>
            </a:p>
          </p:txBody>
        </p:sp>
        <p:sp>
          <p:nvSpPr>
            <p:cNvPr id="21" name="object 21"/>
            <p:cNvSpPr/>
            <p:nvPr/>
          </p:nvSpPr>
          <p:spPr>
            <a:xfrm>
              <a:off x="4815665" y="3467592"/>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sp>
          <p:nvSpPr>
            <p:cNvPr id="22" name="object 22"/>
            <p:cNvSpPr/>
            <p:nvPr/>
          </p:nvSpPr>
          <p:spPr>
            <a:xfrm>
              <a:off x="5445138" y="2831669"/>
              <a:ext cx="320099" cy="108949"/>
            </a:xfrm>
            <a:prstGeom prst="rect">
              <a:avLst/>
            </a:prstGeom>
            <a:blipFill>
              <a:blip r:embed="rId6" cstate="print"/>
              <a:stretch>
                <a:fillRect/>
              </a:stretch>
            </a:blipFill>
          </p:spPr>
          <p:txBody>
            <a:bodyPr wrap="square" lIns="0" tIns="0" rIns="0" bIns="0" rtlCol="0"/>
            <a:lstStyle/>
            <a:p>
              <a:endParaRPr sz="3200"/>
            </a:p>
          </p:txBody>
        </p:sp>
      </p:grpSp>
      <p:sp>
        <p:nvSpPr>
          <p:cNvPr id="23" name="object 23"/>
          <p:cNvSpPr txBox="1"/>
          <p:nvPr/>
        </p:nvSpPr>
        <p:spPr>
          <a:xfrm>
            <a:off x="11056925" y="3321945"/>
            <a:ext cx="546100"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that</a:t>
            </a:r>
          </a:p>
        </p:txBody>
      </p:sp>
      <p:sp>
        <p:nvSpPr>
          <p:cNvPr id="24" name="object 24"/>
          <p:cNvSpPr/>
          <p:nvPr/>
        </p:nvSpPr>
        <p:spPr>
          <a:xfrm>
            <a:off x="9755314" y="3317796"/>
            <a:ext cx="356799" cy="351061"/>
          </a:xfrm>
          <a:prstGeom prst="rect">
            <a:avLst/>
          </a:prstGeom>
          <a:blipFill>
            <a:blip r:embed="rId3" cstate="print"/>
            <a:stretch>
              <a:fillRect/>
            </a:stretch>
          </a:blipFill>
        </p:spPr>
        <p:txBody>
          <a:bodyPr wrap="square" lIns="0" tIns="0" rIns="0" bIns="0" rtlCol="0"/>
          <a:lstStyle/>
          <a:p>
            <a:endParaRPr sz="3200"/>
          </a:p>
        </p:txBody>
      </p:sp>
      <p:sp>
        <p:nvSpPr>
          <p:cNvPr id="25" name="object 25"/>
          <p:cNvSpPr/>
          <p:nvPr/>
        </p:nvSpPr>
        <p:spPr>
          <a:xfrm>
            <a:off x="10660811" y="3317054"/>
            <a:ext cx="358332" cy="352572"/>
          </a:xfrm>
          <a:prstGeom prst="rect">
            <a:avLst/>
          </a:prstGeom>
          <a:blipFill>
            <a:blip r:embed="rId4" cstate="print"/>
            <a:stretch>
              <a:fillRect/>
            </a:stretch>
          </a:blipFill>
        </p:spPr>
        <p:txBody>
          <a:bodyPr wrap="square" lIns="0" tIns="0" rIns="0" bIns="0" rtlCol="0"/>
          <a:lstStyle/>
          <a:p>
            <a:endParaRPr sz="3200"/>
          </a:p>
        </p:txBody>
      </p:sp>
      <p:sp>
        <p:nvSpPr>
          <p:cNvPr id="26" name="object 26"/>
          <p:cNvSpPr txBox="1"/>
          <p:nvPr/>
        </p:nvSpPr>
        <p:spPr>
          <a:xfrm>
            <a:off x="315899" y="872015"/>
            <a:ext cx="10627360" cy="3254395"/>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a:p>
            <a:pPr marL="37252">
              <a:spcBef>
                <a:spcPts val="513"/>
              </a:spcBef>
            </a:pPr>
            <a:r>
              <a:rPr sz="1867">
                <a:latin typeface="Comfortaa"/>
                <a:cs typeface="Comfortaa"/>
              </a:rPr>
              <a:t>=&gt; Use</a:t>
            </a:r>
            <a:r>
              <a:rPr sz="1867" spc="-13">
                <a:latin typeface="Comfortaa"/>
                <a:cs typeface="Comfortaa"/>
              </a:rPr>
              <a:t> </a:t>
            </a:r>
            <a:r>
              <a:rPr sz="1867" b="1" spc="-13">
                <a:solidFill>
                  <a:srgbClr val="1154CC"/>
                </a:solidFill>
                <a:latin typeface="Comfortaa"/>
                <a:cs typeface="Comfortaa"/>
              </a:rPr>
              <a:t>Graphs</a:t>
            </a:r>
            <a:r>
              <a:rPr sz="1867" spc="-13">
                <a:latin typeface="Comfortaa"/>
                <a:cs typeface="Comfortaa"/>
              </a:rPr>
              <a:t>!</a:t>
            </a:r>
            <a:endParaRPr sz="1867">
              <a:latin typeface="Comfortaa"/>
              <a:cs typeface="Comfortaa"/>
            </a:endParaRPr>
          </a:p>
          <a:p>
            <a:pPr marL="37252">
              <a:spcBef>
                <a:spcPts val="287"/>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spc="-20">
                <a:latin typeface="Comfortaa"/>
                <a:cs typeface="Comfortaa"/>
              </a:rPr>
              <a:t>represent</a:t>
            </a:r>
            <a:r>
              <a:rPr sz="1867" spc="7">
                <a:latin typeface="Comfortaa"/>
                <a:cs typeface="Comfortaa"/>
              </a:rPr>
              <a:t> </a:t>
            </a:r>
            <a:r>
              <a:rPr sz="1867" b="1" spc="-7">
                <a:solidFill>
                  <a:srgbClr val="1154CC"/>
                </a:solidFill>
                <a:latin typeface="Comfortaa"/>
                <a:cs typeface="Comfortaa"/>
              </a:rPr>
              <a:t>independence</a:t>
            </a:r>
            <a:r>
              <a:rPr sz="1867" spc="-7">
                <a:latin typeface="Comfortaa"/>
                <a:cs typeface="Comfortaa"/>
              </a:rPr>
              <a:t>!</a:t>
            </a:r>
            <a:endParaRPr sz="1867">
              <a:latin typeface="Comfortaa"/>
              <a:cs typeface="Comfortaa"/>
            </a:endParaRPr>
          </a:p>
          <a:p>
            <a:pPr marL="7472493">
              <a:spcBef>
                <a:spcPts val="1167"/>
              </a:spcBef>
              <a:tabLst>
                <a:tab pos="9782142" algn="l"/>
              </a:tabLst>
            </a:pPr>
            <a:r>
              <a:rPr sz="1867">
                <a:latin typeface="Comfortaa"/>
                <a:cs typeface="Comfortaa"/>
              </a:rPr>
              <a:t>Does this </a:t>
            </a:r>
            <a:r>
              <a:rPr sz="1867" spc="-13">
                <a:latin typeface="Comfortaa"/>
                <a:cs typeface="Comfortaa"/>
              </a:rPr>
              <a:t>mean	</a:t>
            </a:r>
            <a:r>
              <a:rPr sz="1867">
                <a:latin typeface="Comfortaa"/>
                <a:cs typeface="Comfortaa"/>
              </a:rPr>
              <a:t>and</a:t>
            </a:r>
          </a:p>
          <a:p>
            <a:pPr>
              <a:spcBef>
                <a:spcPts val="53"/>
              </a:spcBef>
            </a:pPr>
            <a:endParaRPr sz="1400">
              <a:latin typeface="Comfortaa"/>
              <a:cs typeface="Comfortaa"/>
            </a:endParaRPr>
          </a:p>
          <a:p>
            <a:pPr marL="7472493">
              <a:spcBef>
                <a:spcPts val="7"/>
              </a:spcBef>
            </a:pPr>
            <a:r>
              <a:rPr sz="1867" spc="-27">
                <a:latin typeface="Comfortaa"/>
                <a:cs typeface="Comfortaa"/>
              </a:rPr>
              <a:t>are </a:t>
            </a:r>
            <a:r>
              <a:rPr sz="1867" b="1">
                <a:solidFill>
                  <a:srgbClr val="990000"/>
                </a:solidFill>
                <a:latin typeface="Comfortaa"/>
                <a:cs typeface="Comfortaa"/>
              </a:rPr>
              <a:t>totally</a:t>
            </a:r>
            <a:r>
              <a:rPr sz="1867" b="1" spc="-20">
                <a:solidFill>
                  <a:srgbClr val="990000"/>
                </a:solidFill>
                <a:latin typeface="Comfortaa"/>
                <a:cs typeface="Comfortaa"/>
              </a:rPr>
              <a:t> </a:t>
            </a:r>
            <a:r>
              <a:rPr sz="1867" b="1" spc="-7">
                <a:solidFill>
                  <a:srgbClr val="990000"/>
                </a:solidFill>
                <a:latin typeface="Comfortaa"/>
                <a:cs typeface="Comfortaa"/>
              </a:rPr>
              <a:t>independent</a:t>
            </a:r>
            <a:r>
              <a:rPr sz="1867" spc="-7">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1956372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33</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grpSp>
        <p:nvGrpSpPr>
          <p:cNvPr id="9" name="object 9"/>
          <p:cNvGrpSpPr/>
          <p:nvPr/>
        </p:nvGrpSpPr>
        <p:grpSpPr>
          <a:xfrm>
            <a:off x="4582425" y="3157564"/>
            <a:ext cx="3104727" cy="2107353"/>
            <a:chOff x="3436818" y="2368172"/>
            <a:chExt cx="2328545" cy="1580515"/>
          </a:xfrm>
        </p:grpSpPr>
        <p:sp>
          <p:nvSpPr>
            <p:cNvPr id="10" name="object 10"/>
            <p:cNvSpPr/>
            <p:nvPr/>
          </p:nvSpPr>
          <p:spPr>
            <a:xfrm>
              <a:off x="4286591" y="3683892"/>
              <a:ext cx="268749" cy="264424"/>
            </a:xfrm>
            <a:prstGeom prst="rect">
              <a:avLst/>
            </a:prstGeom>
            <a:blipFill>
              <a:blip r:embed="rId4" cstate="print"/>
              <a:stretch>
                <a:fillRect/>
              </a:stretch>
            </a:blipFill>
          </p:spPr>
          <p:txBody>
            <a:bodyPr wrap="square" lIns="0" tIns="0" rIns="0" bIns="0" rtlCol="0"/>
            <a:lstStyle/>
            <a:p>
              <a:endParaRPr sz="3200"/>
            </a:p>
          </p:txBody>
        </p:sp>
        <p:sp>
          <p:nvSpPr>
            <p:cNvPr id="11" name="object 11"/>
            <p:cNvSpPr/>
            <p:nvPr/>
          </p:nvSpPr>
          <p:spPr>
            <a:xfrm>
              <a:off x="3604992" y="3364868"/>
              <a:ext cx="659130" cy="452120"/>
            </a:xfrm>
            <a:custGeom>
              <a:avLst/>
              <a:gdLst/>
              <a:ahLst/>
              <a:cxnLst/>
              <a:rect l="l" t="t" r="r" b="b"/>
              <a:pathLst>
                <a:path w="659129" h="452120">
                  <a:moveTo>
                    <a:pt x="0" y="0"/>
                  </a:moveTo>
                  <a:lnTo>
                    <a:pt x="658998" y="451849"/>
                  </a:lnTo>
                </a:path>
              </a:pathLst>
            </a:custGeom>
            <a:ln w="19049">
              <a:solidFill>
                <a:srgbClr val="1154CC"/>
              </a:solidFill>
            </a:ln>
          </p:spPr>
          <p:txBody>
            <a:bodyPr wrap="square" lIns="0" tIns="0" rIns="0" bIns="0" rtlCol="0"/>
            <a:lstStyle/>
            <a:p>
              <a:endParaRPr sz="3200"/>
            </a:p>
          </p:txBody>
        </p:sp>
        <p:sp>
          <p:nvSpPr>
            <p:cNvPr id="12" name="object 12"/>
            <p:cNvSpPr/>
            <p:nvPr/>
          </p:nvSpPr>
          <p:spPr>
            <a:xfrm>
              <a:off x="3858842" y="3515267"/>
              <a:ext cx="151130" cy="151130"/>
            </a:xfrm>
            <a:custGeom>
              <a:avLst/>
              <a:gdLst/>
              <a:ahLst/>
              <a:cxnLst/>
              <a:rect l="l" t="t" r="r" b="b"/>
              <a:pathLst>
                <a:path w="151129" h="151129">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3" name="object 13"/>
            <p:cNvSpPr/>
            <p:nvPr/>
          </p:nvSpPr>
          <p:spPr>
            <a:xfrm>
              <a:off x="5154539" y="3039671"/>
              <a:ext cx="267599" cy="263296"/>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4287166" y="2368172"/>
              <a:ext cx="267599" cy="263296"/>
            </a:xfrm>
            <a:prstGeom prst="rect">
              <a:avLst/>
            </a:prstGeom>
            <a:blipFill>
              <a:blip r:embed="rId3" cstate="print"/>
              <a:stretch>
                <a:fillRect/>
              </a:stretch>
            </a:blipFill>
          </p:spPr>
          <p:txBody>
            <a:bodyPr wrap="square" lIns="0" tIns="0" rIns="0" bIns="0" rtlCol="0"/>
            <a:lstStyle/>
            <a:p>
              <a:endParaRPr sz="3200"/>
            </a:p>
          </p:txBody>
        </p:sp>
        <p:sp>
          <p:nvSpPr>
            <p:cNvPr id="15" name="object 15"/>
            <p:cNvSpPr/>
            <p:nvPr/>
          </p:nvSpPr>
          <p:spPr>
            <a:xfrm>
              <a:off x="3436818" y="3039671"/>
              <a:ext cx="267599" cy="263296"/>
            </a:xfrm>
            <a:prstGeom prst="rect">
              <a:avLst/>
            </a:prstGeom>
            <a:blipFill>
              <a:blip r:embed="rId2" cstate="print"/>
              <a:stretch>
                <a:fillRect/>
              </a:stretch>
            </a:blipFill>
          </p:spPr>
          <p:txBody>
            <a:bodyPr wrap="square" lIns="0" tIns="0" rIns="0" bIns="0" rtlCol="0"/>
            <a:lstStyle/>
            <a:p>
              <a:endParaRPr sz="3200"/>
            </a:p>
          </p:txBody>
        </p:sp>
        <p:sp>
          <p:nvSpPr>
            <p:cNvPr id="16" name="object 16"/>
            <p:cNvSpPr/>
            <p:nvPr/>
          </p:nvSpPr>
          <p:spPr>
            <a:xfrm>
              <a:off x="3687417" y="2552294"/>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7" name="object 17"/>
            <p:cNvSpPr/>
            <p:nvPr/>
          </p:nvSpPr>
          <p:spPr>
            <a:xfrm>
              <a:off x="3886867" y="2764844"/>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8" name="object 18"/>
            <p:cNvSpPr/>
            <p:nvPr/>
          </p:nvSpPr>
          <p:spPr>
            <a:xfrm>
              <a:off x="4550565" y="2550194"/>
              <a:ext cx="628015" cy="523875"/>
            </a:xfrm>
            <a:custGeom>
              <a:avLst/>
              <a:gdLst/>
              <a:ahLst/>
              <a:cxnLst/>
              <a:rect l="l" t="t" r="r" b="b"/>
              <a:pathLst>
                <a:path w="628014" h="523875">
                  <a:moveTo>
                    <a:pt x="627948" y="523523"/>
                  </a:moveTo>
                  <a:lnTo>
                    <a:pt x="0" y="0"/>
                  </a:lnTo>
                </a:path>
              </a:pathLst>
            </a:custGeom>
            <a:ln w="19049">
              <a:solidFill>
                <a:srgbClr val="1154CC"/>
              </a:solidFill>
            </a:ln>
          </p:spPr>
          <p:txBody>
            <a:bodyPr wrap="square" lIns="0" tIns="0" rIns="0" bIns="0" rtlCol="0"/>
            <a:lstStyle/>
            <a:p>
              <a:endParaRPr sz="3200"/>
            </a:p>
          </p:txBody>
        </p:sp>
        <p:sp>
          <p:nvSpPr>
            <p:cNvPr id="19" name="object 19"/>
            <p:cNvSpPr/>
            <p:nvPr/>
          </p:nvSpPr>
          <p:spPr>
            <a:xfrm>
              <a:off x="4787990" y="2732619"/>
              <a:ext cx="153670" cy="158750"/>
            </a:xfrm>
            <a:custGeom>
              <a:avLst/>
              <a:gdLst/>
              <a:ahLst/>
              <a:cxnLst/>
              <a:rect l="l" t="t" r="r" b="b"/>
              <a:pathLst>
                <a:path w="153670" h="158750">
                  <a:moveTo>
                    <a:pt x="83449" y="158749"/>
                  </a:moveTo>
                  <a:lnTo>
                    <a:pt x="0" y="85874"/>
                  </a:lnTo>
                  <a:lnTo>
                    <a:pt x="69949" y="0"/>
                  </a:lnTo>
                  <a:lnTo>
                    <a:pt x="153399" y="72849"/>
                  </a:lnTo>
                  <a:lnTo>
                    <a:pt x="83449" y="158749"/>
                  </a:lnTo>
                  <a:close/>
                </a:path>
              </a:pathLst>
            </a:custGeom>
            <a:solidFill>
              <a:srgbClr val="1154CC"/>
            </a:solidFill>
          </p:spPr>
          <p:txBody>
            <a:bodyPr wrap="square" lIns="0" tIns="0" rIns="0" bIns="0" rtlCol="0"/>
            <a:lstStyle/>
            <a:p>
              <a:endParaRPr sz="3200"/>
            </a:p>
          </p:txBody>
        </p:sp>
        <p:sp>
          <p:nvSpPr>
            <p:cNvPr id="20" name="object 20"/>
            <p:cNvSpPr/>
            <p:nvPr/>
          </p:nvSpPr>
          <p:spPr>
            <a:xfrm>
              <a:off x="4559165" y="3301143"/>
              <a:ext cx="659130" cy="494030"/>
            </a:xfrm>
            <a:custGeom>
              <a:avLst/>
              <a:gdLst/>
              <a:ahLst/>
              <a:cxnLst/>
              <a:rect l="l" t="t" r="r" b="b"/>
              <a:pathLst>
                <a:path w="659129" h="494029">
                  <a:moveTo>
                    <a:pt x="0" y="493849"/>
                  </a:moveTo>
                  <a:lnTo>
                    <a:pt x="658998" y="0"/>
                  </a:lnTo>
                </a:path>
              </a:pathLst>
            </a:custGeom>
            <a:ln w="19049">
              <a:solidFill>
                <a:srgbClr val="1154CC"/>
              </a:solidFill>
            </a:ln>
          </p:spPr>
          <p:txBody>
            <a:bodyPr wrap="square" lIns="0" tIns="0" rIns="0" bIns="0" rtlCol="0"/>
            <a:lstStyle/>
            <a:p>
              <a:endParaRPr sz="3200"/>
            </a:p>
          </p:txBody>
        </p:sp>
        <p:sp>
          <p:nvSpPr>
            <p:cNvPr id="21" name="object 21"/>
            <p:cNvSpPr/>
            <p:nvPr/>
          </p:nvSpPr>
          <p:spPr>
            <a:xfrm>
              <a:off x="4815665" y="3467592"/>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sp>
          <p:nvSpPr>
            <p:cNvPr id="22" name="object 22"/>
            <p:cNvSpPr/>
            <p:nvPr/>
          </p:nvSpPr>
          <p:spPr>
            <a:xfrm>
              <a:off x="5445138" y="2831669"/>
              <a:ext cx="320099" cy="108949"/>
            </a:xfrm>
            <a:prstGeom prst="rect">
              <a:avLst/>
            </a:prstGeom>
            <a:blipFill>
              <a:blip r:embed="rId6" cstate="print"/>
              <a:stretch>
                <a:fillRect/>
              </a:stretch>
            </a:blipFill>
          </p:spPr>
          <p:txBody>
            <a:bodyPr wrap="square" lIns="0" tIns="0" rIns="0" bIns="0" rtlCol="0"/>
            <a:lstStyle/>
            <a:p>
              <a:endParaRPr sz="3200"/>
            </a:p>
          </p:txBody>
        </p:sp>
        <p:sp>
          <p:nvSpPr>
            <p:cNvPr id="23" name="object 23"/>
            <p:cNvSpPr/>
            <p:nvPr/>
          </p:nvSpPr>
          <p:spPr>
            <a:xfrm>
              <a:off x="4410741" y="2786444"/>
              <a:ext cx="534670" cy="802640"/>
            </a:xfrm>
            <a:custGeom>
              <a:avLst/>
              <a:gdLst/>
              <a:ahLst/>
              <a:cxnLst/>
              <a:rect l="l" t="t" r="r" b="b"/>
              <a:pathLst>
                <a:path w="534670" h="802639">
                  <a:moveTo>
                    <a:pt x="0" y="802073"/>
                  </a:moveTo>
                  <a:lnTo>
                    <a:pt x="24105" y="785679"/>
                  </a:lnTo>
                  <a:lnTo>
                    <a:pt x="57123" y="765710"/>
                  </a:lnTo>
                  <a:lnTo>
                    <a:pt x="97366" y="742578"/>
                  </a:lnTo>
                  <a:lnTo>
                    <a:pt x="143147" y="716694"/>
                  </a:lnTo>
                  <a:lnTo>
                    <a:pt x="192779" y="688468"/>
                  </a:lnTo>
                  <a:lnTo>
                    <a:pt x="244577" y="658311"/>
                  </a:lnTo>
                  <a:lnTo>
                    <a:pt x="296852" y="626636"/>
                  </a:lnTo>
                  <a:lnTo>
                    <a:pt x="347919" y="593852"/>
                  </a:lnTo>
                  <a:lnTo>
                    <a:pt x="396090" y="560371"/>
                  </a:lnTo>
                  <a:lnTo>
                    <a:pt x="439678" y="526604"/>
                  </a:lnTo>
                  <a:lnTo>
                    <a:pt x="476998" y="492963"/>
                  </a:lnTo>
                  <a:lnTo>
                    <a:pt x="506361" y="459857"/>
                  </a:lnTo>
                  <a:lnTo>
                    <a:pt x="534473" y="396899"/>
                  </a:lnTo>
                  <a:lnTo>
                    <a:pt x="530658" y="365816"/>
                  </a:lnTo>
                  <a:lnTo>
                    <a:pt x="491868" y="298454"/>
                  </a:lnTo>
                  <a:lnTo>
                    <a:pt x="460040" y="263125"/>
                  </a:lnTo>
                  <a:lnTo>
                    <a:pt x="422021" y="227331"/>
                  </a:lnTo>
                  <a:lnTo>
                    <a:pt x="379382" y="191547"/>
                  </a:lnTo>
                  <a:lnTo>
                    <a:pt x="333699" y="156249"/>
                  </a:lnTo>
                  <a:lnTo>
                    <a:pt x="292455" y="126125"/>
                  </a:lnTo>
                  <a:lnTo>
                    <a:pt x="251136" y="97052"/>
                  </a:lnTo>
                  <a:lnTo>
                    <a:pt x="210793" y="69354"/>
                  </a:lnTo>
                  <a:lnTo>
                    <a:pt x="172474" y="43349"/>
                  </a:lnTo>
                  <a:lnTo>
                    <a:pt x="163346" y="37149"/>
                  </a:lnTo>
                  <a:lnTo>
                    <a:pt x="154421" y="31078"/>
                  </a:lnTo>
                  <a:lnTo>
                    <a:pt x="145717" y="25142"/>
                  </a:lnTo>
                  <a:lnTo>
                    <a:pt x="137249" y="19349"/>
                  </a:lnTo>
                  <a:lnTo>
                    <a:pt x="131699" y="15524"/>
                  </a:lnTo>
                  <a:lnTo>
                    <a:pt x="126324" y="11824"/>
                  </a:lnTo>
                  <a:lnTo>
                    <a:pt x="121124" y="8199"/>
                  </a:lnTo>
                  <a:lnTo>
                    <a:pt x="118524" y="6399"/>
                  </a:lnTo>
                  <a:lnTo>
                    <a:pt x="115999" y="4624"/>
                  </a:lnTo>
                  <a:lnTo>
                    <a:pt x="113499" y="2849"/>
                  </a:lnTo>
                  <a:lnTo>
                    <a:pt x="109449" y="0"/>
                  </a:lnTo>
                </a:path>
              </a:pathLst>
            </a:custGeom>
            <a:ln w="19049">
              <a:solidFill>
                <a:srgbClr val="000000"/>
              </a:solidFill>
            </a:ln>
          </p:spPr>
          <p:txBody>
            <a:bodyPr wrap="square" lIns="0" tIns="0" rIns="0" bIns="0" rtlCol="0"/>
            <a:lstStyle/>
            <a:p>
              <a:endParaRPr sz="3200"/>
            </a:p>
          </p:txBody>
        </p:sp>
        <p:sp>
          <p:nvSpPr>
            <p:cNvPr id="24" name="object 24"/>
            <p:cNvSpPr/>
            <p:nvPr/>
          </p:nvSpPr>
          <p:spPr>
            <a:xfrm>
              <a:off x="4440391" y="2726544"/>
              <a:ext cx="107649" cy="94999"/>
            </a:xfrm>
            <a:prstGeom prst="rect">
              <a:avLst/>
            </a:prstGeom>
            <a:blipFill>
              <a:blip r:embed="rId7" cstate="print"/>
              <a:stretch>
                <a:fillRect/>
              </a:stretch>
            </a:blipFill>
          </p:spPr>
          <p:txBody>
            <a:bodyPr wrap="square" lIns="0" tIns="0" rIns="0" bIns="0" rtlCol="0"/>
            <a:lstStyle/>
            <a:p>
              <a:endParaRPr sz="3200"/>
            </a:p>
          </p:txBody>
        </p:sp>
      </p:grpSp>
      <p:sp>
        <p:nvSpPr>
          <p:cNvPr id="25" name="object 25"/>
          <p:cNvSpPr txBox="1"/>
          <p:nvPr/>
        </p:nvSpPr>
        <p:spPr>
          <a:xfrm>
            <a:off x="11056925" y="3321945"/>
            <a:ext cx="546100"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that</a:t>
            </a:r>
          </a:p>
        </p:txBody>
      </p:sp>
      <p:sp>
        <p:nvSpPr>
          <p:cNvPr id="26" name="object 26"/>
          <p:cNvSpPr/>
          <p:nvPr/>
        </p:nvSpPr>
        <p:spPr>
          <a:xfrm>
            <a:off x="9755314" y="3317796"/>
            <a:ext cx="356799" cy="351061"/>
          </a:xfrm>
          <a:prstGeom prst="rect">
            <a:avLst/>
          </a:prstGeom>
          <a:blipFill>
            <a:blip r:embed="rId3" cstate="print"/>
            <a:stretch>
              <a:fillRect/>
            </a:stretch>
          </a:blipFill>
        </p:spPr>
        <p:txBody>
          <a:bodyPr wrap="square" lIns="0" tIns="0" rIns="0" bIns="0" rtlCol="0"/>
          <a:lstStyle/>
          <a:p>
            <a:endParaRPr sz="3200"/>
          </a:p>
        </p:txBody>
      </p:sp>
      <p:sp>
        <p:nvSpPr>
          <p:cNvPr id="27" name="object 27"/>
          <p:cNvSpPr/>
          <p:nvPr/>
        </p:nvSpPr>
        <p:spPr>
          <a:xfrm>
            <a:off x="10660811" y="3317054"/>
            <a:ext cx="358332" cy="352572"/>
          </a:xfrm>
          <a:prstGeom prst="rect">
            <a:avLst/>
          </a:prstGeom>
          <a:blipFill>
            <a:blip r:embed="rId4" cstate="print"/>
            <a:stretch>
              <a:fillRect/>
            </a:stretch>
          </a:blipFill>
        </p:spPr>
        <p:txBody>
          <a:bodyPr wrap="square" lIns="0" tIns="0" rIns="0" bIns="0" rtlCol="0"/>
          <a:lstStyle/>
          <a:p>
            <a:endParaRPr sz="3200"/>
          </a:p>
        </p:txBody>
      </p:sp>
      <p:sp>
        <p:nvSpPr>
          <p:cNvPr id="28" name="object 28"/>
          <p:cNvSpPr txBox="1"/>
          <p:nvPr/>
        </p:nvSpPr>
        <p:spPr>
          <a:xfrm>
            <a:off x="315899" y="872015"/>
            <a:ext cx="10627360" cy="3254395"/>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a:p>
            <a:pPr marL="37252">
              <a:spcBef>
                <a:spcPts val="513"/>
              </a:spcBef>
            </a:pPr>
            <a:r>
              <a:rPr sz="1867">
                <a:latin typeface="Comfortaa"/>
                <a:cs typeface="Comfortaa"/>
              </a:rPr>
              <a:t>=&gt; Use</a:t>
            </a:r>
            <a:r>
              <a:rPr sz="1867" spc="-13">
                <a:latin typeface="Comfortaa"/>
                <a:cs typeface="Comfortaa"/>
              </a:rPr>
              <a:t> </a:t>
            </a:r>
            <a:r>
              <a:rPr sz="1867" b="1" spc="-13">
                <a:solidFill>
                  <a:srgbClr val="1154CC"/>
                </a:solidFill>
                <a:latin typeface="Comfortaa"/>
                <a:cs typeface="Comfortaa"/>
              </a:rPr>
              <a:t>Graphs</a:t>
            </a:r>
            <a:r>
              <a:rPr sz="1867" spc="-13">
                <a:latin typeface="Comfortaa"/>
                <a:cs typeface="Comfortaa"/>
              </a:rPr>
              <a:t>!</a:t>
            </a:r>
            <a:endParaRPr sz="1867">
              <a:latin typeface="Comfortaa"/>
              <a:cs typeface="Comfortaa"/>
            </a:endParaRPr>
          </a:p>
          <a:p>
            <a:pPr marL="37252">
              <a:spcBef>
                <a:spcPts val="287"/>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spc="-20">
                <a:latin typeface="Comfortaa"/>
                <a:cs typeface="Comfortaa"/>
              </a:rPr>
              <a:t>represent</a:t>
            </a:r>
            <a:r>
              <a:rPr sz="1867" spc="7">
                <a:latin typeface="Comfortaa"/>
                <a:cs typeface="Comfortaa"/>
              </a:rPr>
              <a:t> </a:t>
            </a:r>
            <a:r>
              <a:rPr sz="1867" b="1" spc="-7">
                <a:solidFill>
                  <a:srgbClr val="1154CC"/>
                </a:solidFill>
                <a:latin typeface="Comfortaa"/>
                <a:cs typeface="Comfortaa"/>
              </a:rPr>
              <a:t>independence</a:t>
            </a:r>
            <a:r>
              <a:rPr sz="1867" spc="-7">
                <a:latin typeface="Comfortaa"/>
                <a:cs typeface="Comfortaa"/>
              </a:rPr>
              <a:t>!</a:t>
            </a:r>
            <a:endParaRPr sz="1867">
              <a:latin typeface="Comfortaa"/>
              <a:cs typeface="Comfortaa"/>
            </a:endParaRPr>
          </a:p>
          <a:p>
            <a:pPr marL="7472493">
              <a:spcBef>
                <a:spcPts val="1167"/>
              </a:spcBef>
              <a:tabLst>
                <a:tab pos="9782142" algn="l"/>
              </a:tabLst>
            </a:pPr>
            <a:r>
              <a:rPr sz="1867">
                <a:latin typeface="Comfortaa"/>
                <a:cs typeface="Comfortaa"/>
              </a:rPr>
              <a:t>Does this </a:t>
            </a:r>
            <a:r>
              <a:rPr sz="1867" spc="-13">
                <a:latin typeface="Comfortaa"/>
                <a:cs typeface="Comfortaa"/>
              </a:rPr>
              <a:t>mean	</a:t>
            </a:r>
            <a:r>
              <a:rPr sz="1867">
                <a:latin typeface="Comfortaa"/>
                <a:cs typeface="Comfortaa"/>
              </a:rPr>
              <a:t>and</a:t>
            </a:r>
          </a:p>
          <a:p>
            <a:pPr>
              <a:spcBef>
                <a:spcPts val="53"/>
              </a:spcBef>
            </a:pPr>
            <a:endParaRPr sz="1400">
              <a:latin typeface="Comfortaa"/>
              <a:cs typeface="Comfortaa"/>
            </a:endParaRPr>
          </a:p>
          <a:p>
            <a:pPr marL="7472493">
              <a:spcBef>
                <a:spcPts val="7"/>
              </a:spcBef>
            </a:pPr>
            <a:r>
              <a:rPr sz="1867" spc="-27">
                <a:latin typeface="Comfortaa"/>
                <a:cs typeface="Comfortaa"/>
              </a:rPr>
              <a:t>are </a:t>
            </a:r>
            <a:r>
              <a:rPr sz="1867" b="1">
                <a:solidFill>
                  <a:srgbClr val="990000"/>
                </a:solidFill>
                <a:latin typeface="Comfortaa"/>
                <a:cs typeface="Comfortaa"/>
              </a:rPr>
              <a:t>totally</a:t>
            </a:r>
            <a:r>
              <a:rPr sz="1867" b="1" spc="-20">
                <a:solidFill>
                  <a:srgbClr val="990000"/>
                </a:solidFill>
                <a:latin typeface="Comfortaa"/>
                <a:cs typeface="Comfortaa"/>
              </a:rPr>
              <a:t> </a:t>
            </a:r>
            <a:r>
              <a:rPr sz="1867" b="1" spc="-7">
                <a:solidFill>
                  <a:srgbClr val="990000"/>
                </a:solidFill>
                <a:latin typeface="Comfortaa"/>
                <a:cs typeface="Comfortaa"/>
              </a:rPr>
              <a:t>independent</a:t>
            </a:r>
            <a:r>
              <a:rPr sz="1867" spc="-7">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2917164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34</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grpSp>
        <p:nvGrpSpPr>
          <p:cNvPr id="9" name="object 9"/>
          <p:cNvGrpSpPr/>
          <p:nvPr/>
        </p:nvGrpSpPr>
        <p:grpSpPr>
          <a:xfrm>
            <a:off x="4582425" y="3157564"/>
            <a:ext cx="3104727" cy="2107353"/>
            <a:chOff x="3436818" y="2368172"/>
            <a:chExt cx="2328545" cy="1580515"/>
          </a:xfrm>
        </p:grpSpPr>
        <p:sp>
          <p:nvSpPr>
            <p:cNvPr id="10" name="object 10"/>
            <p:cNvSpPr/>
            <p:nvPr/>
          </p:nvSpPr>
          <p:spPr>
            <a:xfrm>
              <a:off x="4286591" y="3683892"/>
              <a:ext cx="268749" cy="264424"/>
            </a:xfrm>
            <a:prstGeom prst="rect">
              <a:avLst/>
            </a:prstGeom>
            <a:blipFill>
              <a:blip r:embed="rId4" cstate="print"/>
              <a:stretch>
                <a:fillRect/>
              </a:stretch>
            </a:blipFill>
          </p:spPr>
          <p:txBody>
            <a:bodyPr wrap="square" lIns="0" tIns="0" rIns="0" bIns="0" rtlCol="0"/>
            <a:lstStyle/>
            <a:p>
              <a:endParaRPr sz="3200"/>
            </a:p>
          </p:txBody>
        </p:sp>
        <p:sp>
          <p:nvSpPr>
            <p:cNvPr id="11" name="object 11"/>
            <p:cNvSpPr/>
            <p:nvPr/>
          </p:nvSpPr>
          <p:spPr>
            <a:xfrm>
              <a:off x="3604992" y="3364868"/>
              <a:ext cx="659130" cy="452120"/>
            </a:xfrm>
            <a:custGeom>
              <a:avLst/>
              <a:gdLst/>
              <a:ahLst/>
              <a:cxnLst/>
              <a:rect l="l" t="t" r="r" b="b"/>
              <a:pathLst>
                <a:path w="659129" h="452120">
                  <a:moveTo>
                    <a:pt x="0" y="0"/>
                  </a:moveTo>
                  <a:lnTo>
                    <a:pt x="658998" y="451849"/>
                  </a:lnTo>
                </a:path>
              </a:pathLst>
            </a:custGeom>
            <a:ln w="19049">
              <a:solidFill>
                <a:srgbClr val="1154CC"/>
              </a:solidFill>
            </a:ln>
          </p:spPr>
          <p:txBody>
            <a:bodyPr wrap="square" lIns="0" tIns="0" rIns="0" bIns="0" rtlCol="0"/>
            <a:lstStyle/>
            <a:p>
              <a:endParaRPr sz="3200"/>
            </a:p>
          </p:txBody>
        </p:sp>
        <p:sp>
          <p:nvSpPr>
            <p:cNvPr id="12" name="object 12"/>
            <p:cNvSpPr/>
            <p:nvPr/>
          </p:nvSpPr>
          <p:spPr>
            <a:xfrm>
              <a:off x="3858842" y="3515267"/>
              <a:ext cx="151130" cy="151130"/>
            </a:xfrm>
            <a:custGeom>
              <a:avLst/>
              <a:gdLst/>
              <a:ahLst/>
              <a:cxnLst/>
              <a:rect l="l" t="t" r="r" b="b"/>
              <a:pathLst>
                <a:path w="151129" h="151129">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3" name="object 13"/>
            <p:cNvSpPr/>
            <p:nvPr/>
          </p:nvSpPr>
          <p:spPr>
            <a:xfrm>
              <a:off x="5154539" y="3039671"/>
              <a:ext cx="267599" cy="263296"/>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4287166" y="2368172"/>
              <a:ext cx="267599" cy="263296"/>
            </a:xfrm>
            <a:prstGeom prst="rect">
              <a:avLst/>
            </a:prstGeom>
            <a:blipFill>
              <a:blip r:embed="rId3" cstate="print"/>
              <a:stretch>
                <a:fillRect/>
              </a:stretch>
            </a:blipFill>
          </p:spPr>
          <p:txBody>
            <a:bodyPr wrap="square" lIns="0" tIns="0" rIns="0" bIns="0" rtlCol="0"/>
            <a:lstStyle/>
            <a:p>
              <a:endParaRPr sz="3200"/>
            </a:p>
          </p:txBody>
        </p:sp>
        <p:sp>
          <p:nvSpPr>
            <p:cNvPr id="15" name="object 15"/>
            <p:cNvSpPr/>
            <p:nvPr/>
          </p:nvSpPr>
          <p:spPr>
            <a:xfrm>
              <a:off x="3436818" y="3039671"/>
              <a:ext cx="267599" cy="263296"/>
            </a:xfrm>
            <a:prstGeom prst="rect">
              <a:avLst/>
            </a:prstGeom>
            <a:blipFill>
              <a:blip r:embed="rId2" cstate="print"/>
              <a:stretch>
                <a:fillRect/>
              </a:stretch>
            </a:blipFill>
          </p:spPr>
          <p:txBody>
            <a:bodyPr wrap="square" lIns="0" tIns="0" rIns="0" bIns="0" rtlCol="0"/>
            <a:lstStyle/>
            <a:p>
              <a:endParaRPr sz="3200"/>
            </a:p>
          </p:txBody>
        </p:sp>
        <p:sp>
          <p:nvSpPr>
            <p:cNvPr id="16" name="object 16"/>
            <p:cNvSpPr/>
            <p:nvPr/>
          </p:nvSpPr>
          <p:spPr>
            <a:xfrm>
              <a:off x="3687417" y="2552294"/>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7" name="object 17"/>
            <p:cNvSpPr/>
            <p:nvPr/>
          </p:nvSpPr>
          <p:spPr>
            <a:xfrm>
              <a:off x="3886867" y="2764844"/>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8" name="object 18"/>
            <p:cNvSpPr/>
            <p:nvPr/>
          </p:nvSpPr>
          <p:spPr>
            <a:xfrm>
              <a:off x="4550565" y="2550194"/>
              <a:ext cx="628015" cy="523875"/>
            </a:xfrm>
            <a:custGeom>
              <a:avLst/>
              <a:gdLst/>
              <a:ahLst/>
              <a:cxnLst/>
              <a:rect l="l" t="t" r="r" b="b"/>
              <a:pathLst>
                <a:path w="628014" h="523875">
                  <a:moveTo>
                    <a:pt x="627948" y="523523"/>
                  </a:moveTo>
                  <a:lnTo>
                    <a:pt x="0" y="0"/>
                  </a:lnTo>
                </a:path>
              </a:pathLst>
            </a:custGeom>
            <a:ln w="19049">
              <a:solidFill>
                <a:srgbClr val="1154CC"/>
              </a:solidFill>
            </a:ln>
          </p:spPr>
          <p:txBody>
            <a:bodyPr wrap="square" lIns="0" tIns="0" rIns="0" bIns="0" rtlCol="0"/>
            <a:lstStyle/>
            <a:p>
              <a:endParaRPr sz="3200"/>
            </a:p>
          </p:txBody>
        </p:sp>
        <p:sp>
          <p:nvSpPr>
            <p:cNvPr id="19" name="object 19"/>
            <p:cNvSpPr/>
            <p:nvPr/>
          </p:nvSpPr>
          <p:spPr>
            <a:xfrm>
              <a:off x="4787990" y="2732619"/>
              <a:ext cx="153670" cy="158750"/>
            </a:xfrm>
            <a:custGeom>
              <a:avLst/>
              <a:gdLst/>
              <a:ahLst/>
              <a:cxnLst/>
              <a:rect l="l" t="t" r="r" b="b"/>
              <a:pathLst>
                <a:path w="153670" h="158750">
                  <a:moveTo>
                    <a:pt x="83449" y="158749"/>
                  </a:moveTo>
                  <a:lnTo>
                    <a:pt x="0" y="85874"/>
                  </a:lnTo>
                  <a:lnTo>
                    <a:pt x="69949" y="0"/>
                  </a:lnTo>
                  <a:lnTo>
                    <a:pt x="153399" y="72849"/>
                  </a:lnTo>
                  <a:lnTo>
                    <a:pt x="83449" y="158749"/>
                  </a:lnTo>
                  <a:close/>
                </a:path>
              </a:pathLst>
            </a:custGeom>
            <a:solidFill>
              <a:srgbClr val="1154CC"/>
            </a:solidFill>
          </p:spPr>
          <p:txBody>
            <a:bodyPr wrap="square" lIns="0" tIns="0" rIns="0" bIns="0" rtlCol="0"/>
            <a:lstStyle/>
            <a:p>
              <a:endParaRPr sz="3200"/>
            </a:p>
          </p:txBody>
        </p:sp>
        <p:sp>
          <p:nvSpPr>
            <p:cNvPr id="20" name="object 20"/>
            <p:cNvSpPr/>
            <p:nvPr/>
          </p:nvSpPr>
          <p:spPr>
            <a:xfrm>
              <a:off x="4559165" y="3301143"/>
              <a:ext cx="659130" cy="494030"/>
            </a:xfrm>
            <a:custGeom>
              <a:avLst/>
              <a:gdLst/>
              <a:ahLst/>
              <a:cxnLst/>
              <a:rect l="l" t="t" r="r" b="b"/>
              <a:pathLst>
                <a:path w="659129" h="494029">
                  <a:moveTo>
                    <a:pt x="0" y="493849"/>
                  </a:moveTo>
                  <a:lnTo>
                    <a:pt x="658998" y="0"/>
                  </a:lnTo>
                </a:path>
              </a:pathLst>
            </a:custGeom>
            <a:ln w="19049">
              <a:solidFill>
                <a:srgbClr val="1154CC"/>
              </a:solidFill>
            </a:ln>
          </p:spPr>
          <p:txBody>
            <a:bodyPr wrap="square" lIns="0" tIns="0" rIns="0" bIns="0" rtlCol="0"/>
            <a:lstStyle/>
            <a:p>
              <a:endParaRPr sz="3200"/>
            </a:p>
          </p:txBody>
        </p:sp>
        <p:sp>
          <p:nvSpPr>
            <p:cNvPr id="21" name="object 21"/>
            <p:cNvSpPr/>
            <p:nvPr/>
          </p:nvSpPr>
          <p:spPr>
            <a:xfrm>
              <a:off x="4815665" y="3467592"/>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sp>
          <p:nvSpPr>
            <p:cNvPr id="22" name="object 22"/>
            <p:cNvSpPr/>
            <p:nvPr/>
          </p:nvSpPr>
          <p:spPr>
            <a:xfrm>
              <a:off x="5445138" y="2831669"/>
              <a:ext cx="320099" cy="108949"/>
            </a:xfrm>
            <a:prstGeom prst="rect">
              <a:avLst/>
            </a:prstGeom>
            <a:blipFill>
              <a:blip r:embed="rId6" cstate="print"/>
              <a:stretch>
                <a:fillRect/>
              </a:stretch>
            </a:blipFill>
          </p:spPr>
          <p:txBody>
            <a:bodyPr wrap="square" lIns="0" tIns="0" rIns="0" bIns="0" rtlCol="0"/>
            <a:lstStyle/>
            <a:p>
              <a:endParaRPr sz="3200"/>
            </a:p>
          </p:txBody>
        </p:sp>
        <p:sp>
          <p:nvSpPr>
            <p:cNvPr id="23" name="object 23"/>
            <p:cNvSpPr/>
            <p:nvPr/>
          </p:nvSpPr>
          <p:spPr>
            <a:xfrm>
              <a:off x="4410741" y="2786444"/>
              <a:ext cx="534670" cy="802640"/>
            </a:xfrm>
            <a:custGeom>
              <a:avLst/>
              <a:gdLst/>
              <a:ahLst/>
              <a:cxnLst/>
              <a:rect l="l" t="t" r="r" b="b"/>
              <a:pathLst>
                <a:path w="534670" h="802639">
                  <a:moveTo>
                    <a:pt x="0" y="802073"/>
                  </a:moveTo>
                  <a:lnTo>
                    <a:pt x="24105" y="785679"/>
                  </a:lnTo>
                  <a:lnTo>
                    <a:pt x="57123" y="765710"/>
                  </a:lnTo>
                  <a:lnTo>
                    <a:pt x="97366" y="742578"/>
                  </a:lnTo>
                  <a:lnTo>
                    <a:pt x="143147" y="716694"/>
                  </a:lnTo>
                  <a:lnTo>
                    <a:pt x="192779" y="688468"/>
                  </a:lnTo>
                  <a:lnTo>
                    <a:pt x="244577" y="658311"/>
                  </a:lnTo>
                  <a:lnTo>
                    <a:pt x="296852" y="626636"/>
                  </a:lnTo>
                  <a:lnTo>
                    <a:pt x="347919" y="593852"/>
                  </a:lnTo>
                  <a:lnTo>
                    <a:pt x="396090" y="560371"/>
                  </a:lnTo>
                  <a:lnTo>
                    <a:pt x="439678" y="526604"/>
                  </a:lnTo>
                  <a:lnTo>
                    <a:pt x="476998" y="492963"/>
                  </a:lnTo>
                  <a:lnTo>
                    <a:pt x="506361" y="459857"/>
                  </a:lnTo>
                  <a:lnTo>
                    <a:pt x="534473" y="396899"/>
                  </a:lnTo>
                  <a:lnTo>
                    <a:pt x="530658" y="365816"/>
                  </a:lnTo>
                  <a:lnTo>
                    <a:pt x="491868" y="298454"/>
                  </a:lnTo>
                  <a:lnTo>
                    <a:pt x="460040" y="263125"/>
                  </a:lnTo>
                  <a:lnTo>
                    <a:pt x="422021" y="227331"/>
                  </a:lnTo>
                  <a:lnTo>
                    <a:pt x="379382" y="191547"/>
                  </a:lnTo>
                  <a:lnTo>
                    <a:pt x="333699" y="156249"/>
                  </a:lnTo>
                  <a:lnTo>
                    <a:pt x="292455" y="126125"/>
                  </a:lnTo>
                  <a:lnTo>
                    <a:pt x="251136" y="97052"/>
                  </a:lnTo>
                  <a:lnTo>
                    <a:pt x="210793" y="69354"/>
                  </a:lnTo>
                  <a:lnTo>
                    <a:pt x="172474" y="43349"/>
                  </a:lnTo>
                  <a:lnTo>
                    <a:pt x="163346" y="37149"/>
                  </a:lnTo>
                  <a:lnTo>
                    <a:pt x="154421" y="31078"/>
                  </a:lnTo>
                  <a:lnTo>
                    <a:pt x="145717" y="25142"/>
                  </a:lnTo>
                  <a:lnTo>
                    <a:pt x="137249" y="19349"/>
                  </a:lnTo>
                  <a:lnTo>
                    <a:pt x="131699" y="15524"/>
                  </a:lnTo>
                  <a:lnTo>
                    <a:pt x="126324" y="11824"/>
                  </a:lnTo>
                  <a:lnTo>
                    <a:pt x="121124" y="8199"/>
                  </a:lnTo>
                  <a:lnTo>
                    <a:pt x="118524" y="6399"/>
                  </a:lnTo>
                  <a:lnTo>
                    <a:pt x="115999" y="4624"/>
                  </a:lnTo>
                  <a:lnTo>
                    <a:pt x="113499" y="2849"/>
                  </a:lnTo>
                  <a:lnTo>
                    <a:pt x="109449" y="0"/>
                  </a:lnTo>
                </a:path>
              </a:pathLst>
            </a:custGeom>
            <a:ln w="19049">
              <a:solidFill>
                <a:srgbClr val="000000"/>
              </a:solidFill>
            </a:ln>
          </p:spPr>
          <p:txBody>
            <a:bodyPr wrap="square" lIns="0" tIns="0" rIns="0" bIns="0" rtlCol="0"/>
            <a:lstStyle/>
            <a:p>
              <a:endParaRPr sz="3200"/>
            </a:p>
          </p:txBody>
        </p:sp>
        <p:sp>
          <p:nvSpPr>
            <p:cNvPr id="24" name="object 24"/>
            <p:cNvSpPr/>
            <p:nvPr/>
          </p:nvSpPr>
          <p:spPr>
            <a:xfrm>
              <a:off x="4440391" y="2726544"/>
              <a:ext cx="107649" cy="94999"/>
            </a:xfrm>
            <a:prstGeom prst="rect">
              <a:avLst/>
            </a:prstGeom>
            <a:blipFill>
              <a:blip r:embed="rId7" cstate="print"/>
              <a:stretch>
                <a:fillRect/>
              </a:stretch>
            </a:blipFill>
          </p:spPr>
          <p:txBody>
            <a:bodyPr wrap="square" lIns="0" tIns="0" rIns="0" bIns="0" rtlCol="0"/>
            <a:lstStyle/>
            <a:p>
              <a:endParaRPr sz="3200"/>
            </a:p>
          </p:txBody>
        </p:sp>
      </p:grpSp>
      <p:sp>
        <p:nvSpPr>
          <p:cNvPr id="25" name="object 25"/>
          <p:cNvSpPr txBox="1"/>
          <p:nvPr/>
        </p:nvSpPr>
        <p:spPr>
          <a:xfrm>
            <a:off x="11056925" y="3321945"/>
            <a:ext cx="546100"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that</a:t>
            </a:r>
          </a:p>
        </p:txBody>
      </p:sp>
      <p:sp>
        <p:nvSpPr>
          <p:cNvPr id="26" name="object 26"/>
          <p:cNvSpPr/>
          <p:nvPr/>
        </p:nvSpPr>
        <p:spPr>
          <a:xfrm>
            <a:off x="9755314" y="3317796"/>
            <a:ext cx="356799" cy="351061"/>
          </a:xfrm>
          <a:prstGeom prst="rect">
            <a:avLst/>
          </a:prstGeom>
          <a:blipFill>
            <a:blip r:embed="rId3" cstate="print"/>
            <a:stretch>
              <a:fillRect/>
            </a:stretch>
          </a:blipFill>
        </p:spPr>
        <p:txBody>
          <a:bodyPr wrap="square" lIns="0" tIns="0" rIns="0" bIns="0" rtlCol="0"/>
          <a:lstStyle/>
          <a:p>
            <a:endParaRPr sz="3200"/>
          </a:p>
        </p:txBody>
      </p:sp>
      <p:sp>
        <p:nvSpPr>
          <p:cNvPr id="27" name="object 27"/>
          <p:cNvSpPr/>
          <p:nvPr/>
        </p:nvSpPr>
        <p:spPr>
          <a:xfrm>
            <a:off x="10660811" y="3317054"/>
            <a:ext cx="358332" cy="352572"/>
          </a:xfrm>
          <a:prstGeom prst="rect">
            <a:avLst/>
          </a:prstGeom>
          <a:blipFill>
            <a:blip r:embed="rId4" cstate="print"/>
            <a:stretch>
              <a:fillRect/>
            </a:stretch>
          </a:blipFill>
        </p:spPr>
        <p:txBody>
          <a:bodyPr wrap="square" lIns="0" tIns="0" rIns="0" bIns="0" rtlCol="0"/>
          <a:lstStyle/>
          <a:p>
            <a:endParaRPr sz="3200"/>
          </a:p>
        </p:txBody>
      </p:sp>
      <p:sp>
        <p:nvSpPr>
          <p:cNvPr id="28" name="object 28"/>
          <p:cNvSpPr txBox="1"/>
          <p:nvPr/>
        </p:nvSpPr>
        <p:spPr>
          <a:xfrm>
            <a:off x="315899" y="872015"/>
            <a:ext cx="10627360" cy="3254395"/>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a:p>
            <a:pPr marL="37252">
              <a:spcBef>
                <a:spcPts val="513"/>
              </a:spcBef>
            </a:pPr>
            <a:r>
              <a:rPr sz="1867">
                <a:latin typeface="Comfortaa"/>
                <a:cs typeface="Comfortaa"/>
              </a:rPr>
              <a:t>=&gt; Use</a:t>
            </a:r>
            <a:r>
              <a:rPr sz="1867" spc="-13">
                <a:latin typeface="Comfortaa"/>
                <a:cs typeface="Comfortaa"/>
              </a:rPr>
              <a:t> </a:t>
            </a:r>
            <a:r>
              <a:rPr sz="1867" b="1" spc="-13">
                <a:solidFill>
                  <a:srgbClr val="1154CC"/>
                </a:solidFill>
                <a:latin typeface="Comfortaa"/>
                <a:cs typeface="Comfortaa"/>
              </a:rPr>
              <a:t>Graphs</a:t>
            </a:r>
            <a:r>
              <a:rPr sz="1867" spc="-13">
                <a:latin typeface="Comfortaa"/>
                <a:cs typeface="Comfortaa"/>
              </a:rPr>
              <a:t>!</a:t>
            </a:r>
            <a:endParaRPr sz="1867">
              <a:latin typeface="Comfortaa"/>
              <a:cs typeface="Comfortaa"/>
            </a:endParaRPr>
          </a:p>
          <a:p>
            <a:pPr marL="37252">
              <a:spcBef>
                <a:spcPts val="287"/>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spc="-20">
                <a:latin typeface="Comfortaa"/>
                <a:cs typeface="Comfortaa"/>
              </a:rPr>
              <a:t>represent</a:t>
            </a:r>
            <a:r>
              <a:rPr sz="1867" spc="7">
                <a:latin typeface="Comfortaa"/>
                <a:cs typeface="Comfortaa"/>
              </a:rPr>
              <a:t> </a:t>
            </a:r>
            <a:r>
              <a:rPr sz="1867" b="1" spc="-7">
                <a:solidFill>
                  <a:srgbClr val="1154CC"/>
                </a:solidFill>
                <a:latin typeface="Comfortaa"/>
                <a:cs typeface="Comfortaa"/>
              </a:rPr>
              <a:t>independence</a:t>
            </a:r>
            <a:r>
              <a:rPr sz="1867" spc="-7">
                <a:latin typeface="Comfortaa"/>
                <a:cs typeface="Comfortaa"/>
              </a:rPr>
              <a:t>!</a:t>
            </a:r>
            <a:endParaRPr sz="1867">
              <a:latin typeface="Comfortaa"/>
              <a:cs typeface="Comfortaa"/>
            </a:endParaRPr>
          </a:p>
          <a:p>
            <a:pPr marL="7472493">
              <a:spcBef>
                <a:spcPts val="1167"/>
              </a:spcBef>
              <a:tabLst>
                <a:tab pos="9782142" algn="l"/>
              </a:tabLst>
            </a:pPr>
            <a:r>
              <a:rPr sz="1867">
                <a:latin typeface="Comfortaa"/>
                <a:cs typeface="Comfortaa"/>
              </a:rPr>
              <a:t>Does this </a:t>
            </a:r>
            <a:r>
              <a:rPr sz="1867" spc="-13">
                <a:latin typeface="Comfortaa"/>
                <a:cs typeface="Comfortaa"/>
              </a:rPr>
              <a:t>mean	</a:t>
            </a:r>
            <a:r>
              <a:rPr sz="1867">
                <a:latin typeface="Comfortaa"/>
                <a:cs typeface="Comfortaa"/>
              </a:rPr>
              <a:t>and</a:t>
            </a:r>
          </a:p>
          <a:p>
            <a:pPr>
              <a:spcBef>
                <a:spcPts val="53"/>
              </a:spcBef>
            </a:pPr>
            <a:endParaRPr sz="1400">
              <a:latin typeface="Comfortaa"/>
              <a:cs typeface="Comfortaa"/>
            </a:endParaRPr>
          </a:p>
          <a:p>
            <a:pPr marL="7472493">
              <a:spcBef>
                <a:spcPts val="7"/>
              </a:spcBef>
            </a:pPr>
            <a:r>
              <a:rPr sz="1867" spc="-27">
                <a:latin typeface="Comfortaa"/>
                <a:cs typeface="Comfortaa"/>
              </a:rPr>
              <a:t>are </a:t>
            </a:r>
            <a:r>
              <a:rPr sz="1867" b="1">
                <a:solidFill>
                  <a:srgbClr val="990000"/>
                </a:solidFill>
                <a:latin typeface="Comfortaa"/>
                <a:cs typeface="Comfortaa"/>
              </a:rPr>
              <a:t>totally</a:t>
            </a:r>
            <a:r>
              <a:rPr sz="1867" b="1" spc="-20">
                <a:solidFill>
                  <a:srgbClr val="990000"/>
                </a:solidFill>
                <a:latin typeface="Comfortaa"/>
                <a:cs typeface="Comfortaa"/>
              </a:rPr>
              <a:t> </a:t>
            </a:r>
            <a:r>
              <a:rPr sz="1867" b="1" spc="-7">
                <a:solidFill>
                  <a:srgbClr val="990000"/>
                </a:solidFill>
                <a:latin typeface="Comfortaa"/>
                <a:cs typeface="Comfortaa"/>
              </a:rPr>
              <a:t>independent</a:t>
            </a:r>
            <a:r>
              <a:rPr sz="1867" spc="-7">
                <a:latin typeface="Comfortaa"/>
                <a:cs typeface="Comfortaa"/>
              </a:rPr>
              <a:t>?</a:t>
            </a:r>
            <a:endParaRPr sz="1867">
              <a:latin typeface="Comfortaa"/>
              <a:cs typeface="Comfortaa"/>
            </a:endParaRPr>
          </a:p>
        </p:txBody>
      </p:sp>
      <p:sp>
        <p:nvSpPr>
          <p:cNvPr id="29" name="object 29"/>
          <p:cNvSpPr txBox="1"/>
          <p:nvPr/>
        </p:nvSpPr>
        <p:spPr>
          <a:xfrm>
            <a:off x="7816880" y="4531504"/>
            <a:ext cx="3180080" cy="820010"/>
          </a:xfrm>
          <a:prstGeom prst="rect">
            <a:avLst/>
          </a:prstGeom>
        </p:spPr>
        <p:txBody>
          <a:bodyPr vert="horz" wrap="square" lIns="0" tIns="16933" rIns="0" bIns="0" rtlCol="0">
            <a:spAutoFit/>
          </a:bodyPr>
          <a:lstStyle/>
          <a:p>
            <a:pPr marL="37252" algn="ctr">
              <a:spcBef>
                <a:spcPts val="133"/>
              </a:spcBef>
            </a:pPr>
            <a:r>
              <a:rPr sz="1867">
                <a:latin typeface="Comfortaa"/>
                <a:cs typeface="Comfortaa"/>
              </a:rPr>
              <a:t>Is independent</a:t>
            </a:r>
            <a:r>
              <a:rPr sz="1867" spc="-40">
                <a:latin typeface="Comfortaa"/>
                <a:cs typeface="Comfortaa"/>
              </a:rPr>
              <a:t> </a:t>
            </a:r>
            <a:r>
              <a:rPr sz="1867" spc="-20">
                <a:latin typeface="Comfortaa"/>
                <a:cs typeface="Comfortaa"/>
              </a:rPr>
              <a:t>from</a:t>
            </a:r>
            <a:endParaRPr sz="1867">
              <a:latin typeface="Comfortaa"/>
              <a:cs typeface="Comfortaa"/>
            </a:endParaRPr>
          </a:p>
          <a:p>
            <a:pPr>
              <a:spcBef>
                <a:spcPts val="53"/>
              </a:spcBef>
            </a:pPr>
            <a:endParaRPr sz="1400">
              <a:latin typeface="Comfortaa"/>
              <a:cs typeface="Comfortaa"/>
            </a:endParaRPr>
          </a:p>
          <a:p>
            <a:pPr algn="ctr">
              <a:tabLst>
                <a:tab pos="2655927" algn="l"/>
              </a:tabLst>
            </a:pPr>
            <a:r>
              <a:rPr sz="1867">
                <a:latin typeface="Comfortaa"/>
                <a:cs typeface="Comfortaa"/>
              </a:rPr>
              <a:t>only when </a:t>
            </a:r>
            <a:r>
              <a:rPr sz="1867" spc="-40">
                <a:latin typeface="Comfortaa"/>
                <a:cs typeface="Comfortaa"/>
              </a:rPr>
              <a:t>w</a:t>
            </a:r>
            <a:r>
              <a:rPr sz="1867">
                <a:latin typeface="Comfortaa"/>
                <a:cs typeface="Comfortaa"/>
              </a:rPr>
              <a:t>e kn</a:t>
            </a:r>
            <a:r>
              <a:rPr sz="1867" spc="-60">
                <a:latin typeface="Comfortaa"/>
                <a:cs typeface="Comfortaa"/>
              </a:rPr>
              <a:t>o</a:t>
            </a:r>
            <a:r>
              <a:rPr sz="1867">
                <a:latin typeface="Comfortaa"/>
                <a:cs typeface="Comfortaa"/>
              </a:rPr>
              <a:t>w	and</a:t>
            </a:r>
          </a:p>
        </p:txBody>
      </p:sp>
      <p:sp>
        <p:nvSpPr>
          <p:cNvPr id="30" name="object 30"/>
          <p:cNvSpPr/>
          <p:nvPr/>
        </p:nvSpPr>
        <p:spPr>
          <a:xfrm>
            <a:off x="7794718" y="4555260"/>
            <a:ext cx="356799" cy="351061"/>
          </a:xfrm>
          <a:prstGeom prst="rect">
            <a:avLst/>
          </a:prstGeom>
          <a:blipFill>
            <a:blip r:embed="rId3" cstate="print"/>
            <a:stretch>
              <a:fillRect/>
            </a:stretch>
          </a:blipFill>
        </p:spPr>
        <p:txBody>
          <a:bodyPr wrap="square" lIns="0" tIns="0" rIns="0" bIns="0" rtlCol="0"/>
          <a:lstStyle/>
          <a:p>
            <a:endParaRPr sz="3200"/>
          </a:p>
        </p:txBody>
      </p:sp>
      <p:sp>
        <p:nvSpPr>
          <p:cNvPr id="31" name="object 31"/>
          <p:cNvSpPr/>
          <p:nvPr/>
        </p:nvSpPr>
        <p:spPr>
          <a:xfrm>
            <a:off x="10782945" y="4554518"/>
            <a:ext cx="358332" cy="352572"/>
          </a:xfrm>
          <a:prstGeom prst="rect">
            <a:avLst/>
          </a:prstGeom>
          <a:blipFill>
            <a:blip r:embed="rId4" cstate="print"/>
            <a:stretch>
              <a:fillRect/>
            </a:stretch>
          </a:blipFill>
        </p:spPr>
        <p:txBody>
          <a:bodyPr wrap="square" lIns="0" tIns="0" rIns="0" bIns="0" rtlCol="0"/>
          <a:lstStyle/>
          <a:p>
            <a:endParaRPr sz="3200"/>
          </a:p>
        </p:txBody>
      </p:sp>
      <p:sp>
        <p:nvSpPr>
          <p:cNvPr id="32" name="object 32"/>
          <p:cNvSpPr/>
          <p:nvPr/>
        </p:nvSpPr>
        <p:spPr>
          <a:xfrm>
            <a:off x="10137813" y="5104527"/>
            <a:ext cx="356799" cy="351061"/>
          </a:xfrm>
          <a:prstGeom prst="rect">
            <a:avLst/>
          </a:prstGeom>
          <a:blipFill>
            <a:blip r:embed="rId2" cstate="print"/>
            <a:stretch>
              <a:fillRect/>
            </a:stretch>
          </a:blipFill>
        </p:spPr>
        <p:txBody>
          <a:bodyPr wrap="square" lIns="0" tIns="0" rIns="0" bIns="0" rtlCol="0"/>
          <a:lstStyle/>
          <a:p>
            <a:endParaRPr sz="3200"/>
          </a:p>
        </p:txBody>
      </p:sp>
      <p:sp>
        <p:nvSpPr>
          <p:cNvPr id="33" name="object 33"/>
          <p:cNvSpPr/>
          <p:nvPr/>
        </p:nvSpPr>
        <p:spPr>
          <a:xfrm>
            <a:off x="11019145" y="5119126"/>
            <a:ext cx="356799" cy="351061"/>
          </a:xfrm>
          <a:prstGeom prst="rect">
            <a:avLst/>
          </a:prstGeom>
          <a:blipFill>
            <a:blip r:embed="rId5" cstate="print"/>
            <a:stretch>
              <a:fillRect/>
            </a:stretch>
          </a:blipFill>
        </p:spPr>
        <p:txBody>
          <a:bodyPr wrap="square" lIns="0" tIns="0" rIns="0" bIns="0" rtlCol="0"/>
          <a:lstStyle/>
          <a:p>
            <a:endParaRPr sz="3200"/>
          </a:p>
        </p:txBody>
      </p:sp>
    </p:spTree>
    <p:extLst>
      <p:ext uri="{BB962C8B-B14F-4D97-AF65-F5344CB8AC3E}">
        <p14:creationId xmlns:p14="http://schemas.microsoft.com/office/powerpoint/2010/main" val="2050454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35</a:t>
            </a:fld>
            <a:endParaRPr/>
          </a:p>
        </p:txBody>
      </p:sp>
      <p:sp>
        <p:nvSpPr>
          <p:cNvPr id="7" name="object 7"/>
          <p:cNvSpPr/>
          <p:nvPr/>
        </p:nvSpPr>
        <p:spPr>
          <a:xfrm>
            <a:off x="3250010" y="858308"/>
            <a:ext cx="356781" cy="351061"/>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4145491" y="858298"/>
            <a:ext cx="356799" cy="351061"/>
          </a:xfrm>
          <a:prstGeom prst="rect">
            <a:avLst/>
          </a:prstGeom>
          <a:blipFill>
            <a:blip r:embed="rId3" cstate="print"/>
            <a:stretch>
              <a:fillRect/>
            </a:stretch>
          </a:blipFill>
        </p:spPr>
        <p:txBody>
          <a:bodyPr wrap="square" lIns="0" tIns="0" rIns="0" bIns="0" rtlCol="0"/>
          <a:lstStyle/>
          <a:p>
            <a:endParaRPr sz="3200"/>
          </a:p>
        </p:txBody>
      </p:sp>
      <p:grpSp>
        <p:nvGrpSpPr>
          <p:cNvPr id="9" name="object 9"/>
          <p:cNvGrpSpPr/>
          <p:nvPr/>
        </p:nvGrpSpPr>
        <p:grpSpPr>
          <a:xfrm>
            <a:off x="4182728" y="2990490"/>
            <a:ext cx="3504353" cy="2633133"/>
            <a:chOff x="3137045" y="2242867"/>
            <a:chExt cx="2628265" cy="1974850"/>
          </a:xfrm>
        </p:grpSpPr>
        <p:sp>
          <p:nvSpPr>
            <p:cNvPr id="10" name="object 10"/>
            <p:cNvSpPr/>
            <p:nvPr/>
          </p:nvSpPr>
          <p:spPr>
            <a:xfrm>
              <a:off x="4286591" y="3683892"/>
              <a:ext cx="268749" cy="264424"/>
            </a:xfrm>
            <a:prstGeom prst="rect">
              <a:avLst/>
            </a:prstGeom>
            <a:blipFill>
              <a:blip r:embed="rId4" cstate="print"/>
              <a:stretch>
                <a:fillRect/>
              </a:stretch>
            </a:blipFill>
          </p:spPr>
          <p:txBody>
            <a:bodyPr wrap="square" lIns="0" tIns="0" rIns="0" bIns="0" rtlCol="0"/>
            <a:lstStyle/>
            <a:p>
              <a:endParaRPr sz="3200"/>
            </a:p>
          </p:txBody>
        </p:sp>
        <p:sp>
          <p:nvSpPr>
            <p:cNvPr id="11" name="object 11"/>
            <p:cNvSpPr/>
            <p:nvPr/>
          </p:nvSpPr>
          <p:spPr>
            <a:xfrm>
              <a:off x="3604992" y="3364868"/>
              <a:ext cx="659130" cy="452120"/>
            </a:xfrm>
            <a:custGeom>
              <a:avLst/>
              <a:gdLst/>
              <a:ahLst/>
              <a:cxnLst/>
              <a:rect l="l" t="t" r="r" b="b"/>
              <a:pathLst>
                <a:path w="659129" h="452120">
                  <a:moveTo>
                    <a:pt x="0" y="0"/>
                  </a:moveTo>
                  <a:lnTo>
                    <a:pt x="658998" y="451849"/>
                  </a:lnTo>
                </a:path>
              </a:pathLst>
            </a:custGeom>
            <a:ln w="19049">
              <a:solidFill>
                <a:srgbClr val="1154CC"/>
              </a:solidFill>
            </a:ln>
          </p:spPr>
          <p:txBody>
            <a:bodyPr wrap="square" lIns="0" tIns="0" rIns="0" bIns="0" rtlCol="0"/>
            <a:lstStyle/>
            <a:p>
              <a:endParaRPr sz="3200"/>
            </a:p>
          </p:txBody>
        </p:sp>
        <p:sp>
          <p:nvSpPr>
            <p:cNvPr id="12" name="object 12"/>
            <p:cNvSpPr/>
            <p:nvPr/>
          </p:nvSpPr>
          <p:spPr>
            <a:xfrm>
              <a:off x="3858842" y="3515267"/>
              <a:ext cx="151130" cy="151130"/>
            </a:xfrm>
            <a:custGeom>
              <a:avLst/>
              <a:gdLst/>
              <a:ahLst/>
              <a:cxnLst/>
              <a:rect l="l" t="t" r="r" b="b"/>
              <a:pathLst>
                <a:path w="151129" h="151129">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3" name="object 13"/>
            <p:cNvSpPr/>
            <p:nvPr/>
          </p:nvSpPr>
          <p:spPr>
            <a:xfrm>
              <a:off x="5154539" y="3039671"/>
              <a:ext cx="267599" cy="263296"/>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4287166" y="2368172"/>
              <a:ext cx="267599" cy="263296"/>
            </a:xfrm>
            <a:prstGeom prst="rect">
              <a:avLst/>
            </a:prstGeom>
            <a:blipFill>
              <a:blip r:embed="rId3" cstate="print"/>
              <a:stretch>
                <a:fillRect/>
              </a:stretch>
            </a:blipFill>
          </p:spPr>
          <p:txBody>
            <a:bodyPr wrap="square" lIns="0" tIns="0" rIns="0" bIns="0" rtlCol="0"/>
            <a:lstStyle/>
            <a:p>
              <a:endParaRPr sz="3200"/>
            </a:p>
          </p:txBody>
        </p:sp>
        <p:sp>
          <p:nvSpPr>
            <p:cNvPr id="15" name="object 15"/>
            <p:cNvSpPr/>
            <p:nvPr/>
          </p:nvSpPr>
          <p:spPr>
            <a:xfrm>
              <a:off x="3436818" y="3039671"/>
              <a:ext cx="267599" cy="263296"/>
            </a:xfrm>
            <a:prstGeom prst="rect">
              <a:avLst/>
            </a:prstGeom>
            <a:blipFill>
              <a:blip r:embed="rId2" cstate="print"/>
              <a:stretch>
                <a:fillRect/>
              </a:stretch>
            </a:blipFill>
          </p:spPr>
          <p:txBody>
            <a:bodyPr wrap="square" lIns="0" tIns="0" rIns="0" bIns="0" rtlCol="0"/>
            <a:lstStyle/>
            <a:p>
              <a:endParaRPr sz="3200"/>
            </a:p>
          </p:txBody>
        </p:sp>
        <p:sp>
          <p:nvSpPr>
            <p:cNvPr id="16" name="object 16"/>
            <p:cNvSpPr/>
            <p:nvPr/>
          </p:nvSpPr>
          <p:spPr>
            <a:xfrm>
              <a:off x="3687417" y="2552294"/>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7" name="object 17"/>
            <p:cNvSpPr/>
            <p:nvPr/>
          </p:nvSpPr>
          <p:spPr>
            <a:xfrm>
              <a:off x="3886867" y="2764844"/>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8" name="object 18"/>
            <p:cNvSpPr/>
            <p:nvPr/>
          </p:nvSpPr>
          <p:spPr>
            <a:xfrm>
              <a:off x="4550565" y="2550194"/>
              <a:ext cx="628015" cy="523875"/>
            </a:xfrm>
            <a:custGeom>
              <a:avLst/>
              <a:gdLst/>
              <a:ahLst/>
              <a:cxnLst/>
              <a:rect l="l" t="t" r="r" b="b"/>
              <a:pathLst>
                <a:path w="628014" h="523875">
                  <a:moveTo>
                    <a:pt x="627948" y="523523"/>
                  </a:moveTo>
                  <a:lnTo>
                    <a:pt x="0" y="0"/>
                  </a:lnTo>
                </a:path>
              </a:pathLst>
            </a:custGeom>
            <a:ln w="19049">
              <a:solidFill>
                <a:srgbClr val="1154CC"/>
              </a:solidFill>
            </a:ln>
          </p:spPr>
          <p:txBody>
            <a:bodyPr wrap="square" lIns="0" tIns="0" rIns="0" bIns="0" rtlCol="0"/>
            <a:lstStyle/>
            <a:p>
              <a:endParaRPr sz="3200"/>
            </a:p>
          </p:txBody>
        </p:sp>
        <p:sp>
          <p:nvSpPr>
            <p:cNvPr id="19" name="object 19"/>
            <p:cNvSpPr/>
            <p:nvPr/>
          </p:nvSpPr>
          <p:spPr>
            <a:xfrm>
              <a:off x="4787990" y="2732619"/>
              <a:ext cx="153670" cy="158750"/>
            </a:xfrm>
            <a:custGeom>
              <a:avLst/>
              <a:gdLst/>
              <a:ahLst/>
              <a:cxnLst/>
              <a:rect l="l" t="t" r="r" b="b"/>
              <a:pathLst>
                <a:path w="153670" h="158750">
                  <a:moveTo>
                    <a:pt x="83449" y="158749"/>
                  </a:moveTo>
                  <a:lnTo>
                    <a:pt x="0" y="85874"/>
                  </a:lnTo>
                  <a:lnTo>
                    <a:pt x="69949" y="0"/>
                  </a:lnTo>
                  <a:lnTo>
                    <a:pt x="153399" y="72849"/>
                  </a:lnTo>
                  <a:lnTo>
                    <a:pt x="83449" y="158749"/>
                  </a:lnTo>
                  <a:close/>
                </a:path>
              </a:pathLst>
            </a:custGeom>
            <a:solidFill>
              <a:srgbClr val="1154CC"/>
            </a:solidFill>
          </p:spPr>
          <p:txBody>
            <a:bodyPr wrap="square" lIns="0" tIns="0" rIns="0" bIns="0" rtlCol="0"/>
            <a:lstStyle/>
            <a:p>
              <a:endParaRPr sz="3200"/>
            </a:p>
          </p:txBody>
        </p:sp>
        <p:sp>
          <p:nvSpPr>
            <p:cNvPr id="20" name="object 20"/>
            <p:cNvSpPr/>
            <p:nvPr/>
          </p:nvSpPr>
          <p:spPr>
            <a:xfrm>
              <a:off x="4559165" y="3301143"/>
              <a:ext cx="659130" cy="494030"/>
            </a:xfrm>
            <a:custGeom>
              <a:avLst/>
              <a:gdLst/>
              <a:ahLst/>
              <a:cxnLst/>
              <a:rect l="l" t="t" r="r" b="b"/>
              <a:pathLst>
                <a:path w="659129" h="494029">
                  <a:moveTo>
                    <a:pt x="0" y="493849"/>
                  </a:moveTo>
                  <a:lnTo>
                    <a:pt x="658998" y="0"/>
                  </a:lnTo>
                </a:path>
              </a:pathLst>
            </a:custGeom>
            <a:ln w="19049">
              <a:solidFill>
                <a:srgbClr val="1154CC"/>
              </a:solidFill>
            </a:ln>
          </p:spPr>
          <p:txBody>
            <a:bodyPr wrap="square" lIns="0" tIns="0" rIns="0" bIns="0" rtlCol="0"/>
            <a:lstStyle/>
            <a:p>
              <a:endParaRPr sz="3200"/>
            </a:p>
          </p:txBody>
        </p:sp>
        <p:sp>
          <p:nvSpPr>
            <p:cNvPr id="21" name="object 21"/>
            <p:cNvSpPr/>
            <p:nvPr/>
          </p:nvSpPr>
          <p:spPr>
            <a:xfrm>
              <a:off x="4815665" y="3467593"/>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sp>
          <p:nvSpPr>
            <p:cNvPr id="22" name="object 22"/>
            <p:cNvSpPr/>
            <p:nvPr/>
          </p:nvSpPr>
          <p:spPr>
            <a:xfrm>
              <a:off x="5445138" y="2831669"/>
              <a:ext cx="320099" cy="108949"/>
            </a:xfrm>
            <a:prstGeom prst="rect">
              <a:avLst/>
            </a:prstGeom>
            <a:blipFill>
              <a:blip r:embed="rId6" cstate="print"/>
              <a:stretch>
                <a:fillRect/>
              </a:stretch>
            </a:blipFill>
          </p:spPr>
          <p:txBody>
            <a:bodyPr wrap="square" lIns="0" tIns="0" rIns="0" bIns="0" rtlCol="0"/>
            <a:lstStyle/>
            <a:p>
              <a:endParaRPr sz="3200"/>
            </a:p>
          </p:txBody>
        </p:sp>
        <p:sp>
          <p:nvSpPr>
            <p:cNvPr id="23" name="object 23"/>
            <p:cNvSpPr/>
            <p:nvPr/>
          </p:nvSpPr>
          <p:spPr>
            <a:xfrm>
              <a:off x="3137045" y="2242867"/>
              <a:ext cx="1666875" cy="1974850"/>
            </a:xfrm>
            <a:custGeom>
              <a:avLst/>
              <a:gdLst/>
              <a:ahLst/>
              <a:cxnLst/>
              <a:rect l="l" t="t" r="r" b="b"/>
              <a:pathLst>
                <a:path w="1666875" h="1974850">
                  <a:moveTo>
                    <a:pt x="1193569" y="1974352"/>
                  </a:moveTo>
                  <a:lnTo>
                    <a:pt x="1146704" y="1968766"/>
                  </a:lnTo>
                  <a:lnTo>
                    <a:pt x="1100195" y="1955799"/>
                  </a:lnTo>
                  <a:lnTo>
                    <a:pt x="1041738" y="1931622"/>
                  </a:lnTo>
                  <a:lnTo>
                    <a:pt x="971767" y="1897729"/>
                  </a:lnTo>
                  <a:lnTo>
                    <a:pt x="933143" y="1877457"/>
                  </a:lnTo>
                  <a:lnTo>
                    <a:pt x="892456" y="1855136"/>
                  </a:lnTo>
                  <a:lnTo>
                    <a:pt x="849978" y="1830895"/>
                  </a:lnTo>
                  <a:lnTo>
                    <a:pt x="805981" y="1804861"/>
                  </a:lnTo>
                  <a:lnTo>
                    <a:pt x="760736" y="1777160"/>
                  </a:lnTo>
                  <a:lnTo>
                    <a:pt x="714516" y="1747920"/>
                  </a:lnTo>
                  <a:lnTo>
                    <a:pt x="667592" y="1717267"/>
                  </a:lnTo>
                  <a:lnTo>
                    <a:pt x="620236" y="1685329"/>
                  </a:lnTo>
                  <a:lnTo>
                    <a:pt x="572720" y="1652233"/>
                  </a:lnTo>
                  <a:lnTo>
                    <a:pt x="525316" y="1618107"/>
                  </a:lnTo>
                  <a:lnTo>
                    <a:pt x="478296" y="1583076"/>
                  </a:lnTo>
                  <a:lnTo>
                    <a:pt x="431931" y="1547269"/>
                  </a:lnTo>
                  <a:lnTo>
                    <a:pt x="386494" y="1510811"/>
                  </a:lnTo>
                  <a:lnTo>
                    <a:pt x="342256" y="1473832"/>
                  </a:lnTo>
                  <a:lnTo>
                    <a:pt x="299489" y="1436457"/>
                  </a:lnTo>
                  <a:lnTo>
                    <a:pt x="258466" y="1398813"/>
                  </a:lnTo>
                  <a:lnTo>
                    <a:pt x="219457" y="1361029"/>
                  </a:lnTo>
                  <a:lnTo>
                    <a:pt x="182735" y="1323230"/>
                  </a:lnTo>
                  <a:lnTo>
                    <a:pt x="148572" y="1285544"/>
                  </a:lnTo>
                  <a:lnTo>
                    <a:pt x="117239" y="1248098"/>
                  </a:lnTo>
                  <a:lnTo>
                    <a:pt x="89009" y="1211019"/>
                  </a:lnTo>
                  <a:lnTo>
                    <a:pt x="64152" y="1174435"/>
                  </a:lnTo>
                  <a:lnTo>
                    <a:pt x="42942" y="1138472"/>
                  </a:lnTo>
                  <a:lnTo>
                    <a:pt x="25650" y="1103257"/>
                  </a:lnTo>
                  <a:lnTo>
                    <a:pt x="3907" y="1035582"/>
                  </a:lnTo>
                  <a:lnTo>
                    <a:pt x="0" y="1003376"/>
                  </a:lnTo>
                  <a:lnTo>
                    <a:pt x="1098" y="972426"/>
                  </a:lnTo>
                  <a:lnTo>
                    <a:pt x="17376" y="915088"/>
                  </a:lnTo>
                  <a:lnTo>
                    <a:pt x="51373" y="854296"/>
                  </a:lnTo>
                  <a:lnTo>
                    <a:pt x="74384" y="822835"/>
                  </a:lnTo>
                  <a:lnTo>
                    <a:pt x="101066" y="790785"/>
                  </a:lnTo>
                  <a:lnTo>
                    <a:pt x="131168" y="758240"/>
                  </a:lnTo>
                  <a:lnTo>
                    <a:pt x="164436" y="725289"/>
                  </a:lnTo>
                  <a:lnTo>
                    <a:pt x="200617" y="692026"/>
                  </a:lnTo>
                  <a:lnTo>
                    <a:pt x="239460" y="658542"/>
                  </a:lnTo>
                  <a:lnTo>
                    <a:pt x="280711" y="624928"/>
                  </a:lnTo>
                  <a:lnTo>
                    <a:pt x="324118" y="591277"/>
                  </a:lnTo>
                  <a:lnTo>
                    <a:pt x="369428" y="557680"/>
                  </a:lnTo>
                  <a:lnTo>
                    <a:pt x="416388" y="524229"/>
                  </a:lnTo>
                  <a:lnTo>
                    <a:pt x="464746" y="491016"/>
                  </a:lnTo>
                  <a:lnTo>
                    <a:pt x="514250" y="458132"/>
                  </a:lnTo>
                  <a:lnTo>
                    <a:pt x="564646" y="425669"/>
                  </a:lnTo>
                  <a:lnTo>
                    <a:pt x="615682" y="393719"/>
                  </a:lnTo>
                  <a:lnTo>
                    <a:pt x="667105" y="362374"/>
                  </a:lnTo>
                  <a:lnTo>
                    <a:pt x="718663" y="331725"/>
                  </a:lnTo>
                  <a:lnTo>
                    <a:pt x="770103" y="301865"/>
                  </a:lnTo>
                  <a:lnTo>
                    <a:pt x="821172" y="272884"/>
                  </a:lnTo>
                  <a:lnTo>
                    <a:pt x="871618" y="244875"/>
                  </a:lnTo>
                  <a:lnTo>
                    <a:pt x="921188" y="217929"/>
                  </a:lnTo>
                  <a:lnTo>
                    <a:pt x="969630" y="192139"/>
                  </a:lnTo>
                  <a:lnTo>
                    <a:pt x="1016690" y="167595"/>
                  </a:lnTo>
                  <a:lnTo>
                    <a:pt x="1062117" y="144390"/>
                  </a:lnTo>
                  <a:lnTo>
                    <a:pt x="1105657" y="122615"/>
                  </a:lnTo>
                  <a:lnTo>
                    <a:pt x="1147058" y="102363"/>
                  </a:lnTo>
                  <a:lnTo>
                    <a:pt x="1186067" y="83724"/>
                  </a:lnTo>
                  <a:lnTo>
                    <a:pt x="1222432" y="66791"/>
                  </a:lnTo>
                  <a:lnTo>
                    <a:pt x="1286218" y="38409"/>
                  </a:lnTo>
                  <a:lnTo>
                    <a:pt x="1336395" y="17950"/>
                  </a:lnTo>
                  <a:lnTo>
                    <a:pt x="1382691" y="4137"/>
                  </a:lnTo>
                  <a:lnTo>
                    <a:pt x="1422218" y="0"/>
                  </a:lnTo>
                  <a:lnTo>
                    <a:pt x="1455361" y="4608"/>
                  </a:lnTo>
                  <a:lnTo>
                    <a:pt x="1504036" y="36342"/>
                  </a:lnTo>
                  <a:lnTo>
                    <a:pt x="1531802" y="91900"/>
                  </a:lnTo>
                  <a:lnTo>
                    <a:pt x="1541744" y="163844"/>
                  </a:lnTo>
                  <a:lnTo>
                    <a:pt x="1540994" y="203636"/>
                  </a:lnTo>
                  <a:lnTo>
                    <a:pt x="1536946" y="244735"/>
                  </a:lnTo>
                  <a:lnTo>
                    <a:pt x="1529983" y="286211"/>
                  </a:lnTo>
                  <a:lnTo>
                    <a:pt x="1520493" y="327134"/>
                  </a:lnTo>
                  <a:lnTo>
                    <a:pt x="1508860" y="366574"/>
                  </a:lnTo>
                  <a:lnTo>
                    <a:pt x="1495470" y="403602"/>
                  </a:lnTo>
                  <a:lnTo>
                    <a:pt x="1461198" y="460485"/>
                  </a:lnTo>
                  <a:lnTo>
                    <a:pt x="1435436" y="491371"/>
                  </a:lnTo>
                  <a:lnTo>
                    <a:pt x="1404960" y="523649"/>
                  </a:lnTo>
                  <a:lnTo>
                    <a:pt x="1370551" y="557139"/>
                  </a:lnTo>
                  <a:lnTo>
                    <a:pt x="1332988" y="591662"/>
                  </a:lnTo>
                  <a:lnTo>
                    <a:pt x="1293050" y="627040"/>
                  </a:lnTo>
                  <a:lnTo>
                    <a:pt x="1251515" y="663094"/>
                  </a:lnTo>
                  <a:lnTo>
                    <a:pt x="1209163" y="699643"/>
                  </a:lnTo>
                  <a:lnTo>
                    <a:pt x="1166773" y="736511"/>
                  </a:lnTo>
                  <a:lnTo>
                    <a:pt x="1125125" y="773517"/>
                  </a:lnTo>
                  <a:lnTo>
                    <a:pt x="1084997" y="810482"/>
                  </a:lnTo>
                  <a:lnTo>
                    <a:pt x="1047168" y="847228"/>
                  </a:lnTo>
                  <a:lnTo>
                    <a:pt x="1012418" y="883576"/>
                  </a:lnTo>
                  <a:lnTo>
                    <a:pt x="981525" y="919347"/>
                  </a:lnTo>
                  <a:lnTo>
                    <a:pt x="955269" y="954361"/>
                  </a:lnTo>
                  <a:lnTo>
                    <a:pt x="934429" y="988440"/>
                  </a:lnTo>
                  <a:lnTo>
                    <a:pt x="912113" y="1053076"/>
                  </a:lnTo>
                  <a:lnTo>
                    <a:pt x="912196" y="1083276"/>
                  </a:lnTo>
                  <a:lnTo>
                    <a:pt x="937159" y="1138195"/>
                  </a:lnTo>
                  <a:lnTo>
                    <a:pt x="991413" y="1191049"/>
                  </a:lnTo>
                  <a:lnTo>
                    <a:pt x="1027376" y="1216751"/>
                  </a:lnTo>
                  <a:lnTo>
                    <a:pt x="1068085" y="1241998"/>
                  </a:lnTo>
                  <a:lnTo>
                    <a:pt x="1112681" y="1266810"/>
                  </a:lnTo>
                  <a:lnTo>
                    <a:pt x="1160305" y="1291206"/>
                  </a:lnTo>
                  <a:lnTo>
                    <a:pt x="1210098" y="1315207"/>
                  </a:lnTo>
                  <a:lnTo>
                    <a:pt x="1261201" y="1338834"/>
                  </a:lnTo>
                  <a:lnTo>
                    <a:pt x="1312757" y="1362106"/>
                  </a:lnTo>
                  <a:lnTo>
                    <a:pt x="1363904" y="1385044"/>
                  </a:lnTo>
                  <a:lnTo>
                    <a:pt x="1413786" y="1407668"/>
                  </a:lnTo>
                  <a:lnTo>
                    <a:pt x="1461543" y="1429999"/>
                  </a:lnTo>
                  <a:lnTo>
                    <a:pt x="1506316" y="1452057"/>
                  </a:lnTo>
                  <a:lnTo>
                    <a:pt x="1547246" y="1473861"/>
                  </a:lnTo>
                  <a:lnTo>
                    <a:pt x="1583474" y="1495433"/>
                  </a:lnTo>
                  <a:lnTo>
                    <a:pt x="1638390" y="1537960"/>
                  </a:lnTo>
                  <a:lnTo>
                    <a:pt x="1664194" y="1579800"/>
                  </a:lnTo>
                  <a:lnTo>
                    <a:pt x="1666246" y="1605657"/>
                  </a:lnTo>
                  <a:lnTo>
                    <a:pt x="1662228" y="1634328"/>
                  </a:lnTo>
                  <a:lnTo>
                    <a:pt x="1637588" y="1697563"/>
                  </a:lnTo>
                  <a:lnTo>
                    <a:pt x="1617770" y="1730853"/>
                  </a:lnTo>
                  <a:lnTo>
                    <a:pt x="1593489" y="1764409"/>
                  </a:lnTo>
                  <a:lnTo>
                    <a:pt x="1565146" y="1797592"/>
                  </a:lnTo>
                  <a:lnTo>
                    <a:pt x="1533143" y="1829766"/>
                  </a:lnTo>
                  <a:lnTo>
                    <a:pt x="1497882" y="1860293"/>
                  </a:lnTo>
                  <a:lnTo>
                    <a:pt x="1459765" y="1888536"/>
                  </a:lnTo>
                  <a:lnTo>
                    <a:pt x="1419192" y="1913859"/>
                  </a:lnTo>
                  <a:lnTo>
                    <a:pt x="1376567" y="1935623"/>
                  </a:lnTo>
                  <a:lnTo>
                    <a:pt x="1332290" y="1953192"/>
                  </a:lnTo>
                  <a:lnTo>
                    <a:pt x="1286764" y="1965928"/>
                  </a:lnTo>
                  <a:lnTo>
                    <a:pt x="1240390" y="1973194"/>
                  </a:lnTo>
                  <a:lnTo>
                    <a:pt x="1193569" y="1974352"/>
                  </a:lnTo>
                  <a:close/>
                </a:path>
              </a:pathLst>
            </a:custGeom>
            <a:solidFill>
              <a:srgbClr val="69A84F">
                <a:alpha val="41899"/>
              </a:srgbClr>
            </a:solidFill>
          </p:spPr>
          <p:txBody>
            <a:bodyPr wrap="square" lIns="0" tIns="0" rIns="0" bIns="0" rtlCol="0"/>
            <a:lstStyle/>
            <a:p>
              <a:endParaRPr sz="3200"/>
            </a:p>
          </p:txBody>
        </p:sp>
      </p:grpSp>
      <p:sp>
        <p:nvSpPr>
          <p:cNvPr id="24" name="object 24"/>
          <p:cNvSpPr txBox="1"/>
          <p:nvPr/>
        </p:nvSpPr>
        <p:spPr>
          <a:xfrm>
            <a:off x="11056925" y="3321945"/>
            <a:ext cx="546100"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that</a:t>
            </a:r>
          </a:p>
        </p:txBody>
      </p:sp>
      <p:sp>
        <p:nvSpPr>
          <p:cNvPr id="25" name="object 25"/>
          <p:cNvSpPr/>
          <p:nvPr/>
        </p:nvSpPr>
        <p:spPr>
          <a:xfrm>
            <a:off x="9755314" y="3317796"/>
            <a:ext cx="356799" cy="351061"/>
          </a:xfrm>
          <a:prstGeom prst="rect">
            <a:avLst/>
          </a:prstGeom>
          <a:blipFill>
            <a:blip r:embed="rId3" cstate="print"/>
            <a:stretch>
              <a:fillRect/>
            </a:stretch>
          </a:blipFill>
        </p:spPr>
        <p:txBody>
          <a:bodyPr wrap="square" lIns="0" tIns="0" rIns="0" bIns="0" rtlCol="0"/>
          <a:lstStyle/>
          <a:p>
            <a:endParaRPr sz="3200"/>
          </a:p>
        </p:txBody>
      </p:sp>
      <p:sp>
        <p:nvSpPr>
          <p:cNvPr id="26" name="object 26"/>
          <p:cNvSpPr/>
          <p:nvPr/>
        </p:nvSpPr>
        <p:spPr>
          <a:xfrm>
            <a:off x="10660811" y="3317054"/>
            <a:ext cx="358332" cy="352572"/>
          </a:xfrm>
          <a:prstGeom prst="rect">
            <a:avLst/>
          </a:prstGeom>
          <a:blipFill>
            <a:blip r:embed="rId4" cstate="print"/>
            <a:stretch>
              <a:fillRect/>
            </a:stretch>
          </a:blipFill>
        </p:spPr>
        <p:txBody>
          <a:bodyPr wrap="square" lIns="0" tIns="0" rIns="0" bIns="0" rtlCol="0"/>
          <a:lstStyle/>
          <a:p>
            <a:endParaRPr sz="3200"/>
          </a:p>
        </p:txBody>
      </p:sp>
      <p:sp>
        <p:nvSpPr>
          <p:cNvPr id="27" name="object 27"/>
          <p:cNvSpPr txBox="1"/>
          <p:nvPr/>
        </p:nvSpPr>
        <p:spPr>
          <a:xfrm>
            <a:off x="7816880" y="4531504"/>
            <a:ext cx="3180080" cy="820010"/>
          </a:xfrm>
          <a:prstGeom prst="rect">
            <a:avLst/>
          </a:prstGeom>
        </p:spPr>
        <p:txBody>
          <a:bodyPr vert="horz" wrap="square" lIns="0" tIns="16933" rIns="0" bIns="0" rtlCol="0">
            <a:spAutoFit/>
          </a:bodyPr>
          <a:lstStyle/>
          <a:p>
            <a:pPr marL="37252" algn="ctr">
              <a:spcBef>
                <a:spcPts val="133"/>
              </a:spcBef>
            </a:pPr>
            <a:r>
              <a:rPr sz="1867">
                <a:latin typeface="Comfortaa"/>
                <a:cs typeface="Comfortaa"/>
              </a:rPr>
              <a:t>Is independent</a:t>
            </a:r>
            <a:r>
              <a:rPr sz="1867" spc="-40">
                <a:latin typeface="Comfortaa"/>
                <a:cs typeface="Comfortaa"/>
              </a:rPr>
              <a:t> </a:t>
            </a:r>
            <a:r>
              <a:rPr sz="1867" spc="-20">
                <a:latin typeface="Comfortaa"/>
                <a:cs typeface="Comfortaa"/>
              </a:rPr>
              <a:t>from</a:t>
            </a:r>
            <a:endParaRPr sz="1867">
              <a:latin typeface="Comfortaa"/>
              <a:cs typeface="Comfortaa"/>
            </a:endParaRPr>
          </a:p>
          <a:p>
            <a:pPr>
              <a:spcBef>
                <a:spcPts val="53"/>
              </a:spcBef>
            </a:pPr>
            <a:endParaRPr sz="1400">
              <a:latin typeface="Comfortaa"/>
              <a:cs typeface="Comfortaa"/>
            </a:endParaRPr>
          </a:p>
          <a:p>
            <a:pPr algn="ctr">
              <a:tabLst>
                <a:tab pos="2655927" algn="l"/>
              </a:tabLst>
            </a:pPr>
            <a:r>
              <a:rPr sz="1867">
                <a:latin typeface="Comfortaa"/>
                <a:cs typeface="Comfortaa"/>
              </a:rPr>
              <a:t>only when </a:t>
            </a:r>
            <a:r>
              <a:rPr sz="1867" spc="-40">
                <a:latin typeface="Comfortaa"/>
                <a:cs typeface="Comfortaa"/>
              </a:rPr>
              <a:t>w</a:t>
            </a:r>
            <a:r>
              <a:rPr sz="1867">
                <a:latin typeface="Comfortaa"/>
                <a:cs typeface="Comfortaa"/>
              </a:rPr>
              <a:t>e kn</a:t>
            </a:r>
            <a:r>
              <a:rPr sz="1867" spc="-60">
                <a:latin typeface="Comfortaa"/>
                <a:cs typeface="Comfortaa"/>
              </a:rPr>
              <a:t>o</a:t>
            </a:r>
            <a:r>
              <a:rPr sz="1867">
                <a:latin typeface="Comfortaa"/>
                <a:cs typeface="Comfortaa"/>
              </a:rPr>
              <a:t>w	and</a:t>
            </a:r>
          </a:p>
        </p:txBody>
      </p:sp>
      <p:sp>
        <p:nvSpPr>
          <p:cNvPr id="28" name="object 28"/>
          <p:cNvSpPr/>
          <p:nvPr/>
        </p:nvSpPr>
        <p:spPr>
          <a:xfrm>
            <a:off x="7794718" y="4555260"/>
            <a:ext cx="356799" cy="351061"/>
          </a:xfrm>
          <a:prstGeom prst="rect">
            <a:avLst/>
          </a:prstGeom>
          <a:blipFill>
            <a:blip r:embed="rId3" cstate="print"/>
            <a:stretch>
              <a:fillRect/>
            </a:stretch>
          </a:blipFill>
        </p:spPr>
        <p:txBody>
          <a:bodyPr wrap="square" lIns="0" tIns="0" rIns="0" bIns="0" rtlCol="0"/>
          <a:lstStyle/>
          <a:p>
            <a:endParaRPr sz="3200"/>
          </a:p>
        </p:txBody>
      </p:sp>
      <p:sp>
        <p:nvSpPr>
          <p:cNvPr id="29" name="object 29"/>
          <p:cNvSpPr/>
          <p:nvPr/>
        </p:nvSpPr>
        <p:spPr>
          <a:xfrm>
            <a:off x="10782945" y="4554518"/>
            <a:ext cx="358332" cy="352572"/>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10137813" y="5104527"/>
            <a:ext cx="356799" cy="351061"/>
          </a:xfrm>
          <a:prstGeom prst="rect">
            <a:avLst/>
          </a:prstGeom>
          <a:blipFill>
            <a:blip r:embed="rId2" cstate="print"/>
            <a:stretch>
              <a:fillRect/>
            </a:stretch>
          </a:blipFill>
        </p:spPr>
        <p:txBody>
          <a:bodyPr wrap="square" lIns="0" tIns="0" rIns="0" bIns="0" rtlCol="0"/>
          <a:lstStyle/>
          <a:p>
            <a:endParaRPr sz="3200"/>
          </a:p>
        </p:txBody>
      </p:sp>
      <p:sp>
        <p:nvSpPr>
          <p:cNvPr id="31" name="object 31"/>
          <p:cNvSpPr/>
          <p:nvPr/>
        </p:nvSpPr>
        <p:spPr>
          <a:xfrm>
            <a:off x="11019145" y="5119126"/>
            <a:ext cx="356799" cy="351061"/>
          </a:xfrm>
          <a:prstGeom prst="rect">
            <a:avLst/>
          </a:prstGeom>
          <a:blipFill>
            <a:blip r:embed="rId5" cstate="print"/>
            <a:stretch>
              <a:fillRect/>
            </a:stretch>
          </a:blipFill>
        </p:spPr>
        <p:txBody>
          <a:bodyPr wrap="square" lIns="0" tIns="0" rIns="0" bIns="0" rtlCol="0"/>
          <a:lstStyle/>
          <a:p>
            <a:endParaRPr sz="3200"/>
          </a:p>
        </p:txBody>
      </p:sp>
      <p:grpSp>
        <p:nvGrpSpPr>
          <p:cNvPr id="32" name="object 32"/>
          <p:cNvGrpSpPr/>
          <p:nvPr/>
        </p:nvGrpSpPr>
        <p:grpSpPr>
          <a:xfrm>
            <a:off x="3245961" y="4583791"/>
            <a:ext cx="852593" cy="358987"/>
            <a:chOff x="2434470" y="3437843"/>
            <a:chExt cx="639445" cy="269240"/>
          </a:xfrm>
        </p:grpSpPr>
        <p:sp>
          <p:nvSpPr>
            <p:cNvPr id="33" name="object 33"/>
            <p:cNvSpPr/>
            <p:nvPr/>
          </p:nvSpPr>
          <p:spPr>
            <a:xfrm>
              <a:off x="2443994" y="3479693"/>
              <a:ext cx="540385" cy="217804"/>
            </a:xfrm>
            <a:custGeom>
              <a:avLst/>
              <a:gdLst/>
              <a:ahLst/>
              <a:cxnLst/>
              <a:rect l="l" t="t" r="r" b="b"/>
              <a:pathLst>
                <a:path w="540385" h="217804">
                  <a:moveTo>
                    <a:pt x="0" y="217649"/>
                  </a:moveTo>
                  <a:lnTo>
                    <a:pt x="539898" y="0"/>
                  </a:lnTo>
                </a:path>
              </a:pathLst>
            </a:custGeom>
            <a:ln w="19049">
              <a:solidFill>
                <a:srgbClr val="000000"/>
              </a:solidFill>
            </a:ln>
          </p:spPr>
          <p:txBody>
            <a:bodyPr wrap="square" lIns="0" tIns="0" rIns="0" bIns="0" rtlCol="0"/>
            <a:lstStyle/>
            <a:p>
              <a:endParaRPr sz="3200"/>
            </a:p>
          </p:txBody>
        </p:sp>
        <p:sp>
          <p:nvSpPr>
            <p:cNvPr id="34" name="object 34"/>
            <p:cNvSpPr/>
            <p:nvPr/>
          </p:nvSpPr>
          <p:spPr>
            <a:xfrm>
              <a:off x="2962593" y="3437843"/>
              <a:ext cx="110999" cy="80549"/>
            </a:xfrm>
            <a:prstGeom prst="rect">
              <a:avLst/>
            </a:prstGeom>
            <a:blipFill>
              <a:blip r:embed="rId7" cstate="print"/>
              <a:stretch>
                <a:fillRect/>
              </a:stretch>
            </a:blipFill>
          </p:spPr>
          <p:txBody>
            <a:bodyPr wrap="square" lIns="0" tIns="0" rIns="0" bIns="0" rtlCol="0"/>
            <a:lstStyle/>
            <a:p>
              <a:endParaRPr sz="3200"/>
            </a:p>
          </p:txBody>
        </p:sp>
      </p:grpSp>
      <p:sp>
        <p:nvSpPr>
          <p:cNvPr id="35" name="object 35"/>
          <p:cNvSpPr txBox="1"/>
          <p:nvPr/>
        </p:nvSpPr>
        <p:spPr>
          <a:xfrm>
            <a:off x="1385931" y="5177906"/>
            <a:ext cx="3642360" cy="304421"/>
          </a:xfrm>
          <a:prstGeom prst="rect">
            <a:avLst/>
          </a:prstGeom>
        </p:spPr>
        <p:txBody>
          <a:bodyPr vert="horz" wrap="square" lIns="0" tIns="16933" rIns="0" bIns="0" rtlCol="0">
            <a:spAutoFit/>
          </a:bodyPr>
          <a:lstStyle/>
          <a:p>
            <a:pPr marL="16933">
              <a:spcBef>
                <a:spcPts val="133"/>
              </a:spcBef>
            </a:pPr>
            <a:r>
              <a:rPr sz="1867" spc="-33">
                <a:latin typeface="Comfortaa"/>
                <a:cs typeface="Comfortaa"/>
              </a:rPr>
              <a:t>Called </a:t>
            </a:r>
            <a:r>
              <a:rPr sz="1867">
                <a:latin typeface="Comfortaa"/>
                <a:cs typeface="Comfortaa"/>
              </a:rPr>
              <a:t>the </a:t>
            </a:r>
            <a:r>
              <a:rPr sz="1867" b="1" spc="-20">
                <a:solidFill>
                  <a:srgbClr val="1154CC"/>
                </a:solidFill>
                <a:latin typeface="Comfortaa"/>
                <a:cs typeface="Comfortaa"/>
              </a:rPr>
              <a:t>Markovian</a:t>
            </a:r>
            <a:r>
              <a:rPr sz="1867" b="1" spc="-33">
                <a:solidFill>
                  <a:srgbClr val="1154CC"/>
                </a:solidFill>
                <a:latin typeface="Comfortaa"/>
                <a:cs typeface="Comfortaa"/>
              </a:rPr>
              <a:t> </a:t>
            </a:r>
            <a:r>
              <a:rPr sz="1867" b="1" spc="-27">
                <a:solidFill>
                  <a:srgbClr val="1154CC"/>
                </a:solidFill>
                <a:latin typeface="Comfortaa"/>
                <a:cs typeface="Comfortaa"/>
              </a:rPr>
              <a:t>Blanket</a:t>
            </a:r>
            <a:endParaRPr sz="1867">
              <a:latin typeface="Comfortaa"/>
              <a:cs typeface="Comfortaa"/>
            </a:endParaRPr>
          </a:p>
        </p:txBody>
      </p:sp>
      <p:sp>
        <p:nvSpPr>
          <p:cNvPr id="36" name="object 36"/>
          <p:cNvSpPr txBox="1"/>
          <p:nvPr/>
        </p:nvSpPr>
        <p:spPr>
          <a:xfrm>
            <a:off x="315899" y="872015"/>
            <a:ext cx="10627360" cy="3254395"/>
          </a:xfrm>
          <a:prstGeom prst="rect">
            <a:avLst/>
          </a:prstGeom>
        </p:spPr>
        <p:txBody>
          <a:bodyPr vert="horz" wrap="square" lIns="0" tIns="16933" rIns="0" bIns="0" rtlCol="0">
            <a:spAutoFit/>
          </a:bodyPr>
          <a:lstStyle/>
          <a:p>
            <a:pPr marL="16933">
              <a:spcBef>
                <a:spcPts val="133"/>
              </a:spcBef>
              <a:tabLst>
                <a:tab pos="3311231" algn="l"/>
                <a:tab pos="4216295" algn="l"/>
              </a:tabLst>
            </a:pPr>
            <a:r>
              <a:rPr sz="1867">
                <a:latin typeface="Comfortaa"/>
                <a:cs typeface="Comfortaa"/>
              </a:rPr>
              <a:t>Suppose </a:t>
            </a:r>
            <a:r>
              <a:rPr sz="1867" spc="-13">
                <a:latin typeface="Comfortaa"/>
                <a:cs typeface="Comfortaa"/>
              </a:rPr>
              <a:t>you</a:t>
            </a:r>
            <a:r>
              <a:rPr sz="1867" spc="7">
                <a:latin typeface="Comfortaa"/>
                <a:cs typeface="Comfortaa"/>
              </a:rPr>
              <a:t> </a:t>
            </a:r>
            <a:r>
              <a:rPr sz="1867" spc="-20">
                <a:latin typeface="Comfortaa"/>
                <a:cs typeface="Comfortaa"/>
              </a:rPr>
              <a:t>know</a:t>
            </a:r>
            <a:r>
              <a:rPr sz="1867">
                <a:latin typeface="Comfortaa"/>
                <a:cs typeface="Comfortaa"/>
              </a:rPr>
              <a:t> that	and	</a:t>
            </a:r>
            <a:r>
              <a:rPr sz="1867" spc="-27">
                <a:latin typeface="Comfortaa"/>
                <a:cs typeface="Comfortaa"/>
              </a:rPr>
              <a:t>are </a:t>
            </a:r>
            <a:r>
              <a:rPr sz="1867" b="1" spc="-7">
                <a:solidFill>
                  <a:srgbClr val="1154CC"/>
                </a:solidFill>
                <a:latin typeface="Comfortaa"/>
                <a:cs typeface="Comfortaa"/>
              </a:rPr>
              <a:t>friends</a:t>
            </a:r>
            <a:r>
              <a:rPr sz="1867" spc="-7">
                <a:latin typeface="Comfortaa"/>
                <a:cs typeface="Comfortaa"/>
              </a:rPr>
              <a:t>! </a:t>
            </a:r>
            <a:r>
              <a:rPr sz="1867" b="1">
                <a:solidFill>
                  <a:srgbClr val="990000"/>
                </a:solidFill>
                <a:latin typeface="Comfortaa"/>
                <a:cs typeface="Comfortaa"/>
              </a:rPr>
              <a:t>What does this tell</a:t>
            </a:r>
            <a:r>
              <a:rPr sz="1867" b="1" spc="-13">
                <a:solidFill>
                  <a:srgbClr val="990000"/>
                </a:solidFill>
                <a:latin typeface="Comfortaa"/>
                <a:cs typeface="Comfortaa"/>
              </a:rPr>
              <a:t> you</a:t>
            </a:r>
            <a:r>
              <a:rPr sz="1867" spc="-13">
                <a:latin typeface="Comfortaa"/>
                <a:cs typeface="Comfortaa"/>
              </a:rPr>
              <a:t>?</a:t>
            </a:r>
            <a:endParaRPr sz="1867">
              <a:latin typeface="Comfortaa"/>
              <a:cs typeface="Comfortaa"/>
            </a:endParaRPr>
          </a:p>
          <a:p>
            <a:pPr>
              <a:spcBef>
                <a:spcPts val="87"/>
              </a:spcBef>
            </a:pPr>
            <a:endParaRPr sz="1200">
              <a:latin typeface="Comfortaa"/>
              <a:cs typeface="Comfortaa"/>
            </a:endParaRPr>
          </a:p>
          <a:p>
            <a:pPr marL="37252"/>
            <a:r>
              <a:rPr sz="1867">
                <a:latin typeface="Comfortaa"/>
                <a:cs typeface="Comfortaa"/>
              </a:rPr>
              <a:t>=&gt; They might </a:t>
            </a:r>
            <a:r>
              <a:rPr sz="1867" spc="-27">
                <a:latin typeface="Comfortaa"/>
                <a:cs typeface="Comfortaa"/>
              </a:rPr>
              <a:t>have </a:t>
            </a:r>
            <a:r>
              <a:rPr sz="1867" b="1" spc="-13">
                <a:solidFill>
                  <a:srgbClr val="1154CC"/>
                </a:solidFill>
                <a:latin typeface="Comfortaa"/>
                <a:cs typeface="Comfortaa"/>
              </a:rPr>
              <a:t>similar </a:t>
            </a:r>
            <a:r>
              <a:rPr sz="1867" b="1">
                <a:solidFill>
                  <a:srgbClr val="1154CC"/>
                </a:solidFill>
                <a:latin typeface="Comfortaa"/>
                <a:cs typeface="Comfortaa"/>
              </a:rPr>
              <a:t>smoking </a:t>
            </a:r>
            <a:r>
              <a:rPr sz="1867" b="1" spc="-7">
                <a:solidFill>
                  <a:srgbClr val="1154CC"/>
                </a:solidFill>
                <a:latin typeface="Comfortaa"/>
                <a:cs typeface="Comfortaa"/>
              </a:rPr>
              <a:t>habits</a:t>
            </a:r>
            <a:r>
              <a:rPr sz="1867" spc="-7">
                <a:latin typeface="Comfortaa"/>
                <a:cs typeface="Comfortaa"/>
              </a:rPr>
              <a:t>! </a:t>
            </a:r>
            <a:r>
              <a:rPr sz="1867">
                <a:latin typeface="Comfortaa"/>
                <a:cs typeface="Comfortaa"/>
              </a:rPr>
              <a:t>Is this </a:t>
            </a:r>
            <a:r>
              <a:rPr sz="1867" b="1">
                <a:solidFill>
                  <a:srgbClr val="990000"/>
                </a:solidFill>
                <a:latin typeface="Comfortaa"/>
                <a:cs typeface="Comfortaa"/>
              </a:rPr>
              <a:t>useful </a:t>
            </a:r>
            <a:r>
              <a:rPr sz="1867">
                <a:latin typeface="Comfortaa"/>
                <a:cs typeface="Comfortaa"/>
              </a:rPr>
              <a:t>to </a:t>
            </a:r>
            <a:r>
              <a:rPr sz="1867" b="1">
                <a:solidFill>
                  <a:srgbClr val="990000"/>
                </a:solidFill>
                <a:latin typeface="Comfortaa"/>
                <a:cs typeface="Comfortaa"/>
              </a:rPr>
              <a:t>model </a:t>
            </a:r>
            <a:r>
              <a:rPr sz="1867">
                <a:latin typeface="Comfortaa"/>
                <a:cs typeface="Comfortaa"/>
              </a:rPr>
              <a:t>smoking</a:t>
            </a:r>
            <a:r>
              <a:rPr sz="1867" spc="-53">
                <a:latin typeface="Comfortaa"/>
                <a:cs typeface="Comfortaa"/>
              </a:rPr>
              <a:t> </a:t>
            </a:r>
            <a:r>
              <a:rPr sz="1867" spc="-7">
                <a:latin typeface="Comfortaa"/>
                <a:cs typeface="Comfortaa"/>
              </a:rPr>
              <a:t>behaviors?</a:t>
            </a:r>
            <a:endParaRPr sz="1867">
              <a:latin typeface="Comfortaa"/>
              <a:cs typeface="Comfortaa"/>
            </a:endParaRPr>
          </a:p>
          <a:p>
            <a:pPr marL="37252">
              <a:spcBef>
                <a:spcPts val="960"/>
              </a:spcBef>
            </a:pPr>
            <a:r>
              <a:rPr sz="1867">
                <a:latin typeface="Comfortaa"/>
                <a:cs typeface="Comfortaa"/>
              </a:rPr>
              <a:t>=&gt; </a:t>
            </a:r>
            <a:r>
              <a:rPr sz="1867" spc="-20">
                <a:latin typeface="Comfortaa"/>
                <a:cs typeface="Comfortaa"/>
              </a:rPr>
              <a:t>Call </a:t>
            </a:r>
            <a:r>
              <a:rPr sz="1867">
                <a:latin typeface="Comfortaa"/>
                <a:cs typeface="Comfortaa"/>
              </a:rPr>
              <a:t>it a </a:t>
            </a:r>
            <a:r>
              <a:rPr sz="1867" b="1" spc="-27">
                <a:solidFill>
                  <a:srgbClr val="1154CC"/>
                </a:solidFill>
                <a:latin typeface="Comfortaa"/>
                <a:cs typeface="Comfortaa"/>
              </a:rPr>
              <a:t>feature</a:t>
            </a:r>
            <a:r>
              <a:rPr sz="1867" b="1">
                <a:solidFill>
                  <a:srgbClr val="1154CC"/>
                </a:solidFill>
                <a:latin typeface="Comfortaa"/>
                <a:cs typeface="Comfortaa"/>
              </a:rPr>
              <a:t> </a:t>
            </a:r>
            <a:r>
              <a:rPr sz="1867">
                <a:latin typeface="Comfortaa"/>
                <a:cs typeface="Comfortaa"/>
              </a:rPr>
              <a:t>then!</a:t>
            </a:r>
          </a:p>
          <a:p>
            <a:pPr marL="37252">
              <a:spcBef>
                <a:spcPts val="960"/>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b="1" spc="-20">
                <a:solidFill>
                  <a:srgbClr val="990000"/>
                </a:solidFill>
                <a:latin typeface="Comfortaa"/>
                <a:cs typeface="Comfortaa"/>
              </a:rPr>
              <a:t>represent</a:t>
            </a:r>
            <a:r>
              <a:rPr sz="1867" b="1" spc="13">
                <a:solidFill>
                  <a:srgbClr val="990000"/>
                </a:solidFill>
                <a:latin typeface="Comfortaa"/>
                <a:cs typeface="Comfortaa"/>
              </a:rPr>
              <a:t> </a:t>
            </a:r>
            <a:r>
              <a:rPr sz="1867" b="1" spc="-13">
                <a:solidFill>
                  <a:srgbClr val="990000"/>
                </a:solidFill>
                <a:latin typeface="Comfortaa"/>
                <a:cs typeface="Comfortaa"/>
              </a:rPr>
              <a:t>interactions</a:t>
            </a:r>
            <a:r>
              <a:rPr sz="1867" spc="-13">
                <a:latin typeface="Comfortaa"/>
                <a:cs typeface="Comfortaa"/>
              </a:rPr>
              <a:t>!</a:t>
            </a:r>
            <a:endParaRPr sz="1867">
              <a:latin typeface="Comfortaa"/>
              <a:cs typeface="Comfortaa"/>
            </a:endParaRPr>
          </a:p>
          <a:p>
            <a:pPr marL="37252">
              <a:spcBef>
                <a:spcPts val="513"/>
              </a:spcBef>
            </a:pPr>
            <a:r>
              <a:rPr sz="1867">
                <a:latin typeface="Comfortaa"/>
                <a:cs typeface="Comfortaa"/>
              </a:rPr>
              <a:t>=&gt; Use</a:t>
            </a:r>
            <a:r>
              <a:rPr sz="1867" spc="-13">
                <a:latin typeface="Comfortaa"/>
                <a:cs typeface="Comfortaa"/>
              </a:rPr>
              <a:t> </a:t>
            </a:r>
            <a:r>
              <a:rPr sz="1867" b="1" spc="-13">
                <a:solidFill>
                  <a:srgbClr val="1154CC"/>
                </a:solidFill>
                <a:latin typeface="Comfortaa"/>
                <a:cs typeface="Comfortaa"/>
              </a:rPr>
              <a:t>Graphs</a:t>
            </a:r>
            <a:r>
              <a:rPr sz="1867" spc="-13">
                <a:latin typeface="Comfortaa"/>
                <a:cs typeface="Comfortaa"/>
              </a:rPr>
              <a:t>!</a:t>
            </a:r>
            <a:endParaRPr sz="1867">
              <a:latin typeface="Comfortaa"/>
              <a:cs typeface="Comfortaa"/>
            </a:endParaRPr>
          </a:p>
          <a:p>
            <a:pPr marL="37252">
              <a:spcBef>
                <a:spcPts val="287"/>
              </a:spcBef>
            </a:pPr>
            <a:r>
              <a:rPr sz="1867">
                <a:latin typeface="Comfortaa"/>
                <a:cs typeface="Comfortaa"/>
              </a:rPr>
              <a:t>=&gt; </a:t>
            </a:r>
            <a:r>
              <a:rPr sz="1867" spc="-20">
                <a:latin typeface="Comfortaa"/>
                <a:cs typeface="Comfortaa"/>
              </a:rPr>
              <a:t>Need </a:t>
            </a:r>
            <a:r>
              <a:rPr sz="1867">
                <a:latin typeface="Comfortaa"/>
                <a:cs typeface="Comfortaa"/>
              </a:rPr>
              <a:t>a </a:t>
            </a:r>
            <a:r>
              <a:rPr sz="1867" spc="-13">
                <a:latin typeface="Comfortaa"/>
                <a:cs typeface="Comfortaa"/>
              </a:rPr>
              <a:t>way </a:t>
            </a:r>
            <a:r>
              <a:rPr sz="1867">
                <a:latin typeface="Comfortaa"/>
                <a:cs typeface="Comfortaa"/>
              </a:rPr>
              <a:t>to </a:t>
            </a:r>
            <a:r>
              <a:rPr sz="1867" spc="-20">
                <a:latin typeface="Comfortaa"/>
                <a:cs typeface="Comfortaa"/>
              </a:rPr>
              <a:t>represent</a:t>
            </a:r>
            <a:r>
              <a:rPr sz="1867" spc="7">
                <a:latin typeface="Comfortaa"/>
                <a:cs typeface="Comfortaa"/>
              </a:rPr>
              <a:t> </a:t>
            </a:r>
            <a:r>
              <a:rPr sz="1867" b="1" spc="-7">
                <a:solidFill>
                  <a:srgbClr val="1154CC"/>
                </a:solidFill>
                <a:latin typeface="Comfortaa"/>
                <a:cs typeface="Comfortaa"/>
              </a:rPr>
              <a:t>independence</a:t>
            </a:r>
            <a:r>
              <a:rPr sz="1867" spc="-7">
                <a:latin typeface="Comfortaa"/>
                <a:cs typeface="Comfortaa"/>
              </a:rPr>
              <a:t>!</a:t>
            </a:r>
            <a:endParaRPr sz="1867">
              <a:latin typeface="Comfortaa"/>
              <a:cs typeface="Comfortaa"/>
            </a:endParaRPr>
          </a:p>
          <a:p>
            <a:pPr marL="7472493">
              <a:spcBef>
                <a:spcPts val="1167"/>
              </a:spcBef>
              <a:tabLst>
                <a:tab pos="9782142" algn="l"/>
              </a:tabLst>
            </a:pPr>
            <a:r>
              <a:rPr sz="1867">
                <a:latin typeface="Comfortaa"/>
                <a:cs typeface="Comfortaa"/>
              </a:rPr>
              <a:t>Does this </a:t>
            </a:r>
            <a:r>
              <a:rPr sz="1867" spc="-13">
                <a:latin typeface="Comfortaa"/>
                <a:cs typeface="Comfortaa"/>
              </a:rPr>
              <a:t>mean	</a:t>
            </a:r>
            <a:r>
              <a:rPr sz="1867">
                <a:latin typeface="Comfortaa"/>
                <a:cs typeface="Comfortaa"/>
              </a:rPr>
              <a:t>and</a:t>
            </a:r>
          </a:p>
          <a:p>
            <a:pPr>
              <a:spcBef>
                <a:spcPts val="53"/>
              </a:spcBef>
            </a:pPr>
            <a:endParaRPr sz="1400">
              <a:latin typeface="Comfortaa"/>
              <a:cs typeface="Comfortaa"/>
            </a:endParaRPr>
          </a:p>
          <a:p>
            <a:pPr marL="7472493">
              <a:spcBef>
                <a:spcPts val="7"/>
              </a:spcBef>
            </a:pPr>
            <a:r>
              <a:rPr sz="1867" spc="-27">
                <a:latin typeface="Comfortaa"/>
                <a:cs typeface="Comfortaa"/>
              </a:rPr>
              <a:t>are </a:t>
            </a:r>
            <a:r>
              <a:rPr sz="1867" b="1">
                <a:solidFill>
                  <a:srgbClr val="990000"/>
                </a:solidFill>
                <a:latin typeface="Comfortaa"/>
                <a:cs typeface="Comfortaa"/>
              </a:rPr>
              <a:t>totally</a:t>
            </a:r>
            <a:r>
              <a:rPr sz="1867" b="1" spc="-20">
                <a:solidFill>
                  <a:srgbClr val="990000"/>
                </a:solidFill>
                <a:latin typeface="Comfortaa"/>
                <a:cs typeface="Comfortaa"/>
              </a:rPr>
              <a:t> </a:t>
            </a:r>
            <a:r>
              <a:rPr sz="1867" b="1" spc="-7">
                <a:solidFill>
                  <a:srgbClr val="990000"/>
                </a:solidFill>
                <a:latin typeface="Comfortaa"/>
                <a:cs typeface="Comfortaa"/>
              </a:rPr>
              <a:t>independent</a:t>
            </a:r>
            <a:r>
              <a:rPr sz="1867" spc="-7">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4278913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7"/>
          <p:cNvGrpSpPr/>
          <p:nvPr/>
        </p:nvGrpSpPr>
        <p:grpSpPr>
          <a:xfrm>
            <a:off x="4582425" y="2243162"/>
            <a:ext cx="2647527" cy="2107353"/>
            <a:chOff x="3436818" y="1682371"/>
            <a:chExt cx="1985645" cy="1580515"/>
          </a:xfrm>
        </p:grpSpPr>
        <p:sp>
          <p:nvSpPr>
            <p:cNvPr id="8" name="object 8"/>
            <p:cNvSpPr/>
            <p:nvPr/>
          </p:nvSpPr>
          <p:spPr>
            <a:xfrm>
              <a:off x="4286591" y="2998094"/>
              <a:ext cx="268749" cy="264424"/>
            </a:xfrm>
            <a:prstGeom prst="rect">
              <a:avLst/>
            </a:prstGeom>
            <a:blipFill>
              <a:blip r:embed="rId2" cstate="print"/>
              <a:stretch>
                <a:fillRect/>
              </a:stretch>
            </a:blipFill>
          </p:spPr>
          <p:txBody>
            <a:bodyPr wrap="square" lIns="0" tIns="0" rIns="0" bIns="0" rtlCol="0"/>
            <a:lstStyle/>
            <a:p>
              <a:endParaRPr sz="3200"/>
            </a:p>
          </p:txBody>
        </p:sp>
        <p:sp>
          <p:nvSpPr>
            <p:cNvPr id="9" name="object 9"/>
            <p:cNvSpPr/>
            <p:nvPr/>
          </p:nvSpPr>
          <p:spPr>
            <a:xfrm>
              <a:off x="3604992" y="267906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10" name="object 10"/>
            <p:cNvSpPr/>
            <p:nvPr/>
          </p:nvSpPr>
          <p:spPr>
            <a:xfrm>
              <a:off x="3858842" y="282946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1" name="object 11"/>
            <p:cNvSpPr/>
            <p:nvPr/>
          </p:nvSpPr>
          <p:spPr>
            <a:xfrm>
              <a:off x="5154539" y="2353872"/>
              <a:ext cx="267599" cy="263296"/>
            </a:xfrm>
            <a:prstGeom prst="rect">
              <a:avLst/>
            </a:prstGeom>
            <a:blipFill>
              <a:blip r:embed="rId3" cstate="print"/>
              <a:stretch>
                <a:fillRect/>
              </a:stretch>
            </a:blipFill>
          </p:spPr>
          <p:txBody>
            <a:bodyPr wrap="square" lIns="0" tIns="0" rIns="0" bIns="0" rtlCol="0"/>
            <a:lstStyle/>
            <a:p>
              <a:endParaRPr sz="3200"/>
            </a:p>
          </p:txBody>
        </p:sp>
        <p:sp>
          <p:nvSpPr>
            <p:cNvPr id="12" name="object 12"/>
            <p:cNvSpPr/>
            <p:nvPr/>
          </p:nvSpPr>
          <p:spPr>
            <a:xfrm>
              <a:off x="4287166" y="1682371"/>
              <a:ext cx="267599" cy="263296"/>
            </a:xfrm>
            <a:prstGeom prst="rect">
              <a:avLst/>
            </a:prstGeom>
            <a:blipFill>
              <a:blip r:embed="rId4" cstate="print"/>
              <a:stretch>
                <a:fillRect/>
              </a:stretch>
            </a:blipFill>
          </p:spPr>
          <p:txBody>
            <a:bodyPr wrap="square" lIns="0" tIns="0" rIns="0" bIns="0" rtlCol="0"/>
            <a:lstStyle/>
            <a:p>
              <a:endParaRPr sz="3200"/>
            </a:p>
          </p:txBody>
        </p:sp>
        <p:sp>
          <p:nvSpPr>
            <p:cNvPr id="13" name="object 13"/>
            <p:cNvSpPr/>
            <p:nvPr/>
          </p:nvSpPr>
          <p:spPr>
            <a:xfrm>
              <a:off x="3436818" y="2353872"/>
              <a:ext cx="267599" cy="263296"/>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3687417" y="186649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3886867" y="2079043"/>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6" name="object 16"/>
            <p:cNvSpPr/>
            <p:nvPr/>
          </p:nvSpPr>
          <p:spPr>
            <a:xfrm>
              <a:off x="4550565" y="1864391"/>
              <a:ext cx="628015" cy="523875"/>
            </a:xfrm>
            <a:custGeom>
              <a:avLst/>
              <a:gdLst/>
              <a:ahLst/>
              <a:cxnLst/>
              <a:rect l="l" t="t" r="r" b="b"/>
              <a:pathLst>
                <a:path w="628014"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7" name="object 17"/>
            <p:cNvSpPr/>
            <p:nvPr/>
          </p:nvSpPr>
          <p:spPr>
            <a:xfrm>
              <a:off x="4787990" y="2046823"/>
              <a:ext cx="153670" cy="158750"/>
            </a:xfrm>
            <a:custGeom>
              <a:avLst/>
              <a:gdLst/>
              <a:ahLst/>
              <a:cxnLst/>
              <a:rect l="l" t="t" r="r" b="b"/>
              <a:pathLst>
                <a:path w="153670" h="158750">
                  <a:moveTo>
                    <a:pt x="83449" y="158737"/>
                  </a:moveTo>
                  <a:lnTo>
                    <a:pt x="0" y="85877"/>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8" name="object 18"/>
            <p:cNvSpPr/>
            <p:nvPr/>
          </p:nvSpPr>
          <p:spPr>
            <a:xfrm>
              <a:off x="4559165" y="261534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9" name="object 19"/>
            <p:cNvSpPr/>
            <p:nvPr/>
          </p:nvSpPr>
          <p:spPr>
            <a:xfrm>
              <a:off x="4815665" y="278179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20" name="object 20"/>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36</a:t>
            </a:fld>
            <a:endParaRPr/>
          </a:p>
        </p:txBody>
      </p:sp>
    </p:spTree>
    <p:extLst>
      <p:ext uri="{BB962C8B-B14F-4D97-AF65-F5344CB8AC3E}">
        <p14:creationId xmlns:p14="http://schemas.microsoft.com/office/powerpoint/2010/main" val="121377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4582425" y="2243162"/>
            <a:ext cx="2647527" cy="2107353"/>
            <a:chOff x="3436818" y="1682371"/>
            <a:chExt cx="1985645" cy="1580515"/>
          </a:xfrm>
        </p:grpSpPr>
        <p:sp>
          <p:nvSpPr>
            <p:cNvPr id="7" name="object 7"/>
            <p:cNvSpPr/>
            <p:nvPr/>
          </p:nvSpPr>
          <p:spPr>
            <a:xfrm>
              <a:off x="4286591" y="2998094"/>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3604992" y="267906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9" name="object 9"/>
            <p:cNvSpPr/>
            <p:nvPr/>
          </p:nvSpPr>
          <p:spPr>
            <a:xfrm>
              <a:off x="3858842" y="282946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0" name="object 10"/>
            <p:cNvSpPr/>
            <p:nvPr/>
          </p:nvSpPr>
          <p:spPr>
            <a:xfrm>
              <a:off x="5154539" y="2353872"/>
              <a:ext cx="267599" cy="263296"/>
            </a:xfrm>
            <a:prstGeom prst="rect">
              <a:avLst/>
            </a:prstGeom>
            <a:blipFill>
              <a:blip r:embed="rId3" cstate="print"/>
              <a:stretch>
                <a:fillRect/>
              </a:stretch>
            </a:blipFill>
          </p:spPr>
          <p:txBody>
            <a:bodyPr wrap="square" lIns="0" tIns="0" rIns="0" bIns="0" rtlCol="0"/>
            <a:lstStyle/>
            <a:p>
              <a:endParaRPr sz="3200"/>
            </a:p>
          </p:txBody>
        </p:sp>
        <p:sp>
          <p:nvSpPr>
            <p:cNvPr id="11" name="object 11"/>
            <p:cNvSpPr/>
            <p:nvPr/>
          </p:nvSpPr>
          <p:spPr>
            <a:xfrm>
              <a:off x="4287166" y="1682371"/>
              <a:ext cx="267599" cy="263296"/>
            </a:xfrm>
            <a:prstGeom prst="rect">
              <a:avLst/>
            </a:prstGeom>
            <a:blipFill>
              <a:blip r:embed="rId4" cstate="print"/>
              <a:stretch>
                <a:fillRect/>
              </a:stretch>
            </a:blipFill>
          </p:spPr>
          <p:txBody>
            <a:bodyPr wrap="square" lIns="0" tIns="0" rIns="0" bIns="0" rtlCol="0"/>
            <a:lstStyle/>
            <a:p>
              <a:endParaRPr sz="3200"/>
            </a:p>
          </p:txBody>
        </p:sp>
        <p:sp>
          <p:nvSpPr>
            <p:cNvPr id="12" name="object 12"/>
            <p:cNvSpPr/>
            <p:nvPr/>
          </p:nvSpPr>
          <p:spPr>
            <a:xfrm>
              <a:off x="3436818" y="2353872"/>
              <a:ext cx="267599" cy="263296"/>
            </a:xfrm>
            <a:prstGeom prst="rect">
              <a:avLst/>
            </a:prstGeom>
            <a:blipFill>
              <a:blip r:embed="rId5" cstate="print"/>
              <a:stretch>
                <a:fillRect/>
              </a:stretch>
            </a:blipFill>
          </p:spPr>
          <p:txBody>
            <a:bodyPr wrap="square" lIns="0" tIns="0" rIns="0" bIns="0" rtlCol="0"/>
            <a:lstStyle/>
            <a:p>
              <a:endParaRPr sz="3200"/>
            </a:p>
          </p:txBody>
        </p:sp>
        <p:sp>
          <p:nvSpPr>
            <p:cNvPr id="13" name="object 13"/>
            <p:cNvSpPr/>
            <p:nvPr/>
          </p:nvSpPr>
          <p:spPr>
            <a:xfrm>
              <a:off x="3687417" y="186649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4" name="object 14"/>
            <p:cNvSpPr/>
            <p:nvPr/>
          </p:nvSpPr>
          <p:spPr>
            <a:xfrm>
              <a:off x="3886867" y="2079043"/>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5" name="object 15"/>
            <p:cNvSpPr/>
            <p:nvPr/>
          </p:nvSpPr>
          <p:spPr>
            <a:xfrm>
              <a:off x="4550565" y="1864391"/>
              <a:ext cx="628015" cy="523875"/>
            </a:xfrm>
            <a:custGeom>
              <a:avLst/>
              <a:gdLst/>
              <a:ahLst/>
              <a:cxnLst/>
              <a:rect l="l" t="t" r="r" b="b"/>
              <a:pathLst>
                <a:path w="628014"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6" name="object 16"/>
            <p:cNvSpPr/>
            <p:nvPr/>
          </p:nvSpPr>
          <p:spPr>
            <a:xfrm>
              <a:off x="4787990" y="2046823"/>
              <a:ext cx="153670" cy="158750"/>
            </a:xfrm>
            <a:custGeom>
              <a:avLst/>
              <a:gdLst/>
              <a:ahLst/>
              <a:cxnLst/>
              <a:rect l="l" t="t" r="r" b="b"/>
              <a:pathLst>
                <a:path w="153670" h="158750">
                  <a:moveTo>
                    <a:pt x="83449" y="158737"/>
                  </a:moveTo>
                  <a:lnTo>
                    <a:pt x="0" y="85877"/>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7" name="object 17"/>
            <p:cNvSpPr/>
            <p:nvPr/>
          </p:nvSpPr>
          <p:spPr>
            <a:xfrm>
              <a:off x="4559165" y="261534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8" name="object 18"/>
            <p:cNvSpPr/>
            <p:nvPr/>
          </p:nvSpPr>
          <p:spPr>
            <a:xfrm>
              <a:off x="4815665" y="278179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9" name="object 19"/>
          <p:cNvSpPr txBox="1"/>
          <p:nvPr/>
        </p:nvSpPr>
        <p:spPr>
          <a:xfrm>
            <a:off x="4838017" y="2469612"/>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0864">
                <a:solidFill>
                  <a:srgbClr val="990000"/>
                </a:solidFill>
                <a:latin typeface="Comfortaa"/>
                <a:cs typeface="Comfortaa"/>
              </a:rPr>
              <a:t>1</a:t>
            </a:r>
            <a:endParaRPr sz="1800" baseline="-30864">
              <a:latin typeface="Comfortaa"/>
              <a:cs typeface="Comfortaa"/>
            </a:endParaRPr>
          </a:p>
        </p:txBody>
      </p:sp>
      <p:sp>
        <p:nvSpPr>
          <p:cNvPr id="24" name="object 2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37</a:t>
            </a:fld>
            <a:endParaRPr/>
          </a:p>
        </p:txBody>
      </p:sp>
      <p:sp>
        <p:nvSpPr>
          <p:cNvPr id="20" name="object 20"/>
          <p:cNvSpPr txBox="1"/>
          <p:nvPr/>
        </p:nvSpPr>
        <p:spPr>
          <a:xfrm>
            <a:off x="4939616" y="3924140"/>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21" name="object 21"/>
          <p:cNvSpPr txBox="1"/>
          <p:nvPr/>
        </p:nvSpPr>
        <p:spPr>
          <a:xfrm>
            <a:off x="6578078" y="3854684"/>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22" name="object 22"/>
          <p:cNvSpPr txBox="1"/>
          <p:nvPr/>
        </p:nvSpPr>
        <p:spPr>
          <a:xfrm>
            <a:off x="6476479" y="2432286"/>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Tree>
    <p:extLst>
      <p:ext uri="{BB962C8B-B14F-4D97-AF65-F5344CB8AC3E}">
        <p14:creationId xmlns:p14="http://schemas.microsoft.com/office/powerpoint/2010/main" val="427317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4582425" y="2243162"/>
            <a:ext cx="2647527" cy="2107353"/>
            <a:chOff x="3436818" y="1682371"/>
            <a:chExt cx="1985645" cy="1580515"/>
          </a:xfrm>
        </p:grpSpPr>
        <p:sp>
          <p:nvSpPr>
            <p:cNvPr id="7" name="object 7"/>
            <p:cNvSpPr/>
            <p:nvPr/>
          </p:nvSpPr>
          <p:spPr>
            <a:xfrm>
              <a:off x="4286591" y="2998094"/>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3604992" y="267906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9" name="object 9"/>
            <p:cNvSpPr/>
            <p:nvPr/>
          </p:nvSpPr>
          <p:spPr>
            <a:xfrm>
              <a:off x="3858842" y="282946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0" name="object 10"/>
            <p:cNvSpPr/>
            <p:nvPr/>
          </p:nvSpPr>
          <p:spPr>
            <a:xfrm>
              <a:off x="5154539" y="2353872"/>
              <a:ext cx="267599" cy="263296"/>
            </a:xfrm>
            <a:prstGeom prst="rect">
              <a:avLst/>
            </a:prstGeom>
            <a:blipFill>
              <a:blip r:embed="rId3" cstate="print"/>
              <a:stretch>
                <a:fillRect/>
              </a:stretch>
            </a:blipFill>
          </p:spPr>
          <p:txBody>
            <a:bodyPr wrap="square" lIns="0" tIns="0" rIns="0" bIns="0" rtlCol="0"/>
            <a:lstStyle/>
            <a:p>
              <a:endParaRPr sz="3200"/>
            </a:p>
          </p:txBody>
        </p:sp>
        <p:sp>
          <p:nvSpPr>
            <p:cNvPr id="11" name="object 11"/>
            <p:cNvSpPr/>
            <p:nvPr/>
          </p:nvSpPr>
          <p:spPr>
            <a:xfrm>
              <a:off x="4287166" y="1682371"/>
              <a:ext cx="267599" cy="263296"/>
            </a:xfrm>
            <a:prstGeom prst="rect">
              <a:avLst/>
            </a:prstGeom>
            <a:blipFill>
              <a:blip r:embed="rId4" cstate="print"/>
              <a:stretch>
                <a:fillRect/>
              </a:stretch>
            </a:blipFill>
          </p:spPr>
          <p:txBody>
            <a:bodyPr wrap="square" lIns="0" tIns="0" rIns="0" bIns="0" rtlCol="0"/>
            <a:lstStyle/>
            <a:p>
              <a:endParaRPr sz="3200"/>
            </a:p>
          </p:txBody>
        </p:sp>
        <p:sp>
          <p:nvSpPr>
            <p:cNvPr id="12" name="object 12"/>
            <p:cNvSpPr/>
            <p:nvPr/>
          </p:nvSpPr>
          <p:spPr>
            <a:xfrm>
              <a:off x="3436818" y="2353872"/>
              <a:ext cx="267599" cy="263296"/>
            </a:xfrm>
            <a:prstGeom prst="rect">
              <a:avLst/>
            </a:prstGeom>
            <a:blipFill>
              <a:blip r:embed="rId5" cstate="print"/>
              <a:stretch>
                <a:fillRect/>
              </a:stretch>
            </a:blipFill>
          </p:spPr>
          <p:txBody>
            <a:bodyPr wrap="square" lIns="0" tIns="0" rIns="0" bIns="0" rtlCol="0"/>
            <a:lstStyle/>
            <a:p>
              <a:endParaRPr sz="3200"/>
            </a:p>
          </p:txBody>
        </p:sp>
        <p:sp>
          <p:nvSpPr>
            <p:cNvPr id="13" name="object 13"/>
            <p:cNvSpPr/>
            <p:nvPr/>
          </p:nvSpPr>
          <p:spPr>
            <a:xfrm>
              <a:off x="3687417" y="186649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4" name="object 14"/>
            <p:cNvSpPr/>
            <p:nvPr/>
          </p:nvSpPr>
          <p:spPr>
            <a:xfrm>
              <a:off x="3886867" y="2079043"/>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5" name="object 15"/>
            <p:cNvSpPr/>
            <p:nvPr/>
          </p:nvSpPr>
          <p:spPr>
            <a:xfrm>
              <a:off x="4550565" y="1864391"/>
              <a:ext cx="628015" cy="523875"/>
            </a:xfrm>
            <a:custGeom>
              <a:avLst/>
              <a:gdLst/>
              <a:ahLst/>
              <a:cxnLst/>
              <a:rect l="l" t="t" r="r" b="b"/>
              <a:pathLst>
                <a:path w="628014"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6" name="object 16"/>
            <p:cNvSpPr/>
            <p:nvPr/>
          </p:nvSpPr>
          <p:spPr>
            <a:xfrm>
              <a:off x="4787990" y="2046823"/>
              <a:ext cx="153670" cy="158750"/>
            </a:xfrm>
            <a:custGeom>
              <a:avLst/>
              <a:gdLst/>
              <a:ahLst/>
              <a:cxnLst/>
              <a:rect l="l" t="t" r="r" b="b"/>
              <a:pathLst>
                <a:path w="153670" h="158750">
                  <a:moveTo>
                    <a:pt x="83449" y="158737"/>
                  </a:moveTo>
                  <a:lnTo>
                    <a:pt x="0" y="85877"/>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7" name="object 17"/>
            <p:cNvSpPr/>
            <p:nvPr/>
          </p:nvSpPr>
          <p:spPr>
            <a:xfrm>
              <a:off x="4559165" y="261534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8" name="object 18"/>
            <p:cNvSpPr/>
            <p:nvPr/>
          </p:nvSpPr>
          <p:spPr>
            <a:xfrm>
              <a:off x="4815665" y="278179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9" name="object 19"/>
          <p:cNvSpPr txBox="1"/>
          <p:nvPr/>
        </p:nvSpPr>
        <p:spPr>
          <a:xfrm>
            <a:off x="4838017" y="2469612"/>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0864">
                <a:solidFill>
                  <a:srgbClr val="990000"/>
                </a:solidFill>
                <a:latin typeface="Comfortaa"/>
                <a:cs typeface="Comfortaa"/>
              </a:rPr>
              <a:t>1</a:t>
            </a:r>
            <a:endParaRPr sz="1800" baseline="-30864">
              <a:latin typeface="Comfortaa"/>
              <a:cs typeface="Comfortaa"/>
            </a:endParaRPr>
          </a:p>
        </p:txBody>
      </p:sp>
      <p:sp>
        <p:nvSpPr>
          <p:cNvPr id="20" name="object 20"/>
          <p:cNvSpPr txBox="1"/>
          <p:nvPr/>
        </p:nvSpPr>
        <p:spPr>
          <a:xfrm>
            <a:off x="4939616" y="3924140"/>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21" name="object 21"/>
          <p:cNvSpPr txBox="1"/>
          <p:nvPr/>
        </p:nvSpPr>
        <p:spPr>
          <a:xfrm>
            <a:off x="6578078" y="3854684"/>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22" name="object 22"/>
          <p:cNvSpPr txBox="1"/>
          <p:nvPr/>
        </p:nvSpPr>
        <p:spPr>
          <a:xfrm>
            <a:off x="6476479" y="2432286"/>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grpSp>
        <p:nvGrpSpPr>
          <p:cNvPr id="23" name="object 23"/>
          <p:cNvGrpSpPr/>
          <p:nvPr/>
        </p:nvGrpSpPr>
        <p:grpSpPr>
          <a:xfrm>
            <a:off x="3940126" y="2134028"/>
            <a:ext cx="794173" cy="333587"/>
            <a:chOff x="2955094" y="1600521"/>
            <a:chExt cx="595630" cy="250190"/>
          </a:xfrm>
        </p:grpSpPr>
        <p:sp>
          <p:nvSpPr>
            <p:cNvPr id="24" name="object 24"/>
            <p:cNvSpPr/>
            <p:nvPr/>
          </p:nvSpPr>
          <p:spPr>
            <a:xfrm>
              <a:off x="2964619" y="1610046"/>
              <a:ext cx="496570" cy="198755"/>
            </a:xfrm>
            <a:custGeom>
              <a:avLst/>
              <a:gdLst/>
              <a:ahLst/>
              <a:cxnLst/>
              <a:rect l="l" t="t" r="r" b="b"/>
              <a:pathLst>
                <a:path w="496570" h="198755">
                  <a:moveTo>
                    <a:pt x="0" y="0"/>
                  </a:moveTo>
                  <a:lnTo>
                    <a:pt x="496274" y="198459"/>
                  </a:lnTo>
                </a:path>
              </a:pathLst>
            </a:custGeom>
            <a:ln w="19049">
              <a:solidFill>
                <a:srgbClr val="000000"/>
              </a:solidFill>
            </a:ln>
          </p:spPr>
          <p:txBody>
            <a:bodyPr wrap="square" lIns="0" tIns="0" rIns="0" bIns="0" rtlCol="0"/>
            <a:lstStyle/>
            <a:p>
              <a:endParaRPr sz="3200"/>
            </a:p>
          </p:txBody>
        </p:sp>
        <p:sp>
          <p:nvSpPr>
            <p:cNvPr id="25" name="object 25"/>
            <p:cNvSpPr/>
            <p:nvPr/>
          </p:nvSpPr>
          <p:spPr>
            <a:xfrm>
              <a:off x="3439693" y="1769763"/>
              <a:ext cx="110999" cy="80367"/>
            </a:xfrm>
            <a:prstGeom prst="rect">
              <a:avLst/>
            </a:prstGeom>
            <a:blipFill>
              <a:blip r:embed="rId6" cstate="print"/>
              <a:stretch>
                <a:fillRect/>
              </a:stretch>
            </a:blipFill>
          </p:spPr>
          <p:txBody>
            <a:bodyPr wrap="square" lIns="0" tIns="0" rIns="0" bIns="0" rtlCol="0"/>
            <a:lstStyle/>
            <a:p>
              <a:endParaRPr sz="3200"/>
            </a:p>
          </p:txBody>
        </p:sp>
      </p:grpSp>
      <p:sp>
        <p:nvSpPr>
          <p:cNvPr id="26" name="object 26"/>
          <p:cNvSpPr txBox="1"/>
          <p:nvPr/>
        </p:nvSpPr>
        <p:spPr>
          <a:xfrm>
            <a:off x="1886894" y="1893985"/>
            <a:ext cx="2012527" cy="304421"/>
          </a:xfrm>
          <a:prstGeom prst="rect">
            <a:avLst/>
          </a:prstGeom>
        </p:spPr>
        <p:txBody>
          <a:bodyPr vert="horz" wrap="square" lIns="0" tIns="16933" rIns="0" bIns="0" rtlCol="0">
            <a:spAutoFit/>
          </a:bodyPr>
          <a:lstStyle/>
          <a:p>
            <a:pPr marL="16933">
              <a:spcBef>
                <a:spcPts val="133"/>
              </a:spcBef>
            </a:pPr>
            <a:r>
              <a:rPr sz="1867" spc="-20">
                <a:latin typeface="Comfortaa"/>
                <a:cs typeface="Comfortaa"/>
              </a:rPr>
              <a:t>Call </a:t>
            </a:r>
            <a:r>
              <a:rPr sz="1867">
                <a:latin typeface="Comfortaa"/>
                <a:cs typeface="Comfortaa"/>
              </a:rPr>
              <a:t>it a</a:t>
            </a:r>
            <a:r>
              <a:rPr sz="1867" spc="-113">
                <a:latin typeface="Comfortaa"/>
                <a:cs typeface="Comfortaa"/>
              </a:rPr>
              <a:t> </a:t>
            </a:r>
            <a:r>
              <a:rPr sz="1867" b="1" spc="-60">
                <a:solidFill>
                  <a:srgbClr val="1154CC"/>
                </a:solidFill>
                <a:latin typeface="Comfortaa"/>
                <a:cs typeface="Comfortaa"/>
              </a:rPr>
              <a:t>FACTOR</a:t>
            </a:r>
            <a:endParaRPr sz="1867">
              <a:latin typeface="Comfortaa"/>
              <a:cs typeface="Comfortaa"/>
            </a:endParaRPr>
          </a:p>
        </p:txBody>
      </p:sp>
      <p:sp>
        <p:nvSpPr>
          <p:cNvPr id="28" name="object 28"/>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38</a:t>
            </a:fld>
            <a:endParaRPr/>
          </a:p>
        </p:txBody>
      </p:sp>
    </p:spTree>
    <p:extLst>
      <p:ext uri="{BB962C8B-B14F-4D97-AF65-F5344CB8AC3E}">
        <p14:creationId xmlns:p14="http://schemas.microsoft.com/office/powerpoint/2010/main" val="2644431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4582425" y="2243162"/>
            <a:ext cx="2647527" cy="2107353"/>
            <a:chOff x="3436818" y="1682371"/>
            <a:chExt cx="1985645" cy="1580515"/>
          </a:xfrm>
        </p:grpSpPr>
        <p:sp>
          <p:nvSpPr>
            <p:cNvPr id="7" name="object 7"/>
            <p:cNvSpPr/>
            <p:nvPr/>
          </p:nvSpPr>
          <p:spPr>
            <a:xfrm>
              <a:off x="4286591" y="2998094"/>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3604992" y="267906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9" name="object 9"/>
            <p:cNvSpPr/>
            <p:nvPr/>
          </p:nvSpPr>
          <p:spPr>
            <a:xfrm>
              <a:off x="3858842" y="282946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0" name="object 10"/>
            <p:cNvSpPr/>
            <p:nvPr/>
          </p:nvSpPr>
          <p:spPr>
            <a:xfrm>
              <a:off x="5154539" y="2353872"/>
              <a:ext cx="267599" cy="263296"/>
            </a:xfrm>
            <a:prstGeom prst="rect">
              <a:avLst/>
            </a:prstGeom>
            <a:blipFill>
              <a:blip r:embed="rId3" cstate="print"/>
              <a:stretch>
                <a:fillRect/>
              </a:stretch>
            </a:blipFill>
          </p:spPr>
          <p:txBody>
            <a:bodyPr wrap="square" lIns="0" tIns="0" rIns="0" bIns="0" rtlCol="0"/>
            <a:lstStyle/>
            <a:p>
              <a:endParaRPr sz="3200"/>
            </a:p>
          </p:txBody>
        </p:sp>
        <p:sp>
          <p:nvSpPr>
            <p:cNvPr id="11" name="object 11"/>
            <p:cNvSpPr/>
            <p:nvPr/>
          </p:nvSpPr>
          <p:spPr>
            <a:xfrm>
              <a:off x="4287166" y="1682371"/>
              <a:ext cx="267599" cy="263296"/>
            </a:xfrm>
            <a:prstGeom prst="rect">
              <a:avLst/>
            </a:prstGeom>
            <a:blipFill>
              <a:blip r:embed="rId4" cstate="print"/>
              <a:stretch>
                <a:fillRect/>
              </a:stretch>
            </a:blipFill>
          </p:spPr>
          <p:txBody>
            <a:bodyPr wrap="square" lIns="0" tIns="0" rIns="0" bIns="0" rtlCol="0"/>
            <a:lstStyle/>
            <a:p>
              <a:endParaRPr sz="3200"/>
            </a:p>
          </p:txBody>
        </p:sp>
        <p:sp>
          <p:nvSpPr>
            <p:cNvPr id="12" name="object 12"/>
            <p:cNvSpPr/>
            <p:nvPr/>
          </p:nvSpPr>
          <p:spPr>
            <a:xfrm>
              <a:off x="3436818" y="2353872"/>
              <a:ext cx="267599" cy="263296"/>
            </a:xfrm>
            <a:prstGeom prst="rect">
              <a:avLst/>
            </a:prstGeom>
            <a:blipFill>
              <a:blip r:embed="rId5" cstate="print"/>
              <a:stretch>
                <a:fillRect/>
              </a:stretch>
            </a:blipFill>
          </p:spPr>
          <p:txBody>
            <a:bodyPr wrap="square" lIns="0" tIns="0" rIns="0" bIns="0" rtlCol="0"/>
            <a:lstStyle/>
            <a:p>
              <a:endParaRPr sz="3200"/>
            </a:p>
          </p:txBody>
        </p:sp>
        <p:sp>
          <p:nvSpPr>
            <p:cNvPr id="13" name="object 13"/>
            <p:cNvSpPr/>
            <p:nvPr/>
          </p:nvSpPr>
          <p:spPr>
            <a:xfrm>
              <a:off x="3687417" y="186649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4" name="object 14"/>
            <p:cNvSpPr/>
            <p:nvPr/>
          </p:nvSpPr>
          <p:spPr>
            <a:xfrm>
              <a:off x="3886867" y="2079043"/>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5" name="object 15"/>
            <p:cNvSpPr/>
            <p:nvPr/>
          </p:nvSpPr>
          <p:spPr>
            <a:xfrm>
              <a:off x="4550565" y="1864391"/>
              <a:ext cx="628015" cy="523875"/>
            </a:xfrm>
            <a:custGeom>
              <a:avLst/>
              <a:gdLst/>
              <a:ahLst/>
              <a:cxnLst/>
              <a:rect l="l" t="t" r="r" b="b"/>
              <a:pathLst>
                <a:path w="628014"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6" name="object 16"/>
            <p:cNvSpPr/>
            <p:nvPr/>
          </p:nvSpPr>
          <p:spPr>
            <a:xfrm>
              <a:off x="4787990" y="2046823"/>
              <a:ext cx="153670" cy="158750"/>
            </a:xfrm>
            <a:custGeom>
              <a:avLst/>
              <a:gdLst/>
              <a:ahLst/>
              <a:cxnLst/>
              <a:rect l="l" t="t" r="r" b="b"/>
              <a:pathLst>
                <a:path w="153670" h="158750">
                  <a:moveTo>
                    <a:pt x="83449" y="158737"/>
                  </a:moveTo>
                  <a:lnTo>
                    <a:pt x="0" y="85877"/>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7" name="object 17"/>
            <p:cNvSpPr/>
            <p:nvPr/>
          </p:nvSpPr>
          <p:spPr>
            <a:xfrm>
              <a:off x="4559165" y="261534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8" name="object 18"/>
            <p:cNvSpPr/>
            <p:nvPr/>
          </p:nvSpPr>
          <p:spPr>
            <a:xfrm>
              <a:off x="4815665" y="278179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9" name="object 19"/>
          <p:cNvSpPr txBox="1"/>
          <p:nvPr/>
        </p:nvSpPr>
        <p:spPr>
          <a:xfrm>
            <a:off x="4838017" y="2469612"/>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0864">
                <a:solidFill>
                  <a:srgbClr val="990000"/>
                </a:solidFill>
                <a:latin typeface="Comfortaa"/>
                <a:cs typeface="Comfortaa"/>
              </a:rPr>
              <a:t>1</a:t>
            </a:r>
            <a:endParaRPr sz="1800" baseline="-30864">
              <a:latin typeface="Comfortaa"/>
              <a:cs typeface="Comfortaa"/>
            </a:endParaRPr>
          </a:p>
        </p:txBody>
      </p:sp>
      <p:sp>
        <p:nvSpPr>
          <p:cNvPr id="20" name="object 20"/>
          <p:cNvSpPr txBox="1"/>
          <p:nvPr/>
        </p:nvSpPr>
        <p:spPr>
          <a:xfrm>
            <a:off x="4939616" y="3924140"/>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21" name="object 21"/>
          <p:cNvSpPr txBox="1"/>
          <p:nvPr/>
        </p:nvSpPr>
        <p:spPr>
          <a:xfrm>
            <a:off x="6578078" y="3854684"/>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22" name="object 22"/>
          <p:cNvSpPr txBox="1"/>
          <p:nvPr/>
        </p:nvSpPr>
        <p:spPr>
          <a:xfrm>
            <a:off x="6476479" y="2432286"/>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grpSp>
        <p:nvGrpSpPr>
          <p:cNvPr id="23" name="object 23"/>
          <p:cNvGrpSpPr/>
          <p:nvPr/>
        </p:nvGrpSpPr>
        <p:grpSpPr>
          <a:xfrm>
            <a:off x="3940126" y="2134028"/>
            <a:ext cx="794173" cy="333587"/>
            <a:chOff x="2955094" y="1600521"/>
            <a:chExt cx="595630" cy="250190"/>
          </a:xfrm>
        </p:grpSpPr>
        <p:sp>
          <p:nvSpPr>
            <p:cNvPr id="24" name="object 24"/>
            <p:cNvSpPr/>
            <p:nvPr/>
          </p:nvSpPr>
          <p:spPr>
            <a:xfrm>
              <a:off x="2964619" y="1610046"/>
              <a:ext cx="496570" cy="198755"/>
            </a:xfrm>
            <a:custGeom>
              <a:avLst/>
              <a:gdLst/>
              <a:ahLst/>
              <a:cxnLst/>
              <a:rect l="l" t="t" r="r" b="b"/>
              <a:pathLst>
                <a:path w="496570" h="198755">
                  <a:moveTo>
                    <a:pt x="0" y="0"/>
                  </a:moveTo>
                  <a:lnTo>
                    <a:pt x="496274" y="198459"/>
                  </a:lnTo>
                </a:path>
              </a:pathLst>
            </a:custGeom>
            <a:ln w="19049">
              <a:solidFill>
                <a:srgbClr val="000000"/>
              </a:solidFill>
            </a:ln>
          </p:spPr>
          <p:txBody>
            <a:bodyPr wrap="square" lIns="0" tIns="0" rIns="0" bIns="0" rtlCol="0"/>
            <a:lstStyle/>
            <a:p>
              <a:endParaRPr sz="3200"/>
            </a:p>
          </p:txBody>
        </p:sp>
        <p:sp>
          <p:nvSpPr>
            <p:cNvPr id="25" name="object 25"/>
            <p:cNvSpPr/>
            <p:nvPr/>
          </p:nvSpPr>
          <p:spPr>
            <a:xfrm>
              <a:off x="3439693" y="1769763"/>
              <a:ext cx="110999" cy="80367"/>
            </a:xfrm>
            <a:prstGeom prst="rect">
              <a:avLst/>
            </a:prstGeom>
            <a:blipFill>
              <a:blip r:embed="rId6" cstate="print"/>
              <a:stretch>
                <a:fillRect/>
              </a:stretch>
            </a:blipFill>
          </p:spPr>
          <p:txBody>
            <a:bodyPr wrap="square" lIns="0" tIns="0" rIns="0" bIns="0" rtlCol="0"/>
            <a:lstStyle/>
            <a:p>
              <a:endParaRPr sz="3200"/>
            </a:p>
          </p:txBody>
        </p:sp>
      </p:grpSp>
      <p:sp>
        <p:nvSpPr>
          <p:cNvPr id="26" name="object 26"/>
          <p:cNvSpPr txBox="1"/>
          <p:nvPr/>
        </p:nvSpPr>
        <p:spPr>
          <a:xfrm>
            <a:off x="1886894" y="1893985"/>
            <a:ext cx="2012527" cy="304421"/>
          </a:xfrm>
          <a:prstGeom prst="rect">
            <a:avLst/>
          </a:prstGeom>
        </p:spPr>
        <p:txBody>
          <a:bodyPr vert="horz" wrap="square" lIns="0" tIns="16933" rIns="0" bIns="0" rtlCol="0">
            <a:spAutoFit/>
          </a:bodyPr>
          <a:lstStyle/>
          <a:p>
            <a:pPr marL="16933">
              <a:spcBef>
                <a:spcPts val="133"/>
              </a:spcBef>
            </a:pPr>
            <a:r>
              <a:rPr sz="1867" spc="-20">
                <a:latin typeface="Comfortaa"/>
                <a:cs typeface="Comfortaa"/>
              </a:rPr>
              <a:t>Call </a:t>
            </a:r>
            <a:r>
              <a:rPr sz="1867">
                <a:latin typeface="Comfortaa"/>
                <a:cs typeface="Comfortaa"/>
              </a:rPr>
              <a:t>it a</a:t>
            </a:r>
            <a:r>
              <a:rPr sz="1867" spc="-113">
                <a:latin typeface="Comfortaa"/>
                <a:cs typeface="Comfortaa"/>
              </a:rPr>
              <a:t> </a:t>
            </a:r>
            <a:r>
              <a:rPr sz="1867" b="1" spc="-60">
                <a:solidFill>
                  <a:srgbClr val="1154CC"/>
                </a:solidFill>
                <a:latin typeface="Comfortaa"/>
                <a:cs typeface="Comfortaa"/>
              </a:rPr>
              <a:t>FACTOR</a:t>
            </a:r>
            <a:endParaRPr sz="1867">
              <a:latin typeface="Comfortaa"/>
              <a:cs typeface="Comfortaa"/>
            </a:endParaRPr>
          </a:p>
        </p:txBody>
      </p:sp>
      <p:grpSp>
        <p:nvGrpSpPr>
          <p:cNvPr id="27" name="object 27"/>
          <p:cNvGrpSpPr/>
          <p:nvPr/>
        </p:nvGrpSpPr>
        <p:grpSpPr>
          <a:xfrm>
            <a:off x="3471026" y="2646337"/>
            <a:ext cx="1281853" cy="1029547"/>
            <a:chOff x="2603269" y="1984753"/>
            <a:chExt cx="961390" cy="772160"/>
          </a:xfrm>
        </p:grpSpPr>
        <p:sp>
          <p:nvSpPr>
            <p:cNvPr id="28" name="object 28"/>
            <p:cNvSpPr/>
            <p:nvPr/>
          </p:nvSpPr>
          <p:spPr>
            <a:xfrm>
              <a:off x="2612794" y="2023993"/>
              <a:ext cx="860425" cy="299720"/>
            </a:xfrm>
            <a:custGeom>
              <a:avLst/>
              <a:gdLst/>
              <a:ahLst/>
              <a:cxnLst/>
              <a:rect l="l" t="t" r="r" b="b"/>
              <a:pathLst>
                <a:path w="860425" h="299719">
                  <a:moveTo>
                    <a:pt x="0" y="299601"/>
                  </a:moveTo>
                  <a:lnTo>
                    <a:pt x="860148" y="0"/>
                  </a:lnTo>
                </a:path>
              </a:pathLst>
            </a:custGeom>
            <a:ln w="19049">
              <a:solidFill>
                <a:srgbClr val="000000"/>
              </a:solidFill>
            </a:ln>
          </p:spPr>
          <p:txBody>
            <a:bodyPr wrap="square" lIns="0" tIns="0" rIns="0" bIns="0" rtlCol="0"/>
            <a:lstStyle/>
            <a:p>
              <a:endParaRPr sz="3200"/>
            </a:p>
          </p:txBody>
        </p:sp>
        <p:sp>
          <p:nvSpPr>
            <p:cNvPr id="29" name="object 29"/>
            <p:cNvSpPr/>
            <p:nvPr/>
          </p:nvSpPr>
          <p:spPr>
            <a:xfrm>
              <a:off x="3453068" y="1984753"/>
              <a:ext cx="111049" cy="78477"/>
            </a:xfrm>
            <a:prstGeom prst="rect">
              <a:avLst/>
            </a:prstGeom>
            <a:blipFill>
              <a:blip r:embed="rId7" cstate="print"/>
              <a:stretch>
                <a:fillRect/>
              </a:stretch>
            </a:blipFill>
          </p:spPr>
          <p:txBody>
            <a:bodyPr wrap="square" lIns="0" tIns="0" rIns="0" bIns="0" rtlCol="0"/>
            <a:lstStyle/>
            <a:p>
              <a:endParaRPr sz="3200"/>
            </a:p>
          </p:txBody>
        </p:sp>
        <p:sp>
          <p:nvSpPr>
            <p:cNvPr id="30" name="object 30"/>
            <p:cNvSpPr/>
            <p:nvPr/>
          </p:nvSpPr>
          <p:spPr>
            <a:xfrm>
              <a:off x="2902944" y="2493347"/>
              <a:ext cx="267599" cy="263296"/>
            </a:xfrm>
            <a:prstGeom prst="rect">
              <a:avLst/>
            </a:prstGeom>
            <a:blipFill>
              <a:blip r:embed="rId4" cstate="print"/>
              <a:stretch>
                <a:fillRect/>
              </a:stretch>
            </a:blipFill>
          </p:spPr>
          <p:txBody>
            <a:bodyPr wrap="square" lIns="0" tIns="0" rIns="0" bIns="0" rtlCol="0"/>
            <a:lstStyle/>
            <a:p>
              <a:endParaRPr sz="3200"/>
            </a:p>
          </p:txBody>
        </p:sp>
      </p:grpSp>
      <p:sp>
        <p:nvSpPr>
          <p:cNvPr id="31" name="object 31"/>
          <p:cNvSpPr txBox="1"/>
          <p:nvPr/>
        </p:nvSpPr>
        <p:spPr>
          <a:xfrm>
            <a:off x="135466" y="3321081"/>
            <a:ext cx="3682153" cy="304421"/>
          </a:xfrm>
          <a:prstGeom prst="rect">
            <a:avLst/>
          </a:prstGeom>
        </p:spPr>
        <p:txBody>
          <a:bodyPr vert="horz" wrap="square" lIns="0" tIns="16933" rIns="0" bIns="0" rtlCol="0">
            <a:spAutoFit/>
          </a:bodyPr>
          <a:lstStyle/>
          <a:p>
            <a:pPr marL="16933">
              <a:spcBef>
                <a:spcPts val="133"/>
              </a:spcBef>
              <a:tabLst>
                <a:tab pos="3175767" algn="l"/>
              </a:tabLst>
            </a:pPr>
            <a:r>
              <a:rPr sz="1867" spc="-80">
                <a:latin typeface="Comfortaa"/>
                <a:cs typeface="Comfortaa"/>
              </a:rPr>
              <a:t>C</a:t>
            </a:r>
            <a:r>
              <a:rPr sz="1867">
                <a:latin typeface="Comfortaa"/>
                <a:cs typeface="Comfortaa"/>
              </a:rPr>
              <a:t>ompatibility bet</a:t>
            </a:r>
            <a:r>
              <a:rPr sz="1867" spc="-40">
                <a:latin typeface="Comfortaa"/>
                <a:cs typeface="Comfortaa"/>
              </a:rPr>
              <a:t>we</a:t>
            </a:r>
            <a:r>
              <a:rPr sz="1867">
                <a:latin typeface="Comfortaa"/>
                <a:cs typeface="Comfortaa"/>
              </a:rPr>
              <a:t>en	and</a:t>
            </a:r>
          </a:p>
        </p:txBody>
      </p:sp>
      <p:sp>
        <p:nvSpPr>
          <p:cNvPr id="32" name="object 32"/>
          <p:cNvSpPr/>
          <p:nvPr/>
        </p:nvSpPr>
        <p:spPr>
          <a:xfrm>
            <a:off x="2934527" y="3324463"/>
            <a:ext cx="356799" cy="351061"/>
          </a:xfrm>
          <a:prstGeom prst="rect">
            <a:avLst/>
          </a:prstGeom>
          <a:blipFill>
            <a:blip r:embed="rId5" cstate="print"/>
            <a:stretch>
              <a:fillRect/>
            </a:stretch>
          </a:blipFill>
        </p:spPr>
        <p:txBody>
          <a:bodyPr wrap="square" lIns="0" tIns="0" rIns="0" bIns="0" rtlCol="0"/>
          <a:lstStyle/>
          <a:p>
            <a:endParaRPr sz="3200"/>
          </a:p>
        </p:txBody>
      </p:sp>
      <p:sp>
        <p:nvSpPr>
          <p:cNvPr id="34" name="object 3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39</a:t>
            </a:fld>
            <a:endParaRPr/>
          </a:p>
        </p:txBody>
      </p:sp>
    </p:spTree>
    <p:extLst>
      <p:ext uri="{BB962C8B-B14F-4D97-AF65-F5344CB8AC3E}">
        <p14:creationId xmlns:p14="http://schemas.microsoft.com/office/powerpoint/2010/main" val="380725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4DCB1-727E-808B-0FEF-CBD3111EDF8C}"/>
              </a:ext>
            </a:extLst>
          </p:cNvPr>
          <p:cNvSpPr>
            <a:spLocks noGrp="1"/>
          </p:cNvSpPr>
          <p:nvPr>
            <p:ph type="title"/>
          </p:nvPr>
        </p:nvSpPr>
        <p:spPr>
          <a:xfrm>
            <a:off x="1114426" y="533400"/>
            <a:ext cx="4529138" cy="1671639"/>
          </a:xfrm>
        </p:spPr>
        <p:txBody>
          <a:bodyPr>
            <a:normAutofit/>
          </a:bodyPr>
          <a:lstStyle/>
          <a:p>
            <a:r>
              <a:rPr lang="en-US" i="0">
                <a:ea typeface="+mj-lt"/>
                <a:cs typeface="+mj-lt"/>
              </a:rPr>
              <a:t>What are CRFs?</a:t>
            </a:r>
            <a:endParaRPr lang="en-US"/>
          </a:p>
        </p:txBody>
      </p:sp>
      <p:sp>
        <p:nvSpPr>
          <p:cNvPr id="3" name="Content Placeholder 2">
            <a:extLst>
              <a:ext uri="{FF2B5EF4-FFF2-40B4-BE49-F238E27FC236}">
                <a16:creationId xmlns:a16="http://schemas.microsoft.com/office/drawing/2014/main" id="{E5EDC444-5A8E-1337-111B-BDE7912336E4}"/>
              </a:ext>
            </a:extLst>
          </p:cNvPr>
          <p:cNvSpPr>
            <a:spLocks noGrp="1"/>
          </p:cNvSpPr>
          <p:nvPr>
            <p:ph idx="1"/>
          </p:nvPr>
        </p:nvSpPr>
        <p:spPr>
          <a:xfrm>
            <a:off x="1104900" y="2205038"/>
            <a:ext cx="4405314" cy="4119561"/>
          </a:xfrm>
        </p:spPr>
        <p:txBody>
          <a:bodyPr vert="horz" lIns="91440" tIns="45720" rIns="91440" bIns="45720" rtlCol="0">
            <a:normAutofit/>
          </a:bodyPr>
          <a:lstStyle/>
          <a:p>
            <a:pPr>
              <a:lnSpc>
                <a:spcPct val="90000"/>
              </a:lnSpc>
            </a:pPr>
            <a:r>
              <a:rPr lang="en-US" sz="2200">
                <a:ea typeface="+mn-lt"/>
                <a:cs typeface="+mn-lt"/>
              </a:rPr>
              <a:t>Conditional Random Fields (CRFs) are a type of probabilistic graphical models that are commonly used for sequence labeling tasks in NLP.</a:t>
            </a:r>
            <a:endParaRPr lang="en-US" sz="2200"/>
          </a:p>
          <a:p>
            <a:pPr>
              <a:lnSpc>
                <a:spcPct val="90000"/>
              </a:lnSpc>
            </a:pPr>
            <a:r>
              <a:rPr lang="en-US" sz="2200">
                <a:ea typeface="+mn-lt"/>
                <a:cs typeface="+mn-lt"/>
              </a:rPr>
              <a:t>CRFs model the relationship between a set of input features and the output label sequence. They are designed to capture the dependencies between the output labels, which allows them to produce more accurate results compared to other machine learning algorithms for sequence labeling.</a:t>
            </a:r>
            <a:endParaRPr lang="en-US" sz="2200"/>
          </a:p>
          <a:p>
            <a:pPr>
              <a:lnSpc>
                <a:spcPct val="90000"/>
              </a:lnSpc>
            </a:pPr>
            <a:endParaRPr lang="en-US" sz="2200"/>
          </a:p>
        </p:txBody>
      </p:sp>
      <p:cxnSp>
        <p:nvCxnSpPr>
          <p:cNvPr id="11" name="Straight Connector 10">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Diagram, schematic&#10;&#10;Description automatically generated">
            <a:extLst>
              <a:ext uri="{FF2B5EF4-FFF2-40B4-BE49-F238E27FC236}">
                <a16:creationId xmlns:a16="http://schemas.microsoft.com/office/drawing/2014/main" id="{28835A38-8C46-7258-E6B1-F208BA52FACA}"/>
              </a:ext>
            </a:extLst>
          </p:cNvPr>
          <p:cNvPicPr>
            <a:picLocks noChangeAspect="1"/>
          </p:cNvPicPr>
          <p:nvPr/>
        </p:nvPicPr>
        <p:blipFill>
          <a:blip r:embed="rId3"/>
          <a:stretch>
            <a:fillRect/>
          </a:stretch>
        </p:blipFill>
        <p:spPr>
          <a:xfrm>
            <a:off x="5509491" y="2640118"/>
            <a:ext cx="6495472" cy="2409036"/>
          </a:xfrm>
          <a:prstGeom prst="rect">
            <a:avLst/>
          </a:prstGeom>
        </p:spPr>
      </p:pic>
    </p:spTree>
    <p:extLst>
      <p:ext uri="{BB962C8B-B14F-4D97-AF65-F5344CB8AC3E}">
        <p14:creationId xmlns:p14="http://schemas.microsoft.com/office/powerpoint/2010/main" val="1483115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4582425" y="2243162"/>
            <a:ext cx="2647527" cy="2107353"/>
            <a:chOff x="3436818" y="1682371"/>
            <a:chExt cx="1985645" cy="1580515"/>
          </a:xfrm>
        </p:grpSpPr>
        <p:sp>
          <p:nvSpPr>
            <p:cNvPr id="7" name="object 7"/>
            <p:cNvSpPr/>
            <p:nvPr/>
          </p:nvSpPr>
          <p:spPr>
            <a:xfrm>
              <a:off x="4286591" y="2998094"/>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3604992" y="267906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9" name="object 9"/>
            <p:cNvSpPr/>
            <p:nvPr/>
          </p:nvSpPr>
          <p:spPr>
            <a:xfrm>
              <a:off x="3858842" y="282946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0" name="object 10"/>
            <p:cNvSpPr/>
            <p:nvPr/>
          </p:nvSpPr>
          <p:spPr>
            <a:xfrm>
              <a:off x="5154539" y="2353872"/>
              <a:ext cx="267599" cy="263296"/>
            </a:xfrm>
            <a:prstGeom prst="rect">
              <a:avLst/>
            </a:prstGeom>
            <a:blipFill>
              <a:blip r:embed="rId3" cstate="print"/>
              <a:stretch>
                <a:fillRect/>
              </a:stretch>
            </a:blipFill>
          </p:spPr>
          <p:txBody>
            <a:bodyPr wrap="square" lIns="0" tIns="0" rIns="0" bIns="0" rtlCol="0"/>
            <a:lstStyle/>
            <a:p>
              <a:endParaRPr sz="3200"/>
            </a:p>
          </p:txBody>
        </p:sp>
        <p:sp>
          <p:nvSpPr>
            <p:cNvPr id="11" name="object 11"/>
            <p:cNvSpPr/>
            <p:nvPr/>
          </p:nvSpPr>
          <p:spPr>
            <a:xfrm>
              <a:off x="4287166" y="1682371"/>
              <a:ext cx="267599" cy="263296"/>
            </a:xfrm>
            <a:prstGeom prst="rect">
              <a:avLst/>
            </a:prstGeom>
            <a:blipFill>
              <a:blip r:embed="rId4" cstate="print"/>
              <a:stretch>
                <a:fillRect/>
              </a:stretch>
            </a:blipFill>
          </p:spPr>
          <p:txBody>
            <a:bodyPr wrap="square" lIns="0" tIns="0" rIns="0" bIns="0" rtlCol="0"/>
            <a:lstStyle/>
            <a:p>
              <a:endParaRPr sz="3200"/>
            </a:p>
          </p:txBody>
        </p:sp>
        <p:sp>
          <p:nvSpPr>
            <p:cNvPr id="12" name="object 12"/>
            <p:cNvSpPr/>
            <p:nvPr/>
          </p:nvSpPr>
          <p:spPr>
            <a:xfrm>
              <a:off x="3436818" y="2353872"/>
              <a:ext cx="267599" cy="263296"/>
            </a:xfrm>
            <a:prstGeom prst="rect">
              <a:avLst/>
            </a:prstGeom>
            <a:blipFill>
              <a:blip r:embed="rId5" cstate="print"/>
              <a:stretch>
                <a:fillRect/>
              </a:stretch>
            </a:blipFill>
          </p:spPr>
          <p:txBody>
            <a:bodyPr wrap="square" lIns="0" tIns="0" rIns="0" bIns="0" rtlCol="0"/>
            <a:lstStyle/>
            <a:p>
              <a:endParaRPr sz="3200"/>
            </a:p>
          </p:txBody>
        </p:sp>
        <p:sp>
          <p:nvSpPr>
            <p:cNvPr id="13" name="object 13"/>
            <p:cNvSpPr/>
            <p:nvPr/>
          </p:nvSpPr>
          <p:spPr>
            <a:xfrm>
              <a:off x="3687417" y="186649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4" name="object 14"/>
            <p:cNvSpPr/>
            <p:nvPr/>
          </p:nvSpPr>
          <p:spPr>
            <a:xfrm>
              <a:off x="3886867" y="2079043"/>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5" name="object 15"/>
            <p:cNvSpPr/>
            <p:nvPr/>
          </p:nvSpPr>
          <p:spPr>
            <a:xfrm>
              <a:off x="4550565" y="1864391"/>
              <a:ext cx="628015" cy="523875"/>
            </a:xfrm>
            <a:custGeom>
              <a:avLst/>
              <a:gdLst/>
              <a:ahLst/>
              <a:cxnLst/>
              <a:rect l="l" t="t" r="r" b="b"/>
              <a:pathLst>
                <a:path w="628014"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6" name="object 16"/>
            <p:cNvSpPr/>
            <p:nvPr/>
          </p:nvSpPr>
          <p:spPr>
            <a:xfrm>
              <a:off x="4787990" y="2046823"/>
              <a:ext cx="153670" cy="158750"/>
            </a:xfrm>
            <a:custGeom>
              <a:avLst/>
              <a:gdLst/>
              <a:ahLst/>
              <a:cxnLst/>
              <a:rect l="l" t="t" r="r" b="b"/>
              <a:pathLst>
                <a:path w="153670" h="158750">
                  <a:moveTo>
                    <a:pt x="83449" y="158737"/>
                  </a:moveTo>
                  <a:lnTo>
                    <a:pt x="0" y="85877"/>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7" name="object 17"/>
            <p:cNvSpPr/>
            <p:nvPr/>
          </p:nvSpPr>
          <p:spPr>
            <a:xfrm>
              <a:off x="4559165" y="261534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8" name="object 18"/>
            <p:cNvSpPr/>
            <p:nvPr/>
          </p:nvSpPr>
          <p:spPr>
            <a:xfrm>
              <a:off x="4815665" y="278179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9" name="object 19"/>
          <p:cNvSpPr txBox="1"/>
          <p:nvPr/>
        </p:nvSpPr>
        <p:spPr>
          <a:xfrm>
            <a:off x="4838017" y="2469612"/>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0864">
                <a:solidFill>
                  <a:srgbClr val="990000"/>
                </a:solidFill>
                <a:latin typeface="Comfortaa"/>
                <a:cs typeface="Comfortaa"/>
              </a:rPr>
              <a:t>1</a:t>
            </a:r>
            <a:endParaRPr sz="1800" baseline="-30864">
              <a:latin typeface="Comfortaa"/>
              <a:cs typeface="Comfortaa"/>
            </a:endParaRPr>
          </a:p>
        </p:txBody>
      </p:sp>
      <p:sp>
        <p:nvSpPr>
          <p:cNvPr id="20" name="object 20"/>
          <p:cNvSpPr txBox="1"/>
          <p:nvPr/>
        </p:nvSpPr>
        <p:spPr>
          <a:xfrm>
            <a:off x="4939616" y="3924140"/>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21" name="object 21"/>
          <p:cNvSpPr txBox="1"/>
          <p:nvPr/>
        </p:nvSpPr>
        <p:spPr>
          <a:xfrm>
            <a:off x="6578078" y="3854684"/>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22" name="object 22"/>
          <p:cNvSpPr txBox="1"/>
          <p:nvPr/>
        </p:nvSpPr>
        <p:spPr>
          <a:xfrm>
            <a:off x="6476479" y="2432286"/>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grpSp>
        <p:nvGrpSpPr>
          <p:cNvPr id="23" name="object 23"/>
          <p:cNvGrpSpPr/>
          <p:nvPr/>
        </p:nvGrpSpPr>
        <p:grpSpPr>
          <a:xfrm>
            <a:off x="3940126" y="2134028"/>
            <a:ext cx="794173" cy="333587"/>
            <a:chOff x="2955094" y="1600521"/>
            <a:chExt cx="595630" cy="250190"/>
          </a:xfrm>
        </p:grpSpPr>
        <p:sp>
          <p:nvSpPr>
            <p:cNvPr id="24" name="object 24"/>
            <p:cNvSpPr/>
            <p:nvPr/>
          </p:nvSpPr>
          <p:spPr>
            <a:xfrm>
              <a:off x="2964619" y="1610046"/>
              <a:ext cx="496570" cy="198755"/>
            </a:xfrm>
            <a:custGeom>
              <a:avLst/>
              <a:gdLst/>
              <a:ahLst/>
              <a:cxnLst/>
              <a:rect l="l" t="t" r="r" b="b"/>
              <a:pathLst>
                <a:path w="496570" h="198755">
                  <a:moveTo>
                    <a:pt x="0" y="0"/>
                  </a:moveTo>
                  <a:lnTo>
                    <a:pt x="496274" y="198459"/>
                  </a:lnTo>
                </a:path>
              </a:pathLst>
            </a:custGeom>
            <a:ln w="19049">
              <a:solidFill>
                <a:srgbClr val="000000"/>
              </a:solidFill>
            </a:ln>
          </p:spPr>
          <p:txBody>
            <a:bodyPr wrap="square" lIns="0" tIns="0" rIns="0" bIns="0" rtlCol="0"/>
            <a:lstStyle/>
            <a:p>
              <a:endParaRPr sz="3200"/>
            </a:p>
          </p:txBody>
        </p:sp>
        <p:sp>
          <p:nvSpPr>
            <p:cNvPr id="25" name="object 25"/>
            <p:cNvSpPr/>
            <p:nvPr/>
          </p:nvSpPr>
          <p:spPr>
            <a:xfrm>
              <a:off x="3439693" y="1769763"/>
              <a:ext cx="110999" cy="80367"/>
            </a:xfrm>
            <a:prstGeom prst="rect">
              <a:avLst/>
            </a:prstGeom>
            <a:blipFill>
              <a:blip r:embed="rId6" cstate="print"/>
              <a:stretch>
                <a:fillRect/>
              </a:stretch>
            </a:blipFill>
          </p:spPr>
          <p:txBody>
            <a:bodyPr wrap="square" lIns="0" tIns="0" rIns="0" bIns="0" rtlCol="0"/>
            <a:lstStyle/>
            <a:p>
              <a:endParaRPr sz="3200"/>
            </a:p>
          </p:txBody>
        </p:sp>
      </p:grpSp>
      <p:sp>
        <p:nvSpPr>
          <p:cNvPr id="26" name="object 26"/>
          <p:cNvSpPr txBox="1"/>
          <p:nvPr/>
        </p:nvSpPr>
        <p:spPr>
          <a:xfrm>
            <a:off x="1886894" y="1893985"/>
            <a:ext cx="2012527" cy="304421"/>
          </a:xfrm>
          <a:prstGeom prst="rect">
            <a:avLst/>
          </a:prstGeom>
        </p:spPr>
        <p:txBody>
          <a:bodyPr vert="horz" wrap="square" lIns="0" tIns="16933" rIns="0" bIns="0" rtlCol="0">
            <a:spAutoFit/>
          </a:bodyPr>
          <a:lstStyle/>
          <a:p>
            <a:pPr marL="16933">
              <a:spcBef>
                <a:spcPts val="133"/>
              </a:spcBef>
            </a:pPr>
            <a:r>
              <a:rPr sz="1867" spc="-20">
                <a:latin typeface="Comfortaa"/>
                <a:cs typeface="Comfortaa"/>
              </a:rPr>
              <a:t>Call </a:t>
            </a:r>
            <a:r>
              <a:rPr sz="1867">
                <a:latin typeface="Comfortaa"/>
                <a:cs typeface="Comfortaa"/>
              </a:rPr>
              <a:t>it a</a:t>
            </a:r>
            <a:r>
              <a:rPr sz="1867" spc="-113">
                <a:latin typeface="Comfortaa"/>
                <a:cs typeface="Comfortaa"/>
              </a:rPr>
              <a:t> </a:t>
            </a:r>
            <a:r>
              <a:rPr sz="1867" b="1" spc="-60">
                <a:solidFill>
                  <a:srgbClr val="1154CC"/>
                </a:solidFill>
                <a:latin typeface="Comfortaa"/>
                <a:cs typeface="Comfortaa"/>
              </a:rPr>
              <a:t>FACTOR</a:t>
            </a:r>
            <a:endParaRPr sz="1867">
              <a:latin typeface="Comfortaa"/>
              <a:cs typeface="Comfortaa"/>
            </a:endParaRPr>
          </a:p>
        </p:txBody>
      </p:sp>
      <p:grpSp>
        <p:nvGrpSpPr>
          <p:cNvPr id="27" name="object 27"/>
          <p:cNvGrpSpPr/>
          <p:nvPr/>
        </p:nvGrpSpPr>
        <p:grpSpPr>
          <a:xfrm>
            <a:off x="3471026" y="2646337"/>
            <a:ext cx="1281853" cy="1029547"/>
            <a:chOff x="2603269" y="1984753"/>
            <a:chExt cx="961390" cy="772160"/>
          </a:xfrm>
        </p:grpSpPr>
        <p:sp>
          <p:nvSpPr>
            <p:cNvPr id="28" name="object 28"/>
            <p:cNvSpPr/>
            <p:nvPr/>
          </p:nvSpPr>
          <p:spPr>
            <a:xfrm>
              <a:off x="2612794" y="2023993"/>
              <a:ext cx="860425" cy="299720"/>
            </a:xfrm>
            <a:custGeom>
              <a:avLst/>
              <a:gdLst/>
              <a:ahLst/>
              <a:cxnLst/>
              <a:rect l="l" t="t" r="r" b="b"/>
              <a:pathLst>
                <a:path w="860425" h="299719">
                  <a:moveTo>
                    <a:pt x="0" y="299601"/>
                  </a:moveTo>
                  <a:lnTo>
                    <a:pt x="860148" y="0"/>
                  </a:lnTo>
                </a:path>
              </a:pathLst>
            </a:custGeom>
            <a:ln w="19049">
              <a:solidFill>
                <a:srgbClr val="000000"/>
              </a:solidFill>
            </a:ln>
          </p:spPr>
          <p:txBody>
            <a:bodyPr wrap="square" lIns="0" tIns="0" rIns="0" bIns="0" rtlCol="0"/>
            <a:lstStyle/>
            <a:p>
              <a:endParaRPr sz="3200"/>
            </a:p>
          </p:txBody>
        </p:sp>
        <p:sp>
          <p:nvSpPr>
            <p:cNvPr id="29" name="object 29"/>
            <p:cNvSpPr/>
            <p:nvPr/>
          </p:nvSpPr>
          <p:spPr>
            <a:xfrm>
              <a:off x="3453068" y="1984753"/>
              <a:ext cx="111049" cy="78477"/>
            </a:xfrm>
            <a:prstGeom prst="rect">
              <a:avLst/>
            </a:prstGeom>
            <a:blipFill>
              <a:blip r:embed="rId7" cstate="print"/>
              <a:stretch>
                <a:fillRect/>
              </a:stretch>
            </a:blipFill>
          </p:spPr>
          <p:txBody>
            <a:bodyPr wrap="square" lIns="0" tIns="0" rIns="0" bIns="0" rtlCol="0"/>
            <a:lstStyle/>
            <a:p>
              <a:endParaRPr sz="3200"/>
            </a:p>
          </p:txBody>
        </p:sp>
        <p:sp>
          <p:nvSpPr>
            <p:cNvPr id="30" name="object 30"/>
            <p:cNvSpPr/>
            <p:nvPr/>
          </p:nvSpPr>
          <p:spPr>
            <a:xfrm>
              <a:off x="2902944" y="2493347"/>
              <a:ext cx="267599" cy="263296"/>
            </a:xfrm>
            <a:prstGeom prst="rect">
              <a:avLst/>
            </a:prstGeom>
            <a:blipFill>
              <a:blip r:embed="rId4" cstate="print"/>
              <a:stretch>
                <a:fillRect/>
              </a:stretch>
            </a:blipFill>
          </p:spPr>
          <p:txBody>
            <a:bodyPr wrap="square" lIns="0" tIns="0" rIns="0" bIns="0" rtlCol="0"/>
            <a:lstStyle/>
            <a:p>
              <a:endParaRPr sz="3200"/>
            </a:p>
          </p:txBody>
        </p:sp>
      </p:grpSp>
      <p:sp>
        <p:nvSpPr>
          <p:cNvPr id="31" name="object 31"/>
          <p:cNvSpPr txBox="1"/>
          <p:nvPr/>
        </p:nvSpPr>
        <p:spPr>
          <a:xfrm>
            <a:off x="135466" y="3321081"/>
            <a:ext cx="3682153" cy="304421"/>
          </a:xfrm>
          <a:prstGeom prst="rect">
            <a:avLst/>
          </a:prstGeom>
        </p:spPr>
        <p:txBody>
          <a:bodyPr vert="horz" wrap="square" lIns="0" tIns="16933" rIns="0" bIns="0" rtlCol="0">
            <a:spAutoFit/>
          </a:bodyPr>
          <a:lstStyle/>
          <a:p>
            <a:pPr marL="16933">
              <a:spcBef>
                <a:spcPts val="133"/>
              </a:spcBef>
              <a:tabLst>
                <a:tab pos="3175767" algn="l"/>
              </a:tabLst>
            </a:pPr>
            <a:r>
              <a:rPr sz="1867" spc="-80">
                <a:latin typeface="Comfortaa"/>
                <a:cs typeface="Comfortaa"/>
              </a:rPr>
              <a:t>C</a:t>
            </a:r>
            <a:r>
              <a:rPr sz="1867">
                <a:latin typeface="Comfortaa"/>
                <a:cs typeface="Comfortaa"/>
              </a:rPr>
              <a:t>ompatibility bet</a:t>
            </a:r>
            <a:r>
              <a:rPr sz="1867" spc="-40">
                <a:latin typeface="Comfortaa"/>
                <a:cs typeface="Comfortaa"/>
              </a:rPr>
              <a:t>we</a:t>
            </a:r>
            <a:r>
              <a:rPr sz="1867">
                <a:latin typeface="Comfortaa"/>
                <a:cs typeface="Comfortaa"/>
              </a:rPr>
              <a:t>en	and</a:t>
            </a:r>
          </a:p>
        </p:txBody>
      </p:sp>
      <p:sp>
        <p:nvSpPr>
          <p:cNvPr id="32" name="object 32"/>
          <p:cNvSpPr/>
          <p:nvPr/>
        </p:nvSpPr>
        <p:spPr>
          <a:xfrm>
            <a:off x="2934527" y="3324463"/>
            <a:ext cx="356799" cy="351061"/>
          </a:xfrm>
          <a:prstGeom prst="rect">
            <a:avLst/>
          </a:prstGeom>
          <a:blipFill>
            <a:blip r:embed="rId5" cstate="print"/>
            <a:stretch>
              <a:fillRect/>
            </a:stretch>
          </a:blipFill>
        </p:spPr>
        <p:txBody>
          <a:bodyPr wrap="square" lIns="0" tIns="0" rIns="0" bIns="0" rtlCol="0"/>
          <a:lstStyle/>
          <a:p>
            <a:endParaRPr sz="3200"/>
          </a:p>
        </p:txBody>
      </p:sp>
      <p:sp>
        <p:nvSpPr>
          <p:cNvPr id="33" name="object 33"/>
          <p:cNvSpPr txBox="1"/>
          <p:nvPr/>
        </p:nvSpPr>
        <p:spPr>
          <a:xfrm>
            <a:off x="547266" y="5088371"/>
            <a:ext cx="9013612" cy="591743"/>
          </a:xfrm>
          <a:prstGeom prst="rect">
            <a:avLst/>
          </a:prstGeom>
        </p:spPr>
        <p:txBody>
          <a:bodyPr vert="horz" wrap="square" lIns="0" tIns="16933" rIns="0" bIns="0" rtlCol="0">
            <a:spAutoFit/>
          </a:bodyPr>
          <a:lstStyle/>
          <a:p>
            <a:pPr marL="16933" marR="6773">
              <a:spcBef>
                <a:spcPts val="133"/>
              </a:spcBef>
            </a:pPr>
            <a:r>
              <a:rPr sz="1867" b="1">
                <a:solidFill>
                  <a:srgbClr val="990000"/>
                </a:solidFill>
                <a:latin typeface="Comfortaa"/>
                <a:cs typeface="Comfortaa"/>
              </a:rPr>
              <a:t>ASSUMPTION</a:t>
            </a:r>
            <a:r>
              <a:rPr sz="1867">
                <a:latin typeface="Comfortaa"/>
                <a:cs typeface="Comfortaa"/>
              </a:rPr>
              <a:t>: </a:t>
            </a:r>
            <a:r>
              <a:rPr sz="1867" b="1">
                <a:solidFill>
                  <a:srgbClr val="1154CC"/>
                </a:solidFill>
                <a:latin typeface="Comfortaa"/>
                <a:cs typeface="Comfortaa"/>
              </a:rPr>
              <a:t>A </a:t>
            </a:r>
            <a:r>
              <a:rPr sz="1867" b="1" spc="-13">
                <a:solidFill>
                  <a:srgbClr val="1154CC"/>
                </a:solidFill>
                <a:latin typeface="Comfortaa"/>
                <a:cs typeface="Comfortaa"/>
              </a:rPr>
              <a:t>given </a:t>
            </a:r>
            <a:r>
              <a:rPr sz="1867" b="1">
                <a:solidFill>
                  <a:srgbClr val="1154CC"/>
                </a:solidFill>
                <a:latin typeface="Comfortaa"/>
                <a:cs typeface="Comfortaa"/>
              </a:rPr>
              <a:t>state of </a:t>
            </a:r>
            <a:r>
              <a:rPr sz="1867" b="1" spc="-13">
                <a:solidFill>
                  <a:srgbClr val="1154CC"/>
                </a:solidFill>
                <a:latin typeface="Comfortaa"/>
                <a:cs typeface="Comfortaa"/>
              </a:rPr>
              <a:t>variables </a:t>
            </a:r>
            <a:r>
              <a:rPr sz="1867" spc="-13">
                <a:latin typeface="Comfortaa"/>
                <a:cs typeface="Comfortaa"/>
              </a:rPr>
              <a:t>(we </a:t>
            </a:r>
            <a:r>
              <a:rPr sz="1867">
                <a:latin typeface="Comfortaa"/>
                <a:cs typeface="Comfortaa"/>
              </a:rPr>
              <a:t>say a </a:t>
            </a:r>
            <a:r>
              <a:rPr sz="1867" spc="-13">
                <a:latin typeface="Comfortaa"/>
                <a:cs typeface="Comfortaa"/>
              </a:rPr>
              <a:t>possible </a:t>
            </a:r>
            <a:r>
              <a:rPr sz="1867" spc="-20">
                <a:latin typeface="Comfortaa"/>
                <a:cs typeface="Comfortaa"/>
              </a:rPr>
              <a:t>world) </a:t>
            </a:r>
            <a:r>
              <a:rPr sz="1867">
                <a:latin typeface="Comfortaa"/>
                <a:cs typeface="Comfortaa"/>
              </a:rPr>
              <a:t>is </a:t>
            </a:r>
            <a:r>
              <a:rPr sz="1867" b="1" spc="-20">
                <a:solidFill>
                  <a:srgbClr val="1154CC"/>
                </a:solidFill>
                <a:latin typeface="Comfortaa"/>
                <a:cs typeface="Comfortaa"/>
              </a:rPr>
              <a:t>more  likely </a:t>
            </a:r>
            <a:r>
              <a:rPr sz="1867" b="1">
                <a:solidFill>
                  <a:srgbClr val="990000"/>
                </a:solidFill>
                <a:latin typeface="Comfortaa"/>
                <a:cs typeface="Comfortaa"/>
              </a:rPr>
              <a:t>iff </a:t>
            </a:r>
            <a:r>
              <a:rPr sz="1867">
                <a:latin typeface="Comfortaa"/>
                <a:cs typeface="Comfortaa"/>
              </a:rPr>
              <a:t>the </a:t>
            </a:r>
            <a:r>
              <a:rPr sz="1867" b="1" spc="-27">
                <a:solidFill>
                  <a:srgbClr val="1154CC"/>
                </a:solidFill>
                <a:latin typeface="Comfortaa"/>
                <a:cs typeface="Comfortaa"/>
              </a:rPr>
              <a:t>overall </a:t>
            </a:r>
            <a:r>
              <a:rPr sz="1867" b="1">
                <a:solidFill>
                  <a:srgbClr val="1154CC"/>
                </a:solidFill>
                <a:latin typeface="Comfortaa"/>
                <a:cs typeface="Comfortaa"/>
              </a:rPr>
              <a:t>compatibility is</a:t>
            </a:r>
            <a:r>
              <a:rPr sz="1867" b="1" spc="13">
                <a:solidFill>
                  <a:srgbClr val="1154CC"/>
                </a:solidFill>
                <a:latin typeface="Comfortaa"/>
                <a:cs typeface="Comfortaa"/>
              </a:rPr>
              <a:t> </a:t>
            </a:r>
            <a:r>
              <a:rPr sz="1867" b="1">
                <a:solidFill>
                  <a:srgbClr val="1154CC"/>
                </a:solidFill>
                <a:latin typeface="Comfortaa"/>
                <a:cs typeface="Comfortaa"/>
              </a:rPr>
              <a:t>higher</a:t>
            </a:r>
            <a:endParaRPr sz="1867">
              <a:latin typeface="Comfortaa"/>
              <a:cs typeface="Comfortaa"/>
            </a:endParaRPr>
          </a:p>
        </p:txBody>
      </p:sp>
      <p:sp>
        <p:nvSpPr>
          <p:cNvPr id="35" name="object 35"/>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40</a:t>
            </a:fld>
            <a:endParaRPr/>
          </a:p>
        </p:txBody>
      </p:sp>
    </p:spTree>
    <p:extLst>
      <p:ext uri="{BB962C8B-B14F-4D97-AF65-F5344CB8AC3E}">
        <p14:creationId xmlns:p14="http://schemas.microsoft.com/office/powerpoint/2010/main" val="957664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312947" y="2172429"/>
            <a:ext cx="2647527" cy="2107353"/>
            <a:chOff x="6984710" y="1629321"/>
            <a:chExt cx="19856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9" name="object 9"/>
            <p:cNvSpPr/>
            <p:nvPr/>
          </p:nvSpPr>
          <p:spPr>
            <a:xfrm>
              <a:off x="7406734"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0" name="object 10"/>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11" name="object 11"/>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2" name="object 12"/>
            <p:cNvSpPr/>
            <p:nvPr/>
          </p:nvSpPr>
          <p:spPr>
            <a:xfrm>
              <a:off x="6984710" y="2300822"/>
              <a:ext cx="267599" cy="263296"/>
            </a:xfrm>
            <a:prstGeom prst="rect">
              <a:avLst/>
            </a:prstGeom>
            <a:blipFill>
              <a:blip r:embed="rId5" cstate="print"/>
              <a:stretch>
                <a:fillRect/>
              </a:stretch>
            </a:blipFill>
          </p:spPr>
          <p:txBody>
            <a:bodyPr wrap="square" lIns="0" tIns="0" rIns="0" bIns="0" rtlCol="0"/>
            <a:lstStyle/>
            <a:p>
              <a:endParaRPr sz="3200"/>
            </a:p>
          </p:txBody>
        </p:sp>
        <p:sp>
          <p:nvSpPr>
            <p:cNvPr id="13" name="object 13"/>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4" name="object 14"/>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5" name="object 15"/>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6" name="object 16"/>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7" name="object 17"/>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8" name="object 18"/>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9" name="object 19"/>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25" name="object 25"/>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41</a:t>
            </a:fld>
            <a:endParaRPr/>
          </a:p>
        </p:txBody>
      </p:sp>
      <p:sp>
        <p:nvSpPr>
          <p:cNvPr id="20" name="object 20"/>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21" name="object 21"/>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22" name="object 22"/>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23" name="object 23"/>
          <p:cNvSpPr txBox="1"/>
          <p:nvPr/>
        </p:nvSpPr>
        <p:spPr>
          <a:xfrm>
            <a:off x="431566" y="730650"/>
            <a:ext cx="4976705" cy="304421"/>
          </a:xfrm>
          <a:prstGeom prst="rect">
            <a:avLst/>
          </a:prstGeom>
        </p:spPr>
        <p:txBody>
          <a:bodyPr vert="horz" wrap="square" lIns="0" tIns="16933" rIns="0" bIns="0" rtlCol="0">
            <a:spAutoFit/>
          </a:bodyPr>
          <a:lstStyle/>
          <a:p>
            <a:pPr marL="16933">
              <a:spcBef>
                <a:spcPts val="133"/>
              </a:spcBef>
            </a:pPr>
            <a:r>
              <a:rPr sz="1867" spc="-20">
                <a:latin typeface="Comfortaa"/>
                <a:cs typeface="Comfortaa"/>
              </a:rPr>
              <a:t>How </a:t>
            </a:r>
            <a:r>
              <a:rPr sz="1867">
                <a:latin typeface="Comfortaa"/>
                <a:cs typeface="Comfortaa"/>
              </a:rPr>
              <a:t>to deﬁne compatibility in our</a:t>
            </a:r>
            <a:r>
              <a:rPr sz="1867" spc="-113">
                <a:latin typeface="Comfortaa"/>
                <a:cs typeface="Comfortaa"/>
              </a:rPr>
              <a:t> </a:t>
            </a:r>
            <a:r>
              <a:rPr sz="1867">
                <a:latin typeface="Comfortaa"/>
                <a:cs typeface="Comfortaa"/>
              </a:rPr>
              <a:t>case?</a:t>
            </a:r>
          </a:p>
        </p:txBody>
      </p:sp>
    </p:spTree>
    <p:extLst>
      <p:ext uri="{BB962C8B-B14F-4D97-AF65-F5344CB8AC3E}">
        <p14:creationId xmlns:p14="http://schemas.microsoft.com/office/powerpoint/2010/main" val="140584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312947" y="2172429"/>
            <a:ext cx="2647527" cy="2107353"/>
            <a:chOff x="6984710" y="1629321"/>
            <a:chExt cx="19856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9" name="object 9"/>
            <p:cNvSpPr/>
            <p:nvPr/>
          </p:nvSpPr>
          <p:spPr>
            <a:xfrm>
              <a:off x="7406734"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0" name="object 10"/>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11" name="object 11"/>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2" name="object 12"/>
            <p:cNvSpPr/>
            <p:nvPr/>
          </p:nvSpPr>
          <p:spPr>
            <a:xfrm>
              <a:off x="6984710" y="2300822"/>
              <a:ext cx="267599" cy="263296"/>
            </a:xfrm>
            <a:prstGeom prst="rect">
              <a:avLst/>
            </a:prstGeom>
            <a:blipFill>
              <a:blip r:embed="rId5" cstate="print"/>
              <a:stretch>
                <a:fillRect/>
              </a:stretch>
            </a:blipFill>
          </p:spPr>
          <p:txBody>
            <a:bodyPr wrap="square" lIns="0" tIns="0" rIns="0" bIns="0" rtlCol="0"/>
            <a:lstStyle/>
            <a:p>
              <a:endParaRPr sz="3200"/>
            </a:p>
          </p:txBody>
        </p:sp>
        <p:sp>
          <p:nvSpPr>
            <p:cNvPr id="13" name="object 13"/>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4" name="object 14"/>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5" name="object 15"/>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6" name="object 16"/>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7" name="object 17"/>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8" name="object 18"/>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9" name="object 19"/>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20" name="object 20"/>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21" name="object 21"/>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22" name="object 22"/>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23" name="object 23"/>
          <p:cNvSpPr txBox="1"/>
          <p:nvPr/>
        </p:nvSpPr>
        <p:spPr>
          <a:xfrm>
            <a:off x="373765" y="730649"/>
            <a:ext cx="5068993" cy="881566"/>
          </a:xfrm>
          <a:prstGeom prst="rect">
            <a:avLst/>
          </a:prstGeom>
        </p:spPr>
        <p:txBody>
          <a:bodyPr vert="horz" wrap="square" lIns="0" tIns="16933" rIns="0" bIns="0" rtlCol="0">
            <a:spAutoFit/>
          </a:bodyPr>
          <a:lstStyle/>
          <a:p>
            <a:pPr marL="74505">
              <a:spcBef>
                <a:spcPts val="133"/>
              </a:spcBef>
            </a:pPr>
            <a:r>
              <a:rPr sz="1867" spc="-20">
                <a:latin typeface="Comfortaa"/>
                <a:cs typeface="Comfortaa"/>
              </a:rPr>
              <a:t>How </a:t>
            </a:r>
            <a:r>
              <a:rPr sz="1867">
                <a:latin typeface="Comfortaa"/>
                <a:cs typeface="Comfortaa"/>
              </a:rPr>
              <a:t>to deﬁne compatibility in our</a:t>
            </a:r>
            <a:r>
              <a:rPr sz="1867" spc="-100">
                <a:latin typeface="Comfortaa"/>
                <a:cs typeface="Comfortaa"/>
              </a:rPr>
              <a:t> </a:t>
            </a:r>
            <a:r>
              <a:rPr sz="1867">
                <a:latin typeface="Comfortaa"/>
                <a:cs typeface="Comfortaa"/>
              </a:rPr>
              <a:t>case?</a:t>
            </a:r>
          </a:p>
          <a:p>
            <a:pPr>
              <a:spcBef>
                <a:spcPts val="80"/>
              </a:spcBef>
            </a:pPr>
            <a:endParaRPr sz="1800">
              <a:latin typeface="Comfortaa"/>
              <a:cs typeface="Comfortaa"/>
            </a:endParaRPr>
          </a:p>
          <a:p>
            <a:pPr marL="101597">
              <a:spcBef>
                <a:spcPts val="7"/>
              </a:spcBef>
              <a:tabLst>
                <a:tab pos="932157" algn="l"/>
                <a:tab pos="1332620"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7">
                <a:latin typeface="Comfortaa"/>
                <a:cs typeface="Comfortaa"/>
              </a:rPr>
              <a:t> </a:t>
            </a:r>
            <a:r>
              <a:rPr sz="1867">
                <a:latin typeface="Comfortaa"/>
                <a:cs typeface="Comfortaa"/>
              </a:rPr>
              <a:t>=</a:t>
            </a:r>
          </a:p>
        </p:txBody>
      </p:sp>
      <p:sp>
        <p:nvSpPr>
          <p:cNvPr id="24" name="object 24"/>
          <p:cNvSpPr txBox="1"/>
          <p:nvPr/>
        </p:nvSpPr>
        <p:spPr>
          <a:xfrm>
            <a:off x="660993" y="1951169"/>
            <a:ext cx="8646160" cy="1412224"/>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 pos="2254617" algn="l"/>
              </a:tabLst>
            </a:pPr>
            <a:r>
              <a:rPr sz="2000" b="1">
                <a:solidFill>
                  <a:srgbClr val="1154CC"/>
                </a:solidFill>
                <a:latin typeface="Comfortaa"/>
                <a:cs typeface="Comfortaa"/>
              </a:rPr>
              <a:t>1 </a:t>
            </a:r>
            <a:r>
              <a:rPr sz="2000">
                <a:latin typeface="Comfortaa"/>
                <a:cs typeface="Comfortaa"/>
              </a:rPr>
              <a:t>if	and	</a:t>
            </a: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a:p>
            <a:pPr>
              <a:lnSpc>
                <a:spcPct val="100000"/>
              </a:lnSpc>
              <a:buFont typeface="Arial"/>
              <a:buChar char="●"/>
            </a:pPr>
            <a:endParaRPr sz="1533">
              <a:latin typeface="Comfortaa"/>
              <a:cs typeface="Comfortaa"/>
            </a:endParaRPr>
          </a:p>
          <a:p>
            <a:pPr marL="423323" indent="-407236">
              <a:spcBef>
                <a:spcPts val="7"/>
              </a:spcBef>
              <a:buClr>
                <a:srgbClr val="000000"/>
              </a:buClr>
              <a:buSzPct val="66666"/>
              <a:buFont typeface="Arial"/>
              <a:buChar char="●"/>
              <a:tabLst>
                <a:tab pos="423323" algn="l"/>
                <a:tab pos="424169" algn="l"/>
                <a:tab pos="1467237" algn="l"/>
                <a:tab pos="2437491" algn="l"/>
              </a:tabLst>
            </a:pPr>
            <a:r>
              <a:rPr sz="2000" b="1" spc="-27">
                <a:solidFill>
                  <a:srgbClr val="990000"/>
                </a:solidFill>
                <a:latin typeface="Comfortaa"/>
                <a:cs typeface="Comfortaa"/>
              </a:rPr>
              <a:t>0.5</a:t>
            </a:r>
            <a:r>
              <a:rPr sz="2000" b="1">
                <a:solidFill>
                  <a:srgbClr val="990000"/>
                </a:solidFill>
                <a:latin typeface="Comfortaa"/>
                <a:cs typeface="Comfortaa"/>
              </a:rPr>
              <a:t> </a:t>
            </a:r>
            <a:r>
              <a:rPr sz="2000">
                <a:latin typeface="Comfortaa"/>
                <a:cs typeface="Comfortaa"/>
              </a:rPr>
              <a:t>if	and	</a:t>
            </a:r>
            <a:r>
              <a:rPr sz="2000" spc="-27">
                <a:latin typeface="Comfortaa"/>
                <a:cs typeface="Comfortaa"/>
              </a:rPr>
              <a:t>are </a:t>
            </a:r>
            <a:r>
              <a:rPr sz="2000" b="1" spc="-27">
                <a:solidFill>
                  <a:srgbClr val="1154CC"/>
                </a:solidFill>
                <a:latin typeface="Comfortaa"/>
                <a:cs typeface="Comfortaa"/>
              </a:rPr>
              <a:t>are </a:t>
            </a:r>
            <a:r>
              <a:rPr sz="2000" b="1">
                <a:solidFill>
                  <a:srgbClr val="1154CC"/>
                </a:solidFill>
                <a:latin typeface="Comfortaa"/>
                <a:cs typeface="Comfortaa"/>
              </a:rPr>
              <a:t>not</a:t>
            </a:r>
            <a:r>
              <a:rPr sz="2000" b="1" spc="4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p>
            <a:pPr>
              <a:lnSpc>
                <a:spcPct val="100000"/>
              </a:lnSpc>
              <a:buFont typeface="Arial"/>
              <a:buChar char="●"/>
            </a:pPr>
            <a:endParaRPr sz="1533">
              <a:latin typeface="Comfortaa"/>
              <a:cs typeface="Comfortaa"/>
            </a:endParaRPr>
          </a:p>
          <a:p>
            <a:pPr marL="423323" indent="-407236">
              <a:spcBef>
                <a:spcPts val="7"/>
              </a:spcBef>
              <a:buClr>
                <a:srgbClr val="000000"/>
              </a:buClr>
              <a:buSzPct val="66666"/>
              <a:buFont typeface="Arial"/>
              <a:buChar char="●"/>
              <a:tabLst>
                <a:tab pos="423323" algn="l"/>
                <a:tab pos="424169" algn="l"/>
                <a:tab pos="1257269" algn="l"/>
                <a:tab pos="2227524" algn="l"/>
              </a:tabLst>
            </a:pPr>
            <a:r>
              <a:rPr sz="2000" b="1">
                <a:solidFill>
                  <a:srgbClr val="990000"/>
                </a:solidFill>
                <a:latin typeface="Comfortaa"/>
                <a:cs typeface="Comfortaa"/>
              </a:rPr>
              <a:t>0 </a:t>
            </a:r>
            <a:r>
              <a:rPr sz="2000">
                <a:latin typeface="Comfortaa"/>
                <a:cs typeface="Comfortaa"/>
              </a:rPr>
              <a:t>if	and	</a:t>
            </a: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7">
                <a:solidFill>
                  <a:srgbClr val="1154CC"/>
                </a:solidFill>
                <a:latin typeface="Comfortaa"/>
                <a:cs typeface="Comfortaa"/>
              </a:rPr>
              <a:t>have </a:t>
            </a:r>
            <a:r>
              <a:rPr sz="2000" b="1">
                <a:solidFill>
                  <a:srgbClr val="1154CC"/>
                </a:solidFill>
                <a:latin typeface="Comfortaa"/>
                <a:cs typeface="Comfortaa"/>
              </a:rPr>
              <a:t>same smoking</a:t>
            </a:r>
            <a:r>
              <a:rPr sz="2000" b="1" spc="-67">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p:txBody>
      </p:sp>
      <p:sp>
        <p:nvSpPr>
          <p:cNvPr id="25" name="object 25"/>
          <p:cNvSpPr/>
          <p:nvPr/>
        </p:nvSpPr>
        <p:spPr>
          <a:xfrm>
            <a:off x="903497" y="1349164"/>
            <a:ext cx="356795" cy="351061"/>
          </a:xfrm>
          <a:prstGeom prst="rect">
            <a:avLst/>
          </a:prstGeom>
          <a:blipFill>
            <a:blip r:embed="rId5" cstate="print"/>
            <a:stretch>
              <a:fillRect/>
            </a:stretch>
          </a:blipFill>
        </p:spPr>
        <p:txBody>
          <a:bodyPr wrap="square" lIns="0" tIns="0" rIns="0" bIns="0" rtlCol="0"/>
          <a:lstStyle/>
          <a:p>
            <a:endParaRPr sz="3200"/>
          </a:p>
        </p:txBody>
      </p:sp>
      <p:sp>
        <p:nvSpPr>
          <p:cNvPr id="26" name="object 26"/>
          <p:cNvSpPr/>
          <p:nvPr/>
        </p:nvSpPr>
        <p:spPr>
          <a:xfrm>
            <a:off x="1386643" y="1350707"/>
            <a:ext cx="356795" cy="351061"/>
          </a:xfrm>
          <a:prstGeom prst="rect">
            <a:avLst/>
          </a:prstGeom>
          <a:blipFill>
            <a:blip r:embed="rId4" cstate="print"/>
            <a:stretch>
              <a:fillRect/>
            </a:stretch>
          </a:blipFill>
        </p:spPr>
        <p:txBody>
          <a:bodyPr wrap="square" lIns="0" tIns="0" rIns="0" bIns="0" rtlCol="0"/>
          <a:lstStyle/>
          <a:p>
            <a:endParaRPr sz="3200"/>
          </a:p>
        </p:txBody>
      </p:sp>
      <p:sp>
        <p:nvSpPr>
          <p:cNvPr id="27" name="object 27"/>
          <p:cNvSpPr/>
          <p:nvPr/>
        </p:nvSpPr>
        <p:spPr>
          <a:xfrm>
            <a:off x="1464763" y="1959930"/>
            <a:ext cx="356795"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2436241" y="1959939"/>
            <a:ext cx="356795" cy="351061"/>
          </a:xfrm>
          <a:prstGeom prst="rect">
            <a:avLst/>
          </a:prstGeom>
          <a:blipFill>
            <a:blip r:embed="rId4" cstate="print"/>
            <a:stretch>
              <a:fillRect/>
            </a:stretch>
          </a:blipFill>
        </p:spPr>
        <p:txBody>
          <a:bodyPr wrap="square" lIns="0" tIns="0" rIns="0" bIns="0" rtlCol="0"/>
          <a:lstStyle/>
          <a:p>
            <a:endParaRPr sz="3200"/>
          </a:p>
        </p:txBody>
      </p:sp>
      <p:sp>
        <p:nvSpPr>
          <p:cNvPr id="29" name="object 29"/>
          <p:cNvSpPr/>
          <p:nvPr/>
        </p:nvSpPr>
        <p:spPr>
          <a:xfrm>
            <a:off x="1743439" y="2588611"/>
            <a:ext cx="356799" cy="351061"/>
          </a:xfrm>
          <a:prstGeom prst="rect">
            <a:avLst/>
          </a:prstGeom>
          <a:blipFill>
            <a:blip r:embed="rId5" cstate="print"/>
            <a:stretch>
              <a:fillRect/>
            </a:stretch>
          </a:blipFill>
        </p:spPr>
        <p:txBody>
          <a:bodyPr wrap="square" lIns="0" tIns="0" rIns="0" bIns="0" rtlCol="0"/>
          <a:lstStyle/>
          <a:p>
            <a:endParaRPr sz="3200"/>
          </a:p>
        </p:txBody>
      </p:sp>
      <p:sp>
        <p:nvSpPr>
          <p:cNvPr id="30" name="object 30"/>
          <p:cNvSpPr/>
          <p:nvPr/>
        </p:nvSpPr>
        <p:spPr>
          <a:xfrm>
            <a:off x="1540729" y="3178730"/>
            <a:ext cx="356795" cy="351061"/>
          </a:xfrm>
          <a:prstGeom prst="rect">
            <a:avLst/>
          </a:prstGeom>
          <a:blipFill>
            <a:blip r:embed="rId5" cstate="print"/>
            <a:stretch>
              <a:fillRect/>
            </a:stretch>
          </a:blipFill>
        </p:spPr>
        <p:txBody>
          <a:bodyPr wrap="square" lIns="0" tIns="0" rIns="0" bIns="0" rtlCol="0"/>
          <a:lstStyle/>
          <a:p>
            <a:endParaRPr sz="3200"/>
          </a:p>
        </p:txBody>
      </p:sp>
      <p:sp>
        <p:nvSpPr>
          <p:cNvPr id="31" name="object 31"/>
          <p:cNvSpPr/>
          <p:nvPr/>
        </p:nvSpPr>
        <p:spPr>
          <a:xfrm>
            <a:off x="2685804" y="2588622"/>
            <a:ext cx="356795" cy="351061"/>
          </a:xfrm>
          <a:prstGeom prst="rect">
            <a:avLst/>
          </a:prstGeom>
          <a:blipFill>
            <a:blip r:embed="rId4" cstate="print"/>
            <a:stretch>
              <a:fillRect/>
            </a:stretch>
          </a:blipFill>
        </p:spPr>
        <p:txBody>
          <a:bodyPr wrap="square" lIns="0" tIns="0" rIns="0" bIns="0" rtlCol="0"/>
          <a:lstStyle/>
          <a:p>
            <a:endParaRPr sz="3200"/>
          </a:p>
        </p:txBody>
      </p:sp>
      <p:sp>
        <p:nvSpPr>
          <p:cNvPr id="32" name="object 32"/>
          <p:cNvSpPr/>
          <p:nvPr/>
        </p:nvSpPr>
        <p:spPr>
          <a:xfrm>
            <a:off x="2490475" y="3178737"/>
            <a:ext cx="356795" cy="351055"/>
          </a:xfrm>
          <a:prstGeom prst="rect">
            <a:avLst/>
          </a:prstGeom>
          <a:blipFill>
            <a:blip r:embed="rId4" cstate="print"/>
            <a:stretch>
              <a:fillRect/>
            </a:stretch>
          </a:blipFill>
        </p:spPr>
        <p:txBody>
          <a:bodyPr wrap="square" lIns="0" tIns="0" rIns="0" bIns="0" rtlCol="0"/>
          <a:lstStyle/>
          <a:p>
            <a:endParaRPr sz="3200"/>
          </a:p>
        </p:txBody>
      </p:sp>
      <p:sp>
        <p:nvSpPr>
          <p:cNvPr id="34" name="object 3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42</a:t>
            </a:fld>
            <a:endParaRPr/>
          </a:p>
        </p:txBody>
      </p:sp>
    </p:spTree>
    <p:extLst>
      <p:ext uri="{BB962C8B-B14F-4D97-AF65-F5344CB8AC3E}">
        <p14:creationId xmlns:p14="http://schemas.microsoft.com/office/powerpoint/2010/main" val="3087192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312947" y="2172429"/>
            <a:ext cx="2647527" cy="2107353"/>
            <a:chOff x="6984710" y="1629321"/>
            <a:chExt cx="19856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9" name="object 9"/>
            <p:cNvSpPr/>
            <p:nvPr/>
          </p:nvSpPr>
          <p:spPr>
            <a:xfrm>
              <a:off x="7406734"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0" name="object 10"/>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11" name="object 11"/>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2" name="object 12"/>
            <p:cNvSpPr/>
            <p:nvPr/>
          </p:nvSpPr>
          <p:spPr>
            <a:xfrm>
              <a:off x="6984710" y="2300822"/>
              <a:ext cx="267599" cy="263296"/>
            </a:xfrm>
            <a:prstGeom prst="rect">
              <a:avLst/>
            </a:prstGeom>
            <a:blipFill>
              <a:blip r:embed="rId5" cstate="print"/>
              <a:stretch>
                <a:fillRect/>
              </a:stretch>
            </a:blipFill>
          </p:spPr>
          <p:txBody>
            <a:bodyPr wrap="square" lIns="0" tIns="0" rIns="0" bIns="0" rtlCol="0"/>
            <a:lstStyle/>
            <a:p>
              <a:endParaRPr sz="3200"/>
            </a:p>
          </p:txBody>
        </p:sp>
        <p:sp>
          <p:nvSpPr>
            <p:cNvPr id="13" name="object 13"/>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4" name="object 14"/>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5" name="object 15"/>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6" name="object 16"/>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7" name="object 17"/>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8" name="object 18"/>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9" name="object 19"/>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20" name="object 20"/>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21" name="object 21"/>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22" name="object 22"/>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23" name="object 23"/>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4" name="object 24"/>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5" name="object 25"/>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6" name="object 26"/>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7" name="object 27"/>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9" name="object 29"/>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30" name="object 30"/>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31" name="object 31"/>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32" name="object 32"/>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33" name="object 33"/>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4" name="object 34"/>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sp>
        <p:nvSpPr>
          <p:cNvPr id="35" name="object 35"/>
          <p:cNvSpPr txBox="1"/>
          <p:nvPr/>
        </p:nvSpPr>
        <p:spPr>
          <a:xfrm>
            <a:off x="336095" y="3291947"/>
            <a:ext cx="6419427" cy="1335601"/>
          </a:xfrm>
          <a:prstGeom prst="rect">
            <a:avLst/>
          </a:prstGeom>
        </p:spPr>
        <p:txBody>
          <a:bodyPr vert="horz" wrap="square" lIns="0" tIns="16933" rIns="0" bIns="0" rtlCol="0">
            <a:spAutoFit/>
          </a:bodyPr>
          <a:lstStyle/>
          <a:p>
            <a:pPr marL="16933">
              <a:spcBef>
                <a:spcPts val="133"/>
              </a:spcBef>
            </a:pPr>
            <a:r>
              <a:rPr sz="1867">
                <a:latin typeface="Comfortaa"/>
                <a:cs typeface="Comfortaa"/>
              </a:rPr>
              <a:t>Suppose</a:t>
            </a:r>
            <a:r>
              <a:rPr sz="1867" spc="-7">
                <a:latin typeface="Comfortaa"/>
                <a:cs typeface="Comfortaa"/>
              </a:rPr>
              <a:t> </a:t>
            </a:r>
            <a:r>
              <a:rPr sz="1867">
                <a:latin typeface="Comfortaa"/>
                <a:cs typeface="Comfortaa"/>
              </a:rPr>
              <a:t>that:</a:t>
            </a:r>
          </a:p>
          <a:p>
            <a:pPr>
              <a:spcBef>
                <a:spcPts val="53"/>
              </a:spcBef>
            </a:pPr>
            <a:endParaRPr sz="1400">
              <a:latin typeface="Comfortaa"/>
              <a:cs typeface="Comfortaa"/>
            </a:endParaRPr>
          </a:p>
          <a:p>
            <a:pPr marL="711182">
              <a:tabLst>
                <a:tab pos="2755831" algn="l"/>
                <a:tab pos="3293451" algn="l"/>
              </a:tabLst>
            </a:pPr>
            <a:r>
              <a:rPr sz="1867">
                <a:latin typeface="Comfortaa"/>
                <a:cs typeface="Comfortaa"/>
              </a:rPr>
              <a:t>Is friends with	.	is friends</a:t>
            </a:r>
            <a:r>
              <a:rPr sz="1867" spc="-13">
                <a:latin typeface="Comfortaa"/>
                <a:cs typeface="Comfortaa"/>
              </a:rPr>
              <a:t> </a:t>
            </a:r>
            <a:r>
              <a:rPr sz="1867">
                <a:latin typeface="Comfortaa"/>
                <a:cs typeface="Comfortaa"/>
              </a:rPr>
              <a:t>with</a:t>
            </a:r>
          </a:p>
          <a:p>
            <a:pPr>
              <a:spcBef>
                <a:spcPts val="53"/>
              </a:spcBef>
            </a:pPr>
            <a:endParaRPr sz="1400">
              <a:latin typeface="Comfortaa"/>
              <a:cs typeface="Comfortaa"/>
            </a:endParaRPr>
          </a:p>
          <a:p>
            <a:pPr marL="16933"/>
            <a:r>
              <a:rPr sz="1867">
                <a:latin typeface="Comfortaa"/>
                <a:cs typeface="Comfortaa"/>
              </a:rPr>
              <a:t>What </a:t>
            </a:r>
            <a:r>
              <a:rPr sz="1867" spc="-20">
                <a:latin typeface="Comfortaa"/>
                <a:cs typeface="Comfortaa"/>
              </a:rPr>
              <a:t>world </a:t>
            </a:r>
            <a:r>
              <a:rPr sz="1867">
                <a:latin typeface="Comfortaa"/>
                <a:cs typeface="Comfortaa"/>
              </a:rPr>
              <a:t>is most </a:t>
            </a:r>
            <a:r>
              <a:rPr sz="1867" spc="-20">
                <a:latin typeface="Comfortaa"/>
                <a:cs typeface="Comfortaa"/>
              </a:rPr>
              <a:t>likely </a:t>
            </a:r>
            <a:r>
              <a:rPr sz="1867" spc="-13">
                <a:latin typeface="Comfortaa"/>
                <a:cs typeface="Comfortaa"/>
              </a:rPr>
              <a:t>between </a:t>
            </a:r>
            <a:r>
              <a:rPr sz="1867">
                <a:latin typeface="Comfortaa"/>
                <a:cs typeface="Comfortaa"/>
              </a:rPr>
              <a:t>the </a:t>
            </a:r>
            <a:r>
              <a:rPr sz="1867" spc="-20">
                <a:latin typeface="Comfortaa"/>
                <a:cs typeface="Comfortaa"/>
              </a:rPr>
              <a:t>following</a:t>
            </a:r>
            <a:r>
              <a:rPr sz="1867" spc="7">
                <a:latin typeface="Comfortaa"/>
                <a:cs typeface="Comfortaa"/>
              </a:rPr>
              <a:t> </a:t>
            </a:r>
            <a:r>
              <a:rPr sz="1867" spc="-13">
                <a:latin typeface="Comfortaa"/>
                <a:cs typeface="Comfortaa"/>
              </a:rPr>
              <a:t>two?:</a:t>
            </a:r>
            <a:endParaRPr sz="1867">
              <a:latin typeface="Comfortaa"/>
              <a:cs typeface="Comfortaa"/>
            </a:endParaRPr>
          </a:p>
        </p:txBody>
      </p:sp>
      <p:graphicFrame>
        <p:nvGraphicFramePr>
          <p:cNvPr id="36" name="object 36"/>
          <p:cNvGraphicFramePr>
            <a:graphicFrameLocks noGrp="1"/>
          </p:cNvGraphicFramePr>
          <p:nvPr/>
        </p:nvGraphicFramePr>
        <p:xfrm>
          <a:off x="426659" y="5043969"/>
          <a:ext cx="6675117" cy="833288"/>
        </p:xfrm>
        <a:graphic>
          <a:graphicData uri="http://schemas.openxmlformats.org/drawingml/2006/table">
            <a:tbl>
              <a:tblPr firstRow="1" bandRow="1">
                <a:tableStyleId>{2D5ABB26-0587-4C30-8999-92F81FD0307C}</a:tableStyleId>
              </a:tblPr>
              <a:tblGrid>
                <a:gridCol w="1807633">
                  <a:extLst>
                    <a:ext uri="{9D8B030D-6E8A-4147-A177-3AD203B41FA5}">
                      <a16:colId xmlns:a16="http://schemas.microsoft.com/office/drawing/2014/main" val="20000"/>
                    </a:ext>
                  </a:extLst>
                </a:gridCol>
                <a:gridCol w="539325">
                  <a:extLst>
                    <a:ext uri="{9D8B030D-6E8A-4147-A177-3AD203B41FA5}">
                      <a16:colId xmlns:a16="http://schemas.microsoft.com/office/drawing/2014/main" val="20001"/>
                    </a:ext>
                  </a:extLst>
                </a:gridCol>
                <a:gridCol w="3379893">
                  <a:extLst>
                    <a:ext uri="{9D8B030D-6E8A-4147-A177-3AD203B41FA5}">
                      <a16:colId xmlns:a16="http://schemas.microsoft.com/office/drawing/2014/main" val="20002"/>
                    </a:ext>
                  </a:extLst>
                </a:gridCol>
                <a:gridCol w="539327">
                  <a:extLst>
                    <a:ext uri="{9D8B030D-6E8A-4147-A177-3AD203B41FA5}">
                      <a16:colId xmlns:a16="http://schemas.microsoft.com/office/drawing/2014/main" val="20003"/>
                    </a:ext>
                  </a:extLst>
                </a:gridCol>
                <a:gridCol w="408939">
                  <a:extLst>
                    <a:ext uri="{9D8B030D-6E8A-4147-A177-3AD203B41FA5}">
                      <a16:colId xmlns:a16="http://schemas.microsoft.com/office/drawing/2014/main" val="20004"/>
                    </a:ext>
                  </a:extLst>
                </a:gridCol>
              </a:tblGrid>
              <a:tr h="416644">
                <a:tc>
                  <a:txBody>
                    <a:bodyPr/>
                    <a:lstStyle/>
                    <a:p>
                      <a:pPr marR="174625" algn="r">
                        <a:lnSpc>
                          <a:spcPts val="1515"/>
                        </a:lnSpc>
                        <a:tabLst>
                          <a:tab pos="334010" algn="l"/>
                        </a:tabLst>
                      </a:pPr>
                      <a:r>
                        <a:rPr sz="1900">
                          <a:latin typeface="Comfortaa"/>
                          <a:cs typeface="Comfortaa"/>
                        </a:rPr>
                        <a:t>1.	Smo</a:t>
                      </a:r>
                      <a:r>
                        <a:rPr sz="1900" spc="-70">
                          <a:latin typeface="Comfortaa"/>
                          <a:cs typeface="Comfortaa"/>
                        </a:rPr>
                        <a:t>k</a:t>
                      </a:r>
                      <a:r>
                        <a:rPr sz="1900">
                          <a:latin typeface="Comfortaa"/>
                          <a:cs typeface="Comfortaa"/>
                        </a:rPr>
                        <a:t>es{</a:t>
                      </a:r>
                    </a:p>
                  </a:txBody>
                  <a:tcPr marL="0" marR="0" marT="0" marB="0"/>
                </a:tc>
                <a:tc>
                  <a:txBody>
                    <a:bodyPr/>
                    <a:lstStyle/>
                    <a:p>
                      <a:pPr algn="ctr">
                        <a:lnSpc>
                          <a:spcPts val="1515"/>
                        </a:lnSpc>
                      </a:pPr>
                      <a:r>
                        <a:rPr sz="1900">
                          <a:latin typeface="Comfortaa"/>
                          <a:cs typeface="Comfortaa"/>
                        </a:rPr>
                        <a:t>,</a:t>
                      </a:r>
                    </a:p>
                  </a:txBody>
                  <a:tcPr marL="0" marR="0" marT="0" marB="0"/>
                </a:tc>
                <a:tc>
                  <a:txBody>
                    <a:bodyPr/>
                    <a:lstStyle/>
                    <a:p>
                      <a:pPr marR="148590" algn="r">
                        <a:lnSpc>
                          <a:spcPts val="1515"/>
                        </a:lnSpc>
                      </a:pPr>
                      <a:r>
                        <a:rPr sz="1900">
                          <a:latin typeface="Comfortaa"/>
                          <a:cs typeface="Comfortaa"/>
                        </a:rPr>
                        <a:t>} and Does not </a:t>
                      </a:r>
                      <a:r>
                        <a:rPr sz="1900" spc="-15">
                          <a:latin typeface="Comfortaa"/>
                          <a:cs typeface="Comfortaa"/>
                        </a:rPr>
                        <a:t>Smoke</a:t>
                      </a:r>
                      <a:r>
                        <a:rPr sz="1900" spc="315">
                          <a:latin typeface="Comfortaa"/>
                          <a:cs typeface="Comfortaa"/>
                        </a:rPr>
                        <a:t> </a:t>
                      </a:r>
                      <a:r>
                        <a:rPr sz="1900">
                          <a:latin typeface="Comfortaa"/>
                          <a:cs typeface="Comfortaa"/>
                        </a:rPr>
                        <a:t>{</a:t>
                      </a:r>
                    </a:p>
                  </a:txBody>
                  <a:tcPr marL="0" marR="0" marT="0" marB="0"/>
                </a:tc>
                <a:tc>
                  <a:txBody>
                    <a:bodyPr/>
                    <a:lstStyle/>
                    <a:p>
                      <a:pPr marL="156210">
                        <a:lnSpc>
                          <a:spcPts val="1515"/>
                        </a:lnSpc>
                      </a:pPr>
                      <a:r>
                        <a:rPr sz="1900">
                          <a:latin typeface="Comfortaa"/>
                          <a:cs typeface="Comfortaa"/>
                        </a:rPr>
                        <a:t>,</a:t>
                      </a:r>
                    </a:p>
                  </a:txBody>
                  <a:tcPr marL="0" marR="0" marT="0" marB="0"/>
                </a:tc>
                <a:tc>
                  <a:txBody>
                    <a:bodyPr/>
                    <a:lstStyle/>
                    <a:p>
                      <a:pPr marR="24130" algn="r">
                        <a:lnSpc>
                          <a:spcPts val="1515"/>
                        </a:lnSpc>
                      </a:pPr>
                      <a:r>
                        <a:rPr sz="1900">
                          <a:latin typeface="Comfortaa"/>
                          <a:cs typeface="Comfortaa"/>
                        </a:rPr>
                        <a:t>}</a:t>
                      </a:r>
                    </a:p>
                  </a:txBody>
                  <a:tcPr marL="0" marR="0" marT="0" marB="0"/>
                </a:tc>
                <a:extLst>
                  <a:ext uri="{0D108BD9-81ED-4DB2-BD59-A6C34878D82A}">
                    <a16:rowId xmlns:a16="http://schemas.microsoft.com/office/drawing/2014/main" val="10000"/>
                  </a:ext>
                </a:extLst>
              </a:tr>
              <a:tr h="416644">
                <a:tc>
                  <a:txBody>
                    <a:bodyPr/>
                    <a:lstStyle/>
                    <a:p>
                      <a:pPr marR="174625" algn="r">
                        <a:lnSpc>
                          <a:spcPts val="1630"/>
                        </a:lnSpc>
                        <a:spcBef>
                          <a:spcPts val="730"/>
                        </a:spcBef>
                        <a:tabLst>
                          <a:tab pos="369570" algn="l"/>
                        </a:tabLst>
                      </a:pPr>
                      <a:r>
                        <a:rPr sz="1900">
                          <a:latin typeface="Comfortaa"/>
                          <a:cs typeface="Comfortaa"/>
                        </a:rPr>
                        <a:t>2.	Smo</a:t>
                      </a:r>
                      <a:r>
                        <a:rPr sz="1900" spc="-70">
                          <a:latin typeface="Comfortaa"/>
                          <a:cs typeface="Comfortaa"/>
                        </a:rPr>
                        <a:t>k</a:t>
                      </a:r>
                      <a:r>
                        <a:rPr sz="1900">
                          <a:latin typeface="Comfortaa"/>
                          <a:cs typeface="Comfortaa"/>
                        </a:rPr>
                        <a:t>es{</a:t>
                      </a:r>
                    </a:p>
                  </a:txBody>
                  <a:tcPr marL="0" marR="0" marT="123613" marB="0"/>
                </a:tc>
                <a:tc>
                  <a:txBody>
                    <a:bodyPr/>
                    <a:lstStyle/>
                    <a:p>
                      <a:pPr algn="ctr">
                        <a:lnSpc>
                          <a:spcPts val="1630"/>
                        </a:lnSpc>
                        <a:spcBef>
                          <a:spcPts val="730"/>
                        </a:spcBef>
                      </a:pPr>
                      <a:r>
                        <a:rPr sz="1900">
                          <a:latin typeface="Comfortaa"/>
                          <a:cs typeface="Comfortaa"/>
                        </a:rPr>
                        <a:t>,</a:t>
                      </a:r>
                    </a:p>
                  </a:txBody>
                  <a:tcPr marL="0" marR="0" marT="123613" marB="0"/>
                </a:tc>
                <a:tc>
                  <a:txBody>
                    <a:bodyPr/>
                    <a:lstStyle/>
                    <a:p>
                      <a:pPr marR="148590" algn="r">
                        <a:lnSpc>
                          <a:spcPts val="1630"/>
                        </a:lnSpc>
                        <a:spcBef>
                          <a:spcPts val="730"/>
                        </a:spcBef>
                      </a:pPr>
                      <a:r>
                        <a:rPr sz="1900">
                          <a:latin typeface="Comfortaa"/>
                          <a:cs typeface="Comfortaa"/>
                        </a:rPr>
                        <a:t>} and Does not </a:t>
                      </a:r>
                      <a:r>
                        <a:rPr sz="1900" spc="-15">
                          <a:latin typeface="Comfortaa"/>
                          <a:cs typeface="Comfortaa"/>
                        </a:rPr>
                        <a:t>Smoke</a:t>
                      </a:r>
                      <a:r>
                        <a:rPr sz="1900" spc="315">
                          <a:latin typeface="Comfortaa"/>
                          <a:cs typeface="Comfortaa"/>
                        </a:rPr>
                        <a:t> </a:t>
                      </a:r>
                      <a:r>
                        <a:rPr sz="1900">
                          <a:latin typeface="Comfortaa"/>
                          <a:cs typeface="Comfortaa"/>
                        </a:rPr>
                        <a:t>{</a:t>
                      </a:r>
                    </a:p>
                  </a:txBody>
                  <a:tcPr marL="0" marR="0" marT="123613" marB="0"/>
                </a:tc>
                <a:tc>
                  <a:txBody>
                    <a:bodyPr/>
                    <a:lstStyle/>
                    <a:p>
                      <a:pPr marL="156210">
                        <a:lnSpc>
                          <a:spcPts val="1630"/>
                        </a:lnSpc>
                        <a:spcBef>
                          <a:spcPts val="730"/>
                        </a:spcBef>
                      </a:pPr>
                      <a:r>
                        <a:rPr sz="1900">
                          <a:latin typeface="Comfortaa"/>
                          <a:cs typeface="Comfortaa"/>
                        </a:rPr>
                        <a:t>,</a:t>
                      </a:r>
                    </a:p>
                  </a:txBody>
                  <a:tcPr marL="0" marR="0" marT="123613" marB="0"/>
                </a:tc>
                <a:tc>
                  <a:txBody>
                    <a:bodyPr/>
                    <a:lstStyle/>
                    <a:p>
                      <a:pPr marR="24130" algn="r">
                        <a:lnSpc>
                          <a:spcPts val="1630"/>
                        </a:lnSpc>
                        <a:spcBef>
                          <a:spcPts val="730"/>
                        </a:spcBef>
                      </a:pPr>
                      <a:r>
                        <a:rPr sz="1900">
                          <a:latin typeface="Comfortaa"/>
                          <a:cs typeface="Comfortaa"/>
                        </a:rPr>
                        <a:t>}</a:t>
                      </a:r>
                    </a:p>
                  </a:txBody>
                  <a:tcPr marL="0" marR="0" marT="123613" marB="0"/>
                </a:tc>
                <a:extLst>
                  <a:ext uri="{0D108BD9-81ED-4DB2-BD59-A6C34878D82A}">
                    <a16:rowId xmlns:a16="http://schemas.microsoft.com/office/drawing/2014/main" val="10001"/>
                  </a:ext>
                </a:extLst>
              </a:tr>
            </a:tbl>
          </a:graphicData>
        </a:graphic>
      </p:graphicFrame>
      <p:sp>
        <p:nvSpPr>
          <p:cNvPr id="37" name="object 37"/>
          <p:cNvSpPr/>
          <p:nvPr/>
        </p:nvSpPr>
        <p:spPr>
          <a:xfrm>
            <a:off x="611806" y="3888662"/>
            <a:ext cx="356799" cy="351061"/>
          </a:xfrm>
          <a:prstGeom prst="rect">
            <a:avLst/>
          </a:prstGeom>
          <a:blipFill>
            <a:blip r:embed="rId5" cstate="print"/>
            <a:stretch>
              <a:fillRect/>
            </a:stretch>
          </a:blipFill>
        </p:spPr>
        <p:txBody>
          <a:bodyPr wrap="square" lIns="0" tIns="0" rIns="0" bIns="0" rtlCol="0"/>
          <a:lstStyle/>
          <a:p>
            <a:endParaRPr sz="3200"/>
          </a:p>
        </p:txBody>
      </p:sp>
      <p:sp>
        <p:nvSpPr>
          <p:cNvPr id="38" name="object 38"/>
          <p:cNvSpPr/>
          <p:nvPr/>
        </p:nvSpPr>
        <p:spPr>
          <a:xfrm>
            <a:off x="2782187" y="3888662"/>
            <a:ext cx="356799" cy="351061"/>
          </a:xfrm>
          <a:prstGeom prst="rect">
            <a:avLst/>
          </a:prstGeom>
          <a:blipFill>
            <a:blip r:embed="rId4" cstate="print"/>
            <a:stretch>
              <a:fillRect/>
            </a:stretch>
          </a:blipFill>
        </p:spPr>
        <p:txBody>
          <a:bodyPr wrap="square" lIns="0" tIns="0" rIns="0" bIns="0" rtlCol="0"/>
          <a:lstStyle/>
          <a:p>
            <a:endParaRPr sz="3200"/>
          </a:p>
        </p:txBody>
      </p:sp>
      <p:sp>
        <p:nvSpPr>
          <p:cNvPr id="39" name="object 39"/>
          <p:cNvSpPr/>
          <p:nvPr/>
        </p:nvSpPr>
        <p:spPr>
          <a:xfrm>
            <a:off x="3225133" y="3888628"/>
            <a:ext cx="356792" cy="351061"/>
          </a:xfrm>
          <a:prstGeom prst="rect">
            <a:avLst/>
          </a:prstGeom>
          <a:blipFill>
            <a:blip r:embed="rId3" cstate="print"/>
            <a:stretch>
              <a:fillRect/>
            </a:stretch>
          </a:blipFill>
        </p:spPr>
        <p:txBody>
          <a:bodyPr wrap="square" lIns="0" tIns="0" rIns="0" bIns="0" rtlCol="0"/>
          <a:lstStyle/>
          <a:p>
            <a:endParaRPr sz="3200"/>
          </a:p>
        </p:txBody>
      </p:sp>
      <p:sp>
        <p:nvSpPr>
          <p:cNvPr id="40" name="object 40"/>
          <p:cNvSpPr/>
          <p:nvPr/>
        </p:nvSpPr>
        <p:spPr>
          <a:xfrm>
            <a:off x="5429755" y="3901426"/>
            <a:ext cx="358332" cy="352565"/>
          </a:xfrm>
          <a:prstGeom prst="rect">
            <a:avLst/>
          </a:prstGeom>
          <a:blipFill>
            <a:blip r:embed="rId2" cstate="print"/>
            <a:stretch>
              <a:fillRect/>
            </a:stretch>
          </a:blipFill>
        </p:spPr>
        <p:txBody>
          <a:bodyPr wrap="square" lIns="0" tIns="0" rIns="0" bIns="0" rtlCol="0"/>
          <a:lstStyle/>
          <a:p>
            <a:endParaRPr sz="3200"/>
          </a:p>
        </p:txBody>
      </p:sp>
      <p:sp>
        <p:nvSpPr>
          <p:cNvPr id="41" name="object 41"/>
          <p:cNvSpPr/>
          <p:nvPr/>
        </p:nvSpPr>
        <p:spPr>
          <a:xfrm>
            <a:off x="2019502" y="5021027"/>
            <a:ext cx="356799" cy="351061"/>
          </a:xfrm>
          <a:prstGeom prst="rect">
            <a:avLst/>
          </a:prstGeom>
          <a:blipFill>
            <a:blip r:embed="rId5" cstate="print"/>
            <a:stretch>
              <a:fillRect/>
            </a:stretch>
          </a:blipFill>
        </p:spPr>
        <p:txBody>
          <a:bodyPr wrap="square" lIns="0" tIns="0" rIns="0" bIns="0" rtlCol="0"/>
          <a:lstStyle/>
          <a:p>
            <a:endParaRPr sz="3200"/>
          </a:p>
        </p:txBody>
      </p:sp>
      <p:sp>
        <p:nvSpPr>
          <p:cNvPr id="42" name="object 42"/>
          <p:cNvSpPr/>
          <p:nvPr/>
        </p:nvSpPr>
        <p:spPr>
          <a:xfrm>
            <a:off x="2562189" y="5021027"/>
            <a:ext cx="356799" cy="351061"/>
          </a:xfrm>
          <a:prstGeom prst="rect">
            <a:avLst/>
          </a:prstGeom>
          <a:blipFill>
            <a:blip r:embed="rId4" cstate="print"/>
            <a:stretch>
              <a:fillRect/>
            </a:stretch>
          </a:blipFill>
        </p:spPr>
        <p:txBody>
          <a:bodyPr wrap="square" lIns="0" tIns="0" rIns="0" bIns="0" rtlCol="0"/>
          <a:lstStyle/>
          <a:p>
            <a:endParaRPr sz="3200"/>
          </a:p>
        </p:txBody>
      </p:sp>
      <p:sp>
        <p:nvSpPr>
          <p:cNvPr id="43" name="object 43"/>
          <p:cNvSpPr/>
          <p:nvPr/>
        </p:nvSpPr>
        <p:spPr>
          <a:xfrm>
            <a:off x="5978354" y="5021027"/>
            <a:ext cx="356799" cy="351061"/>
          </a:xfrm>
          <a:prstGeom prst="rect">
            <a:avLst/>
          </a:prstGeom>
          <a:blipFill>
            <a:blip r:embed="rId3" cstate="print"/>
            <a:stretch>
              <a:fillRect/>
            </a:stretch>
          </a:blipFill>
        </p:spPr>
        <p:txBody>
          <a:bodyPr wrap="square" lIns="0" tIns="0" rIns="0" bIns="0" rtlCol="0"/>
          <a:lstStyle/>
          <a:p>
            <a:endParaRPr sz="3200"/>
          </a:p>
        </p:txBody>
      </p:sp>
      <p:sp>
        <p:nvSpPr>
          <p:cNvPr id="44" name="object 44"/>
          <p:cNvSpPr/>
          <p:nvPr/>
        </p:nvSpPr>
        <p:spPr>
          <a:xfrm>
            <a:off x="6555321" y="5020290"/>
            <a:ext cx="358332" cy="352565"/>
          </a:xfrm>
          <a:prstGeom prst="rect">
            <a:avLst/>
          </a:prstGeom>
          <a:blipFill>
            <a:blip r:embed="rId2" cstate="print"/>
            <a:stretch>
              <a:fillRect/>
            </a:stretch>
          </a:blipFill>
        </p:spPr>
        <p:txBody>
          <a:bodyPr wrap="square" lIns="0" tIns="0" rIns="0" bIns="0" rtlCol="0"/>
          <a:lstStyle/>
          <a:p>
            <a:endParaRPr sz="3200"/>
          </a:p>
        </p:txBody>
      </p:sp>
      <p:sp>
        <p:nvSpPr>
          <p:cNvPr id="45" name="object 45"/>
          <p:cNvSpPr/>
          <p:nvPr/>
        </p:nvSpPr>
        <p:spPr>
          <a:xfrm>
            <a:off x="2100235" y="5604026"/>
            <a:ext cx="356799" cy="351061"/>
          </a:xfrm>
          <a:prstGeom prst="rect">
            <a:avLst/>
          </a:prstGeom>
          <a:blipFill>
            <a:blip r:embed="rId5" cstate="print"/>
            <a:stretch>
              <a:fillRect/>
            </a:stretch>
          </a:blipFill>
        </p:spPr>
        <p:txBody>
          <a:bodyPr wrap="square" lIns="0" tIns="0" rIns="0" bIns="0" rtlCol="0"/>
          <a:lstStyle/>
          <a:p>
            <a:endParaRPr sz="3200"/>
          </a:p>
        </p:txBody>
      </p:sp>
      <p:sp>
        <p:nvSpPr>
          <p:cNvPr id="46" name="object 46"/>
          <p:cNvSpPr/>
          <p:nvPr/>
        </p:nvSpPr>
        <p:spPr>
          <a:xfrm>
            <a:off x="2622369" y="5604026"/>
            <a:ext cx="356799" cy="351061"/>
          </a:xfrm>
          <a:prstGeom prst="rect">
            <a:avLst/>
          </a:prstGeom>
          <a:blipFill>
            <a:blip r:embed="rId3" cstate="print"/>
            <a:stretch>
              <a:fillRect/>
            </a:stretch>
          </a:blipFill>
        </p:spPr>
        <p:txBody>
          <a:bodyPr wrap="square" lIns="0" tIns="0" rIns="0" bIns="0" rtlCol="0"/>
          <a:lstStyle/>
          <a:p>
            <a:endParaRPr sz="3200"/>
          </a:p>
        </p:txBody>
      </p:sp>
      <p:sp>
        <p:nvSpPr>
          <p:cNvPr id="47" name="object 47"/>
          <p:cNvSpPr/>
          <p:nvPr/>
        </p:nvSpPr>
        <p:spPr>
          <a:xfrm>
            <a:off x="5978354" y="5604026"/>
            <a:ext cx="356799" cy="351061"/>
          </a:xfrm>
          <a:prstGeom prst="rect">
            <a:avLst/>
          </a:prstGeom>
          <a:blipFill>
            <a:blip r:embed="rId4" cstate="print"/>
            <a:stretch>
              <a:fillRect/>
            </a:stretch>
          </a:blipFill>
        </p:spPr>
        <p:txBody>
          <a:bodyPr wrap="square" lIns="0" tIns="0" rIns="0" bIns="0" rtlCol="0"/>
          <a:lstStyle/>
          <a:p>
            <a:endParaRPr sz="3200"/>
          </a:p>
        </p:txBody>
      </p:sp>
      <p:sp>
        <p:nvSpPr>
          <p:cNvPr id="48" name="object 48"/>
          <p:cNvSpPr/>
          <p:nvPr/>
        </p:nvSpPr>
        <p:spPr>
          <a:xfrm>
            <a:off x="6555321" y="5603255"/>
            <a:ext cx="358332" cy="352565"/>
          </a:xfrm>
          <a:prstGeom prst="rect">
            <a:avLst/>
          </a:prstGeom>
          <a:blipFill>
            <a:blip r:embed="rId2" cstate="print"/>
            <a:stretch>
              <a:fillRect/>
            </a:stretch>
          </a:blipFill>
        </p:spPr>
        <p:txBody>
          <a:bodyPr wrap="square" lIns="0" tIns="0" rIns="0" bIns="0" rtlCol="0"/>
          <a:lstStyle/>
          <a:p>
            <a:endParaRPr sz="3200"/>
          </a:p>
        </p:txBody>
      </p:sp>
      <p:sp>
        <p:nvSpPr>
          <p:cNvPr id="50" name="object 50"/>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43</a:t>
            </a:fld>
            <a:endParaRPr/>
          </a:p>
        </p:txBody>
      </p:sp>
    </p:spTree>
    <p:extLst>
      <p:ext uri="{BB962C8B-B14F-4D97-AF65-F5344CB8AC3E}">
        <p14:creationId xmlns:p14="http://schemas.microsoft.com/office/powerpoint/2010/main" val="1833572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nvGraphicFramePr>
        <p:xfrm>
          <a:off x="339048" y="4915623"/>
          <a:ext cx="6888479" cy="961632"/>
        </p:xfrm>
        <a:graphic>
          <a:graphicData uri="http://schemas.openxmlformats.org/drawingml/2006/table">
            <a:tbl>
              <a:tblPr firstRow="1" bandRow="1">
                <a:tableStyleId>{2D5ABB26-0587-4C30-8999-92F81FD0307C}</a:tableStyleId>
              </a:tblPr>
              <a:tblGrid>
                <a:gridCol w="1876213">
                  <a:extLst>
                    <a:ext uri="{9D8B030D-6E8A-4147-A177-3AD203B41FA5}">
                      <a16:colId xmlns:a16="http://schemas.microsoft.com/office/drawing/2014/main" val="20000"/>
                    </a:ext>
                  </a:extLst>
                </a:gridCol>
                <a:gridCol w="539327">
                  <a:extLst>
                    <a:ext uri="{9D8B030D-6E8A-4147-A177-3AD203B41FA5}">
                      <a16:colId xmlns:a16="http://schemas.microsoft.com/office/drawing/2014/main" val="20001"/>
                    </a:ext>
                  </a:extLst>
                </a:gridCol>
                <a:gridCol w="3379893">
                  <a:extLst>
                    <a:ext uri="{9D8B030D-6E8A-4147-A177-3AD203B41FA5}">
                      <a16:colId xmlns:a16="http://schemas.microsoft.com/office/drawing/2014/main" val="20002"/>
                    </a:ext>
                  </a:extLst>
                </a:gridCol>
                <a:gridCol w="539327">
                  <a:extLst>
                    <a:ext uri="{9D8B030D-6E8A-4147-A177-3AD203B41FA5}">
                      <a16:colId xmlns:a16="http://schemas.microsoft.com/office/drawing/2014/main" val="20003"/>
                    </a:ext>
                  </a:extLst>
                </a:gridCol>
                <a:gridCol w="553719">
                  <a:extLst>
                    <a:ext uri="{9D8B030D-6E8A-4147-A177-3AD203B41FA5}">
                      <a16:colId xmlns:a16="http://schemas.microsoft.com/office/drawing/2014/main" val="20004"/>
                    </a:ext>
                  </a:extLst>
                </a:gridCol>
              </a:tblGrid>
              <a:tr h="533599">
                <a:tc>
                  <a:txBody>
                    <a:bodyPr/>
                    <a:lstStyle/>
                    <a:p>
                      <a:pPr marR="174625" algn="r">
                        <a:lnSpc>
                          <a:spcPct val="100000"/>
                        </a:lnSpc>
                        <a:spcBef>
                          <a:spcPts val="590"/>
                        </a:spcBef>
                        <a:tabLst>
                          <a:tab pos="334010" algn="l"/>
                        </a:tabLst>
                      </a:pPr>
                      <a:r>
                        <a:rPr sz="1900">
                          <a:latin typeface="Comfortaa"/>
                          <a:cs typeface="Comfortaa"/>
                        </a:rPr>
                        <a:t>1.	Smo</a:t>
                      </a:r>
                      <a:r>
                        <a:rPr sz="1900" spc="-70">
                          <a:latin typeface="Comfortaa"/>
                          <a:cs typeface="Comfortaa"/>
                        </a:rPr>
                        <a:t>k</a:t>
                      </a:r>
                      <a:r>
                        <a:rPr sz="1900">
                          <a:latin typeface="Comfortaa"/>
                          <a:cs typeface="Comfortaa"/>
                        </a:rPr>
                        <a:t>es{</a:t>
                      </a:r>
                    </a:p>
                  </a:txBody>
                  <a:tcPr marL="0" marR="0" marT="99907" marB="0">
                    <a:lnL w="28575">
                      <a:solidFill>
                        <a:srgbClr val="69A84F"/>
                      </a:solidFill>
                      <a:prstDash val="solid"/>
                    </a:lnL>
                    <a:lnT w="28575">
                      <a:solidFill>
                        <a:srgbClr val="69A84F"/>
                      </a:solidFill>
                      <a:prstDash val="solid"/>
                    </a:lnT>
                    <a:lnB w="28575">
                      <a:solidFill>
                        <a:srgbClr val="69A84F"/>
                      </a:solidFill>
                      <a:prstDash val="solid"/>
                    </a:lnB>
                  </a:tcPr>
                </a:tc>
                <a:tc>
                  <a:txBody>
                    <a:bodyPr/>
                    <a:lstStyle/>
                    <a:p>
                      <a:pPr algn="ctr">
                        <a:lnSpc>
                          <a:spcPct val="100000"/>
                        </a:lnSpc>
                        <a:spcBef>
                          <a:spcPts val="590"/>
                        </a:spcBef>
                      </a:pPr>
                      <a:r>
                        <a:rPr sz="1900">
                          <a:latin typeface="Comfortaa"/>
                          <a:cs typeface="Comfortaa"/>
                        </a:rPr>
                        <a:t>,</a:t>
                      </a:r>
                    </a:p>
                  </a:txBody>
                  <a:tcPr marL="0" marR="0" marT="99907" marB="0">
                    <a:lnT w="28575">
                      <a:solidFill>
                        <a:srgbClr val="69A84F"/>
                      </a:solidFill>
                      <a:prstDash val="solid"/>
                    </a:lnT>
                    <a:lnB w="28575">
                      <a:solidFill>
                        <a:srgbClr val="69A84F"/>
                      </a:solidFill>
                      <a:prstDash val="solid"/>
                    </a:lnB>
                  </a:tcPr>
                </a:tc>
                <a:tc>
                  <a:txBody>
                    <a:bodyPr/>
                    <a:lstStyle/>
                    <a:p>
                      <a:pPr marR="148590" algn="r">
                        <a:lnSpc>
                          <a:spcPct val="100000"/>
                        </a:lnSpc>
                        <a:spcBef>
                          <a:spcPts val="590"/>
                        </a:spcBef>
                      </a:pPr>
                      <a:r>
                        <a:rPr sz="1900">
                          <a:latin typeface="Comfortaa"/>
                          <a:cs typeface="Comfortaa"/>
                        </a:rPr>
                        <a:t>} and Does not </a:t>
                      </a:r>
                      <a:r>
                        <a:rPr sz="1900" spc="-15">
                          <a:latin typeface="Comfortaa"/>
                          <a:cs typeface="Comfortaa"/>
                        </a:rPr>
                        <a:t>Smoke</a:t>
                      </a:r>
                      <a:r>
                        <a:rPr sz="1900" spc="315">
                          <a:latin typeface="Comfortaa"/>
                          <a:cs typeface="Comfortaa"/>
                        </a:rPr>
                        <a:t> </a:t>
                      </a:r>
                      <a:r>
                        <a:rPr sz="1900">
                          <a:latin typeface="Comfortaa"/>
                          <a:cs typeface="Comfortaa"/>
                        </a:rPr>
                        <a:t>{</a:t>
                      </a:r>
                    </a:p>
                  </a:txBody>
                  <a:tcPr marL="0" marR="0" marT="99907" marB="0">
                    <a:lnT w="28575">
                      <a:solidFill>
                        <a:srgbClr val="69A84F"/>
                      </a:solidFill>
                      <a:prstDash val="solid"/>
                    </a:lnT>
                    <a:lnB w="28575">
                      <a:solidFill>
                        <a:srgbClr val="69A84F"/>
                      </a:solidFill>
                      <a:prstDash val="solid"/>
                    </a:lnB>
                  </a:tcPr>
                </a:tc>
                <a:tc>
                  <a:txBody>
                    <a:bodyPr/>
                    <a:lstStyle/>
                    <a:p>
                      <a:pPr marL="156210">
                        <a:lnSpc>
                          <a:spcPct val="100000"/>
                        </a:lnSpc>
                        <a:spcBef>
                          <a:spcPts val="590"/>
                        </a:spcBef>
                      </a:pPr>
                      <a:r>
                        <a:rPr sz="1900">
                          <a:latin typeface="Comfortaa"/>
                          <a:cs typeface="Comfortaa"/>
                        </a:rPr>
                        <a:t>,</a:t>
                      </a:r>
                    </a:p>
                  </a:txBody>
                  <a:tcPr marL="0" marR="0" marT="99907" marB="0">
                    <a:lnT w="28575">
                      <a:solidFill>
                        <a:srgbClr val="69A84F"/>
                      </a:solidFill>
                      <a:prstDash val="solid"/>
                    </a:lnT>
                    <a:lnB w="28575">
                      <a:solidFill>
                        <a:srgbClr val="69A84F"/>
                      </a:solidFill>
                      <a:prstDash val="solid"/>
                    </a:lnB>
                  </a:tcPr>
                </a:tc>
                <a:tc>
                  <a:txBody>
                    <a:bodyPr/>
                    <a:lstStyle/>
                    <a:p>
                      <a:pPr marR="132080" algn="r">
                        <a:lnSpc>
                          <a:spcPct val="100000"/>
                        </a:lnSpc>
                        <a:spcBef>
                          <a:spcPts val="590"/>
                        </a:spcBef>
                      </a:pPr>
                      <a:r>
                        <a:rPr sz="1900">
                          <a:latin typeface="Comfortaa"/>
                          <a:cs typeface="Comfortaa"/>
                        </a:rPr>
                        <a:t>}</a:t>
                      </a:r>
                    </a:p>
                  </a:txBody>
                  <a:tcPr marL="0" marR="0" marT="99907" marB="0">
                    <a:lnR w="28575">
                      <a:solidFill>
                        <a:srgbClr val="69A84F"/>
                      </a:solidFill>
                      <a:prstDash val="solid"/>
                    </a:lnR>
                    <a:lnT w="28575">
                      <a:solidFill>
                        <a:srgbClr val="69A84F"/>
                      </a:solidFill>
                      <a:prstDash val="solid"/>
                    </a:lnT>
                    <a:lnB w="28575">
                      <a:solidFill>
                        <a:srgbClr val="69A84F"/>
                      </a:solidFill>
                      <a:prstDash val="solid"/>
                    </a:lnB>
                  </a:tcPr>
                </a:tc>
                <a:extLst>
                  <a:ext uri="{0D108BD9-81ED-4DB2-BD59-A6C34878D82A}">
                    <a16:rowId xmlns:a16="http://schemas.microsoft.com/office/drawing/2014/main" val="10000"/>
                  </a:ext>
                </a:extLst>
              </a:tr>
              <a:tr h="428033">
                <a:tc>
                  <a:txBody>
                    <a:bodyPr/>
                    <a:lstStyle/>
                    <a:p>
                      <a:pPr marR="174625" algn="r">
                        <a:lnSpc>
                          <a:spcPts val="1630"/>
                        </a:lnSpc>
                        <a:spcBef>
                          <a:spcPts val="800"/>
                        </a:spcBef>
                        <a:tabLst>
                          <a:tab pos="369570" algn="l"/>
                        </a:tabLst>
                      </a:pPr>
                      <a:r>
                        <a:rPr sz="1900">
                          <a:latin typeface="Comfortaa"/>
                          <a:cs typeface="Comfortaa"/>
                        </a:rPr>
                        <a:t>2.	Smo</a:t>
                      </a:r>
                      <a:r>
                        <a:rPr sz="1900" spc="-70">
                          <a:latin typeface="Comfortaa"/>
                          <a:cs typeface="Comfortaa"/>
                        </a:rPr>
                        <a:t>k</a:t>
                      </a:r>
                      <a:r>
                        <a:rPr sz="1900">
                          <a:latin typeface="Comfortaa"/>
                          <a:cs typeface="Comfortaa"/>
                        </a:rPr>
                        <a:t>es{</a:t>
                      </a:r>
                    </a:p>
                  </a:txBody>
                  <a:tcPr marL="0" marR="0" marT="135467" marB="0">
                    <a:lnT w="28575">
                      <a:solidFill>
                        <a:srgbClr val="69A84F"/>
                      </a:solidFill>
                      <a:prstDash val="solid"/>
                    </a:lnT>
                  </a:tcPr>
                </a:tc>
                <a:tc>
                  <a:txBody>
                    <a:bodyPr/>
                    <a:lstStyle/>
                    <a:p>
                      <a:pPr algn="ctr">
                        <a:lnSpc>
                          <a:spcPts val="1630"/>
                        </a:lnSpc>
                        <a:spcBef>
                          <a:spcPts val="800"/>
                        </a:spcBef>
                      </a:pPr>
                      <a:r>
                        <a:rPr sz="1900">
                          <a:latin typeface="Comfortaa"/>
                          <a:cs typeface="Comfortaa"/>
                        </a:rPr>
                        <a:t>,</a:t>
                      </a:r>
                    </a:p>
                  </a:txBody>
                  <a:tcPr marL="0" marR="0" marT="135467" marB="0">
                    <a:lnT w="28575">
                      <a:solidFill>
                        <a:srgbClr val="69A84F"/>
                      </a:solidFill>
                      <a:prstDash val="solid"/>
                    </a:lnT>
                  </a:tcPr>
                </a:tc>
                <a:tc>
                  <a:txBody>
                    <a:bodyPr/>
                    <a:lstStyle/>
                    <a:p>
                      <a:pPr marR="148590" algn="r">
                        <a:lnSpc>
                          <a:spcPts val="1630"/>
                        </a:lnSpc>
                        <a:spcBef>
                          <a:spcPts val="800"/>
                        </a:spcBef>
                      </a:pPr>
                      <a:r>
                        <a:rPr sz="1900">
                          <a:latin typeface="Comfortaa"/>
                          <a:cs typeface="Comfortaa"/>
                        </a:rPr>
                        <a:t>} and Does not </a:t>
                      </a:r>
                      <a:r>
                        <a:rPr sz="1900" spc="-15">
                          <a:latin typeface="Comfortaa"/>
                          <a:cs typeface="Comfortaa"/>
                        </a:rPr>
                        <a:t>Smoke</a:t>
                      </a:r>
                      <a:r>
                        <a:rPr sz="1900" spc="315">
                          <a:latin typeface="Comfortaa"/>
                          <a:cs typeface="Comfortaa"/>
                        </a:rPr>
                        <a:t> </a:t>
                      </a:r>
                      <a:r>
                        <a:rPr sz="1900">
                          <a:latin typeface="Comfortaa"/>
                          <a:cs typeface="Comfortaa"/>
                        </a:rPr>
                        <a:t>{</a:t>
                      </a:r>
                    </a:p>
                  </a:txBody>
                  <a:tcPr marL="0" marR="0" marT="135467" marB="0">
                    <a:lnT w="28575">
                      <a:solidFill>
                        <a:srgbClr val="69A84F"/>
                      </a:solidFill>
                      <a:prstDash val="solid"/>
                    </a:lnT>
                  </a:tcPr>
                </a:tc>
                <a:tc>
                  <a:txBody>
                    <a:bodyPr/>
                    <a:lstStyle/>
                    <a:p>
                      <a:pPr marL="156210">
                        <a:lnSpc>
                          <a:spcPts val="1630"/>
                        </a:lnSpc>
                        <a:spcBef>
                          <a:spcPts val="800"/>
                        </a:spcBef>
                      </a:pPr>
                      <a:r>
                        <a:rPr sz="1900">
                          <a:latin typeface="Comfortaa"/>
                          <a:cs typeface="Comfortaa"/>
                        </a:rPr>
                        <a:t>,</a:t>
                      </a:r>
                    </a:p>
                  </a:txBody>
                  <a:tcPr marL="0" marR="0" marT="135467" marB="0">
                    <a:lnT w="28575">
                      <a:solidFill>
                        <a:srgbClr val="69A84F"/>
                      </a:solidFill>
                      <a:prstDash val="solid"/>
                    </a:lnT>
                  </a:tcPr>
                </a:tc>
                <a:tc>
                  <a:txBody>
                    <a:bodyPr/>
                    <a:lstStyle/>
                    <a:p>
                      <a:pPr marR="132080" algn="r">
                        <a:lnSpc>
                          <a:spcPts val="1630"/>
                        </a:lnSpc>
                        <a:spcBef>
                          <a:spcPts val="800"/>
                        </a:spcBef>
                      </a:pPr>
                      <a:r>
                        <a:rPr sz="1900">
                          <a:latin typeface="Comfortaa"/>
                          <a:cs typeface="Comfortaa"/>
                        </a:rPr>
                        <a:t>}</a:t>
                      </a:r>
                    </a:p>
                  </a:txBody>
                  <a:tcPr marL="0" marR="0" marT="135467" marB="0">
                    <a:lnT w="28575">
                      <a:solidFill>
                        <a:srgbClr val="69A84F"/>
                      </a:solidFill>
                      <a:prstDash val="solid"/>
                    </a:lnT>
                  </a:tcPr>
                </a:tc>
                <a:extLst>
                  <a:ext uri="{0D108BD9-81ED-4DB2-BD59-A6C34878D82A}">
                    <a16:rowId xmlns:a16="http://schemas.microsoft.com/office/drawing/2014/main" val="10001"/>
                  </a:ext>
                </a:extLst>
              </a:tr>
            </a:tbl>
          </a:graphicData>
        </a:graphic>
      </p:graphicFrame>
      <p:grpSp>
        <p:nvGrpSpPr>
          <p:cNvPr id="7" name="object 7"/>
          <p:cNvGrpSpPr/>
          <p:nvPr/>
        </p:nvGrpSpPr>
        <p:grpSpPr>
          <a:xfrm>
            <a:off x="9312947" y="2172429"/>
            <a:ext cx="2647527" cy="2107353"/>
            <a:chOff x="6984710" y="1629321"/>
            <a:chExt cx="1985645" cy="1580515"/>
          </a:xfrm>
        </p:grpSpPr>
        <p:sp>
          <p:nvSpPr>
            <p:cNvPr id="8" name="object 8"/>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9" name="object 9"/>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10" name="object 10"/>
            <p:cNvSpPr/>
            <p:nvPr/>
          </p:nvSpPr>
          <p:spPr>
            <a:xfrm>
              <a:off x="7406734"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1" name="object 11"/>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12" name="object 12"/>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3" name="object 13"/>
            <p:cNvSpPr/>
            <p:nvPr/>
          </p:nvSpPr>
          <p:spPr>
            <a:xfrm>
              <a:off x="6984710" y="2300822"/>
              <a:ext cx="267599" cy="263296"/>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6" name="object 16"/>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7" name="object 17"/>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8" name="object 18"/>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9" name="object 19"/>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20" name="object 20"/>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21" name="object 21"/>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22" name="object 22"/>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23" name="object 23"/>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24" name="object 24"/>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5" name="object 25"/>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6" name="object 26"/>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7" name="object 27"/>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8" name="object 28"/>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31" name="object 31"/>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32" name="object 32"/>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33" name="object 33"/>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34" name="object 34"/>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5" name="object 35"/>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sp>
        <p:nvSpPr>
          <p:cNvPr id="36" name="object 36"/>
          <p:cNvSpPr txBox="1"/>
          <p:nvPr/>
        </p:nvSpPr>
        <p:spPr>
          <a:xfrm>
            <a:off x="336095" y="3291947"/>
            <a:ext cx="6419427" cy="1335601"/>
          </a:xfrm>
          <a:prstGeom prst="rect">
            <a:avLst/>
          </a:prstGeom>
        </p:spPr>
        <p:txBody>
          <a:bodyPr vert="horz" wrap="square" lIns="0" tIns="16933" rIns="0" bIns="0" rtlCol="0">
            <a:spAutoFit/>
          </a:bodyPr>
          <a:lstStyle/>
          <a:p>
            <a:pPr marL="16933">
              <a:spcBef>
                <a:spcPts val="133"/>
              </a:spcBef>
            </a:pPr>
            <a:r>
              <a:rPr sz="1867">
                <a:latin typeface="Comfortaa"/>
                <a:cs typeface="Comfortaa"/>
              </a:rPr>
              <a:t>Suppose</a:t>
            </a:r>
            <a:r>
              <a:rPr sz="1867" spc="-7">
                <a:latin typeface="Comfortaa"/>
                <a:cs typeface="Comfortaa"/>
              </a:rPr>
              <a:t> </a:t>
            </a:r>
            <a:r>
              <a:rPr sz="1867">
                <a:latin typeface="Comfortaa"/>
                <a:cs typeface="Comfortaa"/>
              </a:rPr>
              <a:t>that:</a:t>
            </a:r>
          </a:p>
          <a:p>
            <a:pPr>
              <a:spcBef>
                <a:spcPts val="53"/>
              </a:spcBef>
            </a:pPr>
            <a:endParaRPr sz="1400">
              <a:latin typeface="Comfortaa"/>
              <a:cs typeface="Comfortaa"/>
            </a:endParaRPr>
          </a:p>
          <a:p>
            <a:pPr marL="711182">
              <a:tabLst>
                <a:tab pos="2755831" algn="l"/>
                <a:tab pos="3293451" algn="l"/>
              </a:tabLst>
            </a:pPr>
            <a:r>
              <a:rPr sz="1867">
                <a:latin typeface="Comfortaa"/>
                <a:cs typeface="Comfortaa"/>
              </a:rPr>
              <a:t>Is friends with	.	is friends</a:t>
            </a:r>
            <a:r>
              <a:rPr sz="1867" spc="-13">
                <a:latin typeface="Comfortaa"/>
                <a:cs typeface="Comfortaa"/>
              </a:rPr>
              <a:t> </a:t>
            </a:r>
            <a:r>
              <a:rPr sz="1867">
                <a:latin typeface="Comfortaa"/>
                <a:cs typeface="Comfortaa"/>
              </a:rPr>
              <a:t>with</a:t>
            </a:r>
          </a:p>
          <a:p>
            <a:pPr>
              <a:spcBef>
                <a:spcPts val="53"/>
              </a:spcBef>
            </a:pPr>
            <a:endParaRPr sz="1400">
              <a:latin typeface="Comfortaa"/>
              <a:cs typeface="Comfortaa"/>
            </a:endParaRPr>
          </a:p>
          <a:p>
            <a:pPr marL="16933"/>
            <a:r>
              <a:rPr sz="1867">
                <a:latin typeface="Comfortaa"/>
                <a:cs typeface="Comfortaa"/>
              </a:rPr>
              <a:t>What </a:t>
            </a:r>
            <a:r>
              <a:rPr sz="1867" spc="-20">
                <a:latin typeface="Comfortaa"/>
                <a:cs typeface="Comfortaa"/>
              </a:rPr>
              <a:t>world </a:t>
            </a:r>
            <a:r>
              <a:rPr sz="1867">
                <a:latin typeface="Comfortaa"/>
                <a:cs typeface="Comfortaa"/>
              </a:rPr>
              <a:t>is most </a:t>
            </a:r>
            <a:r>
              <a:rPr sz="1867" spc="-20">
                <a:latin typeface="Comfortaa"/>
                <a:cs typeface="Comfortaa"/>
              </a:rPr>
              <a:t>likely </a:t>
            </a:r>
            <a:r>
              <a:rPr sz="1867" spc="-13">
                <a:latin typeface="Comfortaa"/>
                <a:cs typeface="Comfortaa"/>
              </a:rPr>
              <a:t>between </a:t>
            </a:r>
            <a:r>
              <a:rPr sz="1867">
                <a:latin typeface="Comfortaa"/>
                <a:cs typeface="Comfortaa"/>
              </a:rPr>
              <a:t>the </a:t>
            </a:r>
            <a:r>
              <a:rPr sz="1867" spc="-20">
                <a:latin typeface="Comfortaa"/>
                <a:cs typeface="Comfortaa"/>
              </a:rPr>
              <a:t>following</a:t>
            </a:r>
            <a:r>
              <a:rPr sz="1867" spc="7">
                <a:latin typeface="Comfortaa"/>
                <a:cs typeface="Comfortaa"/>
              </a:rPr>
              <a:t> </a:t>
            </a:r>
            <a:r>
              <a:rPr sz="1867" spc="-13">
                <a:latin typeface="Comfortaa"/>
                <a:cs typeface="Comfortaa"/>
              </a:rPr>
              <a:t>two?:</a:t>
            </a:r>
            <a:endParaRPr sz="1867">
              <a:latin typeface="Comfortaa"/>
              <a:cs typeface="Comfortaa"/>
            </a:endParaRPr>
          </a:p>
        </p:txBody>
      </p:sp>
      <p:sp>
        <p:nvSpPr>
          <p:cNvPr id="37" name="object 37"/>
          <p:cNvSpPr/>
          <p:nvPr/>
        </p:nvSpPr>
        <p:spPr>
          <a:xfrm>
            <a:off x="611806" y="3888662"/>
            <a:ext cx="356799" cy="351061"/>
          </a:xfrm>
          <a:prstGeom prst="rect">
            <a:avLst/>
          </a:prstGeom>
          <a:blipFill>
            <a:blip r:embed="rId5" cstate="print"/>
            <a:stretch>
              <a:fillRect/>
            </a:stretch>
          </a:blipFill>
        </p:spPr>
        <p:txBody>
          <a:bodyPr wrap="square" lIns="0" tIns="0" rIns="0" bIns="0" rtlCol="0"/>
          <a:lstStyle/>
          <a:p>
            <a:endParaRPr sz="3200"/>
          </a:p>
        </p:txBody>
      </p:sp>
      <p:sp>
        <p:nvSpPr>
          <p:cNvPr id="38" name="object 38"/>
          <p:cNvSpPr/>
          <p:nvPr/>
        </p:nvSpPr>
        <p:spPr>
          <a:xfrm>
            <a:off x="2782187" y="3888662"/>
            <a:ext cx="356799" cy="351061"/>
          </a:xfrm>
          <a:prstGeom prst="rect">
            <a:avLst/>
          </a:prstGeom>
          <a:blipFill>
            <a:blip r:embed="rId4" cstate="print"/>
            <a:stretch>
              <a:fillRect/>
            </a:stretch>
          </a:blipFill>
        </p:spPr>
        <p:txBody>
          <a:bodyPr wrap="square" lIns="0" tIns="0" rIns="0" bIns="0" rtlCol="0"/>
          <a:lstStyle/>
          <a:p>
            <a:endParaRPr sz="3200"/>
          </a:p>
        </p:txBody>
      </p:sp>
      <p:sp>
        <p:nvSpPr>
          <p:cNvPr id="39" name="object 39"/>
          <p:cNvSpPr/>
          <p:nvPr/>
        </p:nvSpPr>
        <p:spPr>
          <a:xfrm>
            <a:off x="3225133" y="3888628"/>
            <a:ext cx="356792" cy="351061"/>
          </a:xfrm>
          <a:prstGeom prst="rect">
            <a:avLst/>
          </a:prstGeom>
          <a:blipFill>
            <a:blip r:embed="rId3" cstate="print"/>
            <a:stretch>
              <a:fillRect/>
            </a:stretch>
          </a:blipFill>
        </p:spPr>
        <p:txBody>
          <a:bodyPr wrap="square" lIns="0" tIns="0" rIns="0" bIns="0" rtlCol="0"/>
          <a:lstStyle/>
          <a:p>
            <a:endParaRPr sz="3200"/>
          </a:p>
        </p:txBody>
      </p:sp>
      <p:sp>
        <p:nvSpPr>
          <p:cNvPr id="40" name="object 40"/>
          <p:cNvSpPr/>
          <p:nvPr/>
        </p:nvSpPr>
        <p:spPr>
          <a:xfrm>
            <a:off x="5429755" y="3901426"/>
            <a:ext cx="358332" cy="352565"/>
          </a:xfrm>
          <a:prstGeom prst="rect">
            <a:avLst/>
          </a:prstGeom>
          <a:blipFill>
            <a:blip r:embed="rId2" cstate="print"/>
            <a:stretch>
              <a:fillRect/>
            </a:stretch>
          </a:blipFill>
        </p:spPr>
        <p:txBody>
          <a:bodyPr wrap="square" lIns="0" tIns="0" rIns="0" bIns="0" rtlCol="0"/>
          <a:lstStyle/>
          <a:p>
            <a:endParaRPr sz="3200"/>
          </a:p>
        </p:txBody>
      </p:sp>
      <p:sp>
        <p:nvSpPr>
          <p:cNvPr id="41" name="object 41"/>
          <p:cNvSpPr/>
          <p:nvPr/>
        </p:nvSpPr>
        <p:spPr>
          <a:xfrm>
            <a:off x="2019502" y="5021027"/>
            <a:ext cx="356799" cy="351061"/>
          </a:xfrm>
          <a:prstGeom prst="rect">
            <a:avLst/>
          </a:prstGeom>
          <a:blipFill>
            <a:blip r:embed="rId5" cstate="print"/>
            <a:stretch>
              <a:fillRect/>
            </a:stretch>
          </a:blipFill>
        </p:spPr>
        <p:txBody>
          <a:bodyPr wrap="square" lIns="0" tIns="0" rIns="0" bIns="0" rtlCol="0"/>
          <a:lstStyle/>
          <a:p>
            <a:endParaRPr sz="3200"/>
          </a:p>
        </p:txBody>
      </p:sp>
      <p:sp>
        <p:nvSpPr>
          <p:cNvPr id="42" name="object 42"/>
          <p:cNvSpPr/>
          <p:nvPr/>
        </p:nvSpPr>
        <p:spPr>
          <a:xfrm>
            <a:off x="2562189" y="5021027"/>
            <a:ext cx="356799" cy="351061"/>
          </a:xfrm>
          <a:prstGeom prst="rect">
            <a:avLst/>
          </a:prstGeom>
          <a:blipFill>
            <a:blip r:embed="rId4" cstate="print"/>
            <a:stretch>
              <a:fillRect/>
            </a:stretch>
          </a:blipFill>
        </p:spPr>
        <p:txBody>
          <a:bodyPr wrap="square" lIns="0" tIns="0" rIns="0" bIns="0" rtlCol="0"/>
          <a:lstStyle/>
          <a:p>
            <a:endParaRPr sz="3200"/>
          </a:p>
        </p:txBody>
      </p:sp>
      <p:sp>
        <p:nvSpPr>
          <p:cNvPr id="43" name="object 43"/>
          <p:cNvSpPr/>
          <p:nvPr/>
        </p:nvSpPr>
        <p:spPr>
          <a:xfrm>
            <a:off x="5978354" y="5021027"/>
            <a:ext cx="356799" cy="351061"/>
          </a:xfrm>
          <a:prstGeom prst="rect">
            <a:avLst/>
          </a:prstGeom>
          <a:blipFill>
            <a:blip r:embed="rId3" cstate="print"/>
            <a:stretch>
              <a:fillRect/>
            </a:stretch>
          </a:blipFill>
        </p:spPr>
        <p:txBody>
          <a:bodyPr wrap="square" lIns="0" tIns="0" rIns="0" bIns="0" rtlCol="0"/>
          <a:lstStyle/>
          <a:p>
            <a:endParaRPr sz="3200"/>
          </a:p>
        </p:txBody>
      </p:sp>
      <p:sp>
        <p:nvSpPr>
          <p:cNvPr id="44" name="object 44"/>
          <p:cNvSpPr/>
          <p:nvPr/>
        </p:nvSpPr>
        <p:spPr>
          <a:xfrm>
            <a:off x="6555321" y="5020290"/>
            <a:ext cx="358332" cy="352565"/>
          </a:xfrm>
          <a:prstGeom prst="rect">
            <a:avLst/>
          </a:prstGeom>
          <a:blipFill>
            <a:blip r:embed="rId2" cstate="print"/>
            <a:stretch>
              <a:fillRect/>
            </a:stretch>
          </a:blipFill>
        </p:spPr>
        <p:txBody>
          <a:bodyPr wrap="square" lIns="0" tIns="0" rIns="0" bIns="0" rtlCol="0"/>
          <a:lstStyle/>
          <a:p>
            <a:endParaRPr sz="3200"/>
          </a:p>
        </p:txBody>
      </p:sp>
      <p:sp>
        <p:nvSpPr>
          <p:cNvPr id="45" name="object 45"/>
          <p:cNvSpPr/>
          <p:nvPr/>
        </p:nvSpPr>
        <p:spPr>
          <a:xfrm>
            <a:off x="2100235" y="5604026"/>
            <a:ext cx="356799" cy="351061"/>
          </a:xfrm>
          <a:prstGeom prst="rect">
            <a:avLst/>
          </a:prstGeom>
          <a:blipFill>
            <a:blip r:embed="rId5" cstate="print"/>
            <a:stretch>
              <a:fillRect/>
            </a:stretch>
          </a:blipFill>
        </p:spPr>
        <p:txBody>
          <a:bodyPr wrap="square" lIns="0" tIns="0" rIns="0" bIns="0" rtlCol="0"/>
          <a:lstStyle/>
          <a:p>
            <a:endParaRPr sz="3200"/>
          </a:p>
        </p:txBody>
      </p:sp>
      <p:sp>
        <p:nvSpPr>
          <p:cNvPr id="46" name="object 46"/>
          <p:cNvSpPr/>
          <p:nvPr/>
        </p:nvSpPr>
        <p:spPr>
          <a:xfrm>
            <a:off x="2622369" y="5604026"/>
            <a:ext cx="356799" cy="351061"/>
          </a:xfrm>
          <a:prstGeom prst="rect">
            <a:avLst/>
          </a:prstGeom>
          <a:blipFill>
            <a:blip r:embed="rId3" cstate="print"/>
            <a:stretch>
              <a:fillRect/>
            </a:stretch>
          </a:blipFill>
        </p:spPr>
        <p:txBody>
          <a:bodyPr wrap="square" lIns="0" tIns="0" rIns="0" bIns="0" rtlCol="0"/>
          <a:lstStyle/>
          <a:p>
            <a:endParaRPr sz="3200"/>
          </a:p>
        </p:txBody>
      </p:sp>
      <p:sp>
        <p:nvSpPr>
          <p:cNvPr id="47" name="object 47"/>
          <p:cNvSpPr/>
          <p:nvPr/>
        </p:nvSpPr>
        <p:spPr>
          <a:xfrm>
            <a:off x="5978354" y="5604026"/>
            <a:ext cx="356799" cy="351061"/>
          </a:xfrm>
          <a:prstGeom prst="rect">
            <a:avLst/>
          </a:prstGeom>
          <a:blipFill>
            <a:blip r:embed="rId4" cstate="print"/>
            <a:stretch>
              <a:fillRect/>
            </a:stretch>
          </a:blipFill>
        </p:spPr>
        <p:txBody>
          <a:bodyPr wrap="square" lIns="0" tIns="0" rIns="0" bIns="0" rtlCol="0"/>
          <a:lstStyle/>
          <a:p>
            <a:endParaRPr sz="3200"/>
          </a:p>
        </p:txBody>
      </p:sp>
      <p:sp>
        <p:nvSpPr>
          <p:cNvPr id="48" name="object 48"/>
          <p:cNvSpPr/>
          <p:nvPr/>
        </p:nvSpPr>
        <p:spPr>
          <a:xfrm>
            <a:off x="6555321" y="5603255"/>
            <a:ext cx="358332" cy="352565"/>
          </a:xfrm>
          <a:prstGeom prst="rect">
            <a:avLst/>
          </a:prstGeom>
          <a:blipFill>
            <a:blip r:embed="rId2" cstate="print"/>
            <a:stretch>
              <a:fillRect/>
            </a:stretch>
          </a:blipFill>
        </p:spPr>
        <p:txBody>
          <a:bodyPr wrap="square" lIns="0" tIns="0" rIns="0" bIns="0" rtlCol="0"/>
          <a:lstStyle/>
          <a:p>
            <a:endParaRPr sz="3200"/>
          </a:p>
        </p:txBody>
      </p:sp>
      <p:sp>
        <p:nvSpPr>
          <p:cNvPr id="50" name="object 50"/>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44</a:t>
            </a:fld>
            <a:endParaRPr/>
          </a:p>
        </p:txBody>
      </p:sp>
    </p:spTree>
    <p:extLst>
      <p:ext uri="{BB962C8B-B14F-4D97-AF65-F5344CB8AC3E}">
        <p14:creationId xmlns:p14="http://schemas.microsoft.com/office/powerpoint/2010/main" val="3240520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0" name="object 20"/>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2" name="object 22"/>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3" name="object 23"/>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4" name="object 24"/>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5" name="object 25"/>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6" name="object 26"/>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7" name="object 27"/>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1" name="object 31"/>
          <p:cNvGrpSpPr/>
          <p:nvPr/>
        </p:nvGrpSpPr>
        <p:grpSpPr>
          <a:xfrm>
            <a:off x="9524480" y="3488659"/>
            <a:ext cx="904240" cy="628227"/>
            <a:chOff x="7143360" y="2616494"/>
            <a:chExt cx="678180" cy="471170"/>
          </a:xfrm>
        </p:grpSpPr>
        <p:sp>
          <p:nvSpPr>
            <p:cNvPr id="32" name="object 32"/>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3" name="object 33"/>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4" name="object 34"/>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5" name="object 35"/>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36" name="object 36"/>
          <p:cNvSpPr txBox="1"/>
          <p:nvPr/>
        </p:nvSpPr>
        <p:spPr>
          <a:xfrm>
            <a:off x="458431" y="3456171"/>
            <a:ext cx="1270847" cy="304421"/>
          </a:xfrm>
          <a:prstGeom prst="rect">
            <a:avLst/>
          </a:prstGeom>
        </p:spPr>
        <p:txBody>
          <a:bodyPr vert="horz" wrap="square" lIns="0" tIns="16933" rIns="0" bIns="0" rtlCol="0">
            <a:spAutoFit/>
          </a:bodyPr>
          <a:lstStyle/>
          <a:p>
            <a:pPr marL="16933">
              <a:spcBef>
                <a:spcPts val="133"/>
              </a:spcBef>
            </a:pPr>
            <a:r>
              <a:rPr sz="1867" b="1" spc="-7">
                <a:latin typeface="Comfortaa"/>
                <a:cs typeface="Comfortaa"/>
              </a:rPr>
              <a:t>P</a:t>
            </a:r>
            <a:r>
              <a:rPr sz="1867">
                <a:latin typeface="Comfortaa"/>
                <a:cs typeface="Comfortaa"/>
              </a:rPr>
              <a:t>(Smo</a:t>
            </a:r>
            <a:r>
              <a:rPr sz="1867" spc="-93">
                <a:latin typeface="Comfortaa"/>
                <a:cs typeface="Comfortaa"/>
              </a:rPr>
              <a:t>k</a:t>
            </a:r>
            <a:r>
              <a:rPr sz="1867">
                <a:latin typeface="Comfortaa"/>
                <a:cs typeface="Comfortaa"/>
              </a:rPr>
              <a:t>es{</a:t>
            </a:r>
          </a:p>
        </p:txBody>
      </p:sp>
      <p:sp>
        <p:nvSpPr>
          <p:cNvPr id="37" name="object 37"/>
          <p:cNvSpPr txBox="1"/>
          <p:nvPr/>
        </p:nvSpPr>
        <p:spPr>
          <a:xfrm>
            <a:off x="2181586" y="34561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38" name="object 38"/>
          <p:cNvSpPr txBox="1"/>
          <p:nvPr/>
        </p:nvSpPr>
        <p:spPr>
          <a:xfrm>
            <a:off x="2721386" y="3456171"/>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39" name="object 39"/>
          <p:cNvSpPr txBox="1"/>
          <p:nvPr/>
        </p:nvSpPr>
        <p:spPr>
          <a:xfrm>
            <a:off x="6676132" y="3456171"/>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0" name="object 40"/>
          <p:cNvSpPr/>
          <p:nvPr/>
        </p:nvSpPr>
        <p:spPr>
          <a:xfrm>
            <a:off x="1844919" y="3497030"/>
            <a:ext cx="356795" cy="351061"/>
          </a:xfrm>
          <a:prstGeom prst="rect">
            <a:avLst/>
          </a:prstGeom>
          <a:blipFill>
            <a:blip r:embed="rId5" cstate="print"/>
            <a:stretch>
              <a:fillRect/>
            </a:stretch>
          </a:blipFill>
        </p:spPr>
        <p:txBody>
          <a:bodyPr wrap="square" lIns="0" tIns="0" rIns="0" bIns="0" rtlCol="0"/>
          <a:lstStyle/>
          <a:p>
            <a:endParaRPr sz="3200"/>
          </a:p>
        </p:txBody>
      </p:sp>
      <p:sp>
        <p:nvSpPr>
          <p:cNvPr id="41" name="object 41"/>
          <p:cNvSpPr/>
          <p:nvPr/>
        </p:nvSpPr>
        <p:spPr>
          <a:xfrm>
            <a:off x="2409305" y="3497030"/>
            <a:ext cx="356799" cy="351061"/>
          </a:xfrm>
          <a:prstGeom prst="rect">
            <a:avLst/>
          </a:prstGeom>
          <a:blipFill>
            <a:blip r:embed="rId4" cstate="print"/>
            <a:stretch>
              <a:fillRect/>
            </a:stretch>
          </a:blipFill>
        </p:spPr>
        <p:txBody>
          <a:bodyPr wrap="square" lIns="0" tIns="0" rIns="0" bIns="0" rtlCol="0"/>
          <a:lstStyle/>
          <a:p>
            <a:endParaRPr sz="3200"/>
          </a:p>
        </p:txBody>
      </p:sp>
      <p:sp>
        <p:nvSpPr>
          <p:cNvPr id="42" name="object 42"/>
          <p:cNvSpPr/>
          <p:nvPr/>
        </p:nvSpPr>
        <p:spPr>
          <a:xfrm>
            <a:off x="5720922" y="3497030"/>
            <a:ext cx="356765" cy="351061"/>
          </a:xfrm>
          <a:prstGeom prst="rect">
            <a:avLst/>
          </a:prstGeom>
          <a:blipFill>
            <a:blip r:embed="rId3" cstate="print"/>
            <a:stretch>
              <a:fillRect/>
            </a:stretch>
          </a:blipFill>
        </p:spPr>
        <p:txBody>
          <a:bodyPr wrap="square" lIns="0" tIns="0" rIns="0" bIns="0" rtlCol="0"/>
          <a:lstStyle/>
          <a:p>
            <a:endParaRPr sz="3200"/>
          </a:p>
        </p:txBody>
      </p:sp>
      <p:sp>
        <p:nvSpPr>
          <p:cNvPr id="43" name="object 43"/>
          <p:cNvSpPr/>
          <p:nvPr/>
        </p:nvSpPr>
        <p:spPr>
          <a:xfrm>
            <a:off x="6348154" y="3496292"/>
            <a:ext cx="358332" cy="352565"/>
          </a:xfrm>
          <a:prstGeom prst="rect">
            <a:avLst/>
          </a:prstGeom>
          <a:blipFill>
            <a:blip r:embed="rId2" cstate="print"/>
            <a:stretch>
              <a:fillRect/>
            </a:stretch>
          </a:blipFill>
        </p:spPr>
        <p:txBody>
          <a:bodyPr wrap="square" lIns="0" tIns="0" rIns="0" bIns="0" rtlCol="0"/>
          <a:lstStyle/>
          <a:p>
            <a:endParaRPr sz="3200"/>
          </a:p>
        </p:txBody>
      </p:sp>
      <p:sp>
        <p:nvSpPr>
          <p:cNvPr id="45" name="object 45"/>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45</a:t>
            </a:fld>
            <a:endParaRPr/>
          </a:p>
        </p:txBody>
      </p:sp>
    </p:spTree>
    <p:extLst>
      <p:ext uri="{BB962C8B-B14F-4D97-AF65-F5344CB8AC3E}">
        <p14:creationId xmlns:p14="http://schemas.microsoft.com/office/powerpoint/2010/main" val="764065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0" name="object 20"/>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2" name="object 22"/>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3" name="object 23"/>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4" name="object 24"/>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5" name="object 25"/>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6" name="object 26"/>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7" name="object 27"/>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1" name="object 31"/>
          <p:cNvGrpSpPr/>
          <p:nvPr/>
        </p:nvGrpSpPr>
        <p:grpSpPr>
          <a:xfrm>
            <a:off x="9524480" y="3488659"/>
            <a:ext cx="904240" cy="628227"/>
            <a:chOff x="7143360" y="2616494"/>
            <a:chExt cx="678180" cy="471170"/>
          </a:xfrm>
        </p:grpSpPr>
        <p:sp>
          <p:nvSpPr>
            <p:cNvPr id="32" name="object 32"/>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3" name="object 33"/>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4" name="object 34"/>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5" name="object 35"/>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36" name="object 36"/>
          <p:cNvSpPr txBox="1"/>
          <p:nvPr/>
        </p:nvSpPr>
        <p:spPr>
          <a:xfrm>
            <a:off x="458431" y="3456171"/>
            <a:ext cx="1270847" cy="304421"/>
          </a:xfrm>
          <a:prstGeom prst="rect">
            <a:avLst/>
          </a:prstGeom>
        </p:spPr>
        <p:txBody>
          <a:bodyPr vert="horz" wrap="square" lIns="0" tIns="16933" rIns="0" bIns="0" rtlCol="0">
            <a:spAutoFit/>
          </a:bodyPr>
          <a:lstStyle/>
          <a:p>
            <a:pPr marL="16933">
              <a:spcBef>
                <a:spcPts val="133"/>
              </a:spcBef>
            </a:pPr>
            <a:r>
              <a:rPr sz="1867" b="1" spc="-7">
                <a:latin typeface="Comfortaa"/>
                <a:cs typeface="Comfortaa"/>
              </a:rPr>
              <a:t>P</a:t>
            </a:r>
            <a:r>
              <a:rPr sz="1867">
                <a:latin typeface="Comfortaa"/>
                <a:cs typeface="Comfortaa"/>
              </a:rPr>
              <a:t>(Smo</a:t>
            </a:r>
            <a:r>
              <a:rPr sz="1867" spc="-93">
                <a:latin typeface="Comfortaa"/>
                <a:cs typeface="Comfortaa"/>
              </a:rPr>
              <a:t>k</a:t>
            </a:r>
            <a:r>
              <a:rPr sz="1867">
                <a:latin typeface="Comfortaa"/>
                <a:cs typeface="Comfortaa"/>
              </a:rPr>
              <a:t>es{</a:t>
            </a:r>
          </a:p>
        </p:txBody>
      </p:sp>
      <p:sp>
        <p:nvSpPr>
          <p:cNvPr id="37" name="object 37"/>
          <p:cNvSpPr txBox="1"/>
          <p:nvPr/>
        </p:nvSpPr>
        <p:spPr>
          <a:xfrm>
            <a:off x="2181586" y="34561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38" name="object 38"/>
          <p:cNvSpPr txBox="1"/>
          <p:nvPr/>
        </p:nvSpPr>
        <p:spPr>
          <a:xfrm>
            <a:off x="2721386" y="3456171"/>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39" name="object 39"/>
          <p:cNvSpPr txBox="1"/>
          <p:nvPr/>
        </p:nvSpPr>
        <p:spPr>
          <a:xfrm>
            <a:off x="6676132" y="3456171"/>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0" name="object 40"/>
          <p:cNvSpPr txBox="1"/>
          <p:nvPr/>
        </p:nvSpPr>
        <p:spPr>
          <a:xfrm>
            <a:off x="458431" y="4023098"/>
            <a:ext cx="6057900" cy="365976"/>
          </a:xfrm>
          <a:prstGeom prst="rect">
            <a:avLst/>
          </a:prstGeom>
        </p:spPr>
        <p:txBody>
          <a:bodyPr vert="horz" wrap="square" lIns="0" tIns="16933" rIns="0" bIns="0" rtlCol="0">
            <a:spAutoFit/>
          </a:bodyPr>
          <a:lstStyle/>
          <a:p>
            <a:pPr marL="16933">
              <a:spcBef>
                <a:spcPts val="133"/>
              </a:spcBef>
              <a:tabLst>
                <a:tab pos="2101374" algn="l"/>
                <a:tab pos="2641534" algn="l"/>
                <a:tab pos="5986630" algn="l"/>
              </a:tabLst>
            </a:pPr>
            <a:r>
              <a:rPr sz="2267" b="1" spc="640">
                <a:latin typeface="DejaVu Sans"/>
                <a:cs typeface="DejaVu Sans"/>
              </a:rPr>
              <a:t>∝</a:t>
            </a:r>
            <a:r>
              <a:rPr sz="1867" b="1" spc="427">
                <a:solidFill>
                  <a:srgbClr val="990000"/>
                </a:solidFill>
                <a:latin typeface="Comfortaa"/>
                <a:cs typeface="Comfortaa"/>
              </a:rPr>
              <a:t>Ψ</a:t>
            </a:r>
            <a:r>
              <a:rPr sz="1867">
                <a:latin typeface="Comfortaa"/>
                <a:cs typeface="Comfortaa"/>
              </a:rPr>
              <a:t>(Smo</a:t>
            </a:r>
            <a:r>
              <a:rPr sz="1867" spc="-93">
                <a:latin typeface="Comfortaa"/>
                <a:cs typeface="Comfortaa"/>
              </a:rPr>
              <a:t>k</a:t>
            </a:r>
            <a:r>
              <a:rPr sz="1867">
                <a:latin typeface="Comfortaa"/>
                <a:cs typeface="Comfortaa"/>
              </a:rPr>
              <a:t>es{	,	} and Does not Smo</a:t>
            </a:r>
            <a:r>
              <a:rPr sz="1867" spc="-93">
                <a:latin typeface="Comfortaa"/>
                <a:cs typeface="Comfortaa"/>
              </a:rPr>
              <a:t>k</a:t>
            </a:r>
            <a:r>
              <a:rPr sz="1867">
                <a:latin typeface="Comfortaa"/>
                <a:cs typeface="Comfortaa"/>
              </a:rPr>
              <a:t>e  {	,</a:t>
            </a:r>
          </a:p>
        </p:txBody>
      </p:sp>
      <p:sp>
        <p:nvSpPr>
          <p:cNvPr id="41" name="object 41"/>
          <p:cNvSpPr txBox="1"/>
          <p:nvPr/>
        </p:nvSpPr>
        <p:spPr>
          <a:xfrm>
            <a:off x="7038027" y="4073897"/>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2" name="object 42"/>
          <p:cNvSpPr/>
          <p:nvPr/>
        </p:nvSpPr>
        <p:spPr>
          <a:xfrm>
            <a:off x="1844919" y="3497030"/>
            <a:ext cx="356795" cy="351061"/>
          </a:xfrm>
          <a:prstGeom prst="rect">
            <a:avLst/>
          </a:prstGeom>
          <a:blipFill>
            <a:blip r:embed="rId5" cstate="print"/>
            <a:stretch>
              <a:fillRect/>
            </a:stretch>
          </a:blipFill>
        </p:spPr>
        <p:txBody>
          <a:bodyPr wrap="square" lIns="0" tIns="0" rIns="0" bIns="0" rtlCol="0"/>
          <a:lstStyle/>
          <a:p>
            <a:endParaRPr sz="3200"/>
          </a:p>
        </p:txBody>
      </p:sp>
      <p:sp>
        <p:nvSpPr>
          <p:cNvPr id="43" name="object 43"/>
          <p:cNvSpPr/>
          <p:nvPr/>
        </p:nvSpPr>
        <p:spPr>
          <a:xfrm>
            <a:off x="2409305" y="3497030"/>
            <a:ext cx="356799" cy="351061"/>
          </a:xfrm>
          <a:prstGeom prst="rect">
            <a:avLst/>
          </a:prstGeom>
          <a:blipFill>
            <a:blip r:embed="rId4" cstate="print"/>
            <a:stretch>
              <a:fillRect/>
            </a:stretch>
          </a:blipFill>
        </p:spPr>
        <p:txBody>
          <a:bodyPr wrap="square" lIns="0" tIns="0" rIns="0" bIns="0" rtlCol="0"/>
          <a:lstStyle/>
          <a:p>
            <a:endParaRPr sz="3200"/>
          </a:p>
        </p:txBody>
      </p:sp>
      <p:sp>
        <p:nvSpPr>
          <p:cNvPr id="44" name="object 44"/>
          <p:cNvSpPr/>
          <p:nvPr/>
        </p:nvSpPr>
        <p:spPr>
          <a:xfrm>
            <a:off x="5720922" y="3497030"/>
            <a:ext cx="356765" cy="351061"/>
          </a:xfrm>
          <a:prstGeom prst="rect">
            <a:avLst/>
          </a:prstGeom>
          <a:blipFill>
            <a:blip r:embed="rId3" cstate="print"/>
            <a:stretch>
              <a:fillRect/>
            </a:stretch>
          </a:blipFill>
        </p:spPr>
        <p:txBody>
          <a:bodyPr wrap="square" lIns="0" tIns="0" rIns="0" bIns="0" rtlCol="0"/>
          <a:lstStyle/>
          <a:p>
            <a:endParaRPr sz="3200"/>
          </a:p>
        </p:txBody>
      </p:sp>
      <p:sp>
        <p:nvSpPr>
          <p:cNvPr id="45" name="object 45"/>
          <p:cNvSpPr/>
          <p:nvPr/>
        </p:nvSpPr>
        <p:spPr>
          <a:xfrm>
            <a:off x="6348154" y="3496292"/>
            <a:ext cx="358332" cy="352565"/>
          </a:xfrm>
          <a:prstGeom prst="rect">
            <a:avLst/>
          </a:prstGeom>
          <a:blipFill>
            <a:blip r:embed="rId2" cstate="print"/>
            <a:stretch>
              <a:fillRect/>
            </a:stretch>
          </a:blipFill>
        </p:spPr>
        <p:txBody>
          <a:bodyPr wrap="square" lIns="0" tIns="0" rIns="0" bIns="0" rtlCol="0"/>
          <a:lstStyle/>
          <a:p>
            <a:endParaRPr sz="3200"/>
          </a:p>
        </p:txBody>
      </p:sp>
      <p:sp>
        <p:nvSpPr>
          <p:cNvPr id="46" name="object 46"/>
          <p:cNvSpPr/>
          <p:nvPr/>
        </p:nvSpPr>
        <p:spPr>
          <a:xfrm>
            <a:off x="2058969" y="4102662"/>
            <a:ext cx="356799" cy="351061"/>
          </a:xfrm>
          <a:prstGeom prst="rect">
            <a:avLst/>
          </a:prstGeom>
          <a:blipFill>
            <a:blip r:embed="rId5" cstate="print"/>
            <a:stretch>
              <a:fillRect/>
            </a:stretch>
          </a:blipFill>
        </p:spPr>
        <p:txBody>
          <a:bodyPr wrap="square" lIns="0" tIns="0" rIns="0" bIns="0" rtlCol="0"/>
          <a:lstStyle/>
          <a:p>
            <a:endParaRPr sz="3200"/>
          </a:p>
        </p:txBody>
      </p:sp>
      <p:sp>
        <p:nvSpPr>
          <p:cNvPr id="47" name="object 47"/>
          <p:cNvSpPr/>
          <p:nvPr/>
        </p:nvSpPr>
        <p:spPr>
          <a:xfrm>
            <a:off x="2623358" y="4102662"/>
            <a:ext cx="356799" cy="351061"/>
          </a:xfrm>
          <a:prstGeom prst="rect">
            <a:avLst/>
          </a:prstGeom>
          <a:blipFill>
            <a:blip r:embed="rId4" cstate="print"/>
            <a:stretch>
              <a:fillRect/>
            </a:stretch>
          </a:blipFill>
        </p:spPr>
        <p:txBody>
          <a:bodyPr wrap="square" lIns="0" tIns="0" rIns="0" bIns="0" rtlCol="0"/>
          <a:lstStyle/>
          <a:p>
            <a:endParaRPr sz="3200"/>
          </a:p>
        </p:txBody>
      </p:sp>
      <p:sp>
        <p:nvSpPr>
          <p:cNvPr id="48" name="object 48"/>
          <p:cNvSpPr/>
          <p:nvPr/>
        </p:nvSpPr>
        <p:spPr>
          <a:xfrm>
            <a:off x="5934955" y="4102695"/>
            <a:ext cx="356799" cy="351061"/>
          </a:xfrm>
          <a:prstGeom prst="rect">
            <a:avLst/>
          </a:prstGeom>
          <a:blipFill>
            <a:blip r:embed="rId3" cstate="print"/>
            <a:stretch>
              <a:fillRect/>
            </a:stretch>
          </a:blipFill>
        </p:spPr>
        <p:txBody>
          <a:bodyPr wrap="square" lIns="0" tIns="0" rIns="0" bIns="0" rtlCol="0"/>
          <a:lstStyle/>
          <a:p>
            <a:endParaRPr sz="3200"/>
          </a:p>
        </p:txBody>
      </p:sp>
      <p:sp>
        <p:nvSpPr>
          <p:cNvPr id="49" name="object 49"/>
          <p:cNvSpPr/>
          <p:nvPr/>
        </p:nvSpPr>
        <p:spPr>
          <a:xfrm>
            <a:off x="6562221" y="4101951"/>
            <a:ext cx="358332" cy="352572"/>
          </a:xfrm>
          <a:prstGeom prst="rect">
            <a:avLst/>
          </a:prstGeom>
          <a:blipFill>
            <a:blip r:embed="rId2" cstate="print"/>
            <a:stretch>
              <a:fillRect/>
            </a:stretch>
          </a:blipFill>
        </p:spPr>
        <p:txBody>
          <a:bodyPr wrap="square" lIns="0" tIns="0" rIns="0" bIns="0" rtlCol="0"/>
          <a:lstStyle/>
          <a:p>
            <a:endParaRPr sz="3200"/>
          </a:p>
        </p:txBody>
      </p:sp>
      <p:sp>
        <p:nvSpPr>
          <p:cNvPr id="51" name="object 51"/>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46</a:t>
            </a:fld>
            <a:endParaRPr/>
          </a:p>
        </p:txBody>
      </p:sp>
    </p:spTree>
    <p:extLst>
      <p:ext uri="{BB962C8B-B14F-4D97-AF65-F5344CB8AC3E}">
        <p14:creationId xmlns:p14="http://schemas.microsoft.com/office/powerpoint/2010/main" val="3361044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0" name="object 20"/>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2" name="object 22"/>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3" name="object 23"/>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4" name="object 24"/>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5" name="object 25"/>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6" name="object 26"/>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7" name="object 27"/>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1" name="object 31"/>
          <p:cNvGrpSpPr/>
          <p:nvPr/>
        </p:nvGrpSpPr>
        <p:grpSpPr>
          <a:xfrm>
            <a:off x="9524480" y="3488659"/>
            <a:ext cx="904240" cy="628227"/>
            <a:chOff x="7143360" y="2616494"/>
            <a:chExt cx="678180" cy="471170"/>
          </a:xfrm>
        </p:grpSpPr>
        <p:sp>
          <p:nvSpPr>
            <p:cNvPr id="32" name="object 32"/>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3" name="object 33"/>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4" name="object 34"/>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5" name="object 35"/>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36" name="object 36"/>
          <p:cNvSpPr txBox="1"/>
          <p:nvPr/>
        </p:nvSpPr>
        <p:spPr>
          <a:xfrm>
            <a:off x="458431" y="3456171"/>
            <a:ext cx="1270847" cy="304421"/>
          </a:xfrm>
          <a:prstGeom prst="rect">
            <a:avLst/>
          </a:prstGeom>
        </p:spPr>
        <p:txBody>
          <a:bodyPr vert="horz" wrap="square" lIns="0" tIns="16933" rIns="0" bIns="0" rtlCol="0">
            <a:spAutoFit/>
          </a:bodyPr>
          <a:lstStyle/>
          <a:p>
            <a:pPr marL="16933">
              <a:spcBef>
                <a:spcPts val="133"/>
              </a:spcBef>
            </a:pPr>
            <a:r>
              <a:rPr sz="1867" b="1" spc="-7">
                <a:latin typeface="Comfortaa"/>
                <a:cs typeface="Comfortaa"/>
              </a:rPr>
              <a:t>P</a:t>
            </a:r>
            <a:r>
              <a:rPr sz="1867">
                <a:latin typeface="Comfortaa"/>
                <a:cs typeface="Comfortaa"/>
              </a:rPr>
              <a:t>(Smo</a:t>
            </a:r>
            <a:r>
              <a:rPr sz="1867" spc="-93">
                <a:latin typeface="Comfortaa"/>
                <a:cs typeface="Comfortaa"/>
              </a:rPr>
              <a:t>k</a:t>
            </a:r>
            <a:r>
              <a:rPr sz="1867">
                <a:latin typeface="Comfortaa"/>
                <a:cs typeface="Comfortaa"/>
              </a:rPr>
              <a:t>es{</a:t>
            </a:r>
          </a:p>
        </p:txBody>
      </p:sp>
      <p:sp>
        <p:nvSpPr>
          <p:cNvPr id="37" name="object 37"/>
          <p:cNvSpPr txBox="1"/>
          <p:nvPr/>
        </p:nvSpPr>
        <p:spPr>
          <a:xfrm>
            <a:off x="2181586" y="34561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38" name="object 38"/>
          <p:cNvSpPr txBox="1"/>
          <p:nvPr/>
        </p:nvSpPr>
        <p:spPr>
          <a:xfrm>
            <a:off x="2721386" y="3456171"/>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39" name="object 39"/>
          <p:cNvSpPr txBox="1"/>
          <p:nvPr/>
        </p:nvSpPr>
        <p:spPr>
          <a:xfrm>
            <a:off x="6676132" y="3456171"/>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0" name="object 40"/>
          <p:cNvSpPr txBox="1"/>
          <p:nvPr/>
        </p:nvSpPr>
        <p:spPr>
          <a:xfrm>
            <a:off x="3083281" y="4073897"/>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41" name="object 41"/>
          <p:cNvSpPr txBox="1"/>
          <p:nvPr/>
        </p:nvSpPr>
        <p:spPr>
          <a:xfrm>
            <a:off x="7038027" y="4073897"/>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2" name="object 42"/>
          <p:cNvSpPr txBox="1"/>
          <p:nvPr/>
        </p:nvSpPr>
        <p:spPr>
          <a:xfrm>
            <a:off x="2394887" y="4655049"/>
            <a:ext cx="3434080" cy="304421"/>
          </a:xfrm>
          <a:prstGeom prst="rect">
            <a:avLst/>
          </a:prstGeom>
        </p:spPr>
        <p:txBody>
          <a:bodyPr vert="horz" wrap="square" lIns="0" tIns="16933" rIns="0" bIns="0" rtlCol="0">
            <a:spAutoFit/>
          </a:bodyPr>
          <a:lstStyle/>
          <a:p>
            <a:pPr marL="67732">
              <a:spcBef>
                <a:spcPts val="133"/>
              </a:spcBef>
              <a:tabLst>
                <a:tab pos="1744936" algn="l"/>
                <a:tab pos="2285095" algn="l"/>
              </a:tabLst>
            </a:pPr>
            <a:r>
              <a:rPr sz="1867">
                <a:latin typeface="Comfortaa"/>
                <a:cs typeface="Comfortaa"/>
              </a:rPr>
              <a:t>)) x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2</a:t>
            </a:r>
            <a:r>
              <a:rPr sz="1867" spc="53">
                <a:latin typeface="Comfortaa"/>
                <a:cs typeface="Comfortaa"/>
              </a:rPr>
              <a:t>(	</a:t>
            </a:r>
            <a:r>
              <a:rPr sz="1867">
                <a:latin typeface="Comfortaa"/>
                <a:cs typeface="Comfortaa"/>
              </a:rPr>
              <a:t>,	))</a:t>
            </a:r>
            <a:r>
              <a:rPr sz="1867" spc="-60">
                <a:latin typeface="Comfortaa"/>
                <a:cs typeface="Comfortaa"/>
              </a:rPr>
              <a:t>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3</a:t>
            </a:r>
            <a:r>
              <a:rPr sz="1867" spc="53">
                <a:latin typeface="Comfortaa"/>
                <a:cs typeface="Comfortaa"/>
              </a:rPr>
              <a:t>(</a:t>
            </a:r>
            <a:endParaRPr sz="1867">
              <a:latin typeface="Comfortaa"/>
              <a:cs typeface="Comfortaa"/>
            </a:endParaRPr>
          </a:p>
        </p:txBody>
      </p:sp>
      <p:sp>
        <p:nvSpPr>
          <p:cNvPr id="43" name="object 43"/>
          <p:cNvSpPr txBox="1"/>
          <p:nvPr/>
        </p:nvSpPr>
        <p:spPr>
          <a:xfrm>
            <a:off x="6109883" y="4655049"/>
            <a:ext cx="2809240" cy="304421"/>
          </a:xfrm>
          <a:prstGeom prst="rect">
            <a:avLst/>
          </a:prstGeom>
        </p:spPr>
        <p:txBody>
          <a:bodyPr vert="horz" wrap="square" lIns="0" tIns="16933" rIns="0" bIns="0" rtlCol="0">
            <a:spAutoFit/>
          </a:bodyPr>
          <a:lstStyle/>
          <a:p>
            <a:pPr marL="50799">
              <a:spcBef>
                <a:spcPts val="133"/>
              </a:spcBef>
              <a:tabLst>
                <a:tab pos="590112" algn="l"/>
                <a:tab pos="2079361" algn="l"/>
                <a:tab pos="2618675" algn="l"/>
              </a:tabLst>
            </a:pPr>
            <a:r>
              <a:rPr sz="1867">
                <a:latin typeface="Comfortaa"/>
                <a:cs typeface="Comfortaa"/>
              </a:rPr>
              <a:t>,	))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4</a:t>
            </a:r>
            <a:r>
              <a:rPr sz="1867" spc="53">
                <a:latin typeface="Comfortaa"/>
                <a:cs typeface="Comfortaa"/>
              </a:rPr>
              <a:t>(	</a:t>
            </a:r>
            <a:r>
              <a:rPr sz="1867">
                <a:latin typeface="Comfortaa"/>
                <a:cs typeface="Comfortaa"/>
              </a:rPr>
              <a:t>,	))</a:t>
            </a:r>
          </a:p>
        </p:txBody>
      </p:sp>
      <p:sp>
        <p:nvSpPr>
          <p:cNvPr id="44" name="object 44"/>
          <p:cNvSpPr txBox="1"/>
          <p:nvPr/>
        </p:nvSpPr>
        <p:spPr>
          <a:xfrm>
            <a:off x="373764" y="4023098"/>
            <a:ext cx="2291080" cy="1451017"/>
          </a:xfrm>
          <a:prstGeom prst="rect">
            <a:avLst/>
          </a:prstGeom>
        </p:spPr>
        <p:txBody>
          <a:bodyPr vert="horz" wrap="square" lIns="0" tIns="16933" rIns="0" bIns="0" rtlCol="0">
            <a:spAutoFit/>
          </a:bodyPr>
          <a:lstStyle/>
          <a:p>
            <a:pPr marL="101597">
              <a:spcBef>
                <a:spcPts val="133"/>
              </a:spcBef>
              <a:tabLst>
                <a:tab pos="2186039" algn="l"/>
              </a:tabLst>
            </a:pPr>
            <a:r>
              <a:rPr sz="2267" b="1" spc="93">
                <a:latin typeface="DejaVu Sans"/>
                <a:cs typeface="DejaVu Sans"/>
              </a:rPr>
              <a:t>∝</a:t>
            </a:r>
            <a:r>
              <a:rPr sz="1867" b="1" spc="93">
                <a:solidFill>
                  <a:srgbClr val="990000"/>
                </a:solidFill>
                <a:latin typeface="Comfortaa"/>
                <a:cs typeface="Comfortaa"/>
              </a:rPr>
              <a:t>Ψ</a:t>
            </a:r>
            <a:r>
              <a:rPr sz="1867" spc="93">
                <a:latin typeface="Comfortaa"/>
                <a:cs typeface="Comfortaa"/>
              </a:rPr>
              <a:t>(Smokes{	</a:t>
            </a:r>
            <a:r>
              <a:rPr sz="1867">
                <a:latin typeface="Comfortaa"/>
                <a:cs typeface="Comfortaa"/>
              </a:rPr>
              <a:t>,</a:t>
            </a:r>
          </a:p>
          <a:p>
            <a:pPr>
              <a:spcBef>
                <a:spcPts val="67"/>
              </a:spcBef>
            </a:pPr>
            <a:endParaRPr sz="1400">
              <a:latin typeface="Comfortaa"/>
              <a:cs typeface="Comfortaa"/>
            </a:endParaRPr>
          </a:p>
          <a:p>
            <a:pPr marL="101597">
              <a:tabLst>
                <a:tab pos="1548515" algn="l"/>
              </a:tabLst>
            </a:pPr>
            <a:r>
              <a:rPr sz="1867">
                <a:latin typeface="Comfortaa"/>
                <a:cs typeface="Comfortaa"/>
              </a:rPr>
              <a:t>=</a:t>
            </a:r>
            <a:r>
              <a:rPr sz="1867" spc="7">
                <a:latin typeface="Comfortaa"/>
                <a:cs typeface="Comfortaa"/>
              </a:rPr>
              <a:t> </a:t>
            </a:r>
            <a:r>
              <a:rPr sz="1867" spc="47">
                <a:latin typeface="Comfortaa"/>
                <a:cs typeface="Comfortaa"/>
              </a:rPr>
              <a:t>exp(</a:t>
            </a:r>
            <a:r>
              <a:rPr sz="1867" b="1" spc="47">
                <a:solidFill>
                  <a:srgbClr val="990000"/>
                </a:solidFill>
                <a:latin typeface="Comfortaa"/>
                <a:cs typeface="Comfortaa"/>
              </a:rPr>
              <a:t>Ψ</a:t>
            </a:r>
            <a:r>
              <a:rPr sz="1800" b="1" spc="69" baseline="-30864">
                <a:solidFill>
                  <a:srgbClr val="990000"/>
                </a:solidFill>
                <a:latin typeface="Comfortaa"/>
                <a:cs typeface="Comfortaa"/>
              </a:rPr>
              <a:t>1</a:t>
            </a:r>
            <a:r>
              <a:rPr sz="1867" spc="47">
                <a:latin typeface="Comfortaa"/>
                <a:cs typeface="Comfortaa"/>
              </a:rPr>
              <a:t>(	</a:t>
            </a:r>
            <a:r>
              <a:rPr sz="1867">
                <a:latin typeface="Comfortaa"/>
                <a:cs typeface="Comfortaa"/>
              </a:rPr>
              <a:t>,</a:t>
            </a:r>
          </a:p>
          <a:p>
            <a:pPr marL="101597">
              <a:spcBef>
                <a:spcPts val="2240"/>
              </a:spcBef>
            </a:pPr>
            <a:r>
              <a:rPr sz="1867">
                <a:latin typeface="Comfortaa"/>
                <a:cs typeface="Comfortaa"/>
              </a:rPr>
              <a:t>=?</a:t>
            </a:r>
          </a:p>
        </p:txBody>
      </p:sp>
      <p:sp>
        <p:nvSpPr>
          <p:cNvPr id="45" name="object 45"/>
          <p:cNvSpPr/>
          <p:nvPr/>
        </p:nvSpPr>
        <p:spPr>
          <a:xfrm>
            <a:off x="1844919" y="3497030"/>
            <a:ext cx="356795" cy="351061"/>
          </a:xfrm>
          <a:prstGeom prst="rect">
            <a:avLst/>
          </a:prstGeom>
          <a:blipFill>
            <a:blip r:embed="rId5" cstate="print"/>
            <a:stretch>
              <a:fillRect/>
            </a:stretch>
          </a:blipFill>
        </p:spPr>
        <p:txBody>
          <a:bodyPr wrap="square" lIns="0" tIns="0" rIns="0" bIns="0" rtlCol="0"/>
          <a:lstStyle/>
          <a:p>
            <a:endParaRPr sz="3200"/>
          </a:p>
        </p:txBody>
      </p:sp>
      <p:sp>
        <p:nvSpPr>
          <p:cNvPr id="46" name="object 46"/>
          <p:cNvSpPr/>
          <p:nvPr/>
        </p:nvSpPr>
        <p:spPr>
          <a:xfrm>
            <a:off x="2409305" y="3497030"/>
            <a:ext cx="356799" cy="351061"/>
          </a:xfrm>
          <a:prstGeom prst="rect">
            <a:avLst/>
          </a:prstGeom>
          <a:blipFill>
            <a:blip r:embed="rId4" cstate="print"/>
            <a:stretch>
              <a:fillRect/>
            </a:stretch>
          </a:blipFill>
        </p:spPr>
        <p:txBody>
          <a:bodyPr wrap="square" lIns="0" tIns="0" rIns="0" bIns="0" rtlCol="0"/>
          <a:lstStyle/>
          <a:p>
            <a:endParaRPr sz="3200"/>
          </a:p>
        </p:txBody>
      </p:sp>
      <p:sp>
        <p:nvSpPr>
          <p:cNvPr id="47" name="object 47"/>
          <p:cNvSpPr/>
          <p:nvPr/>
        </p:nvSpPr>
        <p:spPr>
          <a:xfrm>
            <a:off x="5720922" y="3497030"/>
            <a:ext cx="356765" cy="351061"/>
          </a:xfrm>
          <a:prstGeom prst="rect">
            <a:avLst/>
          </a:prstGeom>
          <a:blipFill>
            <a:blip r:embed="rId3" cstate="print"/>
            <a:stretch>
              <a:fillRect/>
            </a:stretch>
          </a:blipFill>
        </p:spPr>
        <p:txBody>
          <a:bodyPr wrap="square" lIns="0" tIns="0" rIns="0" bIns="0" rtlCol="0"/>
          <a:lstStyle/>
          <a:p>
            <a:endParaRPr sz="3200"/>
          </a:p>
        </p:txBody>
      </p:sp>
      <p:sp>
        <p:nvSpPr>
          <p:cNvPr id="48" name="object 48"/>
          <p:cNvSpPr/>
          <p:nvPr/>
        </p:nvSpPr>
        <p:spPr>
          <a:xfrm>
            <a:off x="6348154" y="3496292"/>
            <a:ext cx="358332" cy="352565"/>
          </a:xfrm>
          <a:prstGeom prst="rect">
            <a:avLst/>
          </a:prstGeom>
          <a:blipFill>
            <a:blip r:embed="rId2" cstate="print"/>
            <a:stretch>
              <a:fillRect/>
            </a:stretch>
          </a:blipFill>
        </p:spPr>
        <p:txBody>
          <a:bodyPr wrap="square" lIns="0" tIns="0" rIns="0" bIns="0" rtlCol="0"/>
          <a:lstStyle/>
          <a:p>
            <a:endParaRPr sz="3200"/>
          </a:p>
        </p:txBody>
      </p:sp>
      <p:sp>
        <p:nvSpPr>
          <p:cNvPr id="49" name="object 49"/>
          <p:cNvSpPr/>
          <p:nvPr/>
        </p:nvSpPr>
        <p:spPr>
          <a:xfrm>
            <a:off x="1540729" y="4664694"/>
            <a:ext cx="356795" cy="351061"/>
          </a:xfrm>
          <a:prstGeom prst="rect">
            <a:avLst/>
          </a:prstGeom>
          <a:blipFill>
            <a:blip r:embed="rId5" cstate="print"/>
            <a:stretch>
              <a:fillRect/>
            </a:stretch>
          </a:blipFill>
        </p:spPr>
        <p:txBody>
          <a:bodyPr wrap="square" lIns="0" tIns="0" rIns="0" bIns="0" rtlCol="0"/>
          <a:lstStyle/>
          <a:p>
            <a:endParaRPr sz="3200"/>
          </a:p>
        </p:txBody>
      </p:sp>
      <p:sp>
        <p:nvSpPr>
          <p:cNvPr id="50" name="object 50"/>
          <p:cNvSpPr/>
          <p:nvPr/>
        </p:nvSpPr>
        <p:spPr>
          <a:xfrm>
            <a:off x="2100213" y="4664694"/>
            <a:ext cx="356799" cy="351061"/>
          </a:xfrm>
          <a:prstGeom prst="rect">
            <a:avLst/>
          </a:prstGeom>
          <a:blipFill>
            <a:blip r:embed="rId4" cstate="print"/>
            <a:stretch>
              <a:fillRect/>
            </a:stretch>
          </a:blipFill>
        </p:spPr>
        <p:txBody>
          <a:bodyPr wrap="square" lIns="0" tIns="0" rIns="0" bIns="0" rtlCol="0"/>
          <a:lstStyle/>
          <a:p>
            <a:endParaRPr sz="3200"/>
          </a:p>
        </p:txBody>
      </p:sp>
      <p:sp>
        <p:nvSpPr>
          <p:cNvPr id="51" name="object 51"/>
          <p:cNvSpPr/>
          <p:nvPr/>
        </p:nvSpPr>
        <p:spPr>
          <a:xfrm>
            <a:off x="2058969" y="4102662"/>
            <a:ext cx="356799" cy="351061"/>
          </a:xfrm>
          <a:prstGeom prst="rect">
            <a:avLst/>
          </a:prstGeom>
          <a:blipFill>
            <a:blip r:embed="rId5" cstate="print"/>
            <a:stretch>
              <a:fillRect/>
            </a:stretch>
          </a:blipFill>
        </p:spPr>
        <p:txBody>
          <a:bodyPr wrap="square" lIns="0" tIns="0" rIns="0" bIns="0" rtlCol="0"/>
          <a:lstStyle/>
          <a:p>
            <a:endParaRPr sz="3200"/>
          </a:p>
        </p:txBody>
      </p:sp>
      <p:sp>
        <p:nvSpPr>
          <p:cNvPr id="52" name="object 52"/>
          <p:cNvSpPr/>
          <p:nvPr/>
        </p:nvSpPr>
        <p:spPr>
          <a:xfrm>
            <a:off x="2623358" y="4102662"/>
            <a:ext cx="356799" cy="351061"/>
          </a:xfrm>
          <a:prstGeom prst="rect">
            <a:avLst/>
          </a:prstGeom>
          <a:blipFill>
            <a:blip r:embed="rId4" cstate="print"/>
            <a:stretch>
              <a:fillRect/>
            </a:stretch>
          </a:blipFill>
        </p:spPr>
        <p:txBody>
          <a:bodyPr wrap="square" lIns="0" tIns="0" rIns="0" bIns="0" rtlCol="0"/>
          <a:lstStyle/>
          <a:p>
            <a:endParaRPr sz="3200"/>
          </a:p>
        </p:txBody>
      </p:sp>
      <p:sp>
        <p:nvSpPr>
          <p:cNvPr id="53" name="object 53"/>
          <p:cNvSpPr/>
          <p:nvPr/>
        </p:nvSpPr>
        <p:spPr>
          <a:xfrm>
            <a:off x="5934955" y="4102695"/>
            <a:ext cx="356799" cy="351061"/>
          </a:xfrm>
          <a:prstGeom prst="rect">
            <a:avLst/>
          </a:prstGeom>
          <a:blipFill>
            <a:blip r:embed="rId3" cstate="print"/>
            <a:stretch>
              <a:fillRect/>
            </a:stretch>
          </a:blipFill>
        </p:spPr>
        <p:txBody>
          <a:bodyPr wrap="square" lIns="0" tIns="0" rIns="0" bIns="0" rtlCol="0"/>
          <a:lstStyle/>
          <a:p>
            <a:endParaRPr sz="3200"/>
          </a:p>
        </p:txBody>
      </p:sp>
      <p:sp>
        <p:nvSpPr>
          <p:cNvPr id="54" name="object 54"/>
          <p:cNvSpPr/>
          <p:nvPr/>
        </p:nvSpPr>
        <p:spPr>
          <a:xfrm>
            <a:off x="6562221" y="4101951"/>
            <a:ext cx="358332" cy="352572"/>
          </a:xfrm>
          <a:prstGeom prst="rect">
            <a:avLst/>
          </a:prstGeom>
          <a:blipFill>
            <a:blip r:embed="rId2" cstate="print"/>
            <a:stretch>
              <a:fillRect/>
            </a:stretch>
          </a:blipFill>
        </p:spPr>
        <p:txBody>
          <a:bodyPr wrap="square" lIns="0" tIns="0" rIns="0" bIns="0" rtlCol="0"/>
          <a:lstStyle/>
          <a:p>
            <a:endParaRPr sz="3200"/>
          </a:p>
        </p:txBody>
      </p:sp>
      <p:sp>
        <p:nvSpPr>
          <p:cNvPr id="55" name="object 55"/>
          <p:cNvSpPr/>
          <p:nvPr/>
        </p:nvSpPr>
        <p:spPr>
          <a:xfrm>
            <a:off x="3729726" y="4664694"/>
            <a:ext cx="356799" cy="351061"/>
          </a:xfrm>
          <a:prstGeom prst="rect">
            <a:avLst/>
          </a:prstGeom>
          <a:blipFill>
            <a:blip r:embed="rId5" cstate="print"/>
            <a:stretch>
              <a:fillRect/>
            </a:stretch>
          </a:blipFill>
        </p:spPr>
        <p:txBody>
          <a:bodyPr wrap="square" lIns="0" tIns="0" rIns="0" bIns="0" rtlCol="0"/>
          <a:lstStyle/>
          <a:p>
            <a:endParaRPr sz="3200"/>
          </a:p>
        </p:txBody>
      </p:sp>
      <p:sp>
        <p:nvSpPr>
          <p:cNvPr id="56" name="object 56"/>
          <p:cNvSpPr/>
          <p:nvPr/>
        </p:nvSpPr>
        <p:spPr>
          <a:xfrm>
            <a:off x="4272625" y="4663924"/>
            <a:ext cx="358332" cy="352565"/>
          </a:xfrm>
          <a:prstGeom prst="rect">
            <a:avLst/>
          </a:prstGeom>
          <a:blipFill>
            <a:blip r:embed="rId2" cstate="print"/>
            <a:stretch>
              <a:fillRect/>
            </a:stretch>
          </a:blipFill>
        </p:spPr>
        <p:txBody>
          <a:bodyPr wrap="square" lIns="0" tIns="0" rIns="0" bIns="0" rtlCol="0"/>
          <a:lstStyle/>
          <a:p>
            <a:endParaRPr sz="3200"/>
          </a:p>
        </p:txBody>
      </p:sp>
      <p:sp>
        <p:nvSpPr>
          <p:cNvPr id="57" name="object 57"/>
          <p:cNvSpPr/>
          <p:nvPr/>
        </p:nvSpPr>
        <p:spPr>
          <a:xfrm>
            <a:off x="5753455" y="4664694"/>
            <a:ext cx="356799" cy="351061"/>
          </a:xfrm>
          <a:prstGeom prst="rect">
            <a:avLst/>
          </a:prstGeom>
          <a:blipFill>
            <a:blip r:embed="rId4" cstate="print"/>
            <a:stretch>
              <a:fillRect/>
            </a:stretch>
          </a:blipFill>
        </p:spPr>
        <p:txBody>
          <a:bodyPr wrap="square" lIns="0" tIns="0" rIns="0" bIns="0" rtlCol="0"/>
          <a:lstStyle/>
          <a:p>
            <a:endParaRPr sz="3200"/>
          </a:p>
        </p:txBody>
      </p:sp>
      <p:sp>
        <p:nvSpPr>
          <p:cNvPr id="58" name="object 58"/>
          <p:cNvSpPr/>
          <p:nvPr/>
        </p:nvSpPr>
        <p:spPr>
          <a:xfrm>
            <a:off x="6248821" y="4664694"/>
            <a:ext cx="356799" cy="351061"/>
          </a:xfrm>
          <a:prstGeom prst="rect">
            <a:avLst/>
          </a:prstGeom>
          <a:blipFill>
            <a:blip r:embed="rId3" cstate="print"/>
            <a:stretch>
              <a:fillRect/>
            </a:stretch>
          </a:blipFill>
        </p:spPr>
        <p:txBody>
          <a:bodyPr wrap="square" lIns="0" tIns="0" rIns="0" bIns="0" rtlCol="0"/>
          <a:lstStyle/>
          <a:p>
            <a:endParaRPr sz="3200"/>
          </a:p>
        </p:txBody>
      </p:sp>
      <p:sp>
        <p:nvSpPr>
          <p:cNvPr id="59" name="object 59"/>
          <p:cNvSpPr/>
          <p:nvPr/>
        </p:nvSpPr>
        <p:spPr>
          <a:xfrm>
            <a:off x="7783585" y="4664694"/>
            <a:ext cx="356799" cy="351061"/>
          </a:xfrm>
          <a:prstGeom prst="rect">
            <a:avLst/>
          </a:prstGeom>
          <a:blipFill>
            <a:blip r:embed="rId3" cstate="print"/>
            <a:stretch>
              <a:fillRect/>
            </a:stretch>
          </a:blipFill>
        </p:spPr>
        <p:txBody>
          <a:bodyPr wrap="square" lIns="0" tIns="0" rIns="0" bIns="0" rtlCol="0"/>
          <a:lstStyle/>
          <a:p>
            <a:endParaRPr sz="3200"/>
          </a:p>
        </p:txBody>
      </p:sp>
      <p:sp>
        <p:nvSpPr>
          <p:cNvPr id="60" name="object 60"/>
          <p:cNvSpPr/>
          <p:nvPr/>
        </p:nvSpPr>
        <p:spPr>
          <a:xfrm>
            <a:off x="8292550" y="4663924"/>
            <a:ext cx="358332" cy="352565"/>
          </a:xfrm>
          <a:prstGeom prst="rect">
            <a:avLst/>
          </a:prstGeom>
          <a:blipFill>
            <a:blip r:embed="rId2" cstate="print"/>
            <a:stretch>
              <a:fillRect/>
            </a:stretch>
          </a:blipFill>
        </p:spPr>
        <p:txBody>
          <a:bodyPr wrap="square" lIns="0" tIns="0" rIns="0" bIns="0" rtlCol="0"/>
          <a:lstStyle/>
          <a:p>
            <a:endParaRPr sz="3200"/>
          </a:p>
        </p:txBody>
      </p:sp>
      <p:sp>
        <p:nvSpPr>
          <p:cNvPr id="62" name="object 62"/>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47</a:t>
            </a:fld>
            <a:endParaRPr/>
          </a:p>
        </p:txBody>
      </p:sp>
    </p:spTree>
    <p:extLst>
      <p:ext uri="{BB962C8B-B14F-4D97-AF65-F5344CB8AC3E}">
        <p14:creationId xmlns:p14="http://schemas.microsoft.com/office/powerpoint/2010/main" val="2460472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0" name="object 20"/>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2" name="object 22"/>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3" name="object 23"/>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4" name="object 24"/>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5" name="object 25"/>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6" name="object 26"/>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7" name="object 27"/>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1" name="object 31"/>
          <p:cNvGrpSpPr/>
          <p:nvPr/>
        </p:nvGrpSpPr>
        <p:grpSpPr>
          <a:xfrm>
            <a:off x="9524480" y="3488659"/>
            <a:ext cx="904240" cy="628227"/>
            <a:chOff x="7143360" y="2616494"/>
            <a:chExt cx="678180" cy="471170"/>
          </a:xfrm>
        </p:grpSpPr>
        <p:sp>
          <p:nvSpPr>
            <p:cNvPr id="32" name="object 32"/>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3" name="object 33"/>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4" name="object 34"/>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5" name="object 35"/>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36" name="object 36"/>
          <p:cNvSpPr txBox="1"/>
          <p:nvPr/>
        </p:nvSpPr>
        <p:spPr>
          <a:xfrm>
            <a:off x="458431" y="3456171"/>
            <a:ext cx="1270847" cy="304421"/>
          </a:xfrm>
          <a:prstGeom prst="rect">
            <a:avLst/>
          </a:prstGeom>
        </p:spPr>
        <p:txBody>
          <a:bodyPr vert="horz" wrap="square" lIns="0" tIns="16933" rIns="0" bIns="0" rtlCol="0">
            <a:spAutoFit/>
          </a:bodyPr>
          <a:lstStyle/>
          <a:p>
            <a:pPr marL="16933">
              <a:spcBef>
                <a:spcPts val="133"/>
              </a:spcBef>
            </a:pPr>
            <a:r>
              <a:rPr sz="1867" b="1" spc="-7">
                <a:latin typeface="Comfortaa"/>
                <a:cs typeface="Comfortaa"/>
              </a:rPr>
              <a:t>P</a:t>
            </a:r>
            <a:r>
              <a:rPr sz="1867">
                <a:latin typeface="Comfortaa"/>
                <a:cs typeface="Comfortaa"/>
              </a:rPr>
              <a:t>(Smo</a:t>
            </a:r>
            <a:r>
              <a:rPr sz="1867" spc="-93">
                <a:latin typeface="Comfortaa"/>
                <a:cs typeface="Comfortaa"/>
              </a:rPr>
              <a:t>k</a:t>
            </a:r>
            <a:r>
              <a:rPr sz="1867">
                <a:latin typeface="Comfortaa"/>
                <a:cs typeface="Comfortaa"/>
              </a:rPr>
              <a:t>es{</a:t>
            </a:r>
          </a:p>
        </p:txBody>
      </p:sp>
      <p:sp>
        <p:nvSpPr>
          <p:cNvPr id="37" name="object 37"/>
          <p:cNvSpPr txBox="1"/>
          <p:nvPr/>
        </p:nvSpPr>
        <p:spPr>
          <a:xfrm>
            <a:off x="2181586" y="34561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38" name="object 38"/>
          <p:cNvSpPr txBox="1"/>
          <p:nvPr/>
        </p:nvSpPr>
        <p:spPr>
          <a:xfrm>
            <a:off x="2721386" y="3456171"/>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39" name="object 39"/>
          <p:cNvSpPr txBox="1"/>
          <p:nvPr/>
        </p:nvSpPr>
        <p:spPr>
          <a:xfrm>
            <a:off x="6676132" y="3456171"/>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0" name="object 40"/>
          <p:cNvSpPr txBox="1"/>
          <p:nvPr/>
        </p:nvSpPr>
        <p:spPr>
          <a:xfrm>
            <a:off x="3083281" y="4073897"/>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41" name="object 41"/>
          <p:cNvSpPr txBox="1"/>
          <p:nvPr/>
        </p:nvSpPr>
        <p:spPr>
          <a:xfrm>
            <a:off x="322964" y="4023097"/>
            <a:ext cx="5505872" cy="881566"/>
          </a:xfrm>
          <a:prstGeom prst="rect">
            <a:avLst/>
          </a:prstGeom>
        </p:spPr>
        <p:txBody>
          <a:bodyPr vert="horz" wrap="square" lIns="0" tIns="16933" rIns="0" bIns="0" rtlCol="0">
            <a:spAutoFit/>
          </a:bodyPr>
          <a:lstStyle/>
          <a:p>
            <a:pPr marL="152396">
              <a:spcBef>
                <a:spcPts val="133"/>
              </a:spcBef>
              <a:tabLst>
                <a:tab pos="2236837" algn="l"/>
              </a:tabLst>
            </a:pPr>
            <a:r>
              <a:rPr sz="2267" b="1" spc="93">
                <a:latin typeface="DejaVu Sans"/>
                <a:cs typeface="DejaVu Sans"/>
              </a:rPr>
              <a:t>∝</a:t>
            </a:r>
            <a:r>
              <a:rPr sz="1867" b="1" spc="93">
                <a:solidFill>
                  <a:srgbClr val="990000"/>
                </a:solidFill>
                <a:latin typeface="Comfortaa"/>
                <a:cs typeface="Comfortaa"/>
              </a:rPr>
              <a:t>Ψ</a:t>
            </a:r>
            <a:r>
              <a:rPr sz="1867" spc="93">
                <a:latin typeface="Comfortaa"/>
                <a:cs typeface="Comfortaa"/>
              </a:rPr>
              <a:t>(Smokes{	</a:t>
            </a:r>
            <a:r>
              <a:rPr sz="1867">
                <a:latin typeface="Comfortaa"/>
                <a:cs typeface="Comfortaa"/>
              </a:rPr>
              <a:t>,</a:t>
            </a:r>
          </a:p>
          <a:p>
            <a:pPr>
              <a:spcBef>
                <a:spcPts val="67"/>
              </a:spcBef>
            </a:pPr>
            <a:endParaRPr sz="1400">
              <a:latin typeface="Comfortaa"/>
              <a:cs typeface="Comfortaa"/>
            </a:endParaRPr>
          </a:p>
          <a:p>
            <a:pPr marL="152396">
              <a:tabLst>
                <a:tab pos="1599313" algn="l"/>
                <a:tab pos="2139473" algn="l"/>
                <a:tab pos="3816678" algn="l"/>
                <a:tab pos="4356838" algn="l"/>
              </a:tabLst>
            </a:pPr>
            <a:r>
              <a:rPr sz="1867">
                <a:latin typeface="Comfortaa"/>
                <a:cs typeface="Comfortaa"/>
              </a:rPr>
              <a:t>=</a:t>
            </a:r>
            <a:r>
              <a:rPr sz="1867" spc="7">
                <a:latin typeface="Comfortaa"/>
                <a:cs typeface="Comfortaa"/>
              </a:rPr>
              <a:t> </a:t>
            </a:r>
            <a:r>
              <a:rPr sz="1867" spc="47">
                <a:latin typeface="Comfortaa"/>
                <a:cs typeface="Comfortaa"/>
              </a:rPr>
              <a:t>exp(</a:t>
            </a:r>
            <a:r>
              <a:rPr sz="1867" b="1" spc="47">
                <a:solidFill>
                  <a:srgbClr val="990000"/>
                </a:solidFill>
                <a:latin typeface="Comfortaa"/>
                <a:cs typeface="Comfortaa"/>
              </a:rPr>
              <a:t>Ψ</a:t>
            </a:r>
            <a:r>
              <a:rPr sz="1800" b="1" spc="69" baseline="-30864">
                <a:solidFill>
                  <a:srgbClr val="990000"/>
                </a:solidFill>
                <a:latin typeface="Comfortaa"/>
                <a:cs typeface="Comfortaa"/>
              </a:rPr>
              <a:t>1</a:t>
            </a:r>
            <a:r>
              <a:rPr sz="1867" spc="47">
                <a:latin typeface="Comfortaa"/>
                <a:cs typeface="Comfortaa"/>
              </a:rPr>
              <a:t>(	</a:t>
            </a:r>
            <a:r>
              <a:rPr sz="1867">
                <a:latin typeface="Comfortaa"/>
                <a:cs typeface="Comfortaa"/>
              </a:rPr>
              <a:t>,	)) x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2</a:t>
            </a:r>
            <a:r>
              <a:rPr sz="1867" spc="53">
                <a:latin typeface="Comfortaa"/>
                <a:cs typeface="Comfortaa"/>
              </a:rPr>
              <a:t>(	</a:t>
            </a:r>
            <a:r>
              <a:rPr sz="1867">
                <a:latin typeface="Comfortaa"/>
                <a:cs typeface="Comfortaa"/>
              </a:rPr>
              <a:t>,	))</a:t>
            </a:r>
            <a:r>
              <a:rPr sz="1867" spc="-53">
                <a:latin typeface="Comfortaa"/>
                <a:cs typeface="Comfortaa"/>
              </a:rPr>
              <a:t>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3</a:t>
            </a:r>
            <a:r>
              <a:rPr sz="1867" spc="53">
                <a:latin typeface="Comfortaa"/>
                <a:cs typeface="Comfortaa"/>
              </a:rPr>
              <a:t>(</a:t>
            </a:r>
            <a:endParaRPr sz="1867">
              <a:latin typeface="Comfortaa"/>
              <a:cs typeface="Comfortaa"/>
            </a:endParaRPr>
          </a:p>
        </p:txBody>
      </p:sp>
      <p:sp>
        <p:nvSpPr>
          <p:cNvPr id="42" name="object 42"/>
          <p:cNvSpPr txBox="1"/>
          <p:nvPr/>
        </p:nvSpPr>
        <p:spPr>
          <a:xfrm>
            <a:off x="7038027" y="4073897"/>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3" name="object 43"/>
          <p:cNvSpPr txBox="1"/>
          <p:nvPr/>
        </p:nvSpPr>
        <p:spPr>
          <a:xfrm>
            <a:off x="6109883" y="4655049"/>
            <a:ext cx="2809240" cy="304421"/>
          </a:xfrm>
          <a:prstGeom prst="rect">
            <a:avLst/>
          </a:prstGeom>
        </p:spPr>
        <p:txBody>
          <a:bodyPr vert="horz" wrap="square" lIns="0" tIns="16933" rIns="0" bIns="0" rtlCol="0">
            <a:spAutoFit/>
          </a:bodyPr>
          <a:lstStyle/>
          <a:p>
            <a:pPr marL="50799">
              <a:spcBef>
                <a:spcPts val="133"/>
              </a:spcBef>
              <a:tabLst>
                <a:tab pos="590112" algn="l"/>
                <a:tab pos="2079361" algn="l"/>
                <a:tab pos="2618675" algn="l"/>
              </a:tabLst>
            </a:pPr>
            <a:r>
              <a:rPr sz="1867">
                <a:latin typeface="Comfortaa"/>
                <a:cs typeface="Comfortaa"/>
              </a:rPr>
              <a:t>,	))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4</a:t>
            </a:r>
            <a:r>
              <a:rPr sz="1867" spc="53">
                <a:latin typeface="Comfortaa"/>
                <a:cs typeface="Comfortaa"/>
              </a:rPr>
              <a:t>(	</a:t>
            </a:r>
            <a:r>
              <a:rPr sz="1867">
                <a:latin typeface="Comfortaa"/>
                <a:cs typeface="Comfortaa"/>
              </a:rPr>
              <a:t>,	))</a:t>
            </a:r>
          </a:p>
        </p:txBody>
      </p:sp>
      <p:sp>
        <p:nvSpPr>
          <p:cNvPr id="44" name="object 44"/>
          <p:cNvSpPr txBox="1"/>
          <p:nvPr/>
        </p:nvSpPr>
        <p:spPr>
          <a:xfrm>
            <a:off x="458431" y="5224007"/>
            <a:ext cx="5080000"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 </a:t>
            </a:r>
            <a:r>
              <a:rPr sz="1867" spc="-13">
                <a:latin typeface="Comfortaa"/>
                <a:cs typeface="Comfortaa"/>
              </a:rPr>
              <a:t>exp(</a:t>
            </a:r>
            <a:r>
              <a:rPr sz="1867" b="1" spc="-13">
                <a:solidFill>
                  <a:srgbClr val="1154CC"/>
                </a:solidFill>
                <a:latin typeface="Comfortaa"/>
                <a:cs typeface="Comfortaa"/>
              </a:rPr>
              <a:t>1</a:t>
            </a:r>
            <a:r>
              <a:rPr sz="1867" spc="-13">
                <a:latin typeface="Comfortaa"/>
                <a:cs typeface="Comfortaa"/>
              </a:rPr>
              <a:t>) </a:t>
            </a:r>
            <a:r>
              <a:rPr sz="1867">
                <a:latin typeface="Comfortaa"/>
                <a:cs typeface="Comfortaa"/>
              </a:rPr>
              <a:t>x </a:t>
            </a:r>
            <a:r>
              <a:rPr sz="1867" spc="-20">
                <a:latin typeface="Comfortaa"/>
                <a:cs typeface="Comfortaa"/>
              </a:rPr>
              <a:t>exp(</a:t>
            </a:r>
            <a:r>
              <a:rPr sz="1867" b="1" spc="-20">
                <a:solidFill>
                  <a:srgbClr val="990000"/>
                </a:solidFill>
                <a:latin typeface="Comfortaa"/>
                <a:cs typeface="Comfortaa"/>
              </a:rPr>
              <a:t>0.5</a:t>
            </a:r>
            <a:r>
              <a:rPr sz="1867" spc="-20">
                <a:latin typeface="Comfortaa"/>
                <a:cs typeface="Comfortaa"/>
              </a:rPr>
              <a:t>) </a:t>
            </a:r>
            <a:r>
              <a:rPr sz="1867">
                <a:latin typeface="Comfortaa"/>
                <a:cs typeface="Comfortaa"/>
              </a:rPr>
              <a:t>x </a:t>
            </a:r>
            <a:r>
              <a:rPr sz="1867" spc="-20">
                <a:latin typeface="Comfortaa"/>
                <a:cs typeface="Comfortaa"/>
              </a:rPr>
              <a:t>exp(</a:t>
            </a:r>
            <a:r>
              <a:rPr sz="1867" b="1" spc="-20">
                <a:solidFill>
                  <a:srgbClr val="990000"/>
                </a:solidFill>
                <a:latin typeface="Comfortaa"/>
                <a:cs typeface="Comfortaa"/>
              </a:rPr>
              <a:t>0.5</a:t>
            </a:r>
            <a:r>
              <a:rPr sz="1867" spc="-20">
                <a:latin typeface="Comfortaa"/>
                <a:cs typeface="Comfortaa"/>
              </a:rPr>
              <a:t>) </a:t>
            </a:r>
            <a:r>
              <a:rPr sz="1867">
                <a:latin typeface="Comfortaa"/>
                <a:cs typeface="Comfortaa"/>
              </a:rPr>
              <a:t>x </a:t>
            </a:r>
            <a:r>
              <a:rPr sz="1867" spc="-13">
                <a:latin typeface="Comfortaa"/>
                <a:cs typeface="Comfortaa"/>
              </a:rPr>
              <a:t>exp(</a:t>
            </a:r>
            <a:r>
              <a:rPr sz="1867" b="1" spc="-13">
                <a:solidFill>
                  <a:srgbClr val="1154CC"/>
                </a:solidFill>
                <a:latin typeface="Comfortaa"/>
                <a:cs typeface="Comfortaa"/>
              </a:rPr>
              <a:t>1</a:t>
            </a:r>
            <a:r>
              <a:rPr sz="1867" spc="-13">
                <a:latin typeface="Comfortaa"/>
                <a:cs typeface="Comfortaa"/>
              </a:rPr>
              <a:t>) </a:t>
            </a:r>
            <a:r>
              <a:rPr sz="1867">
                <a:latin typeface="Comfortaa"/>
                <a:cs typeface="Comfortaa"/>
              </a:rPr>
              <a:t>=</a:t>
            </a:r>
            <a:r>
              <a:rPr sz="1867" spc="-27">
                <a:latin typeface="Comfortaa"/>
                <a:cs typeface="Comfortaa"/>
              </a:rPr>
              <a:t> </a:t>
            </a:r>
            <a:r>
              <a:rPr sz="1867" b="1" spc="-13">
                <a:solidFill>
                  <a:srgbClr val="1154CC"/>
                </a:solidFill>
                <a:latin typeface="Comfortaa"/>
                <a:cs typeface="Comfortaa"/>
              </a:rPr>
              <a:t>exp(3)</a:t>
            </a:r>
            <a:endParaRPr sz="1867">
              <a:latin typeface="Comfortaa"/>
              <a:cs typeface="Comfortaa"/>
            </a:endParaRPr>
          </a:p>
        </p:txBody>
      </p:sp>
      <p:sp>
        <p:nvSpPr>
          <p:cNvPr id="45" name="object 45"/>
          <p:cNvSpPr/>
          <p:nvPr/>
        </p:nvSpPr>
        <p:spPr>
          <a:xfrm>
            <a:off x="1844919" y="3497030"/>
            <a:ext cx="356795" cy="351061"/>
          </a:xfrm>
          <a:prstGeom prst="rect">
            <a:avLst/>
          </a:prstGeom>
          <a:blipFill>
            <a:blip r:embed="rId5" cstate="print"/>
            <a:stretch>
              <a:fillRect/>
            </a:stretch>
          </a:blipFill>
        </p:spPr>
        <p:txBody>
          <a:bodyPr wrap="square" lIns="0" tIns="0" rIns="0" bIns="0" rtlCol="0"/>
          <a:lstStyle/>
          <a:p>
            <a:endParaRPr sz="3200"/>
          </a:p>
        </p:txBody>
      </p:sp>
      <p:sp>
        <p:nvSpPr>
          <p:cNvPr id="46" name="object 46"/>
          <p:cNvSpPr/>
          <p:nvPr/>
        </p:nvSpPr>
        <p:spPr>
          <a:xfrm>
            <a:off x="2409305" y="3497030"/>
            <a:ext cx="356799" cy="351061"/>
          </a:xfrm>
          <a:prstGeom prst="rect">
            <a:avLst/>
          </a:prstGeom>
          <a:blipFill>
            <a:blip r:embed="rId4" cstate="print"/>
            <a:stretch>
              <a:fillRect/>
            </a:stretch>
          </a:blipFill>
        </p:spPr>
        <p:txBody>
          <a:bodyPr wrap="square" lIns="0" tIns="0" rIns="0" bIns="0" rtlCol="0"/>
          <a:lstStyle/>
          <a:p>
            <a:endParaRPr sz="3200"/>
          </a:p>
        </p:txBody>
      </p:sp>
      <p:sp>
        <p:nvSpPr>
          <p:cNvPr id="47" name="object 47"/>
          <p:cNvSpPr/>
          <p:nvPr/>
        </p:nvSpPr>
        <p:spPr>
          <a:xfrm>
            <a:off x="5720922" y="3497030"/>
            <a:ext cx="356765" cy="351061"/>
          </a:xfrm>
          <a:prstGeom prst="rect">
            <a:avLst/>
          </a:prstGeom>
          <a:blipFill>
            <a:blip r:embed="rId3" cstate="print"/>
            <a:stretch>
              <a:fillRect/>
            </a:stretch>
          </a:blipFill>
        </p:spPr>
        <p:txBody>
          <a:bodyPr wrap="square" lIns="0" tIns="0" rIns="0" bIns="0" rtlCol="0"/>
          <a:lstStyle/>
          <a:p>
            <a:endParaRPr sz="3200"/>
          </a:p>
        </p:txBody>
      </p:sp>
      <p:sp>
        <p:nvSpPr>
          <p:cNvPr id="48" name="object 48"/>
          <p:cNvSpPr/>
          <p:nvPr/>
        </p:nvSpPr>
        <p:spPr>
          <a:xfrm>
            <a:off x="6348154" y="3496292"/>
            <a:ext cx="358332" cy="352565"/>
          </a:xfrm>
          <a:prstGeom prst="rect">
            <a:avLst/>
          </a:prstGeom>
          <a:blipFill>
            <a:blip r:embed="rId2" cstate="print"/>
            <a:stretch>
              <a:fillRect/>
            </a:stretch>
          </a:blipFill>
        </p:spPr>
        <p:txBody>
          <a:bodyPr wrap="square" lIns="0" tIns="0" rIns="0" bIns="0" rtlCol="0"/>
          <a:lstStyle/>
          <a:p>
            <a:endParaRPr sz="3200"/>
          </a:p>
        </p:txBody>
      </p:sp>
      <p:sp>
        <p:nvSpPr>
          <p:cNvPr id="49" name="object 49"/>
          <p:cNvSpPr/>
          <p:nvPr/>
        </p:nvSpPr>
        <p:spPr>
          <a:xfrm>
            <a:off x="1540729" y="4664694"/>
            <a:ext cx="356795" cy="351061"/>
          </a:xfrm>
          <a:prstGeom prst="rect">
            <a:avLst/>
          </a:prstGeom>
          <a:blipFill>
            <a:blip r:embed="rId5" cstate="print"/>
            <a:stretch>
              <a:fillRect/>
            </a:stretch>
          </a:blipFill>
        </p:spPr>
        <p:txBody>
          <a:bodyPr wrap="square" lIns="0" tIns="0" rIns="0" bIns="0" rtlCol="0"/>
          <a:lstStyle/>
          <a:p>
            <a:endParaRPr sz="3200"/>
          </a:p>
        </p:txBody>
      </p:sp>
      <p:sp>
        <p:nvSpPr>
          <p:cNvPr id="50" name="object 50"/>
          <p:cNvSpPr/>
          <p:nvPr/>
        </p:nvSpPr>
        <p:spPr>
          <a:xfrm>
            <a:off x="2100213" y="4664694"/>
            <a:ext cx="356799" cy="351061"/>
          </a:xfrm>
          <a:prstGeom prst="rect">
            <a:avLst/>
          </a:prstGeom>
          <a:blipFill>
            <a:blip r:embed="rId4" cstate="print"/>
            <a:stretch>
              <a:fillRect/>
            </a:stretch>
          </a:blipFill>
        </p:spPr>
        <p:txBody>
          <a:bodyPr wrap="square" lIns="0" tIns="0" rIns="0" bIns="0" rtlCol="0"/>
          <a:lstStyle/>
          <a:p>
            <a:endParaRPr sz="3200"/>
          </a:p>
        </p:txBody>
      </p:sp>
      <p:sp>
        <p:nvSpPr>
          <p:cNvPr id="51" name="object 51"/>
          <p:cNvSpPr/>
          <p:nvPr/>
        </p:nvSpPr>
        <p:spPr>
          <a:xfrm>
            <a:off x="2058969" y="4102662"/>
            <a:ext cx="356799" cy="351061"/>
          </a:xfrm>
          <a:prstGeom prst="rect">
            <a:avLst/>
          </a:prstGeom>
          <a:blipFill>
            <a:blip r:embed="rId5" cstate="print"/>
            <a:stretch>
              <a:fillRect/>
            </a:stretch>
          </a:blipFill>
        </p:spPr>
        <p:txBody>
          <a:bodyPr wrap="square" lIns="0" tIns="0" rIns="0" bIns="0" rtlCol="0"/>
          <a:lstStyle/>
          <a:p>
            <a:endParaRPr sz="3200"/>
          </a:p>
        </p:txBody>
      </p:sp>
      <p:sp>
        <p:nvSpPr>
          <p:cNvPr id="52" name="object 52"/>
          <p:cNvSpPr/>
          <p:nvPr/>
        </p:nvSpPr>
        <p:spPr>
          <a:xfrm>
            <a:off x="2623358" y="4102662"/>
            <a:ext cx="356799" cy="351061"/>
          </a:xfrm>
          <a:prstGeom prst="rect">
            <a:avLst/>
          </a:prstGeom>
          <a:blipFill>
            <a:blip r:embed="rId4" cstate="print"/>
            <a:stretch>
              <a:fillRect/>
            </a:stretch>
          </a:blipFill>
        </p:spPr>
        <p:txBody>
          <a:bodyPr wrap="square" lIns="0" tIns="0" rIns="0" bIns="0" rtlCol="0"/>
          <a:lstStyle/>
          <a:p>
            <a:endParaRPr sz="3200"/>
          </a:p>
        </p:txBody>
      </p:sp>
      <p:sp>
        <p:nvSpPr>
          <p:cNvPr id="53" name="object 53"/>
          <p:cNvSpPr/>
          <p:nvPr/>
        </p:nvSpPr>
        <p:spPr>
          <a:xfrm>
            <a:off x="5934955" y="4102695"/>
            <a:ext cx="356799" cy="351061"/>
          </a:xfrm>
          <a:prstGeom prst="rect">
            <a:avLst/>
          </a:prstGeom>
          <a:blipFill>
            <a:blip r:embed="rId3" cstate="print"/>
            <a:stretch>
              <a:fillRect/>
            </a:stretch>
          </a:blipFill>
        </p:spPr>
        <p:txBody>
          <a:bodyPr wrap="square" lIns="0" tIns="0" rIns="0" bIns="0" rtlCol="0"/>
          <a:lstStyle/>
          <a:p>
            <a:endParaRPr sz="3200"/>
          </a:p>
        </p:txBody>
      </p:sp>
      <p:sp>
        <p:nvSpPr>
          <p:cNvPr id="54" name="object 54"/>
          <p:cNvSpPr/>
          <p:nvPr/>
        </p:nvSpPr>
        <p:spPr>
          <a:xfrm>
            <a:off x="6562221" y="4101951"/>
            <a:ext cx="358332" cy="352572"/>
          </a:xfrm>
          <a:prstGeom prst="rect">
            <a:avLst/>
          </a:prstGeom>
          <a:blipFill>
            <a:blip r:embed="rId2" cstate="print"/>
            <a:stretch>
              <a:fillRect/>
            </a:stretch>
          </a:blipFill>
        </p:spPr>
        <p:txBody>
          <a:bodyPr wrap="square" lIns="0" tIns="0" rIns="0" bIns="0" rtlCol="0"/>
          <a:lstStyle/>
          <a:p>
            <a:endParaRPr sz="3200"/>
          </a:p>
        </p:txBody>
      </p:sp>
      <p:sp>
        <p:nvSpPr>
          <p:cNvPr id="55" name="object 55"/>
          <p:cNvSpPr/>
          <p:nvPr/>
        </p:nvSpPr>
        <p:spPr>
          <a:xfrm>
            <a:off x="3729726" y="4664694"/>
            <a:ext cx="356799" cy="351061"/>
          </a:xfrm>
          <a:prstGeom prst="rect">
            <a:avLst/>
          </a:prstGeom>
          <a:blipFill>
            <a:blip r:embed="rId5" cstate="print"/>
            <a:stretch>
              <a:fillRect/>
            </a:stretch>
          </a:blipFill>
        </p:spPr>
        <p:txBody>
          <a:bodyPr wrap="square" lIns="0" tIns="0" rIns="0" bIns="0" rtlCol="0"/>
          <a:lstStyle/>
          <a:p>
            <a:endParaRPr sz="3200"/>
          </a:p>
        </p:txBody>
      </p:sp>
      <p:sp>
        <p:nvSpPr>
          <p:cNvPr id="56" name="object 56"/>
          <p:cNvSpPr/>
          <p:nvPr/>
        </p:nvSpPr>
        <p:spPr>
          <a:xfrm>
            <a:off x="4272625" y="4663924"/>
            <a:ext cx="358332" cy="352565"/>
          </a:xfrm>
          <a:prstGeom prst="rect">
            <a:avLst/>
          </a:prstGeom>
          <a:blipFill>
            <a:blip r:embed="rId2" cstate="print"/>
            <a:stretch>
              <a:fillRect/>
            </a:stretch>
          </a:blipFill>
        </p:spPr>
        <p:txBody>
          <a:bodyPr wrap="square" lIns="0" tIns="0" rIns="0" bIns="0" rtlCol="0"/>
          <a:lstStyle/>
          <a:p>
            <a:endParaRPr sz="3200"/>
          </a:p>
        </p:txBody>
      </p:sp>
      <p:sp>
        <p:nvSpPr>
          <p:cNvPr id="57" name="object 57"/>
          <p:cNvSpPr/>
          <p:nvPr/>
        </p:nvSpPr>
        <p:spPr>
          <a:xfrm>
            <a:off x="5753455" y="4664694"/>
            <a:ext cx="356799" cy="351061"/>
          </a:xfrm>
          <a:prstGeom prst="rect">
            <a:avLst/>
          </a:prstGeom>
          <a:blipFill>
            <a:blip r:embed="rId4" cstate="print"/>
            <a:stretch>
              <a:fillRect/>
            </a:stretch>
          </a:blipFill>
        </p:spPr>
        <p:txBody>
          <a:bodyPr wrap="square" lIns="0" tIns="0" rIns="0" bIns="0" rtlCol="0"/>
          <a:lstStyle/>
          <a:p>
            <a:endParaRPr sz="3200"/>
          </a:p>
        </p:txBody>
      </p:sp>
      <p:sp>
        <p:nvSpPr>
          <p:cNvPr id="58" name="object 58"/>
          <p:cNvSpPr/>
          <p:nvPr/>
        </p:nvSpPr>
        <p:spPr>
          <a:xfrm>
            <a:off x="6248821" y="4664694"/>
            <a:ext cx="356799" cy="351061"/>
          </a:xfrm>
          <a:prstGeom prst="rect">
            <a:avLst/>
          </a:prstGeom>
          <a:blipFill>
            <a:blip r:embed="rId3" cstate="print"/>
            <a:stretch>
              <a:fillRect/>
            </a:stretch>
          </a:blipFill>
        </p:spPr>
        <p:txBody>
          <a:bodyPr wrap="square" lIns="0" tIns="0" rIns="0" bIns="0" rtlCol="0"/>
          <a:lstStyle/>
          <a:p>
            <a:endParaRPr sz="3200"/>
          </a:p>
        </p:txBody>
      </p:sp>
      <p:sp>
        <p:nvSpPr>
          <p:cNvPr id="59" name="object 59"/>
          <p:cNvSpPr/>
          <p:nvPr/>
        </p:nvSpPr>
        <p:spPr>
          <a:xfrm>
            <a:off x="7783585" y="4664694"/>
            <a:ext cx="356799" cy="351061"/>
          </a:xfrm>
          <a:prstGeom prst="rect">
            <a:avLst/>
          </a:prstGeom>
          <a:blipFill>
            <a:blip r:embed="rId3" cstate="print"/>
            <a:stretch>
              <a:fillRect/>
            </a:stretch>
          </a:blipFill>
        </p:spPr>
        <p:txBody>
          <a:bodyPr wrap="square" lIns="0" tIns="0" rIns="0" bIns="0" rtlCol="0"/>
          <a:lstStyle/>
          <a:p>
            <a:endParaRPr sz="3200"/>
          </a:p>
        </p:txBody>
      </p:sp>
      <p:sp>
        <p:nvSpPr>
          <p:cNvPr id="60" name="object 60"/>
          <p:cNvSpPr/>
          <p:nvPr/>
        </p:nvSpPr>
        <p:spPr>
          <a:xfrm>
            <a:off x="8292550" y="4663924"/>
            <a:ext cx="358332" cy="352565"/>
          </a:xfrm>
          <a:prstGeom prst="rect">
            <a:avLst/>
          </a:prstGeom>
          <a:blipFill>
            <a:blip r:embed="rId2" cstate="print"/>
            <a:stretch>
              <a:fillRect/>
            </a:stretch>
          </a:blipFill>
        </p:spPr>
        <p:txBody>
          <a:bodyPr wrap="square" lIns="0" tIns="0" rIns="0" bIns="0" rtlCol="0"/>
          <a:lstStyle/>
          <a:p>
            <a:endParaRPr sz="3200"/>
          </a:p>
        </p:txBody>
      </p:sp>
      <p:sp>
        <p:nvSpPr>
          <p:cNvPr id="62" name="object 62"/>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48</a:t>
            </a:fld>
            <a:endParaRPr/>
          </a:p>
        </p:txBody>
      </p:sp>
    </p:spTree>
    <p:extLst>
      <p:ext uri="{BB962C8B-B14F-4D97-AF65-F5344CB8AC3E}">
        <p14:creationId xmlns:p14="http://schemas.microsoft.com/office/powerpoint/2010/main" val="2502024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0" name="object 20"/>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2" name="object 22"/>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3" name="object 23"/>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4" name="object 24"/>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5" name="object 25"/>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6" name="object 26"/>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7" name="object 27"/>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1" name="object 31"/>
          <p:cNvGrpSpPr/>
          <p:nvPr/>
        </p:nvGrpSpPr>
        <p:grpSpPr>
          <a:xfrm>
            <a:off x="9524480" y="3488659"/>
            <a:ext cx="904240" cy="628227"/>
            <a:chOff x="7143360" y="2616494"/>
            <a:chExt cx="678180" cy="471170"/>
          </a:xfrm>
        </p:grpSpPr>
        <p:sp>
          <p:nvSpPr>
            <p:cNvPr id="32" name="object 32"/>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3" name="object 33"/>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4" name="object 34"/>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5" name="object 35"/>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36" name="object 36"/>
          <p:cNvSpPr txBox="1"/>
          <p:nvPr/>
        </p:nvSpPr>
        <p:spPr>
          <a:xfrm>
            <a:off x="458431" y="3456171"/>
            <a:ext cx="1270847" cy="304421"/>
          </a:xfrm>
          <a:prstGeom prst="rect">
            <a:avLst/>
          </a:prstGeom>
        </p:spPr>
        <p:txBody>
          <a:bodyPr vert="horz" wrap="square" lIns="0" tIns="16933" rIns="0" bIns="0" rtlCol="0">
            <a:spAutoFit/>
          </a:bodyPr>
          <a:lstStyle/>
          <a:p>
            <a:pPr marL="16933">
              <a:spcBef>
                <a:spcPts val="133"/>
              </a:spcBef>
            </a:pPr>
            <a:r>
              <a:rPr sz="1867" b="1" spc="-7">
                <a:latin typeface="Comfortaa"/>
                <a:cs typeface="Comfortaa"/>
              </a:rPr>
              <a:t>P</a:t>
            </a:r>
            <a:r>
              <a:rPr sz="1867">
                <a:latin typeface="Comfortaa"/>
                <a:cs typeface="Comfortaa"/>
              </a:rPr>
              <a:t>(Smo</a:t>
            </a:r>
            <a:r>
              <a:rPr sz="1867" spc="-93">
                <a:latin typeface="Comfortaa"/>
                <a:cs typeface="Comfortaa"/>
              </a:rPr>
              <a:t>k</a:t>
            </a:r>
            <a:r>
              <a:rPr sz="1867">
                <a:latin typeface="Comfortaa"/>
                <a:cs typeface="Comfortaa"/>
              </a:rPr>
              <a:t>es{</a:t>
            </a:r>
          </a:p>
        </p:txBody>
      </p:sp>
      <p:sp>
        <p:nvSpPr>
          <p:cNvPr id="37" name="object 37"/>
          <p:cNvSpPr txBox="1"/>
          <p:nvPr/>
        </p:nvSpPr>
        <p:spPr>
          <a:xfrm>
            <a:off x="2181586" y="34561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38" name="object 38"/>
          <p:cNvSpPr txBox="1"/>
          <p:nvPr/>
        </p:nvSpPr>
        <p:spPr>
          <a:xfrm>
            <a:off x="2721386" y="3456171"/>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39" name="object 39"/>
          <p:cNvSpPr txBox="1"/>
          <p:nvPr/>
        </p:nvSpPr>
        <p:spPr>
          <a:xfrm>
            <a:off x="6676132" y="3456171"/>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0" name="object 40"/>
          <p:cNvSpPr/>
          <p:nvPr/>
        </p:nvSpPr>
        <p:spPr>
          <a:xfrm>
            <a:off x="1844919" y="3497030"/>
            <a:ext cx="356795" cy="351061"/>
          </a:xfrm>
          <a:prstGeom prst="rect">
            <a:avLst/>
          </a:prstGeom>
          <a:blipFill>
            <a:blip r:embed="rId5" cstate="print"/>
            <a:stretch>
              <a:fillRect/>
            </a:stretch>
          </a:blipFill>
        </p:spPr>
        <p:txBody>
          <a:bodyPr wrap="square" lIns="0" tIns="0" rIns="0" bIns="0" rtlCol="0"/>
          <a:lstStyle/>
          <a:p>
            <a:endParaRPr sz="3200"/>
          </a:p>
        </p:txBody>
      </p:sp>
      <p:sp>
        <p:nvSpPr>
          <p:cNvPr id="41" name="object 41"/>
          <p:cNvSpPr/>
          <p:nvPr/>
        </p:nvSpPr>
        <p:spPr>
          <a:xfrm>
            <a:off x="5691055" y="3488363"/>
            <a:ext cx="356799" cy="351061"/>
          </a:xfrm>
          <a:prstGeom prst="rect">
            <a:avLst/>
          </a:prstGeom>
          <a:blipFill>
            <a:blip r:embed="rId4" cstate="print"/>
            <a:stretch>
              <a:fillRect/>
            </a:stretch>
          </a:blipFill>
        </p:spPr>
        <p:txBody>
          <a:bodyPr wrap="square" lIns="0" tIns="0" rIns="0" bIns="0" rtlCol="0"/>
          <a:lstStyle/>
          <a:p>
            <a:endParaRPr sz="3200"/>
          </a:p>
        </p:txBody>
      </p:sp>
      <p:sp>
        <p:nvSpPr>
          <p:cNvPr id="42" name="object 42"/>
          <p:cNvSpPr/>
          <p:nvPr/>
        </p:nvSpPr>
        <p:spPr>
          <a:xfrm>
            <a:off x="2307309" y="3488363"/>
            <a:ext cx="356799" cy="351061"/>
          </a:xfrm>
          <a:prstGeom prst="rect">
            <a:avLst/>
          </a:prstGeom>
          <a:blipFill>
            <a:blip r:embed="rId3" cstate="print"/>
            <a:stretch>
              <a:fillRect/>
            </a:stretch>
          </a:blipFill>
        </p:spPr>
        <p:txBody>
          <a:bodyPr wrap="square" lIns="0" tIns="0" rIns="0" bIns="0" rtlCol="0"/>
          <a:lstStyle/>
          <a:p>
            <a:endParaRPr sz="3200"/>
          </a:p>
        </p:txBody>
      </p:sp>
      <p:sp>
        <p:nvSpPr>
          <p:cNvPr id="43" name="object 43"/>
          <p:cNvSpPr/>
          <p:nvPr/>
        </p:nvSpPr>
        <p:spPr>
          <a:xfrm>
            <a:off x="6348154" y="3496292"/>
            <a:ext cx="358332" cy="352565"/>
          </a:xfrm>
          <a:prstGeom prst="rect">
            <a:avLst/>
          </a:prstGeom>
          <a:blipFill>
            <a:blip r:embed="rId2" cstate="print"/>
            <a:stretch>
              <a:fillRect/>
            </a:stretch>
          </a:blipFill>
        </p:spPr>
        <p:txBody>
          <a:bodyPr wrap="square" lIns="0" tIns="0" rIns="0" bIns="0" rtlCol="0"/>
          <a:lstStyle/>
          <a:p>
            <a:endParaRPr sz="3200"/>
          </a:p>
        </p:txBody>
      </p:sp>
      <p:sp>
        <p:nvSpPr>
          <p:cNvPr id="45" name="object 45"/>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49</a:t>
            </a:fld>
            <a:endParaRPr/>
          </a:p>
        </p:txBody>
      </p:sp>
    </p:spTree>
    <p:extLst>
      <p:ext uri="{BB962C8B-B14F-4D97-AF65-F5344CB8AC3E}">
        <p14:creationId xmlns:p14="http://schemas.microsoft.com/office/powerpoint/2010/main" val="73690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117F-70D1-49D7-3440-3D24D8B3A26C}"/>
              </a:ext>
            </a:extLst>
          </p:cNvPr>
          <p:cNvSpPr>
            <a:spLocks noGrp="1"/>
          </p:cNvSpPr>
          <p:nvPr>
            <p:ph type="title"/>
          </p:nvPr>
        </p:nvSpPr>
        <p:spPr>
          <a:xfrm>
            <a:off x="1420091" y="648856"/>
            <a:ext cx="9906000" cy="1382156"/>
          </a:xfrm>
        </p:spPr>
        <p:txBody>
          <a:bodyPr/>
          <a:lstStyle/>
          <a:p>
            <a:r>
              <a:rPr lang="en-US" i="0">
                <a:ea typeface="+mj-lt"/>
                <a:cs typeface="+mj-lt"/>
              </a:rPr>
              <a:t>The Architecture of a CRF</a:t>
            </a:r>
            <a:endParaRPr lang="en-US"/>
          </a:p>
        </p:txBody>
      </p:sp>
      <p:sp>
        <p:nvSpPr>
          <p:cNvPr id="3" name="Content Placeholder 2">
            <a:extLst>
              <a:ext uri="{FF2B5EF4-FFF2-40B4-BE49-F238E27FC236}">
                <a16:creationId xmlns:a16="http://schemas.microsoft.com/office/drawing/2014/main" id="{87500EEA-2B07-62FE-F10B-1058694373EA}"/>
              </a:ext>
            </a:extLst>
          </p:cNvPr>
          <p:cNvSpPr>
            <a:spLocks noGrp="1"/>
          </p:cNvSpPr>
          <p:nvPr>
            <p:ph idx="1"/>
          </p:nvPr>
        </p:nvSpPr>
        <p:spPr>
          <a:xfrm>
            <a:off x="1108364" y="2286646"/>
            <a:ext cx="9906000" cy="3666515"/>
          </a:xfrm>
        </p:spPr>
        <p:txBody>
          <a:bodyPr vert="horz" lIns="91440" tIns="45720" rIns="91440" bIns="45720" rtlCol="0" anchor="t">
            <a:normAutofit/>
          </a:bodyPr>
          <a:lstStyle/>
          <a:p>
            <a:r>
              <a:rPr lang="en-US">
                <a:ea typeface="+mn-lt"/>
                <a:cs typeface="+mn-lt"/>
              </a:rPr>
              <a:t>Input Layer:  The input layer consists of a set of features that describe the input sequence. These features can include words, POS tags, etc.</a:t>
            </a:r>
          </a:p>
          <a:p>
            <a:r>
              <a:rPr lang="en-US">
                <a:ea typeface="+mn-lt"/>
                <a:cs typeface="+mn-lt"/>
              </a:rPr>
              <a:t>Middle Layer:  This layer models the dependencies between the output labels. It uses the input features to compute the probability distribution over the output labels.</a:t>
            </a:r>
          </a:p>
          <a:p>
            <a:r>
              <a:rPr lang="en-US">
                <a:ea typeface="+mn-lt"/>
                <a:cs typeface="+mn-lt"/>
              </a:rPr>
              <a:t>Output Layer:  The output layer produces the final output label sequence by selecting the most probable label sequence based on the information from the hidden layer.</a:t>
            </a:r>
          </a:p>
        </p:txBody>
      </p:sp>
    </p:spTree>
    <p:extLst>
      <p:ext uri="{BB962C8B-B14F-4D97-AF65-F5344CB8AC3E}">
        <p14:creationId xmlns:p14="http://schemas.microsoft.com/office/powerpoint/2010/main" val="4112785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0" name="object 20"/>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2" name="object 22"/>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3" name="object 23"/>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4" name="object 24"/>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5" name="object 25"/>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6" name="object 26"/>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7" name="object 27"/>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1" name="object 31"/>
          <p:cNvGrpSpPr/>
          <p:nvPr/>
        </p:nvGrpSpPr>
        <p:grpSpPr>
          <a:xfrm>
            <a:off x="9524480" y="3488659"/>
            <a:ext cx="904240" cy="628227"/>
            <a:chOff x="7143360" y="2616494"/>
            <a:chExt cx="678180" cy="471170"/>
          </a:xfrm>
        </p:grpSpPr>
        <p:sp>
          <p:nvSpPr>
            <p:cNvPr id="32" name="object 32"/>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3" name="object 33"/>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4" name="object 34"/>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5" name="object 35"/>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36" name="object 36"/>
          <p:cNvSpPr txBox="1"/>
          <p:nvPr/>
        </p:nvSpPr>
        <p:spPr>
          <a:xfrm>
            <a:off x="458431" y="3456171"/>
            <a:ext cx="1270847" cy="304421"/>
          </a:xfrm>
          <a:prstGeom prst="rect">
            <a:avLst/>
          </a:prstGeom>
        </p:spPr>
        <p:txBody>
          <a:bodyPr vert="horz" wrap="square" lIns="0" tIns="16933" rIns="0" bIns="0" rtlCol="0">
            <a:spAutoFit/>
          </a:bodyPr>
          <a:lstStyle/>
          <a:p>
            <a:pPr marL="16933">
              <a:spcBef>
                <a:spcPts val="133"/>
              </a:spcBef>
            </a:pPr>
            <a:r>
              <a:rPr sz="1867" b="1" spc="-7">
                <a:latin typeface="Comfortaa"/>
                <a:cs typeface="Comfortaa"/>
              </a:rPr>
              <a:t>P</a:t>
            </a:r>
            <a:r>
              <a:rPr sz="1867">
                <a:latin typeface="Comfortaa"/>
                <a:cs typeface="Comfortaa"/>
              </a:rPr>
              <a:t>(Smo</a:t>
            </a:r>
            <a:r>
              <a:rPr sz="1867" spc="-93">
                <a:latin typeface="Comfortaa"/>
                <a:cs typeface="Comfortaa"/>
              </a:rPr>
              <a:t>k</a:t>
            </a:r>
            <a:r>
              <a:rPr sz="1867">
                <a:latin typeface="Comfortaa"/>
                <a:cs typeface="Comfortaa"/>
              </a:rPr>
              <a:t>es{</a:t>
            </a:r>
          </a:p>
        </p:txBody>
      </p:sp>
      <p:sp>
        <p:nvSpPr>
          <p:cNvPr id="37" name="object 37"/>
          <p:cNvSpPr txBox="1"/>
          <p:nvPr/>
        </p:nvSpPr>
        <p:spPr>
          <a:xfrm>
            <a:off x="2181586" y="34561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38" name="object 38"/>
          <p:cNvSpPr txBox="1"/>
          <p:nvPr/>
        </p:nvSpPr>
        <p:spPr>
          <a:xfrm>
            <a:off x="2721386" y="3456171"/>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39" name="object 39"/>
          <p:cNvSpPr txBox="1"/>
          <p:nvPr/>
        </p:nvSpPr>
        <p:spPr>
          <a:xfrm>
            <a:off x="6676132" y="3456171"/>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0" name="object 40"/>
          <p:cNvSpPr txBox="1"/>
          <p:nvPr/>
        </p:nvSpPr>
        <p:spPr>
          <a:xfrm>
            <a:off x="458431" y="4023098"/>
            <a:ext cx="6057900" cy="365976"/>
          </a:xfrm>
          <a:prstGeom prst="rect">
            <a:avLst/>
          </a:prstGeom>
        </p:spPr>
        <p:txBody>
          <a:bodyPr vert="horz" wrap="square" lIns="0" tIns="16933" rIns="0" bIns="0" rtlCol="0">
            <a:spAutoFit/>
          </a:bodyPr>
          <a:lstStyle/>
          <a:p>
            <a:pPr marL="16933">
              <a:spcBef>
                <a:spcPts val="133"/>
              </a:spcBef>
              <a:tabLst>
                <a:tab pos="2101374" algn="l"/>
                <a:tab pos="2641534" algn="l"/>
                <a:tab pos="5986630" algn="l"/>
              </a:tabLst>
            </a:pPr>
            <a:r>
              <a:rPr sz="2267" b="1" spc="640">
                <a:latin typeface="DejaVu Sans"/>
                <a:cs typeface="DejaVu Sans"/>
              </a:rPr>
              <a:t>∝</a:t>
            </a:r>
            <a:r>
              <a:rPr sz="1867" b="1" spc="427">
                <a:solidFill>
                  <a:srgbClr val="990000"/>
                </a:solidFill>
                <a:latin typeface="Comfortaa"/>
                <a:cs typeface="Comfortaa"/>
              </a:rPr>
              <a:t>Ψ</a:t>
            </a:r>
            <a:r>
              <a:rPr sz="1867">
                <a:latin typeface="Comfortaa"/>
                <a:cs typeface="Comfortaa"/>
              </a:rPr>
              <a:t>(Smo</a:t>
            </a:r>
            <a:r>
              <a:rPr sz="1867" spc="-93">
                <a:latin typeface="Comfortaa"/>
                <a:cs typeface="Comfortaa"/>
              </a:rPr>
              <a:t>k</a:t>
            </a:r>
            <a:r>
              <a:rPr sz="1867">
                <a:latin typeface="Comfortaa"/>
                <a:cs typeface="Comfortaa"/>
              </a:rPr>
              <a:t>es{	,	} and Does not Smo</a:t>
            </a:r>
            <a:r>
              <a:rPr sz="1867" spc="-93">
                <a:latin typeface="Comfortaa"/>
                <a:cs typeface="Comfortaa"/>
              </a:rPr>
              <a:t>k</a:t>
            </a:r>
            <a:r>
              <a:rPr sz="1867">
                <a:latin typeface="Comfortaa"/>
                <a:cs typeface="Comfortaa"/>
              </a:rPr>
              <a:t>e  {	,</a:t>
            </a:r>
          </a:p>
        </p:txBody>
      </p:sp>
      <p:sp>
        <p:nvSpPr>
          <p:cNvPr id="41" name="object 41"/>
          <p:cNvSpPr txBox="1"/>
          <p:nvPr/>
        </p:nvSpPr>
        <p:spPr>
          <a:xfrm>
            <a:off x="7038027" y="4073897"/>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2" name="object 42"/>
          <p:cNvSpPr/>
          <p:nvPr/>
        </p:nvSpPr>
        <p:spPr>
          <a:xfrm>
            <a:off x="1844919" y="3497030"/>
            <a:ext cx="356795" cy="351061"/>
          </a:xfrm>
          <a:prstGeom prst="rect">
            <a:avLst/>
          </a:prstGeom>
          <a:blipFill>
            <a:blip r:embed="rId5" cstate="print"/>
            <a:stretch>
              <a:fillRect/>
            </a:stretch>
          </a:blipFill>
        </p:spPr>
        <p:txBody>
          <a:bodyPr wrap="square" lIns="0" tIns="0" rIns="0" bIns="0" rtlCol="0"/>
          <a:lstStyle/>
          <a:p>
            <a:endParaRPr sz="3200"/>
          </a:p>
        </p:txBody>
      </p:sp>
      <p:sp>
        <p:nvSpPr>
          <p:cNvPr id="43" name="object 43"/>
          <p:cNvSpPr/>
          <p:nvPr/>
        </p:nvSpPr>
        <p:spPr>
          <a:xfrm>
            <a:off x="5691055" y="3488363"/>
            <a:ext cx="356799" cy="351061"/>
          </a:xfrm>
          <a:prstGeom prst="rect">
            <a:avLst/>
          </a:prstGeom>
          <a:blipFill>
            <a:blip r:embed="rId4" cstate="print"/>
            <a:stretch>
              <a:fillRect/>
            </a:stretch>
          </a:blipFill>
        </p:spPr>
        <p:txBody>
          <a:bodyPr wrap="square" lIns="0" tIns="0" rIns="0" bIns="0" rtlCol="0"/>
          <a:lstStyle/>
          <a:p>
            <a:endParaRPr sz="3200"/>
          </a:p>
        </p:txBody>
      </p:sp>
      <p:sp>
        <p:nvSpPr>
          <p:cNvPr id="44" name="object 44"/>
          <p:cNvSpPr/>
          <p:nvPr/>
        </p:nvSpPr>
        <p:spPr>
          <a:xfrm>
            <a:off x="2307309" y="3488363"/>
            <a:ext cx="356799" cy="351061"/>
          </a:xfrm>
          <a:prstGeom prst="rect">
            <a:avLst/>
          </a:prstGeom>
          <a:blipFill>
            <a:blip r:embed="rId3" cstate="print"/>
            <a:stretch>
              <a:fillRect/>
            </a:stretch>
          </a:blipFill>
        </p:spPr>
        <p:txBody>
          <a:bodyPr wrap="square" lIns="0" tIns="0" rIns="0" bIns="0" rtlCol="0"/>
          <a:lstStyle/>
          <a:p>
            <a:endParaRPr sz="3200"/>
          </a:p>
        </p:txBody>
      </p:sp>
      <p:sp>
        <p:nvSpPr>
          <p:cNvPr id="45" name="object 45"/>
          <p:cNvSpPr/>
          <p:nvPr/>
        </p:nvSpPr>
        <p:spPr>
          <a:xfrm>
            <a:off x="6348154" y="3496292"/>
            <a:ext cx="358332" cy="352565"/>
          </a:xfrm>
          <a:prstGeom prst="rect">
            <a:avLst/>
          </a:prstGeom>
          <a:blipFill>
            <a:blip r:embed="rId2" cstate="print"/>
            <a:stretch>
              <a:fillRect/>
            </a:stretch>
          </a:blipFill>
        </p:spPr>
        <p:txBody>
          <a:bodyPr wrap="square" lIns="0" tIns="0" rIns="0" bIns="0" rtlCol="0"/>
          <a:lstStyle/>
          <a:p>
            <a:endParaRPr sz="3200"/>
          </a:p>
        </p:txBody>
      </p:sp>
      <p:sp>
        <p:nvSpPr>
          <p:cNvPr id="46" name="object 46"/>
          <p:cNvSpPr/>
          <p:nvPr/>
        </p:nvSpPr>
        <p:spPr>
          <a:xfrm>
            <a:off x="2058969" y="4102662"/>
            <a:ext cx="356799" cy="351061"/>
          </a:xfrm>
          <a:prstGeom prst="rect">
            <a:avLst/>
          </a:prstGeom>
          <a:blipFill>
            <a:blip r:embed="rId5" cstate="print"/>
            <a:stretch>
              <a:fillRect/>
            </a:stretch>
          </a:blipFill>
        </p:spPr>
        <p:txBody>
          <a:bodyPr wrap="square" lIns="0" tIns="0" rIns="0" bIns="0" rtlCol="0"/>
          <a:lstStyle/>
          <a:p>
            <a:endParaRPr sz="3200"/>
          </a:p>
        </p:txBody>
      </p:sp>
      <p:sp>
        <p:nvSpPr>
          <p:cNvPr id="47" name="object 47"/>
          <p:cNvSpPr/>
          <p:nvPr/>
        </p:nvSpPr>
        <p:spPr>
          <a:xfrm>
            <a:off x="6562221" y="4101951"/>
            <a:ext cx="358332" cy="352572"/>
          </a:xfrm>
          <a:prstGeom prst="rect">
            <a:avLst/>
          </a:prstGeom>
          <a:blipFill>
            <a:blip r:embed="rId2" cstate="print"/>
            <a:stretch>
              <a:fillRect/>
            </a:stretch>
          </a:blipFill>
        </p:spPr>
        <p:txBody>
          <a:bodyPr wrap="square" lIns="0" tIns="0" rIns="0" bIns="0" rtlCol="0"/>
          <a:lstStyle/>
          <a:p>
            <a:endParaRPr sz="3200"/>
          </a:p>
        </p:txBody>
      </p:sp>
      <p:sp>
        <p:nvSpPr>
          <p:cNvPr id="48" name="object 48"/>
          <p:cNvSpPr/>
          <p:nvPr/>
        </p:nvSpPr>
        <p:spPr>
          <a:xfrm>
            <a:off x="2597342" y="4102662"/>
            <a:ext cx="356799" cy="351061"/>
          </a:xfrm>
          <a:prstGeom prst="rect">
            <a:avLst/>
          </a:prstGeom>
          <a:blipFill>
            <a:blip r:embed="rId3" cstate="print"/>
            <a:stretch>
              <a:fillRect/>
            </a:stretch>
          </a:blipFill>
        </p:spPr>
        <p:txBody>
          <a:bodyPr wrap="square" lIns="0" tIns="0" rIns="0" bIns="0" rtlCol="0"/>
          <a:lstStyle/>
          <a:p>
            <a:endParaRPr sz="3200"/>
          </a:p>
        </p:txBody>
      </p:sp>
      <p:sp>
        <p:nvSpPr>
          <p:cNvPr id="49" name="object 49"/>
          <p:cNvSpPr/>
          <p:nvPr/>
        </p:nvSpPr>
        <p:spPr>
          <a:xfrm>
            <a:off x="5991355" y="4102695"/>
            <a:ext cx="356799" cy="351061"/>
          </a:xfrm>
          <a:prstGeom prst="rect">
            <a:avLst/>
          </a:prstGeom>
          <a:blipFill>
            <a:blip r:embed="rId4" cstate="print"/>
            <a:stretch>
              <a:fillRect/>
            </a:stretch>
          </a:blipFill>
        </p:spPr>
        <p:txBody>
          <a:bodyPr wrap="square" lIns="0" tIns="0" rIns="0" bIns="0" rtlCol="0"/>
          <a:lstStyle/>
          <a:p>
            <a:endParaRPr sz="3200"/>
          </a:p>
        </p:txBody>
      </p:sp>
      <p:sp>
        <p:nvSpPr>
          <p:cNvPr id="51" name="object 51"/>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50</a:t>
            </a:fld>
            <a:endParaRPr/>
          </a:p>
        </p:txBody>
      </p:sp>
    </p:spTree>
    <p:extLst>
      <p:ext uri="{BB962C8B-B14F-4D97-AF65-F5344CB8AC3E}">
        <p14:creationId xmlns:p14="http://schemas.microsoft.com/office/powerpoint/2010/main" val="31397745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0" name="object 20"/>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2" name="object 22"/>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3" name="object 23"/>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4" name="object 24"/>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5" name="object 25"/>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6" name="object 26"/>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7" name="object 27"/>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1" name="object 31"/>
          <p:cNvGrpSpPr/>
          <p:nvPr/>
        </p:nvGrpSpPr>
        <p:grpSpPr>
          <a:xfrm>
            <a:off x="9524480" y="3488659"/>
            <a:ext cx="904240" cy="628227"/>
            <a:chOff x="7143360" y="2616494"/>
            <a:chExt cx="678180" cy="471170"/>
          </a:xfrm>
        </p:grpSpPr>
        <p:sp>
          <p:nvSpPr>
            <p:cNvPr id="32" name="object 32"/>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3" name="object 33"/>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4" name="object 34"/>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5" name="object 35"/>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36" name="object 36"/>
          <p:cNvSpPr txBox="1"/>
          <p:nvPr/>
        </p:nvSpPr>
        <p:spPr>
          <a:xfrm>
            <a:off x="458431" y="3456171"/>
            <a:ext cx="1270847" cy="304421"/>
          </a:xfrm>
          <a:prstGeom prst="rect">
            <a:avLst/>
          </a:prstGeom>
        </p:spPr>
        <p:txBody>
          <a:bodyPr vert="horz" wrap="square" lIns="0" tIns="16933" rIns="0" bIns="0" rtlCol="0">
            <a:spAutoFit/>
          </a:bodyPr>
          <a:lstStyle/>
          <a:p>
            <a:pPr marL="16933">
              <a:spcBef>
                <a:spcPts val="133"/>
              </a:spcBef>
            </a:pPr>
            <a:r>
              <a:rPr sz="1867" b="1" spc="-7">
                <a:latin typeface="Comfortaa"/>
                <a:cs typeface="Comfortaa"/>
              </a:rPr>
              <a:t>P</a:t>
            </a:r>
            <a:r>
              <a:rPr sz="1867">
                <a:latin typeface="Comfortaa"/>
                <a:cs typeface="Comfortaa"/>
              </a:rPr>
              <a:t>(Smo</a:t>
            </a:r>
            <a:r>
              <a:rPr sz="1867" spc="-93">
                <a:latin typeface="Comfortaa"/>
                <a:cs typeface="Comfortaa"/>
              </a:rPr>
              <a:t>k</a:t>
            </a:r>
            <a:r>
              <a:rPr sz="1867">
                <a:latin typeface="Comfortaa"/>
                <a:cs typeface="Comfortaa"/>
              </a:rPr>
              <a:t>es{</a:t>
            </a:r>
          </a:p>
        </p:txBody>
      </p:sp>
      <p:sp>
        <p:nvSpPr>
          <p:cNvPr id="37" name="object 37"/>
          <p:cNvSpPr txBox="1"/>
          <p:nvPr/>
        </p:nvSpPr>
        <p:spPr>
          <a:xfrm>
            <a:off x="2181586" y="34561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38" name="object 38"/>
          <p:cNvSpPr txBox="1"/>
          <p:nvPr/>
        </p:nvSpPr>
        <p:spPr>
          <a:xfrm>
            <a:off x="2721386" y="3456171"/>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39" name="object 39"/>
          <p:cNvSpPr txBox="1"/>
          <p:nvPr/>
        </p:nvSpPr>
        <p:spPr>
          <a:xfrm>
            <a:off x="6676132" y="3456171"/>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0" name="object 40"/>
          <p:cNvSpPr txBox="1"/>
          <p:nvPr/>
        </p:nvSpPr>
        <p:spPr>
          <a:xfrm>
            <a:off x="3083281" y="4073897"/>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41" name="object 41"/>
          <p:cNvSpPr txBox="1"/>
          <p:nvPr/>
        </p:nvSpPr>
        <p:spPr>
          <a:xfrm>
            <a:off x="7038027" y="4073897"/>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2" name="object 42"/>
          <p:cNvSpPr txBox="1"/>
          <p:nvPr/>
        </p:nvSpPr>
        <p:spPr>
          <a:xfrm>
            <a:off x="2394887" y="4655049"/>
            <a:ext cx="3434080" cy="304421"/>
          </a:xfrm>
          <a:prstGeom prst="rect">
            <a:avLst/>
          </a:prstGeom>
        </p:spPr>
        <p:txBody>
          <a:bodyPr vert="horz" wrap="square" lIns="0" tIns="16933" rIns="0" bIns="0" rtlCol="0">
            <a:spAutoFit/>
          </a:bodyPr>
          <a:lstStyle/>
          <a:p>
            <a:pPr marL="67732">
              <a:spcBef>
                <a:spcPts val="133"/>
              </a:spcBef>
              <a:tabLst>
                <a:tab pos="1744936" algn="l"/>
                <a:tab pos="2285095" algn="l"/>
              </a:tabLst>
            </a:pPr>
            <a:r>
              <a:rPr sz="1867">
                <a:latin typeface="Comfortaa"/>
                <a:cs typeface="Comfortaa"/>
              </a:rPr>
              <a:t>)) x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2</a:t>
            </a:r>
            <a:r>
              <a:rPr sz="1867" spc="53">
                <a:latin typeface="Comfortaa"/>
                <a:cs typeface="Comfortaa"/>
              </a:rPr>
              <a:t>(	</a:t>
            </a:r>
            <a:r>
              <a:rPr sz="1867">
                <a:latin typeface="Comfortaa"/>
                <a:cs typeface="Comfortaa"/>
              </a:rPr>
              <a:t>,	))</a:t>
            </a:r>
            <a:r>
              <a:rPr sz="1867" spc="-60">
                <a:latin typeface="Comfortaa"/>
                <a:cs typeface="Comfortaa"/>
              </a:rPr>
              <a:t>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3</a:t>
            </a:r>
            <a:r>
              <a:rPr sz="1867" spc="53">
                <a:latin typeface="Comfortaa"/>
                <a:cs typeface="Comfortaa"/>
              </a:rPr>
              <a:t>(</a:t>
            </a:r>
            <a:endParaRPr sz="1867">
              <a:latin typeface="Comfortaa"/>
              <a:cs typeface="Comfortaa"/>
            </a:endParaRPr>
          </a:p>
        </p:txBody>
      </p:sp>
      <p:sp>
        <p:nvSpPr>
          <p:cNvPr id="43" name="object 43"/>
          <p:cNvSpPr txBox="1"/>
          <p:nvPr/>
        </p:nvSpPr>
        <p:spPr>
          <a:xfrm>
            <a:off x="6109883" y="4655049"/>
            <a:ext cx="2809240" cy="304421"/>
          </a:xfrm>
          <a:prstGeom prst="rect">
            <a:avLst/>
          </a:prstGeom>
        </p:spPr>
        <p:txBody>
          <a:bodyPr vert="horz" wrap="square" lIns="0" tIns="16933" rIns="0" bIns="0" rtlCol="0">
            <a:spAutoFit/>
          </a:bodyPr>
          <a:lstStyle/>
          <a:p>
            <a:pPr marL="50799">
              <a:spcBef>
                <a:spcPts val="133"/>
              </a:spcBef>
              <a:tabLst>
                <a:tab pos="590112" algn="l"/>
                <a:tab pos="2079361" algn="l"/>
                <a:tab pos="2618675" algn="l"/>
              </a:tabLst>
            </a:pPr>
            <a:r>
              <a:rPr sz="1867">
                <a:latin typeface="Comfortaa"/>
                <a:cs typeface="Comfortaa"/>
              </a:rPr>
              <a:t>,	))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4</a:t>
            </a:r>
            <a:r>
              <a:rPr sz="1867" spc="53">
                <a:latin typeface="Comfortaa"/>
                <a:cs typeface="Comfortaa"/>
              </a:rPr>
              <a:t>(	</a:t>
            </a:r>
            <a:r>
              <a:rPr sz="1867">
                <a:latin typeface="Comfortaa"/>
                <a:cs typeface="Comfortaa"/>
              </a:rPr>
              <a:t>,	))</a:t>
            </a:r>
          </a:p>
        </p:txBody>
      </p:sp>
      <p:sp>
        <p:nvSpPr>
          <p:cNvPr id="44" name="object 44"/>
          <p:cNvSpPr txBox="1"/>
          <p:nvPr/>
        </p:nvSpPr>
        <p:spPr>
          <a:xfrm>
            <a:off x="373764" y="4023098"/>
            <a:ext cx="2291080" cy="1451017"/>
          </a:xfrm>
          <a:prstGeom prst="rect">
            <a:avLst/>
          </a:prstGeom>
        </p:spPr>
        <p:txBody>
          <a:bodyPr vert="horz" wrap="square" lIns="0" tIns="16933" rIns="0" bIns="0" rtlCol="0">
            <a:spAutoFit/>
          </a:bodyPr>
          <a:lstStyle/>
          <a:p>
            <a:pPr marL="101597">
              <a:spcBef>
                <a:spcPts val="133"/>
              </a:spcBef>
              <a:tabLst>
                <a:tab pos="2186039" algn="l"/>
              </a:tabLst>
            </a:pPr>
            <a:r>
              <a:rPr sz="2267" b="1" spc="93">
                <a:latin typeface="DejaVu Sans"/>
                <a:cs typeface="DejaVu Sans"/>
              </a:rPr>
              <a:t>∝</a:t>
            </a:r>
            <a:r>
              <a:rPr sz="1867" b="1" spc="93">
                <a:solidFill>
                  <a:srgbClr val="990000"/>
                </a:solidFill>
                <a:latin typeface="Comfortaa"/>
                <a:cs typeface="Comfortaa"/>
              </a:rPr>
              <a:t>Ψ</a:t>
            </a:r>
            <a:r>
              <a:rPr sz="1867" spc="93">
                <a:latin typeface="Comfortaa"/>
                <a:cs typeface="Comfortaa"/>
              </a:rPr>
              <a:t>(Smokes{	</a:t>
            </a:r>
            <a:r>
              <a:rPr sz="1867">
                <a:latin typeface="Comfortaa"/>
                <a:cs typeface="Comfortaa"/>
              </a:rPr>
              <a:t>,</a:t>
            </a:r>
          </a:p>
          <a:p>
            <a:pPr>
              <a:spcBef>
                <a:spcPts val="67"/>
              </a:spcBef>
            </a:pPr>
            <a:endParaRPr sz="1400">
              <a:latin typeface="Comfortaa"/>
              <a:cs typeface="Comfortaa"/>
            </a:endParaRPr>
          </a:p>
          <a:p>
            <a:pPr marL="101597">
              <a:tabLst>
                <a:tab pos="1548515" algn="l"/>
              </a:tabLst>
            </a:pPr>
            <a:r>
              <a:rPr sz="1867">
                <a:latin typeface="Comfortaa"/>
                <a:cs typeface="Comfortaa"/>
              </a:rPr>
              <a:t>=</a:t>
            </a:r>
            <a:r>
              <a:rPr sz="1867" spc="7">
                <a:latin typeface="Comfortaa"/>
                <a:cs typeface="Comfortaa"/>
              </a:rPr>
              <a:t> </a:t>
            </a:r>
            <a:r>
              <a:rPr sz="1867" spc="47">
                <a:latin typeface="Comfortaa"/>
                <a:cs typeface="Comfortaa"/>
              </a:rPr>
              <a:t>exp(</a:t>
            </a:r>
            <a:r>
              <a:rPr sz="1867" b="1" spc="47">
                <a:solidFill>
                  <a:srgbClr val="990000"/>
                </a:solidFill>
                <a:latin typeface="Comfortaa"/>
                <a:cs typeface="Comfortaa"/>
              </a:rPr>
              <a:t>Ψ</a:t>
            </a:r>
            <a:r>
              <a:rPr sz="1800" b="1" spc="69" baseline="-30864">
                <a:solidFill>
                  <a:srgbClr val="990000"/>
                </a:solidFill>
                <a:latin typeface="Comfortaa"/>
                <a:cs typeface="Comfortaa"/>
              </a:rPr>
              <a:t>1</a:t>
            </a:r>
            <a:r>
              <a:rPr sz="1867" spc="47">
                <a:latin typeface="Comfortaa"/>
                <a:cs typeface="Comfortaa"/>
              </a:rPr>
              <a:t>(	</a:t>
            </a:r>
            <a:r>
              <a:rPr sz="1867">
                <a:latin typeface="Comfortaa"/>
                <a:cs typeface="Comfortaa"/>
              </a:rPr>
              <a:t>,</a:t>
            </a:r>
          </a:p>
          <a:p>
            <a:pPr marL="101597">
              <a:spcBef>
                <a:spcPts val="2240"/>
              </a:spcBef>
            </a:pPr>
            <a:r>
              <a:rPr sz="1867">
                <a:latin typeface="Comfortaa"/>
                <a:cs typeface="Comfortaa"/>
              </a:rPr>
              <a:t>=</a:t>
            </a:r>
            <a:r>
              <a:rPr sz="1867" spc="-13">
                <a:latin typeface="Comfortaa"/>
                <a:cs typeface="Comfortaa"/>
              </a:rPr>
              <a:t> </a:t>
            </a:r>
            <a:r>
              <a:rPr sz="1867" b="1">
                <a:solidFill>
                  <a:srgbClr val="1154CC"/>
                </a:solidFill>
                <a:latin typeface="Comfortaa"/>
                <a:cs typeface="Comfortaa"/>
              </a:rPr>
              <a:t>?</a:t>
            </a:r>
            <a:endParaRPr sz="1867">
              <a:latin typeface="Comfortaa"/>
              <a:cs typeface="Comfortaa"/>
            </a:endParaRPr>
          </a:p>
        </p:txBody>
      </p:sp>
      <p:sp>
        <p:nvSpPr>
          <p:cNvPr id="45" name="object 45"/>
          <p:cNvSpPr/>
          <p:nvPr/>
        </p:nvSpPr>
        <p:spPr>
          <a:xfrm>
            <a:off x="1844919" y="3497030"/>
            <a:ext cx="356795" cy="351061"/>
          </a:xfrm>
          <a:prstGeom prst="rect">
            <a:avLst/>
          </a:prstGeom>
          <a:blipFill>
            <a:blip r:embed="rId5" cstate="print"/>
            <a:stretch>
              <a:fillRect/>
            </a:stretch>
          </a:blipFill>
        </p:spPr>
        <p:txBody>
          <a:bodyPr wrap="square" lIns="0" tIns="0" rIns="0" bIns="0" rtlCol="0"/>
          <a:lstStyle/>
          <a:p>
            <a:endParaRPr sz="3200"/>
          </a:p>
        </p:txBody>
      </p:sp>
      <p:sp>
        <p:nvSpPr>
          <p:cNvPr id="46" name="object 46"/>
          <p:cNvSpPr/>
          <p:nvPr/>
        </p:nvSpPr>
        <p:spPr>
          <a:xfrm>
            <a:off x="5691055" y="3488363"/>
            <a:ext cx="356799" cy="351061"/>
          </a:xfrm>
          <a:prstGeom prst="rect">
            <a:avLst/>
          </a:prstGeom>
          <a:blipFill>
            <a:blip r:embed="rId4" cstate="print"/>
            <a:stretch>
              <a:fillRect/>
            </a:stretch>
          </a:blipFill>
        </p:spPr>
        <p:txBody>
          <a:bodyPr wrap="square" lIns="0" tIns="0" rIns="0" bIns="0" rtlCol="0"/>
          <a:lstStyle/>
          <a:p>
            <a:endParaRPr sz="3200"/>
          </a:p>
        </p:txBody>
      </p:sp>
      <p:sp>
        <p:nvSpPr>
          <p:cNvPr id="47" name="object 47"/>
          <p:cNvSpPr/>
          <p:nvPr/>
        </p:nvSpPr>
        <p:spPr>
          <a:xfrm>
            <a:off x="2307309" y="3488363"/>
            <a:ext cx="356799" cy="351061"/>
          </a:xfrm>
          <a:prstGeom prst="rect">
            <a:avLst/>
          </a:prstGeom>
          <a:blipFill>
            <a:blip r:embed="rId3" cstate="print"/>
            <a:stretch>
              <a:fillRect/>
            </a:stretch>
          </a:blipFill>
        </p:spPr>
        <p:txBody>
          <a:bodyPr wrap="square" lIns="0" tIns="0" rIns="0" bIns="0" rtlCol="0"/>
          <a:lstStyle/>
          <a:p>
            <a:endParaRPr sz="3200"/>
          </a:p>
        </p:txBody>
      </p:sp>
      <p:sp>
        <p:nvSpPr>
          <p:cNvPr id="48" name="object 48"/>
          <p:cNvSpPr/>
          <p:nvPr/>
        </p:nvSpPr>
        <p:spPr>
          <a:xfrm>
            <a:off x="6348154" y="3496292"/>
            <a:ext cx="358332" cy="352565"/>
          </a:xfrm>
          <a:prstGeom prst="rect">
            <a:avLst/>
          </a:prstGeom>
          <a:blipFill>
            <a:blip r:embed="rId2" cstate="print"/>
            <a:stretch>
              <a:fillRect/>
            </a:stretch>
          </a:blipFill>
        </p:spPr>
        <p:txBody>
          <a:bodyPr wrap="square" lIns="0" tIns="0" rIns="0" bIns="0" rtlCol="0"/>
          <a:lstStyle/>
          <a:p>
            <a:endParaRPr sz="3200"/>
          </a:p>
        </p:txBody>
      </p:sp>
      <p:sp>
        <p:nvSpPr>
          <p:cNvPr id="49" name="object 49"/>
          <p:cNvSpPr/>
          <p:nvPr/>
        </p:nvSpPr>
        <p:spPr>
          <a:xfrm>
            <a:off x="1540729" y="4664694"/>
            <a:ext cx="356795" cy="351061"/>
          </a:xfrm>
          <a:prstGeom prst="rect">
            <a:avLst/>
          </a:prstGeom>
          <a:blipFill>
            <a:blip r:embed="rId5" cstate="print"/>
            <a:stretch>
              <a:fillRect/>
            </a:stretch>
          </a:blipFill>
        </p:spPr>
        <p:txBody>
          <a:bodyPr wrap="square" lIns="0" tIns="0" rIns="0" bIns="0" rtlCol="0"/>
          <a:lstStyle/>
          <a:p>
            <a:endParaRPr sz="3200"/>
          </a:p>
        </p:txBody>
      </p:sp>
      <p:sp>
        <p:nvSpPr>
          <p:cNvPr id="50" name="object 50"/>
          <p:cNvSpPr/>
          <p:nvPr/>
        </p:nvSpPr>
        <p:spPr>
          <a:xfrm>
            <a:off x="2100213" y="4664694"/>
            <a:ext cx="356799" cy="351061"/>
          </a:xfrm>
          <a:prstGeom prst="rect">
            <a:avLst/>
          </a:prstGeom>
          <a:blipFill>
            <a:blip r:embed="rId4" cstate="print"/>
            <a:stretch>
              <a:fillRect/>
            </a:stretch>
          </a:blipFill>
        </p:spPr>
        <p:txBody>
          <a:bodyPr wrap="square" lIns="0" tIns="0" rIns="0" bIns="0" rtlCol="0"/>
          <a:lstStyle/>
          <a:p>
            <a:endParaRPr sz="3200"/>
          </a:p>
        </p:txBody>
      </p:sp>
      <p:sp>
        <p:nvSpPr>
          <p:cNvPr id="51" name="object 51"/>
          <p:cNvSpPr/>
          <p:nvPr/>
        </p:nvSpPr>
        <p:spPr>
          <a:xfrm>
            <a:off x="2058969" y="4102662"/>
            <a:ext cx="356799" cy="351061"/>
          </a:xfrm>
          <a:prstGeom prst="rect">
            <a:avLst/>
          </a:prstGeom>
          <a:blipFill>
            <a:blip r:embed="rId5" cstate="print"/>
            <a:stretch>
              <a:fillRect/>
            </a:stretch>
          </a:blipFill>
        </p:spPr>
        <p:txBody>
          <a:bodyPr wrap="square" lIns="0" tIns="0" rIns="0" bIns="0" rtlCol="0"/>
          <a:lstStyle/>
          <a:p>
            <a:endParaRPr sz="3200"/>
          </a:p>
        </p:txBody>
      </p:sp>
      <p:sp>
        <p:nvSpPr>
          <p:cNvPr id="52" name="object 52"/>
          <p:cNvSpPr/>
          <p:nvPr/>
        </p:nvSpPr>
        <p:spPr>
          <a:xfrm>
            <a:off x="6562221" y="4101951"/>
            <a:ext cx="358332" cy="352572"/>
          </a:xfrm>
          <a:prstGeom prst="rect">
            <a:avLst/>
          </a:prstGeom>
          <a:blipFill>
            <a:blip r:embed="rId2" cstate="print"/>
            <a:stretch>
              <a:fillRect/>
            </a:stretch>
          </a:blipFill>
        </p:spPr>
        <p:txBody>
          <a:bodyPr wrap="square" lIns="0" tIns="0" rIns="0" bIns="0" rtlCol="0"/>
          <a:lstStyle/>
          <a:p>
            <a:endParaRPr sz="3200"/>
          </a:p>
        </p:txBody>
      </p:sp>
      <p:sp>
        <p:nvSpPr>
          <p:cNvPr id="53" name="object 53"/>
          <p:cNvSpPr/>
          <p:nvPr/>
        </p:nvSpPr>
        <p:spPr>
          <a:xfrm>
            <a:off x="3729726" y="4664694"/>
            <a:ext cx="356799" cy="351061"/>
          </a:xfrm>
          <a:prstGeom prst="rect">
            <a:avLst/>
          </a:prstGeom>
          <a:blipFill>
            <a:blip r:embed="rId5" cstate="print"/>
            <a:stretch>
              <a:fillRect/>
            </a:stretch>
          </a:blipFill>
        </p:spPr>
        <p:txBody>
          <a:bodyPr wrap="square" lIns="0" tIns="0" rIns="0" bIns="0" rtlCol="0"/>
          <a:lstStyle/>
          <a:p>
            <a:endParaRPr sz="3200"/>
          </a:p>
        </p:txBody>
      </p:sp>
      <p:sp>
        <p:nvSpPr>
          <p:cNvPr id="54" name="object 54"/>
          <p:cNvSpPr/>
          <p:nvPr/>
        </p:nvSpPr>
        <p:spPr>
          <a:xfrm>
            <a:off x="4272625" y="4663924"/>
            <a:ext cx="358332" cy="352565"/>
          </a:xfrm>
          <a:prstGeom prst="rect">
            <a:avLst/>
          </a:prstGeom>
          <a:blipFill>
            <a:blip r:embed="rId2" cstate="print"/>
            <a:stretch>
              <a:fillRect/>
            </a:stretch>
          </a:blipFill>
        </p:spPr>
        <p:txBody>
          <a:bodyPr wrap="square" lIns="0" tIns="0" rIns="0" bIns="0" rtlCol="0"/>
          <a:lstStyle/>
          <a:p>
            <a:endParaRPr sz="3200"/>
          </a:p>
        </p:txBody>
      </p:sp>
      <p:sp>
        <p:nvSpPr>
          <p:cNvPr id="55" name="object 55"/>
          <p:cNvSpPr/>
          <p:nvPr/>
        </p:nvSpPr>
        <p:spPr>
          <a:xfrm>
            <a:off x="5753455" y="4664694"/>
            <a:ext cx="356799" cy="351061"/>
          </a:xfrm>
          <a:prstGeom prst="rect">
            <a:avLst/>
          </a:prstGeom>
          <a:blipFill>
            <a:blip r:embed="rId4" cstate="print"/>
            <a:stretch>
              <a:fillRect/>
            </a:stretch>
          </a:blipFill>
        </p:spPr>
        <p:txBody>
          <a:bodyPr wrap="square" lIns="0" tIns="0" rIns="0" bIns="0" rtlCol="0"/>
          <a:lstStyle/>
          <a:p>
            <a:endParaRPr sz="3200"/>
          </a:p>
        </p:txBody>
      </p:sp>
      <p:sp>
        <p:nvSpPr>
          <p:cNvPr id="56" name="object 56"/>
          <p:cNvSpPr/>
          <p:nvPr/>
        </p:nvSpPr>
        <p:spPr>
          <a:xfrm>
            <a:off x="6248821" y="4664694"/>
            <a:ext cx="356799" cy="351061"/>
          </a:xfrm>
          <a:prstGeom prst="rect">
            <a:avLst/>
          </a:prstGeom>
          <a:blipFill>
            <a:blip r:embed="rId3" cstate="print"/>
            <a:stretch>
              <a:fillRect/>
            </a:stretch>
          </a:blipFill>
        </p:spPr>
        <p:txBody>
          <a:bodyPr wrap="square" lIns="0" tIns="0" rIns="0" bIns="0" rtlCol="0"/>
          <a:lstStyle/>
          <a:p>
            <a:endParaRPr sz="3200"/>
          </a:p>
        </p:txBody>
      </p:sp>
      <p:sp>
        <p:nvSpPr>
          <p:cNvPr id="57" name="object 57"/>
          <p:cNvSpPr/>
          <p:nvPr/>
        </p:nvSpPr>
        <p:spPr>
          <a:xfrm>
            <a:off x="7783585" y="4664694"/>
            <a:ext cx="356799" cy="351061"/>
          </a:xfrm>
          <a:prstGeom prst="rect">
            <a:avLst/>
          </a:prstGeom>
          <a:blipFill>
            <a:blip r:embed="rId3" cstate="print"/>
            <a:stretch>
              <a:fillRect/>
            </a:stretch>
          </a:blipFill>
        </p:spPr>
        <p:txBody>
          <a:bodyPr wrap="square" lIns="0" tIns="0" rIns="0" bIns="0" rtlCol="0"/>
          <a:lstStyle/>
          <a:p>
            <a:endParaRPr sz="3200"/>
          </a:p>
        </p:txBody>
      </p:sp>
      <p:sp>
        <p:nvSpPr>
          <p:cNvPr id="58" name="object 58"/>
          <p:cNvSpPr/>
          <p:nvPr/>
        </p:nvSpPr>
        <p:spPr>
          <a:xfrm>
            <a:off x="8292550" y="4663924"/>
            <a:ext cx="358332" cy="352565"/>
          </a:xfrm>
          <a:prstGeom prst="rect">
            <a:avLst/>
          </a:prstGeom>
          <a:blipFill>
            <a:blip r:embed="rId2" cstate="print"/>
            <a:stretch>
              <a:fillRect/>
            </a:stretch>
          </a:blipFill>
        </p:spPr>
        <p:txBody>
          <a:bodyPr wrap="square" lIns="0" tIns="0" rIns="0" bIns="0" rtlCol="0"/>
          <a:lstStyle/>
          <a:p>
            <a:endParaRPr sz="3200"/>
          </a:p>
        </p:txBody>
      </p:sp>
      <p:sp>
        <p:nvSpPr>
          <p:cNvPr id="59" name="object 59"/>
          <p:cNvSpPr/>
          <p:nvPr/>
        </p:nvSpPr>
        <p:spPr>
          <a:xfrm>
            <a:off x="2597342" y="4102662"/>
            <a:ext cx="356799" cy="351061"/>
          </a:xfrm>
          <a:prstGeom prst="rect">
            <a:avLst/>
          </a:prstGeom>
          <a:blipFill>
            <a:blip r:embed="rId3" cstate="print"/>
            <a:stretch>
              <a:fillRect/>
            </a:stretch>
          </a:blipFill>
        </p:spPr>
        <p:txBody>
          <a:bodyPr wrap="square" lIns="0" tIns="0" rIns="0" bIns="0" rtlCol="0"/>
          <a:lstStyle/>
          <a:p>
            <a:endParaRPr sz="3200"/>
          </a:p>
        </p:txBody>
      </p:sp>
      <p:sp>
        <p:nvSpPr>
          <p:cNvPr id="60" name="object 60"/>
          <p:cNvSpPr/>
          <p:nvPr/>
        </p:nvSpPr>
        <p:spPr>
          <a:xfrm>
            <a:off x="5991355" y="4102695"/>
            <a:ext cx="356799" cy="351061"/>
          </a:xfrm>
          <a:prstGeom prst="rect">
            <a:avLst/>
          </a:prstGeom>
          <a:blipFill>
            <a:blip r:embed="rId4" cstate="print"/>
            <a:stretch>
              <a:fillRect/>
            </a:stretch>
          </a:blipFill>
        </p:spPr>
        <p:txBody>
          <a:bodyPr wrap="square" lIns="0" tIns="0" rIns="0" bIns="0" rtlCol="0"/>
          <a:lstStyle/>
          <a:p>
            <a:endParaRPr sz="3200"/>
          </a:p>
        </p:txBody>
      </p:sp>
      <p:sp>
        <p:nvSpPr>
          <p:cNvPr id="62" name="object 62"/>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51</a:t>
            </a:fld>
            <a:endParaRPr/>
          </a:p>
        </p:txBody>
      </p:sp>
    </p:spTree>
    <p:extLst>
      <p:ext uri="{BB962C8B-B14F-4D97-AF65-F5344CB8AC3E}">
        <p14:creationId xmlns:p14="http://schemas.microsoft.com/office/powerpoint/2010/main" val="468721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0" name="object 20"/>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2" name="object 22"/>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3" name="object 23"/>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4" name="object 24"/>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5" name="object 25"/>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6" name="object 26"/>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7" name="object 27"/>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1" name="object 31"/>
          <p:cNvGrpSpPr/>
          <p:nvPr/>
        </p:nvGrpSpPr>
        <p:grpSpPr>
          <a:xfrm>
            <a:off x="9524480" y="3488659"/>
            <a:ext cx="904240" cy="628227"/>
            <a:chOff x="7143360" y="2616494"/>
            <a:chExt cx="678180" cy="471170"/>
          </a:xfrm>
        </p:grpSpPr>
        <p:sp>
          <p:nvSpPr>
            <p:cNvPr id="32" name="object 32"/>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3" name="object 33"/>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4" name="object 34"/>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5" name="object 35"/>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36" name="object 36"/>
          <p:cNvSpPr txBox="1"/>
          <p:nvPr/>
        </p:nvSpPr>
        <p:spPr>
          <a:xfrm>
            <a:off x="458431" y="3456171"/>
            <a:ext cx="1270847" cy="304421"/>
          </a:xfrm>
          <a:prstGeom prst="rect">
            <a:avLst/>
          </a:prstGeom>
        </p:spPr>
        <p:txBody>
          <a:bodyPr vert="horz" wrap="square" lIns="0" tIns="16933" rIns="0" bIns="0" rtlCol="0">
            <a:spAutoFit/>
          </a:bodyPr>
          <a:lstStyle/>
          <a:p>
            <a:pPr marL="16933">
              <a:spcBef>
                <a:spcPts val="133"/>
              </a:spcBef>
            </a:pPr>
            <a:r>
              <a:rPr sz="1867" b="1" spc="-7">
                <a:latin typeface="Comfortaa"/>
                <a:cs typeface="Comfortaa"/>
              </a:rPr>
              <a:t>P</a:t>
            </a:r>
            <a:r>
              <a:rPr sz="1867">
                <a:latin typeface="Comfortaa"/>
                <a:cs typeface="Comfortaa"/>
              </a:rPr>
              <a:t>(Smo</a:t>
            </a:r>
            <a:r>
              <a:rPr sz="1867" spc="-93">
                <a:latin typeface="Comfortaa"/>
                <a:cs typeface="Comfortaa"/>
              </a:rPr>
              <a:t>k</a:t>
            </a:r>
            <a:r>
              <a:rPr sz="1867">
                <a:latin typeface="Comfortaa"/>
                <a:cs typeface="Comfortaa"/>
              </a:rPr>
              <a:t>es{</a:t>
            </a:r>
          </a:p>
        </p:txBody>
      </p:sp>
      <p:sp>
        <p:nvSpPr>
          <p:cNvPr id="37" name="object 37"/>
          <p:cNvSpPr txBox="1"/>
          <p:nvPr/>
        </p:nvSpPr>
        <p:spPr>
          <a:xfrm>
            <a:off x="2181586" y="34561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38" name="object 38"/>
          <p:cNvSpPr txBox="1"/>
          <p:nvPr/>
        </p:nvSpPr>
        <p:spPr>
          <a:xfrm>
            <a:off x="2721386" y="3456171"/>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39" name="object 39"/>
          <p:cNvSpPr txBox="1"/>
          <p:nvPr/>
        </p:nvSpPr>
        <p:spPr>
          <a:xfrm>
            <a:off x="6676132" y="3456171"/>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0" name="object 40"/>
          <p:cNvSpPr txBox="1"/>
          <p:nvPr/>
        </p:nvSpPr>
        <p:spPr>
          <a:xfrm>
            <a:off x="3083281" y="4073897"/>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41" name="object 41"/>
          <p:cNvSpPr txBox="1"/>
          <p:nvPr/>
        </p:nvSpPr>
        <p:spPr>
          <a:xfrm>
            <a:off x="322964" y="4023097"/>
            <a:ext cx="5505872" cy="881566"/>
          </a:xfrm>
          <a:prstGeom prst="rect">
            <a:avLst/>
          </a:prstGeom>
        </p:spPr>
        <p:txBody>
          <a:bodyPr vert="horz" wrap="square" lIns="0" tIns="16933" rIns="0" bIns="0" rtlCol="0">
            <a:spAutoFit/>
          </a:bodyPr>
          <a:lstStyle/>
          <a:p>
            <a:pPr marL="152396">
              <a:spcBef>
                <a:spcPts val="133"/>
              </a:spcBef>
              <a:tabLst>
                <a:tab pos="2236837" algn="l"/>
              </a:tabLst>
            </a:pPr>
            <a:r>
              <a:rPr sz="2267" b="1" spc="93">
                <a:latin typeface="DejaVu Sans"/>
                <a:cs typeface="DejaVu Sans"/>
              </a:rPr>
              <a:t>∝</a:t>
            </a:r>
            <a:r>
              <a:rPr sz="1867" b="1" spc="93">
                <a:solidFill>
                  <a:srgbClr val="990000"/>
                </a:solidFill>
                <a:latin typeface="Comfortaa"/>
                <a:cs typeface="Comfortaa"/>
              </a:rPr>
              <a:t>Ψ</a:t>
            </a:r>
            <a:r>
              <a:rPr sz="1867" spc="93">
                <a:latin typeface="Comfortaa"/>
                <a:cs typeface="Comfortaa"/>
              </a:rPr>
              <a:t>(Smokes{	</a:t>
            </a:r>
            <a:r>
              <a:rPr sz="1867">
                <a:latin typeface="Comfortaa"/>
                <a:cs typeface="Comfortaa"/>
              </a:rPr>
              <a:t>,</a:t>
            </a:r>
          </a:p>
          <a:p>
            <a:pPr>
              <a:spcBef>
                <a:spcPts val="67"/>
              </a:spcBef>
            </a:pPr>
            <a:endParaRPr sz="1400">
              <a:latin typeface="Comfortaa"/>
              <a:cs typeface="Comfortaa"/>
            </a:endParaRPr>
          </a:p>
          <a:p>
            <a:pPr marL="152396">
              <a:tabLst>
                <a:tab pos="1599313" algn="l"/>
                <a:tab pos="2139473" algn="l"/>
                <a:tab pos="3816678" algn="l"/>
                <a:tab pos="4356838" algn="l"/>
              </a:tabLst>
            </a:pPr>
            <a:r>
              <a:rPr sz="1867">
                <a:latin typeface="Comfortaa"/>
                <a:cs typeface="Comfortaa"/>
              </a:rPr>
              <a:t>=</a:t>
            </a:r>
            <a:r>
              <a:rPr sz="1867" spc="7">
                <a:latin typeface="Comfortaa"/>
                <a:cs typeface="Comfortaa"/>
              </a:rPr>
              <a:t> </a:t>
            </a:r>
            <a:r>
              <a:rPr sz="1867" spc="47">
                <a:latin typeface="Comfortaa"/>
                <a:cs typeface="Comfortaa"/>
              </a:rPr>
              <a:t>exp(</a:t>
            </a:r>
            <a:r>
              <a:rPr sz="1867" b="1" spc="47">
                <a:solidFill>
                  <a:srgbClr val="990000"/>
                </a:solidFill>
                <a:latin typeface="Comfortaa"/>
                <a:cs typeface="Comfortaa"/>
              </a:rPr>
              <a:t>Ψ</a:t>
            </a:r>
            <a:r>
              <a:rPr sz="1800" b="1" spc="69" baseline="-30864">
                <a:solidFill>
                  <a:srgbClr val="990000"/>
                </a:solidFill>
                <a:latin typeface="Comfortaa"/>
                <a:cs typeface="Comfortaa"/>
              </a:rPr>
              <a:t>1</a:t>
            </a:r>
            <a:r>
              <a:rPr sz="1867" spc="47">
                <a:latin typeface="Comfortaa"/>
                <a:cs typeface="Comfortaa"/>
              </a:rPr>
              <a:t>(	</a:t>
            </a:r>
            <a:r>
              <a:rPr sz="1867">
                <a:latin typeface="Comfortaa"/>
                <a:cs typeface="Comfortaa"/>
              </a:rPr>
              <a:t>,	)) x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2</a:t>
            </a:r>
            <a:r>
              <a:rPr sz="1867" spc="53">
                <a:latin typeface="Comfortaa"/>
                <a:cs typeface="Comfortaa"/>
              </a:rPr>
              <a:t>(	</a:t>
            </a:r>
            <a:r>
              <a:rPr sz="1867">
                <a:latin typeface="Comfortaa"/>
                <a:cs typeface="Comfortaa"/>
              </a:rPr>
              <a:t>,	))</a:t>
            </a:r>
            <a:r>
              <a:rPr sz="1867" spc="-53">
                <a:latin typeface="Comfortaa"/>
                <a:cs typeface="Comfortaa"/>
              </a:rPr>
              <a:t>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3</a:t>
            </a:r>
            <a:r>
              <a:rPr sz="1867" spc="53">
                <a:latin typeface="Comfortaa"/>
                <a:cs typeface="Comfortaa"/>
              </a:rPr>
              <a:t>(</a:t>
            </a:r>
            <a:endParaRPr sz="1867">
              <a:latin typeface="Comfortaa"/>
              <a:cs typeface="Comfortaa"/>
            </a:endParaRPr>
          </a:p>
        </p:txBody>
      </p:sp>
      <p:sp>
        <p:nvSpPr>
          <p:cNvPr id="42" name="object 42"/>
          <p:cNvSpPr txBox="1"/>
          <p:nvPr/>
        </p:nvSpPr>
        <p:spPr>
          <a:xfrm>
            <a:off x="7038027" y="4073897"/>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3" name="object 43"/>
          <p:cNvSpPr txBox="1"/>
          <p:nvPr/>
        </p:nvSpPr>
        <p:spPr>
          <a:xfrm>
            <a:off x="6109883" y="4655049"/>
            <a:ext cx="2809240" cy="304421"/>
          </a:xfrm>
          <a:prstGeom prst="rect">
            <a:avLst/>
          </a:prstGeom>
        </p:spPr>
        <p:txBody>
          <a:bodyPr vert="horz" wrap="square" lIns="0" tIns="16933" rIns="0" bIns="0" rtlCol="0">
            <a:spAutoFit/>
          </a:bodyPr>
          <a:lstStyle/>
          <a:p>
            <a:pPr marL="50799">
              <a:spcBef>
                <a:spcPts val="133"/>
              </a:spcBef>
              <a:tabLst>
                <a:tab pos="590112" algn="l"/>
                <a:tab pos="2079361" algn="l"/>
                <a:tab pos="2618675" algn="l"/>
              </a:tabLst>
            </a:pPr>
            <a:r>
              <a:rPr sz="1867">
                <a:latin typeface="Comfortaa"/>
                <a:cs typeface="Comfortaa"/>
              </a:rPr>
              <a:t>,	)) </a:t>
            </a:r>
            <a:r>
              <a:rPr sz="1867" spc="53">
                <a:latin typeface="Comfortaa"/>
                <a:cs typeface="Comfortaa"/>
              </a:rPr>
              <a:t>exp(</a:t>
            </a:r>
            <a:r>
              <a:rPr sz="1867" b="1" spc="53">
                <a:solidFill>
                  <a:srgbClr val="990000"/>
                </a:solidFill>
                <a:latin typeface="Comfortaa"/>
                <a:cs typeface="Comfortaa"/>
              </a:rPr>
              <a:t>Ψ</a:t>
            </a:r>
            <a:r>
              <a:rPr sz="1800" b="1" spc="80" baseline="-30864">
                <a:solidFill>
                  <a:srgbClr val="990000"/>
                </a:solidFill>
                <a:latin typeface="Comfortaa"/>
                <a:cs typeface="Comfortaa"/>
              </a:rPr>
              <a:t>4</a:t>
            </a:r>
            <a:r>
              <a:rPr sz="1867" spc="53">
                <a:latin typeface="Comfortaa"/>
                <a:cs typeface="Comfortaa"/>
              </a:rPr>
              <a:t>(	</a:t>
            </a:r>
            <a:r>
              <a:rPr sz="1867">
                <a:latin typeface="Comfortaa"/>
                <a:cs typeface="Comfortaa"/>
              </a:rPr>
              <a:t>,	))</a:t>
            </a:r>
          </a:p>
        </p:txBody>
      </p:sp>
      <p:sp>
        <p:nvSpPr>
          <p:cNvPr id="44" name="object 44"/>
          <p:cNvSpPr txBox="1"/>
          <p:nvPr/>
        </p:nvSpPr>
        <p:spPr>
          <a:xfrm>
            <a:off x="458431" y="5224007"/>
            <a:ext cx="5118947"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 </a:t>
            </a:r>
            <a:r>
              <a:rPr sz="1867" spc="-13">
                <a:latin typeface="Comfortaa"/>
                <a:cs typeface="Comfortaa"/>
              </a:rPr>
              <a:t>exp(</a:t>
            </a:r>
            <a:r>
              <a:rPr sz="1867" b="1" spc="-13">
                <a:solidFill>
                  <a:srgbClr val="990000"/>
                </a:solidFill>
                <a:latin typeface="Comfortaa"/>
                <a:cs typeface="Comfortaa"/>
              </a:rPr>
              <a:t>0</a:t>
            </a:r>
            <a:r>
              <a:rPr sz="1867" spc="-13">
                <a:latin typeface="Comfortaa"/>
                <a:cs typeface="Comfortaa"/>
              </a:rPr>
              <a:t>) </a:t>
            </a:r>
            <a:r>
              <a:rPr sz="1867">
                <a:latin typeface="Comfortaa"/>
                <a:cs typeface="Comfortaa"/>
              </a:rPr>
              <a:t>x </a:t>
            </a:r>
            <a:r>
              <a:rPr sz="1867" spc="-20">
                <a:latin typeface="Comfortaa"/>
                <a:cs typeface="Comfortaa"/>
              </a:rPr>
              <a:t>exp(</a:t>
            </a:r>
            <a:r>
              <a:rPr sz="1867" b="1" spc="-20">
                <a:solidFill>
                  <a:srgbClr val="990000"/>
                </a:solidFill>
                <a:latin typeface="Comfortaa"/>
                <a:cs typeface="Comfortaa"/>
              </a:rPr>
              <a:t>0.5</a:t>
            </a:r>
            <a:r>
              <a:rPr sz="1867" spc="-20">
                <a:latin typeface="Comfortaa"/>
                <a:cs typeface="Comfortaa"/>
              </a:rPr>
              <a:t>) </a:t>
            </a:r>
            <a:r>
              <a:rPr sz="1867">
                <a:latin typeface="Comfortaa"/>
                <a:cs typeface="Comfortaa"/>
              </a:rPr>
              <a:t>x </a:t>
            </a:r>
            <a:r>
              <a:rPr sz="1867" spc="-20">
                <a:latin typeface="Comfortaa"/>
                <a:cs typeface="Comfortaa"/>
              </a:rPr>
              <a:t>exp(</a:t>
            </a:r>
            <a:r>
              <a:rPr sz="1867" b="1" spc="-20">
                <a:solidFill>
                  <a:srgbClr val="990000"/>
                </a:solidFill>
                <a:latin typeface="Comfortaa"/>
                <a:cs typeface="Comfortaa"/>
              </a:rPr>
              <a:t>0.5</a:t>
            </a:r>
            <a:r>
              <a:rPr sz="1867" spc="-20">
                <a:latin typeface="Comfortaa"/>
                <a:cs typeface="Comfortaa"/>
              </a:rPr>
              <a:t>) </a:t>
            </a:r>
            <a:r>
              <a:rPr sz="1867">
                <a:latin typeface="Comfortaa"/>
                <a:cs typeface="Comfortaa"/>
              </a:rPr>
              <a:t>x </a:t>
            </a:r>
            <a:r>
              <a:rPr sz="1867" spc="-13">
                <a:latin typeface="Comfortaa"/>
                <a:cs typeface="Comfortaa"/>
              </a:rPr>
              <a:t>exp(</a:t>
            </a:r>
            <a:r>
              <a:rPr sz="1867" b="1" spc="-13">
                <a:solidFill>
                  <a:srgbClr val="990000"/>
                </a:solidFill>
                <a:latin typeface="Comfortaa"/>
                <a:cs typeface="Comfortaa"/>
              </a:rPr>
              <a:t>0</a:t>
            </a:r>
            <a:r>
              <a:rPr sz="1867" spc="-13">
                <a:latin typeface="Comfortaa"/>
                <a:cs typeface="Comfortaa"/>
              </a:rPr>
              <a:t>) </a:t>
            </a:r>
            <a:r>
              <a:rPr sz="1867">
                <a:latin typeface="Comfortaa"/>
                <a:cs typeface="Comfortaa"/>
              </a:rPr>
              <a:t>=</a:t>
            </a:r>
            <a:r>
              <a:rPr sz="1867" spc="-27">
                <a:latin typeface="Comfortaa"/>
                <a:cs typeface="Comfortaa"/>
              </a:rPr>
              <a:t> </a:t>
            </a:r>
            <a:r>
              <a:rPr sz="1867" b="1" spc="-13">
                <a:solidFill>
                  <a:srgbClr val="1154CC"/>
                </a:solidFill>
                <a:latin typeface="Comfortaa"/>
                <a:cs typeface="Comfortaa"/>
              </a:rPr>
              <a:t>exp(1)</a:t>
            </a:r>
            <a:endParaRPr sz="1867">
              <a:latin typeface="Comfortaa"/>
              <a:cs typeface="Comfortaa"/>
            </a:endParaRPr>
          </a:p>
        </p:txBody>
      </p:sp>
      <p:sp>
        <p:nvSpPr>
          <p:cNvPr id="45" name="object 45"/>
          <p:cNvSpPr/>
          <p:nvPr/>
        </p:nvSpPr>
        <p:spPr>
          <a:xfrm>
            <a:off x="1844919" y="3497030"/>
            <a:ext cx="356795" cy="351061"/>
          </a:xfrm>
          <a:prstGeom prst="rect">
            <a:avLst/>
          </a:prstGeom>
          <a:blipFill>
            <a:blip r:embed="rId5" cstate="print"/>
            <a:stretch>
              <a:fillRect/>
            </a:stretch>
          </a:blipFill>
        </p:spPr>
        <p:txBody>
          <a:bodyPr wrap="square" lIns="0" tIns="0" rIns="0" bIns="0" rtlCol="0"/>
          <a:lstStyle/>
          <a:p>
            <a:endParaRPr sz="3200"/>
          </a:p>
        </p:txBody>
      </p:sp>
      <p:sp>
        <p:nvSpPr>
          <p:cNvPr id="46" name="object 46"/>
          <p:cNvSpPr/>
          <p:nvPr/>
        </p:nvSpPr>
        <p:spPr>
          <a:xfrm>
            <a:off x="5691055" y="3488363"/>
            <a:ext cx="356799" cy="351061"/>
          </a:xfrm>
          <a:prstGeom prst="rect">
            <a:avLst/>
          </a:prstGeom>
          <a:blipFill>
            <a:blip r:embed="rId4" cstate="print"/>
            <a:stretch>
              <a:fillRect/>
            </a:stretch>
          </a:blipFill>
        </p:spPr>
        <p:txBody>
          <a:bodyPr wrap="square" lIns="0" tIns="0" rIns="0" bIns="0" rtlCol="0"/>
          <a:lstStyle/>
          <a:p>
            <a:endParaRPr sz="3200"/>
          </a:p>
        </p:txBody>
      </p:sp>
      <p:sp>
        <p:nvSpPr>
          <p:cNvPr id="47" name="object 47"/>
          <p:cNvSpPr/>
          <p:nvPr/>
        </p:nvSpPr>
        <p:spPr>
          <a:xfrm>
            <a:off x="2307309" y="3488363"/>
            <a:ext cx="356799" cy="351061"/>
          </a:xfrm>
          <a:prstGeom prst="rect">
            <a:avLst/>
          </a:prstGeom>
          <a:blipFill>
            <a:blip r:embed="rId3" cstate="print"/>
            <a:stretch>
              <a:fillRect/>
            </a:stretch>
          </a:blipFill>
        </p:spPr>
        <p:txBody>
          <a:bodyPr wrap="square" lIns="0" tIns="0" rIns="0" bIns="0" rtlCol="0"/>
          <a:lstStyle/>
          <a:p>
            <a:endParaRPr sz="3200"/>
          </a:p>
        </p:txBody>
      </p:sp>
      <p:sp>
        <p:nvSpPr>
          <p:cNvPr id="48" name="object 48"/>
          <p:cNvSpPr/>
          <p:nvPr/>
        </p:nvSpPr>
        <p:spPr>
          <a:xfrm>
            <a:off x="6348154" y="3496292"/>
            <a:ext cx="358332" cy="352565"/>
          </a:xfrm>
          <a:prstGeom prst="rect">
            <a:avLst/>
          </a:prstGeom>
          <a:blipFill>
            <a:blip r:embed="rId2" cstate="print"/>
            <a:stretch>
              <a:fillRect/>
            </a:stretch>
          </a:blipFill>
        </p:spPr>
        <p:txBody>
          <a:bodyPr wrap="square" lIns="0" tIns="0" rIns="0" bIns="0" rtlCol="0"/>
          <a:lstStyle/>
          <a:p>
            <a:endParaRPr sz="3200"/>
          </a:p>
        </p:txBody>
      </p:sp>
      <p:sp>
        <p:nvSpPr>
          <p:cNvPr id="49" name="object 49"/>
          <p:cNvSpPr/>
          <p:nvPr/>
        </p:nvSpPr>
        <p:spPr>
          <a:xfrm>
            <a:off x="1540729" y="4664694"/>
            <a:ext cx="356795" cy="351061"/>
          </a:xfrm>
          <a:prstGeom prst="rect">
            <a:avLst/>
          </a:prstGeom>
          <a:blipFill>
            <a:blip r:embed="rId5" cstate="print"/>
            <a:stretch>
              <a:fillRect/>
            </a:stretch>
          </a:blipFill>
        </p:spPr>
        <p:txBody>
          <a:bodyPr wrap="square" lIns="0" tIns="0" rIns="0" bIns="0" rtlCol="0"/>
          <a:lstStyle/>
          <a:p>
            <a:endParaRPr sz="3200"/>
          </a:p>
        </p:txBody>
      </p:sp>
      <p:sp>
        <p:nvSpPr>
          <p:cNvPr id="50" name="object 50"/>
          <p:cNvSpPr/>
          <p:nvPr/>
        </p:nvSpPr>
        <p:spPr>
          <a:xfrm>
            <a:off x="2100213" y="4664694"/>
            <a:ext cx="356799" cy="351061"/>
          </a:xfrm>
          <a:prstGeom prst="rect">
            <a:avLst/>
          </a:prstGeom>
          <a:blipFill>
            <a:blip r:embed="rId4" cstate="print"/>
            <a:stretch>
              <a:fillRect/>
            </a:stretch>
          </a:blipFill>
        </p:spPr>
        <p:txBody>
          <a:bodyPr wrap="square" lIns="0" tIns="0" rIns="0" bIns="0" rtlCol="0"/>
          <a:lstStyle/>
          <a:p>
            <a:endParaRPr sz="3200"/>
          </a:p>
        </p:txBody>
      </p:sp>
      <p:sp>
        <p:nvSpPr>
          <p:cNvPr id="51" name="object 51"/>
          <p:cNvSpPr/>
          <p:nvPr/>
        </p:nvSpPr>
        <p:spPr>
          <a:xfrm>
            <a:off x="2058969" y="4102662"/>
            <a:ext cx="356799" cy="351061"/>
          </a:xfrm>
          <a:prstGeom prst="rect">
            <a:avLst/>
          </a:prstGeom>
          <a:blipFill>
            <a:blip r:embed="rId5" cstate="print"/>
            <a:stretch>
              <a:fillRect/>
            </a:stretch>
          </a:blipFill>
        </p:spPr>
        <p:txBody>
          <a:bodyPr wrap="square" lIns="0" tIns="0" rIns="0" bIns="0" rtlCol="0"/>
          <a:lstStyle/>
          <a:p>
            <a:endParaRPr sz="3200"/>
          </a:p>
        </p:txBody>
      </p:sp>
      <p:sp>
        <p:nvSpPr>
          <p:cNvPr id="52" name="object 52"/>
          <p:cNvSpPr/>
          <p:nvPr/>
        </p:nvSpPr>
        <p:spPr>
          <a:xfrm>
            <a:off x="6562221" y="4101951"/>
            <a:ext cx="358332" cy="352572"/>
          </a:xfrm>
          <a:prstGeom prst="rect">
            <a:avLst/>
          </a:prstGeom>
          <a:blipFill>
            <a:blip r:embed="rId2" cstate="print"/>
            <a:stretch>
              <a:fillRect/>
            </a:stretch>
          </a:blipFill>
        </p:spPr>
        <p:txBody>
          <a:bodyPr wrap="square" lIns="0" tIns="0" rIns="0" bIns="0" rtlCol="0"/>
          <a:lstStyle/>
          <a:p>
            <a:endParaRPr sz="3200"/>
          </a:p>
        </p:txBody>
      </p:sp>
      <p:sp>
        <p:nvSpPr>
          <p:cNvPr id="53" name="object 53"/>
          <p:cNvSpPr/>
          <p:nvPr/>
        </p:nvSpPr>
        <p:spPr>
          <a:xfrm>
            <a:off x="3729726" y="4664694"/>
            <a:ext cx="356799" cy="351061"/>
          </a:xfrm>
          <a:prstGeom prst="rect">
            <a:avLst/>
          </a:prstGeom>
          <a:blipFill>
            <a:blip r:embed="rId5" cstate="print"/>
            <a:stretch>
              <a:fillRect/>
            </a:stretch>
          </a:blipFill>
        </p:spPr>
        <p:txBody>
          <a:bodyPr wrap="square" lIns="0" tIns="0" rIns="0" bIns="0" rtlCol="0"/>
          <a:lstStyle/>
          <a:p>
            <a:endParaRPr sz="3200"/>
          </a:p>
        </p:txBody>
      </p:sp>
      <p:sp>
        <p:nvSpPr>
          <p:cNvPr id="54" name="object 54"/>
          <p:cNvSpPr/>
          <p:nvPr/>
        </p:nvSpPr>
        <p:spPr>
          <a:xfrm>
            <a:off x="4272625" y="4663924"/>
            <a:ext cx="358332" cy="352565"/>
          </a:xfrm>
          <a:prstGeom prst="rect">
            <a:avLst/>
          </a:prstGeom>
          <a:blipFill>
            <a:blip r:embed="rId2" cstate="print"/>
            <a:stretch>
              <a:fillRect/>
            </a:stretch>
          </a:blipFill>
        </p:spPr>
        <p:txBody>
          <a:bodyPr wrap="square" lIns="0" tIns="0" rIns="0" bIns="0" rtlCol="0"/>
          <a:lstStyle/>
          <a:p>
            <a:endParaRPr sz="3200"/>
          </a:p>
        </p:txBody>
      </p:sp>
      <p:sp>
        <p:nvSpPr>
          <p:cNvPr id="55" name="object 55"/>
          <p:cNvSpPr/>
          <p:nvPr/>
        </p:nvSpPr>
        <p:spPr>
          <a:xfrm>
            <a:off x="5753455" y="4664694"/>
            <a:ext cx="356799" cy="351061"/>
          </a:xfrm>
          <a:prstGeom prst="rect">
            <a:avLst/>
          </a:prstGeom>
          <a:blipFill>
            <a:blip r:embed="rId4" cstate="print"/>
            <a:stretch>
              <a:fillRect/>
            </a:stretch>
          </a:blipFill>
        </p:spPr>
        <p:txBody>
          <a:bodyPr wrap="square" lIns="0" tIns="0" rIns="0" bIns="0" rtlCol="0"/>
          <a:lstStyle/>
          <a:p>
            <a:endParaRPr sz="3200"/>
          </a:p>
        </p:txBody>
      </p:sp>
      <p:sp>
        <p:nvSpPr>
          <p:cNvPr id="56" name="object 56"/>
          <p:cNvSpPr/>
          <p:nvPr/>
        </p:nvSpPr>
        <p:spPr>
          <a:xfrm>
            <a:off x="6248821" y="4664694"/>
            <a:ext cx="356799" cy="351061"/>
          </a:xfrm>
          <a:prstGeom prst="rect">
            <a:avLst/>
          </a:prstGeom>
          <a:blipFill>
            <a:blip r:embed="rId3" cstate="print"/>
            <a:stretch>
              <a:fillRect/>
            </a:stretch>
          </a:blipFill>
        </p:spPr>
        <p:txBody>
          <a:bodyPr wrap="square" lIns="0" tIns="0" rIns="0" bIns="0" rtlCol="0"/>
          <a:lstStyle/>
          <a:p>
            <a:endParaRPr sz="3200"/>
          </a:p>
        </p:txBody>
      </p:sp>
      <p:sp>
        <p:nvSpPr>
          <p:cNvPr id="57" name="object 57"/>
          <p:cNvSpPr/>
          <p:nvPr/>
        </p:nvSpPr>
        <p:spPr>
          <a:xfrm>
            <a:off x="7783585" y="4664694"/>
            <a:ext cx="356799" cy="351061"/>
          </a:xfrm>
          <a:prstGeom prst="rect">
            <a:avLst/>
          </a:prstGeom>
          <a:blipFill>
            <a:blip r:embed="rId3" cstate="print"/>
            <a:stretch>
              <a:fillRect/>
            </a:stretch>
          </a:blipFill>
        </p:spPr>
        <p:txBody>
          <a:bodyPr wrap="square" lIns="0" tIns="0" rIns="0" bIns="0" rtlCol="0"/>
          <a:lstStyle/>
          <a:p>
            <a:endParaRPr sz="3200"/>
          </a:p>
        </p:txBody>
      </p:sp>
      <p:sp>
        <p:nvSpPr>
          <p:cNvPr id="58" name="object 58"/>
          <p:cNvSpPr/>
          <p:nvPr/>
        </p:nvSpPr>
        <p:spPr>
          <a:xfrm>
            <a:off x="8292550" y="4663924"/>
            <a:ext cx="358332" cy="352565"/>
          </a:xfrm>
          <a:prstGeom prst="rect">
            <a:avLst/>
          </a:prstGeom>
          <a:blipFill>
            <a:blip r:embed="rId2" cstate="print"/>
            <a:stretch>
              <a:fillRect/>
            </a:stretch>
          </a:blipFill>
        </p:spPr>
        <p:txBody>
          <a:bodyPr wrap="square" lIns="0" tIns="0" rIns="0" bIns="0" rtlCol="0"/>
          <a:lstStyle/>
          <a:p>
            <a:endParaRPr sz="3200"/>
          </a:p>
        </p:txBody>
      </p:sp>
      <p:sp>
        <p:nvSpPr>
          <p:cNvPr id="59" name="object 59"/>
          <p:cNvSpPr/>
          <p:nvPr/>
        </p:nvSpPr>
        <p:spPr>
          <a:xfrm>
            <a:off x="2597342" y="4102662"/>
            <a:ext cx="356799" cy="351061"/>
          </a:xfrm>
          <a:prstGeom prst="rect">
            <a:avLst/>
          </a:prstGeom>
          <a:blipFill>
            <a:blip r:embed="rId3" cstate="print"/>
            <a:stretch>
              <a:fillRect/>
            </a:stretch>
          </a:blipFill>
        </p:spPr>
        <p:txBody>
          <a:bodyPr wrap="square" lIns="0" tIns="0" rIns="0" bIns="0" rtlCol="0"/>
          <a:lstStyle/>
          <a:p>
            <a:endParaRPr sz="3200"/>
          </a:p>
        </p:txBody>
      </p:sp>
      <p:sp>
        <p:nvSpPr>
          <p:cNvPr id="60" name="object 60"/>
          <p:cNvSpPr/>
          <p:nvPr/>
        </p:nvSpPr>
        <p:spPr>
          <a:xfrm>
            <a:off x="5991355" y="4102695"/>
            <a:ext cx="356799" cy="351061"/>
          </a:xfrm>
          <a:prstGeom prst="rect">
            <a:avLst/>
          </a:prstGeom>
          <a:blipFill>
            <a:blip r:embed="rId4" cstate="print"/>
            <a:stretch>
              <a:fillRect/>
            </a:stretch>
          </a:blipFill>
        </p:spPr>
        <p:txBody>
          <a:bodyPr wrap="square" lIns="0" tIns="0" rIns="0" bIns="0" rtlCol="0"/>
          <a:lstStyle/>
          <a:p>
            <a:endParaRPr sz="3200"/>
          </a:p>
        </p:txBody>
      </p:sp>
      <p:sp>
        <p:nvSpPr>
          <p:cNvPr id="62" name="object 62"/>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52</a:t>
            </a:fld>
            <a:endParaRPr/>
          </a:p>
        </p:txBody>
      </p:sp>
    </p:spTree>
    <p:extLst>
      <p:ext uri="{BB962C8B-B14F-4D97-AF65-F5344CB8AC3E}">
        <p14:creationId xmlns:p14="http://schemas.microsoft.com/office/powerpoint/2010/main" val="280825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390698" y="731806"/>
            <a:ext cx="1617980" cy="304421"/>
          </a:xfrm>
          <a:prstGeom prst="rect">
            <a:avLst/>
          </a:prstGeom>
        </p:spPr>
        <p:txBody>
          <a:bodyPr vert="horz" wrap="square" lIns="0" tIns="16933" rIns="0" bIns="0" rtlCol="0">
            <a:spAutoFit/>
          </a:bodyPr>
          <a:lstStyle/>
          <a:p>
            <a:pPr marL="84665">
              <a:spcBef>
                <a:spcPts val="133"/>
              </a:spcBef>
              <a:tabLst>
                <a:tab pos="915224" algn="l"/>
                <a:tab pos="1315687" algn="l"/>
              </a:tabLst>
            </a:pPr>
            <a:r>
              <a:rPr sz="1867" b="1" spc="140">
                <a:solidFill>
                  <a:srgbClr val="990000"/>
                </a:solidFill>
                <a:latin typeface="Comfortaa"/>
                <a:cs typeface="Comfortaa"/>
              </a:rPr>
              <a:t>Ψ</a:t>
            </a:r>
            <a:r>
              <a:rPr sz="1800" b="1" spc="209" baseline="-30864">
                <a:solidFill>
                  <a:srgbClr val="990000"/>
                </a:solidFill>
                <a:latin typeface="Comfortaa"/>
                <a:cs typeface="Comfortaa"/>
              </a:rPr>
              <a:t>1</a:t>
            </a:r>
            <a:r>
              <a:rPr sz="1867" spc="140">
                <a:latin typeface="Comfortaa"/>
                <a:cs typeface="Comfortaa"/>
              </a:rPr>
              <a:t>(	</a:t>
            </a:r>
            <a:r>
              <a:rPr sz="1867">
                <a:latin typeface="Comfortaa"/>
                <a:cs typeface="Comfortaa"/>
              </a:rPr>
              <a:t>,	)</a:t>
            </a:r>
            <a:r>
              <a:rPr sz="1867" spc="-80">
                <a:latin typeface="Comfortaa"/>
                <a:cs typeface="Comfortaa"/>
              </a:rPr>
              <a:t> </a:t>
            </a:r>
            <a:r>
              <a:rPr sz="1867">
                <a:latin typeface="Comfortaa"/>
                <a:cs typeface="Comfortaa"/>
              </a:rPr>
              <a:t>=</a:t>
            </a:r>
          </a:p>
        </p:txBody>
      </p:sp>
      <p:sp>
        <p:nvSpPr>
          <p:cNvPr id="20" name="object 20"/>
          <p:cNvSpPr txBox="1"/>
          <p:nvPr/>
        </p:nvSpPr>
        <p:spPr>
          <a:xfrm>
            <a:off x="660994" y="1300089"/>
            <a:ext cx="175175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10703"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graphicFrame>
        <p:nvGraphicFramePr>
          <p:cNvPr id="22" name="object 22"/>
          <p:cNvGraphicFramePr>
            <a:graphicFrameLocks noGrp="1"/>
          </p:cNvGraphicFramePr>
          <p:nvPr/>
        </p:nvGraphicFramePr>
        <p:xfrm>
          <a:off x="635594" y="1956846"/>
          <a:ext cx="8661399" cy="892808"/>
        </p:xfrm>
        <a:graphic>
          <a:graphicData uri="http://schemas.openxmlformats.org/drawingml/2006/table">
            <a:tbl>
              <a:tblPr firstRow="1" bandRow="1">
                <a:tableStyleId>{2D5ABB26-0587-4C30-8999-92F81FD0307C}</a:tableStyleId>
              </a:tblPr>
              <a:tblGrid>
                <a:gridCol w="1060027">
                  <a:extLst>
                    <a:ext uri="{9D8B030D-6E8A-4147-A177-3AD203B41FA5}">
                      <a16:colId xmlns:a16="http://schemas.microsoft.com/office/drawing/2014/main" val="20000"/>
                    </a:ext>
                  </a:extLst>
                </a:gridCol>
                <a:gridCol w="969432">
                  <a:extLst>
                    <a:ext uri="{9D8B030D-6E8A-4147-A177-3AD203B41FA5}">
                      <a16:colId xmlns:a16="http://schemas.microsoft.com/office/drawing/2014/main" val="20001"/>
                    </a:ext>
                  </a:extLst>
                </a:gridCol>
                <a:gridCol w="6631940">
                  <a:extLst>
                    <a:ext uri="{9D8B030D-6E8A-4147-A177-3AD203B41FA5}">
                      <a16:colId xmlns:a16="http://schemas.microsoft.com/office/drawing/2014/main" val="20002"/>
                    </a:ext>
                  </a:extLst>
                </a:gridCol>
              </a:tblGrid>
              <a:tr h="446404">
                <a:tc>
                  <a:txBody>
                    <a:bodyPr/>
                    <a:lstStyle/>
                    <a:p>
                      <a:pPr marL="336550" indent="-305435">
                        <a:lnSpc>
                          <a:spcPts val="1620"/>
                        </a:lnSpc>
                        <a:buClr>
                          <a:srgbClr val="000000"/>
                        </a:buClr>
                        <a:buSzPct val="66666"/>
                        <a:buFont typeface="Arial"/>
                        <a:buChar char="●"/>
                        <a:tabLst>
                          <a:tab pos="336550" algn="l"/>
                          <a:tab pos="337185" algn="l"/>
                        </a:tabLst>
                      </a:pPr>
                      <a:r>
                        <a:rPr sz="2000" b="1" spc="-20">
                          <a:solidFill>
                            <a:srgbClr val="990000"/>
                          </a:solidFill>
                          <a:latin typeface="Comfortaa"/>
                          <a:cs typeface="Comfortaa"/>
                        </a:rPr>
                        <a:t>0.5</a:t>
                      </a:r>
                      <a:r>
                        <a:rPr sz="2000" b="1" spc="-85">
                          <a:solidFill>
                            <a:srgbClr val="990000"/>
                          </a:solidFill>
                          <a:latin typeface="Comfortaa"/>
                          <a:cs typeface="Comfortaa"/>
                        </a:rPr>
                        <a:t> </a:t>
                      </a:r>
                      <a:r>
                        <a:rPr sz="2000">
                          <a:latin typeface="Comfortaa"/>
                          <a:cs typeface="Comfortaa"/>
                        </a:rPr>
                        <a:t>if</a:t>
                      </a:r>
                    </a:p>
                  </a:txBody>
                  <a:tcPr marL="0" marR="0" marT="0" marB="0"/>
                </a:tc>
                <a:tc>
                  <a:txBody>
                    <a:bodyPr/>
                    <a:lstStyle/>
                    <a:p>
                      <a:pPr marL="324485">
                        <a:lnSpc>
                          <a:spcPts val="1620"/>
                        </a:lnSpc>
                      </a:pPr>
                      <a:r>
                        <a:rPr sz="2000">
                          <a:latin typeface="Comfortaa"/>
                          <a:cs typeface="Comfortaa"/>
                        </a:rPr>
                        <a:t>and</a:t>
                      </a:r>
                    </a:p>
                  </a:txBody>
                  <a:tcPr marL="0" marR="0" marT="0" marB="0"/>
                </a:tc>
                <a:tc>
                  <a:txBody>
                    <a:bodyPr/>
                    <a:lstStyle/>
                    <a:p>
                      <a:pPr marL="324485">
                        <a:lnSpc>
                          <a:spcPts val="1620"/>
                        </a:lnSpc>
                      </a:pPr>
                      <a:r>
                        <a:rPr sz="2000" spc="-20">
                          <a:latin typeface="Comfortaa"/>
                          <a:cs typeface="Comfortaa"/>
                        </a:rPr>
                        <a:t>are </a:t>
                      </a:r>
                      <a:r>
                        <a:rPr sz="2000" b="1" spc="-20">
                          <a:solidFill>
                            <a:srgbClr val="1154CC"/>
                          </a:solidFill>
                          <a:latin typeface="Comfortaa"/>
                          <a:cs typeface="Comfortaa"/>
                        </a:rPr>
                        <a:t>are </a:t>
                      </a:r>
                      <a:r>
                        <a:rPr sz="2000" b="1">
                          <a:solidFill>
                            <a:srgbClr val="1154CC"/>
                          </a:solidFill>
                          <a:latin typeface="Comfortaa"/>
                          <a:cs typeface="Comfortaa"/>
                        </a:rPr>
                        <a:t>not</a:t>
                      </a:r>
                      <a:r>
                        <a:rPr sz="2000" b="1" spc="30">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a:txBody>
                  <a:tcPr marL="0" marR="0" marT="0" marB="0"/>
                </a:tc>
                <a:extLst>
                  <a:ext uri="{0D108BD9-81ED-4DB2-BD59-A6C34878D82A}">
                    <a16:rowId xmlns:a16="http://schemas.microsoft.com/office/drawing/2014/main" val="10000"/>
                  </a:ext>
                </a:extLst>
              </a:tr>
              <a:tr h="446404">
                <a:tc>
                  <a:txBody>
                    <a:bodyPr/>
                    <a:lstStyle/>
                    <a:p>
                      <a:pPr marL="336550" indent="-305435">
                        <a:lnSpc>
                          <a:spcPts val="1750"/>
                        </a:lnSpc>
                        <a:spcBef>
                          <a:spcPts val="785"/>
                        </a:spcBef>
                        <a:buClr>
                          <a:srgbClr val="000000"/>
                        </a:buClr>
                        <a:buSzPct val="66666"/>
                        <a:buFont typeface="Arial"/>
                        <a:buChar char="●"/>
                        <a:tabLst>
                          <a:tab pos="336550" algn="l"/>
                          <a:tab pos="337185" algn="l"/>
                        </a:tabLst>
                      </a:pPr>
                      <a:r>
                        <a:rPr sz="2000" b="1">
                          <a:solidFill>
                            <a:srgbClr val="990000"/>
                          </a:solidFill>
                          <a:latin typeface="Comfortaa"/>
                          <a:cs typeface="Comfortaa"/>
                        </a:rPr>
                        <a:t>0</a:t>
                      </a:r>
                      <a:r>
                        <a:rPr sz="2000" b="1" spc="-25">
                          <a:solidFill>
                            <a:srgbClr val="990000"/>
                          </a:solidFill>
                          <a:latin typeface="Comfortaa"/>
                          <a:cs typeface="Comfortaa"/>
                        </a:rPr>
                        <a:t> </a:t>
                      </a:r>
                      <a:r>
                        <a:rPr sz="2000">
                          <a:latin typeface="Comfortaa"/>
                          <a:cs typeface="Comfortaa"/>
                        </a:rPr>
                        <a:t>if</a:t>
                      </a:r>
                    </a:p>
                  </a:txBody>
                  <a:tcPr marL="0" marR="0" marT="132927" marB="0"/>
                </a:tc>
                <a:tc>
                  <a:txBody>
                    <a:bodyPr/>
                    <a:lstStyle/>
                    <a:p>
                      <a:pPr marL="167005">
                        <a:lnSpc>
                          <a:spcPts val="1750"/>
                        </a:lnSpc>
                        <a:spcBef>
                          <a:spcPts val="785"/>
                        </a:spcBef>
                      </a:pPr>
                      <a:r>
                        <a:rPr sz="2000">
                          <a:latin typeface="Comfortaa"/>
                          <a:cs typeface="Comfortaa"/>
                        </a:rPr>
                        <a:t>and</a:t>
                      </a:r>
                    </a:p>
                  </a:txBody>
                  <a:tcPr marL="0" marR="0" marT="132927" marB="0"/>
                </a:tc>
                <a:tc>
                  <a:txBody>
                    <a:bodyPr/>
                    <a:lstStyle/>
                    <a:p>
                      <a:pPr marL="167005">
                        <a:lnSpc>
                          <a:spcPts val="1750"/>
                        </a:lnSpc>
                        <a:spcBef>
                          <a:spcPts val="785"/>
                        </a:spcBef>
                      </a:pPr>
                      <a:r>
                        <a:rPr sz="2000" spc="-20">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0">
                          <a:solidFill>
                            <a:srgbClr val="1154CC"/>
                          </a:solidFill>
                          <a:latin typeface="Comfortaa"/>
                          <a:cs typeface="Comfortaa"/>
                        </a:rPr>
                        <a:t>have </a:t>
                      </a:r>
                      <a:r>
                        <a:rPr sz="2000" b="1">
                          <a:solidFill>
                            <a:srgbClr val="1154CC"/>
                          </a:solidFill>
                          <a:latin typeface="Comfortaa"/>
                          <a:cs typeface="Comfortaa"/>
                        </a:rPr>
                        <a:t>same smoking</a:t>
                      </a:r>
                      <a:r>
                        <a:rPr sz="2000" b="1" spc="-50">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a:txBody>
                  <a:tcPr marL="0" marR="0" marT="132927" marB="0"/>
                </a:tc>
                <a:extLst>
                  <a:ext uri="{0D108BD9-81ED-4DB2-BD59-A6C34878D82A}">
                    <a16:rowId xmlns:a16="http://schemas.microsoft.com/office/drawing/2014/main" val="10001"/>
                  </a:ext>
                </a:extLst>
              </a:tr>
            </a:tbl>
          </a:graphicData>
        </a:graphic>
      </p:graphicFrame>
      <p:sp>
        <p:nvSpPr>
          <p:cNvPr id="23" name="object 23"/>
          <p:cNvSpPr/>
          <p:nvPr/>
        </p:nvSpPr>
        <p:spPr>
          <a:xfrm>
            <a:off x="903497"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4" name="object 24"/>
          <p:cNvSpPr/>
          <p:nvPr/>
        </p:nvSpPr>
        <p:spPr>
          <a:xfrm>
            <a:off x="1386643"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5" name="object 25"/>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6" name="object 26"/>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7" name="object 27"/>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8" name="object 28"/>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0" name="object 30"/>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1" name="object 31"/>
          <p:cNvGrpSpPr/>
          <p:nvPr/>
        </p:nvGrpSpPr>
        <p:grpSpPr>
          <a:xfrm>
            <a:off x="9524480" y="3488659"/>
            <a:ext cx="904240" cy="628227"/>
            <a:chOff x="7143360" y="2616494"/>
            <a:chExt cx="678180" cy="471170"/>
          </a:xfrm>
        </p:grpSpPr>
        <p:sp>
          <p:nvSpPr>
            <p:cNvPr id="32" name="object 32"/>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3" name="object 33"/>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4" name="object 34"/>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5" name="object 35"/>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36" name="object 36"/>
          <p:cNvSpPr/>
          <p:nvPr/>
        </p:nvSpPr>
        <p:spPr>
          <a:xfrm>
            <a:off x="1844919" y="4919427"/>
            <a:ext cx="356795" cy="351061"/>
          </a:xfrm>
          <a:prstGeom prst="rect">
            <a:avLst/>
          </a:prstGeom>
          <a:blipFill>
            <a:blip r:embed="rId5" cstate="print"/>
            <a:stretch>
              <a:fillRect/>
            </a:stretch>
          </a:blipFill>
        </p:spPr>
        <p:txBody>
          <a:bodyPr wrap="square" lIns="0" tIns="0" rIns="0" bIns="0" rtlCol="0"/>
          <a:lstStyle/>
          <a:p>
            <a:endParaRPr sz="3200"/>
          </a:p>
        </p:txBody>
      </p:sp>
      <p:sp>
        <p:nvSpPr>
          <p:cNvPr id="37" name="object 37"/>
          <p:cNvSpPr/>
          <p:nvPr/>
        </p:nvSpPr>
        <p:spPr>
          <a:xfrm>
            <a:off x="5691055" y="4910760"/>
            <a:ext cx="356799" cy="351061"/>
          </a:xfrm>
          <a:prstGeom prst="rect">
            <a:avLst/>
          </a:prstGeom>
          <a:blipFill>
            <a:blip r:embed="rId4" cstate="print"/>
            <a:stretch>
              <a:fillRect/>
            </a:stretch>
          </a:blipFill>
        </p:spPr>
        <p:txBody>
          <a:bodyPr wrap="square" lIns="0" tIns="0" rIns="0" bIns="0" rtlCol="0"/>
          <a:lstStyle/>
          <a:p>
            <a:endParaRPr sz="3200"/>
          </a:p>
        </p:txBody>
      </p:sp>
      <p:sp>
        <p:nvSpPr>
          <p:cNvPr id="38" name="object 38"/>
          <p:cNvSpPr/>
          <p:nvPr/>
        </p:nvSpPr>
        <p:spPr>
          <a:xfrm>
            <a:off x="2307309" y="4910760"/>
            <a:ext cx="356799" cy="351061"/>
          </a:xfrm>
          <a:prstGeom prst="rect">
            <a:avLst/>
          </a:prstGeom>
          <a:blipFill>
            <a:blip r:embed="rId3" cstate="print"/>
            <a:stretch>
              <a:fillRect/>
            </a:stretch>
          </a:blipFill>
        </p:spPr>
        <p:txBody>
          <a:bodyPr wrap="square" lIns="0" tIns="0" rIns="0" bIns="0" rtlCol="0"/>
          <a:lstStyle/>
          <a:p>
            <a:endParaRPr sz="3200"/>
          </a:p>
        </p:txBody>
      </p:sp>
      <p:sp>
        <p:nvSpPr>
          <p:cNvPr id="39" name="object 39"/>
          <p:cNvSpPr/>
          <p:nvPr/>
        </p:nvSpPr>
        <p:spPr>
          <a:xfrm>
            <a:off x="6348154" y="4918690"/>
            <a:ext cx="358332" cy="352565"/>
          </a:xfrm>
          <a:prstGeom prst="rect">
            <a:avLst/>
          </a:prstGeom>
          <a:blipFill>
            <a:blip r:embed="rId2" cstate="print"/>
            <a:stretch>
              <a:fillRect/>
            </a:stretch>
          </a:blipFill>
        </p:spPr>
        <p:txBody>
          <a:bodyPr wrap="square" lIns="0" tIns="0" rIns="0" bIns="0" rtlCol="0"/>
          <a:lstStyle/>
          <a:p>
            <a:endParaRPr sz="3200"/>
          </a:p>
        </p:txBody>
      </p:sp>
      <p:sp>
        <p:nvSpPr>
          <p:cNvPr id="40" name="object 40"/>
          <p:cNvSpPr txBox="1"/>
          <p:nvPr/>
        </p:nvSpPr>
        <p:spPr>
          <a:xfrm>
            <a:off x="458431" y="4240936"/>
            <a:ext cx="6402493" cy="868742"/>
          </a:xfrm>
          <a:prstGeom prst="rect">
            <a:avLst/>
          </a:prstGeom>
        </p:spPr>
        <p:txBody>
          <a:bodyPr vert="horz" wrap="square" lIns="0" tIns="16933" rIns="0" bIns="0" rtlCol="0">
            <a:spAutoFit/>
          </a:bodyPr>
          <a:lstStyle/>
          <a:p>
            <a:pPr marL="67732">
              <a:spcBef>
                <a:spcPts val="133"/>
              </a:spcBef>
            </a:pPr>
            <a:r>
              <a:rPr sz="1867" b="1">
                <a:solidFill>
                  <a:srgbClr val="1154CC"/>
                </a:solidFill>
                <a:latin typeface="Comfortaa"/>
                <a:cs typeface="Comfortaa"/>
              </a:rPr>
              <a:t>IS </a:t>
            </a:r>
            <a:r>
              <a:rPr sz="2000" spc="-80">
                <a:solidFill>
                  <a:srgbClr val="990000"/>
                </a:solidFill>
                <a:latin typeface="Comfortaa"/>
                <a:cs typeface="Comfortaa"/>
              </a:rPr>
              <a:t>~7.4 </a:t>
            </a:r>
            <a:r>
              <a:rPr sz="1867">
                <a:latin typeface="Comfortaa"/>
                <a:cs typeface="Comfortaa"/>
              </a:rPr>
              <a:t>times </a:t>
            </a:r>
            <a:r>
              <a:rPr sz="1867" b="1" spc="-20">
                <a:solidFill>
                  <a:srgbClr val="1154CC"/>
                </a:solidFill>
                <a:latin typeface="Comfortaa"/>
                <a:cs typeface="Comfortaa"/>
              </a:rPr>
              <a:t>more likely </a:t>
            </a:r>
            <a:r>
              <a:rPr sz="1867" spc="-13">
                <a:latin typeface="Comfortaa"/>
                <a:cs typeface="Comfortaa"/>
              </a:rPr>
              <a:t>(exp(</a:t>
            </a:r>
            <a:r>
              <a:rPr sz="1867" spc="-13">
                <a:solidFill>
                  <a:srgbClr val="1154CC"/>
                </a:solidFill>
                <a:latin typeface="Comfortaa"/>
                <a:cs typeface="Comfortaa"/>
              </a:rPr>
              <a:t>2</a:t>
            </a:r>
            <a:r>
              <a:rPr sz="1867" spc="-13">
                <a:latin typeface="Comfortaa"/>
                <a:cs typeface="Comfortaa"/>
              </a:rPr>
              <a:t>) </a:t>
            </a:r>
            <a:r>
              <a:rPr sz="1867">
                <a:latin typeface="Comfortaa"/>
                <a:cs typeface="Comfortaa"/>
              </a:rPr>
              <a:t>= </a:t>
            </a:r>
            <a:r>
              <a:rPr sz="1867" spc="-13">
                <a:latin typeface="Comfortaa"/>
                <a:cs typeface="Comfortaa"/>
              </a:rPr>
              <a:t>exp(</a:t>
            </a:r>
            <a:r>
              <a:rPr sz="1867" spc="-13">
                <a:solidFill>
                  <a:srgbClr val="1154CC"/>
                </a:solidFill>
                <a:latin typeface="Comfortaa"/>
                <a:cs typeface="Comfortaa"/>
              </a:rPr>
              <a:t>3</a:t>
            </a:r>
            <a:r>
              <a:rPr sz="1867" spc="-13">
                <a:latin typeface="Comfortaa"/>
                <a:cs typeface="Comfortaa"/>
              </a:rPr>
              <a:t>) </a:t>
            </a:r>
            <a:r>
              <a:rPr sz="1867">
                <a:latin typeface="Comfortaa"/>
                <a:cs typeface="Comfortaa"/>
              </a:rPr>
              <a:t>/ </a:t>
            </a:r>
            <a:r>
              <a:rPr sz="1867" spc="-13">
                <a:latin typeface="Comfortaa"/>
                <a:cs typeface="Comfortaa"/>
              </a:rPr>
              <a:t>exp(</a:t>
            </a:r>
            <a:r>
              <a:rPr sz="1867" spc="-13">
                <a:solidFill>
                  <a:srgbClr val="1154CC"/>
                </a:solidFill>
                <a:latin typeface="Comfortaa"/>
                <a:cs typeface="Comfortaa"/>
              </a:rPr>
              <a:t>1</a:t>
            </a:r>
            <a:r>
              <a:rPr sz="1867" spc="-13">
                <a:latin typeface="Comfortaa"/>
                <a:cs typeface="Comfortaa"/>
              </a:rPr>
              <a:t>))</a:t>
            </a:r>
            <a:r>
              <a:rPr sz="1867" spc="20">
                <a:latin typeface="Comfortaa"/>
                <a:cs typeface="Comfortaa"/>
              </a:rPr>
              <a:t> </a:t>
            </a:r>
            <a:r>
              <a:rPr sz="1867" b="1">
                <a:solidFill>
                  <a:srgbClr val="1154CC"/>
                </a:solidFill>
                <a:latin typeface="Comfortaa"/>
                <a:cs typeface="Comfortaa"/>
              </a:rPr>
              <a:t>than</a:t>
            </a:r>
            <a:endParaRPr sz="1867">
              <a:latin typeface="Comfortaa"/>
              <a:cs typeface="Comfortaa"/>
            </a:endParaRPr>
          </a:p>
          <a:p>
            <a:pPr>
              <a:spcBef>
                <a:spcPts val="13"/>
              </a:spcBef>
            </a:pPr>
            <a:endParaRPr sz="1667">
              <a:latin typeface="Comfortaa"/>
              <a:cs typeface="Comfortaa"/>
            </a:endParaRPr>
          </a:p>
          <a:p>
            <a:pPr marL="16933">
              <a:spcBef>
                <a:spcPts val="7"/>
              </a:spcBef>
              <a:tabLst>
                <a:tab pos="1739857" algn="l"/>
                <a:tab pos="2279170" algn="l"/>
                <a:tab pos="5625113" algn="l"/>
                <a:tab pos="6233851" algn="l"/>
              </a:tabLst>
            </a:pPr>
            <a:r>
              <a:rPr sz="1867" b="1" spc="-7">
                <a:latin typeface="Comfortaa"/>
                <a:cs typeface="Comfortaa"/>
              </a:rPr>
              <a:t>P</a:t>
            </a:r>
            <a:r>
              <a:rPr sz="1867">
                <a:latin typeface="Comfortaa"/>
                <a:cs typeface="Comfortaa"/>
              </a:rPr>
              <a:t>(Smo</a:t>
            </a:r>
            <a:r>
              <a:rPr sz="1867" spc="-93">
                <a:latin typeface="Comfortaa"/>
                <a:cs typeface="Comfortaa"/>
              </a:rPr>
              <a:t>k</a:t>
            </a:r>
            <a:r>
              <a:rPr sz="1867">
                <a:latin typeface="Comfortaa"/>
                <a:cs typeface="Comfortaa"/>
              </a:rPr>
              <a:t>es{	,	} and Does not Smo</a:t>
            </a:r>
            <a:r>
              <a:rPr sz="1867" spc="-93">
                <a:latin typeface="Comfortaa"/>
                <a:cs typeface="Comfortaa"/>
              </a:rPr>
              <a:t>k</a:t>
            </a:r>
            <a:r>
              <a:rPr sz="1867">
                <a:latin typeface="Comfortaa"/>
                <a:cs typeface="Comfortaa"/>
              </a:rPr>
              <a:t>e  {	,	})</a:t>
            </a:r>
          </a:p>
        </p:txBody>
      </p:sp>
      <p:sp>
        <p:nvSpPr>
          <p:cNvPr id="41" name="object 41"/>
          <p:cNvSpPr txBox="1"/>
          <p:nvPr/>
        </p:nvSpPr>
        <p:spPr>
          <a:xfrm>
            <a:off x="458431" y="3456171"/>
            <a:ext cx="1270847" cy="304421"/>
          </a:xfrm>
          <a:prstGeom prst="rect">
            <a:avLst/>
          </a:prstGeom>
        </p:spPr>
        <p:txBody>
          <a:bodyPr vert="horz" wrap="square" lIns="0" tIns="16933" rIns="0" bIns="0" rtlCol="0">
            <a:spAutoFit/>
          </a:bodyPr>
          <a:lstStyle/>
          <a:p>
            <a:pPr marL="16933">
              <a:spcBef>
                <a:spcPts val="133"/>
              </a:spcBef>
            </a:pPr>
            <a:r>
              <a:rPr sz="1867" b="1" spc="-7">
                <a:latin typeface="Comfortaa"/>
                <a:cs typeface="Comfortaa"/>
              </a:rPr>
              <a:t>P</a:t>
            </a:r>
            <a:r>
              <a:rPr sz="1867">
                <a:latin typeface="Comfortaa"/>
                <a:cs typeface="Comfortaa"/>
              </a:rPr>
              <a:t>(Smo</a:t>
            </a:r>
            <a:r>
              <a:rPr sz="1867" spc="-93">
                <a:latin typeface="Comfortaa"/>
                <a:cs typeface="Comfortaa"/>
              </a:rPr>
              <a:t>k</a:t>
            </a:r>
            <a:r>
              <a:rPr sz="1867">
                <a:latin typeface="Comfortaa"/>
                <a:cs typeface="Comfortaa"/>
              </a:rPr>
              <a:t>es{</a:t>
            </a:r>
          </a:p>
        </p:txBody>
      </p:sp>
      <p:sp>
        <p:nvSpPr>
          <p:cNvPr id="42" name="object 42"/>
          <p:cNvSpPr txBox="1"/>
          <p:nvPr/>
        </p:nvSpPr>
        <p:spPr>
          <a:xfrm>
            <a:off x="2181586" y="34561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3" name="object 43"/>
          <p:cNvSpPr txBox="1"/>
          <p:nvPr/>
        </p:nvSpPr>
        <p:spPr>
          <a:xfrm>
            <a:off x="2721386" y="3456171"/>
            <a:ext cx="3433233" cy="304421"/>
          </a:xfrm>
          <a:prstGeom prst="rect">
            <a:avLst/>
          </a:prstGeom>
        </p:spPr>
        <p:txBody>
          <a:bodyPr vert="horz" wrap="square" lIns="0" tIns="16933" rIns="0" bIns="0" rtlCol="0">
            <a:spAutoFit/>
          </a:bodyPr>
          <a:lstStyle/>
          <a:p>
            <a:pPr marL="16933">
              <a:spcBef>
                <a:spcPts val="133"/>
              </a:spcBef>
              <a:tabLst>
                <a:tab pos="3362029" algn="l"/>
              </a:tabLst>
            </a:pPr>
            <a:r>
              <a:rPr sz="1867">
                <a:latin typeface="Comfortaa"/>
                <a:cs typeface="Comfortaa"/>
              </a:rPr>
              <a:t>} and Does not Smo</a:t>
            </a:r>
            <a:r>
              <a:rPr sz="1867" spc="-93">
                <a:latin typeface="Comfortaa"/>
                <a:cs typeface="Comfortaa"/>
              </a:rPr>
              <a:t>k</a:t>
            </a:r>
            <a:r>
              <a:rPr sz="1867">
                <a:latin typeface="Comfortaa"/>
                <a:cs typeface="Comfortaa"/>
              </a:rPr>
              <a:t>e  {	,</a:t>
            </a:r>
          </a:p>
        </p:txBody>
      </p:sp>
      <p:sp>
        <p:nvSpPr>
          <p:cNvPr id="44" name="object 44"/>
          <p:cNvSpPr txBox="1"/>
          <p:nvPr/>
        </p:nvSpPr>
        <p:spPr>
          <a:xfrm>
            <a:off x="6676132" y="3456171"/>
            <a:ext cx="18457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45" name="object 45"/>
          <p:cNvSpPr/>
          <p:nvPr/>
        </p:nvSpPr>
        <p:spPr>
          <a:xfrm>
            <a:off x="1743439" y="3470330"/>
            <a:ext cx="356799" cy="351061"/>
          </a:xfrm>
          <a:prstGeom prst="rect">
            <a:avLst/>
          </a:prstGeom>
          <a:blipFill>
            <a:blip r:embed="rId5" cstate="print"/>
            <a:stretch>
              <a:fillRect/>
            </a:stretch>
          </a:blipFill>
        </p:spPr>
        <p:txBody>
          <a:bodyPr wrap="square" lIns="0" tIns="0" rIns="0" bIns="0" rtlCol="0"/>
          <a:lstStyle/>
          <a:p>
            <a:endParaRPr sz="3200"/>
          </a:p>
        </p:txBody>
      </p:sp>
      <p:sp>
        <p:nvSpPr>
          <p:cNvPr id="46" name="object 46"/>
          <p:cNvSpPr/>
          <p:nvPr/>
        </p:nvSpPr>
        <p:spPr>
          <a:xfrm>
            <a:off x="2329005" y="3470330"/>
            <a:ext cx="356795" cy="351061"/>
          </a:xfrm>
          <a:prstGeom prst="rect">
            <a:avLst/>
          </a:prstGeom>
          <a:blipFill>
            <a:blip r:embed="rId4" cstate="print"/>
            <a:stretch>
              <a:fillRect/>
            </a:stretch>
          </a:blipFill>
        </p:spPr>
        <p:txBody>
          <a:bodyPr wrap="square" lIns="0" tIns="0" rIns="0" bIns="0" rtlCol="0"/>
          <a:lstStyle/>
          <a:p>
            <a:endParaRPr sz="3200"/>
          </a:p>
        </p:txBody>
      </p:sp>
      <p:sp>
        <p:nvSpPr>
          <p:cNvPr id="47" name="object 47"/>
          <p:cNvSpPr/>
          <p:nvPr/>
        </p:nvSpPr>
        <p:spPr>
          <a:xfrm>
            <a:off x="5691055" y="3470330"/>
            <a:ext cx="356799" cy="351061"/>
          </a:xfrm>
          <a:prstGeom prst="rect">
            <a:avLst/>
          </a:prstGeom>
          <a:blipFill>
            <a:blip r:embed="rId3" cstate="print"/>
            <a:stretch>
              <a:fillRect/>
            </a:stretch>
          </a:blipFill>
        </p:spPr>
        <p:txBody>
          <a:bodyPr wrap="square" lIns="0" tIns="0" rIns="0" bIns="0" rtlCol="0"/>
          <a:lstStyle/>
          <a:p>
            <a:endParaRPr sz="3200"/>
          </a:p>
        </p:txBody>
      </p:sp>
      <p:sp>
        <p:nvSpPr>
          <p:cNvPr id="48" name="object 48"/>
          <p:cNvSpPr/>
          <p:nvPr/>
        </p:nvSpPr>
        <p:spPr>
          <a:xfrm>
            <a:off x="6275654" y="3468859"/>
            <a:ext cx="358332" cy="352565"/>
          </a:xfrm>
          <a:prstGeom prst="rect">
            <a:avLst/>
          </a:prstGeom>
          <a:blipFill>
            <a:blip r:embed="rId2" cstate="print"/>
            <a:stretch>
              <a:fillRect/>
            </a:stretch>
          </a:blipFill>
        </p:spPr>
        <p:txBody>
          <a:bodyPr wrap="square" lIns="0" tIns="0" rIns="0" bIns="0" rtlCol="0"/>
          <a:lstStyle/>
          <a:p>
            <a:endParaRPr sz="3200"/>
          </a:p>
        </p:txBody>
      </p:sp>
      <p:sp>
        <p:nvSpPr>
          <p:cNvPr id="50" name="object 50"/>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53</a:t>
            </a:fld>
            <a:endParaRPr/>
          </a:p>
        </p:txBody>
      </p:sp>
    </p:spTree>
    <p:extLst>
      <p:ext uri="{BB962C8B-B14F-4D97-AF65-F5344CB8AC3E}">
        <p14:creationId xmlns:p14="http://schemas.microsoft.com/office/powerpoint/2010/main" val="2186022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2295323" y="731806"/>
            <a:ext cx="755227" cy="304421"/>
          </a:xfrm>
          <a:prstGeom prst="rect">
            <a:avLst/>
          </a:prstGeom>
        </p:spPr>
        <p:txBody>
          <a:bodyPr vert="horz" wrap="square" lIns="0" tIns="16933" rIns="0" bIns="0" rtlCol="0">
            <a:spAutoFit/>
          </a:bodyPr>
          <a:lstStyle/>
          <a:p>
            <a:pPr marL="16933">
              <a:spcBef>
                <a:spcPts val="133"/>
              </a:spcBef>
              <a:tabLst>
                <a:tab pos="486821" algn="l"/>
              </a:tabLst>
            </a:pPr>
            <a:r>
              <a:rPr sz="1867">
                <a:latin typeface="Comfortaa"/>
                <a:cs typeface="Comfortaa"/>
              </a:rPr>
              <a:t>,	)</a:t>
            </a:r>
            <a:r>
              <a:rPr sz="1867" spc="-107">
                <a:latin typeface="Comfortaa"/>
                <a:cs typeface="Comfortaa"/>
              </a:rPr>
              <a:t> </a:t>
            </a:r>
            <a:r>
              <a:rPr sz="1867">
                <a:latin typeface="Comfortaa"/>
                <a:cs typeface="Comfortaa"/>
              </a:rPr>
              <a:t>=</a:t>
            </a:r>
          </a:p>
        </p:txBody>
      </p:sp>
      <p:sp>
        <p:nvSpPr>
          <p:cNvPr id="20" name="object 20"/>
          <p:cNvSpPr txBox="1"/>
          <p:nvPr/>
        </p:nvSpPr>
        <p:spPr>
          <a:xfrm>
            <a:off x="407631" y="820705"/>
            <a:ext cx="2038773" cy="804493"/>
          </a:xfrm>
          <a:prstGeom prst="rect">
            <a:avLst/>
          </a:prstGeom>
        </p:spPr>
        <p:txBody>
          <a:bodyPr vert="horz" wrap="square" lIns="0" tIns="16933" rIns="0" bIns="0" rtlCol="0">
            <a:spAutoFit/>
          </a:bodyPr>
          <a:lstStyle/>
          <a:p>
            <a:pPr marL="67732">
              <a:spcBef>
                <a:spcPts val="133"/>
              </a:spcBef>
            </a:pP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a:solidFill>
                  <a:srgbClr val="990000"/>
                </a:solidFill>
                <a:latin typeface="Comfortaa"/>
                <a:cs typeface="Comfortaa"/>
              </a:rPr>
              <a:t> </a:t>
            </a:r>
            <a:r>
              <a:rPr sz="1200" b="1" spc="20">
                <a:solidFill>
                  <a:srgbClr val="990000"/>
                </a:solidFill>
                <a:latin typeface="Comfortaa"/>
                <a:cs typeface="Comfortaa"/>
              </a:rPr>
              <a:t>friendship</a:t>
            </a:r>
            <a:r>
              <a:rPr sz="2800" spc="29" baseline="19841">
                <a:latin typeface="Comfortaa"/>
                <a:cs typeface="Comfortaa"/>
              </a:rPr>
              <a:t>(</a:t>
            </a:r>
            <a:endParaRPr sz="2800" baseline="19841">
              <a:latin typeface="Comfortaa"/>
              <a:cs typeface="Comfortaa"/>
            </a:endParaRPr>
          </a:p>
          <a:p>
            <a:pPr marL="677316" indent="-407236">
              <a:spcBef>
                <a:spcPts val="1533"/>
              </a:spcBef>
              <a:buClr>
                <a:srgbClr val="000000"/>
              </a:buClr>
              <a:buSzPct val="66666"/>
              <a:buFont typeface="Arial"/>
              <a:buChar char="●"/>
              <a:tabLst>
                <a:tab pos="676470" algn="l"/>
                <a:tab pos="677316" algn="l"/>
                <a:tab pos="1463850"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sp>
        <p:nvSpPr>
          <p:cNvPr id="22" name="object 22"/>
          <p:cNvSpPr txBox="1"/>
          <p:nvPr/>
        </p:nvSpPr>
        <p:spPr>
          <a:xfrm>
            <a:off x="660994" y="1909687"/>
            <a:ext cx="4942839"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467237" algn="l"/>
                <a:tab pos="2437491" algn="l"/>
              </a:tabLst>
            </a:pPr>
            <a:r>
              <a:rPr sz="2000" b="1" spc="-27">
                <a:solidFill>
                  <a:srgbClr val="990000"/>
                </a:solidFill>
                <a:latin typeface="Comfortaa"/>
                <a:cs typeface="Comfortaa"/>
              </a:rPr>
              <a:t>0.5</a:t>
            </a:r>
            <a:r>
              <a:rPr sz="2000" b="1">
                <a:solidFill>
                  <a:srgbClr val="990000"/>
                </a:solidFill>
                <a:latin typeface="Comfortaa"/>
                <a:cs typeface="Comfortaa"/>
              </a:rPr>
              <a:t> </a:t>
            </a:r>
            <a:r>
              <a:rPr sz="2000">
                <a:latin typeface="Comfortaa"/>
                <a:cs typeface="Comfortaa"/>
              </a:rPr>
              <a:t>if	and	</a:t>
            </a:r>
            <a:r>
              <a:rPr sz="2000" spc="-27">
                <a:latin typeface="Comfortaa"/>
                <a:cs typeface="Comfortaa"/>
              </a:rPr>
              <a:t>are </a:t>
            </a:r>
            <a:r>
              <a:rPr sz="2000" b="1" spc="-27">
                <a:solidFill>
                  <a:srgbClr val="1154CC"/>
                </a:solidFill>
                <a:latin typeface="Comfortaa"/>
                <a:cs typeface="Comfortaa"/>
              </a:rPr>
              <a:t>are </a:t>
            </a:r>
            <a:r>
              <a:rPr sz="2000" b="1">
                <a:solidFill>
                  <a:srgbClr val="1154CC"/>
                </a:solidFill>
                <a:latin typeface="Comfortaa"/>
                <a:cs typeface="Comfortaa"/>
              </a:rPr>
              <a:t>not</a:t>
            </a:r>
            <a:r>
              <a:rPr sz="2000" b="1" spc="-73">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p:txBody>
      </p:sp>
      <p:sp>
        <p:nvSpPr>
          <p:cNvPr id="23" name="object 23"/>
          <p:cNvSpPr txBox="1"/>
          <p:nvPr/>
        </p:nvSpPr>
        <p:spPr>
          <a:xfrm>
            <a:off x="660994" y="2519286"/>
            <a:ext cx="861229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57269" algn="l"/>
                <a:tab pos="2227524" algn="l"/>
              </a:tabLst>
            </a:pPr>
            <a:r>
              <a:rPr sz="2000" b="1">
                <a:solidFill>
                  <a:srgbClr val="990000"/>
                </a:solidFill>
                <a:latin typeface="Comfortaa"/>
                <a:cs typeface="Comfortaa"/>
              </a:rPr>
              <a:t>0 </a:t>
            </a:r>
            <a:r>
              <a:rPr sz="2000">
                <a:latin typeface="Comfortaa"/>
                <a:cs typeface="Comfortaa"/>
              </a:rPr>
              <a:t>if	and	</a:t>
            </a: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7">
                <a:solidFill>
                  <a:srgbClr val="1154CC"/>
                </a:solidFill>
                <a:latin typeface="Comfortaa"/>
                <a:cs typeface="Comfortaa"/>
              </a:rPr>
              <a:t>have </a:t>
            </a:r>
            <a:r>
              <a:rPr sz="2000" b="1">
                <a:solidFill>
                  <a:srgbClr val="1154CC"/>
                </a:solidFill>
                <a:latin typeface="Comfortaa"/>
                <a:cs typeface="Comfortaa"/>
              </a:rPr>
              <a:t>same smoking</a:t>
            </a:r>
            <a:r>
              <a:rPr sz="2000" b="1" spc="-73">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p:txBody>
      </p:sp>
      <p:sp>
        <p:nvSpPr>
          <p:cNvPr id="24" name="object 24"/>
          <p:cNvSpPr/>
          <p:nvPr/>
        </p:nvSpPr>
        <p:spPr>
          <a:xfrm>
            <a:off x="1817896"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5" name="object 25"/>
          <p:cNvSpPr/>
          <p:nvPr/>
        </p:nvSpPr>
        <p:spPr>
          <a:xfrm>
            <a:off x="2301041"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6" name="object 26"/>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7" name="object 27"/>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8" name="object 28"/>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30" name="object 30"/>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1" name="object 31"/>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2" name="object 32"/>
          <p:cNvGrpSpPr/>
          <p:nvPr/>
        </p:nvGrpSpPr>
        <p:grpSpPr>
          <a:xfrm>
            <a:off x="9524480" y="3488659"/>
            <a:ext cx="904240" cy="628227"/>
            <a:chOff x="7143360" y="2616494"/>
            <a:chExt cx="678180" cy="471170"/>
          </a:xfrm>
        </p:grpSpPr>
        <p:sp>
          <p:nvSpPr>
            <p:cNvPr id="33" name="object 33"/>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4" name="object 34"/>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5" name="object 35"/>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6" name="object 36"/>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38" name="object 38"/>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54</a:t>
            </a:fld>
            <a:endParaRPr/>
          </a:p>
        </p:txBody>
      </p:sp>
    </p:spTree>
    <p:extLst>
      <p:ext uri="{BB962C8B-B14F-4D97-AF65-F5344CB8AC3E}">
        <p14:creationId xmlns:p14="http://schemas.microsoft.com/office/powerpoint/2010/main" val="2415786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2295323" y="731806"/>
            <a:ext cx="755227" cy="304421"/>
          </a:xfrm>
          <a:prstGeom prst="rect">
            <a:avLst/>
          </a:prstGeom>
        </p:spPr>
        <p:txBody>
          <a:bodyPr vert="horz" wrap="square" lIns="0" tIns="16933" rIns="0" bIns="0" rtlCol="0">
            <a:spAutoFit/>
          </a:bodyPr>
          <a:lstStyle/>
          <a:p>
            <a:pPr marL="16933">
              <a:spcBef>
                <a:spcPts val="133"/>
              </a:spcBef>
              <a:tabLst>
                <a:tab pos="486821" algn="l"/>
              </a:tabLst>
            </a:pPr>
            <a:r>
              <a:rPr sz="1867">
                <a:latin typeface="Comfortaa"/>
                <a:cs typeface="Comfortaa"/>
              </a:rPr>
              <a:t>,	)</a:t>
            </a:r>
            <a:r>
              <a:rPr sz="1867" spc="-107">
                <a:latin typeface="Comfortaa"/>
                <a:cs typeface="Comfortaa"/>
              </a:rPr>
              <a:t> </a:t>
            </a:r>
            <a:r>
              <a:rPr sz="1867">
                <a:latin typeface="Comfortaa"/>
                <a:cs typeface="Comfortaa"/>
              </a:rPr>
              <a:t>=</a:t>
            </a:r>
          </a:p>
        </p:txBody>
      </p:sp>
      <p:sp>
        <p:nvSpPr>
          <p:cNvPr id="20" name="object 20"/>
          <p:cNvSpPr txBox="1"/>
          <p:nvPr/>
        </p:nvSpPr>
        <p:spPr>
          <a:xfrm>
            <a:off x="407631" y="820705"/>
            <a:ext cx="2038773" cy="804493"/>
          </a:xfrm>
          <a:prstGeom prst="rect">
            <a:avLst/>
          </a:prstGeom>
        </p:spPr>
        <p:txBody>
          <a:bodyPr vert="horz" wrap="square" lIns="0" tIns="16933" rIns="0" bIns="0" rtlCol="0">
            <a:spAutoFit/>
          </a:bodyPr>
          <a:lstStyle/>
          <a:p>
            <a:pPr marL="67732">
              <a:spcBef>
                <a:spcPts val="133"/>
              </a:spcBef>
            </a:pP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a:solidFill>
                  <a:srgbClr val="990000"/>
                </a:solidFill>
                <a:latin typeface="Comfortaa"/>
                <a:cs typeface="Comfortaa"/>
              </a:rPr>
              <a:t> </a:t>
            </a:r>
            <a:r>
              <a:rPr sz="1200" b="1" spc="20">
                <a:solidFill>
                  <a:srgbClr val="990000"/>
                </a:solidFill>
                <a:latin typeface="Comfortaa"/>
                <a:cs typeface="Comfortaa"/>
              </a:rPr>
              <a:t>friendship</a:t>
            </a:r>
            <a:r>
              <a:rPr sz="2800" spc="29" baseline="19841">
                <a:latin typeface="Comfortaa"/>
                <a:cs typeface="Comfortaa"/>
              </a:rPr>
              <a:t>(</a:t>
            </a:r>
            <a:endParaRPr sz="2800" baseline="19841">
              <a:latin typeface="Comfortaa"/>
              <a:cs typeface="Comfortaa"/>
            </a:endParaRPr>
          </a:p>
          <a:p>
            <a:pPr marL="677316" indent="-407236">
              <a:spcBef>
                <a:spcPts val="1533"/>
              </a:spcBef>
              <a:buClr>
                <a:srgbClr val="000000"/>
              </a:buClr>
              <a:buSzPct val="66666"/>
              <a:buFont typeface="Arial"/>
              <a:buChar char="●"/>
              <a:tabLst>
                <a:tab pos="676470" algn="l"/>
                <a:tab pos="677316" algn="l"/>
                <a:tab pos="1463850"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sp>
        <p:nvSpPr>
          <p:cNvPr id="22" name="object 22"/>
          <p:cNvSpPr txBox="1"/>
          <p:nvPr/>
        </p:nvSpPr>
        <p:spPr>
          <a:xfrm>
            <a:off x="660994" y="1909687"/>
            <a:ext cx="4942839"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467237" algn="l"/>
                <a:tab pos="2437491" algn="l"/>
              </a:tabLst>
            </a:pPr>
            <a:r>
              <a:rPr sz="2000" b="1" spc="-27">
                <a:solidFill>
                  <a:srgbClr val="990000"/>
                </a:solidFill>
                <a:latin typeface="Comfortaa"/>
                <a:cs typeface="Comfortaa"/>
              </a:rPr>
              <a:t>0.5</a:t>
            </a:r>
            <a:r>
              <a:rPr sz="2000" b="1">
                <a:solidFill>
                  <a:srgbClr val="990000"/>
                </a:solidFill>
                <a:latin typeface="Comfortaa"/>
                <a:cs typeface="Comfortaa"/>
              </a:rPr>
              <a:t> </a:t>
            </a:r>
            <a:r>
              <a:rPr sz="2000">
                <a:latin typeface="Comfortaa"/>
                <a:cs typeface="Comfortaa"/>
              </a:rPr>
              <a:t>if	and	</a:t>
            </a:r>
            <a:r>
              <a:rPr sz="2000" spc="-27">
                <a:latin typeface="Comfortaa"/>
                <a:cs typeface="Comfortaa"/>
              </a:rPr>
              <a:t>are </a:t>
            </a:r>
            <a:r>
              <a:rPr sz="2000" b="1" spc="-27">
                <a:solidFill>
                  <a:srgbClr val="1154CC"/>
                </a:solidFill>
                <a:latin typeface="Comfortaa"/>
                <a:cs typeface="Comfortaa"/>
              </a:rPr>
              <a:t>are </a:t>
            </a:r>
            <a:r>
              <a:rPr sz="2000" b="1">
                <a:solidFill>
                  <a:srgbClr val="1154CC"/>
                </a:solidFill>
                <a:latin typeface="Comfortaa"/>
                <a:cs typeface="Comfortaa"/>
              </a:rPr>
              <a:t>not</a:t>
            </a:r>
            <a:r>
              <a:rPr sz="2000" b="1" spc="-73">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p:txBody>
      </p:sp>
      <p:sp>
        <p:nvSpPr>
          <p:cNvPr id="23" name="object 23"/>
          <p:cNvSpPr txBox="1"/>
          <p:nvPr/>
        </p:nvSpPr>
        <p:spPr>
          <a:xfrm>
            <a:off x="660994" y="2519286"/>
            <a:ext cx="861229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57269" algn="l"/>
                <a:tab pos="2227524" algn="l"/>
              </a:tabLst>
            </a:pPr>
            <a:r>
              <a:rPr sz="2000" b="1">
                <a:solidFill>
                  <a:srgbClr val="990000"/>
                </a:solidFill>
                <a:latin typeface="Comfortaa"/>
                <a:cs typeface="Comfortaa"/>
              </a:rPr>
              <a:t>0 </a:t>
            </a:r>
            <a:r>
              <a:rPr sz="2000">
                <a:latin typeface="Comfortaa"/>
                <a:cs typeface="Comfortaa"/>
              </a:rPr>
              <a:t>if	and	</a:t>
            </a: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7">
                <a:solidFill>
                  <a:srgbClr val="1154CC"/>
                </a:solidFill>
                <a:latin typeface="Comfortaa"/>
                <a:cs typeface="Comfortaa"/>
              </a:rPr>
              <a:t>have </a:t>
            </a:r>
            <a:r>
              <a:rPr sz="2000" b="1">
                <a:solidFill>
                  <a:srgbClr val="1154CC"/>
                </a:solidFill>
                <a:latin typeface="Comfortaa"/>
                <a:cs typeface="Comfortaa"/>
              </a:rPr>
              <a:t>same smoking</a:t>
            </a:r>
            <a:r>
              <a:rPr sz="2000" b="1" spc="-73">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p:txBody>
      </p:sp>
      <p:sp>
        <p:nvSpPr>
          <p:cNvPr id="24" name="object 24"/>
          <p:cNvSpPr/>
          <p:nvPr/>
        </p:nvSpPr>
        <p:spPr>
          <a:xfrm>
            <a:off x="1817896"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5" name="object 25"/>
          <p:cNvSpPr/>
          <p:nvPr/>
        </p:nvSpPr>
        <p:spPr>
          <a:xfrm>
            <a:off x="2301041"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6" name="object 26"/>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7" name="object 27"/>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8" name="object 28"/>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30" name="object 30"/>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1" name="object 31"/>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2" name="object 32"/>
          <p:cNvGrpSpPr/>
          <p:nvPr/>
        </p:nvGrpSpPr>
        <p:grpSpPr>
          <a:xfrm>
            <a:off x="9524480" y="3488659"/>
            <a:ext cx="904240" cy="628227"/>
            <a:chOff x="7143360" y="2616494"/>
            <a:chExt cx="678180" cy="471170"/>
          </a:xfrm>
        </p:grpSpPr>
        <p:sp>
          <p:nvSpPr>
            <p:cNvPr id="33" name="object 33"/>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4" name="object 34"/>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5" name="object 35"/>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6" name="object 36"/>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53" name="object 53"/>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55</a:t>
            </a:fld>
            <a:endParaRPr/>
          </a:p>
        </p:txBody>
      </p:sp>
      <p:sp>
        <p:nvSpPr>
          <p:cNvPr id="38" name="object 38"/>
          <p:cNvSpPr txBox="1"/>
          <p:nvPr/>
        </p:nvSpPr>
        <p:spPr>
          <a:xfrm>
            <a:off x="1562021" y="3068606"/>
            <a:ext cx="1371600" cy="304421"/>
          </a:xfrm>
          <a:prstGeom prst="rect">
            <a:avLst/>
          </a:prstGeom>
        </p:spPr>
        <p:txBody>
          <a:bodyPr vert="horz" wrap="square" lIns="0" tIns="16933" rIns="0" bIns="0" rtlCol="0">
            <a:spAutoFit/>
          </a:bodyPr>
          <a:lstStyle/>
          <a:p>
            <a:pPr marL="16933">
              <a:spcBef>
                <a:spcPts val="133"/>
              </a:spcBef>
              <a:tabLst>
                <a:tab pos="632444" algn="l"/>
                <a:tab pos="1103179" algn="l"/>
              </a:tabLst>
            </a:pPr>
            <a:r>
              <a:rPr sz="1867">
                <a:latin typeface="Comfortaa"/>
                <a:cs typeface="Comfortaa"/>
              </a:rPr>
              <a:t>(	,	)</a:t>
            </a:r>
            <a:r>
              <a:rPr sz="1867" spc="-107">
                <a:latin typeface="Comfortaa"/>
                <a:cs typeface="Comfortaa"/>
              </a:rPr>
              <a:t> </a:t>
            </a:r>
            <a:r>
              <a:rPr sz="1867">
                <a:latin typeface="Comfortaa"/>
                <a:cs typeface="Comfortaa"/>
              </a:rPr>
              <a:t>=</a:t>
            </a:r>
          </a:p>
        </p:txBody>
      </p:sp>
      <p:sp>
        <p:nvSpPr>
          <p:cNvPr id="39" name="object 39"/>
          <p:cNvSpPr txBox="1"/>
          <p:nvPr/>
        </p:nvSpPr>
        <p:spPr>
          <a:xfrm>
            <a:off x="306031" y="3157504"/>
            <a:ext cx="2098887" cy="804493"/>
          </a:xfrm>
          <a:prstGeom prst="rect">
            <a:avLst/>
          </a:prstGeom>
        </p:spPr>
        <p:txBody>
          <a:bodyPr vert="horz" wrap="square" lIns="0" tIns="16933" rIns="0" bIns="0" rtlCol="0">
            <a:spAutoFit/>
          </a:bodyPr>
          <a:lstStyle/>
          <a:p>
            <a:pPr marL="67732">
              <a:spcBef>
                <a:spcPts val="133"/>
              </a:spcBef>
            </a:pP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a:solidFill>
                  <a:srgbClr val="990000"/>
                </a:solidFill>
                <a:latin typeface="Comfortaa"/>
                <a:cs typeface="Comfortaa"/>
              </a:rPr>
              <a:t> </a:t>
            </a:r>
            <a:r>
              <a:rPr sz="1200" b="1" spc="13">
                <a:solidFill>
                  <a:srgbClr val="990000"/>
                </a:solidFill>
                <a:latin typeface="Comfortaa"/>
                <a:cs typeface="Comfortaa"/>
              </a:rPr>
              <a:t>couple</a:t>
            </a:r>
            <a:endParaRPr sz="1200">
              <a:latin typeface="Comfortaa"/>
              <a:cs typeface="Comfortaa"/>
            </a:endParaRPr>
          </a:p>
          <a:p>
            <a:pPr marL="677316" indent="-407236">
              <a:spcBef>
                <a:spcPts val="1533"/>
              </a:spcBef>
              <a:buClr>
                <a:srgbClr val="000000"/>
              </a:buClr>
              <a:buSzPct val="66666"/>
              <a:buFont typeface="Arial"/>
              <a:buChar char="●"/>
              <a:tabLst>
                <a:tab pos="676470" algn="l"/>
                <a:tab pos="677316" algn="l"/>
                <a:tab pos="1523962" algn="l"/>
              </a:tabLst>
            </a:pPr>
            <a:r>
              <a:rPr sz="2000" b="1">
                <a:solidFill>
                  <a:srgbClr val="1154CC"/>
                </a:solidFill>
                <a:latin typeface="Comfortaa"/>
                <a:cs typeface="Comfortaa"/>
              </a:rPr>
              <a:t>5 </a:t>
            </a:r>
            <a:r>
              <a:rPr sz="2000">
                <a:latin typeface="Comfortaa"/>
                <a:cs typeface="Comfortaa"/>
              </a:rPr>
              <a:t>if	and</a:t>
            </a:r>
          </a:p>
        </p:txBody>
      </p:sp>
      <p:sp>
        <p:nvSpPr>
          <p:cNvPr id="40" name="object 40"/>
          <p:cNvSpPr txBox="1"/>
          <p:nvPr/>
        </p:nvSpPr>
        <p:spPr>
          <a:xfrm>
            <a:off x="2857964" y="3636887"/>
            <a:ext cx="3784600"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spc="-13">
                <a:latin typeface="Comfortaa"/>
                <a:cs typeface="Comfortaa"/>
              </a:rPr>
              <a:t>couples </a:t>
            </a:r>
            <a:r>
              <a:rPr sz="2000">
                <a:latin typeface="Comfortaa"/>
                <a:cs typeface="Comfortaa"/>
              </a:rPr>
              <a:t>and both</a:t>
            </a:r>
            <a:r>
              <a:rPr sz="2000" spc="-60">
                <a:latin typeface="Comfortaa"/>
                <a:cs typeface="Comfortaa"/>
              </a:rPr>
              <a:t> </a:t>
            </a:r>
            <a:r>
              <a:rPr sz="2000" spc="-20">
                <a:latin typeface="Comfortaa"/>
                <a:cs typeface="Comfortaa"/>
              </a:rPr>
              <a:t>smoke</a:t>
            </a:r>
            <a:endParaRPr sz="2000">
              <a:latin typeface="Comfortaa"/>
              <a:cs typeface="Comfortaa"/>
            </a:endParaRPr>
          </a:p>
        </p:txBody>
      </p:sp>
      <p:sp>
        <p:nvSpPr>
          <p:cNvPr id="41" name="object 41"/>
          <p:cNvSpPr txBox="1"/>
          <p:nvPr/>
        </p:nvSpPr>
        <p:spPr>
          <a:xfrm>
            <a:off x="559394" y="4246486"/>
            <a:ext cx="2009140"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467237" algn="l"/>
              </a:tabLst>
            </a:pPr>
            <a:r>
              <a:rPr sz="2000" b="1" spc="-80">
                <a:solidFill>
                  <a:srgbClr val="990000"/>
                </a:solidFill>
                <a:latin typeface="Comfortaa"/>
                <a:cs typeface="Comfortaa"/>
              </a:rPr>
              <a:t>0</a:t>
            </a:r>
            <a:r>
              <a:rPr sz="2000" b="1">
                <a:solidFill>
                  <a:srgbClr val="990000"/>
                </a:solidFill>
                <a:latin typeface="Comfortaa"/>
                <a:cs typeface="Comfortaa"/>
              </a:rPr>
              <a:t>.5 </a:t>
            </a:r>
            <a:r>
              <a:rPr sz="2000">
                <a:latin typeface="Comfortaa"/>
                <a:cs typeface="Comfortaa"/>
              </a:rPr>
              <a:t>if	and</a:t>
            </a:r>
          </a:p>
        </p:txBody>
      </p:sp>
      <p:sp>
        <p:nvSpPr>
          <p:cNvPr id="42" name="object 42"/>
          <p:cNvSpPr txBox="1"/>
          <p:nvPr/>
        </p:nvSpPr>
        <p:spPr>
          <a:xfrm>
            <a:off x="3055069" y="4246486"/>
            <a:ext cx="2095500"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not</a:t>
            </a:r>
            <a:r>
              <a:rPr sz="2000" spc="-67">
                <a:latin typeface="Comfortaa"/>
                <a:cs typeface="Comfortaa"/>
              </a:rPr>
              <a:t> </a:t>
            </a:r>
            <a:r>
              <a:rPr sz="2000" spc="-13">
                <a:latin typeface="Comfortaa"/>
                <a:cs typeface="Comfortaa"/>
              </a:rPr>
              <a:t>couples</a:t>
            </a:r>
            <a:endParaRPr sz="2000">
              <a:latin typeface="Comfortaa"/>
              <a:cs typeface="Comfortaa"/>
            </a:endParaRPr>
          </a:p>
        </p:txBody>
      </p:sp>
      <p:sp>
        <p:nvSpPr>
          <p:cNvPr id="43" name="object 43"/>
          <p:cNvSpPr txBox="1"/>
          <p:nvPr/>
        </p:nvSpPr>
        <p:spPr>
          <a:xfrm>
            <a:off x="559394" y="4856085"/>
            <a:ext cx="1799167"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57269" algn="l"/>
              </a:tabLst>
            </a:pPr>
            <a:r>
              <a:rPr sz="2000" b="1">
                <a:solidFill>
                  <a:srgbClr val="990000"/>
                </a:solidFill>
                <a:latin typeface="Comfortaa"/>
                <a:cs typeface="Comfortaa"/>
              </a:rPr>
              <a:t>0 </a:t>
            </a:r>
            <a:r>
              <a:rPr sz="2000">
                <a:latin typeface="Comfortaa"/>
                <a:cs typeface="Comfortaa"/>
              </a:rPr>
              <a:t>if	and</a:t>
            </a:r>
          </a:p>
        </p:txBody>
      </p:sp>
      <p:sp>
        <p:nvSpPr>
          <p:cNvPr id="44" name="object 44"/>
          <p:cNvSpPr txBox="1"/>
          <p:nvPr/>
        </p:nvSpPr>
        <p:spPr>
          <a:xfrm>
            <a:off x="2845011" y="4856085"/>
            <a:ext cx="650578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spc="-13">
                <a:latin typeface="Comfortaa"/>
                <a:cs typeface="Comfortaa"/>
              </a:rPr>
              <a:t>couples </a:t>
            </a:r>
            <a:r>
              <a:rPr sz="2000">
                <a:latin typeface="Comfortaa"/>
                <a:cs typeface="Comfortaa"/>
              </a:rPr>
              <a:t>and </a:t>
            </a:r>
            <a:r>
              <a:rPr sz="2000" b="1">
                <a:solidFill>
                  <a:srgbClr val="1154CC"/>
                </a:solidFill>
                <a:latin typeface="Comfortaa"/>
                <a:cs typeface="Comfortaa"/>
              </a:rPr>
              <a:t>don’t </a:t>
            </a:r>
            <a:r>
              <a:rPr sz="2000" b="1" spc="-27">
                <a:solidFill>
                  <a:srgbClr val="1154CC"/>
                </a:solidFill>
                <a:latin typeface="Comfortaa"/>
                <a:cs typeface="Comfortaa"/>
              </a:rPr>
              <a:t>have </a:t>
            </a:r>
            <a:r>
              <a:rPr sz="2000" b="1">
                <a:solidFill>
                  <a:srgbClr val="1154CC"/>
                </a:solidFill>
                <a:latin typeface="Comfortaa"/>
                <a:cs typeface="Comfortaa"/>
              </a:rPr>
              <a:t>same smoking</a:t>
            </a:r>
            <a:r>
              <a:rPr sz="2000" b="1" spc="-27">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p:txBody>
      </p:sp>
      <p:sp>
        <p:nvSpPr>
          <p:cNvPr id="45" name="object 45"/>
          <p:cNvSpPr/>
          <p:nvPr/>
        </p:nvSpPr>
        <p:spPr>
          <a:xfrm>
            <a:off x="1716296" y="3034896"/>
            <a:ext cx="356795" cy="351061"/>
          </a:xfrm>
          <a:prstGeom prst="rect">
            <a:avLst/>
          </a:prstGeom>
          <a:blipFill>
            <a:blip r:embed="rId5" cstate="print"/>
            <a:stretch>
              <a:fillRect/>
            </a:stretch>
          </a:blipFill>
        </p:spPr>
        <p:txBody>
          <a:bodyPr wrap="square" lIns="0" tIns="0" rIns="0" bIns="0" rtlCol="0"/>
          <a:lstStyle/>
          <a:p>
            <a:endParaRPr sz="3200"/>
          </a:p>
        </p:txBody>
      </p:sp>
      <p:sp>
        <p:nvSpPr>
          <p:cNvPr id="46" name="object 46"/>
          <p:cNvSpPr/>
          <p:nvPr/>
        </p:nvSpPr>
        <p:spPr>
          <a:xfrm>
            <a:off x="2199441" y="3036431"/>
            <a:ext cx="356795" cy="351061"/>
          </a:xfrm>
          <a:prstGeom prst="rect">
            <a:avLst/>
          </a:prstGeom>
          <a:blipFill>
            <a:blip r:embed="rId4" cstate="print"/>
            <a:stretch>
              <a:fillRect/>
            </a:stretch>
          </a:blipFill>
        </p:spPr>
        <p:txBody>
          <a:bodyPr wrap="square" lIns="0" tIns="0" rIns="0" bIns="0" rtlCol="0"/>
          <a:lstStyle/>
          <a:p>
            <a:endParaRPr sz="3200"/>
          </a:p>
        </p:txBody>
      </p:sp>
      <p:sp>
        <p:nvSpPr>
          <p:cNvPr id="47" name="object 47"/>
          <p:cNvSpPr/>
          <p:nvPr/>
        </p:nvSpPr>
        <p:spPr>
          <a:xfrm>
            <a:off x="1439129" y="3644963"/>
            <a:ext cx="356795" cy="351061"/>
          </a:xfrm>
          <a:prstGeom prst="rect">
            <a:avLst/>
          </a:prstGeom>
          <a:blipFill>
            <a:blip r:embed="rId5" cstate="print"/>
            <a:stretch>
              <a:fillRect/>
            </a:stretch>
          </a:blipFill>
        </p:spPr>
        <p:txBody>
          <a:bodyPr wrap="square" lIns="0" tIns="0" rIns="0" bIns="0" rtlCol="0"/>
          <a:lstStyle/>
          <a:p>
            <a:endParaRPr sz="3200"/>
          </a:p>
        </p:txBody>
      </p:sp>
      <p:sp>
        <p:nvSpPr>
          <p:cNvPr id="48" name="object 48"/>
          <p:cNvSpPr/>
          <p:nvPr/>
        </p:nvSpPr>
        <p:spPr>
          <a:xfrm>
            <a:off x="2436241" y="3645663"/>
            <a:ext cx="356795" cy="351061"/>
          </a:xfrm>
          <a:prstGeom prst="rect">
            <a:avLst/>
          </a:prstGeom>
          <a:blipFill>
            <a:blip r:embed="rId4" cstate="print"/>
            <a:stretch>
              <a:fillRect/>
            </a:stretch>
          </a:blipFill>
        </p:spPr>
        <p:txBody>
          <a:bodyPr wrap="square" lIns="0" tIns="0" rIns="0" bIns="0" rtlCol="0"/>
          <a:lstStyle/>
          <a:p>
            <a:endParaRPr sz="3200"/>
          </a:p>
        </p:txBody>
      </p:sp>
      <p:sp>
        <p:nvSpPr>
          <p:cNvPr id="49" name="object 49"/>
          <p:cNvSpPr/>
          <p:nvPr/>
        </p:nvSpPr>
        <p:spPr>
          <a:xfrm>
            <a:off x="1618641" y="4255028"/>
            <a:ext cx="356799" cy="351061"/>
          </a:xfrm>
          <a:prstGeom prst="rect">
            <a:avLst/>
          </a:prstGeom>
          <a:blipFill>
            <a:blip r:embed="rId5" cstate="print"/>
            <a:stretch>
              <a:fillRect/>
            </a:stretch>
          </a:blipFill>
        </p:spPr>
        <p:txBody>
          <a:bodyPr wrap="square" lIns="0" tIns="0" rIns="0" bIns="0" rtlCol="0"/>
          <a:lstStyle/>
          <a:p>
            <a:endParaRPr sz="3200"/>
          </a:p>
        </p:txBody>
      </p:sp>
      <p:sp>
        <p:nvSpPr>
          <p:cNvPr id="50" name="object 50"/>
          <p:cNvSpPr/>
          <p:nvPr/>
        </p:nvSpPr>
        <p:spPr>
          <a:xfrm>
            <a:off x="2685805" y="4255028"/>
            <a:ext cx="356799" cy="351061"/>
          </a:xfrm>
          <a:prstGeom prst="rect">
            <a:avLst/>
          </a:prstGeom>
          <a:blipFill>
            <a:blip r:embed="rId4" cstate="print"/>
            <a:stretch>
              <a:fillRect/>
            </a:stretch>
          </a:blipFill>
        </p:spPr>
        <p:txBody>
          <a:bodyPr wrap="square" lIns="0" tIns="0" rIns="0" bIns="0" rtlCol="0"/>
          <a:lstStyle/>
          <a:p>
            <a:endParaRPr sz="3200"/>
          </a:p>
        </p:txBody>
      </p:sp>
      <p:sp>
        <p:nvSpPr>
          <p:cNvPr id="51" name="object 51"/>
          <p:cNvSpPr/>
          <p:nvPr/>
        </p:nvSpPr>
        <p:spPr>
          <a:xfrm>
            <a:off x="1439141" y="4865094"/>
            <a:ext cx="356799" cy="351061"/>
          </a:xfrm>
          <a:prstGeom prst="rect">
            <a:avLst/>
          </a:prstGeom>
          <a:blipFill>
            <a:blip r:embed="rId5" cstate="print"/>
            <a:stretch>
              <a:fillRect/>
            </a:stretch>
          </a:blipFill>
        </p:spPr>
        <p:txBody>
          <a:bodyPr wrap="square" lIns="0" tIns="0" rIns="0" bIns="0" rtlCol="0"/>
          <a:lstStyle/>
          <a:p>
            <a:endParaRPr sz="3200"/>
          </a:p>
        </p:txBody>
      </p:sp>
      <p:sp>
        <p:nvSpPr>
          <p:cNvPr id="52" name="object 52"/>
          <p:cNvSpPr/>
          <p:nvPr/>
        </p:nvSpPr>
        <p:spPr>
          <a:xfrm>
            <a:off x="2436241" y="4864394"/>
            <a:ext cx="356795" cy="351061"/>
          </a:xfrm>
          <a:prstGeom prst="rect">
            <a:avLst/>
          </a:prstGeom>
          <a:blipFill>
            <a:blip r:embed="rId4" cstate="print"/>
            <a:stretch>
              <a:fillRect/>
            </a:stretch>
          </a:blipFill>
        </p:spPr>
        <p:txBody>
          <a:bodyPr wrap="square" lIns="0" tIns="0" rIns="0" bIns="0" rtlCol="0"/>
          <a:lstStyle/>
          <a:p>
            <a:endParaRPr sz="3200"/>
          </a:p>
        </p:txBody>
      </p:sp>
    </p:spTree>
    <p:extLst>
      <p:ext uri="{BB962C8B-B14F-4D97-AF65-F5344CB8AC3E}">
        <p14:creationId xmlns:p14="http://schemas.microsoft.com/office/powerpoint/2010/main" val="1791438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2295323" y="731806"/>
            <a:ext cx="755227" cy="304421"/>
          </a:xfrm>
          <a:prstGeom prst="rect">
            <a:avLst/>
          </a:prstGeom>
        </p:spPr>
        <p:txBody>
          <a:bodyPr vert="horz" wrap="square" lIns="0" tIns="16933" rIns="0" bIns="0" rtlCol="0">
            <a:spAutoFit/>
          </a:bodyPr>
          <a:lstStyle/>
          <a:p>
            <a:pPr marL="16933">
              <a:spcBef>
                <a:spcPts val="133"/>
              </a:spcBef>
              <a:tabLst>
                <a:tab pos="486821" algn="l"/>
              </a:tabLst>
            </a:pPr>
            <a:r>
              <a:rPr sz="1867">
                <a:latin typeface="Comfortaa"/>
                <a:cs typeface="Comfortaa"/>
              </a:rPr>
              <a:t>,	)</a:t>
            </a:r>
            <a:r>
              <a:rPr sz="1867" spc="-107">
                <a:latin typeface="Comfortaa"/>
                <a:cs typeface="Comfortaa"/>
              </a:rPr>
              <a:t> </a:t>
            </a:r>
            <a:r>
              <a:rPr sz="1867">
                <a:latin typeface="Comfortaa"/>
                <a:cs typeface="Comfortaa"/>
              </a:rPr>
              <a:t>=</a:t>
            </a:r>
          </a:p>
        </p:txBody>
      </p:sp>
      <p:sp>
        <p:nvSpPr>
          <p:cNvPr id="20" name="object 20"/>
          <p:cNvSpPr txBox="1"/>
          <p:nvPr/>
        </p:nvSpPr>
        <p:spPr>
          <a:xfrm>
            <a:off x="407631" y="820705"/>
            <a:ext cx="2038773" cy="804493"/>
          </a:xfrm>
          <a:prstGeom prst="rect">
            <a:avLst/>
          </a:prstGeom>
        </p:spPr>
        <p:txBody>
          <a:bodyPr vert="horz" wrap="square" lIns="0" tIns="16933" rIns="0" bIns="0" rtlCol="0">
            <a:spAutoFit/>
          </a:bodyPr>
          <a:lstStyle/>
          <a:p>
            <a:pPr marL="67732">
              <a:spcBef>
                <a:spcPts val="133"/>
              </a:spcBef>
            </a:pP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a:solidFill>
                  <a:srgbClr val="990000"/>
                </a:solidFill>
                <a:latin typeface="Comfortaa"/>
                <a:cs typeface="Comfortaa"/>
              </a:rPr>
              <a:t> </a:t>
            </a:r>
            <a:r>
              <a:rPr sz="1200" b="1" spc="20">
                <a:solidFill>
                  <a:srgbClr val="990000"/>
                </a:solidFill>
                <a:latin typeface="Comfortaa"/>
                <a:cs typeface="Comfortaa"/>
              </a:rPr>
              <a:t>friendship</a:t>
            </a:r>
            <a:r>
              <a:rPr sz="2800" spc="29" baseline="19841">
                <a:latin typeface="Comfortaa"/>
                <a:cs typeface="Comfortaa"/>
              </a:rPr>
              <a:t>(</a:t>
            </a:r>
            <a:endParaRPr sz="2800" baseline="19841">
              <a:latin typeface="Comfortaa"/>
              <a:cs typeface="Comfortaa"/>
            </a:endParaRPr>
          </a:p>
          <a:p>
            <a:pPr marL="677316" indent="-407236">
              <a:spcBef>
                <a:spcPts val="1533"/>
              </a:spcBef>
              <a:buClr>
                <a:srgbClr val="000000"/>
              </a:buClr>
              <a:buSzPct val="66666"/>
              <a:buFont typeface="Arial"/>
              <a:buChar char="●"/>
              <a:tabLst>
                <a:tab pos="676470" algn="l"/>
                <a:tab pos="677316" algn="l"/>
                <a:tab pos="1463850"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sp>
        <p:nvSpPr>
          <p:cNvPr id="22" name="object 22"/>
          <p:cNvSpPr txBox="1"/>
          <p:nvPr/>
        </p:nvSpPr>
        <p:spPr>
          <a:xfrm>
            <a:off x="660994" y="1909687"/>
            <a:ext cx="4942839"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467237" algn="l"/>
                <a:tab pos="2437491" algn="l"/>
              </a:tabLst>
            </a:pPr>
            <a:r>
              <a:rPr sz="2000" b="1" spc="-27">
                <a:solidFill>
                  <a:srgbClr val="990000"/>
                </a:solidFill>
                <a:latin typeface="Comfortaa"/>
                <a:cs typeface="Comfortaa"/>
              </a:rPr>
              <a:t>0.5</a:t>
            </a:r>
            <a:r>
              <a:rPr sz="2000" b="1">
                <a:solidFill>
                  <a:srgbClr val="990000"/>
                </a:solidFill>
                <a:latin typeface="Comfortaa"/>
                <a:cs typeface="Comfortaa"/>
              </a:rPr>
              <a:t> </a:t>
            </a:r>
            <a:r>
              <a:rPr sz="2000">
                <a:latin typeface="Comfortaa"/>
                <a:cs typeface="Comfortaa"/>
              </a:rPr>
              <a:t>if	and	</a:t>
            </a:r>
            <a:r>
              <a:rPr sz="2000" spc="-27">
                <a:latin typeface="Comfortaa"/>
                <a:cs typeface="Comfortaa"/>
              </a:rPr>
              <a:t>are </a:t>
            </a:r>
            <a:r>
              <a:rPr sz="2000" b="1" spc="-27">
                <a:solidFill>
                  <a:srgbClr val="1154CC"/>
                </a:solidFill>
                <a:latin typeface="Comfortaa"/>
                <a:cs typeface="Comfortaa"/>
              </a:rPr>
              <a:t>are </a:t>
            </a:r>
            <a:r>
              <a:rPr sz="2000" b="1">
                <a:solidFill>
                  <a:srgbClr val="1154CC"/>
                </a:solidFill>
                <a:latin typeface="Comfortaa"/>
                <a:cs typeface="Comfortaa"/>
              </a:rPr>
              <a:t>not</a:t>
            </a:r>
            <a:r>
              <a:rPr sz="2000" b="1" spc="-73">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p:txBody>
      </p:sp>
      <p:sp>
        <p:nvSpPr>
          <p:cNvPr id="23" name="object 23"/>
          <p:cNvSpPr txBox="1"/>
          <p:nvPr/>
        </p:nvSpPr>
        <p:spPr>
          <a:xfrm>
            <a:off x="660994" y="2519286"/>
            <a:ext cx="861229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57269" algn="l"/>
                <a:tab pos="2227524" algn="l"/>
              </a:tabLst>
            </a:pPr>
            <a:r>
              <a:rPr sz="2000" b="1">
                <a:solidFill>
                  <a:srgbClr val="990000"/>
                </a:solidFill>
                <a:latin typeface="Comfortaa"/>
                <a:cs typeface="Comfortaa"/>
              </a:rPr>
              <a:t>0 </a:t>
            </a:r>
            <a:r>
              <a:rPr sz="2000">
                <a:latin typeface="Comfortaa"/>
                <a:cs typeface="Comfortaa"/>
              </a:rPr>
              <a:t>if	and	</a:t>
            </a: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7">
                <a:solidFill>
                  <a:srgbClr val="1154CC"/>
                </a:solidFill>
                <a:latin typeface="Comfortaa"/>
                <a:cs typeface="Comfortaa"/>
              </a:rPr>
              <a:t>have </a:t>
            </a:r>
            <a:r>
              <a:rPr sz="2000" b="1">
                <a:solidFill>
                  <a:srgbClr val="1154CC"/>
                </a:solidFill>
                <a:latin typeface="Comfortaa"/>
                <a:cs typeface="Comfortaa"/>
              </a:rPr>
              <a:t>same smoking</a:t>
            </a:r>
            <a:r>
              <a:rPr sz="2000" b="1" spc="-73">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p:txBody>
      </p:sp>
      <p:sp>
        <p:nvSpPr>
          <p:cNvPr id="24" name="object 24"/>
          <p:cNvSpPr/>
          <p:nvPr/>
        </p:nvSpPr>
        <p:spPr>
          <a:xfrm>
            <a:off x="1817896"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5" name="object 25"/>
          <p:cNvSpPr/>
          <p:nvPr/>
        </p:nvSpPr>
        <p:spPr>
          <a:xfrm>
            <a:off x="2301041"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6" name="object 26"/>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7" name="object 27"/>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8" name="object 28"/>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30" name="object 30"/>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1" name="object 31"/>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2" name="object 32"/>
          <p:cNvGrpSpPr/>
          <p:nvPr/>
        </p:nvGrpSpPr>
        <p:grpSpPr>
          <a:xfrm>
            <a:off x="9524480" y="3488659"/>
            <a:ext cx="904240" cy="628227"/>
            <a:chOff x="7143360" y="2616494"/>
            <a:chExt cx="678180" cy="471170"/>
          </a:xfrm>
        </p:grpSpPr>
        <p:sp>
          <p:nvSpPr>
            <p:cNvPr id="33" name="object 33"/>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4" name="object 34"/>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5" name="object 35"/>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6" name="object 36"/>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65" name="object 65"/>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56</a:t>
            </a:fld>
            <a:endParaRPr/>
          </a:p>
        </p:txBody>
      </p:sp>
      <p:sp>
        <p:nvSpPr>
          <p:cNvPr id="38" name="object 38"/>
          <p:cNvSpPr txBox="1"/>
          <p:nvPr/>
        </p:nvSpPr>
        <p:spPr>
          <a:xfrm>
            <a:off x="1562021" y="3068606"/>
            <a:ext cx="1371600" cy="304421"/>
          </a:xfrm>
          <a:prstGeom prst="rect">
            <a:avLst/>
          </a:prstGeom>
        </p:spPr>
        <p:txBody>
          <a:bodyPr vert="horz" wrap="square" lIns="0" tIns="16933" rIns="0" bIns="0" rtlCol="0">
            <a:spAutoFit/>
          </a:bodyPr>
          <a:lstStyle/>
          <a:p>
            <a:pPr marL="16933">
              <a:spcBef>
                <a:spcPts val="133"/>
              </a:spcBef>
              <a:tabLst>
                <a:tab pos="632444" algn="l"/>
                <a:tab pos="1103179" algn="l"/>
              </a:tabLst>
            </a:pPr>
            <a:r>
              <a:rPr sz="1867">
                <a:latin typeface="Comfortaa"/>
                <a:cs typeface="Comfortaa"/>
              </a:rPr>
              <a:t>(	,	)</a:t>
            </a:r>
            <a:r>
              <a:rPr sz="1867" spc="-107">
                <a:latin typeface="Comfortaa"/>
                <a:cs typeface="Comfortaa"/>
              </a:rPr>
              <a:t> </a:t>
            </a:r>
            <a:r>
              <a:rPr sz="1867">
                <a:latin typeface="Comfortaa"/>
                <a:cs typeface="Comfortaa"/>
              </a:rPr>
              <a:t>=</a:t>
            </a:r>
          </a:p>
        </p:txBody>
      </p:sp>
      <p:sp>
        <p:nvSpPr>
          <p:cNvPr id="39" name="object 39"/>
          <p:cNvSpPr txBox="1"/>
          <p:nvPr/>
        </p:nvSpPr>
        <p:spPr>
          <a:xfrm>
            <a:off x="306031" y="3157504"/>
            <a:ext cx="2098887" cy="804493"/>
          </a:xfrm>
          <a:prstGeom prst="rect">
            <a:avLst/>
          </a:prstGeom>
        </p:spPr>
        <p:txBody>
          <a:bodyPr vert="horz" wrap="square" lIns="0" tIns="16933" rIns="0" bIns="0" rtlCol="0">
            <a:spAutoFit/>
          </a:bodyPr>
          <a:lstStyle/>
          <a:p>
            <a:pPr marL="67732">
              <a:spcBef>
                <a:spcPts val="133"/>
              </a:spcBef>
            </a:pP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a:solidFill>
                  <a:srgbClr val="990000"/>
                </a:solidFill>
                <a:latin typeface="Comfortaa"/>
                <a:cs typeface="Comfortaa"/>
              </a:rPr>
              <a:t> </a:t>
            </a:r>
            <a:r>
              <a:rPr sz="1200" b="1" spc="13">
                <a:solidFill>
                  <a:srgbClr val="990000"/>
                </a:solidFill>
                <a:latin typeface="Comfortaa"/>
                <a:cs typeface="Comfortaa"/>
              </a:rPr>
              <a:t>couple</a:t>
            </a:r>
            <a:endParaRPr sz="1200">
              <a:latin typeface="Comfortaa"/>
              <a:cs typeface="Comfortaa"/>
            </a:endParaRPr>
          </a:p>
          <a:p>
            <a:pPr marL="677316" indent="-407236">
              <a:spcBef>
                <a:spcPts val="1533"/>
              </a:spcBef>
              <a:buClr>
                <a:srgbClr val="000000"/>
              </a:buClr>
              <a:buSzPct val="66666"/>
              <a:buFont typeface="Arial"/>
              <a:buChar char="●"/>
              <a:tabLst>
                <a:tab pos="676470" algn="l"/>
                <a:tab pos="677316" algn="l"/>
                <a:tab pos="1523962" algn="l"/>
              </a:tabLst>
            </a:pPr>
            <a:r>
              <a:rPr sz="2000" b="1">
                <a:solidFill>
                  <a:srgbClr val="1154CC"/>
                </a:solidFill>
                <a:latin typeface="Comfortaa"/>
                <a:cs typeface="Comfortaa"/>
              </a:rPr>
              <a:t>5 </a:t>
            </a:r>
            <a:r>
              <a:rPr sz="2000">
                <a:latin typeface="Comfortaa"/>
                <a:cs typeface="Comfortaa"/>
              </a:rPr>
              <a:t>if	and</a:t>
            </a:r>
          </a:p>
        </p:txBody>
      </p:sp>
      <p:sp>
        <p:nvSpPr>
          <p:cNvPr id="40" name="object 40"/>
          <p:cNvSpPr txBox="1"/>
          <p:nvPr/>
        </p:nvSpPr>
        <p:spPr>
          <a:xfrm>
            <a:off x="2857964" y="3636887"/>
            <a:ext cx="3784600"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spc="-13">
                <a:latin typeface="Comfortaa"/>
                <a:cs typeface="Comfortaa"/>
              </a:rPr>
              <a:t>couples </a:t>
            </a:r>
            <a:r>
              <a:rPr sz="2000">
                <a:latin typeface="Comfortaa"/>
                <a:cs typeface="Comfortaa"/>
              </a:rPr>
              <a:t>and both</a:t>
            </a:r>
            <a:r>
              <a:rPr sz="2000" spc="-60">
                <a:latin typeface="Comfortaa"/>
                <a:cs typeface="Comfortaa"/>
              </a:rPr>
              <a:t> </a:t>
            </a:r>
            <a:r>
              <a:rPr sz="2000" spc="-20">
                <a:latin typeface="Comfortaa"/>
                <a:cs typeface="Comfortaa"/>
              </a:rPr>
              <a:t>smoke</a:t>
            </a:r>
            <a:endParaRPr sz="2000">
              <a:latin typeface="Comfortaa"/>
              <a:cs typeface="Comfortaa"/>
            </a:endParaRPr>
          </a:p>
        </p:txBody>
      </p:sp>
      <p:sp>
        <p:nvSpPr>
          <p:cNvPr id="41" name="object 41"/>
          <p:cNvSpPr txBox="1"/>
          <p:nvPr/>
        </p:nvSpPr>
        <p:spPr>
          <a:xfrm>
            <a:off x="559394" y="4246486"/>
            <a:ext cx="2009140"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467237" algn="l"/>
              </a:tabLst>
            </a:pPr>
            <a:r>
              <a:rPr sz="2000" b="1" spc="-80">
                <a:solidFill>
                  <a:srgbClr val="990000"/>
                </a:solidFill>
                <a:latin typeface="Comfortaa"/>
                <a:cs typeface="Comfortaa"/>
              </a:rPr>
              <a:t>0</a:t>
            </a:r>
            <a:r>
              <a:rPr sz="2000" b="1">
                <a:solidFill>
                  <a:srgbClr val="990000"/>
                </a:solidFill>
                <a:latin typeface="Comfortaa"/>
                <a:cs typeface="Comfortaa"/>
              </a:rPr>
              <a:t>.5 </a:t>
            </a:r>
            <a:r>
              <a:rPr sz="2000">
                <a:latin typeface="Comfortaa"/>
                <a:cs typeface="Comfortaa"/>
              </a:rPr>
              <a:t>if	and</a:t>
            </a:r>
          </a:p>
        </p:txBody>
      </p:sp>
      <p:sp>
        <p:nvSpPr>
          <p:cNvPr id="42" name="object 42"/>
          <p:cNvSpPr txBox="1"/>
          <p:nvPr/>
        </p:nvSpPr>
        <p:spPr>
          <a:xfrm>
            <a:off x="3055069" y="4246486"/>
            <a:ext cx="2095500"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not</a:t>
            </a:r>
            <a:r>
              <a:rPr sz="2000" spc="-67">
                <a:latin typeface="Comfortaa"/>
                <a:cs typeface="Comfortaa"/>
              </a:rPr>
              <a:t> </a:t>
            </a:r>
            <a:r>
              <a:rPr sz="2000" spc="-13">
                <a:latin typeface="Comfortaa"/>
                <a:cs typeface="Comfortaa"/>
              </a:rPr>
              <a:t>couples</a:t>
            </a:r>
            <a:endParaRPr sz="2000">
              <a:latin typeface="Comfortaa"/>
              <a:cs typeface="Comfortaa"/>
            </a:endParaRPr>
          </a:p>
        </p:txBody>
      </p:sp>
      <p:sp>
        <p:nvSpPr>
          <p:cNvPr id="43" name="object 43"/>
          <p:cNvSpPr txBox="1"/>
          <p:nvPr/>
        </p:nvSpPr>
        <p:spPr>
          <a:xfrm>
            <a:off x="559394" y="4856085"/>
            <a:ext cx="1799167"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57269" algn="l"/>
              </a:tabLst>
            </a:pPr>
            <a:r>
              <a:rPr sz="2000" b="1">
                <a:solidFill>
                  <a:srgbClr val="990000"/>
                </a:solidFill>
                <a:latin typeface="Comfortaa"/>
                <a:cs typeface="Comfortaa"/>
              </a:rPr>
              <a:t>0 </a:t>
            </a:r>
            <a:r>
              <a:rPr sz="2000">
                <a:latin typeface="Comfortaa"/>
                <a:cs typeface="Comfortaa"/>
              </a:rPr>
              <a:t>if	and</a:t>
            </a:r>
          </a:p>
        </p:txBody>
      </p:sp>
      <p:sp>
        <p:nvSpPr>
          <p:cNvPr id="44" name="object 44"/>
          <p:cNvSpPr txBox="1"/>
          <p:nvPr/>
        </p:nvSpPr>
        <p:spPr>
          <a:xfrm>
            <a:off x="2845011" y="4856085"/>
            <a:ext cx="650578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spc="-13">
                <a:latin typeface="Comfortaa"/>
                <a:cs typeface="Comfortaa"/>
              </a:rPr>
              <a:t>couples </a:t>
            </a:r>
            <a:r>
              <a:rPr sz="2000">
                <a:latin typeface="Comfortaa"/>
                <a:cs typeface="Comfortaa"/>
              </a:rPr>
              <a:t>and </a:t>
            </a:r>
            <a:r>
              <a:rPr sz="2000" b="1">
                <a:solidFill>
                  <a:srgbClr val="1154CC"/>
                </a:solidFill>
                <a:latin typeface="Comfortaa"/>
                <a:cs typeface="Comfortaa"/>
              </a:rPr>
              <a:t>don’t </a:t>
            </a:r>
            <a:r>
              <a:rPr sz="2000" b="1" spc="-27">
                <a:solidFill>
                  <a:srgbClr val="1154CC"/>
                </a:solidFill>
                <a:latin typeface="Comfortaa"/>
                <a:cs typeface="Comfortaa"/>
              </a:rPr>
              <a:t>have </a:t>
            </a:r>
            <a:r>
              <a:rPr sz="2000" b="1">
                <a:solidFill>
                  <a:srgbClr val="1154CC"/>
                </a:solidFill>
                <a:latin typeface="Comfortaa"/>
                <a:cs typeface="Comfortaa"/>
              </a:rPr>
              <a:t>same smoking</a:t>
            </a:r>
            <a:r>
              <a:rPr sz="2000" b="1" spc="-27">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p:txBody>
      </p:sp>
      <p:sp>
        <p:nvSpPr>
          <p:cNvPr id="45" name="object 45"/>
          <p:cNvSpPr/>
          <p:nvPr/>
        </p:nvSpPr>
        <p:spPr>
          <a:xfrm>
            <a:off x="1716296" y="3034896"/>
            <a:ext cx="356795" cy="351061"/>
          </a:xfrm>
          <a:prstGeom prst="rect">
            <a:avLst/>
          </a:prstGeom>
          <a:blipFill>
            <a:blip r:embed="rId5" cstate="print"/>
            <a:stretch>
              <a:fillRect/>
            </a:stretch>
          </a:blipFill>
        </p:spPr>
        <p:txBody>
          <a:bodyPr wrap="square" lIns="0" tIns="0" rIns="0" bIns="0" rtlCol="0"/>
          <a:lstStyle/>
          <a:p>
            <a:endParaRPr sz="3200"/>
          </a:p>
        </p:txBody>
      </p:sp>
      <p:sp>
        <p:nvSpPr>
          <p:cNvPr id="46" name="object 46"/>
          <p:cNvSpPr/>
          <p:nvPr/>
        </p:nvSpPr>
        <p:spPr>
          <a:xfrm>
            <a:off x="2199441" y="3036431"/>
            <a:ext cx="356795" cy="351061"/>
          </a:xfrm>
          <a:prstGeom prst="rect">
            <a:avLst/>
          </a:prstGeom>
          <a:blipFill>
            <a:blip r:embed="rId4" cstate="print"/>
            <a:stretch>
              <a:fillRect/>
            </a:stretch>
          </a:blipFill>
        </p:spPr>
        <p:txBody>
          <a:bodyPr wrap="square" lIns="0" tIns="0" rIns="0" bIns="0" rtlCol="0"/>
          <a:lstStyle/>
          <a:p>
            <a:endParaRPr sz="3200"/>
          </a:p>
        </p:txBody>
      </p:sp>
      <p:sp>
        <p:nvSpPr>
          <p:cNvPr id="47" name="object 47"/>
          <p:cNvSpPr/>
          <p:nvPr/>
        </p:nvSpPr>
        <p:spPr>
          <a:xfrm>
            <a:off x="1439129" y="3644963"/>
            <a:ext cx="356795" cy="351061"/>
          </a:xfrm>
          <a:prstGeom prst="rect">
            <a:avLst/>
          </a:prstGeom>
          <a:blipFill>
            <a:blip r:embed="rId5" cstate="print"/>
            <a:stretch>
              <a:fillRect/>
            </a:stretch>
          </a:blipFill>
        </p:spPr>
        <p:txBody>
          <a:bodyPr wrap="square" lIns="0" tIns="0" rIns="0" bIns="0" rtlCol="0"/>
          <a:lstStyle/>
          <a:p>
            <a:endParaRPr sz="3200"/>
          </a:p>
        </p:txBody>
      </p:sp>
      <p:sp>
        <p:nvSpPr>
          <p:cNvPr id="48" name="object 48"/>
          <p:cNvSpPr/>
          <p:nvPr/>
        </p:nvSpPr>
        <p:spPr>
          <a:xfrm>
            <a:off x="2436241" y="3645663"/>
            <a:ext cx="356795" cy="351061"/>
          </a:xfrm>
          <a:prstGeom prst="rect">
            <a:avLst/>
          </a:prstGeom>
          <a:blipFill>
            <a:blip r:embed="rId4" cstate="print"/>
            <a:stretch>
              <a:fillRect/>
            </a:stretch>
          </a:blipFill>
        </p:spPr>
        <p:txBody>
          <a:bodyPr wrap="square" lIns="0" tIns="0" rIns="0" bIns="0" rtlCol="0"/>
          <a:lstStyle/>
          <a:p>
            <a:endParaRPr sz="3200"/>
          </a:p>
        </p:txBody>
      </p:sp>
      <p:sp>
        <p:nvSpPr>
          <p:cNvPr id="49" name="object 49"/>
          <p:cNvSpPr/>
          <p:nvPr/>
        </p:nvSpPr>
        <p:spPr>
          <a:xfrm>
            <a:off x="1618641" y="4255028"/>
            <a:ext cx="356799" cy="351061"/>
          </a:xfrm>
          <a:prstGeom prst="rect">
            <a:avLst/>
          </a:prstGeom>
          <a:blipFill>
            <a:blip r:embed="rId5" cstate="print"/>
            <a:stretch>
              <a:fillRect/>
            </a:stretch>
          </a:blipFill>
        </p:spPr>
        <p:txBody>
          <a:bodyPr wrap="square" lIns="0" tIns="0" rIns="0" bIns="0" rtlCol="0"/>
          <a:lstStyle/>
          <a:p>
            <a:endParaRPr sz="3200"/>
          </a:p>
        </p:txBody>
      </p:sp>
      <p:sp>
        <p:nvSpPr>
          <p:cNvPr id="50" name="object 50"/>
          <p:cNvSpPr/>
          <p:nvPr/>
        </p:nvSpPr>
        <p:spPr>
          <a:xfrm>
            <a:off x="2685805" y="4255028"/>
            <a:ext cx="356799" cy="351061"/>
          </a:xfrm>
          <a:prstGeom prst="rect">
            <a:avLst/>
          </a:prstGeom>
          <a:blipFill>
            <a:blip r:embed="rId4" cstate="print"/>
            <a:stretch>
              <a:fillRect/>
            </a:stretch>
          </a:blipFill>
        </p:spPr>
        <p:txBody>
          <a:bodyPr wrap="square" lIns="0" tIns="0" rIns="0" bIns="0" rtlCol="0"/>
          <a:lstStyle/>
          <a:p>
            <a:endParaRPr sz="3200"/>
          </a:p>
        </p:txBody>
      </p:sp>
      <p:sp>
        <p:nvSpPr>
          <p:cNvPr id="51" name="object 51"/>
          <p:cNvSpPr txBox="1"/>
          <p:nvPr/>
        </p:nvSpPr>
        <p:spPr>
          <a:xfrm>
            <a:off x="407631" y="5613071"/>
            <a:ext cx="980440" cy="304421"/>
          </a:xfrm>
          <a:prstGeom prst="rect">
            <a:avLst/>
          </a:prstGeom>
        </p:spPr>
        <p:txBody>
          <a:bodyPr vert="horz" wrap="square" lIns="0" tIns="16933" rIns="0" bIns="0" rtlCol="0">
            <a:spAutoFit/>
          </a:bodyPr>
          <a:lstStyle/>
          <a:p>
            <a:pPr marL="67732">
              <a:spcBef>
                <a:spcPts val="133"/>
              </a:spcBef>
              <a:tabLst>
                <a:tab pos="874585" algn="l"/>
              </a:tabLst>
            </a:pPr>
            <a:r>
              <a:rPr sz="1867" b="1" spc="220">
                <a:solidFill>
                  <a:srgbClr val="990000"/>
                </a:solidFill>
                <a:latin typeface="Comfortaa"/>
                <a:cs typeface="Comfortaa"/>
              </a:rPr>
              <a:t>Ψ</a:t>
            </a:r>
            <a:r>
              <a:rPr sz="1800" b="1" spc="329" baseline="-30864">
                <a:solidFill>
                  <a:srgbClr val="990000"/>
                </a:solidFill>
                <a:latin typeface="Comfortaa"/>
                <a:cs typeface="Comfortaa"/>
              </a:rPr>
              <a:t>1</a:t>
            </a:r>
            <a:r>
              <a:rPr sz="1800" b="1" spc="9" baseline="-30864">
                <a:solidFill>
                  <a:srgbClr val="990000"/>
                </a:solidFill>
                <a:latin typeface="Comfortaa"/>
                <a:cs typeface="Comfortaa"/>
              </a:rPr>
              <a:t> </a:t>
            </a:r>
            <a:r>
              <a:rPr sz="1867">
                <a:latin typeface="Comfortaa"/>
                <a:cs typeface="Comfortaa"/>
              </a:rPr>
              <a:t>(	,</a:t>
            </a:r>
          </a:p>
        </p:txBody>
      </p:sp>
      <p:sp>
        <p:nvSpPr>
          <p:cNvPr id="52" name="object 52"/>
          <p:cNvSpPr txBox="1"/>
          <p:nvPr/>
        </p:nvSpPr>
        <p:spPr>
          <a:xfrm>
            <a:off x="1702485" y="5701971"/>
            <a:ext cx="1702647" cy="304356"/>
          </a:xfrm>
          <a:prstGeom prst="rect">
            <a:avLst/>
          </a:prstGeom>
        </p:spPr>
        <p:txBody>
          <a:bodyPr vert="horz" wrap="square" lIns="0" tIns="16933" rIns="0" bIns="0" rtlCol="0">
            <a:spAutoFit/>
          </a:bodyPr>
          <a:lstStyle/>
          <a:p>
            <a:pPr marL="50799">
              <a:spcBef>
                <a:spcPts val="133"/>
              </a:spcBef>
            </a:pPr>
            <a:r>
              <a:rPr sz="2800" baseline="19841">
                <a:latin typeface="Comfortaa"/>
                <a:cs typeface="Comfortaa"/>
              </a:rPr>
              <a:t>) = </a:t>
            </a: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spc="-87">
                <a:solidFill>
                  <a:srgbClr val="990000"/>
                </a:solidFill>
                <a:latin typeface="Comfortaa"/>
                <a:cs typeface="Comfortaa"/>
              </a:rPr>
              <a:t> </a:t>
            </a:r>
            <a:r>
              <a:rPr sz="1200" b="1" spc="20">
                <a:solidFill>
                  <a:srgbClr val="990000"/>
                </a:solidFill>
                <a:latin typeface="Comfortaa"/>
                <a:cs typeface="Comfortaa"/>
              </a:rPr>
              <a:t>friendship</a:t>
            </a:r>
            <a:r>
              <a:rPr sz="2800" spc="29" baseline="19841">
                <a:latin typeface="Comfortaa"/>
                <a:cs typeface="Comfortaa"/>
              </a:rPr>
              <a:t>(</a:t>
            </a:r>
            <a:endParaRPr sz="2800" baseline="19841">
              <a:latin typeface="Comfortaa"/>
              <a:cs typeface="Comfortaa"/>
            </a:endParaRPr>
          </a:p>
        </p:txBody>
      </p:sp>
      <p:sp>
        <p:nvSpPr>
          <p:cNvPr id="53" name="object 53"/>
          <p:cNvSpPr txBox="1"/>
          <p:nvPr/>
        </p:nvSpPr>
        <p:spPr>
          <a:xfrm>
            <a:off x="3753652" y="56130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54" name="object 54"/>
          <p:cNvSpPr txBox="1"/>
          <p:nvPr/>
        </p:nvSpPr>
        <p:spPr>
          <a:xfrm>
            <a:off x="4259587" y="5701971"/>
            <a:ext cx="1419013" cy="304356"/>
          </a:xfrm>
          <a:prstGeom prst="rect">
            <a:avLst/>
          </a:prstGeom>
        </p:spPr>
        <p:txBody>
          <a:bodyPr vert="horz" wrap="square" lIns="0" tIns="16933" rIns="0" bIns="0" rtlCol="0">
            <a:spAutoFit/>
          </a:bodyPr>
          <a:lstStyle/>
          <a:p>
            <a:pPr marL="50799">
              <a:spcBef>
                <a:spcPts val="133"/>
              </a:spcBef>
            </a:pPr>
            <a:r>
              <a:rPr sz="2800" baseline="19841">
                <a:latin typeface="Comfortaa"/>
                <a:cs typeface="Comfortaa"/>
              </a:rPr>
              <a:t>) + </a:t>
            </a: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spc="-60">
                <a:solidFill>
                  <a:srgbClr val="990000"/>
                </a:solidFill>
                <a:latin typeface="Comfortaa"/>
                <a:cs typeface="Comfortaa"/>
              </a:rPr>
              <a:t> </a:t>
            </a:r>
            <a:r>
              <a:rPr sz="1200" b="1" spc="7">
                <a:solidFill>
                  <a:srgbClr val="990000"/>
                </a:solidFill>
                <a:latin typeface="Comfortaa"/>
                <a:cs typeface="Comfortaa"/>
              </a:rPr>
              <a:t>couple</a:t>
            </a:r>
            <a:r>
              <a:rPr sz="2800" spc="9" baseline="19841">
                <a:latin typeface="Comfortaa"/>
                <a:cs typeface="Comfortaa"/>
              </a:rPr>
              <a:t>(</a:t>
            </a:r>
            <a:endParaRPr sz="2800" baseline="19841">
              <a:latin typeface="Comfortaa"/>
              <a:cs typeface="Comfortaa"/>
            </a:endParaRPr>
          </a:p>
        </p:txBody>
      </p:sp>
      <p:sp>
        <p:nvSpPr>
          <p:cNvPr id="55" name="object 55"/>
          <p:cNvSpPr txBox="1"/>
          <p:nvPr/>
        </p:nvSpPr>
        <p:spPr>
          <a:xfrm>
            <a:off x="6096395" y="56130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56" name="object 56"/>
          <p:cNvSpPr txBox="1"/>
          <p:nvPr/>
        </p:nvSpPr>
        <p:spPr>
          <a:xfrm>
            <a:off x="6636196" y="5613071"/>
            <a:ext cx="94827"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57" name="object 57"/>
          <p:cNvSpPr/>
          <p:nvPr/>
        </p:nvSpPr>
        <p:spPr>
          <a:xfrm>
            <a:off x="882742" y="5616459"/>
            <a:ext cx="356799" cy="351061"/>
          </a:xfrm>
          <a:prstGeom prst="rect">
            <a:avLst/>
          </a:prstGeom>
          <a:blipFill>
            <a:blip r:embed="rId5" cstate="print"/>
            <a:stretch>
              <a:fillRect/>
            </a:stretch>
          </a:blipFill>
        </p:spPr>
        <p:txBody>
          <a:bodyPr wrap="square" lIns="0" tIns="0" rIns="0" bIns="0" rtlCol="0"/>
          <a:lstStyle/>
          <a:p>
            <a:endParaRPr sz="3200"/>
          </a:p>
        </p:txBody>
      </p:sp>
      <p:sp>
        <p:nvSpPr>
          <p:cNvPr id="58" name="object 58"/>
          <p:cNvSpPr/>
          <p:nvPr/>
        </p:nvSpPr>
        <p:spPr>
          <a:xfrm>
            <a:off x="1359503" y="5616792"/>
            <a:ext cx="356799" cy="351061"/>
          </a:xfrm>
          <a:prstGeom prst="rect">
            <a:avLst/>
          </a:prstGeom>
          <a:blipFill>
            <a:blip r:embed="rId4" cstate="print"/>
            <a:stretch>
              <a:fillRect/>
            </a:stretch>
          </a:blipFill>
        </p:spPr>
        <p:txBody>
          <a:bodyPr wrap="square" lIns="0" tIns="0" rIns="0" bIns="0" rtlCol="0"/>
          <a:lstStyle/>
          <a:p>
            <a:endParaRPr sz="3200"/>
          </a:p>
        </p:txBody>
      </p:sp>
      <p:sp>
        <p:nvSpPr>
          <p:cNvPr id="59" name="object 59"/>
          <p:cNvSpPr/>
          <p:nvPr/>
        </p:nvSpPr>
        <p:spPr>
          <a:xfrm>
            <a:off x="3359645" y="5681035"/>
            <a:ext cx="356799" cy="351061"/>
          </a:xfrm>
          <a:prstGeom prst="rect">
            <a:avLst/>
          </a:prstGeom>
          <a:blipFill>
            <a:blip r:embed="rId5" cstate="print"/>
            <a:stretch>
              <a:fillRect/>
            </a:stretch>
          </a:blipFill>
        </p:spPr>
        <p:txBody>
          <a:bodyPr wrap="square" lIns="0" tIns="0" rIns="0" bIns="0" rtlCol="0"/>
          <a:lstStyle/>
          <a:p>
            <a:endParaRPr sz="3200"/>
          </a:p>
        </p:txBody>
      </p:sp>
      <p:sp>
        <p:nvSpPr>
          <p:cNvPr id="60" name="object 60"/>
          <p:cNvSpPr/>
          <p:nvPr/>
        </p:nvSpPr>
        <p:spPr>
          <a:xfrm>
            <a:off x="3926761" y="5700741"/>
            <a:ext cx="356799" cy="351061"/>
          </a:xfrm>
          <a:prstGeom prst="rect">
            <a:avLst/>
          </a:prstGeom>
          <a:blipFill>
            <a:blip r:embed="rId4" cstate="print"/>
            <a:stretch>
              <a:fillRect/>
            </a:stretch>
          </a:blipFill>
        </p:spPr>
        <p:txBody>
          <a:bodyPr wrap="square" lIns="0" tIns="0" rIns="0" bIns="0" rtlCol="0"/>
          <a:lstStyle/>
          <a:p>
            <a:endParaRPr sz="3200"/>
          </a:p>
        </p:txBody>
      </p:sp>
      <p:sp>
        <p:nvSpPr>
          <p:cNvPr id="61" name="object 61"/>
          <p:cNvSpPr/>
          <p:nvPr/>
        </p:nvSpPr>
        <p:spPr>
          <a:xfrm>
            <a:off x="5718457" y="5655572"/>
            <a:ext cx="356799" cy="351061"/>
          </a:xfrm>
          <a:prstGeom prst="rect">
            <a:avLst/>
          </a:prstGeom>
          <a:blipFill>
            <a:blip r:embed="rId5" cstate="print"/>
            <a:stretch>
              <a:fillRect/>
            </a:stretch>
          </a:blipFill>
        </p:spPr>
        <p:txBody>
          <a:bodyPr wrap="square" lIns="0" tIns="0" rIns="0" bIns="0" rtlCol="0"/>
          <a:lstStyle/>
          <a:p>
            <a:endParaRPr sz="3200"/>
          </a:p>
        </p:txBody>
      </p:sp>
      <p:sp>
        <p:nvSpPr>
          <p:cNvPr id="62" name="object 62"/>
          <p:cNvSpPr/>
          <p:nvPr/>
        </p:nvSpPr>
        <p:spPr>
          <a:xfrm>
            <a:off x="6244512" y="5655205"/>
            <a:ext cx="356799" cy="351061"/>
          </a:xfrm>
          <a:prstGeom prst="rect">
            <a:avLst/>
          </a:prstGeom>
          <a:blipFill>
            <a:blip r:embed="rId4" cstate="print"/>
            <a:stretch>
              <a:fillRect/>
            </a:stretch>
          </a:blipFill>
        </p:spPr>
        <p:txBody>
          <a:bodyPr wrap="square" lIns="0" tIns="0" rIns="0" bIns="0" rtlCol="0"/>
          <a:lstStyle/>
          <a:p>
            <a:endParaRPr sz="3200"/>
          </a:p>
        </p:txBody>
      </p:sp>
      <p:sp>
        <p:nvSpPr>
          <p:cNvPr id="63" name="object 63"/>
          <p:cNvSpPr/>
          <p:nvPr/>
        </p:nvSpPr>
        <p:spPr>
          <a:xfrm>
            <a:off x="1439141" y="4865094"/>
            <a:ext cx="356799" cy="351061"/>
          </a:xfrm>
          <a:prstGeom prst="rect">
            <a:avLst/>
          </a:prstGeom>
          <a:blipFill>
            <a:blip r:embed="rId5" cstate="print"/>
            <a:stretch>
              <a:fillRect/>
            </a:stretch>
          </a:blipFill>
        </p:spPr>
        <p:txBody>
          <a:bodyPr wrap="square" lIns="0" tIns="0" rIns="0" bIns="0" rtlCol="0"/>
          <a:lstStyle/>
          <a:p>
            <a:endParaRPr sz="3200"/>
          </a:p>
        </p:txBody>
      </p:sp>
      <p:sp>
        <p:nvSpPr>
          <p:cNvPr id="64" name="object 64"/>
          <p:cNvSpPr/>
          <p:nvPr/>
        </p:nvSpPr>
        <p:spPr>
          <a:xfrm>
            <a:off x="2436241" y="4864394"/>
            <a:ext cx="356795" cy="351061"/>
          </a:xfrm>
          <a:prstGeom prst="rect">
            <a:avLst/>
          </a:prstGeom>
          <a:blipFill>
            <a:blip r:embed="rId4" cstate="print"/>
            <a:stretch>
              <a:fillRect/>
            </a:stretch>
          </a:blipFill>
        </p:spPr>
        <p:txBody>
          <a:bodyPr wrap="square" lIns="0" tIns="0" rIns="0" bIns="0" rtlCol="0"/>
          <a:lstStyle/>
          <a:p>
            <a:endParaRPr sz="3200"/>
          </a:p>
        </p:txBody>
      </p:sp>
    </p:spTree>
    <p:extLst>
      <p:ext uri="{BB962C8B-B14F-4D97-AF65-F5344CB8AC3E}">
        <p14:creationId xmlns:p14="http://schemas.microsoft.com/office/powerpoint/2010/main" val="16273839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634381" y="2172429"/>
            <a:ext cx="2325793" cy="2107353"/>
            <a:chOff x="7225785" y="1629321"/>
            <a:chExt cx="1744345" cy="1580515"/>
          </a:xfrm>
        </p:grpSpPr>
        <p:sp>
          <p:nvSpPr>
            <p:cNvPr id="7" name="object 7"/>
            <p:cNvSpPr/>
            <p:nvPr/>
          </p:nvSpPr>
          <p:spPr>
            <a:xfrm>
              <a:off x="7834484" y="2945043"/>
              <a:ext cx="268749" cy="264424"/>
            </a:xfrm>
            <a:prstGeom prst="rect">
              <a:avLst/>
            </a:prstGeom>
            <a:blipFill>
              <a:blip r:embed="rId2" cstate="print"/>
              <a:stretch>
                <a:fillRect/>
              </a:stretch>
            </a:blipFill>
          </p:spPr>
          <p:txBody>
            <a:bodyPr wrap="square" lIns="0" tIns="0" rIns="0" bIns="0" rtlCol="0"/>
            <a:lstStyle/>
            <a:p>
              <a:endParaRPr sz="3200"/>
            </a:p>
          </p:txBody>
        </p:sp>
        <p:sp>
          <p:nvSpPr>
            <p:cNvPr id="8" name="object 8"/>
            <p:cNvSpPr/>
            <p:nvPr/>
          </p:nvSpPr>
          <p:spPr>
            <a:xfrm>
              <a:off x="8702432" y="2300822"/>
              <a:ext cx="267599" cy="263296"/>
            </a:xfrm>
            <a:prstGeom prst="rect">
              <a:avLst/>
            </a:prstGeom>
            <a:blipFill>
              <a:blip r:embed="rId3" cstate="print"/>
              <a:stretch>
                <a:fillRect/>
              </a:stretch>
            </a:blipFill>
          </p:spPr>
          <p:txBody>
            <a:bodyPr wrap="square" lIns="0" tIns="0" rIns="0" bIns="0" rtlCol="0"/>
            <a:lstStyle/>
            <a:p>
              <a:endParaRPr sz="3200"/>
            </a:p>
          </p:txBody>
        </p:sp>
        <p:sp>
          <p:nvSpPr>
            <p:cNvPr id="9" name="object 9"/>
            <p:cNvSpPr/>
            <p:nvPr/>
          </p:nvSpPr>
          <p:spPr>
            <a:xfrm>
              <a:off x="7835059" y="1629321"/>
              <a:ext cx="267599" cy="263296"/>
            </a:xfrm>
            <a:prstGeom prst="rect">
              <a:avLst/>
            </a:prstGeom>
            <a:blipFill>
              <a:blip r:embed="rId4" cstate="print"/>
              <a:stretch>
                <a:fillRect/>
              </a:stretch>
            </a:blipFill>
          </p:spPr>
          <p:txBody>
            <a:bodyPr wrap="square" lIns="0" tIns="0" rIns="0" bIns="0" rtlCol="0"/>
            <a:lstStyle/>
            <a:p>
              <a:endParaRPr sz="3200"/>
            </a:p>
          </p:txBody>
        </p:sp>
        <p:sp>
          <p:nvSpPr>
            <p:cNvPr id="10" name="object 10"/>
            <p:cNvSpPr/>
            <p:nvPr/>
          </p:nvSpPr>
          <p:spPr>
            <a:xfrm>
              <a:off x="7235310" y="181344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1" name="object 11"/>
            <p:cNvSpPr/>
            <p:nvPr/>
          </p:nvSpPr>
          <p:spPr>
            <a:xfrm>
              <a:off x="7434759" y="2025993"/>
              <a:ext cx="153035" cy="153035"/>
            </a:xfrm>
            <a:custGeom>
              <a:avLst/>
              <a:gdLst/>
              <a:ahLst/>
              <a:cxnLst/>
              <a:rect l="l" t="t" r="r" b="b"/>
              <a:pathLst>
                <a:path w="153034"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2" name="object 12"/>
            <p:cNvSpPr/>
            <p:nvPr/>
          </p:nvSpPr>
          <p:spPr>
            <a:xfrm>
              <a:off x="8098458" y="1811341"/>
              <a:ext cx="628015" cy="523875"/>
            </a:xfrm>
            <a:custGeom>
              <a:avLst/>
              <a:gdLst/>
              <a:ahLst/>
              <a:cxnLst/>
              <a:rect l="l" t="t" r="r" b="b"/>
              <a:pathLst>
                <a:path w="628015"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3" name="object 13"/>
            <p:cNvSpPr/>
            <p:nvPr/>
          </p:nvSpPr>
          <p:spPr>
            <a:xfrm>
              <a:off x="8335883" y="1993773"/>
              <a:ext cx="153670" cy="158750"/>
            </a:xfrm>
            <a:custGeom>
              <a:avLst/>
              <a:gdLst/>
              <a:ahLst/>
              <a:cxnLst/>
              <a:rect l="l" t="t" r="r" b="b"/>
              <a:pathLst>
                <a:path w="153670" h="158750">
                  <a:moveTo>
                    <a:pt x="83449" y="158737"/>
                  </a:moveTo>
                  <a:lnTo>
                    <a:pt x="0" y="85879"/>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4" name="object 14"/>
            <p:cNvSpPr/>
            <p:nvPr/>
          </p:nvSpPr>
          <p:spPr>
            <a:xfrm>
              <a:off x="8107058" y="256229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8363558" y="272874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16" name="object 16"/>
          <p:cNvSpPr txBox="1"/>
          <p:nvPr/>
        </p:nvSpPr>
        <p:spPr>
          <a:xfrm>
            <a:off x="9568541" y="2398873"/>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1</a:t>
            </a:r>
            <a:endParaRPr sz="1800" baseline="-33950">
              <a:latin typeface="Comfortaa"/>
              <a:cs typeface="Comfortaa"/>
            </a:endParaRPr>
          </a:p>
        </p:txBody>
      </p:sp>
      <p:sp>
        <p:nvSpPr>
          <p:cNvPr id="17" name="object 17"/>
          <p:cNvSpPr txBox="1"/>
          <p:nvPr/>
        </p:nvSpPr>
        <p:spPr>
          <a:xfrm>
            <a:off x="11308603" y="3783945"/>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18" name="object 18"/>
          <p:cNvSpPr txBox="1"/>
          <p:nvPr/>
        </p:nvSpPr>
        <p:spPr>
          <a:xfrm>
            <a:off x="11207003" y="2361548"/>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sp>
        <p:nvSpPr>
          <p:cNvPr id="19" name="object 19"/>
          <p:cNvSpPr txBox="1"/>
          <p:nvPr/>
        </p:nvSpPr>
        <p:spPr>
          <a:xfrm>
            <a:off x="2295323" y="731806"/>
            <a:ext cx="755227" cy="304421"/>
          </a:xfrm>
          <a:prstGeom prst="rect">
            <a:avLst/>
          </a:prstGeom>
        </p:spPr>
        <p:txBody>
          <a:bodyPr vert="horz" wrap="square" lIns="0" tIns="16933" rIns="0" bIns="0" rtlCol="0">
            <a:spAutoFit/>
          </a:bodyPr>
          <a:lstStyle/>
          <a:p>
            <a:pPr marL="16933">
              <a:spcBef>
                <a:spcPts val="133"/>
              </a:spcBef>
              <a:tabLst>
                <a:tab pos="486821" algn="l"/>
              </a:tabLst>
            </a:pPr>
            <a:r>
              <a:rPr sz="1867">
                <a:latin typeface="Comfortaa"/>
                <a:cs typeface="Comfortaa"/>
              </a:rPr>
              <a:t>,	)</a:t>
            </a:r>
            <a:r>
              <a:rPr sz="1867" spc="-107">
                <a:latin typeface="Comfortaa"/>
                <a:cs typeface="Comfortaa"/>
              </a:rPr>
              <a:t> </a:t>
            </a:r>
            <a:r>
              <a:rPr sz="1867">
                <a:latin typeface="Comfortaa"/>
                <a:cs typeface="Comfortaa"/>
              </a:rPr>
              <a:t>=</a:t>
            </a:r>
          </a:p>
        </p:txBody>
      </p:sp>
      <p:sp>
        <p:nvSpPr>
          <p:cNvPr id="20" name="object 20"/>
          <p:cNvSpPr txBox="1"/>
          <p:nvPr/>
        </p:nvSpPr>
        <p:spPr>
          <a:xfrm>
            <a:off x="407631" y="820705"/>
            <a:ext cx="2038773" cy="804493"/>
          </a:xfrm>
          <a:prstGeom prst="rect">
            <a:avLst/>
          </a:prstGeom>
        </p:spPr>
        <p:txBody>
          <a:bodyPr vert="horz" wrap="square" lIns="0" tIns="16933" rIns="0" bIns="0" rtlCol="0">
            <a:spAutoFit/>
          </a:bodyPr>
          <a:lstStyle/>
          <a:p>
            <a:pPr marL="67732">
              <a:spcBef>
                <a:spcPts val="133"/>
              </a:spcBef>
            </a:pP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a:solidFill>
                  <a:srgbClr val="990000"/>
                </a:solidFill>
                <a:latin typeface="Comfortaa"/>
                <a:cs typeface="Comfortaa"/>
              </a:rPr>
              <a:t> </a:t>
            </a:r>
            <a:r>
              <a:rPr sz="1200" b="1" spc="20">
                <a:solidFill>
                  <a:srgbClr val="990000"/>
                </a:solidFill>
                <a:latin typeface="Comfortaa"/>
                <a:cs typeface="Comfortaa"/>
              </a:rPr>
              <a:t>friendship</a:t>
            </a:r>
            <a:r>
              <a:rPr sz="2800" spc="29" baseline="19841">
                <a:latin typeface="Comfortaa"/>
                <a:cs typeface="Comfortaa"/>
              </a:rPr>
              <a:t>(</a:t>
            </a:r>
            <a:endParaRPr sz="2800" baseline="19841">
              <a:latin typeface="Comfortaa"/>
              <a:cs typeface="Comfortaa"/>
            </a:endParaRPr>
          </a:p>
          <a:p>
            <a:pPr marL="677316" indent="-407236">
              <a:spcBef>
                <a:spcPts val="1533"/>
              </a:spcBef>
              <a:buClr>
                <a:srgbClr val="000000"/>
              </a:buClr>
              <a:buSzPct val="66666"/>
              <a:buFont typeface="Arial"/>
              <a:buChar char="●"/>
              <a:tabLst>
                <a:tab pos="676470" algn="l"/>
                <a:tab pos="677316" algn="l"/>
                <a:tab pos="1463850" algn="l"/>
              </a:tabLst>
            </a:pPr>
            <a:r>
              <a:rPr sz="2000" b="1">
                <a:solidFill>
                  <a:srgbClr val="1154CC"/>
                </a:solidFill>
                <a:latin typeface="Comfortaa"/>
                <a:cs typeface="Comfortaa"/>
              </a:rPr>
              <a:t>1 </a:t>
            </a:r>
            <a:r>
              <a:rPr sz="2000">
                <a:latin typeface="Comfortaa"/>
                <a:cs typeface="Comfortaa"/>
              </a:rPr>
              <a:t>if	and</a:t>
            </a:r>
          </a:p>
        </p:txBody>
      </p:sp>
      <p:sp>
        <p:nvSpPr>
          <p:cNvPr id="21" name="object 21"/>
          <p:cNvSpPr txBox="1"/>
          <p:nvPr/>
        </p:nvSpPr>
        <p:spPr>
          <a:xfrm>
            <a:off x="2899621" y="1300089"/>
            <a:ext cx="640672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both </a:t>
            </a:r>
            <a:r>
              <a:rPr sz="2000" b="1" spc="-20">
                <a:solidFill>
                  <a:srgbClr val="1154CC"/>
                </a:solidFill>
                <a:latin typeface="Comfortaa"/>
                <a:cs typeface="Comfortaa"/>
              </a:rPr>
              <a:t>smoke </a:t>
            </a:r>
            <a:r>
              <a:rPr sz="2000" b="1">
                <a:solidFill>
                  <a:srgbClr val="1154CC"/>
                </a:solidFill>
                <a:latin typeface="Comfortaa"/>
                <a:cs typeface="Comfortaa"/>
              </a:rPr>
              <a:t>or both don’t</a:t>
            </a:r>
            <a:r>
              <a:rPr sz="2000" b="1" spc="-87">
                <a:solidFill>
                  <a:srgbClr val="1154CC"/>
                </a:solidFill>
                <a:latin typeface="Comfortaa"/>
                <a:cs typeface="Comfortaa"/>
              </a:rPr>
              <a:t> </a:t>
            </a:r>
            <a:r>
              <a:rPr sz="2000" b="1" spc="-20">
                <a:solidFill>
                  <a:srgbClr val="1154CC"/>
                </a:solidFill>
                <a:latin typeface="Comfortaa"/>
                <a:cs typeface="Comfortaa"/>
              </a:rPr>
              <a:t>smoke</a:t>
            </a:r>
            <a:endParaRPr sz="2000">
              <a:latin typeface="Comfortaa"/>
              <a:cs typeface="Comfortaa"/>
            </a:endParaRPr>
          </a:p>
        </p:txBody>
      </p:sp>
      <p:sp>
        <p:nvSpPr>
          <p:cNvPr id="22" name="object 22"/>
          <p:cNvSpPr txBox="1"/>
          <p:nvPr/>
        </p:nvSpPr>
        <p:spPr>
          <a:xfrm>
            <a:off x="660994" y="1909687"/>
            <a:ext cx="4942839"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467237" algn="l"/>
                <a:tab pos="2437491" algn="l"/>
              </a:tabLst>
            </a:pPr>
            <a:r>
              <a:rPr sz="2000" b="1" spc="-27">
                <a:solidFill>
                  <a:srgbClr val="990000"/>
                </a:solidFill>
                <a:latin typeface="Comfortaa"/>
                <a:cs typeface="Comfortaa"/>
              </a:rPr>
              <a:t>0.5</a:t>
            </a:r>
            <a:r>
              <a:rPr sz="2000" b="1">
                <a:solidFill>
                  <a:srgbClr val="990000"/>
                </a:solidFill>
                <a:latin typeface="Comfortaa"/>
                <a:cs typeface="Comfortaa"/>
              </a:rPr>
              <a:t> </a:t>
            </a:r>
            <a:r>
              <a:rPr sz="2000">
                <a:latin typeface="Comfortaa"/>
                <a:cs typeface="Comfortaa"/>
              </a:rPr>
              <a:t>if	and	</a:t>
            </a:r>
            <a:r>
              <a:rPr sz="2000" spc="-27">
                <a:latin typeface="Comfortaa"/>
                <a:cs typeface="Comfortaa"/>
              </a:rPr>
              <a:t>are </a:t>
            </a:r>
            <a:r>
              <a:rPr sz="2000" b="1" spc="-27">
                <a:solidFill>
                  <a:srgbClr val="1154CC"/>
                </a:solidFill>
                <a:latin typeface="Comfortaa"/>
                <a:cs typeface="Comfortaa"/>
              </a:rPr>
              <a:t>are </a:t>
            </a:r>
            <a:r>
              <a:rPr sz="2000" b="1">
                <a:solidFill>
                  <a:srgbClr val="1154CC"/>
                </a:solidFill>
                <a:latin typeface="Comfortaa"/>
                <a:cs typeface="Comfortaa"/>
              </a:rPr>
              <a:t>not</a:t>
            </a:r>
            <a:r>
              <a:rPr sz="2000" b="1" spc="-73">
                <a:solidFill>
                  <a:srgbClr val="1154CC"/>
                </a:solidFill>
                <a:latin typeface="Comfortaa"/>
                <a:cs typeface="Comfortaa"/>
              </a:rPr>
              <a:t> </a:t>
            </a:r>
            <a:r>
              <a:rPr sz="2000" b="1">
                <a:solidFill>
                  <a:srgbClr val="1154CC"/>
                </a:solidFill>
                <a:latin typeface="Comfortaa"/>
                <a:cs typeface="Comfortaa"/>
              </a:rPr>
              <a:t>friends</a:t>
            </a:r>
            <a:endParaRPr sz="2000">
              <a:latin typeface="Comfortaa"/>
              <a:cs typeface="Comfortaa"/>
            </a:endParaRPr>
          </a:p>
        </p:txBody>
      </p:sp>
      <p:sp>
        <p:nvSpPr>
          <p:cNvPr id="23" name="object 23"/>
          <p:cNvSpPr txBox="1"/>
          <p:nvPr/>
        </p:nvSpPr>
        <p:spPr>
          <a:xfrm>
            <a:off x="660994" y="2519286"/>
            <a:ext cx="8612293"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57269" algn="l"/>
                <a:tab pos="2227524" algn="l"/>
              </a:tabLst>
            </a:pPr>
            <a:r>
              <a:rPr sz="2000" b="1">
                <a:solidFill>
                  <a:srgbClr val="990000"/>
                </a:solidFill>
                <a:latin typeface="Comfortaa"/>
                <a:cs typeface="Comfortaa"/>
              </a:rPr>
              <a:t>0 </a:t>
            </a:r>
            <a:r>
              <a:rPr sz="2000">
                <a:latin typeface="Comfortaa"/>
                <a:cs typeface="Comfortaa"/>
              </a:rPr>
              <a:t>if	and	</a:t>
            </a:r>
            <a:r>
              <a:rPr sz="2000" spc="-27">
                <a:latin typeface="Comfortaa"/>
                <a:cs typeface="Comfortaa"/>
              </a:rPr>
              <a:t>are </a:t>
            </a:r>
            <a:r>
              <a:rPr sz="2000">
                <a:latin typeface="Comfortaa"/>
                <a:cs typeface="Comfortaa"/>
              </a:rPr>
              <a:t>friends and </a:t>
            </a:r>
            <a:r>
              <a:rPr sz="2000" b="1">
                <a:solidFill>
                  <a:srgbClr val="1154CC"/>
                </a:solidFill>
                <a:latin typeface="Comfortaa"/>
                <a:cs typeface="Comfortaa"/>
              </a:rPr>
              <a:t>don’t </a:t>
            </a:r>
            <a:r>
              <a:rPr sz="2000" b="1" spc="-27">
                <a:solidFill>
                  <a:srgbClr val="1154CC"/>
                </a:solidFill>
                <a:latin typeface="Comfortaa"/>
                <a:cs typeface="Comfortaa"/>
              </a:rPr>
              <a:t>have </a:t>
            </a:r>
            <a:r>
              <a:rPr sz="2000" b="1">
                <a:solidFill>
                  <a:srgbClr val="1154CC"/>
                </a:solidFill>
                <a:latin typeface="Comfortaa"/>
                <a:cs typeface="Comfortaa"/>
              </a:rPr>
              <a:t>same smoking</a:t>
            </a:r>
            <a:r>
              <a:rPr sz="2000" b="1" spc="-73">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p:txBody>
      </p:sp>
      <p:sp>
        <p:nvSpPr>
          <p:cNvPr id="24" name="object 24"/>
          <p:cNvSpPr/>
          <p:nvPr/>
        </p:nvSpPr>
        <p:spPr>
          <a:xfrm>
            <a:off x="1817896" y="698091"/>
            <a:ext cx="356795" cy="351061"/>
          </a:xfrm>
          <a:prstGeom prst="rect">
            <a:avLst/>
          </a:prstGeom>
          <a:blipFill>
            <a:blip r:embed="rId5" cstate="print"/>
            <a:stretch>
              <a:fillRect/>
            </a:stretch>
          </a:blipFill>
        </p:spPr>
        <p:txBody>
          <a:bodyPr wrap="square" lIns="0" tIns="0" rIns="0" bIns="0" rtlCol="0"/>
          <a:lstStyle/>
          <a:p>
            <a:endParaRPr sz="3200"/>
          </a:p>
        </p:txBody>
      </p:sp>
      <p:sp>
        <p:nvSpPr>
          <p:cNvPr id="25" name="object 25"/>
          <p:cNvSpPr/>
          <p:nvPr/>
        </p:nvSpPr>
        <p:spPr>
          <a:xfrm>
            <a:off x="2301041" y="699631"/>
            <a:ext cx="356795" cy="351061"/>
          </a:xfrm>
          <a:prstGeom prst="rect">
            <a:avLst/>
          </a:prstGeom>
          <a:blipFill>
            <a:blip r:embed="rId4" cstate="print"/>
            <a:stretch>
              <a:fillRect/>
            </a:stretch>
          </a:blipFill>
        </p:spPr>
        <p:txBody>
          <a:bodyPr wrap="square" lIns="0" tIns="0" rIns="0" bIns="0" rtlCol="0"/>
          <a:lstStyle/>
          <a:p>
            <a:endParaRPr sz="3200"/>
          </a:p>
        </p:txBody>
      </p:sp>
      <p:sp>
        <p:nvSpPr>
          <p:cNvPr id="26" name="object 26"/>
          <p:cNvSpPr/>
          <p:nvPr/>
        </p:nvSpPr>
        <p:spPr>
          <a:xfrm>
            <a:off x="1464763" y="1308856"/>
            <a:ext cx="356795" cy="351061"/>
          </a:xfrm>
          <a:prstGeom prst="rect">
            <a:avLst/>
          </a:prstGeom>
          <a:blipFill>
            <a:blip r:embed="rId5" cstate="print"/>
            <a:stretch>
              <a:fillRect/>
            </a:stretch>
          </a:blipFill>
        </p:spPr>
        <p:txBody>
          <a:bodyPr wrap="square" lIns="0" tIns="0" rIns="0" bIns="0" rtlCol="0"/>
          <a:lstStyle/>
          <a:p>
            <a:endParaRPr sz="3200"/>
          </a:p>
        </p:txBody>
      </p:sp>
      <p:sp>
        <p:nvSpPr>
          <p:cNvPr id="27" name="object 27"/>
          <p:cNvSpPr/>
          <p:nvPr/>
        </p:nvSpPr>
        <p:spPr>
          <a:xfrm>
            <a:off x="2436241" y="1308864"/>
            <a:ext cx="356795" cy="351061"/>
          </a:xfrm>
          <a:prstGeom prst="rect">
            <a:avLst/>
          </a:prstGeom>
          <a:blipFill>
            <a:blip r:embed="rId4" cstate="print"/>
            <a:stretch>
              <a:fillRect/>
            </a:stretch>
          </a:blipFill>
        </p:spPr>
        <p:txBody>
          <a:bodyPr wrap="square" lIns="0" tIns="0" rIns="0" bIns="0" rtlCol="0"/>
          <a:lstStyle/>
          <a:p>
            <a:endParaRPr sz="3200"/>
          </a:p>
        </p:txBody>
      </p:sp>
      <p:sp>
        <p:nvSpPr>
          <p:cNvPr id="28" name="object 28"/>
          <p:cNvSpPr/>
          <p:nvPr/>
        </p:nvSpPr>
        <p:spPr>
          <a:xfrm>
            <a:off x="1743439" y="1937539"/>
            <a:ext cx="356799" cy="351061"/>
          </a:xfrm>
          <a:prstGeom prst="rect">
            <a:avLst/>
          </a:prstGeom>
          <a:blipFill>
            <a:blip r:embed="rId5" cstate="print"/>
            <a:stretch>
              <a:fillRect/>
            </a:stretch>
          </a:blipFill>
        </p:spPr>
        <p:txBody>
          <a:bodyPr wrap="square" lIns="0" tIns="0" rIns="0" bIns="0" rtlCol="0"/>
          <a:lstStyle/>
          <a:p>
            <a:endParaRPr sz="3200"/>
          </a:p>
        </p:txBody>
      </p:sp>
      <p:sp>
        <p:nvSpPr>
          <p:cNvPr id="29" name="object 29"/>
          <p:cNvSpPr/>
          <p:nvPr/>
        </p:nvSpPr>
        <p:spPr>
          <a:xfrm>
            <a:off x="1540729" y="2527655"/>
            <a:ext cx="356795" cy="351061"/>
          </a:xfrm>
          <a:prstGeom prst="rect">
            <a:avLst/>
          </a:prstGeom>
          <a:blipFill>
            <a:blip r:embed="rId5" cstate="print"/>
            <a:stretch>
              <a:fillRect/>
            </a:stretch>
          </a:blipFill>
        </p:spPr>
        <p:txBody>
          <a:bodyPr wrap="square" lIns="0" tIns="0" rIns="0" bIns="0" rtlCol="0"/>
          <a:lstStyle/>
          <a:p>
            <a:endParaRPr sz="3200"/>
          </a:p>
        </p:txBody>
      </p:sp>
      <p:sp>
        <p:nvSpPr>
          <p:cNvPr id="30" name="object 30"/>
          <p:cNvSpPr/>
          <p:nvPr/>
        </p:nvSpPr>
        <p:spPr>
          <a:xfrm>
            <a:off x="2685804" y="1937546"/>
            <a:ext cx="356795" cy="351061"/>
          </a:xfrm>
          <a:prstGeom prst="rect">
            <a:avLst/>
          </a:prstGeom>
          <a:blipFill>
            <a:blip r:embed="rId4" cstate="print"/>
            <a:stretch>
              <a:fillRect/>
            </a:stretch>
          </a:blipFill>
        </p:spPr>
        <p:txBody>
          <a:bodyPr wrap="square" lIns="0" tIns="0" rIns="0" bIns="0" rtlCol="0"/>
          <a:lstStyle/>
          <a:p>
            <a:endParaRPr sz="3200"/>
          </a:p>
        </p:txBody>
      </p:sp>
      <p:sp>
        <p:nvSpPr>
          <p:cNvPr id="31" name="object 31"/>
          <p:cNvSpPr/>
          <p:nvPr/>
        </p:nvSpPr>
        <p:spPr>
          <a:xfrm>
            <a:off x="2490475" y="2527662"/>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32" name="object 32"/>
          <p:cNvGrpSpPr/>
          <p:nvPr/>
        </p:nvGrpSpPr>
        <p:grpSpPr>
          <a:xfrm>
            <a:off x="9524480" y="3488659"/>
            <a:ext cx="904240" cy="628227"/>
            <a:chOff x="7143360" y="2616494"/>
            <a:chExt cx="678180" cy="471170"/>
          </a:xfrm>
        </p:grpSpPr>
        <p:sp>
          <p:nvSpPr>
            <p:cNvPr id="33" name="object 33"/>
            <p:cNvSpPr/>
            <p:nvPr/>
          </p:nvSpPr>
          <p:spPr>
            <a:xfrm>
              <a:off x="7152885" y="262601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34" name="object 34"/>
            <p:cNvSpPr/>
            <p:nvPr/>
          </p:nvSpPr>
          <p:spPr>
            <a:xfrm>
              <a:off x="7406735" y="277641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grpSp>
      <p:sp>
        <p:nvSpPr>
          <p:cNvPr id="35" name="object 35"/>
          <p:cNvSpPr txBox="1"/>
          <p:nvPr/>
        </p:nvSpPr>
        <p:spPr>
          <a:xfrm>
            <a:off x="9670141" y="3853413"/>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36" name="object 36"/>
          <p:cNvSpPr/>
          <p:nvPr/>
        </p:nvSpPr>
        <p:spPr>
          <a:xfrm>
            <a:off x="9312947" y="3067763"/>
            <a:ext cx="356799" cy="351061"/>
          </a:xfrm>
          <a:prstGeom prst="rect">
            <a:avLst/>
          </a:prstGeom>
          <a:blipFill>
            <a:blip r:embed="rId5" cstate="print"/>
            <a:stretch>
              <a:fillRect/>
            </a:stretch>
          </a:blipFill>
        </p:spPr>
        <p:txBody>
          <a:bodyPr wrap="square" lIns="0" tIns="0" rIns="0" bIns="0" rtlCol="0"/>
          <a:lstStyle/>
          <a:p>
            <a:endParaRPr sz="3200"/>
          </a:p>
        </p:txBody>
      </p:sp>
      <p:sp>
        <p:nvSpPr>
          <p:cNvPr id="71" name="object 71"/>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57</a:t>
            </a:fld>
            <a:endParaRPr/>
          </a:p>
        </p:txBody>
      </p:sp>
      <p:sp>
        <p:nvSpPr>
          <p:cNvPr id="38" name="object 38"/>
          <p:cNvSpPr txBox="1"/>
          <p:nvPr/>
        </p:nvSpPr>
        <p:spPr>
          <a:xfrm>
            <a:off x="1562021" y="3068606"/>
            <a:ext cx="1371600" cy="304421"/>
          </a:xfrm>
          <a:prstGeom prst="rect">
            <a:avLst/>
          </a:prstGeom>
        </p:spPr>
        <p:txBody>
          <a:bodyPr vert="horz" wrap="square" lIns="0" tIns="16933" rIns="0" bIns="0" rtlCol="0">
            <a:spAutoFit/>
          </a:bodyPr>
          <a:lstStyle/>
          <a:p>
            <a:pPr marL="16933">
              <a:spcBef>
                <a:spcPts val="133"/>
              </a:spcBef>
              <a:tabLst>
                <a:tab pos="632444" algn="l"/>
                <a:tab pos="1103179" algn="l"/>
              </a:tabLst>
            </a:pPr>
            <a:r>
              <a:rPr sz="1867">
                <a:latin typeface="Comfortaa"/>
                <a:cs typeface="Comfortaa"/>
              </a:rPr>
              <a:t>(	,	)</a:t>
            </a:r>
            <a:r>
              <a:rPr sz="1867" spc="-107">
                <a:latin typeface="Comfortaa"/>
                <a:cs typeface="Comfortaa"/>
              </a:rPr>
              <a:t> </a:t>
            </a:r>
            <a:r>
              <a:rPr sz="1867">
                <a:latin typeface="Comfortaa"/>
                <a:cs typeface="Comfortaa"/>
              </a:rPr>
              <a:t>=</a:t>
            </a:r>
          </a:p>
        </p:txBody>
      </p:sp>
      <p:sp>
        <p:nvSpPr>
          <p:cNvPr id="39" name="object 39"/>
          <p:cNvSpPr txBox="1"/>
          <p:nvPr/>
        </p:nvSpPr>
        <p:spPr>
          <a:xfrm>
            <a:off x="306031" y="3157504"/>
            <a:ext cx="2098887" cy="804493"/>
          </a:xfrm>
          <a:prstGeom prst="rect">
            <a:avLst/>
          </a:prstGeom>
        </p:spPr>
        <p:txBody>
          <a:bodyPr vert="horz" wrap="square" lIns="0" tIns="16933" rIns="0" bIns="0" rtlCol="0">
            <a:spAutoFit/>
          </a:bodyPr>
          <a:lstStyle/>
          <a:p>
            <a:pPr marL="67732">
              <a:spcBef>
                <a:spcPts val="133"/>
              </a:spcBef>
            </a:pP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a:solidFill>
                  <a:srgbClr val="990000"/>
                </a:solidFill>
                <a:latin typeface="Comfortaa"/>
                <a:cs typeface="Comfortaa"/>
              </a:rPr>
              <a:t> </a:t>
            </a:r>
            <a:r>
              <a:rPr sz="1200" b="1" spc="13">
                <a:solidFill>
                  <a:srgbClr val="990000"/>
                </a:solidFill>
                <a:latin typeface="Comfortaa"/>
                <a:cs typeface="Comfortaa"/>
              </a:rPr>
              <a:t>couple</a:t>
            </a:r>
            <a:endParaRPr sz="1200">
              <a:latin typeface="Comfortaa"/>
              <a:cs typeface="Comfortaa"/>
            </a:endParaRPr>
          </a:p>
          <a:p>
            <a:pPr marL="677316" indent="-407236">
              <a:spcBef>
                <a:spcPts val="1533"/>
              </a:spcBef>
              <a:buClr>
                <a:srgbClr val="000000"/>
              </a:buClr>
              <a:buSzPct val="66666"/>
              <a:buFont typeface="Arial"/>
              <a:buChar char="●"/>
              <a:tabLst>
                <a:tab pos="676470" algn="l"/>
                <a:tab pos="677316" algn="l"/>
                <a:tab pos="1523962" algn="l"/>
              </a:tabLst>
            </a:pPr>
            <a:r>
              <a:rPr sz="2000" b="1">
                <a:solidFill>
                  <a:srgbClr val="1154CC"/>
                </a:solidFill>
                <a:latin typeface="Comfortaa"/>
                <a:cs typeface="Comfortaa"/>
              </a:rPr>
              <a:t>5 </a:t>
            </a:r>
            <a:r>
              <a:rPr sz="2000">
                <a:latin typeface="Comfortaa"/>
                <a:cs typeface="Comfortaa"/>
              </a:rPr>
              <a:t>if	and</a:t>
            </a:r>
          </a:p>
        </p:txBody>
      </p:sp>
      <p:sp>
        <p:nvSpPr>
          <p:cNvPr id="40" name="object 40"/>
          <p:cNvSpPr txBox="1"/>
          <p:nvPr/>
        </p:nvSpPr>
        <p:spPr>
          <a:xfrm>
            <a:off x="2857964" y="3636887"/>
            <a:ext cx="3784600"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spc="-13">
                <a:latin typeface="Comfortaa"/>
                <a:cs typeface="Comfortaa"/>
              </a:rPr>
              <a:t>couples </a:t>
            </a:r>
            <a:r>
              <a:rPr sz="2000">
                <a:latin typeface="Comfortaa"/>
                <a:cs typeface="Comfortaa"/>
              </a:rPr>
              <a:t>and both</a:t>
            </a:r>
            <a:r>
              <a:rPr sz="2000" spc="-60">
                <a:latin typeface="Comfortaa"/>
                <a:cs typeface="Comfortaa"/>
              </a:rPr>
              <a:t> </a:t>
            </a:r>
            <a:r>
              <a:rPr sz="2000" spc="-20">
                <a:latin typeface="Comfortaa"/>
                <a:cs typeface="Comfortaa"/>
              </a:rPr>
              <a:t>smoke</a:t>
            </a:r>
            <a:endParaRPr sz="2000">
              <a:latin typeface="Comfortaa"/>
              <a:cs typeface="Comfortaa"/>
            </a:endParaRPr>
          </a:p>
        </p:txBody>
      </p:sp>
      <p:sp>
        <p:nvSpPr>
          <p:cNvPr id="41" name="object 41"/>
          <p:cNvSpPr txBox="1"/>
          <p:nvPr/>
        </p:nvSpPr>
        <p:spPr>
          <a:xfrm>
            <a:off x="559394" y="4246486"/>
            <a:ext cx="2009140"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467237" algn="l"/>
              </a:tabLst>
            </a:pPr>
            <a:r>
              <a:rPr sz="2000" b="1" spc="-80">
                <a:solidFill>
                  <a:srgbClr val="990000"/>
                </a:solidFill>
                <a:latin typeface="Comfortaa"/>
                <a:cs typeface="Comfortaa"/>
              </a:rPr>
              <a:t>0</a:t>
            </a:r>
            <a:r>
              <a:rPr sz="2000" b="1">
                <a:solidFill>
                  <a:srgbClr val="990000"/>
                </a:solidFill>
                <a:latin typeface="Comfortaa"/>
                <a:cs typeface="Comfortaa"/>
              </a:rPr>
              <a:t>.5 </a:t>
            </a:r>
            <a:r>
              <a:rPr sz="2000">
                <a:latin typeface="Comfortaa"/>
                <a:cs typeface="Comfortaa"/>
              </a:rPr>
              <a:t>if	and</a:t>
            </a:r>
          </a:p>
        </p:txBody>
      </p:sp>
      <p:sp>
        <p:nvSpPr>
          <p:cNvPr id="42" name="object 42"/>
          <p:cNvSpPr txBox="1"/>
          <p:nvPr/>
        </p:nvSpPr>
        <p:spPr>
          <a:xfrm>
            <a:off x="3055069" y="4246486"/>
            <a:ext cx="2095500"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a:latin typeface="Comfortaa"/>
                <a:cs typeface="Comfortaa"/>
              </a:rPr>
              <a:t>not</a:t>
            </a:r>
            <a:r>
              <a:rPr sz="2000" spc="-67">
                <a:latin typeface="Comfortaa"/>
                <a:cs typeface="Comfortaa"/>
              </a:rPr>
              <a:t> </a:t>
            </a:r>
            <a:r>
              <a:rPr sz="2000" spc="-13">
                <a:latin typeface="Comfortaa"/>
                <a:cs typeface="Comfortaa"/>
              </a:rPr>
              <a:t>couples</a:t>
            </a:r>
            <a:endParaRPr sz="2000">
              <a:latin typeface="Comfortaa"/>
              <a:cs typeface="Comfortaa"/>
            </a:endParaRPr>
          </a:p>
        </p:txBody>
      </p:sp>
      <p:sp>
        <p:nvSpPr>
          <p:cNvPr id="43" name="object 43"/>
          <p:cNvSpPr txBox="1"/>
          <p:nvPr/>
        </p:nvSpPr>
        <p:spPr>
          <a:xfrm>
            <a:off x="559394" y="4856085"/>
            <a:ext cx="1799167" cy="324875"/>
          </a:xfrm>
          <a:prstGeom prst="rect">
            <a:avLst/>
          </a:prstGeom>
        </p:spPr>
        <p:txBody>
          <a:bodyPr vert="horz" wrap="square" lIns="0" tIns="16933" rIns="0" bIns="0" rtlCol="0">
            <a:spAutoFit/>
          </a:bodyPr>
          <a:lstStyle/>
          <a:p>
            <a:pPr marL="423323" indent="-407236">
              <a:spcBef>
                <a:spcPts val="133"/>
              </a:spcBef>
              <a:buClr>
                <a:srgbClr val="000000"/>
              </a:buClr>
              <a:buSzPct val="66666"/>
              <a:buFont typeface="Arial"/>
              <a:buChar char="●"/>
              <a:tabLst>
                <a:tab pos="423323" algn="l"/>
                <a:tab pos="424169" algn="l"/>
                <a:tab pos="1257269" algn="l"/>
              </a:tabLst>
            </a:pPr>
            <a:r>
              <a:rPr sz="2000" b="1">
                <a:solidFill>
                  <a:srgbClr val="990000"/>
                </a:solidFill>
                <a:latin typeface="Comfortaa"/>
                <a:cs typeface="Comfortaa"/>
              </a:rPr>
              <a:t>0 </a:t>
            </a:r>
            <a:r>
              <a:rPr sz="2000">
                <a:latin typeface="Comfortaa"/>
                <a:cs typeface="Comfortaa"/>
              </a:rPr>
              <a:t>if	and</a:t>
            </a:r>
          </a:p>
        </p:txBody>
      </p:sp>
      <p:sp>
        <p:nvSpPr>
          <p:cNvPr id="44" name="object 44"/>
          <p:cNvSpPr txBox="1"/>
          <p:nvPr/>
        </p:nvSpPr>
        <p:spPr>
          <a:xfrm>
            <a:off x="2845011" y="4856085"/>
            <a:ext cx="6505787" cy="324875"/>
          </a:xfrm>
          <a:prstGeom prst="rect">
            <a:avLst/>
          </a:prstGeom>
        </p:spPr>
        <p:txBody>
          <a:bodyPr vert="horz" wrap="square" lIns="0" tIns="16933" rIns="0" bIns="0" rtlCol="0">
            <a:spAutoFit/>
          </a:bodyPr>
          <a:lstStyle/>
          <a:p>
            <a:pPr marL="16933">
              <a:spcBef>
                <a:spcPts val="133"/>
              </a:spcBef>
            </a:pPr>
            <a:r>
              <a:rPr sz="2000" spc="-27">
                <a:latin typeface="Comfortaa"/>
                <a:cs typeface="Comfortaa"/>
              </a:rPr>
              <a:t>are </a:t>
            </a:r>
            <a:r>
              <a:rPr sz="2000" spc="-13">
                <a:latin typeface="Comfortaa"/>
                <a:cs typeface="Comfortaa"/>
              </a:rPr>
              <a:t>couples </a:t>
            </a:r>
            <a:r>
              <a:rPr sz="2000">
                <a:latin typeface="Comfortaa"/>
                <a:cs typeface="Comfortaa"/>
              </a:rPr>
              <a:t>and </a:t>
            </a:r>
            <a:r>
              <a:rPr sz="2000" b="1">
                <a:solidFill>
                  <a:srgbClr val="1154CC"/>
                </a:solidFill>
                <a:latin typeface="Comfortaa"/>
                <a:cs typeface="Comfortaa"/>
              </a:rPr>
              <a:t>don’t </a:t>
            </a:r>
            <a:r>
              <a:rPr sz="2000" b="1" spc="-27">
                <a:solidFill>
                  <a:srgbClr val="1154CC"/>
                </a:solidFill>
                <a:latin typeface="Comfortaa"/>
                <a:cs typeface="Comfortaa"/>
              </a:rPr>
              <a:t>have </a:t>
            </a:r>
            <a:r>
              <a:rPr sz="2000" b="1">
                <a:solidFill>
                  <a:srgbClr val="1154CC"/>
                </a:solidFill>
                <a:latin typeface="Comfortaa"/>
                <a:cs typeface="Comfortaa"/>
              </a:rPr>
              <a:t>same smoking</a:t>
            </a:r>
            <a:r>
              <a:rPr sz="2000" b="1" spc="-27">
                <a:solidFill>
                  <a:srgbClr val="1154CC"/>
                </a:solidFill>
                <a:latin typeface="Comfortaa"/>
                <a:cs typeface="Comfortaa"/>
              </a:rPr>
              <a:t> </a:t>
            </a:r>
            <a:r>
              <a:rPr sz="2000" b="1">
                <a:solidFill>
                  <a:srgbClr val="1154CC"/>
                </a:solidFill>
                <a:latin typeface="Comfortaa"/>
                <a:cs typeface="Comfortaa"/>
              </a:rPr>
              <a:t>habits</a:t>
            </a:r>
            <a:endParaRPr sz="2000">
              <a:latin typeface="Comfortaa"/>
              <a:cs typeface="Comfortaa"/>
            </a:endParaRPr>
          </a:p>
        </p:txBody>
      </p:sp>
      <p:sp>
        <p:nvSpPr>
          <p:cNvPr id="45" name="object 45"/>
          <p:cNvSpPr/>
          <p:nvPr/>
        </p:nvSpPr>
        <p:spPr>
          <a:xfrm>
            <a:off x="1716296" y="3034896"/>
            <a:ext cx="356795" cy="351061"/>
          </a:xfrm>
          <a:prstGeom prst="rect">
            <a:avLst/>
          </a:prstGeom>
          <a:blipFill>
            <a:blip r:embed="rId5" cstate="print"/>
            <a:stretch>
              <a:fillRect/>
            </a:stretch>
          </a:blipFill>
        </p:spPr>
        <p:txBody>
          <a:bodyPr wrap="square" lIns="0" tIns="0" rIns="0" bIns="0" rtlCol="0"/>
          <a:lstStyle/>
          <a:p>
            <a:endParaRPr sz="3200"/>
          </a:p>
        </p:txBody>
      </p:sp>
      <p:sp>
        <p:nvSpPr>
          <p:cNvPr id="46" name="object 46"/>
          <p:cNvSpPr/>
          <p:nvPr/>
        </p:nvSpPr>
        <p:spPr>
          <a:xfrm>
            <a:off x="2199441" y="3036431"/>
            <a:ext cx="356795" cy="351061"/>
          </a:xfrm>
          <a:prstGeom prst="rect">
            <a:avLst/>
          </a:prstGeom>
          <a:blipFill>
            <a:blip r:embed="rId4" cstate="print"/>
            <a:stretch>
              <a:fillRect/>
            </a:stretch>
          </a:blipFill>
        </p:spPr>
        <p:txBody>
          <a:bodyPr wrap="square" lIns="0" tIns="0" rIns="0" bIns="0" rtlCol="0"/>
          <a:lstStyle/>
          <a:p>
            <a:endParaRPr sz="3200"/>
          </a:p>
        </p:txBody>
      </p:sp>
      <p:sp>
        <p:nvSpPr>
          <p:cNvPr id="47" name="object 47"/>
          <p:cNvSpPr/>
          <p:nvPr/>
        </p:nvSpPr>
        <p:spPr>
          <a:xfrm>
            <a:off x="1439129" y="3644963"/>
            <a:ext cx="356795" cy="351061"/>
          </a:xfrm>
          <a:prstGeom prst="rect">
            <a:avLst/>
          </a:prstGeom>
          <a:blipFill>
            <a:blip r:embed="rId5" cstate="print"/>
            <a:stretch>
              <a:fillRect/>
            </a:stretch>
          </a:blipFill>
        </p:spPr>
        <p:txBody>
          <a:bodyPr wrap="square" lIns="0" tIns="0" rIns="0" bIns="0" rtlCol="0"/>
          <a:lstStyle/>
          <a:p>
            <a:endParaRPr sz="3200"/>
          </a:p>
        </p:txBody>
      </p:sp>
      <p:sp>
        <p:nvSpPr>
          <p:cNvPr id="48" name="object 48"/>
          <p:cNvSpPr/>
          <p:nvPr/>
        </p:nvSpPr>
        <p:spPr>
          <a:xfrm>
            <a:off x="2436241" y="3645663"/>
            <a:ext cx="356795" cy="351061"/>
          </a:xfrm>
          <a:prstGeom prst="rect">
            <a:avLst/>
          </a:prstGeom>
          <a:blipFill>
            <a:blip r:embed="rId4" cstate="print"/>
            <a:stretch>
              <a:fillRect/>
            </a:stretch>
          </a:blipFill>
        </p:spPr>
        <p:txBody>
          <a:bodyPr wrap="square" lIns="0" tIns="0" rIns="0" bIns="0" rtlCol="0"/>
          <a:lstStyle/>
          <a:p>
            <a:endParaRPr sz="3200"/>
          </a:p>
        </p:txBody>
      </p:sp>
      <p:sp>
        <p:nvSpPr>
          <p:cNvPr id="49" name="object 49"/>
          <p:cNvSpPr/>
          <p:nvPr/>
        </p:nvSpPr>
        <p:spPr>
          <a:xfrm>
            <a:off x="1618641" y="4255028"/>
            <a:ext cx="356799" cy="351061"/>
          </a:xfrm>
          <a:prstGeom prst="rect">
            <a:avLst/>
          </a:prstGeom>
          <a:blipFill>
            <a:blip r:embed="rId5" cstate="print"/>
            <a:stretch>
              <a:fillRect/>
            </a:stretch>
          </a:blipFill>
        </p:spPr>
        <p:txBody>
          <a:bodyPr wrap="square" lIns="0" tIns="0" rIns="0" bIns="0" rtlCol="0"/>
          <a:lstStyle/>
          <a:p>
            <a:endParaRPr sz="3200"/>
          </a:p>
        </p:txBody>
      </p:sp>
      <p:sp>
        <p:nvSpPr>
          <p:cNvPr id="50" name="object 50"/>
          <p:cNvSpPr/>
          <p:nvPr/>
        </p:nvSpPr>
        <p:spPr>
          <a:xfrm>
            <a:off x="2685805" y="4255028"/>
            <a:ext cx="356799" cy="351061"/>
          </a:xfrm>
          <a:prstGeom prst="rect">
            <a:avLst/>
          </a:prstGeom>
          <a:blipFill>
            <a:blip r:embed="rId4" cstate="print"/>
            <a:stretch>
              <a:fillRect/>
            </a:stretch>
          </a:blipFill>
        </p:spPr>
        <p:txBody>
          <a:bodyPr wrap="square" lIns="0" tIns="0" rIns="0" bIns="0" rtlCol="0"/>
          <a:lstStyle/>
          <a:p>
            <a:endParaRPr sz="3200"/>
          </a:p>
        </p:txBody>
      </p:sp>
      <p:sp>
        <p:nvSpPr>
          <p:cNvPr id="51" name="object 51"/>
          <p:cNvSpPr txBox="1"/>
          <p:nvPr/>
        </p:nvSpPr>
        <p:spPr>
          <a:xfrm>
            <a:off x="310767" y="5684105"/>
            <a:ext cx="980440" cy="304421"/>
          </a:xfrm>
          <a:prstGeom prst="rect">
            <a:avLst/>
          </a:prstGeom>
        </p:spPr>
        <p:txBody>
          <a:bodyPr vert="horz" wrap="square" lIns="0" tIns="16933" rIns="0" bIns="0" rtlCol="0">
            <a:spAutoFit/>
          </a:bodyPr>
          <a:lstStyle/>
          <a:p>
            <a:pPr marL="67732">
              <a:spcBef>
                <a:spcPts val="133"/>
              </a:spcBef>
              <a:tabLst>
                <a:tab pos="874585" algn="l"/>
              </a:tabLst>
            </a:pPr>
            <a:r>
              <a:rPr sz="1867" b="1" spc="220">
                <a:solidFill>
                  <a:srgbClr val="990000"/>
                </a:solidFill>
                <a:latin typeface="Comfortaa"/>
                <a:cs typeface="Comfortaa"/>
              </a:rPr>
              <a:t>Ψ</a:t>
            </a:r>
            <a:r>
              <a:rPr sz="1800" b="1" spc="329" baseline="-30864">
                <a:solidFill>
                  <a:srgbClr val="990000"/>
                </a:solidFill>
                <a:latin typeface="Comfortaa"/>
                <a:cs typeface="Comfortaa"/>
              </a:rPr>
              <a:t>1</a:t>
            </a:r>
            <a:r>
              <a:rPr sz="1800" b="1" spc="9" baseline="-30864">
                <a:solidFill>
                  <a:srgbClr val="990000"/>
                </a:solidFill>
                <a:latin typeface="Comfortaa"/>
                <a:cs typeface="Comfortaa"/>
              </a:rPr>
              <a:t> </a:t>
            </a:r>
            <a:r>
              <a:rPr sz="1867">
                <a:latin typeface="Comfortaa"/>
                <a:cs typeface="Comfortaa"/>
              </a:rPr>
              <a:t>(	,</a:t>
            </a:r>
          </a:p>
        </p:txBody>
      </p:sp>
      <p:sp>
        <p:nvSpPr>
          <p:cNvPr id="52" name="object 52"/>
          <p:cNvSpPr txBox="1"/>
          <p:nvPr/>
        </p:nvSpPr>
        <p:spPr>
          <a:xfrm>
            <a:off x="1702485" y="5701971"/>
            <a:ext cx="1702647" cy="304356"/>
          </a:xfrm>
          <a:prstGeom prst="rect">
            <a:avLst/>
          </a:prstGeom>
        </p:spPr>
        <p:txBody>
          <a:bodyPr vert="horz" wrap="square" lIns="0" tIns="16933" rIns="0" bIns="0" rtlCol="0">
            <a:spAutoFit/>
          </a:bodyPr>
          <a:lstStyle/>
          <a:p>
            <a:pPr marL="50799">
              <a:spcBef>
                <a:spcPts val="133"/>
              </a:spcBef>
            </a:pPr>
            <a:r>
              <a:rPr sz="2800" baseline="19841">
                <a:latin typeface="Comfortaa"/>
                <a:cs typeface="Comfortaa"/>
              </a:rPr>
              <a:t>) = </a:t>
            </a: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spc="-87">
                <a:solidFill>
                  <a:srgbClr val="990000"/>
                </a:solidFill>
                <a:latin typeface="Comfortaa"/>
                <a:cs typeface="Comfortaa"/>
              </a:rPr>
              <a:t> </a:t>
            </a:r>
            <a:r>
              <a:rPr sz="1200" b="1" spc="20">
                <a:solidFill>
                  <a:srgbClr val="990000"/>
                </a:solidFill>
                <a:latin typeface="Comfortaa"/>
                <a:cs typeface="Comfortaa"/>
              </a:rPr>
              <a:t>friendship</a:t>
            </a:r>
            <a:r>
              <a:rPr sz="2800" spc="29" baseline="19841">
                <a:latin typeface="Comfortaa"/>
                <a:cs typeface="Comfortaa"/>
              </a:rPr>
              <a:t>(</a:t>
            </a:r>
            <a:endParaRPr sz="2800" baseline="19841">
              <a:latin typeface="Comfortaa"/>
              <a:cs typeface="Comfortaa"/>
            </a:endParaRPr>
          </a:p>
        </p:txBody>
      </p:sp>
      <p:sp>
        <p:nvSpPr>
          <p:cNvPr id="53" name="object 53"/>
          <p:cNvSpPr txBox="1"/>
          <p:nvPr/>
        </p:nvSpPr>
        <p:spPr>
          <a:xfrm>
            <a:off x="3753652" y="56130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54" name="object 54"/>
          <p:cNvSpPr txBox="1"/>
          <p:nvPr/>
        </p:nvSpPr>
        <p:spPr>
          <a:xfrm>
            <a:off x="4259587" y="5701971"/>
            <a:ext cx="1419013" cy="304356"/>
          </a:xfrm>
          <a:prstGeom prst="rect">
            <a:avLst/>
          </a:prstGeom>
        </p:spPr>
        <p:txBody>
          <a:bodyPr vert="horz" wrap="square" lIns="0" tIns="16933" rIns="0" bIns="0" rtlCol="0">
            <a:spAutoFit/>
          </a:bodyPr>
          <a:lstStyle/>
          <a:p>
            <a:pPr marL="50799">
              <a:spcBef>
                <a:spcPts val="133"/>
              </a:spcBef>
            </a:pPr>
            <a:r>
              <a:rPr sz="2800" baseline="19841">
                <a:latin typeface="Comfortaa"/>
                <a:cs typeface="Comfortaa"/>
              </a:rPr>
              <a:t>) + </a:t>
            </a:r>
            <a:r>
              <a:rPr sz="2800" b="1" spc="220" baseline="19841">
                <a:solidFill>
                  <a:srgbClr val="990000"/>
                </a:solidFill>
                <a:latin typeface="Comfortaa"/>
                <a:cs typeface="Comfortaa"/>
              </a:rPr>
              <a:t>Ψ</a:t>
            </a:r>
            <a:r>
              <a:rPr sz="1200" b="1" spc="147">
                <a:solidFill>
                  <a:srgbClr val="990000"/>
                </a:solidFill>
                <a:latin typeface="Comfortaa"/>
                <a:cs typeface="Comfortaa"/>
              </a:rPr>
              <a:t>1,</a:t>
            </a:r>
            <a:r>
              <a:rPr sz="1200" b="1" spc="-60">
                <a:solidFill>
                  <a:srgbClr val="990000"/>
                </a:solidFill>
                <a:latin typeface="Comfortaa"/>
                <a:cs typeface="Comfortaa"/>
              </a:rPr>
              <a:t> </a:t>
            </a:r>
            <a:r>
              <a:rPr sz="1200" b="1" spc="7">
                <a:solidFill>
                  <a:srgbClr val="990000"/>
                </a:solidFill>
                <a:latin typeface="Comfortaa"/>
                <a:cs typeface="Comfortaa"/>
              </a:rPr>
              <a:t>couple</a:t>
            </a:r>
            <a:r>
              <a:rPr sz="2800" spc="9" baseline="19841">
                <a:latin typeface="Comfortaa"/>
                <a:cs typeface="Comfortaa"/>
              </a:rPr>
              <a:t>(</a:t>
            </a:r>
            <a:endParaRPr sz="2800" baseline="19841">
              <a:latin typeface="Comfortaa"/>
              <a:cs typeface="Comfortaa"/>
            </a:endParaRPr>
          </a:p>
        </p:txBody>
      </p:sp>
      <p:sp>
        <p:nvSpPr>
          <p:cNvPr id="55" name="object 55"/>
          <p:cNvSpPr txBox="1"/>
          <p:nvPr/>
        </p:nvSpPr>
        <p:spPr>
          <a:xfrm>
            <a:off x="6096395" y="5613071"/>
            <a:ext cx="88053"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56" name="object 56"/>
          <p:cNvSpPr txBox="1"/>
          <p:nvPr/>
        </p:nvSpPr>
        <p:spPr>
          <a:xfrm>
            <a:off x="6636196" y="5613071"/>
            <a:ext cx="94827"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a:t>
            </a:r>
          </a:p>
        </p:txBody>
      </p:sp>
      <p:sp>
        <p:nvSpPr>
          <p:cNvPr id="57" name="object 57"/>
          <p:cNvSpPr/>
          <p:nvPr/>
        </p:nvSpPr>
        <p:spPr>
          <a:xfrm>
            <a:off x="798793" y="5681035"/>
            <a:ext cx="356799" cy="351061"/>
          </a:xfrm>
          <a:prstGeom prst="rect">
            <a:avLst/>
          </a:prstGeom>
          <a:blipFill>
            <a:blip r:embed="rId5" cstate="print"/>
            <a:stretch>
              <a:fillRect/>
            </a:stretch>
          </a:blipFill>
        </p:spPr>
        <p:txBody>
          <a:bodyPr wrap="square" lIns="0" tIns="0" rIns="0" bIns="0" rtlCol="0"/>
          <a:lstStyle/>
          <a:p>
            <a:endParaRPr sz="3200"/>
          </a:p>
        </p:txBody>
      </p:sp>
      <p:sp>
        <p:nvSpPr>
          <p:cNvPr id="58" name="object 58"/>
          <p:cNvSpPr/>
          <p:nvPr/>
        </p:nvSpPr>
        <p:spPr>
          <a:xfrm>
            <a:off x="1346588" y="5700741"/>
            <a:ext cx="356799" cy="351061"/>
          </a:xfrm>
          <a:prstGeom prst="rect">
            <a:avLst/>
          </a:prstGeom>
          <a:blipFill>
            <a:blip r:embed="rId4" cstate="print"/>
            <a:stretch>
              <a:fillRect/>
            </a:stretch>
          </a:blipFill>
        </p:spPr>
        <p:txBody>
          <a:bodyPr wrap="square" lIns="0" tIns="0" rIns="0" bIns="0" rtlCol="0"/>
          <a:lstStyle/>
          <a:p>
            <a:endParaRPr sz="3200"/>
          </a:p>
        </p:txBody>
      </p:sp>
      <p:sp>
        <p:nvSpPr>
          <p:cNvPr id="59" name="object 59"/>
          <p:cNvSpPr/>
          <p:nvPr/>
        </p:nvSpPr>
        <p:spPr>
          <a:xfrm>
            <a:off x="3391933" y="5681035"/>
            <a:ext cx="356799" cy="351061"/>
          </a:xfrm>
          <a:prstGeom prst="rect">
            <a:avLst/>
          </a:prstGeom>
          <a:blipFill>
            <a:blip r:embed="rId5" cstate="print"/>
            <a:stretch>
              <a:fillRect/>
            </a:stretch>
          </a:blipFill>
        </p:spPr>
        <p:txBody>
          <a:bodyPr wrap="square" lIns="0" tIns="0" rIns="0" bIns="0" rtlCol="0"/>
          <a:lstStyle/>
          <a:p>
            <a:endParaRPr sz="3200"/>
          </a:p>
        </p:txBody>
      </p:sp>
      <p:sp>
        <p:nvSpPr>
          <p:cNvPr id="60" name="object 60"/>
          <p:cNvSpPr/>
          <p:nvPr/>
        </p:nvSpPr>
        <p:spPr>
          <a:xfrm>
            <a:off x="3926761" y="5681368"/>
            <a:ext cx="356799" cy="351061"/>
          </a:xfrm>
          <a:prstGeom prst="rect">
            <a:avLst/>
          </a:prstGeom>
          <a:blipFill>
            <a:blip r:embed="rId4" cstate="print"/>
            <a:stretch>
              <a:fillRect/>
            </a:stretch>
          </a:blipFill>
        </p:spPr>
        <p:txBody>
          <a:bodyPr wrap="square" lIns="0" tIns="0" rIns="0" bIns="0" rtlCol="0"/>
          <a:lstStyle/>
          <a:p>
            <a:endParaRPr sz="3200"/>
          </a:p>
        </p:txBody>
      </p:sp>
      <p:sp>
        <p:nvSpPr>
          <p:cNvPr id="61" name="object 61"/>
          <p:cNvSpPr/>
          <p:nvPr/>
        </p:nvSpPr>
        <p:spPr>
          <a:xfrm>
            <a:off x="5705541" y="5655572"/>
            <a:ext cx="356799" cy="351061"/>
          </a:xfrm>
          <a:prstGeom prst="rect">
            <a:avLst/>
          </a:prstGeom>
          <a:blipFill>
            <a:blip r:embed="rId5" cstate="print"/>
            <a:stretch>
              <a:fillRect/>
            </a:stretch>
          </a:blipFill>
        </p:spPr>
        <p:txBody>
          <a:bodyPr wrap="square" lIns="0" tIns="0" rIns="0" bIns="0" rtlCol="0"/>
          <a:lstStyle/>
          <a:p>
            <a:endParaRPr sz="3200"/>
          </a:p>
        </p:txBody>
      </p:sp>
      <p:sp>
        <p:nvSpPr>
          <p:cNvPr id="62" name="object 62"/>
          <p:cNvSpPr/>
          <p:nvPr/>
        </p:nvSpPr>
        <p:spPr>
          <a:xfrm>
            <a:off x="6205767" y="5655205"/>
            <a:ext cx="356799" cy="351061"/>
          </a:xfrm>
          <a:prstGeom prst="rect">
            <a:avLst/>
          </a:prstGeom>
          <a:blipFill>
            <a:blip r:embed="rId4" cstate="print"/>
            <a:stretch>
              <a:fillRect/>
            </a:stretch>
          </a:blipFill>
        </p:spPr>
        <p:txBody>
          <a:bodyPr wrap="square" lIns="0" tIns="0" rIns="0" bIns="0" rtlCol="0"/>
          <a:lstStyle/>
          <a:p>
            <a:endParaRPr sz="3200"/>
          </a:p>
        </p:txBody>
      </p:sp>
      <p:grpSp>
        <p:nvGrpSpPr>
          <p:cNvPr id="63" name="object 63"/>
          <p:cNvGrpSpPr/>
          <p:nvPr/>
        </p:nvGrpSpPr>
        <p:grpSpPr>
          <a:xfrm>
            <a:off x="798149" y="3500662"/>
            <a:ext cx="998220" cy="1850813"/>
            <a:chOff x="598611" y="2625496"/>
            <a:chExt cx="748665" cy="1388110"/>
          </a:xfrm>
        </p:grpSpPr>
        <p:sp>
          <p:nvSpPr>
            <p:cNvPr id="64" name="object 64"/>
            <p:cNvSpPr/>
            <p:nvPr/>
          </p:nvSpPr>
          <p:spPr>
            <a:xfrm>
              <a:off x="1079355" y="3648820"/>
              <a:ext cx="267599" cy="263296"/>
            </a:xfrm>
            <a:prstGeom prst="rect">
              <a:avLst/>
            </a:prstGeom>
            <a:blipFill>
              <a:blip r:embed="rId5" cstate="print"/>
              <a:stretch>
                <a:fillRect/>
              </a:stretch>
            </a:blipFill>
          </p:spPr>
          <p:txBody>
            <a:bodyPr wrap="square" lIns="0" tIns="0" rIns="0" bIns="0" rtlCol="0"/>
            <a:lstStyle/>
            <a:p>
              <a:endParaRPr sz="3200"/>
            </a:p>
          </p:txBody>
        </p:sp>
        <p:sp>
          <p:nvSpPr>
            <p:cNvPr id="65" name="object 65"/>
            <p:cNvSpPr/>
            <p:nvPr/>
          </p:nvSpPr>
          <p:spPr>
            <a:xfrm>
              <a:off x="603374" y="2630259"/>
              <a:ext cx="433705" cy="1378585"/>
            </a:xfrm>
            <a:custGeom>
              <a:avLst/>
              <a:gdLst/>
              <a:ahLst/>
              <a:cxnLst/>
              <a:rect l="l" t="t" r="r" b="b"/>
              <a:pathLst>
                <a:path w="433705" h="1378585">
                  <a:moveTo>
                    <a:pt x="104405" y="1378226"/>
                  </a:moveTo>
                  <a:lnTo>
                    <a:pt x="49780" y="1362077"/>
                  </a:lnTo>
                  <a:lnTo>
                    <a:pt x="15144" y="1284333"/>
                  </a:lnTo>
                  <a:lnTo>
                    <a:pt x="7656" y="1221505"/>
                  </a:lnTo>
                  <a:lnTo>
                    <a:pt x="4901" y="1181521"/>
                  </a:lnTo>
                  <a:lnTo>
                    <a:pt x="2778" y="1136593"/>
                  </a:lnTo>
                  <a:lnTo>
                    <a:pt x="1266" y="1087300"/>
                  </a:lnTo>
                  <a:lnTo>
                    <a:pt x="347" y="1034220"/>
                  </a:lnTo>
                  <a:lnTo>
                    <a:pt x="0" y="977930"/>
                  </a:lnTo>
                  <a:lnTo>
                    <a:pt x="204" y="919008"/>
                  </a:lnTo>
                  <a:lnTo>
                    <a:pt x="940" y="858033"/>
                  </a:lnTo>
                  <a:lnTo>
                    <a:pt x="2188" y="795582"/>
                  </a:lnTo>
                  <a:lnTo>
                    <a:pt x="3928" y="732233"/>
                  </a:lnTo>
                  <a:lnTo>
                    <a:pt x="6139" y="668564"/>
                  </a:lnTo>
                  <a:lnTo>
                    <a:pt x="8801" y="605154"/>
                  </a:lnTo>
                  <a:lnTo>
                    <a:pt x="11895" y="542579"/>
                  </a:lnTo>
                  <a:lnTo>
                    <a:pt x="15401" y="481418"/>
                  </a:lnTo>
                  <a:lnTo>
                    <a:pt x="19297" y="422249"/>
                  </a:lnTo>
                  <a:lnTo>
                    <a:pt x="23565" y="365650"/>
                  </a:lnTo>
                  <a:lnTo>
                    <a:pt x="28184" y="312199"/>
                  </a:lnTo>
                  <a:lnTo>
                    <a:pt x="33134" y="262473"/>
                  </a:lnTo>
                  <a:lnTo>
                    <a:pt x="38395" y="217051"/>
                  </a:lnTo>
                  <a:lnTo>
                    <a:pt x="43947" y="176510"/>
                  </a:lnTo>
                  <a:lnTo>
                    <a:pt x="55844" y="112385"/>
                  </a:lnTo>
                  <a:lnTo>
                    <a:pt x="75470" y="57261"/>
                  </a:lnTo>
                  <a:lnTo>
                    <a:pt x="101425" y="22032"/>
                  </a:lnTo>
                  <a:lnTo>
                    <a:pt x="164690" y="0"/>
                  </a:lnTo>
                  <a:lnTo>
                    <a:pt x="198181" y="7570"/>
                  </a:lnTo>
                  <a:lnTo>
                    <a:pt x="259335" y="45815"/>
                  </a:lnTo>
                  <a:lnTo>
                    <a:pt x="299993" y="96110"/>
                  </a:lnTo>
                  <a:lnTo>
                    <a:pt x="310912" y="174415"/>
                  </a:lnTo>
                  <a:lnTo>
                    <a:pt x="308133" y="229945"/>
                  </a:lnTo>
                  <a:lnTo>
                    <a:pt x="302138" y="291302"/>
                  </a:lnTo>
                  <a:lnTo>
                    <a:pt x="294636" y="354667"/>
                  </a:lnTo>
                  <a:lnTo>
                    <a:pt x="287336" y="416224"/>
                  </a:lnTo>
                  <a:lnTo>
                    <a:pt x="281944" y="472154"/>
                  </a:lnTo>
                  <a:lnTo>
                    <a:pt x="280168" y="518638"/>
                  </a:lnTo>
                  <a:lnTo>
                    <a:pt x="283718" y="551859"/>
                  </a:lnTo>
                  <a:lnTo>
                    <a:pt x="299618" y="574472"/>
                  </a:lnTo>
                  <a:lnTo>
                    <a:pt x="324108" y="573570"/>
                  </a:lnTo>
                  <a:lnTo>
                    <a:pt x="352893" y="560006"/>
                  </a:lnTo>
                  <a:lnTo>
                    <a:pt x="381678" y="544631"/>
                  </a:lnTo>
                  <a:lnTo>
                    <a:pt x="406169" y="538298"/>
                  </a:lnTo>
                  <a:lnTo>
                    <a:pt x="422068" y="551859"/>
                  </a:lnTo>
                  <a:lnTo>
                    <a:pt x="429067" y="583565"/>
                  </a:lnTo>
                  <a:lnTo>
                    <a:pt x="432722" y="628747"/>
                  </a:lnTo>
                  <a:lnTo>
                    <a:pt x="433174" y="682279"/>
                  </a:lnTo>
                  <a:lnTo>
                    <a:pt x="430564" y="739036"/>
                  </a:lnTo>
                  <a:lnTo>
                    <a:pt x="425037" y="793893"/>
                  </a:lnTo>
                  <a:lnTo>
                    <a:pt x="416732" y="841725"/>
                  </a:lnTo>
                  <a:lnTo>
                    <a:pt x="381114" y="902937"/>
                  </a:lnTo>
                  <a:lnTo>
                    <a:pt x="307924" y="910226"/>
                  </a:lnTo>
                  <a:lnTo>
                    <a:pt x="273868" y="916991"/>
                  </a:lnTo>
                  <a:lnTo>
                    <a:pt x="251143" y="942508"/>
                  </a:lnTo>
                  <a:lnTo>
                    <a:pt x="245971" y="978059"/>
                  </a:lnTo>
                  <a:lnTo>
                    <a:pt x="248961" y="1025567"/>
                  </a:lnTo>
                  <a:lnTo>
                    <a:pt x="256485" y="1080049"/>
                  </a:lnTo>
                  <a:lnTo>
                    <a:pt x="264910" y="1136523"/>
                  </a:lnTo>
                  <a:lnTo>
                    <a:pt x="270607" y="1190004"/>
                  </a:lnTo>
                  <a:lnTo>
                    <a:pt x="269945" y="1235510"/>
                  </a:lnTo>
                  <a:lnTo>
                    <a:pt x="243815" y="1287559"/>
                  </a:lnTo>
                  <a:lnTo>
                    <a:pt x="195620" y="1333105"/>
                  </a:lnTo>
                  <a:lnTo>
                    <a:pt x="135184" y="1369795"/>
                  </a:lnTo>
                  <a:lnTo>
                    <a:pt x="104405" y="1378226"/>
                  </a:lnTo>
                  <a:close/>
                </a:path>
              </a:pathLst>
            </a:custGeom>
            <a:solidFill>
              <a:srgbClr val="69A84F">
                <a:alpha val="46369"/>
              </a:srgbClr>
            </a:solidFill>
          </p:spPr>
          <p:txBody>
            <a:bodyPr wrap="square" lIns="0" tIns="0" rIns="0" bIns="0" rtlCol="0"/>
            <a:lstStyle/>
            <a:p>
              <a:endParaRPr sz="3200"/>
            </a:p>
          </p:txBody>
        </p:sp>
        <p:sp>
          <p:nvSpPr>
            <p:cNvPr id="66" name="object 66"/>
            <p:cNvSpPr/>
            <p:nvPr/>
          </p:nvSpPr>
          <p:spPr>
            <a:xfrm>
              <a:off x="603374" y="2630259"/>
              <a:ext cx="433705" cy="1378585"/>
            </a:xfrm>
            <a:custGeom>
              <a:avLst/>
              <a:gdLst/>
              <a:ahLst/>
              <a:cxnLst/>
              <a:rect l="l" t="t" r="r" b="b"/>
              <a:pathLst>
                <a:path w="433705" h="1378585">
                  <a:moveTo>
                    <a:pt x="55844" y="112385"/>
                  </a:moveTo>
                  <a:lnTo>
                    <a:pt x="75470" y="57261"/>
                  </a:lnTo>
                  <a:lnTo>
                    <a:pt x="101425" y="22032"/>
                  </a:lnTo>
                  <a:lnTo>
                    <a:pt x="131802" y="3882"/>
                  </a:lnTo>
                  <a:lnTo>
                    <a:pt x="164690" y="0"/>
                  </a:lnTo>
                  <a:lnTo>
                    <a:pt x="198181" y="7570"/>
                  </a:lnTo>
                  <a:lnTo>
                    <a:pt x="259335" y="45815"/>
                  </a:lnTo>
                  <a:lnTo>
                    <a:pt x="299993" y="96110"/>
                  </a:lnTo>
                  <a:lnTo>
                    <a:pt x="310912" y="174415"/>
                  </a:lnTo>
                  <a:lnTo>
                    <a:pt x="308133" y="229945"/>
                  </a:lnTo>
                  <a:lnTo>
                    <a:pt x="302138" y="291302"/>
                  </a:lnTo>
                  <a:lnTo>
                    <a:pt x="294636" y="354667"/>
                  </a:lnTo>
                  <a:lnTo>
                    <a:pt x="287336" y="416224"/>
                  </a:lnTo>
                  <a:lnTo>
                    <a:pt x="281944" y="472154"/>
                  </a:lnTo>
                  <a:lnTo>
                    <a:pt x="280168" y="518638"/>
                  </a:lnTo>
                  <a:lnTo>
                    <a:pt x="283718" y="551859"/>
                  </a:lnTo>
                  <a:lnTo>
                    <a:pt x="299618" y="574472"/>
                  </a:lnTo>
                  <a:lnTo>
                    <a:pt x="324108" y="573570"/>
                  </a:lnTo>
                  <a:lnTo>
                    <a:pt x="352893" y="560006"/>
                  </a:lnTo>
                  <a:lnTo>
                    <a:pt x="381678" y="544631"/>
                  </a:lnTo>
                  <a:lnTo>
                    <a:pt x="406169" y="538298"/>
                  </a:lnTo>
                  <a:lnTo>
                    <a:pt x="422068" y="551859"/>
                  </a:lnTo>
                  <a:lnTo>
                    <a:pt x="429067" y="583565"/>
                  </a:lnTo>
                  <a:lnTo>
                    <a:pt x="432722" y="628747"/>
                  </a:lnTo>
                  <a:lnTo>
                    <a:pt x="433174" y="682279"/>
                  </a:lnTo>
                  <a:lnTo>
                    <a:pt x="430564" y="739036"/>
                  </a:lnTo>
                  <a:lnTo>
                    <a:pt x="425037" y="793893"/>
                  </a:lnTo>
                  <a:lnTo>
                    <a:pt x="416732" y="841725"/>
                  </a:lnTo>
                  <a:lnTo>
                    <a:pt x="381114" y="902937"/>
                  </a:lnTo>
                  <a:lnTo>
                    <a:pt x="307924" y="910226"/>
                  </a:lnTo>
                  <a:lnTo>
                    <a:pt x="273868" y="916991"/>
                  </a:lnTo>
                  <a:lnTo>
                    <a:pt x="251143" y="942508"/>
                  </a:lnTo>
                  <a:lnTo>
                    <a:pt x="245971" y="978059"/>
                  </a:lnTo>
                  <a:lnTo>
                    <a:pt x="248961" y="1025567"/>
                  </a:lnTo>
                  <a:lnTo>
                    <a:pt x="256485" y="1080049"/>
                  </a:lnTo>
                  <a:lnTo>
                    <a:pt x="264910" y="1136523"/>
                  </a:lnTo>
                  <a:lnTo>
                    <a:pt x="270607" y="1190004"/>
                  </a:lnTo>
                  <a:lnTo>
                    <a:pt x="269945" y="1235510"/>
                  </a:lnTo>
                  <a:lnTo>
                    <a:pt x="243815" y="1287559"/>
                  </a:lnTo>
                  <a:lnTo>
                    <a:pt x="195620" y="1333105"/>
                  </a:lnTo>
                  <a:lnTo>
                    <a:pt x="135184" y="1369795"/>
                  </a:lnTo>
                  <a:lnTo>
                    <a:pt x="104405" y="1378226"/>
                  </a:lnTo>
                  <a:lnTo>
                    <a:pt x="75399" y="1376533"/>
                  </a:lnTo>
                  <a:lnTo>
                    <a:pt x="29158" y="1332223"/>
                  </a:lnTo>
                  <a:lnTo>
                    <a:pt x="15144" y="1284333"/>
                  </a:lnTo>
                  <a:lnTo>
                    <a:pt x="7656" y="1221505"/>
                  </a:lnTo>
                  <a:lnTo>
                    <a:pt x="4901" y="1181521"/>
                  </a:lnTo>
                  <a:lnTo>
                    <a:pt x="2778" y="1136593"/>
                  </a:lnTo>
                  <a:lnTo>
                    <a:pt x="1266" y="1087300"/>
                  </a:lnTo>
                  <a:lnTo>
                    <a:pt x="347" y="1034220"/>
                  </a:lnTo>
                  <a:lnTo>
                    <a:pt x="0" y="977930"/>
                  </a:lnTo>
                  <a:lnTo>
                    <a:pt x="204" y="919008"/>
                  </a:lnTo>
                  <a:lnTo>
                    <a:pt x="940" y="858033"/>
                  </a:lnTo>
                  <a:lnTo>
                    <a:pt x="2188" y="795582"/>
                  </a:lnTo>
                  <a:lnTo>
                    <a:pt x="3928" y="732233"/>
                  </a:lnTo>
                  <a:lnTo>
                    <a:pt x="6139" y="668564"/>
                  </a:lnTo>
                  <a:lnTo>
                    <a:pt x="8801" y="605154"/>
                  </a:lnTo>
                  <a:lnTo>
                    <a:pt x="11895" y="542579"/>
                  </a:lnTo>
                  <a:lnTo>
                    <a:pt x="15401" y="481418"/>
                  </a:lnTo>
                  <a:lnTo>
                    <a:pt x="19297" y="422249"/>
                  </a:lnTo>
                  <a:lnTo>
                    <a:pt x="23565" y="365650"/>
                  </a:lnTo>
                  <a:lnTo>
                    <a:pt x="28184" y="312199"/>
                  </a:lnTo>
                  <a:lnTo>
                    <a:pt x="33134" y="262473"/>
                  </a:lnTo>
                  <a:lnTo>
                    <a:pt x="38395" y="217051"/>
                  </a:lnTo>
                  <a:lnTo>
                    <a:pt x="43947" y="176510"/>
                  </a:lnTo>
                  <a:lnTo>
                    <a:pt x="49770" y="141429"/>
                  </a:lnTo>
                  <a:lnTo>
                    <a:pt x="55844" y="112385"/>
                  </a:lnTo>
                  <a:close/>
                </a:path>
              </a:pathLst>
            </a:custGeom>
            <a:ln w="9524">
              <a:solidFill>
                <a:srgbClr val="595959"/>
              </a:solidFill>
            </a:ln>
          </p:spPr>
          <p:txBody>
            <a:bodyPr wrap="square" lIns="0" tIns="0" rIns="0" bIns="0" rtlCol="0"/>
            <a:lstStyle/>
            <a:p>
              <a:endParaRPr sz="3200"/>
            </a:p>
          </p:txBody>
        </p:sp>
      </p:grpSp>
      <p:sp>
        <p:nvSpPr>
          <p:cNvPr id="67" name="object 67"/>
          <p:cNvSpPr/>
          <p:nvPr/>
        </p:nvSpPr>
        <p:spPr>
          <a:xfrm>
            <a:off x="2436241" y="4864394"/>
            <a:ext cx="356795" cy="351061"/>
          </a:xfrm>
          <a:prstGeom prst="rect">
            <a:avLst/>
          </a:prstGeom>
          <a:blipFill>
            <a:blip r:embed="rId4" cstate="print"/>
            <a:stretch>
              <a:fillRect/>
            </a:stretch>
          </a:blipFill>
        </p:spPr>
        <p:txBody>
          <a:bodyPr wrap="square" lIns="0" tIns="0" rIns="0" bIns="0" rtlCol="0"/>
          <a:lstStyle/>
          <a:p>
            <a:endParaRPr sz="3200"/>
          </a:p>
        </p:txBody>
      </p:sp>
      <p:grpSp>
        <p:nvGrpSpPr>
          <p:cNvPr id="68" name="object 68"/>
          <p:cNvGrpSpPr/>
          <p:nvPr/>
        </p:nvGrpSpPr>
        <p:grpSpPr>
          <a:xfrm>
            <a:off x="881664" y="1139851"/>
            <a:ext cx="651933" cy="1867747"/>
            <a:chOff x="661248" y="854888"/>
            <a:chExt cx="488950" cy="1400810"/>
          </a:xfrm>
        </p:grpSpPr>
        <p:sp>
          <p:nvSpPr>
            <p:cNvPr id="69" name="object 69"/>
            <p:cNvSpPr/>
            <p:nvPr/>
          </p:nvSpPr>
          <p:spPr>
            <a:xfrm>
              <a:off x="666011" y="859651"/>
              <a:ext cx="479425" cy="1391285"/>
            </a:xfrm>
            <a:custGeom>
              <a:avLst/>
              <a:gdLst/>
              <a:ahLst/>
              <a:cxnLst/>
              <a:rect l="l" t="t" r="r" b="b"/>
              <a:pathLst>
                <a:path w="479425" h="1391285">
                  <a:moveTo>
                    <a:pt x="108642" y="1390910"/>
                  </a:moveTo>
                  <a:lnTo>
                    <a:pt x="46987" y="1365320"/>
                  </a:lnTo>
                  <a:lnTo>
                    <a:pt x="24264" y="1331602"/>
                  </a:lnTo>
                  <a:lnTo>
                    <a:pt x="9485" y="1280744"/>
                  </a:lnTo>
                  <a:lnTo>
                    <a:pt x="2775" y="1215914"/>
                  </a:lnTo>
                  <a:lnTo>
                    <a:pt x="936" y="1175021"/>
                  </a:lnTo>
                  <a:lnTo>
                    <a:pt x="31" y="1129247"/>
                  </a:lnTo>
                  <a:lnTo>
                    <a:pt x="0" y="1079168"/>
                  </a:lnTo>
                  <a:lnTo>
                    <a:pt x="785" y="1025365"/>
                  </a:lnTo>
                  <a:lnTo>
                    <a:pt x="2329" y="968413"/>
                  </a:lnTo>
                  <a:lnTo>
                    <a:pt x="4573" y="908891"/>
                  </a:lnTo>
                  <a:lnTo>
                    <a:pt x="7460" y="847378"/>
                  </a:lnTo>
                  <a:lnTo>
                    <a:pt x="10930" y="784450"/>
                  </a:lnTo>
                  <a:lnTo>
                    <a:pt x="14926" y="720686"/>
                  </a:lnTo>
                  <a:lnTo>
                    <a:pt x="19390" y="656664"/>
                  </a:lnTo>
                  <a:lnTo>
                    <a:pt x="24263" y="592962"/>
                  </a:lnTo>
                  <a:lnTo>
                    <a:pt x="29487" y="530158"/>
                  </a:lnTo>
                  <a:lnTo>
                    <a:pt x="35004" y="468829"/>
                  </a:lnTo>
                  <a:lnTo>
                    <a:pt x="40756" y="409554"/>
                  </a:lnTo>
                  <a:lnTo>
                    <a:pt x="46685" y="352910"/>
                  </a:lnTo>
                  <a:lnTo>
                    <a:pt x="52732" y="299475"/>
                  </a:lnTo>
                  <a:lnTo>
                    <a:pt x="58839" y="249828"/>
                  </a:lnTo>
                  <a:lnTo>
                    <a:pt x="64949" y="204546"/>
                  </a:lnTo>
                  <a:lnTo>
                    <a:pt x="71003" y="164208"/>
                  </a:lnTo>
                  <a:lnTo>
                    <a:pt x="82709" y="100671"/>
                  </a:lnTo>
                  <a:lnTo>
                    <a:pt x="99488" y="47142"/>
                  </a:lnTo>
                  <a:lnTo>
                    <a:pt x="120087" y="14645"/>
                  </a:lnTo>
                  <a:lnTo>
                    <a:pt x="143298" y="0"/>
                  </a:lnTo>
                  <a:lnTo>
                    <a:pt x="167917" y="23"/>
                  </a:lnTo>
                  <a:lnTo>
                    <a:pt x="216552" y="31352"/>
                  </a:lnTo>
                  <a:lnTo>
                    <a:pt x="256344" y="83177"/>
                  </a:lnTo>
                  <a:lnTo>
                    <a:pt x="277734" y="139768"/>
                  </a:lnTo>
                  <a:lnTo>
                    <a:pt x="280468" y="182471"/>
                  </a:lnTo>
                  <a:lnTo>
                    <a:pt x="279550" y="233612"/>
                  </a:lnTo>
                  <a:lnTo>
                    <a:pt x="276423" y="289878"/>
                  </a:lnTo>
                  <a:lnTo>
                    <a:pt x="272524" y="347952"/>
                  </a:lnTo>
                  <a:lnTo>
                    <a:pt x="269296" y="404519"/>
                  </a:lnTo>
                  <a:lnTo>
                    <a:pt x="268178" y="456264"/>
                  </a:lnTo>
                  <a:lnTo>
                    <a:pt x="270610" y="499869"/>
                  </a:lnTo>
                  <a:lnTo>
                    <a:pt x="300056" y="556473"/>
                  </a:lnTo>
                  <a:lnTo>
                    <a:pt x="331687" y="560353"/>
                  </a:lnTo>
                  <a:lnTo>
                    <a:pt x="368066" y="553381"/>
                  </a:lnTo>
                  <a:lnTo>
                    <a:pt x="404332" y="545280"/>
                  </a:lnTo>
                  <a:lnTo>
                    <a:pt x="435625" y="545769"/>
                  </a:lnTo>
                  <a:lnTo>
                    <a:pt x="457084" y="564570"/>
                  </a:lnTo>
                  <a:lnTo>
                    <a:pt x="468045" y="599592"/>
                  </a:lnTo>
                  <a:lnTo>
                    <a:pt x="475353" y="647760"/>
                  </a:lnTo>
                  <a:lnTo>
                    <a:pt x="479007" y="703948"/>
                  </a:lnTo>
                  <a:lnTo>
                    <a:pt x="479007" y="763031"/>
                  </a:lnTo>
                  <a:lnTo>
                    <a:pt x="475353" y="819884"/>
                  </a:lnTo>
                  <a:lnTo>
                    <a:pt x="468045" y="869380"/>
                  </a:lnTo>
                  <a:lnTo>
                    <a:pt x="457084" y="906395"/>
                  </a:lnTo>
                  <a:lnTo>
                    <a:pt x="403729" y="938645"/>
                  </a:lnTo>
                  <a:lnTo>
                    <a:pt x="330481" y="940149"/>
                  </a:lnTo>
                  <a:lnTo>
                    <a:pt x="299114" y="948305"/>
                  </a:lnTo>
                  <a:lnTo>
                    <a:pt x="278034" y="971495"/>
                  </a:lnTo>
                  <a:lnTo>
                    <a:pt x="271865" y="1008200"/>
                  </a:lnTo>
                  <a:lnTo>
                    <a:pt x="275022" y="1057695"/>
                  </a:lnTo>
                  <a:lnTo>
                    <a:pt x="283376" y="1114498"/>
                  </a:lnTo>
                  <a:lnTo>
                    <a:pt x="292798" y="1173127"/>
                  </a:lnTo>
                  <a:lnTo>
                    <a:pt x="299159" y="1228103"/>
                  </a:lnTo>
                  <a:lnTo>
                    <a:pt x="298330" y="1273944"/>
                  </a:lnTo>
                  <a:lnTo>
                    <a:pt x="268475" y="1322430"/>
                  </a:lnTo>
                  <a:lnTo>
                    <a:pt x="213087" y="1360565"/>
                  </a:lnTo>
                  <a:lnTo>
                    <a:pt x="143766" y="1387566"/>
                  </a:lnTo>
                  <a:lnTo>
                    <a:pt x="108642" y="1390910"/>
                  </a:lnTo>
                  <a:close/>
                </a:path>
              </a:pathLst>
            </a:custGeom>
            <a:solidFill>
              <a:srgbClr val="69A84F">
                <a:alpha val="45809"/>
              </a:srgbClr>
            </a:solidFill>
          </p:spPr>
          <p:txBody>
            <a:bodyPr wrap="square" lIns="0" tIns="0" rIns="0" bIns="0" rtlCol="0"/>
            <a:lstStyle/>
            <a:p>
              <a:endParaRPr sz="3200"/>
            </a:p>
          </p:txBody>
        </p:sp>
        <p:sp>
          <p:nvSpPr>
            <p:cNvPr id="70" name="object 70"/>
            <p:cNvSpPr/>
            <p:nvPr/>
          </p:nvSpPr>
          <p:spPr>
            <a:xfrm>
              <a:off x="666011" y="859651"/>
              <a:ext cx="479425" cy="1391285"/>
            </a:xfrm>
            <a:custGeom>
              <a:avLst/>
              <a:gdLst/>
              <a:ahLst/>
              <a:cxnLst/>
              <a:rect l="l" t="t" r="r" b="b"/>
              <a:pathLst>
                <a:path w="479425" h="1391285">
                  <a:moveTo>
                    <a:pt x="82709" y="100671"/>
                  </a:moveTo>
                  <a:lnTo>
                    <a:pt x="99488" y="47142"/>
                  </a:lnTo>
                  <a:lnTo>
                    <a:pt x="120087" y="14645"/>
                  </a:lnTo>
                  <a:lnTo>
                    <a:pt x="143298" y="0"/>
                  </a:lnTo>
                  <a:lnTo>
                    <a:pt x="167917" y="23"/>
                  </a:lnTo>
                  <a:lnTo>
                    <a:pt x="216552" y="31352"/>
                  </a:lnTo>
                  <a:lnTo>
                    <a:pt x="256344" y="83177"/>
                  </a:lnTo>
                  <a:lnTo>
                    <a:pt x="277734" y="139768"/>
                  </a:lnTo>
                  <a:lnTo>
                    <a:pt x="280468" y="182471"/>
                  </a:lnTo>
                  <a:lnTo>
                    <a:pt x="279550" y="233612"/>
                  </a:lnTo>
                  <a:lnTo>
                    <a:pt x="276423" y="289878"/>
                  </a:lnTo>
                  <a:lnTo>
                    <a:pt x="272524" y="347952"/>
                  </a:lnTo>
                  <a:lnTo>
                    <a:pt x="269296" y="404519"/>
                  </a:lnTo>
                  <a:lnTo>
                    <a:pt x="268178" y="456264"/>
                  </a:lnTo>
                  <a:lnTo>
                    <a:pt x="270610" y="499869"/>
                  </a:lnTo>
                  <a:lnTo>
                    <a:pt x="300056" y="556473"/>
                  </a:lnTo>
                  <a:lnTo>
                    <a:pt x="331687" y="560353"/>
                  </a:lnTo>
                  <a:lnTo>
                    <a:pt x="368066" y="553381"/>
                  </a:lnTo>
                  <a:lnTo>
                    <a:pt x="404332" y="545280"/>
                  </a:lnTo>
                  <a:lnTo>
                    <a:pt x="435625" y="545769"/>
                  </a:lnTo>
                  <a:lnTo>
                    <a:pt x="457084" y="564570"/>
                  </a:lnTo>
                  <a:lnTo>
                    <a:pt x="468045" y="599592"/>
                  </a:lnTo>
                  <a:lnTo>
                    <a:pt x="475353" y="647760"/>
                  </a:lnTo>
                  <a:lnTo>
                    <a:pt x="479007" y="703948"/>
                  </a:lnTo>
                  <a:lnTo>
                    <a:pt x="479007" y="763031"/>
                  </a:lnTo>
                  <a:lnTo>
                    <a:pt x="475353" y="819884"/>
                  </a:lnTo>
                  <a:lnTo>
                    <a:pt x="468045" y="869380"/>
                  </a:lnTo>
                  <a:lnTo>
                    <a:pt x="457084" y="906395"/>
                  </a:lnTo>
                  <a:lnTo>
                    <a:pt x="403729" y="938645"/>
                  </a:lnTo>
                  <a:lnTo>
                    <a:pt x="330481" y="940149"/>
                  </a:lnTo>
                  <a:lnTo>
                    <a:pt x="299114" y="948305"/>
                  </a:lnTo>
                  <a:lnTo>
                    <a:pt x="278034" y="971495"/>
                  </a:lnTo>
                  <a:lnTo>
                    <a:pt x="271865" y="1008200"/>
                  </a:lnTo>
                  <a:lnTo>
                    <a:pt x="275022" y="1057695"/>
                  </a:lnTo>
                  <a:lnTo>
                    <a:pt x="283376" y="1114498"/>
                  </a:lnTo>
                  <a:lnTo>
                    <a:pt x="292798" y="1173127"/>
                  </a:lnTo>
                  <a:lnTo>
                    <a:pt x="299159" y="1228103"/>
                  </a:lnTo>
                  <a:lnTo>
                    <a:pt x="298330" y="1273944"/>
                  </a:lnTo>
                  <a:lnTo>
                    <a:pt x="268475" y="1322430"/>
                  </a:lnTo>
                  <a:lnTo>
                    <a:pt x="213087" y="1360565"/>
                  </a:lnTo>
                  <a:lnTo>
                    <a:pt x="143766" y="1387566"/>
                  </a:lnTo>
                  <a:lnTo>
                    <a:pt x="108642" y="1390910"/>
                  </a:lnTo>
                  <a:lnTo>
                    <a:pt x="75747" y="1384292"/>
                  </a:lnTo>
                  <a:lnTo>
                    <a:pt x="24264" y="1331602"/>
                  </a:lnTo>
                  <a:lnTo>
                    <a:pt x="9485" y="1280744"/>
                  </a:lnTo>
                  <a:lnTo>
                    <a:pt x="2775" y="1215914"/>
                  </a:lnTo>
                  <a:lnTo>
                    <a:pt x="936" y="1175021"/>
                  </a:lnTo>
                  <a:lnTo>
                    <a:pt x="31" y="1129247"/>
                  </a:lnTo>
                  <a:lnTo>
                    <a:pt x="0" y="1079168"/>
                  </a:lnTo>
                  <a:lnTo>
                    <a:pt x="785" y="1025365"/>
                  </a:lnTo>
                  <a:lnTo>
                    <a:pt x="2329" y="968413"/>
                  </a:lnTo>
                  <a:lnTo>
                    <a:pt x="4573" y="908891"/>
                  </a:lnTo>
                  <a:lnTo>
                    <a:pt x="7460" y="847378"/>
                  </a:lnTo>
                  <a:lnTo>
                    <a:pt x="10930" y="784450"/>
                  </a:lnTo>
                  <a:lnTo>
                    <a:pt x="14926" y="720686"/>
                  </a:lnTo>
                  <a:lnTo>
                    <a:pt x="19390" y="656664"/>
                  </a:lnTo>
                  <a:lnTo>
                    <a:pt x="24263" y="592962"/>
                  </a:lnTo>
                  <a:lnTo>
                    <a:pt x="29487" y="530158"/>
                  </a:lnTo>
                  <a:lnTo>
                    <a:pt x="35004" y="468829"/>
                  </a:lnTo>
                  <a:lnTo>
                    <a:pt x="40756" y="409554"/>
                  </a:lnTo>
                  <a:lnTo>
                    <a:pt x="46685" y="352910"/>
                  </a:lnTo>
                  <a:lnTo>
                    <a:pt x="52732" y="299475"/>
                  </a:lnTo>
                  <a:lnTo>
                    <a:pt x="58839" y="249828"/>
                  </a:lnTo>
                  <a:lnTo>
                    <a:pt x="64949" y="204546"/>
                  </a:lnTo>
                  <a:lnTo>
                    <a:pt x="71003" y="164208"/>
                  </a:lnTo>
                  <a:lnTo>
                    <a:pt x="76942" y="129390"/>
                  </a:lnTo>
                  <a:lnTo>
                    <a:pt x="82709" y="100671"/>
                  </a:lnTo>
                  <a:close/>
                </a:path>
              </a:pathLst>
            </a:custGeom>
            <a:ln w="9524">
              <a:solidFill>
                <a:srgbClr val="595959"/>
              </a:solidFill>
            </a:ln>
          </p:spPr>
          <p:txBody>
            <a:bodyPr wrap="square" lIns="0" tIns="0" rIns="0" bIns="0" rtlCol="0"/>
            <a:lstStyle/>
            <a:p>
              <a:endParaRPr sz="3200"/>
            </a:p>
          </p:txBody>
        </p:sp>
      </p:grpSp>
    </p:spTree>
    <p:extLst>
      <p:ext uri="{BB962C8B-B14F-4D97-AF65-F5344CB8AC3E}">
        <p14:creationId xmlns:p14="http://schemas.microsoft.com/office/powerpoint/2010/main" val="2221967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7"/>
          <p:cNvGrpSpPr/>
          <p:nvPr/>
        </p:nvGrpSpPr>
        <p:grpSpPr>
          <a:xfrm>
            <a:off x="4582425" y="2243162"/>
            <a:ext cx="2647527" cy="2107353"/>
            <a:chOff x="3436818" y="1682371"/>
            <a:chExt cx="1985645" cy="1580515"/>
          </a:xfrm>
        </p:grpSpPr>
        <p:sp>
          <p:nvSpPr>
            <p:cNvPr id="8" name="object 8"/>
            <p:cNvSpPr/>
            <p:nvPr/>
          </p:nvSpPr>
          <p:spPr>
            <a:xfrm>
              <a:off x="4286591" y="2998094"/>
              <a:ext cx="268749" cy="264424"/>
            </a:xfrm>
            <a:prstGeom prst="rect">
              <a:avLst/>
            </a:prstGeom>
            <a:blipFill>
              <a:blip r:embed="rId2" cstate="print"/>
              <a:stretch>
                <a:fillRect/>
              </a:stretch>
            </a:blipFill>
          </p:spPr>
          <p:txBody>
            <a:bodyPr wrap="square" lIns="0" tIns="0" rIns="0" bIns="0" rtlCol="0"/>
            <a:lstStyle/>
            <a:p>
              <a:endParaRPr sz="3200"/>
            </a:p>
          </p:txBody>
        </p:sp>
        <p:sp>
          <p:nvSpPr>
            <p:cNvPr id="9" name="object 9"/>
            <p:cNvSpPr/>
            <p:nvPr/>
          </p:nvSpPr>
          <p:spPr>
            <a:xfrm>
              <a:off x="3604992" y="2679069"/>
              <a:ext cx="659130" cy="452120"/>
            </a:xfrm>
            <a:custGeom>
              <a:avLst/>
              <a:gdLst/>
              <a:ahLst/>
              <a:cxnLst/>
              <a:rect l="l" t="t" r="r" b="b"/>
              <a:pathLst>
                <a:path w="659129" h="452119">
                  <a:moveTo>
                    <a:pt x="0" y="0"/>
                  </a:moveTo>
                  <a:lnTo>
                    <a:pt x="658998" y="451849"/>
                  </a:lnTo>
                </a:path>
              </a:pathLst>
            </a:custGeom>
            <a:ln w="19049">
              <a:solidFill>
                <a:srgbClr val="1154CC"/>
              </a:solidFill>
            </a:ln>
          </p:spPr>
          <p:txBody>
            <a:bodyPr wrap="square" lIns="0" tIns="0" rIns="0" bIns="0" rtlCol="0"/>
            <a:lstStyle/>
            <a:p>
              <a:endParaRPr sz="3200"/>
            </a:p>
          </p:txBody>
        </p:sp>
        <p:sp>
          <p:nvSpPr>
            <p:cNvPr id="10" name="object 10"/>
            <p:cNvSpPr/>
            <p:nvPr/>
          </p:nvSpPr>
          <p:spPr>
            <a:xfrm>
              <a:off x="3858842" y="2829469"/>
              <a:ext cx="151130" cy="151130"/>
            </a:xfrm>
            <a:custGeom>
              <a:avLst/>
              <a:gdLst/>
              <a:ahLst/>
              <a:cxnLst/>
              <a:rect l="l" t="t" r="r" b="b"/>
              <a:pathLst>
                <a:path w="151129" h="151130">
                  <a:moveTo>
                    <a:pt x="87799" y="150999"/>
                  </a:moveTo>
                  <a:lnTo>
                    <a:pt x="0" y="87799"/>
                  </a:lnTo>
                  <a:lnTo>
                    <a:pt x="63199" y="0"/>
                  </a:lnTo>
                  <a:lnTo>
                    <a:pt x="150999" y="63199"/>
                  </a:lnTo>
                  <a:lnTo>
                    <a:pt x="87799" y="150999"/>
                  </a:lnTo>
                  <a:close/>
                </a:path>
              </a:pathLst>
            </a:custGeom>
            <a:solidFill>
              <a:srgbClr val="1154CC"/>
            </a:solidFill>
          </p:spPr>
          <p:txBody>
            <a:bodyPr wrap="square" lIns="0" tIns="0" rIns="0" bIns="0" rtlCol="0"/>
            <a:lstStyle/>
            <a:p>
              <a:endParaRPr sz="3200"/>
            </a:p>
          </p:txBody>
        </p:sp>
        <p:sp>
          <p:nvSpPr>
            <p:cNvPr id="11" name="object 11"/>
            <p:cNvSpPr/>
            <p:nvPr/>
          </p:nvSpPr>
          <p:spPr>
            <a:xfrm>
              <a:off x="5154539" y="2353872"/>
              <a:ext cx="267599" cy="263296"/>
            </a:xfrm>
            <a:prstGeom prst="rect">
              <a:avLst/>
            </a:prstGeom>
            <a:blipFill>
              <a:blip r:embed="rId3" cstate="print"/>
              <a:stretch>
                <a:fillRect/>
              </a:stretch>
            </a:blipFill>
          </p:spPr>
          <p:txBody>
            <a:bodyPr wrap="square" lIns="0" tIns="0" rIns="0" bIns="0" rtlCol="0"/>
            <a:lstStyle/>
            <a:p>
              <a:endParaRPr sz="3200"/>
            </a:p>
          </p:txBody>
        </p:sp>
        <p:sp>
          <p:nvSpPr>
            <p:cNvPr id="12" name="object 12"/>
            <p:cNvSpPr/>
            <p:nvPr/>
          </p:nvSpPr>
          <p:spPr>
            <a:xfrm>
              <a:off x="4287166" y="1682371"/>
              <a:ext cx="267599" cy="263296"/>
            </a:xfrm>
            <a:prstGeom prst="rect">
              <a:avLst/>
            </a:prstGeom>
            <a:blipFill>
              <a:blip r:embed="rId4" cstate="print"/>
              <a:stretch>
                <a:fillRect/>
              </a:stretch>
            </a:blipFill>
          </p:spPr>
          <p:txBody>
            <a:bodyPr wrap="square" lIns="0" tIns="0" rIns="0" bIns="0" rtlCol="0"/>
            <a:lstStyle/>
            <a:p>
              <a:endParaRPr sz="3200"/>
            </a:p>
          </p:txBody>
        </p:sp>
        <p:sp>
          <p:nvSpPr>
            <p:cNvPr id="13" name="object 13"/>
            <p:cNvSpPr/>
            <p:nvPr/>
          </p:nvSpPr>
          <p:spPr>
            <a:xfrm>
              <a:off x="3436818" y="2353872"/>
              <a:ext cx="267599" cy="263296"/>
            </a:xfrm>
            <a:prstGeom prst="rect">
              <a:avLst/>
            </a:prstGeom>
            <a:blipFill>
              <a:blip r:embed="rId5" cstate="print"/>
              <a:stretch>
                <a:fillRect/>
              </a:stretch>
            </a:blipFill>
          </p:spPr>
          <p:txBody>
            <a:bodyPr wrap="square" lIns="0" tIns="0" rIns="0" bIns="0" rtlCol="0"/>
            <a:lstStyle/>
            <a:p>
              <a:endParaRPr sz="3200"/>
            </a:p>
          </p:txBody>
        </p:sp>
        <p:sp>
          <p:nvSpPr>
            <p:cNvPr id="14" name="object 14"/>
            <p:cNvSpPr/>
            <p:nvPr/>
          </p:nvSpPr>
          <p:spPr>
            <a:xfrm>
              <a:off x="3687417" y="1866496"/>
              <a:ext cx="552450" cy="577850"/>
            </a:xfrm>
            <a:custGeom>
              <a:avLst/>
              <a:gdLst/>
              <a:ahLst/>
              <a:cxnLst/>
              <a:rect l="l" t="t" r="r" b="b"/>
              <a:pathLst>
                <a:path w="552450" h="577850">
                  <a:moveTo>
                    <a:pt x="0" y="577798"/>
                  </a:moveTo>
                  <a:lnTo>
                    <a:pt x="551998" y="0"/>
                  </a:lnTo>
                </a:path>
              </a:pathLst>
            </a:custGeom>
            <a:ln w="19049">
              <a:solidFill>
                <a:srgbClr val="1154CC"/>
              </a:solidFill>
            </a:ln>
          </p:spPr>
          <p:txBody>
            <a:bodyPr wrap="square" lIns="0" tIns="0" rIns="0" bIns="0" rtlCol="0"/>
            <a:lstStyle/>
            <a:p>
              <a:endParaRPr sz="3200"/>
            </a:p>
          </p:txBody>
        </p:sp>
        <p:sp>
          <p:nvSpPr>
            <p:cNvPr id="15" name="object 15"/>
            <p:cNvSpPr/>
            <p:nvPr/>
          </p:nvSpPr>
          <p:spPr>
            <a:xfrm>
              <a:off x="3886867" y="2079043"/>
              <a:ext cx="153035" cy="153035"/>
            </a:xfrm>
            <a:custGeom>
              <a:avLst/>
              <a:gdLst/>
              <a:ahLst/>
              <a:cxnLst/>
              <a:rect l="l" t="t" r="r" b="b"/>
              <a:pathLst>
                <a:path w="153035" h="153035">
                  <a:moveTo>
                    <a:pt x="76499" y="152999"/>
                  </a:moveTo>
                  <a:lnTo>
                    <a:pt x="0" y="76499"/>
                  </a:lnTo>
                  <a:lnTo>
                    <a:pt x="76499" y="0"/>
                  </a:lnTo>
                  <a:lnTo>
                    <a:pt x="152999" y="76499"/>
                  </a:lnTo>
                  <a:lnTo>
                    <a:pt x="76499" y="152999"/>
                  </a:lnTo>
                  <a:close/>
                </a:path>
              </a:pathLst>
            </a:custGeom>
            <a:solidFill>
              <a:srgbClr val="1154CC"/>
            </a:solidFill>
          </p:spPr>
          <p:txBody>
            <a:bodyPr wrap="square" lIns="0" tIns="0" rIns="0" bIns="0" rtlCol="0"/>
            <a:lstStyle/>
            <a:p>
              <a:endParaRPr sz="3200"/>
            </a:p>
          </p:txBody>
        </p:sp>
        <p:sp>
          <p:nvSpPr>
            <p:cNvPr id="16" name="object 16"/>
            <p:cNvSpPr/>
            <p:nvPr/>
          </p:nvSpPr>
          <p:spPr>
            <a:xfrm>
              <a:off x="4550565" y="1864391"/>
              <a:ext cx="628015" cy="523875"/>
            </a:xfrm>
            <a:custGeom>
              <a:avLst/>
              <a:gdLst/>
              <a:ahLst/>
              <a:cxnLst/>
              <a:rect l="l" t="t" r="r" b="b"/>
              <a:pathLst>
                <a:path w="628014" h="523875">
                  <a:moveTo>
                    <a:pt x="627948" y="523528"/>
                  </a:moveTo>
                  <a:lnTo>
                    <a:pt x="0" y="0"/>
                  </a:lnTo>
                </a:path>
              </a:pathLst>
            </a:custGeom>
            <a:ln w="19049">
              <a:solidFill>
                <a:srgbClr val="1154CC"/>
              </a:solidFill>
            </a:ln>
          </p:spPr>
          <p:txBody>
            <a:bodyPr wrap="square" lIns="0" tIns="0" rIns="0" bIns="0" rtlCol="0"/>
            <a:lstStyle/>
            <a:p>
              <a:endParaRPr sz="3200"/>
            </a:p>
          </p:txBody>
        </p:sp>
        <p:sp>
          <p:nvSpPr>
            <p:cNvPr id="17" name="object 17"/>
            <p:cNvSpPr/>
            <p:nvPr/>
          </p:nvSpPr>
          <p:spPr>
            <a:xfrm>
              <a:off x="4787990" y="2046823"/>
              <a:ext cx="153670" cy="158750"/>
            </a:xfrm>
            <a:custGeom>
              <a:avLst/>
              <a:gdLst/>
              <a:ahLst/>
              <a:cxnLst/>
              <a:rect l="l" t="t" r="r" b="b"/>
              <a:pathLst>
                <a:path w="153670" h="158750">
                  <a:moveTo>
                    <a:pt x="83449" y="158737"/>
                  </a:moveTo>
                  <a:lnTo>
                    <a:pt x="0" y="85877"/>
                  </a:lnTo>
                  <a:lnTo>
                    <a:pt x="69949" y="0"/>
                  </a:lnTo>
                  <a:lnTo>
                    <a:pt x="153399" y="72857"/>
                  </a:lnTo>
                  <a:lnTo>
                    <a:pt x="83449" y="158737"/>
                  </a:lnTo>
                  <a:close/>
                </a:path>
              </a:pathLst>
            </a:custGeom>
            <a:solidFill>
              <a:srgbClr val="1154CC"/>
            </a:solidFill>
          </p:spPr>
          <p:txBody>
            <a:bodyPr wrap="square" lIns="0" tIns="0" rIns="0" bIns="0" rtlCol="0"/>
            <a:lstStyle/>
            <a:p>
              <a:endParaRPr sz="3200"/>
            </a:p>
          </p:txBody>
        </p:sp>
        <p:sp>
          <p:nvSpPr>
            <p:cNvPr id="18" name="object 18"/>
            <p:cNvSpPr/>
            <p:nvPr/>
          </p:nvSpPr>
          <p:spPr>
            <a:xfrm>
              <a:off x="4559165" y="2615344"/>
              <a:ext cx="659130" cy="494030"/>
            </a:xfrm>
            <a:custGeom>
              <a:avLst/>
              <a:gdLst/>
              <a:ahLst/>
              <a:cxnLst/>
              <a:rect l="l" t="t" r="r" b="b"/>
              <a:pathLst>
                <a:path w="659129" h="494030">
                  <a:moveTo>
                    <a:pt x="0" y="493849"/>
                  </a:moveTo>
                  <a:lnTo>
                    <a:pt x="658998" y="0"/>
                  </a:lnTo>
                </a:path>
              </a:pathLst>
            </a:custGeom>
            <a:ln w="19049">
              <a:solidFill>
                <a:srgbClr val="1154CC"/>
              </a:solidFill>
            </a:ln>
          </p:spPr>
          <p:txBody>
            <a:bodyPr wrap="square" lIns="0" tIns="0" rIns="0" bIns="0" rtlCol="0"/>
            <a:lstStyle/>
            <a:p>
              <a:endParaRPr sz="3200"/>
            </a:p>
          </p:txBody>
        </p:sp>
        <p:sp>
          <p:nvSpPr>
            <p:cNvPr id="19" name="object 19"/>
            <p:cNvSpPr/>
            <p:nvPr/>
          </p:nvSpPr>
          <p:spPr>
            <a:xfrm>
              <a:off x="4815665" y="2781794"/>
              <a:ext cx="146050" cy="161290"/>
            </a:xfrm>
            <a:custGeom>
              <a:avLst/>
              <a:gdLst/>
              <a:ahLst/>
              <a:cxnLst/>
              <a:rect l="l" t="t" r="r" b="b"/>
              <a:pathLst>
                <a:path w="146050" h="161289">
                  <a:moveTo>
                    <a:pt x="55324" y="161249"/>
                  </a:moveTo>
                  <a:lnTo>
                    <a:pt x="0" y="64674"/>
                  </a:lnTo>
                  <a:lnTo>
                    <a:pt x="90524" y="0"/>
                  </a:lnTo>
                  <a:lnTo>
                    <a:pt x="145824" y="96574"/>
                  </a:lnTo>
                  <a:lnTo>
                    <a:pt x="55324" y="161249"/>
                  </a:lnTo>
                  <a:close/>
                </a:path>
              </a:pathLst>
            </a:custGeom>
            <a:solidFill>
              <a:srgbClr val="1154CC"/>
            </a:solidFill>
          </p:spPr>
          <p:txBody>
            <a:bodyPr wrap="square" lIns="0" tIns="0" rIns="0" bIns="0" rtlCol="0"/>
            <a:lstStyle/>
            <a:p>
              <a:endParaRPr sz="3200"/>
            </a:p>
          </p:txBody>
        </p:sp>
      </p:grpSp>
      <p:sp>
        <p:nvSpPr>
          <p:cNvPr id="20" name="object 20"/>
          <p:cNvSpPr txBox="1"/>
          <p:nvPr/>
        </p:nvSpPr>
        <p:spPr>
          <a:xfrm>
            <a:off x="4838017" y="2469612"/>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0864">
                <a:solidFill>
                  <a:srgbClr val="990000"/>
                </a:solidFill>
                <a:latin typeface="Comfortaa"/>
                <a:cs typeface="Comfortaa"/>
              </a:rPr>
              <a:t>1</a:t>
            </a:r>
            <a:endParaRPr sz="1800" baseline="-30864">
              <a:latin typeface="Comfortaa"/>
              <a:cs typeface="Comfortaa"/>
            </a:endParaRPr>
          </a:p>
        </p:txBody>
      </p:sp>
      <p:sp>
        <p:nvSpPr>
          <p:cNvPr id="21" name="object 21"/>
          <p:cNvSpPr txBox="1"/>
          <p:nvPr/>
        </p:nvSpPr>
        <p:spPr>
          <a:xfrm>
            <a:off x="4939616" y="3924140"/>
            <a:ext cx="41656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2</a:t>
            </a:r>
            <a:endParaRPr sz="1800" baseline="-30864">
              <a:latin typeface="Comfortaa"/>
              <a:cs typeface="Comfortaa"/>
            </a:endParaRPr>
          </a:p>
        </p:txBody>
      </p:sp>
      <p:sp>
        <p:nvSpPr>
          <p:cNvPr id="22" name="object 22"/>
          <p:cNvSpPr txBox="1"/>
          <p:nvPr/>
        </p:nvSpPr>
        <p:spPr>
          <a:xfrm>
            <a:off x="6578078" y="3854684"/>
            <a:ext cx="41825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3</a:t>
            </a:r>
            <a:endParaRPr sz="1800" baseline="-30864">
              <a:latin typeface="Comfortaa"/>
              <a:cs typeface="Comfortaa"/>
            </a:endParaRPr>
          </a:p>
        </p:txBody>
      </p:sp>
      <p:sp>
        <p:nvSpPr>
          <p:cNvPr id="23" name="object 23"/>
          <p:cNvSpPr txBox="1"/>
          <p:nvPr/>
        </p:nvSpPr>
        <p:spPr>
          <a:xfrm>
            <a:off x="6476479" y="2432286"/>
            <a:ext cx="426720"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4</a:t>
            </a:r>
            <a:endParaRPr sz="1800" baseline="-30864">
              <a:latin typeface="Comfortaa"/>
              <a:cs typeface="Comfortaa"/>
            </a:endParaRPr>
          </a:p>
        </p:txBody>
      </p:sp>
      <p:grpSp>
        <p:nvGrpSpPr>
          <p:cNvPr id="24" name="object 24"/>
          <p:cNvGrpSpPr/>
          <p:nvPr/>
        </p:nvGrpSpPr>
        <p:grpSpPr>
          <a:xfrm>
            <a:off x="6195353" y="1217267"/>
            <a:ext cx="1943947" cy="3018367"/>
            <a:chOff x="4646515" y="912950"/>
            <a:chExt cx="1457960" cy="2263775"/>
          </a:xfrm>
        </p:grpSpPr>
        <p:sp>
          <p:nvSpPr>
            <p:cNvPr id="25" name="object 25"/>
            <p:cNvSpPr/>
            <p:nvPr/>
          </p:nvSpPr>
          <p:spPr>
            <a:xfrm>
              <a:off x="5422139" y="2643244"/>
              <a:ext cx="628015" cy="523875"/>
            </a:xfrm>
            <a:custGeom>
              <a:avLst/>
              <a:gdLst/>
              <a:ahLst/>
              <a:cxnLst/>
              <a:rect l="l" t="t" r="r" b="b"/>
              <a:pathLst>
                <a:path w="628014" h="523875">
                  <a:moveTo>
                    <a:pt x="627948" y="523523"/>
                  </a:moveTo>
                  <a:lnTo>
                    <a:pt x="0" y="0"/>
                  </a:lnTo>
                </a:path>
              </a:pathLst>
            </a:custGeom>
            <a:ln w="19049">
              <a:solidFill>
                <a:srgbClr val="1154CC"/>
              </a:solidFill>
            </a:ln>
          </p:spPr>
          <p:txBody>
            <a:bodyPr wrap="square" lIns="0" tIns="0" rIns="0" bIns="0" rtlCol="0"/>
            <a:lstStyle/>
            <a:p>
              <a:endParaRPr sz="3200"/>
            </a:p>
          </p:txBody>
        </p:sp>
        <p:sp>
          <p:nvSpPr>
            <p:cNvPr id="26" name="object 26"/>
            <p:cNvSpPr/>
            <p:nvPr/>
          </p:nvSpPr>
          <p:spPr>
            <a:xfrm>
              <a:off x="5659563" y="2825669"/>
              <a:ext cx="153670" cy="158750"/>
            </a:xfrm>
            <a:custGeom>
              <a:avLst/>
              <a:gdLst/>
              <a:ahLst/>
              <a:cxnLst/>
              <a:rect l="l" t="t" r="r" b="b"/>
              <a:pathLst>
                <a:path w="153670" h="158750">
                  <a:moveTo>
                    <a:pt x="83449" y="158749"/>
                  </a:moveTo>
                  <a:lnTo>
                    <a:pt x="0" y="85874"/>
                  </a:lnTo>
                  <a:lnTo>
                    <a:pt x="69949" y="0"/>
                  </a:lnTo>
                  <a:lnTo>
                    <a:pt x="153399" y="72849"/>
                  </a:lnTo>
                  <a:lnTo>
                    <a:pt x="83449" y="158749"/>
                  </a:lnTo>
                  <a:close/>
                </a:path>
              </a:pathLst>
            </a:custGeom>
            <a:solidFill>
              <a:srgbClr val="1154CC"/>
            </a:solidFill>
          </p:spPr>
          <p:txBody>
            <a:bodyPr wrap="square" lIns="0" tIns="0" rIns="0" bIns="0" rtlCol="0"/>
            <a:lstStyle/>
            <a:p>
              <a:endParaRPr sz="3200"/>
            </a:p>
          </p:txBody>
        </p:sp>
        <p:sp>
          <p:nvSpPr>
            <p:cNvPr id="27" name="object 27"/>
            <p:cNvSpPr/>
            <p:nvPr/>
          </p:nvSpPr>
          <p:spPr>
            <a:xfrm>
              <a:off x="4656040" y="1644871"/>
              <a:ext cx="687705" cy="609600"/>
            </a:xfrm>
            <a:custGeom>
              <a:avLst/>
              <a:gdLst/>
              <a:ahLst/>
              <a:cxnLst/>
              <a:rect l="l" t="t" r="r" b="b"/>
              <a:pathLst>
                <a:path w="687704" h="609600">
                  <a:moveTo>
                    <a:pt x="626698" y="8699"/>
                  </a:moveTo>
                  <a:lnTo>
                    <a:pt x="687598" y="609298"/>
                  </a:lnTo>
                </a:path>
                <a:path w="687704" h="609600">
                  <a:moveTo>
                    <a:pt x="626698" y="0"/>
                  </a:moveTo>
                  <a:lnTo>
                    <a:pt x="0" y="26099"/>
                  </a:lnTo>
                </a:path>
              </a:pathLst>
            </a:custGeom>
            <a:ln w="19049">
              <a:solidFill>
                <a:srgbClr val="1154CC"/>
              </a:solidFill>
            </a:ln>
          </p:spPr>
          <p:txBody>
            <a:bodyPr wrap="square" lIns="0" tIns="0" rIns="0" bIns="0" rtlCol="0"/>
            <a:lstStyle/>
            <a:p>
              <a:endParaRPr sz="3200"/>
            </a:p>
          </p:txBody>
        </p:sp>
        <p:sp>
          <p:nvSpPr>
            <p:cNvPr id="28" name="object 28"/>
            <p:cNvSpPr/>
            <p:nvPr/>
          </p:nvSpPr>
          <p:spPr>
            <a:xfrm>
              <a:off x="5838038" y="912950"/>
              <a:ext cx="266399" cy="266399"/>
            </a:xfrm>
            <a:prstGeom prst="rect">
              <a:avLst/>
            </a:prstGeom>
            <a:blipFill>
              <a:blip r:embed="rId6" cstate="print"/>
              <a:stretch>
                <a:fillRect/>
              </a:stretch>
            </a:blipFill>
          </p:spPr>
          <p:txBody>
            <a:bodyPr wrap="square" lIns="0" tIns="0" rIns="0" bIns="0" rtlCol="0"/>
            <a:lstStyle/>
            <a:p>
              <a:endParaRPr sz="3200"/>
            </a:p>
          </p:txBody>
        </p:sp>
        <p:sp>
          <p:nvSpPr>
            <p:cNvPr id="29" name="object 29"/>
            <p:cNvSpPr/>
            <p:nvPr/>
          </p:nvSpPr>
          <p:spPr>
            <a:xfrm>
              <a:off x="5307639" y="1227052"/>
              <a:ext cx="480059" cy="379095"/>
            </a:xfrm>
            <a:custGeom>
              <a:avLst/>
              <a:gdLst/>
              <a:ahLst/>
              <a:cxnLst/>
              <a:rect l="l" t="t" r="r" b="b"/>
              <a:pathLst>
                <a:path w="480060" h="379094">
                  <a:moveTo>
                    <a:pt x="479999" y="0"/>
                  </a:moveTo>
                  <a:lnTo>
                    <a:pt x="0" y="378899"/>
                  </a:lnTo>
                </a:path>
              </a:pathLst>
            </a:custGeom>
            <a:ln w="19049">
              <a:solidFill>
                <a:srgbClr val="1154CC"/>
              </a:solidFill>
            </a:ln>
          </p:spPr>
          <p:txBody>
            <a:bodyPr wrap="square" lIns="0" tIns="0" rIns="0" bIns="0" rtlCol="0"/>
            <a:lstStyle/>
            <a:p>
              <a:endParaRPr sz="3200"/>
            </a:p>
          </p:txBody>
        </p:sp>
        <p:sp>
          <p:nvSpPr>
            <p:cNvPr id="30" name="object 30"/>
            <p:cNvSpPr/>
            <p:nvPr/>
          </p:nvSpPr>
          <p:spPr>
            <a:xfrm>
              <a:off x="5217789" y="1584801"/>
              <a:ext cx="141605" cy="146685"/>
            </a:xfrm>
            <a:custGeom>
              <a:avLst/>
              <a:gdLst/>
              <a:ahLst/>
              <a:cxnLst/>
              <a:rect l="l" t="t" r="r" b="b"/>
              <a:pathLst>
                <a:path w="141604" h="146685">
                  <a:moveTo>
                    <a:pt x="102299" y="146099"/>
                  </a:moveTo>
                  <a:lnTo>
                    <a:pt x="0" y="103799"/>
                  </a:lnTo>
                  <a:lnTo>
                    <a:pt x="38699" y="0"/>
                  </a:lnTo>
                  <a:lnTo>
                    <a:pt x="140999" y="42299"/>
                  </a:lnTo>
                  <a:lnTo>
                    <a:pt x="102299" y="146099"/>
                  </a:lnTo>
                  <a:close/>
                </a:path>
              </a:pathLst>
            </a:custGeom>
            <a:solidFill>
              <a:srgbClr val="1154CC"/>
            </a:solidFill>
          </p:spPr>
          <p:txBody>
            <a:bodyPr wrap="square" lIns="0" tIns="0" rIns="0" bIns="0" rtlCol="0"/>
            <a:lstStyle/>
            <a:p>
              <a:endParaRPr sz="3200"/>
            </a:p>
          </p:txBody>
        </p:sp>
      </p:grpSp>
      <p:grpSp>
        <p:nvGrpSpPr>
          <p:cNvPr id="31" name="object 31"/>
          <p:cNvGrpSpPr/>
          <p:nvPr/>
        </p:nvGrpSpPr>
        <p:grpSpPr>
          <a:xfrm>
            <a:off x="3099027" y="2206501"/>
            <a:ext cx="1404620" cy="1285240"/>
            <a:chOff x="2324270" y="1654876"/>
            <a:chExt cx="1053465" cy="963930"/>
          </a:xfrm>
        </p:grpSpPr>
        <p:sp>
          <p:nvSpPr>
            <p:cNvPr id="32" name="object 32"/>
            <p:cNvSpPr/>
            <p:nvPr/>
          </p:nvSpPr>
          <p:spPr>
            <a:xfrm>
              <a:off x="2324270" y="2352322"/>
              <a:ext cx="266399" cy="266396"/>
            </a:xfrm>
            <a:prstGeom prst="rect">
              <a:avLst/>
            </a:prstGeom>
            <a:blipFill>
              <a:blip r:embed="rId7" cstate="print"/>
              <a:stretch>
                <a:fillRect/>
              </a:stretch>
            </a:blipFill>
          </p:spPr>
          <p:txBody>
            <a:bodyPr wrap="square" lIns="0" tIns="0" rIns="0" bIns="0" rtlCol="0"/>
            <a:lstStyle/>
            <a:p>
              <a:endParaRPr sz="3200"/>
            </a:p>
          </p:txBody>
        </p:sp>
        <p:sp>
          <p:nvSpPr>
            <p:cNvPr id="33" name="object 33"/>
            <p:cNvSpPr/>
            <p:nvPr/>
          </p:nvSpPr>
          <p:spPr>
            <a:xfrm>
              <a:off x="2568869" y="2476337"/>
              <a:ext cx="799465" cy="18415"/>
            </a:xfrm>
            <a:custGeom>
              <a:avLst/>
              <a:gdLst/>
              <a:ahLst/>
              <a:cxnLst/>
              <a:rect l="l" t="t" r="r" b="b"/>
              <a:pathLst>
                <a:path w="799464" h="18414">
                  <a:moveTo>
                    <a:pt x="0" y="18242"/>
                  </a:moveTo>
                  <a:lnTo>
                    <a:pt x="798873" y="0"/>
                  </a:lnTo>
                </a:path>
              </a:pathLst>
            </a:custGeom>
            <a:ln w="19049">
              <a:solidFill>
                <a:srgbClr val="1154CC"/>
              </a:solidFill>
            </a:ln>
          </p:spPr>
          <p:txBody>
            <a:bodyPr wrap="square" lIns="0" tIns="0" rIns="0" bIns="0" rtlCol="0"/>
            <a:lstStyle/>
            <a:p>
              <a:endParaRPr sz="3200"/>
            </a:p>
          </p:txBody>
        </p:sp>
        <p:sp>
          <p:nvSpPr>
            <p:cNvPr id="34" name="object 34"/>
            <p:cNvSpPr/>
            <p:nvPr/>
          </p:nvSpPr>
          <p:spPr>
            <a:xfrm>
              <a:off x="2914069" y="2431437"/>
              <a:ext cx="108585" cy="108585"/>
            </a:xfrm>
            <a:custGeom>
              <a:avLst/>
              <a:gdLst/>
              <a:ahLst/>
              <a:cxnLst/>
              <a:rect l="l" t="t" r="r" b="b"/>
              <a:pathLst>
                <a:path w="108585" h="108585">
                  <a:moveTo>
                    <a:pt x="108174" y="108182"/>
                  </a:moveTo>
                  <a:lnTo>
                    <a:pt x="0" y="108182"/>
                  </a:lnTo>
                  <a:lnTo>
                    <a:pt x="0" y="0"/>
                  </a:lnTo>
                  <a:lnTo>
                    <a:pt x="108174" y="0"/>
                  </a:lnTo>
                  <a:lnTo>
                    <a:pt x="108174" y="108182"/>
                  </a:lnTo>
                  <a:close/>
                </a:path>
              </a:pathLst>
            </a:custGeom>
            <a:solidFill>
              <a:srgbClr val="1154CC"/>
            </a:solidFill>
          </p:spPr>
          <p:txBody>
            <a:bodyPr wrap="square" lIns="0" tIns="0" rIns="0" bIns="0" rtlCol="0"/>
            <a:lstStyle/>
            <a:p>
              <a:endParaRPr sz="3200"/>
            </a:p>
          </p:txBody>
        </p:sp>
        <p:sp>
          <p:nvSpPr>
            <p:cNvPr id="35" name="object 35"/>
            <p:cNvSpPr/>
            <p:nvPr/>
          </p:nvSpPr>
          <p:spPr>
            <a:xfrm>
              <a:off x="2430392" y="1664401"/>
              <a:ext cx="473709" cy="644525"/>
            </a:xfrm>
            <a:custGeom>
              <a:avLst/>
              <a:gdLst/>
              <a:ahLst/>
              <a:cxnLst/>
              <a:rect l="l" t="t" r="r" b="b"/>
              <a:pathLst>
                <a:path w="473710" h="644525">
                  <a:moveTo>
                    <a:pt x="0" y="643991"/>
                  </a:moveTo>
                  <a:lnTo>
                    <a:pt x="473101" y="0"/>
                  </a:lnTo>
                </a:path>
              </a:pathLst>
            </a:custGeom>
            <a:ln w="19049">
              <a:solidFill>
                <a:srgbClr val="1154CC"/>
              </a:solidFill>
            </a:ln>
          </p:spPr>
          <p:txBody>
            <a:bodyPr wrap="square" lIns="0" tIns="0" rIns="0" bIns="0" rtlCol="0"/>
            <a:lstStyle/>
            <a:p>
              <a:endParaRPr sz="3200"/>
            </a:p>
          </p:txBody>
        </p:sp>
        <p:sp>
          <p:nvSpPr>
            <p:cNvPr id="36" name="object 36"/>
            <p:cNvSpPr/>
            <p:nvPr/>
          </p:nvSpPr>
          <p:spPr>
            <a:xfrm>
              <a:off x="2591044" y="1910683"/>
              <a:ext cx="151765" cy="151765"/>
            </a:xfrm>
            <a:custGeom>
              <a:avLst/>
              <a:gdLst/>
              <a:ahLst/>
              <a:cxnLst/>
              <a:rect l="l" t="t" r="r" b="b"/>
              <a:pathLst>
                <a:path w="151764" h="151764">
                  <a:moveTo>
                    <a:pt x="85724" y="151729"/>
                  </a:moveTo>
                  <a:lnTo>
                    <a:pt x="0" y="85702"/>
                  </a:lnTo>
                  <a:lnTo>
                    <a:pt x="66049" y="0"/>
                  </a:lnTo>
                  <a:lnTo>
                    <a:pt x="151749" y="66027"/>
                  </a:lnTo>
                  <a:lnTo>
                    <a:pt x="85724" y="151729"/>
                  </a:lnTo>
                  <a:close/>
                </a:path>
              </a:pathLst>
            </a:custGeom>
            <a:solidFill>
              <a:srgbClr val="1154CC"/>
            </a:solidFill>
          </p:spPr>
          <p:txBody>
            <a:bodyPr wrap="square" lIns="0" tIns="0" rIns="0" bIns="0" rtlCol="0"/>
            <a:lstStyle/>
            <a:p>
              <a:endParaRPr sz="3200"/>
            </a:p>
          </p:txBody>
        </p:sp>
      </p:grpSp>
      <p:sp>
        <p:nvSpPr>
          <p:cNvPr id="37" name="object 37"/>
          <p:cNvSpPr/>
          <p:nvPr/>
        </p:nvSpPr>
        <p:spPr>
          <a:xfrm>
            <a:off x="3970426" y="1890297"/>
            <a:ext cx="355199" cy="355199"/>
          </a:xfrm>
          <a:prstGeom prst="rect">
            <a:avLst/>
          </a:prstGeom>
          <a:blipFill>
            <a:blip r:embed="rId8" cstate="print"/>
            <a:stretch>
              <a:fillRect/>
            </a:stretch>
          </a:blipFill>
        </p:spPr>
        <p:txBody>
          <a:bodyPr wrap="square" lIns="0" tIns="0" rIns="0" bIns="0" rtlCol="0"/>
          <a:lstStyle/>
          <a:p>
            <a:endParaRPr sz="3200"/>
          </a:p>
        </p:txBody>
      </p:sp>
      <p:sp>
        <p:nvSpPr>
          <p:cNvPr id="38" name="object 38"/>
          <p:cNvSpPr/>
          <p:nvPr/>
        </p:nvSpPr>
        <p:spPr>
          <a:xfrm>
            <a:off x="8138117" y="5795589"/>
            <a:ext cx="355199" cy="355199"/>
          </a:xfrm>
          <a:prstGeom prst="rect">
            <a:avLst/>
          </a:prstGeom>
          <a:blipFill>
            <a:blip r:embed="rId9" cstate="print"/>
            <a:stretch>
              <a:fillRect/>
            </a:stretch>
          </a:blipFill>
        </p:spPr>
        <p:txBody>
          <a:bodyPr wrap="square" lIns="0" tIns="0" rIns="0" bIns="0" rtlCol="0"/>
          <a:lstStyle/>
          <a:p>
            <a:endParaRPr sz="3200"/>
          </a:p>
        </p:txBody>
      </p:sp>
      <p:grpSp>
        <p:nvGrpSpPr>
          <p:cNvPr id="39" name="object 39"/>
          <p:cNvGrpSpPr/>
          <p:nvPr/>
        </p:nvGrpSpPr>
        <p:grpSpPr>
          <a:xfrm>
            <a:off x="8551949" y="4182424"/>
            <a:ext cx="1414780" cy="355600"/>
            <a:chOff x="6413961" y="3136818"/>
            <a:chExt cx="1061085" cy="266700"/>
          </a:xfrm>
        </p:grpSpPr>
        <p:sp>
          <p:nvSpPr>
            <p:cNvPr id="40" name="object 40"/>
            <p:cNvSpPr/>
            <p:nvPr/>
          </p:nvSpPr>
          <p:spPr>
            <a:xfrm>
              <a:off x="7208235" y="3136818"/>
              <a:ext cx="266399" cy="266399"/>
            </a:xfrm>
            <a:prstGeom prst="rect">
              <a:avLst/>
            </a:prstGeom>
            <a:blipFill>
              <a:blip r:embed="rId10" cstate="print"/>
              <a:stretch>
                <a:fillRect/>
              </a:stretch>
            </a:blipFill>
          </p:spPr>
          <p:txBody>
            <a:bodyPr wrap="square" lIns="0" tIns="0" rIns="0" bIns="0" rtlCol="0"/>
            <a:lstStyle/>
            <a:p>
              <a:endParaRPr sz="3200"/>
            </a:p>
          </p:txBody>
        </p:sp>
        <p:sp>
          <p:nvSpPr>
            <p:cNvPr id="41" name="object 41"/>
            <p:cNvSpPr/>
            <p:nvPr/>
          </p:nvSpPr>
          <p:spPr>
            <a:xfrm>
              <a:off x="6423486" y="3260893"/>
              <a:ext cx="799465" cy="18415"/>
            </a:xfrm>
            <a:custGeom>
              <a:avLst/>
              <a:gdLst/>
              <a:ahLst/>
              <a:cxnLst/>
              <a:rect l="l" t="t" r="r" b="b"/>
              <a:pathLst>
                <a:path w="799465" h="18414">
                  <a:moveTo>
                    <a:pt x="0" y="18249"/>
                  </a:moveTo>
                  <a:lnTo>
                    <a:pt x="798873" y="0"/>
                  </a:lnTo>
                </a:path>
              </a:pathLst>
            </a:custGeom>
            <a:ln w="19049">
              <a:solidFill>
                <a:srgbClr val="1154CC"/>
              </a:solidFill>
            </a:ln>
          </p:spPr>
          <p:txBody>
            <a:bodyPr wrap="square" lIns="0" tIns="0" rIns="0" bIns="0" rtlCol="0"/>
            <a:lstStyle/>
            <a:p>
              <a:endParaRPr sz="3200"/>
            </a:p>
          </p:txBody>
        </p:sp>
        <p:sp>
          <p:nvSpPr>
            <p:cNvPr id="42" name="object 42"/>
            <p:cNvSpPr/>
            <p:nvPr/>
          </p:nvSpPr>
          <p:spPr>
            <a:xfrm>
              <a:off x="6768686" y="3215993"/>
              <a:ext cx="108585" cy="108585"/>
            </a:xfrm>
            <a:custGeom>
              <a:avLst/>
              <a:gdLst/>
              <a:ahLst/>
              <a:cxnLst/>
              <a:rect l="l" t="t" r="r" b="b"/>
              <a:pathLst>
                <a:path w="108584" h="108585">
                  <a:moveTo>
                    <a:pt x="108199" y="108174"/>
                  </a:moveTo>
                  <a:lnTo>
                    <a:pt x="0" y="108174"/>
                  </a:lnTo>
                  <a:lnTo>
                    <a:pt x="0" y="0"/>
                  </a:lnTo>
                  <a:lnTo>
                    <a:pt x="108199" y="0"/>
                  </a:lnTo>
                  <a:lnTo>
                    <a:pt x="108199" y="108174"/>
                  </a:lnTo>
                  <a:close/>
                </a:path>
              </a:pathLst>
            </a:custGeom>
            <a:solidFill>
              <a:srgbClr val="1154CC"/>
            </a:solidFill>
          </p:spPr>
          <p:txBody>
            <a:bodyPr wrap="square" lIns="0" tIns="0" rIns="0" bIns="0" rtlCol="0"/>
            <a:lstStyle/>
            <a:p>
              <a:endParaRPr sz="3200"/>
            </a:p>
          </p:txBody>
        </p:sp>
      </p:grpSp>
      <p:sp>
        <p:nvSpPr>
          <p:cNvPr id="43" name="object 43"/>
          <p:cNvSpPr/>
          <p:nvPr/>
        </p:nvSpPr>
        <p:spPr>
          <a:xfrm>
            <a:off x="8145317" y="4182425"/>
            <a:ext cx="340799" cy="355199"/>
          </a:xfrm>
          <a:prstGeom prst="rect">
            <a:avLst/>
          </a:prstGeom>
          <a:blipFill>
            <a:blip r:embed="rId11" cstate="print"/>
            <a:stretch>
              <a:fillRect/>
            </a:stretch>
          </a:blipFill>
        </p:spPr>
        <p:txBody>
          <a:bodyPr wrap="square" lIns="0" tIns="0" rIns="0" bIns="0" rtlCol="0"/>
          <a:lstStyle/>
          <a:p>
            <a:endParaRPr sz="3200"/>
          </a:p>
        </p:txBody>
      </p:sp>
      <p:grpSp>
        <p:nvGrpSpPr>
          <p:cNvPr id="44" name="object 44"/>
          <p:cNvGrpSpPr/>
          <p:nvPr/>
        </p:nvGrpSpPr>
        <p:grpSpPr>
          <a:xfrm>
            <a:off x="8240717" y="4621290"/>
            <a:ext cx="149860" cy="1091353"/>
            <a:chOff x="6180537" y="3465967"/>
            <a:chExt cx="112395" cy="818515"/>
          </a:xfrm>
        </p:grpSpPr>
        <p:sp>
          <p:nvSpPr>
            <p:cNvPr id="45" name="object 45"/>
            <p:cNvSpPr/>
            <p:nvPr/>
          </p:nvSpPr>
          <p:spPr>
            <a:xfrm>
              <a:off x="6230087" y="3475492"/>
              <a:ext cx="13970" cy="799465"/>
            </a:xfrm>
            <a:custGeom>
              <a:avLst/>
              <a:gdLst/>
              <a:ahLst/>
              <a:cxnLst/>
              <a:rect l="l" t="t" r="r" b="b"/>
              <a:pathLst>
                <a:path w="13970" h="799464">
                  <a:moveTo>
                    <a:pt x="13399" y="0"/>
                  </a:moveTo>
                  <a:lnTo>
                    <a:pt x="0" y="798923"/>
                  </a:lnTo>
                </a:path>
              </a:pathLst>
            </a:custGeom>
            <a:ln w="19049">
              <a:solidFill>
                <a:srgbClr val="1154CC"/>
              </a:solidFill>
            </a:ln>
          </p:spPr>
          <p:txBody>
            <a:bodyPr wrap="square" lIns="0" tIns="0" rIns="0" bIns="0" rtlCol="0"/>
            <a:lstStyle/>
            <a:p>
              <a:endParaRPr sz="3200"/>
            </a:p>
          </p:txBody>
        </p:sp>
        <p:sp>
          <p:nvSpPr>
            <p:cNvPr id="46" name="object 46"/>
            <p:cNvSpPr/>
            <p:nvPr/>
          </p:nvSpPr>
          <p:spPr>
            <a:xfrm>
              <a:off x="6180537" y="3818617"/>
              <a:ext cx="112395" cy="112395"/>
            </a:xfrm>
            <a:custGeom>
              <a:avLst/>
              <a:gdLst/>
              <a:ahLst/>
              <a:cxnLst/>
              <a:rect l="l" t="t" r="r" b="b"/>
              <a:pathLst>
                <a:path w="112395" h="112395">
                  <a:moveTo>
                    <a:pt x="108099" y="112374"/>
                  </a:moveTo>
                  <a:lnTo>
                    <a:pt x="0" y="108099"/>
                  </a:lnTo>
                  <a:lnTo>
                    <a:pt x="4274" y="0"/>
                  </a:lnTo>
                  <a:lnTo>
                    <a:pt x="112374" y="4274"/>
                  </a:lnTo>
                  <a:lnTo>
                    <a:pt x="108099" y="112374"/>
                  </a:lnTo>
                  <a:close/>
                </a:path>
              </a:pathLst>
            </a:custGeom>
            <a:solidFill>
              <a:srgbClr val="1154CC"/>
            </a:solidFill>
          </p:spPr>
          <p:txBody>
            <a:bodyPr wrap="square" lIns="0" tIns="0" rIns="0" bIns="0" rtlCol="0"/>
            <a:lstStyle/>
            <a:p>
              <a:endParaRPr sz="3200"/>
            </a:p>
          </p:txBody>
        </p:sp>
      </p:grpSp>
      <p:sp>
        <p:nvSpPr>
          <p:cNvPr id="47" name="object 47"/>
          <p:cNvSpPr txBox="1"/>
          <p:nvPr/>
        </p:nvSpPr>
        <p:spPr>
          <a:xfrm>
            <a:off x="2952566" y="2395749"/>
            <a:ext cx="42333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5</a:t>
            </a:r>
            <a:endParaRPr sz="1800" baseline="-30864">
              <a:latin typeface="Comfortaa"/>
              <a:cs typeface="Comfortaa"/>
            </a:endParaRPr>
          </a:p>
        </p:txBody>
      </p:sp>
      <p:sp>
        <p:nvSpPr>
          <p:cNvPr id="54" name="object 5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58</a:t>
            </a:fld>
            <a:endParaRPr/>
          </a:p>
        </p:txBody>
      </p:sp>
      <p:sp>
        <p:nvSpPr>
          <p:cNvPr id="48" name="object 48"/>
          <p:cNvSpPr txBox="1"/>
          <p:nvPr/>
        </p:nvSpPr>
        <p:spPr>
          <a:xfrm>
            <a:off x="3736853" y="3421640"/>
            <a:ext cx="41571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6</a:t>
            </a:r>
            <a:endParaRPr sz="1800" baseline="-30864">
              <a:latin typeface="Comfortaa"/>
              <a:cs typeface="Comfortaa"/>
            </a:endParaRPr>
          </a:p>
        </p:txBody>
      </p:sp>
      <p:sp>
        <p:nvSpPr>
          <p:cNvPr id="49" name="object 49"/>
          <p:cNvSpPr txBox="1"/>
          <p:nvPr/>
        </p:nvSpPr>
        <p:spPr>
          <a:xfrm>
            <a:off x="6748221" y="1745014"/>
            <a:ext cx="410633"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3950">
                <a:solidFill>
                  <a:srgbClr val="990000"/>
                </a:solidFill>
                <a:latin typeface="Comfortaa"/>
                <a:cs typeface="Comfortaa"/>
              </a:rPr>
              <a:t>7</a:t>
            </a:r>
            <a:endParaRPr sz="1800" baseline="-33950">
              <a:latin typeface="Comfortaa"/>
              <a:cs typeface="Comfortaa"/>
            </a:endParaRPr>
          </a:p>
        </p:txBody>
      </p:sp>
      <p:sp>
        <p:nvSpPr>
          <p:cNvPr id="50" name="object 50"/>
          <p:cNvSpPr txBox="1"/>
          <p:nvPr/>
        </p:nvSpPr>
        <p:spPr>
          <a:xfrm>
            <a:off x="7642388" y="3505104"/>
            <a:ext cx="41571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8</a:t>
            </a:r>
            <a:endParaRPr sz="1800" baseline="-30864">
              <a:latin typeface="Comfortaa"/>
              <a:cs typeface="Comfortaa"/>
            </a:endParaRPr>
          </a:p>
        </p:txBody>
      </p:sp>
      <p:sp>
        <p:nvSpPr>
          <p:cNvPr id="51" name="object 51"/>
          <p:cNvSpPr txBox="1"/>
          <p:nvPr/>
        </p:nvSpPr>
        <p:spPr>
          <a:xfrm>
            <a:off x="6065152" y="3421640"/>
            <a:ext cx="386080" cy="304421"/>
          </a:xfrm>
          <a:prstGeom prst="rect">
            <a:avLst/>
          </a:prstGeom>
        </p:spPr>
        <p:txBody>
          <a:bodyPr vert="horz" wrap="square" lIns="0" tIns="16933" rIns="0" bIns="0" rtlCol="0">
            <a:spAutoFit/>
          </a:bodyPr>
          <a:lstStyle/>
          <a:p>
            <a:pPr marL="50799">
              <a:spcBef>
                <a:spcPts val="133"/>
              </a:spcBef>
            </a:pPr>
            <a:r>
              <a:rPr sz="1867" b="1" spc="220">
                <a:solidFill>
                  <a:srgbClr val="990000"/>
                </a:solidFill>
                <a:latin typeface="Comfortaa"/>
                <a:cs typeface="Comfortaa"/>
              </a:rPr>
              <a:t>Ψ</a:t>
            </a:r>
            <a:r>
              <a:rPr sz="1800" b="1" spc="329" baseline="-30864">
                <a:solidFill>
                  <a:srgbClr val="990000"/>
                </a:solidFill>
                <a:latin typeface="Comfortaa"/>
                <a:cs typeface="Comfortaa"/>
              </a:rPr>
              <a:t>1</a:t>
            </a:r>
            <a:endParaRPr sz="1800" baseline="-30864">
              <a:latin typeface="Comfortaa"/>
              <a:cs typeface="Comfortaa"/>
            </a:endParaRPr>
          </a:p>
        </p:txBody>
      </p:sp>
      <p:sp>
        <p:nvSpPr>
          <p:cNvPr id="52" name="object 52"/>
          <p:cNvSpPr txBox="1"/>
          <p:nvPr/>
        </p:nvSpPr>
        <p:spPr>
          <a:xfrm>
            <a:off x="8900117" y="3925206"/>
            <a:ext cx="41571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9</a:t>
            </a:r>
            <a:endParaRPr sz="1800" baseline="-30864">
              <a:latin typeface="Comfortaa"/>
              <a:cs typeface="Comfortaa"/>
            </a:endParaRPr>
          </a:p>
        </p:txBody>
      </p:sp>
      <p:sp>
        <p:nvSpPr>
          <p:cNvPr id="53" name="object 53"/>
          <p:cNvSpPr txBox="1"/>
          <p:nvPr/>
        </p:nvSpPr>
        <p:spPr>
          <a:xfrm>
            <a:off x="7847556" y="4929064"/>
            <a:ext cx="415713" cy="304421"/>
          </a:xfrm>
          <a:prstGeom prst="rect">
            <a:avLst/>
          </a:prstGeom>
        </p:spPr>
        <p:txBody>
          <a:bodyPr vert="horz" wrap="square" lIns="0" tIns="16933" rIns="0" bIns="0" rtlCol="0">
            <a:spAutoFit/>
          </a:bodyPr>
          <a:lstStyle/>
          <a:p>
            <a:pPr marL="50799">
              <a:spcBef>
                <a:spcPts val="133"/>
              </a:spcBef>
            </a:pPr>
            <a:r>
              <a:rPr sz="1867" b="1" spc="227">
                <a:solidFill>
                  <a:srgbClr val="990000"/>
                </a:solidFill>
                <a:latin typeface="Comfortaa"/>
                <a:cs typeface="Comfortaa"/>
              </a:rPr>
              <a:t>Ψ</a:t>
            </a:r>
            <a:r>
              <a:rPr sz="1800" b="1" spc="339" baseline="-30864">
                <a:solidFill>
                  <a:srgbClr val="990000"/>
                </a:solidFill>
                <a:latin typeface="Comfortaa"/>
                <a:cs typeface="Comfortaa"/>
              </a:rPr>
              <a:t>9</a:t>
            </a:r>
            <a:endParaRPr sz="1800" baseline="-30864">
              <a:latin typeface="Comfortaa"/>
              <a:cs typeface="Comfortaa"/>
            </a:endParaRPr>
          </a:p>
        </p:txBody>
      </p:sp>
    </p:spTree>
    <p:extLst>
      <p:ext uri="{BB962C8B-B14F-4D97-AF65-F5344CB8AC3E}">
        <p14:creationId xmlns:p14="http://schemas.microsoft.com/office/powerpoint/2010/main" val="2480787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EF03-A656-2182-0CBC-0BCE2543E69E}"/>
              </a:ext>
            </a:extLst>
          </p:cNvPr>
          <p:cNvSpPr>
            <a:spLocks noGrp="1"/>
          </p:cNvSpPr>
          <p:nvPr>
            <p:ph type="title"/>
          </p:nvPr>
        </p:nvSpPr>
        <p:spPr>
          <a:xfrm>
            <a:off x="1143000" y="533401"/>
            <a:ext cx="11049000" cy="1382156"/>
          </a:xfrm>
        </p:spPr>
        <p:txBody>
          <a:bodyPr/>
          <a:lstStyle/>
          <a:p>
            <a:r>
              <a:rPr lang="en-US" i="0">
                <a:ea typeface="+mj-lt"/>
                <a:cs typeface="+mj-lt"/>
              </a:rPr>
              <a:t>Maximum Likelihood Estimation</a:t>
            </a:r>
            <a:endParaRPr lang="en-US"/>
          </a:p>
        </p:txBody>
      </p:sp>
      <p:sp>
        <p:nvSpPr>
          <p:cNvPr id="3" name="Content Placeholder 2">
            <a:extLst>
              <a:ext uri="{FF2B5EF4-FFF2-40B4-BE49-F238E27FC236}">
                <a16:creationId xmlns:a16="http://schemas.microsoft.com/office/drawing/2014/main" id="{06BF9787-823C-1DA4-1E98-82E8161941D8}"/>
              </a:ext>
            </a:extLst>
          </p:cNvPr>
          <p:cNvSpPr>
            <a:spLocks noGrp="1"/>
          </p:cNvSpPr>
          <p:nvPr>
            <p:ph idx="1"/>
          </p:nvPr>
        </p:nvSpPr>
        <p:spPr>
          <a:xfrm>
            <a:off x="1143000" y="2009554"/>
            <a:ext cx="4699000" cy="4024424"/>
          </a:xfrm>
        </p:spPr>
        <p:txBody>
          <a:bodyPr vert="horz" lIns="91440" tIns="45720" rIns="91440" bIns="45720" rtlCol="0" anchor="t">
            <a:normAutofit/>
          </a:bodyPr>
          <a:lstStyle/>
          <a:p>
            <a:r>
              <a:rPr lang="en-US" dirty="0">
                <a:ea typeface="+mn-lt"/>
                <a:cs typeface="+mn-lt"/>
              </a:rPr>
              <a:t>The maximum likelihood estimation procedure is used to estimate the weights in the CRF model.</a:t>
            </a:r>
          </a:p>
          <a:p>
            <a:r>
              <a:rPr lang="en-US" dirty="0">
                <a:ea typeface="+mn-lt"/>
                <a:cs typeface="+mn-lt"/>
              </a:rPr>
              <a:t>Definition: Given a set of training data (X, Y), the maximum likelihood estimation procedure aims to find the weights that maximize the log-likelihood function, log p(</a:t>
            </a:r>
            <a:r>
              <a:rPr lang="en-US" dirty="0" err="1">
                <a:ea typeface="+mn-lt"/>
                <a:cs typeface="+mn-lt"/>
              </a:rPr>
              <a:t>Y|X,θ</a:t>
            </a:r>
            <a:r>
              <a:rPr lang="en-US" dirty="0">
                <a:ea typeface="+mn-lt"/>
                <a:cs typeface="+mn-lt"/>
              </a:rPr>
              <a:t>). The weights are then used to make predictions on unseen data.</a:t>
            </a:r>
          </a:p>
        </p:txBody>
      </p:sp>
      <p:pic>
        <p:nvPicPr>
          <p:cNvPr id="4" name="Picture 4">
            <a:extLst>
              <a:ext uri="{FF2B5EF4-FFF2-40B4-BE49-F238E27FC236}">
                <a16:creationId xmlns:a16="http://schemas.microsoft.com/office/drawing/2014/main" id="{C606AD8D-1DB6-D249-ED23-D5429F9D6612}"/>
              </a:ext>
            </a:extLst>
          </p:cNvPr>
          <p:cNvPicPr>
            <a:picLocks noChangeAspect="1"/>
          </p:cNvPicPr>
          <p:nvPr/>
        </p:nvPicPr>
        <p:blipFill rotWithShape="1">
          <a:blip r:embed="rId3"/>
          <a:srcRect l="19409" t="54390" r="21941" b="885"/>
          <a:stretch/>
        </p:blipFill>
        <p:spPr>
          <a:xfrm>
            <a:off x="5648036" y="2817091"/>
            <a:ext cx="6365612" cy="2314914"/>
          </a:xfrm>
          <a:prstGeom prst="rect">
            <a:avLst/>
          </a:prstGeom>
        </p:spPr>
      </p:pic>
    </p:spTree>
    <p:extLst>
      <p:ext uri="{BB962C8B-B14F-4D97-AF65-F5344CB8AC3E}">
        <p14:creationId xmlns:p14="http://schemas.microsoft.com/office/powerpoint/2010/main" val="215461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D42D7-8C8A-13CD-8BE9-2063E89ADA36}"/>
              </a:ext>
            </a:extLst>
          </p:cNvPr>
          <p:cNvSpPr>
            <a:spLocks noGrp="1"/>
          </p:cNvSpPr>
          <p:nvPr>
            <p:ph type="title"/>
          </p:nvPr>
        </p:nvSpPr>
        <p:spPr>
          <a:xfrm>
            <a:off x="883920" y="800849"/>
            <a:ext cx="4065767" cy="3510553"/>
          </a:xfrm>
        </p:spPr>
        <p:txBody>
          <a:bodyPr vert="horz" lIns="91440" tIns="45720" rIns="91440" bIns="45720" rtlCol="0" anchor="t">
            <a:normAutofit/>
          </a:bodyPr>
          <a:lstStyle/>
          <a:p>
            <a:r>
              <a:rPr lang="en-US"/>
              <a:t>CRFs in NLP</a:t>
            </a:r>
          </a:p>
        </p:txBody>
      </p:sp>
      <p:cxnSp>
        <p:nvCxnSpPr>
          <p:cNvPr id="19" name="Straight Connector 13">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63BE280D-70B1-0182-4C62-AFBCF962927F}"/>
              </a:ext>
            </a:extLst>
          </p:cNvPr>
          <p:cNvGraphicFramePr/>
          <p:nvPr/>
        </p:nvGraphicFramePr>
        <p:xfrm>
          <a:off x="5895753" y="533400"/>
          <a:ext cx="5458046"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52674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60</a:t>
            </a:fld>
            <a:endParaRPr/>
          </a:p>
        </p:txBody>
      </p:sp>
      <p:sp>
        <p:nvSpPr>
          <p:cNvPr id="7" name="object 7"/>
          <p:cNvSpPr txBox="1"/>
          <p:nvPr/>
        </p:nvSpPr>
        <p:spPr>
          <a:xfrm>
            <a:off x="401200" y="1053648"/>
            <a:ext cx="9614745" cy="820010"/>
          </a:xfrm>
          <a:prstGeom prst="rect">
            <a:avLst/>
          </a:prstGeom>
        </p:spPr>
        <p:txBody>
          <a:bodyPr vert="horz" wrap="square" lIns="0" tIns="16933" rIns="0" bIns="0" rtlCol="0">
            <a:spAutoFit/>
          </a:bodyPr>
          <a:lstStyle/>
          <a:p>
            <a:pPr marL="16933">
              <a:spcBef>
                <a:spcPts val="133"/>
              </a:spcBef>
              <a:tabLst>
                <a:tab pos="5261055" algn="l"/>
              </a:tabLst>
            </a:pPr>
            <a:r>
              <a:rPr sz="1867">
                <a:latin typeface="Comfortaa"/>
                <a:cs typeface="Comfortaa"/>
              </a:rPr>
              <a:t>Suppose I </a:t>
            </a:r>
            <a:r>
              <a:rPr sz="1867" spc="-20">
                <a:latin typeface="Comfortaa"/>
                <a:cs typeface="Comfortaa"/>
              </a:rPr>
              <a:t>show </a:t>
            </a:r>
            <a:r>
              <a:rPr sz="1867" spc="-13">
                <a:latin typeface="Comfortaa"/>
                <a:cs typeface="Comfortaa"/>
              </a:rPr>
              <a:t>you </a:t>
            </a:r>
            <a:r>
              <a:rPr sz="1867">
                <a:latin typeface="Comfortaa"/>
                <a:cs typeface="Comfortaa"/>
              </a:rPr>
              <a:t>a</a:t>
            </a:r>
            <a:r>
              <a:rPr sz="1867" spc="40">
                <a:latin typeface="Comfortaa"/>
                <a:cs typeface="Comfortaa"/>
              </a:rPr>
              <a:t> </a:t>
            </a:r>
            <a:r>
              <a:rPr sz="1867" spc="-7">
                <a:latin typeface="Comfortaa"/>
                <a:cs typeface="Comfortaa"/>
              </a:rPr>
              <a:t>biased</a:t>
            </a:r>
            <a:r>
              <a:rPr sz="1867" spc="7">
                <a:latin typeface="Comfortaa"/>
                <a:cs typeface="Comfortaa"/>
              </a:rPr>
              <a:t> </a:t>
            </a:r>
            <a:r>
              <a:rPr sz="1867">
                <a:latin typeface="Comfortaa"/>
                <a:cs typeface="Comfortaa"/>
              </a:rPr>
              <a:t>coin:	with </a:t>
            </a:r>
            <a:r>
              <a:rPr sz="1867" spc="-13">
                <a:latin typeface="Comfortaa"/>
                <a:cs typeface="Comfortaa"/>
              </a:rPr>
              <a:t>parameter </a:t>
            </a:r>
            <a:r>
              <a:rPr sz="1867" b="1" spc="267">
                <a:solidFill>
                  <a:srgbClr val="990000"/>
                </a:solidFill>
                <a:latin typeface="Comfortaa"/>
                <a:cs typeface="Comfortaa"/>
              </a:rPr>
              <a:t>θ </a:t>
            </a:r>
            <a:r>
              <a:rPr sz="1867" spc="-20">
                <a:latin typeface="Comfortaa"/>
                <a:cs typeface="Comfortaa"/>
              </a:rPr>
              <a:t>where </a:t>
            </a:r>
            <a:r>
              <a:rPr sz="1867" spc="-13">
                <a:latin typeface="Comfortaa"/>
                <a:cs typeface="Comfortaa"/>
              </a:rPr>
              <a:t>P(</a:t>
            </a:r>
            <a:r>
              <a:rPr sz="1867" b="1" spc="-13">
                <a:solidFill>
                  <a:srgbClr val="1154CC"/>
                </a:solidFill>
                <a:latin typeface="Comfortaa"/>
                <a:cs typeface="Comfortaa"/>
              </a:rPr>
              <a:t>Head</a:t>
            </a:r>
            <a:r>
              <a:rPr sz="1867" spc="-13">
                <a:latin typeface="Comfortaa"/>
                <a:cs typeface="Comfortaa"/>
              </a:rPr>
              <a:t>) </a:t>
            </a:r>
            <a:r>
              <a:rPr sz="1867">
                <a:latin typeface="Comfortaa"/>
                <a:cs typeface="Comfortaa"/>
              </a:rPr>
              <a:t>=</a:t>
            </a:r>
            <a:r>
              <a:rPr sz="1867" spc="-293">
                <a:latin typeface="Comfortaa"/>
                <a:cs typeface="Comfortaa"/>
              </a:rPr>
              <a:t> </a:t>
            </a:r>
            <a:r>
              <a:rPr sz="1867" b="1" spc="267">
                <a:solidFill>
                  <a:srgbClr val="990000"/>
                </a:solidFill>
                <a:latin typeface="Comfortaa"/>
                <a:cs typeface="Comfortaa"/>
              </a:rPr>
              <a:t>θ</a:t>
            </a:r>
            <a:endParaRPr sz="1867">
              <a:latin typeface="Comfortaa"/>
              <a:cs typeface="Comfortaa"/>
            </a:endParaRPr>
          </a:p>
          <a:p>
            <a:pPr>
              <a:spcBef>
                <a:spcPts val="53"/>
              </a:spcBef>
            </a:pPr>
            <a:endParaRPr sz="1400">
              <a:latin typeface="Comfortaa"/>
              <a:cs typeface="Comfortaa"/>
            </a:endParaRPr>
          </a:p>
          <a:p>
            <a:pPr marL="16933"/>
            <a:r>
              <a:rPr sz="1867">
                <a:latin typeface="Comfortaa"/>
                <a:cs typeface="Comfortaa"/>
              </a:rPr>
              <a:t>I ﬂip the coin 100 times in </a:t>
            </a:r>
            <a:r>
              <a:rPr sz="1867" spc="-20">
                <a:latin typeface="Comfortaa"/>
                <a:cs typeface="Comfortaa"/>
              </a:rPr>
              <a:t>front </a:t>
            </a:r>
            <a:r>
              <a:rPr sz="1867">
                <a:latin typeface="Comfortaa"/>
                <a:cs typeface="Comfortaa"/>
              </a:rPr>
              <a:t>of </a:t>
            </a:r>
            <a:r>
              <a:rPr sz="1867" spc="-13">
                <a:latin typeface="Comfortaa"/>
                <a:cs typeface="Comfortaa"/>
              </a:rPr>
              <a:t>you, </a:t>
            </a:r>
            <a:r>
              <a:rPr sz="1867">
                <a:latin typeface="Comfortaa"/>
                <a:cs typeface="Comfortaa"/>
              </a:rPr>
              <a:t>ﬁnally </a:t>
            </a:r>
            <a:r>
              <a:rPr sz="1867" spc="-20">
                <a:latin typeface="Comfortaa"/>
                <a:cs typeface="Comfortaa"/>
              </a:rPr>
              <a:t>we </a:t>
            </a:r>
            <a:r>
              <a:rPr sz="1867">
                <a:latin typeface="Comfortaa"/>
                <a:cs typeface="Comfortaa"/>
              </a:rPr>
              <a:t>get </a:t>
            </a:r>
            <a:r>
              <a:rPr sz="1867" b="1">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a:t>
            </a:r>
            <a:r>
              <a:rPr sz="1867" b="1" spc="-40">
                <a:solidFill>
                  <a:srgbClr val="1154CC"/>
                </a:solidFill>
                <a:latin typeface="Comfortaa"/>
                <a:cs typeface="Comfortaa"/>
              </a:rPr>
              <a:t> </a:t>
            </a:r>
            <a:r>
              <a:rPr sz="1867">
                <a:latin typeface="Comfortaa"/>
                <a:cs typeface="Comfortaa"/>
              </a:rPr>
              <a:t>tails.</a:t>
            </a:r>
          </a:p>
        </p:txBody>
      </p:sp>
      <p:sp>
        <p:nvSpPr>
          <p:cNvPr id="8" name="object 8"/>
          <p:cNvSpPr/>
          <p:nvPr/>
        </p:nvSpPr>
        <p:spPr>
          <a:xfrm>
            <a:off x="4781057" y="835582"/>
            <a:ext cx="768297" cy="793964"/>
          </a:xfrm>
          <a:prstGeom prst="rect">
            <a:avLst/>
          </a:prstGeom>
          <a:blipFill>
            <a:blip r:embed="rId2" cstate="print"/>
            <a:stretch>
              <a:fillRect/>
            </a:stretch>
          </a:blipFill>
        </p:spPr>
        <p:txBody>
          <a:bodyPr wrap="square" lIns="0" tIns="0" rIns="0" bIns="0" rtlCol="0"/>
          <a:lstStyle/>
          <a:p>
            <a:endParaRPr sz="3200"/>
          </a:p>
        </p:txBody>
      </p:sp>
    </p:spTree>
    <p:extLst>
      <p:ext uri="{BB962C8B-B14F-4D97-AF65-F5344CB8AC3E}">
        <p14:creationId xmlns:p14="http://schemas.microsoft.com/office/powerpoint/2010/main" val="2071194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61</a:t>
            </a:fld>
            <a:endParaRPr/>
          </a:p>
        </p:txBody>
      </p:sp>
      <p:sp>
        <p:nvSpPr>
          <p:cNvPr id="7" name="object 7"/>
          <p:cNvSpPr txBox="1"/>
          <p:nvPr/>
        </p:nvSpPr>
        <p:spPr>
          <a:xfrm>
            <a:off x="401200" y="1053647"/>
            <a:ext cx="9614745" cy="1373303"/>
          </a:xfrm>
          <a:prstGeom prst="rect">
            <a:avLst/>
          </a:prstGeom>
        </p:spPr>
        <p:txBody>
          <a:bodyPr vert="horz" wrap="square" lIns="0" tIns="16933" rIns="0" bIns="0" rtlCol="0">
            <a:spAutoFit/>
          </a:bodyPr>
          <a:lstStyle/>
          <a:p>
            <a:pPr marL="16933">
              <a:spcBef>
                <a:spcPts val="133"/>
              </a:spcBef>
              <a:tabLst>
                <a:tab pos="5261055" algn="l"/>
              </a:tabLst>
            </a:pPr>
            <a:r>
              <a:rPr sz="1867">
                <a:latin typeface="Comfortaa"/>
                <a:cs typeface="Comfortaa"/>
              </a:rPr>
              <a:t>Suppose I </a:t>
            </a:r>
            <a:r>
              <a:rPr sz="1867" spc="-20">
                <a:latin typeface="Comfortaa"/>
                <a:cs typeface="Comfortaa"/>
              </a:rPr>
              <a:t>show </a:t>
            </a:r>
            <a:r>
              <a:rPr sz="1867" spc="-13">
                <a:latin typeface="Comfortaa"/>
                <a:cs typeface="Comfortaa"/>
              </a:rPr>
              <a:t>you </a:t>
            </a:r>
            <a:r>
              <a:rPr sz="1867">
                <a:latin typeface="Comfortaa"/>
                <a:cs typeface="Comfortaa"/>
              </a:rPr>
              <a:t>a</a:t>
            </a:r>
            <a:r>
              <a:rPr sz="1867" spc="40">
                <a:latin typeface="Comfortaa"/>
                <a:cs typeface="Comfortaa"/>
              </a:rPr>
              <a:t> </a:t>
            </a:r>
            <a:r>
              <a:rPr sz="1867" spc="-7">
                <a:latin typeface="Comfortaa"/>
                <a:cs typeface="Comfortaa"/>
              </a:rPr>
              <a:t>biased</a:t>
            </a:r>
            <a:r>
              <a:rPr sz="1867" spc="7">
                <a:latin typeface="Comfortaa"/>
                <a:cs typeface="Comfortaa"/>
              </a:rPr>
              <a:t> </a:t>
            </a:r>
            <a:r>
              <a:rPr sz="1867">
                <a:latin typeface="Comfortaa"/>
                <a:cs typeface="Comfortaa"/>
              </a:rPr>
              <a:t>coin:	with </a:t>
            </a:r>
            <a:r>
              <a:rPr sz="1867" spc="-13">
                <a:latin typeface="Comfortaa"/>
                <a:cs typeface="Comfortaa"/>
              </a:rPr>
              <a:t>parameter </a:t>
            </a:r>
            <a:r>
              <a:rPr sz="1867" b="1" spc="267">
                <a:solidFill>
                  <a:srgbClr val="990000"/>
                </a:solidFill>
                <a:latin typeface="Comfortaa"/>
                <a:cs typeface="Comfortaa"/>
              </a:rPr>
              <a:t>θ </a:t>
            </a:r>
            <a:r>
              <a:rPr sz="1867" spc="-20">
                <a:latin typeface="Comfortaa"/>
                <a:cs typeface="Comfortaa"/>
              </a:rPr>
              <a:t>where </a:t>
            </a:r>
            <a:r>
              <a:rPr sz="1867" spc="-13">
                <a:latin typeface="Comfortaa"/>
                <a:cs typeface="Comfortaa"/>
              </a:rPr>
              <a:t>P(</a:t>
            </a:r>
            <a:r>
              <a:rPr sz="1867" b="1" spc="-13">
                <a:solidFill>
                  <a:srgbClr val="1154CC"/>
                </a:solidFill>
                <a:latin typeface="Comfortaa"/>
                <a:cs typeface="Comfortaa"/>
              </a:rPr>
              <a:t>Head</a:t>
            </a:r>
            <a:r>
              <a:rPr sz="1867" spc="-13">
                <a:latin typeface="Comfortaa"/>
                <a:cs typeface="Comfortaa"/>
              </a:rPr>
              <a:t>) </a:t>
            </a:r>
            <a:r>
              <a:rPr sz="1867">
                <a:latin typeface="Comfortaa"/>
                <a:cs typeface="Comfortaa"/>
              </a:rPr>
              <a:t>=</a:t>
            </a:r>
            <a:r>
              <a:rPr sz="1867" spc="-293">
                <a:latin typeface="Comfortaa"/>
                <a:cs typeface="Comfortaa"/>
              </a:rPr>
              <a:t> </a:t>
            </a:r>
            <a:r>
              <a:rPr sz="1867" b="1" spc="267">
                <a:solidFill>
                  <a:srgbClr val="990000"/>
                </a:solidFill>
                <a:latin typeface="Comfortaa"/>
                <a:cs typeface="Comfortaa"/>
              </a:rPr>
              <a:t>θ</a:t>
            </a:r>
            <a:endParaRPr sz="1867">
              <a:latin typeface="Comfortaa"/>
              <a:cs typeface="Comfortaa"/>
            </a:endParaRPr>
          </a:p>
          <a:p>
            <a:pPr marL="16933" marR="621438">
              <a:lnSpc>
                <a:spcPct val="200000"/>
              </a:lnSpc>
            </a:pPr>
            <a:r>
              <a:rPr sz="1867">
                <a:latin typeface="Comfortaa"/>
                <a:cs typeface="Comfortaa"/>
              </a:rPr>
              <a:t>I ﬂip the coin 100 times in </a:t>
            </a:r>
            <a:r>
              <a:rPr sz="1867" spc="-20">
                <a:latin typeface="Comfortaa"/>
                <a:cs typeface="Comfortaa"/>
              </a:rPr>
              <a:t>front </a:t>
            </a:r>
            <a:r>
              <a:rPr sz="1867">
                <a:latin typeface="Comfortaa"/>
                <a:cs typeface="Comfortaa"/>
              </a:rPr>
              <a:t>of </a:t>
            </a:r>
            <a:r>
              <a:rPr sz="1867" spc="-13">
                <a:latin typeface="Comfortaa"/>
                <a:cs typeface="Comfortaa"/>
              </a:rPr>
              <a:t>you, </a:t>
            </a:r>
            <a:r>
              <a:rPr sz="1867">
                <a:latin typeface="Comfortaa"/>
                <a:cs typeface="Comfortaa"/>
              </a:rPr>
              <a:t>ﬁnally </a:t>
            </a:r>
            <a:r>
              <a:rPr sz="1867" spc="-20">
                <a:latin typeface="Comfortaa"/>
                <a:cs typeface="Comfortaa"/>
              </a:rPr>
              <a:t>we </a:t>
            </a:r>
            <a:r>
              <a:rPr sz="1867">
                <a:latin typeface="Comfortaa"/>
                <a:cs typeface="Comfortaa"/>
              </a:rPr>
              <a:t>get </a:t>
            </a:r>
            <a:r>
              <a:rPr sz="1867" b="1">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a:t>
            </a:r>
            <a:r>
              <a:rPr sz="1867" b="1" spc="-60">
                <a:solidFill>
                  <a:srgbClr val="1154CC"/>
                </a:solidFill>
                <a:latin typeface="Comfortaa"/>
                <a:cs typeface="Comfortaa"/>
              </a:rPr>
              <a:t> </a:t>
            </a:r>
            <a:r>
              <a:rPr sz="1867">
                <a:latin typeface="Comfortaa"/>
                <a:cs typeface="Comfortaa"/>
              </a:rPr>
              <a:t>tails.  </a:t>
            </a:r>
            <a:r>
              <a:rPr sz="1867" spc="-7">
                <a:latin typeface="Comfortaa"/>
                <a:cs typeface="Comfortaa"/>
              </a:rPr>
              <a:t>Intuitively, </a:t>
            </a:r>
            <a:r>
              <a:rPr sz="1867">
                <a:latin typeface="Comfortaa"/>
                <a:cs typeface="Comfortaa"/>
              </a:rPr>
              <a:t>what is an estimate </a:t>
            </a:r>
            <a:r>
              <a:rPr sz="1867" spc="-13">
                <a:latin typeface="Comfortaa"/>
                <a:cs typeface="Comfortaa"/>
              </a:rPr>
              <a:t>for</a:t>
            </a:r>
            <a:r>
              <a:rPr sz="1867" spc="-33">
                <a:latin typeface="Comfortaa"/>
                <a:cs typeface="Comfortaa"/>
              </a:rPr>
              <a:t> </a:t>
            </a:r>
            <a:r>
              <a:rPr sz="1867" b="1" spc="133">
                <a:solidFill>
                  <a:srgbClr val="990000"/>
                </a:solidFill>
                <a:latin typeface="Comfortaa"/>
                <a:cs typeface="Comfortaa"/>
              </a:rPr>
              <a:t>θ?</a:t>
            </a:r>
            <a:endParaRPr sz="1867">
              <a:latin typeface="Comfortaa"/>
              <a:cs typeface="Comfortaa"/>
            </a:endParaRPr>
          </a:p>
        </p:txBody>
      </p:sp>
      <p:sp>
        <p:nvSpPr>
          <p:cNvPr id="8" name="object 8"/>
          <p:cNvSpPr/>
          <p:nvPr/>
        </p:nvSpPr>
        <p:spPr>
          <a:xfrm>
            <a:off x="4781057" y="835582"/>
            <a:ext cx="768297" cy="793964"/>
          </a:xfrm>
          <a:prstGeom prst="rect">
            <a:avLst/>
          </a:prstGeom>
          <a:blipFill>
            <a:blip r:embed="rId2" cstate="print"/>
            <a:stretch>
              <a:fillRect/>
            </a:stretch>
          </a:blipFill>
        </p:spPr>
        <p:txBody>
          <a:bodyPr wrap="square" lIns="0" tIns="0" rIns="0" bIns="0" rtlCol="0"/>
          <a:lstStyle/>
          <a:p>
            <a:endParaRPr sz="3200"/>
          </a:p>
        </p:txBody>
      </p:sp>
    </p:spTree>
    <p:extLst>
      <p:ext uri="{BB962C8B-B14F-4D97-AF65-F5344CB8AC3E}">
        <p14:creationId xmlns:p14="http://schemas.microsoft.com/office/powerpoint/2010/main" val="28315618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62</a:t>
            </a:fld>
            <a:endParaRPr/>
          </a:p>
        </p:txBody>
      </p:sp>
      <p:sp>
        <p:nvSpPr>
          <p:cNvPr id="7" name="object 7"/>
          <p:cNvSpPr txBox="1"/>
          <p:nvPr/>
        </p:nvSpPr>
        <p:spPr>
          <a:xfrm>
            <a:off x="401200" y="1053647"/>
            <a:ext cx="9614745" cy="1969299"/>
          </a:xfrm>
          <a:prstGeom prst="rect">
            <a:avLst/>
          </a:prstGeom>
        </p:spPr>
        <p:txBody>
          <a:bodyPr vert="horz" wrap="square" lIns="0" tIns="16933" rIns="0" bIns="0" rtlCol="0">
            <a:spAutoFit/>
          </a:bodyPr>
          <a:lstStyle/>
          <a:p>
            <a:pPr marL="16933">
              <a:spcBef>
                <a:spcPts val="133"/>
              </a:spcBef>
              <a:tabLst>
                <a:tab pos="5261055" algn="l"/>
              </a:tabLst>
            </a:pPr>
            <a:r>
              <a:rPr sz="1867">
                <a:latin typeface="Comfortaa"/>
                <a:cs typeface="Comfortaa"/>
              </a:rPr>
              <a:t>Suppose I </a:t>
            </a:r>
            <a:r>
              <a:rPr sz="1867" spc="-20">
                <a:latin typeface="Comfortaa"/>
                <a:cs typeface="Comfortaa"/>
              </a:rPr>
              <a:t>show </a:t>
            </a:r>
            <a:r>
              <a:rPr sz="1867" spc="-13">
                <a:latin typeface="Comfortaa"/>
                <a:cs typeface="Comfortaa"/>
              </a:rPr>
              <a:t>you </a:t>
            </a:r>
            <a:r>
              <a:rPr sz="1867">
                <a:latin typeface="Comfortaa"/>
                <a:cs typeface="Comfortaa"/>
              </a:rPr>
              <a:t>a</a:t>
            </a:r>
            <a:r>
              <a:rPr sz="1867" spc="40">
                <a:latin typeface="Comfortaa"/>
                <a:cs typeface="Comfortaa"/>
              </a:rPr>
              <a:t> </a:t>
            </a:r>
            <a:r>
              <a:rPr sz="1867" spc="-7">
                <a:latin typeface="Comfortaa"/>
                <a:cs typeface="Comfortaa"/>
              </a:rPr>
              <a:t>biased</a:t>
            </a:r>
            <a:r>
              <a:rPr sz="1867" spc="7">
                <a:latin typeface="Comfortaa"/>
                <a:cs typeface="Comfortaa"/>
              </a:rPr>
              <a:t> </a:t>
            </a:r>
            <a:r>
              <a:rPr sz="1867">
                <a:latin typeface="Comfortaa"/>
                <a:cs typeface="Comfortaa"/>
              </a:rPr>
              <a:t>coin:	with </a:t>
            </a:r>
            <a:r>
              <a:rPr sz="1867" spc="-13">
                <a:latin typeface="Comfortaa"/>
                <a:cs typeface="Comfortaa"/>
              </a:rPr>
              <a:t>parameter </a:t>
            </a:r>
            <a:r>
              <a:rPr sz="1867" b="1" spc="267">
                <a:solidFill>
                  <a:srgbClr val="990000"/>
                </a:solidFill>
                <a:latin typeface="Comfortaa"/>
                <a:cs typeface="Comfortaa"/>
              </a:rPr>
              <a:t>θ </a:t>
            </a:r>
            <a:r>
              <a:rPr sz="1867" spc="-20">
                <a:latin typeface="Comfortaa"/>
                <a:cs typeface="Comfortaa"/>
              </a:rPr>
              <a:t>where </a:t>
            </a:r>
            <a:r>
              <a:rPr sz="1867" spc="-13">
                <a:latin typeface="Comfortaa"/>
                <a:cs typeface="Comfortaa"/>
              </a:rPr>
              <a:t>P(</a:t>
            </a:r>
            <a:r>
              <a:rPr sz="1867" b="1" spc="-13">
                <a:solidFill>
                  <a:srgbClr val="1154CC"/>
                </a:solidFill>
                <a:latin typeface="Comfortaa"/>
                <a:cs typeface="Comfortaa"/>
              </a:rPr>
              <a:t>Head</a:t>
            </a:r>
            <a:r>
              <a:rPr sz="1867" spc="-13">
                <a:latin typeface="Comfortaa"/>
                <a:cs typeface="Comfortaa"/>
              </a:rPr>
              <a:t>) </a:t>
            </a:r>
            <a:r>
              <a:rPr sz="1867">
                <a:latin typeface="Comfortaa"/>
                <a:cs typeface="Comfortaa"/>
              </a:rPr>
              <a:t>=</a:t>
            </a:r>
            <a:r>
              <a:rPr sz="1867" spc="-293">
                <a:latin typeface="Comfortaa"/>
                <a:cs typeface="Comfortaa"/>
              </a:rPr>
              <a:t> </a:t>
            </a:r>
            <a:r>
              <a:rPr sz="1867" b="1" spc="267">
                <a:solidFill>
                  <a:srgbClr val="990000"/>
                </a:solidFill>
                <a:latin typeface="Comfortaa"/>
                <a:cs typeface="Comfortaa"/>
              </a:rPr>
              <a:t>θ</a:t>
            </a:r>
            <a:endParaRPr sz="1867">
              <a:latin typeface="Comfortaa"/>
              <a:cs typeface="Comfortaa"/>
            </a:endParaRPr>
          </a:p>
          <a:p>
            <a:pPr marL="16933" marR="621438">
              <a:lnSpc>
                <a:spcPct val="200000"/>
              </a:lnSpc>
            </a:pPr>
            <a:r>
              <a:rPr sz="1867">
                <a:latin typeface="Comfortaa"/>
                <a:cs typeface="Comfortaa"/>
              </a:rPr>
              <a:t>I ﬂip the coin 100 times in </a:t>
            </a:r>
            <a:r>
              <a:rPr sz="1867" spc="-20">
                <a:latin typeface="Comfortaa"/>
                <a:cs typeface="Comfortaa"/>
              </a:rPr>
              <a:t>front </a:t>
            </a:r>
            <a:r>
              <a:rPr sz="1867">
                <a:latin typeface="Comfortaa"/>
                <a:cs typeface="Comfortaa"/>
              </a:rPr>
              <a:t>of </a:t>
            </a:r>
            <a:r>
              <a:rPr sz="1867" spc="-13">
                <a:latin typeface="Comfortaa"/>
                <a:cs typeface="Comfortaa"/>
              </a:rPr>
              <a:t>you, </a:t>
            </a:r>
            <a:r>
              <a:rPr sz="1867">
                <a:latin typeface="Comfortaa"/>
                <a:cs typeface="Comfortaa"/>
              </a:rPr>
              <a:t>ﬁnally </a:t>
            </a:r>
            <a:r>
              <a:rPr sz="1867" spc="-20">
                <a:latin typeface="Comfortaa"/>
                <a:cs typeface="Comfortaa"/>
              </a:rPr>
              <a:t>we </a:t>
            </a:r>
            <a:r>
              <a:rPr sz="1867">
                <a:latin typeface="Comfortaa"/>
                <a:cs typeface="Comfortaa"/>
              </a:rPr>
              <a:t>get </a:t>
            </a:r>
            <a:r>
              <a:rPr sz="1867" b="1">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a:t>
            </a:r>
            <a:r>
              <a:rPr sz="1867" b="1" spc="-60">
                <a:solidFill>
                  <a:srgbClr val="1154CC"/>
                </a:solidFill>
                <a:latin typeface="Comfortaa"/>
                <a:cs typeface="Comfortaa"/>
              </a:rPr>
              <a:t> </a:t>
            </a:r>
            <a:r>
              <a:rPr sz="1867">
                <a:latin typeface="Comfortaa"/>
                <a:cs typeface="Comfortaa"/>
              </a:rPr>
              <a:t>tails.  </a:t>
            </a:r>
            <a:r>
              <a:rPr sz="1867" spc="-7">
                <a:latin typeface="Comfortaa"/>
                <a:cs typeface="Comfortaa"/>
              </a:rPr>
              <a:t>Intuitively, </a:t>
            </a:r>
            <a:r>
              <a:rPr sz="1867">
                <a:latin typeface="Comfortaa"/>
                <a:cs typeface="Comfortaa"/>
              </a:rPr>
              <a:t>what is an estimate </a:t>
            </a:r>
            <a:r>
              <a:rPr sz="1867" spc="-13">
                <a:latin typeface="Comfortaa"/>
                <a:cs typeface="Comfortaa"/>
              </a:rPr>
              <a:t>for</a:t>
            </a:r>
            <a:r>
              <a:rPr sz="1867" spc="-33">
                <a:latin typeface="Comfortaa"/>
                <a:cs typeface="Comfortaa"/>
              </a:rPr>
              <a:t> </a:t>
            </a:r>
            <a:r>
              <a:rPr sz="1867" b="1" spc="133">
                <a:solidFill>
                  <a:srgbClr val="990000"/>
                </a:solidFill>
                <a:latin typeface="Comfortaa"/>
                <a:cs typeface="Comfortaa"/>
              </a:rPr>
              <a:t>θ?</a:t>
            </a:r>
            <a:endParaRPr sz="1867">
              <a:latin typeface="Comfortaa"/>
              <a:cs typeface="Comfortaa"/>
            </a:endParaRPr>
          </a:p>
          <a:p>
            <a:pPr>
              <a:spcBef>
                <a:spcPts val="53"/>
              </a:spcBef>
            </a:pPr>
            <a:endParaRPr sz="1400">
              <a:latin typeface="Comfortaa"/>
              <a:cs typeface="Comfortaa"/>
            </a:endParaRPr>
          </a:p>
          <a:p>
            <a:pPr marL="16933"/>
            <a:r>
              <a:rPr sz="1867" b="1">
                <a:solidFill>
                  <a:srgbClr val="990000"/>
                </a:solidFill>
                <a:latin typeface="Comfortaa"/>
                <a:cs typeface="Comfortaa"/>
              </a:rPr>
              <a:t>=&gt; </a:t>
            </a:r>
            <a:r>
              <a:rPr sz="1867" b="1" spc="267">
                <a:solidFill>
                  <a:srgbClr val="990000"/>
                </a:solidFill>
                <a:latin typeface="Comfortaa"/>
                <a:cs typeface="Comfortaa"/>
              </a:rPr>
              <a:t>θ </a:t>
            </a:r>
            <a:r>
              <a:rPr sz="1867" b="1">
                <a:solidFill>
                  <a:srgbClr val="990000"/>
                </a:solidFill>
                <a:latin typeface="Comfortaa"/>
                <a:cs typeface="Comfortaa"/>
              </a:rPr>
              <a:t>= </a:t>
            </a:r>
            <a:r>
              <a:rPr sz="1867" b="1">
                <a:solidFill>
                  <a:srgbClr val="1154CC"/>
                </a:solidFill>
                <a:latin typeface="Comfortaa"/>
                <a:cs typeface="Comfortaa"/>
              </a:rPr>
              <a:t>30 / 100 =</a:t>
            </a:r>
            <a:r>
              <a:rPr sz="1867" b="1" spc="-287">
                <a:solidFill>
                  <a:srgbClr val="1154CC"/>
                </a:solidFill>
                <a:latin typeface="Comfortaa"/>
                <a:cs typeface="Comfortaa"/>
              </a:rPr>
              <a:t> </a:t>
            </a:r>
            <a:r>
              <a:rPr sz="1867" b="1" spc="-27">
                <a:solidFill>
                  <a:srgbClr val="1154CC"/>
                </a:solidFill>
                <a:latin typeface="Comfortaa"/>
                <a:cs typeface="Comfortaa"/>
              </a:rPr>
              <a:t>0.3</a:t>
            </a:r>
            <a:endParaRPr sz="1867">
              <a:latin typeface="Comfortaa"/>
              <a:cs typeface="Comfortaa"/>
            </a:endParaRPr>
          </a:p>
        </p:txBody>
      </p:sp>
      <p:sp>
        <p:nvSpPr>
          <p:cNvPr id="8" name="object 8"/>
          <p:cNvSpPr/>
          <p:nvPr/>
        </p:nvSpPr>
        <p:spPr>
          <a:xfrm>
            <a:off x="4781057" y="835582"/>
            <a:ext cx="768297" cy="793964"/>
          </a:xfrm>
          <a:prstGeom prst="rect">
            <a:avLst/>
          </a:prstGeom>
          <a:blipFill>
            <a:blip r:embed="rId2" cstate="print"/>
            <a:stretch>
              <a:fillRect/>
            </a:stretch>
          </a:blipFill>
        </p:spPr>
        <p:txBody>
          <a:bodyPr wrap="square" lIns="0" tIns="0" rIns="0" bIns="0" rtlCol="0"/>
          <a:lstStyle/>
          <a:p>
            <a:endParaRPr sz="3200"/>
          </a:p>
        </p:txBody>
      </p:sp>
    </p:spTree>
    <p:extLst>
      <p:ext uri="{BB962C8B-B14F-4D97-AF65-F5344CB8AC3E}">
        <p14:creationId xmlns:p14="http://schemas.microsoft.com/office/powerpoint/2010/main" val="1027028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63</a:t>
            </a:fld>
            <a:endParaRPr/>
          </a:p>
        </p:txBody>
      </p:sp>
      <p:sp>
        <p:nvSpPr>
          <p:cNvPr id="7" name="object 7"/>
          <p:cNvSpPr/>
          <p:nvPr/>
        </p:nvSpPr>
        <p:spPr>
          <a:xfrm>
            <a:off x="4781057" y="835582"/>
            <a:ext cx="768297" cy="793964"/>
          </a:xfrm>
          <a:prstGeom prst="rect">
            <a:avLst/>
          </a:prstGeom>
          <a:blipFill>
            <a:blip r:embed="rId2" cstate="print"/>
            <a:stretch>
              <a:fillRect/>
            </a:stretch>
          </a:blipFill>
        </p:spPr>
        <p:txBody>
          <a:bodyPr wrap="square" lIns="0" tIns="0" rIns="0" bIns="0" rtlCol="0"/>
          <a:lstStyle/>
          <a:p>
            <a:endParaRPr sz="3200"/>
          </a:p>
        </p:txBody>
      </p:sp>
      <p:sp>
        <p:nvSpPr>
          <p:cNvPr id="8" name="object 8"/>
          <p:cNvSpPr txBox="1"/>
          <p:nvPr/>
        </p:nvSpPr>
        <p:spPr>
          <a:xfrm>
            <a:off x="401200" y="1053647"/>
            <a:ext cx="9614745" cy="2772212"/>
          </a:xfrm>
          <a:prstGeom prst="rect">
            <a:avLst/>
          </a:prstGeom>
        </p:spPr>
        <p:txBody>
          <a:bodyPr vert="horz" wrap="square" lIns="0" tIns="16933" rIns="0" bIns="0" rtlCol="0">
            <a:spAutoFit/>
          </a:bodyPr>
          <a:lstStyle/>
          <a:p>
            <a:pPr marL="16933">
              <a:spcBef>
                <a:spcPts val="133"/>
              </a:spcBef>
              <a:tabLst>
                <a:tab pos="5261055" algn="l"/>
              </a:tabLst>
            </a:pPr>
            <a:r>
              <a:rPr sz="1867">
                <a:latin typeface="Comfortaa"/>
                <a:cs typeface="Comfortaa"/>
              </a:rPr>
              <a:t>Suppose I </a:t>
            </a:r>
            <a:r>
              <a:rPr sz="1867" spc="-20">
                <a:latin typeface="Comfortaa"/>
                <a:cs typeface="Comfortaa"/>
              </a:rPr>
              <a:t>show </a:t>
            </a:r>
            <a:r>
              <a:rPr sz="1867" spc="-13">
                <a:latin typeface="Comfortaa"/>
                <a:cs typeface="Comfortaa"/>
              </a:rPr>
              <a:t>you </a:t>
            </a:r>
            <a:r>
              <a:rPr sz="1867">
                <a:latin typeface="Comfortaa"/>
                <a:cs typeface="Comfortaa"/>
              </a:rPr>
              <a:t>a</a:t>
            </a:r>
            <a:r>
              <a:rPr sz="1867" spc="40">
                <a:latin typeface="Comfortaa"/>
                <a:cs typeface="Comfortaa"/>
              </a:rPr>
              <a:t> </a:t>
            </a:r>
            <a:r>
              <a:rPr sz="1867" spc="-7">
                <a:latin typeface="Comfortaa"/>
                <a:cs typeface="Comfortaa"/>
              </a:rPr>
              <a:t>biased</a:t>
            </a:r>
            <a:r>
              <a:rPr sz="1867" spc="7">
                <a:latin typeface="Comfortaa"/>
                <a:cs typeface="Comfortaa"/>
              </a:rPr>
              <a:t> </a:t>
            </a:r>
            <a:r>
              <a:rPr sz="1867">
                <a:latin typeface="Comfortaa"/>
                <a:cs typeface="Comfortaa"/>
              </a:rPr>
              <a:t>coin:	with </a:t>
            </a:r>
            <a:r>
              <a:rPr sz="1867" spc="-13">
                <a:latin typeface="Comfortaa"/>
                <a:cs typeface="Comfortaa"/>
              </a:rPr>
              <a:t>parameter </a:t>
            </a:r>
            <a:r>
              <a:rPr sz="1867" b="1" spc="267">
                <a:solidFill>
                  <a:srgbClr val="990000"/>
                </a:solidFill>
                <a:latin typeface="Comfortaa"/>
                <a:cs typeface="Comfortaa"/>
              </a:rPr>
              <a:t>θ </a:t>
            </a:r>
            <a:r>
              <a:rPr sz="1867" spc="-20">
                <a:latin typeface="Comfortaa"/>
                <a:cs typeface="Comfortaa"/>
              </a:rPr>
              <a:t>where </a:t>
            </a:r>
            <a:r>
              <a:rPr sz="1867" spc="-13">
                <a:latin typeface="Comfortaa"/>
                <a:cs typeface="Comfortaa"/>
              </a:rPr>
              <a:t>P(</a:t>
            </a:r>
            <a:r>
              <a:rPr sz="1867" b="1" spc="-13">
                <a:solidFill>
                  <a:srgbClr val="1154CC"/>
                </a:solidFill>
                <a:latin typeface="Comfortaa"/>
                <a:cs typeface="Comfortaa"/>
              </a:rPr>
              <a:t>Head</a:t>
            </a:r>
            <a:r>
              <a:rPr sz="1867" spc="-13">
                <a:latin typeface="Comfortaa"/>
                <a:cs typeface="Comfortaa"/>
              </a:rPr>
              <a:t>) </a:t>
            </a:r>
            <a:r>
              <a:rPr sz="1867">
                <a:latin typeface="Comfortaa"/>
                <a:cs typeface="Comfortaa"/>
              </a:rPr>
              <a:t>=</a:t>
            </a:r>
            <a:r>
              <a:rPr sz="1867" spc="-293">
                <a:latin typeface="Comfortaa"/>
                <a:cs typeface="Comfortaa"/>
              </a:rPr>
              <a:t> </a:t>
            </a:r>
            <a:r>
              <a:rPr sz="1867" b="1" spc="267">
                <a:solidFill>
                  <a:srgbClr val="990000"/>
                </a:solidFill>
                <a:latin typeface="Comfortaa"/>
                <a:cs typeface="Comfortaa"/>
              </a:rPr>
              <a:t>θ</a:t>
            </a:r>
            <a:endParaRPr sz="1867">
              <a:latin typeface="Comfortaa"/>
              <a:cs typeface="Comfortaa"/>
            </a:endParaRPr>
          </a:p>
          <a:p>
            <a:pPr marL="16933" marR="621438">
              <a:lnSpc>
                <a:spcPct val="200000"/>
              </a:lnSpc>
            </a:pPr>
            <a:r>
              <a:rPr sz="1867">
                <a:latin typeface="Comfortaa"/>
                <a:cs typeface="Comfortaa"/>
              </a:rPr>
              <a:t>I ﬂip the coin 100 times in </a:t>
            </a:r>
            <a:r>
              <a:rPr sz="1867" spc="-20">
                <a:latin typeface="Comfortaa"/>
                <a:cs typeface="Comfortaa"/>
              </a:rPr>
              <a:t>front </a:t>
            </a:r>
            <a:r>
              <a:rPr sz="1867">
                <a:latin typeface="Comfortaa"/>
                <a:cs typeface="Comfortaa"/>
              </a:rPr>
              <a:t>of </a:t>
            </a:r>
            <a:r>
              <a:rPr sz="1867" spc="-13">
                <a:latin typeface="Comfortaa"/>
                <a:cs typeface="Comfortaa"/>
              </a:rPr>
              <a:t>you, </a:t>
            </a:r>
            <a:r>
              <a:rPr sz="1867">
                <a:latin typeface="Comfortaa"/>
                <a:cs typeface="Comfortaa"/>
              </a:rPr>
              <a:t>ﬁnally </a:t>
            </a:r>
            <a:r>
              <a:rPr sz="1867" spc="-20">
                <a:latin typeface="Comfortaa"/>
                <a:cs typeface="Comfortaa"/>
              </a:rPr>
              <a:t>we </a:t>
            </a:r>
            <a:r>
              <a:rPr sz="1867">
                <a:latin typeface="Comfortaa"/>
                <a:cs typeface="Comfortaa"/>
              </a:rPr>
              <a:t>get </a:t>
            </a:r>
            <a:r>
              <a:rPr sz="1867" b="1">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a:t>
            </a:r>
            <a:r>
              <a:rPr sz="1867" b="1" spc="-60">
                <a:solidFill>
                  <a:srgbClr val="1154CC"/>
                </a:solidFill>
                <a:latin typeface="Comfortaa"/>
                <a:cs typeface="Comfortaa"/>
              </a:rPr>
              <a:t> </a:t>
            </a:r>
            <a:r>
              <a:rPr sz="1867">
                <a:latin typeface="Comfortaa"/>
                <a:cs typeface="Comfortaa"/>
              </a:rPr>
              <a:t>tails.  </a:t>
            </a:r>
            <a:r>
              <a:rPr sz="1867" spc="-7">
                <a:latin typeface="Comfortaa"/>
                <a:cs typeface="Comfortaa"/>
              </a:rPr>
              <a:t>Intuitively, </a:t>
            </a:r>
            <a:r>
              <a:rPr sz="1867">
                <a:latin typeface="Comfortaa"/>
                <a:cs typeface="Comfortaa"/>
              </a:rPr>
              <a:t>what is an estimate </a:t>
            </a:r>
            <a:r>
              <a:rPr sz="1867" spc="-13">
                <a:latin typeface="Comfortaa"/>
                <a:cs typeface="Comfortaa"/>
              </a:rPr>
              <a:t>for</a:t>
            </a:r>
            <a:r>
              <a:rPr sz="1867" spc="-33">
                <a:latin typeface="Comfortaa"/>
                <a:cs typeface="Comfortaa"/>
              </a:rPr>
              <a:t> </a:t>
            </a:r>
            <a:r>
              <a:rPr sz="1867" b="1" spc="133">
                <a:solidFill>
                  <a:srgbClr val="990000"/>
                </a:solidFill>
                <a:latin typeface="Comfortaa"/>
                <a:cs typeface="Comfortaa"/>
              </a:rPr>
              <a:t>θ?</a:t>
            </a:r>
            <a:endParaRPr sz="1867">
              <a:latin typeface="Comfortaa"/>
              <a:cs typeface="Comfortaa"/>
            </a:endParaRPr>
          </a:p>
          <a:p>
            <a:pPr>
              <a:spcBef>
                <a:spcPts val="53"/>
              </a:spcBef>
            </a:pPr>
            <a:endParaRPr sz="1400">
              <a:latin typeface="Comfortaa"/>
              <a:cs typeface="Comfortaa"/>
            </a:endParaRPr>
          </a:p>
          <a:p>
            <a:pPr marL="16933"/>
            <a:r>
              <a:rPr sz="1867" b="1">
                <a:solidFill>
                  <a:srgbClr val="990000"/>
                </a:solidFill>
                <a:latin typeface="Comfortaa"/>
                <a:cs typeface="Comfortaa"/>
              </a:rPr>
              <a:t>=&gt; </a:t>
            </a:r>
            <a:r>
              <a:rPr sz="1867" b="1" spc="267">
                <a:solidFill>
                  <a:srgbClr val="990000"/>
                </a:solidFill>
                <a:latin typeface="Comfortaa"/>
                <a:cs typeface="Comfortaa"/>
              </a:rPr>
              <a:t>θ </a:t>
            </a:r>
            <a:r>
              <a:rPr sz="1867" b="1">
                <a:solidFill>
                  <a:srgbClr val="990000"/>
                </a:solidFill>
                <a:latin typeface="Comfortaa"/>
                <a:cs typeface="Comfortaa"/>
              </a:rPr>
              <a:t>= </a:t>
            </a:r>
            <a:r>
              <a:rPr sz="1867" b="1">
                <a:solidFill>
                  <a:srgbClr val="1154CC"/>
                </a:solidFill>
                <a:latin typeface="Comfortaa"/>
                <a:cs typeface="Comfortaa"/>
              </a:rPr>
              <a:t>30 / 100 =</a:t>
            </a:r>
            <a:r>
              <a:rPr sz="1867" b="1" spc="-287">
                <a:solidFill>
                  <a:srgbClr val="1154CC"/>
                </a:solidFill>
                <a:latin typeface="Comfortaa"/>
                <a:cs typeface="Comfortaa"/>
              </a:rPr>
              <a:t> </a:t>
            </a:r>
            <a:r>
              <a:rPr sz="1867" b="1" spc="-27">
                <a:solidFill>
                  <a:srgbClr val="1154CC"/>
                </a:solidFill>
                <a:latin typeface="Comfortaa"/>
                <a:cs typeface="Comfortaa"/>
              </a:rPr>
              <a:t>0.3</a:t>
            </a:r>
            <a:endParaRPr sz="1867">
              <a:latin typeface="Comfortaa"/>
              <a:cs typeface="Comfortaa"/>
            </a:endParaRPr>
          </a:p>
          <a:p>
            <a:pPr>
              <a:lnSpc>
                <a:spcPct val="100000"/>
              </a:lnSpc>
            </a:pPr>
            <a:endParaRPr sz="2000">
              <a:latin typeface="Comfortaa"/>
              <a:cs typeface="Comfortaa"/>
            </a:endParaRPr>
          </a:p>
          <a:p>
            <a:pPr>
              <a:spcBef>
                <a:spcPts val="67"/>
              </a:spcBef>
            </a:pPr>
            <a:endParaRPr sz="1267">
              <a:latin typeface="Comfortaa"/>
              <a:cs typeface="Comfortaa"/>
            </a:endParaRPr>
          </a:p>
          <a:p>
            <a:pPr marL="168481"/>
            <a:r>
              <a:rPr sz="1867">
                <a:latin typeface="Comfortaa"/>
                <a:cs typeface="Comfortaa"/>
              </a:rPr>
              <a:t>P(data; </a:t>
            </a:r>
            <a:r>
              <a:rPr sz="1867" b="1" spc="127">
                <a:solidFill>
                  <a:srgbClr val="990000"/>
                </a:solidFill>
                <a:latin typeface="Comfortaa"/>
                <a:cs typeface="Comfortaa"/>
              </a:rPr>
              <a:t>θ</a:t>
            </a:r>
            <a:r>
              <a:rPr sz="1867" spc="127">
                <a:latin typeface="Comfortaa"/>
                <a:cs typeface="Comfortaa"/>
              </a:rPr>
              <a:t>) </a:t>
            </a:r>
            <a:r>
              <a:rPr sz="1867" b="1">
                <a:latin typeface="Comfortaa"/>
                <a:cs typeface="Comfortaa"/>
              </a:rPr>
              <a:t>= </a:t>
            </a:r>
            <a:r>
              <a:rPr sz="1867" spc="-7">
                <a:latin typeface="Comfortaa"/>
                <a:cs typeface="Comfortaa"/>
              </a:rPr>
              <a:t>P(</a:t>
            </a:r>
            <a:r>
              <a:rPr sz="1867" b="1" spc="-7">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 </a:t>
            </a:r>
            <a:r>
              <a:rPr sz="1867">
                <a:latin typeface="Comfortaa"/>
                <a:cs typeface="Comfortaa"/>
              </a:rPr>
              <a:t>tails; </a:t>
            </a:r>
            <a:r>
              <a:rPr sz="1867" b="1" spc="127">
                <a:solidFill>
                  <a:srgbClr val="990000"/>
                </a:solidFill>
                <a:latin typeface="Comfortaa"/>
                <a:cs typeface="Comfortaa"/>
              </a:rPr>
              <a:t>θ</a:t>
            </a:r>
            <a:r>
              <a:rPr sz="1867" spc="127">
                <a:latin typeface="Comfortaa"/>
                <a:cs typeface="Comfortaa"/>
              </a:rPr>
              <a:t>) </a:t>
            </a:r>
            <a:r>
              <a:rPr sz="1867">
                <a:latin typeface="Comfortaa"/>
                <a:cs typeface="Comfortaa"/>
              </a:rPr>
              <a:t>= </a:t>
            </a:r>
            <a:r>
              <a:rPr sz="1867" spc="-7">
                <a:latin typeface="Comfortaa"/>
                <a:cs typeface="Comfortaa"/>
              </a:rPr>
              <a:t>P(</a:t>
            </a:r>
            <a:r>
              <a:rPr sz="1867" b="1" spc="-7">
                <a:solidFill>
                  <a:srgbClr val="1154CC"/>
                </a:solidFill>
                <a:latin typeface="Comfortaa"/>
                <a:cs typeface="Comfortaa"/>
              </a:rPr>
              <a:t>30 </a:t>
            </a:r>
            <a:r>
              <a:rPr sz="1867" spc="-7">
                <a:latin typeface="Comfortaa"/>
                <a:cs typeface="Comfortaa"/>
              </a:rPr>
              <a:t>heads; </a:t>
            </a:r>
            <a:r>
              <a:rPr sz="1867" b="1" spc="127">
                <a:solidFill>
                  <a:srgbClr val="990000"/>
                </a:solidFill>
                <a:latin typeface="Comfortaa"/>
                <a:cs typeface="Comfortaa"/>
              </a:rPr>
              <a:t>θ</a:t>
            </a:r>
            <a:r>
              <a:rPr sz="1867" spc="127">
                <a:latin typeface="Comfortaa"/>
                <a:cs typeface="Comfortaa"/>
              </a:rPr>
              <a:t>) </a:t>
            </a:r>
            <a:r>
              <a:rPr sz="1867">
                <a:latin typeface="Comfortaa"/>
                <a:cs typeface="Comfortaa"/>
              </a:rPr>
              <a:t>x </a:t>
            </a:r>
            <a:r>
              <a:rPr sz="1867" spc="-13">
                <a:latin typeface="Comfortaa"/>
                <a:cs typeface="Comfortaa"/>
              </a:rPr>
              <a:t>P(</a:t>
            </a:r>
            <a:r>
              <a:rPr sz="1867" b="1" spc="-13">
                <a:solidFill>
                  <a:srgbClr val="1154CC"/>
                </a:solidFill>
                <a:latin typeface="Comfortaa"/>
                <a:cs typeface="Comfortaa"/>
              </a:rPr>
              <a:t>70 </a:t>
            </a:r>
            <a:r>
              <a:rPr sz="1867">
                <a:latin typeface="Comfortaa"/>
                <a:cs typeface="Comfortaa"/>
              </a:rPr>
              <a:t>tails;</a:t>
            </a:r>
            <a:r>
              <a:rPr sz="1867" spc="140">
                <a:latin typeface="Comfortaa"/>
                <a:cs typeface="Comfortaa"/>
              </a:rPr>
              <a:t> </a:t>
            </a:r>
            <a:r>
              <a:rPr sz="1867" b="1" spc="127">
                <a:solidFill>
                  <a:srgbClr val="990000"/>
                </a:solidFill>
                <a:latin typeface="Comfortaa"/>
                <a:cs typeface="Comfortaa"/>
              </a:rPr>
              <a:t>θ</a:t>
            </a:r>
            <a:r>
              <a:rPr sz="1867" spc="127">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31178044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64</a:t>
            </a:fld>
            <a:endParaRPr/>
          </a:p>
        </p:txBody>
      </p:sp>
      <p:sp>
        <p:nvSpPr>
          <p:cNvPr id="7" name="object 7"/>
          <p:cNvSpPr/>
          <p:nvPr/>
        </p:nvSpPr>
        <p:spPr>
          <a:xfrm>
            <a:off x="4781057" y="835582"/>
            <a:ext cx="768297" cy="793964"/>
          </a:xfrm>
          <a:prstGeom prst="rect">
            <a:avLst/>
          </a:prstGeom>
          <a:blipFill>
            <a:blip r:embed="rId2" cstate="print"/>
            <a:stretch>
              <a:fillRect/>
            </a:stretch>
          </a:blipFill>
        </p:spPr>
        <p:txBody>
          <a:bodyPr wrap="square" lIns="0" tIns="0" rIns="0" bIns="0" rtlCol="0"/>
          <a:lstStyle/>
          <a:p>
            <a:endParaRPr sz="3200"/>
          </a:p>
        </p:txBody>
      </p:sp>
      <p:sp>
        <p:nvSpPr>
          <p:cNvPr id="8" name="object 8"/>
          <p:cNvSpPr txBox="1"/>
          <p:nvPr/>
        </p:nvSpPr>
        <p:spPr>
          <a:xfrm>
            <a:off x="384266" y="1053647"/>
            <a:ext cx="9648612" cy="3287802"/>
          </a:xfrm>
          <a:prstGeom prst="rect">
            <a:avLst/>
          </a:prstGeom>
        </p:spPr>
        <p:txBody>
          <a:bodyPr vert="horz" wrap="square" lIns="0" tIns="16933" rIns="0" bIns="0" rtlCol="0">
            <a:spAutoFit/>
          </a:bodyPr>
          <a:lstStyle/>
          <a:p>
            <a:pPr marL="33866">
              <a:spcBef>
                <a:spcPts val="133"/>
              </a:spcBef>
              <a:tabLst>
                <a:tab pos="5277988" algn="l"/>
              </a:tabLst>
            </a:pPr>
            <a:r>
              <a:rPr sz="1867">
                <a:latin typeface="Comfortaa"/>
                <a:cs typeface="Comfortaa"/>
              </a:rPr>
              <a:t>Suppose I </a:t>
            </a:r>
            <a:r>
              <a:rPr sz="1867" spc="-20">
                <a:latin typeface="Comfortaa"/>
                <a:cs typeface="Comfortaa"/>
              </a:rPr>
              <a:t>show </a:t>
            </a:r>
            <a:r>
              <a:rPr sz="1867" spc="-13">
                <a:latin typeface="Comfortaa"/>
                <a:cs typeface="Comfortaa"/>
              </a:rPr>
              <a:t>you </a:t>
            </a:r>
            <a:r>
              <a:rPr sz="1867">
                <a:latin typeface="Comfortaa"/>
                <a:cs typeface="Comfortaa"/>
              </a:rPr>
              <a:t>a</a:t>
            </a:r>
            <a:r>
              <a:rPr sz="1867" spc="40">
                <a:latin typeface="Comfortaa"/>
                <a:cs typeface="Comfortaa"/>
              </a:rPr>
              <a:t> </a:t>
            </a:r>
            <a:r>
              <a:rPr sz="1867" spc="-7">
                <a:latin typeface="Comfortaa"/>
                <a:cs typeface="Comfortaa"/>
              </a:rPr>
              <a:t>biased</a:t>
            </a:r>
            <a:r>
              <a:rPr sz="1867" spc="7">
                <a:latin typeface="Comfortaa"/>
                <a:cs typeface="Comfortaa"/>
              </a:rPr>
              <a:t> </a:t>
            </a:r>
            <a:r>
              <a:rPr sz="1867">
                <a:latin typeface="Comfortaa"/>
                <a:cs typeface="Comfortaa"/>
              </a:rPr>
              <a:t>coin:	with </a:t>
            </a:r>
            <a:r>
              <a:rPr sz="1867" spc="-13">
                <a:latin typeface="Comfortaa"/>
                <a:cs typeface="Comfortaa"/>
              </a:rPr>
              <a:t>parameter </a:t>
            </a:r>
            <a:r>
              <a:rPr sz="1867" b="1" spc="267">
                <a:solidFill>
                  <a:srgbClr val="990000"/>
                </a:solidFill>
                <a:latin typeface="Comfortaa"/>
                <a:cs typeface="Comfortaa"/>
              </a:rPr>
              <a:t>θ </a:t>
            </a:r>
            <a:r>
              <a:rPr sz="1867" spc="-20">
                <a:latin typeface="Comfortaa"/>
                <a:cs typeface="Comfortaa"/>
              </a:rPr>
              <a:t>where </a:t>
            </a:r>
            <a:r>
              <a:rPr sz="1867" spc="-13">
                <a:latin typeface="Comfortaa"/>
                <a:cs typeface="Comfortaa"/>
              </a:rPr>
              <a:t>P(</a:t>
            </a:r>
            <a:r>
              <a:rPr sz="1867" b="1" spc="-13">
                <a:solidFill>
                  <a:srgbClr val="1154CC"/>
                </a:solidFill>
                <a:latin typeface="Comfortaa"/>
                <a:cs typeface="Comfortaa"/>
              </a:rPr>
              <a:t>Head</a:t>
            </a:r>
            <a:r>
              <a:rPr sz="1867" spc="-13">
                <a:latin typeface="Comfortaa"/>
                <a:cs typeface="Comfortaa"/>
              </a:rPr>
              <a:t>) </a:t>
            </a:r>
            <a:r>
              <a:rPr sz="1867">
                <a:latin typeface="Comfortaa"/>
                <a:cs typeface="Comfortaa"/>
              </a:rPr>
              <a:t>=</a:t>
            </a:r>
            <a:r>
              <a:rPr sz="1867" spc="-293">
                <a:latin typeface="Comfortaa"/>
                <a:cs typeface="Comfortaa"/>
              </a:rPr>
              <a:t> </a:t>
            </a:r>
            <a:r>
              <a:rPr sz="1867" b="1" spc="267">
                <a:solidFill>
                  <a:srgbClr val="990000"/>
                </a:solidFill>
                <a:latin typeface="Comfortaa"/>
                <a:cs typeface="Comfortaa"/>
              </a:rPr>
              <a:t>θ</a:t>
            </a:r>
            <a:endParaRPr sz="1867">
              <a:latin typeface="Comfortaa"/>
              <a:cs typeface="Comfortaa"/>
            </a:endParaRPr>
          </a:p>
          <a:p>
            <a:pPr marL="33866" marR="638371">
              <a:lnSpc>
                <a:spcPct val="200000"/>
              </a:lnSpc>
            </a:pPr>
            <a:r>
              <a:rPr sz="1867">
                <a:latin typeface="Comfortaa"/>
                <a:cs typeface="Comfortaa"/>
              </a:rPr>
              <a:t>I ﬂip the coin 100 times in </a:t>
            </a:r>
            <a:r>
              <a:rPr sz="1867" spc="-20">
                <a:latin typeface="Comfortaa"/>
                <a:cs typeface="Comfortaa"/>
              </a:rPr>
              <a:t>front </a:t>
            </a:r>
            <a:r>
              <a:rPr sz="1867">
                <a:latin typeface="Comfortaa"/>
                <a:cs typeface="Comfortaa"/>
              </a:rPr>
              <a:t>of </a:t>
            </a:r>
            <a:r>
              <a:rPr sz="1867" spc="-13">
                <a:latin typeface="Comfortaa"/>
                <a:cs typeface="Comfortaa"/>
              </a:rPr>
              <a:t>you, </a:t>
            </a:r>
            <a:r>
              <a:rPr sz="1867">
                <a:latin typeface="Comfortaa"/>
                <a:cs typeface="Comfortaa"/>
              </a:rPr>
              <a:t>ﬁnally </a:t>
            </a:r>
            <a:r>
              <a:rPr sz="1867" spc="-20">
                <a:latin typeface="Comfortaa"/>
                <a:cs typeface="Comfortaa"/>
              </a:rPr>
              <a:t>we </a:t>
            </a:r>
            <a:r>
              <a:rPr sz="1867">
                <a:latin typeface="Comfortaa"/>
                <a:cs typeface="Comfortaa"/>
              </a:rPr>
              <a:t>get </a:t>
            </a:r>
            <a:r>
              <a:rPr sz="1867" b="1">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a:t>
            </a:r>
            <a:r>
              <a:rPr sz="1867" b="1" spc="-60">
                <a:solidFill>
                  <a:srgbClr val="1154CC"/>
                </a:solidFill>
                <a:latin typeface="Comfortaa"/>
                <a:cs typeface="Comfortaa"/>
              </a:rPr>
              <a:t> </a:t>
            </a:r>
            <a:r>
              <a:rPr sz="1867">
                <a:latin typeface="Comfortaa"/>
                <a:cs typeface="Comfortaa"/>
              </a:rPr>
              <a:t>tails.  </a:t>
            </a:r>
            <a:r>
              <a:rPr sz="1867" spc="-7">
                <a:latin typeface="Comfortaa"/>
                <a:cs typeface="Comfortaa"/>
              </a:rPr>
              <a:t>Intuitively, </a:t>
            </a:r>
            <a:r>
              <a:rPr sz="1867">
                <a:latin typeface="Comfortaa"/>
                <a:cs typeface="Comfortaa"/>
              </a:rPr>
              <a:t>what is an estimate </a:t>
            </a:r>
            <a:r>
              <a:rPr sz="1867" spc="-13">
                <a:latin typeface="Comfortaa"/>
                <a:cs typeface="Comfortaa"/>
              </a:rPr>
              <a:t>for</a:t>
            </a:r>
            <a:r>
              <a:rPr sz="1867" spc="-33">
                <a:latin typeface="Comfortaa"/>
                <a:cs typeface="Comfortaa"/>
              </a:rPr>
              <a:t> </a:t>
            </a:r>
            <a:r>
              <a:rPr sz="1867" b="1" spc="133">
                <a:solidFill>
                  <a:srgbClr val="990000"/>
                </a:solidFill>
                <a:latin typeface="Comfortaa"/>
                <a:cs typeface="Comfortaa"/>
              </a:rPr>
              <a:t>θ?</a:t>
            </a:r>
            <a:endParaRPr sz="1867">
              <a:latin typeface="Comfortaa"/>
              <a:cs typeface="Comfortaa"/>
            </a:endParaRPr>
          </a:p>
          <a:p>
            <a:pPr>
              <a:spcBef>
                <a:spcPts val="53"/>
              </a:spcBef>
            </a:pPr>
            <a:endParaRPr sz="1400">
              <a:latin typeface="Comfortaa"/>
              <a:cs typeface="Comfortaa"/>
            </a:endParaRPr>
          </a:p>
          <a:p>
            <a:pPr marL="33866"/>
            <a:r>
              <a:rPr sz="1867" b="1">
                <a:solidFill>
                  <a:srgbClr val="990000"/>
                </a:solidFill>
                <a:latin typeface="Comfortaa"/>
                <a:cs typeface="Comfortaa"/>
              </a:rPr>
              <a:t>=&gt; </a:t>
            </a:r>
            <a:r>
              <a:rPr sz="1867" b="1" spc="267">
                <a:solidFill>
                  <a:srgbClr val="990000"/>
                </a:solidFill>
                <a:latin typeface="Comfortaa"/>
                <a:cs typeface="Comfortaa"/>
              </a:rPr>
              <a:t>θ </a:t>
            </a:r>
            <a:r>
              <a:rPr sz="1867" b="1">
                <a:solidFill>
                  <a:srgbClr val="990000"/>
                </a:solidFill>
                <a:latin typeface="Comfortaa"/>
                <a:cs typeface="Comfortaa"/>
              </a:rPr>
              <a:t>= </a:t>
            </a:r>
            <a:r>
              <a:rPr sz="1867" b="1">
                <a:solidFill>
                  <a:srgbClr val="1154CC"/>
                </a:solidFill>
                <a:latin typeface="Comfortaa"/>
                <a:cs typeface="Comfortaa"/>
              </a:rPr>
              <a:t>30 / 100 =</a:t>
            </a:r>
            <a:r>
              <a:rPr sz="1867" b="1" spc="-287">
                <a:solidFill>
                  <a:srgbClr val="1154CC"/>
                </a:solidFill>
                <a:latin typeface="Comfortaa"/>
                <a:cs typeface="Comfortaa"/>
              </a:rPr>
              <a:t> </a:t>
            </a:r>
            <a:r>
              <a:rPr sz="1867" b="1" spc="-27">
                <a:solidFill>
                  <a:srgbClr val="1154CC"/>
                </a:solidFill>
                <a:latin typeface="Comfortaa"/>
                <a:cs typeface="Comfortaa"/>
              </a:rPr>
              <a:t>0.3</a:t>
            </a:r>
            <a:endParaRPr sz="1867">
              <a:latin typeface="Comfortaa"/>
              <a:cs typeface="Comfortaa"/>
            </a:endParaRPr>
          </a:p>
          <a:p>
            <a:pPr>
              <a:lnSpc>
                <a:spcPct val="100000"/>
              </a:lnSpc>
            </a:pPr>
            <a:endParaRPr sz="2000">
              <a:latin typeface="Comfortaa"/>
              <a:cs typeface="Comfortaa"/>
            </a:endParaRPr>
          </a:p>
          <a:p>
            <a:pPr>
              <a:spcBef>
                <a:spcPts val="67"/>
              </a:spcBef>
            </a:pPr>
            <a:endParaRPr sz="1267">
              <a:latin typeface="Comfortaa"/>
              <a:cs typeface="Comfortaa"/>
            </a:endParaRPr>
          </a:p>
          <a:p>
            <a:pPr marL="185415"/>
            <a:r>
              <a:rPr sz="1867">
                <a:latin typeface="Comfortaa"/>
                <a:cs typeface="Comfortaa"/>
              </a:rPr>
              <a:t>P(data; </a:t>
            </a:r>
            <a:r>
              <a:rPr sz="1867" b="1" spc="127">
                <a:solidFill>
                  <a:srgbClr val="990000"/>
                </a:solidFill>
                <a:latin typeface="Comfortaa"/>
                <a:cs typeface="Comfortaa"/>
              </a:rPr>
              <a:t>θ</a:t>
            </a:r>
            <a:r>
              <a:rPr sz="1867" spc="127">
                <a:latin typeface="Comfortaa"/>
                <a:cs typeface="Comfortaa"/>
              </a:rPr>
              <a:t>) </a:t>
            </a:r>
            <a:r>
              <a:rPr sz="1867" b="1">
                <a:latin typeface="Comfortaa"/>
                <a:cs typeface="Comfortaa"/>
              </a:rPr>
              <a:t>= </a:t>
            </a:r>
            <a:r>
              <a:rPr sz="1867" spc="-7">
                <a:latin typeface="Comfortaa"/>
                <a:cs typeface="Comfortaa"/>
              </a:rPr>
              <a:t>P(</a:t>
            </a:r>
            <a:r>
              <a:rPr sz="1867" b="1" spc="-7">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 </a:t>
            </a:r>
            <a:r>
              <a:rPr sz="1867">
                <a:latin typeface="Comfortaa"/>
                <a:cs typeface="Comfortaa"/>
              </a:rPr>
              <a:t>tails; </a:t>
            </a:r>
            <a:r>
              <a:rPr sz="1867" b="1" spc="127">
                <a:solidFill>
                  <a:srgbClr val="990000"/>
                </a:solidFill>
                <a:latin typeface="Comfortaa"/>
                <a:cs typeface="Comfortaa"/>
              </a:rPr>
              <a:t>θ</a:t>
            </a:r>
            <a:r>
              <a:rPr sz="1867" spc="127">
                <a:latin typeface="Comfortaa"/>
                <a:cs typeface="Comfortaa"/>
              </a:rPr>
              <a:t>) </a:t>
            </a:r>
            <a:r>
              <a:rPr sz="1867">
                <a:latin typeface="Comfortaa"/>
                <a:cs typeface="Comfortaa"/>
              </a:rPr>
              <a:t>= </a:t>
            </a:r>
            <a:r>
              <a:rPr sz="1867" spc="-7">
                <a:latin typeface="Comfortaa"/>
                <a:cs typeface="Comfortaa"/>
              </a:rPr>
              <a:t>P(</a:t>
            </a:r>
            <a:r>
              <a:rPr sz="1867" b="1" spc="-7">
                <a:solidFill>
                  <a:srgbClr val="1154CC"/>
                </a:solidFill>
                <a:latin typeface="Comfortaa"/>
                <a:cs typeface="Comfortaa"/>
              </a:rPr>
              <a:t>30 </a:t>
            </a:r>
            <a:r>
              <a:rPr sz="1867" spc="-7">
                <a:latin typeface="Comfortaa"/>
                <a:cs typeface="Comfortaa"/>
              </a:rPr>
              <a:t>heads; </a:t>
            </a:r>
            <a:r>
              <a:rPr sz="1867" b="1" spc="127">
                <a:solidFill>
                  <a:srgbClr val="990000"/>
                </a:solidFill>
                <a:latin typeface="Comfortaa"/>
                <a:cs typeface="Comfortaa"/>
              </a:rPr>
              <a:t>θ</a:t>
            </a:r>
            <a:r>
              <a:rPr sz="1867" spc="127">
                <a:latin typeface="Comfortaa"/>
                <a:cs typeface="Comfortaa"/>
              </a:rPr>
              <a:t>) </a:t>
            </a:r>
            <a:r>
              <a:rPr sz="1867">
                <a:latin typeface="Comfortaa"/>
                <a:cs typeface="Comfortaa"/>
              </a:rPr>
              <a:t>x </a:t>
            </a:r>
            <a:r>
              <a:rPr sz="1867" spc="-13">
                <a:latin typeface="Comfortaa"/>
                <a:cs typeface="Comfortaa"/>
              </a:rPr>
              <a:t>P(</a:t>
            </a:r>
            <a:r>
              <a:rPr sz="1867" b="1" spc="-13">
                <a:solidFill>
                  <a:srgbClr val="1154CC"/>
                </a:solidFill>
                <a:latin typeface="Comfortaa"/>
                <a:cs typeface="Comfortaa"/>
              </a:rPr>
              <a:t>70 </a:t>
            </a:r>
            <a:r>
              <a:rPr sz="1867">
                <a:latin typeface="Comfortaa"/>
                <a:cs typeface="Comfortaa"/>
              </a:rPr>
              <a:t>tails;</a:t>
            </a:r>
            <a:r>
              <a:rPr sz="1867" spc="140">
                <a:latin typeface="Comfortaa"/>
                <a:cs typeface="Comfortaa"/>
              </a:rPr>
              <a:t> </a:t>
            </a:r>
            <a:r>
              <a:rPr sz="1867" b="1" spc="127">
                <a:solidFill>
                  <a:srgbClr val="990000"/>
                </a:solidFill>
                <a:latin typeface="Comfortaa"/>
                <a:cs typeface="Comfortaa"/>
              </a:rPr>
              <a:t>θ</a:t>
            </a:r>
            <a:r>
              <a:rPr sz="1867" spc="127">
                <a:latin typeface="Comfortaa"/>
                <a:cs typeface="Comfortaa"/>
              </a:rPr>
              <a:t>)</a:t>
            </a:r>
            <a:endParaRPr sz="1867">
              <a:latin typeface="Comfortaa"/>
              <a:cs typeface="Comfortaa"/>
            </a:endParaRPr>
          </a:p>
          <a:p>
            <a:pPr>
              <a:spcBef>
                <a:spcPts val="53"/>
              </a:spcBef>
            </a:pPr>
            <a:endParaRPr sz="1400">
              <a:latin typeface="Comfortaa"/>
              <a:cs typeface="Comfortaa"/>
            </a:endParaRPr>
          </a:p>
          <a:p>
            <a:pPr marL="185415"/>
            <a:r>
              <a:rPr sz="1867">
                <a:latin typeface="Comfortaa"/>
                <a:cs typeface="Comfortaa"/>
              </a:rPr>
              <a:t>= </a:t>
            </a:r>
            <a:r>
              <a:rPr sz="1867" b="1" spc="60">
                <a:solidFill>
                  <a:srgbClr val="990000"/>
                </a:solidFill>
                <a:latin typeface="Comfortaa"/>
                <a:cs typeface="Comfortaa"/>
              </a:rPr>
              <a:t>θ</a:t>
            </a:r>
            <a:r>
              <a:rPr sz="1800" b="1" spc="89" baseline="30864">
                <a:solidFill>
                  <a:srgbClr val="1154CC"/>
                </a:solidFill>
                <a:latin typeface="Comfortaa"/>
                <a:cs typeface="Comfortaa"/>
              </a:rPr>
              <a:t>30</a:t>
            </a:r>
            <a:r>
              <a:rPr sz="1867" spc="60">
                <a:latin typeface="Comfortaa"/>
                <a:cs typeface="Comfortaa"/>
              </a:rPr>
              <a:t>(1 </a:t>
            </a:r>
            <a:r>
              <a:rPr sz="1867">
                <a:latin typeface="Comfortaa"/>
                <a:cs typeface="Comfortaa"/>
              </a:rPr>
              <a:t>-</a:t>
            </a:r>
            <a:r>
              <a:rPr sz="1867" spc="-80">
                <a:latin typeface="Comfortaa"/>
                <a:cs typeface="Comfortaa"/>
              </a:rPr>
              <a:t> </a:t>
            </a:r>
            <a:r>
              <a:rPr sz="1867" b="1" spc="67">
                <a:solidFill>
                  <a:srgbClr val="990000"/>
                </a:solidFill>
                <a:latin typeface="Comfortaa"/>
                <a:cs typeface="Comfortaa"/>
              </a:rPr>
              <a:t>θ</a:t>
            </a:r>
            <a:r>
              <a:rPr sz="1867" spc="67">
                <a:latin typeface="Comfortaa"/>
                <a:cs typeface="Comfortaa"/>
              </a:rPr>
              <a:t>)</a:t>
            </a:r>
            <a:r>
              <a:rPr sz="1800" b="1" spc="100" baseline="30864">
                <a:solidFill>
                  <a:srgbClr val="1154CC"/>
                </a:solidFill>
                <a:latin typeface="Comfortaa"/>
                <a:cs typeface="Comfortaa"/>
              </a:rPr>
              <a:t>70</a:t>
            </a:r>
            <a:endParaRPr sz="1800" baseline="30864">
              <a:latin typeface="Comfortaa"/>
              <a:cs typeface="Comfortaa"/>
            </a:endParaRPr>
          </a:p>
        </p:txBody>
      </p:sp>
    </p:spTree>
    <p:extLst>
      <p:ext uri="{BB962C8B-B14F-4D97-AF65-F5344CB8AC3E}">
        <p14:creationId xmlns:p14="http://schemas.microsoft.com/office/powerpoint/2010/main" val="25383527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65</a:t>
            </a:fld>
            <a:endParaRPr/>
          </a:p>
        </p:txBody>
      </p:sp>
      <p:sp>
        <p:nvSpPr>
          <p:cNvPr id="7" name="object 7"/>
          <p:cNvSpPr/>
          <p:nvPr/>
        </p:nvSpPr>
        <p:spPr>
          <a:xfrm>
            <a:off x="4087762" y="785615"/>
            <a:ext cx="768297" cy="793964"/>
          </a:xfrm>
          <a:prstGeom prst="rect">
            <a:avLst/>
          </a:prstGeom>
          <a:blipFill>
            <a:blip r:embed="rId2" cstate="print"/>
            <a:stretch>
              <a:fillRect/>
            </a:stretch>
          </a:blipFill>
        </p:spPr>
        <p:txBody>
          <a:bodyPr wrap="square" lIns="0" tIns="0" rIns="0" bIns="0" rtlCol="0"/>
          <a:lstStyle/>
          <a:p>
            <a:endParaRPr sz="3200"/>
          </a:p>
        </p:txBody>
      </p:sp>
      <p:sp>
        <p:nvSpPr>
          <p:cNvPr id="8" name="object 8"/>
          <p:cNvSpPr txBox="1"/>
          <p:nvPr/>
        </p:nvSpPr>
        <p:spPr>
          <a:xfrm>
            <a:off x="367333" y="1053647"/>
            <a:ext cx="9682479" cy="3903355"/>
          </a:xfrm>
          <a:prstGeom prst="rect">
            <a:avLst/>
          </a:prstGeom>
        </p:spPr>
        <p:txBody>
          <a:bodyPr vert="horz" wrap="square" lIns="0" tIns="16933" rIns="0" bIns="0" rtlCol="0">
            <a:spAutoFit/>
          </a:bodyPr>
          <a:lstStyle/>
          <a:p>
            <a:pPr marL="50799">
              <a:spcBef>
                <a:spcPts val="133"/>
              </a:spcBef>
              <a:tabLst>
                <a:tab pos="5294921" algn="l"/>
              </a:tabLst>
            </a:pPr>
            <a:r>
              <a:rPr sz="1867">
                <a:latin typeface="Comfortaa"/>
                <a:cs typeface="Comfortaa"/>
              </a:rPr>
              <a:t>Suppose I </a:t>
            </a:r>
            <a:r>
              <a:rPr sz="1867" spc="-20">
                <a:latin typeface="Comfortaa"/>
                <a:cs typeface="Comfortaa"/>
              </a:rPr>
              <a:t>show </a:t>
            </a:r>
            <a:r>
              <a:rPr sz="1867" spc="-13">
                <a:latin typeface="Comfortaa"/>
                <a:cs typeface="Comfortaa"/>
              </a:rPr>
              <a:t>you </a:t>
            </a:r>
            <a:r>
              <a:rPr sz="1867">
                <a:latin typeface="Comfortaa"/>
                <a:cs typeface="Comfortaa"/>
              </a:rPr>
              <a:t>a</a:t>
            </a:r>
            <a:r>
              <a:rPr sz="1867" spc="40">
                <a:latin typeface="Comfortaa"/>
                <a:cs typeface="Comfortaa"/>
              </a:rPr>
              <a:t> </a:t>
            </a:r>
            <a:r>
              <a:rPr sz="1867" spc="-7">
                <a:latin typeface="Comfortaa"/>
                <a:cs typeface="Comfortaa"/>
              </a:rPr>
              <a:t>biased</a:t>
            </a:r>
            <a:r>
              <a:rPr sz="1867" spc="7">
                <a:latin typeface="Comfortaa"/>
                <a:cs typeface="Comfortaa"/>
              </a:rPr>
              <a:t> </a:t>
            </a:r>
            <a:r>
              <a:rPr sz="1867">
                <a:latin typeface="Comfortaa"/>
                <a:cs typeface="Comfortaa"/>
              </a:rPr>
              <a:t>coin:	with </a:t>
            </a:r>
            <a:r>
              <a:rPr sz="1867" spc="-13">
                <a:latin typeface="Comfortaa"/>
                <a:cs typeface="Comfortaa"/>
              </a:rPr>
              <a:t>parameter </a:t>
            </a:r>
            <a:r>
              <a:rPr sz="1867" b="1" spc="267">
                <a:solidFill>
                  <a:srgbClr val="990000"/>
                </a:solidFill>
                <a:latin typeface="Comfortaa"/>
                <a:cs typeface="Comfortaa"/>
              </a:rPr>
              <a:t>θ </a:t>
            </a:r>
            <a:r>
              <a:rPr sz="1867" spc="-20">
                <a:latin typeface="Comfortaa"/>
                <a:cs typeface="Comfortaa"/>
              </a:rPr>
              <a:t>where </a:t>
            </a:r>
            <a:r>
              <a:rPr sz="1867" spc="-13">
                <a:latin typeface="Comfortaa"/>
                <a:cs typeface="Comfortaa"/>
              </a:rPr>
              <a:t>P(</a:t>
            </a:r>
            <a:r>
              <a:rPr sz="1867" b="1" spc="-13">
                <a:solidFill>
                  <a:srgbClr val="1154CC"/>
                </a:solidFill>
                <a:latin typeface="Comfortaa"/>
                <a:cs typeface="Comfortaa"/>
              </a:rPr>
              <a:t>Head</a:t>
            </a:r>
            <a:r>
              <a:rPr sz="1867" spc="-13">
                <a:latin typeface="Comfortaa"/>
                <a:cs typeface="Comfortaa"/>
              </a:rPr>
              <a:t>) </a:t>
            </a:r>
            <a:r>
              <a:rPr sz="1867">
                <a:latin typeface="Comfortaa"/>
                <a:cs typeface="Comfortaa"/>
              </a:rPr>
              <a:t>=</a:t>
            </a:r>
            <a:r>
              <a:rPr sz="1867" spc="-293">
                <a:latin typeface="Comfortaa"/>
                <a:cs typeface="Comfortaa"/>
              </a:rPr>
              <a:t> </a:t>
            </a:r>
            <a:r>
              <a:rPr sz="1867" b="1" spc="267">
                <a:solidFill>
                  <a:srgbClr val="990000"/>
                </a:solidFill>
                <a:latin typeface="Comfortaa"/>
                <a:cs typeface="Comfortaa"/>
              </a:rPr>
              <a:t>θ</a:t>
            </a:r>
            <a:endParaRPr sz="1867">
              <a:latin typeface="Comfortaa"/>
              <a:cs typeface="Comfortaa"/>
            </a:endParaRPr>
          </a:p>
          <a:p>
            <a:pPr marL="50799" marR="655304">
              <a:lnSpc>
                <a:spcPct val="200000"/>
              </a:lnSpc>
            </a:pPr>
            <a:r>
              <a:rPr sz="1867">
                <a:latin typeface="Comfortaa"/>
                <a:cs typeface="Comfortaa"/>
              </a:rPr>
              <a:t>I ﬂip the coin 100 times in </a:t>
            </a:r>
            <a:r>
              <a:rPr sz="1867" spc="-20">
                <a:latin typeface="Comfortaa"/>
                <a:cs typeface="Comfortaa"/>
              </a:rPr>
              <a:t>front </a:t>
            </a:r>
            <a:r>
              <a:rPr sz="1867">
                <a:latin typeface="Comfortaa"/>
                <a:cs typeface="Comfortaa"/>
              </a:rPr>
              <a:t>of </a:t>
            </a:r>
            <a:r>
              <a:rPr sz="1867" spc="-13">
                <a:latin typeface="Comfortaa"/>
                <a:cs typeface="Comfortaa"/>
              </a:rPr>
              <a:t>you, </a:t>
            </a:r>
            <a:r>
              <a:rPr sz="1867">
                <a:latin typeface="Comfortaa"/>
                <a:cs typeface="Comfortaa"/>
              </a:rPr>
              <a:t>ﬁnally </a:t>
            </a:r>
            <a:r>
              <a:rPr sz="1867" spc="-20">
                <a:latin typeface="Comfortaa"/>
                <a:cs typeface="Comfortaa"/>
              </a:rPr>
              <a:t>we </a:t>
            </a:r>
            <a:r>
              <a:rPr sz="1867">
                <a:latin typeface="Comfortaa"/>
                <a:cs typeface="Comfortaa"/>
              </a:rPr>
              <a:t>get </a:t>
            </a:r>
            <a:r>
              <a:rPr sz="1867" b="1">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a:t>
            </a:r>
            <a:r>
              <a:rPr sz="1867" b="1" spc="-60">
                <a:solidFill>
                  <a:srgbClr val="1154CC"/>
                </a:solidFill>
                <a:latin typeface="Comfortaa"/>
                <a:cs typeface="Comfortaa"/>
              </a:rPr>
              <a:t> </a:t>
            </a:r>
            <a:r>
              <a:rPr sz="1867">
                <a:latin typeface="Comfortaa"/>
                <a:cs typeface="Comfortaa"/>
              </a:rPr>
              <a:t>tails.  </a:t>
            </a:r>
            <a:r>
              <a:rPr sz="1867" spc="-7">
                <a:latin typeface="Comfortaa"/>
                <a:cs typeface="Comfortaa"/>
              </a:rPr>
              <a:t>Intuitively, </a:t>
            </a:r>
            <a:r>
              <a:rPr sz="1867">
                <a:latin typeface="Comfortaa"/>
                <a:cs typeface="Comfortaa"/>
              </a:rPr>
              <a:t>what is an estimate </a:t>
            </a:r>
            <a:r>
              <a:rPr sz="1867" spc="-13">
                <a:latin typeface="Comfortaa"/>
                <a:cs typeface="Comfortaa"/>
              </a:rPr>
              <a:t>for</a:t>
            </a:r>
            <a:r>
              <a:rPr sz="1867" spc="-33">
                <a:latin typeface="Comfortaa"/>
                <a:cs typeface="Comfortaa"/>
              </a:rPr>
              <a:t> </a:t>
            </a:r>
            <a:r>
              <a:rPr sz="1867" b="1" spc="133">
                <a:solidFill>
                  <a:srgbClr val="990000"/>
                </a:solidFill>
                <a:latin typeface="Comfortaa"/>
                <a:cs typeface="Comfortaa"/>
              </a:rPr>
              <a:t>θ?</a:t>
            </a:r>
            <a:endParaRPr sz="1867">
              <a:latin typeface="Comfortaa"/>
              <a:cs typeface="Comfortaa"/>
            </a:endParaRPr>
          </a:p>
          <a:p>
            <a:pPr>
              <a:spcBef>
                <a:spcPts val="53"/>
              </a:spcBef>
            </a:pPr>
            <a:endParaRPr sz="1400">
              <a:latin typeface="Comfortaa"/>
              <a:cs typeface="Comfortaa"/>
            </a:endParaRPr>
          </a:p>
          <a:p>
            <a:pPr marL="50799"/>
            <a:r>
              <a:rPr sz="1867" b="1">
                <a:solidFill>
                  <a:srgbClr val="990000"/>
                </a:solidFill>
                <a:latin typeface="Comfortaa"/>
                <a:cs typeface="Comfortaa"/>
              </a:rPr>
              <a:t>=&gt; </a:t>
            </a:r>
            <a:r>
              <a:rPr sz="1867" b="1" spc="267">
                <a:solidFill>
                  <a:srgbClr val="990000"/>
                </a:solidFill>
                <a:latin typeface="Comfortaa"/>
                <a:cs typeface="Comfortaa"/>
              </a:rPr>
              <a:t>θ </a:t>
            </a:r>
            <a:r>
              <a:rPr sz="1867" b="1">
                <a:solidFill>
                  <a:srgbClr val="990000"/>
                </a:solidFill>
                <a:latin typeface="Comfortaa"/>
                <a:cs typeface="Comfortaa"/>
              </a:rPr>
              <a:t>= </a:t>
            </a:r>
            <a:r>
              <a:rPr sz="1867" b="1">
                <a:solidFill>
                  <a:srgbClr val="1154CC"/>
                </a:solidFill>
                <a:latin typeface="Comfortaa"/>
                <a:cs typeface="Comfortaa"/>
              </a:rPr>
              <a:t>30 / 100 =</a:t>
            </a:r>
            <a:r>
              <a:rPr sz="1867" b="1" spc="-287">
                <a:solidFill>
                  <a:srgbClr val="1154CC"/>
                </a:solidFill>
                <a:latin typeface="Comfortaa"/>
                <a:cs typeface="Comfortaa"/>
              </a:rPr>
              <a:t> </a:t>
            </a:r>
            <a:r>
              <a:rPr sz="1867" b="1" spc="-27">
                <a:solidFill>
                  <a:srgbClr val="1154CC"/>
                </a:solidFill>
                <a:latin typeface="Comfortaa"/>
                <a:cs typeface="Comfortaa"/>
              </a:rPr>
              <a:t>0.3</a:t>
            </a:r>
            <a:endParaRPr sz="1867">
              <a:latin typeface="Comfortaa"/>
              <a:cs typeface="Comfortaa"/>
            </a:endParaRPr>
          </a:p>
          <a:p>
            <a:pPr>
              <a:lnSpc>
                <a:spcPct val="100000"/>
              </a:lnSpc>
            </a:pPr>
            <a:endParaRPr sz="2000">
              <a:latin typeface="Comfortaa"/>
              <a:cs typeface="Comfortaa"/>
            </a:endParaRPr>
          </a:p>
          <a:p>
            <a:pPr>
              <a:spcBef>
                <a:spcPts val="67"/>
              </a:spcBef>
            </a:pPr>
            <a:endParaRPr sz="1267">
              <a:latin typeface="Comfortaa"/>
              <a:cs typeface="Comfortaa"/>
            </a:endParaRPr>
          </a:p>
          <a:p>
            <a:pPr marL="202348"/>
            <a:r>
              <a:rPr sz="1867">
                <a:latin typeface="Comfortaa"/>
                <a:cs typeface="Comfortaa"/>
              </a:rPr>
              <a:t>P(data; </a:t>
            </a:r>
            <a:r>
              <a:rPr sz="1867" b="1" spc="127">
                <a:solidFill>
                  <a:srgbClr val="990000"/>
                </a:solidFill>
                <a:latin typeface="Comfortaa"/>
                <a:cs typeface="Comfortaa"/>
              </a:rPr>
              <a:t>θ</a:t>
            </a:r>
            <a:r>
              <a:rPr sz="1867" spc="127">
                <a:latin typeface="Comfortaa"/>
                <a:cs typeface="Comfortaa"/>
              </a:rPr>
              <a:t>) </a:t>
            </a:r>
            <a:r>
              <a:rPr sz="1867" b="1">
                <a:latin typeface="Comfortaa"/>
                <a:cs typeface="Comfortaa"/>
              </a:rPr>
              <a:t>= </a:t>
            </a:r>
            <a:r>
              <a:rPr sz="1867" spc="-7">
                <a:latin typeface="Comfortaa"/>
                <a:cs typeface="Comfortaa"/>
              </a:rPr>
              <a:t>P(</a:t>
            </a:r>
            <a:r>
              <a:rPr sz="1867" b="1" spc="-7">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 </a:t>
            </a:r>
            <a:r>
              <a:rPr sz="1867">
                <a:latin typeface="Comfortaa"/>
                <a:cs typeface="Comfortaa"/>
              </a:rPr>
              <a:t>tails; </a:t>
            </a:r>
            <a:r>
              <a:rPr sz="1867" b="1" spc="127">
                <a:solidFill>
                  <a:srgbClr val="990000"/>
                </a:solidFill>
                <a:latin typeface="Comfortaa"/>
                <a:cs typeface="Comfortaa"/>
              </a:rPr>
              <a:t>θ</a:t>
            </a:r>
            <a:r>
              <a:rPr sz="1867" spc="127">
                <a:latin typeface="Comfortaa"/>
                <a:cs typeface="Comfortaa"/>
              </a:rPr>
              <a:t>) </a:t>
            </a:r>
            <a:r>
              <a:rPr sz="1867">
                <a:latin typeface="Comfortaa"/>
                <a:cs typeface="Comfortaa"/>
              </a:rPr>
              <a:t>= </a:t>
            </a:r>
            <a:r>
              <a:rPr sz="1867" spc="-7">
                <a:latin typeface="Comfortaa"/>
                <a:cs typeface="Comfortaa"/>
              </a:rPr>
              <a:t>P(</a:t>
            </a:r>
            <a:r>
              <a:rPr sz="1867" b="1" spc="-7">
                <a:solidFill>
                  <a:srgbClr val="1154CC"/>
                </a:solidFill>
                <a:latin typeface="Comfortaa"/>
                <a:cs typeface="Comfortaa"/>
              </a:rPr>
              <a:t>30 </a:t>
            </a:r>
            <a:r>
              <a:rPr sz="1867" spc="-7">
                <a:latin typeface="Comfortaa"/>
                <a:cs typeface="Comfortaa"/>
              </a:rPr>
              <a:t>heads; </a:t>
            </a:r>
            <a:r>
              <a:rPr sz="1867" b="1" spc="127">
                <a:solidFill>
                  <a:srgbClr val="990000"/>
                </a:solidFill>
                <a:latin typeface="Comfortaa"/>
                <a:cs typeface="Comfortaa"/>
              </a:rPr>
              <a:t>θ</a:t>
            </a:r>
            <a:r>
              <a:rPr sz="1867" spc="127">
                <a:latin typeface="Comfortaa"/>
                <a:cs typeface="Comfortaa"/>
              </a:rPr>
              <a:t>) </a:t>
            </a:r>
            <a:r>
              <a:rPr sz="1867">
                <a:latin typeface="Comfortaa"/>
                <a:cs typeface="Comfortaa"/>
              </a:rPr>
              <a:t>x </a:t>
            </a:r>
            <a:r>
              <a:rPr sz="1867" spc="-13">
                <a:latin typeface="Comfortaa"/>
                <a:cs typeface="Comfortaa"/>
              </a:rPr>
              <a:t>P(</a:t>
            </a:r>
            <a:r>
              <a:rPr sz="1867" b="1" spc="-13">
                <a:solidFill>
                  <a:srgbClr val="1154CC"/>
                </a:solidFill>
                <a:latin typeface="Comfortaa"/>
                <a:cs typeface="Comfortaa"/>
              </a:rPr>
              <a:t>70 </a:t>
            </a:r>
            <a:r>
              <a:rPr sz="1867">
                <a:latin typeface="Comfortaa"/>
                <a:cs typeface="Comfortaa"/>
              </a:rPr>
              <a:t>tails;</a:t>
            </a:r>
            <a:r>
              <a:rPr sz="1867" spc="140">
                <a:latin typeface="Comfortaa"/>
                <a:cs typeface="Comfortaa"/>
              </a:rPr>
              <a:t> </a:t>
            </a:r>
            <a:r>
              <a:rPr sz="1867" b="1" spc="127">
                <a:solidFill>
                  <a:srgbClr val="990000"/>
                </a:solidFill>
                <a:latin typeface="Comfortaa"/>
                <a:cs typeface="Comfortaa"/>
              </a:rPr>
              <a:t>θ</a:t>
            </a:r>
            <a:r>
              <a:rPr sz="1867" spc="127">
                <a:latin typeface="Comfortaa"/>
                <a:cs typeface="Comfortaa"/>
              </a:rPr>
              <a:t>)</a:t>
            </a:r>
            <a:endParaRPr sz="1867">
              <a:latin typeface="Comfortaa"/>
              <a:cs typeface="Comfortaa"/>
            </a:endParaRPr>
          </a:p>
          <a:p>
            <a:pPr>
              <a:spcBef>
                <a:spcPts val="53"/>
              </a:spcBef>
            </a:pPr>
            <a:endParaRPr sz="1400">
              <a:latin typeface="Comfortaa"/>
              <a:cs typeface="Comfortaa"/>
            </a:endParaRPr>
          </a:p>
          <a:p>
            <a:pPr marL="202348"/>
            <a:r>
              <a:rPr sz="1867">
                <a:latin typeface="Comfortaa"/>
                <a:cs typeface="Comfortaa"/>
              </a:rPr>
              <a:t>= </a:t>
            </a:r>
            <a:r>
              <a:rPr sz="1867" b="1" spc="60">
                <a:solidFill>
                  <a:srgbClr val="990000"/>
                </a:solidFill>
                <a:latin typeface="Comfortaa"/>
                <a:cs typeface="Comfortaa"/>
              </a:rPr>
              <a:t>θ</a:t>
            </a:r>
            <a:r>
              <a:rPr sz="1800" b="1" spc="89" baseline="30864">
                <a:solidFill>
                  <a:srgbClr val="1154CC"/>
                </a:solidFill>
                <a:latin typeface="Comfortaa"/>
                <a:cs typeface="Comfortaa"/>
              </a:rPr>
              <a:t>30</a:t>
            </a:r>
            <a:r>
              <a:rPr sz="1867" spc="60">
                <a:latin typeface="Comfortaa"/>
                <a:cs typeface="Comfortaa"/>
              </a:rPr>
              <a:t>(1 </a:t>
            </a:r>
            <a:r>
              <a:rPr sz="1867">
                <a:latin typeface="Comfortaa"/>
                <a:cs typeface="Comfortaa"/>
              </a:rPr>
              <a:t>-</a:t>
            </a:r>
            <a:r>
              <a:rPr sz="1867" spc="-80">
                <a:latin typeface="Comfortaa"/>
                <a:cs typeface="Comfortaa"/>
              </a:rPr>
              <a:t> </a:t>
            </a:r>
            <a:r>
              <a:rPr sz="1867" b="1" spc="67">
                <a:solidFill>
                  <a:srgbClr val="990000"/>
                </a:solidFill>
                <a:latin typeface="Comfortaa"/>
                <a:cs typeface="Comfortaa"/>
              </a:rPr>
              <a:t>θ</a:t>
            </a:r>
            <a:r>
              <a:rPr sz="1867" spc="67">
                <a:latin typeface="Comfortaa"/>
                <a:cs typeface="Comfortaa"/>
              </a:rPr>
              <a:t>)</a:t>
            </a:r>
            <a:r>
              <a:rPr sz="1800" b="1" spc="100" baseline="30864">
                <a:solidFill>
                  <a:srgbClr val="1154CC"/>
                </a:solidFill>
                <a:latin typeface="Comfortaa"/>
                <a:cs typeface="Comfortaa"/>
              </a:rPr>
              <a:t>70</a:t>
            </a:r>
            <a:endParaRPr sz="1800" baseline="30864">
              <a:latin typeface="Comfortaa"/>
              <a:cs typeface="Comfortaa"/>
            </a:endParaRPr>
          </a:p>
          <a:p>
            <a:pPr>
              <a:spcBef>
                <a:spcPts val="33"/>
              </a:spcBef>
            </a:pPr>
            <a:endParaRPr sz="2133">
              <a:latin typeface="Comfortaa"/>
              <a:cs typeface="Comfortaa"/>
            </a:endParaRPr>
          </a:p>
          <a:p>
            <a:pPr marL="224361"/>
            <a:r>
              <a:rPr sz="1867">
                <a:latin typeface="Comfortaa"/>
                <a:cs typeface="Comfortaa"/>
              </a:rPr>
              <a:t>Maximizing </a:t>
            </a:r>
            <a:r>
              <a:rPr sz="1867" b="1" spc="60">
                <a:solidFill>
                  <a:srgbClr val="990000"/>
                </a:solidFill>
                <a:latin typeface="Comfortaa"/>
                <a:cs typeface="Comfortaa"/>
              </a:rPr>
              <a:t>θ</a:t>
            </a:r>
            <a:r>
              <a:rPr sz="1800" b="1" spc="89" baseline="30864">
                <a:solidFill>
                  <a:srgbClr val="1154CC"/>
                </a:solidFill>
                <a:latin typeface="Comfortaa"/>
                <a:cs typeface="Comfortaa"/>
              </a:rPr>
              <a:t>30</a:t>
            </a:r>
            <a:r>
              <a:rPr sz="1867" spc="60">
                <a:latin typeface="Comfortaa"/>
                <a:cs typeface="Comfortaa"/>
              </a:rPr>
              <a:t>(1 </a:t>
            </a:r>
            <a:r>
              <a:rPr sz="1867">
                <a:latin typeface="Comfortaa"/>
                <a:cs typeface="Comfortaa"/>
              </a:rPr>
              <a:t>- </a:t>
            </a:r>
            <a:r>
              <a:rPr sz="1867" b="1" spc="67">
                <a:solidFill>
                  <a:srgbClr val="990000"/>
                </a:solidFill>
                <a:latin typeface="Comfortaa"/>
                <a:cs typeface="Comfortaa"/>
              </a:rPr>
              <a:t>θ</a:t>
            </a:r>
            <a:r>
              <a:rPr sz="1867" spc="67">
                <a:latin typeface="Comfortaa"/>
                <a:cs typeface="Comfortaa"/>
              </a:rPr>
              <a:t>)</a:t>
            </a:r>
            <a:r>
              <a:rPr sz="1800" b="1" spc="100" baseline="30864">
                <a:solidFill>
                  <a:srgbClr val="1154CC"/>
                </a:solidFill>
                <a:latin typeface="Comfortaa"/>
                <a:cs typeface="Comfortaa"/>
              </a:rPr>
              <a:t>70 </a:t>
            </a:r>
            <a:r>
              <a:rPr sz="1867">
                <a:latin typeface="Comfortaa"/>
                <a:cs typeface="Comfortaa"/>
              </a:rPr>
              <a:t>is </a:t>
            </a:r>
            <a:r>
              <a:rPr sz="1867" spc="-13">
                <a:latin typeface="Comfortaa"/>
                <a:cs typeface="Comfortaa"/>
              </a:rPr>
              <a:t>equivalent </a:t>
            </a:r>
            <a:r>
              <a:rPr sz="1867">
                <a:latin typeface="Comfortaa"/>
                <a:cs typeface="Comfortaa"/>
              </a:rPr>
              <a:t>to maximizing </a:t>
            </a:r>
            <a:r>
              <a:rPr sz="1867" spc="20">
                <a:latin typeface="Comfortaa"/>
                <a:cs typeface="Comfortaa"/>
              </a:rPr>
              <a:t>log(</a:t>
            </a:r>
            <a:r>
              <a:rPr sz="1867" b="1" spc="20">
                <a:solidFill>
                  <a:srgbClr val="990000"/>
                </a:solidFill>
                <a:latin typeface="Comfortaa"/>
                <a:cs typeface="Comfortaa"/>
              </a:rPr>
              <a:t>θ</a:t>
            </a:r>
            <a:r>
              <a:rPr sz="1800" b="1" spc="29" baseline="30864">
                <a:solidFill>
                  <a:srgbClr val="1154CC"/>
                </a:solidFill>
                <a:latin typeface="Comfortaa"/>
                <a:cs typeface="Comfortaa"/>
              </a:rPr>
              <a:t>30</a:t>
            </a:r>
            <a:r>
              <a:rPr sz="1867" spc="20">
                <a:latin typeface="Comfortaa"/>
                <a:cs typeface="Comfortaa"/>
              </a:rPr>
              <a:t>(1 </a:t>
            </a:r>
            <a:r>
              <a:rPr sz="1867">
                <a:latin typeface="Comfortaa"/>
                <a:cs typeface="Comfortaa"/>
              </a:rPr>
              <a:t>- </a:t>
            </a:r>
            <a:r>
              <a:rPr sz="1867" b="1" spc="53">
                <a:solidFill>
                  <a:srgbClr val="990000"/>
                </a:solidFill>
                <a:latin typeface="Comfortaa"/>
                <a:cs typeface="Comfortaa"/>
              </a:rPr>
              <a:t>θ</a:t>
            </a:r>
            <a:r>
              <a:rPr sz="1867" spc="53">
                <a:latin typeface="Comfortaa"/>
                <a:cs typeface="Comfortaa"/>
              </a:rPr>
              <a:t>)</a:t>
            </a:r>
            <a:r>
              <a:rPr sz="1800" b="1" spc="80" baseline="30864">
                <a:solidFill>
                  <a:srgbClr val="1154CC"/>
                </a:solidFill>
                <a:latin typeface="Comfortaa"/>
                <a:cs typeface="Comfortaa"/>
              </a:rPr>
              <a:t>70</a:t>
            </a:r>
            <a:r>
              <a:rPr sz="1867" spc="53">
                <a:latin typeface="Comfortaa"/>
                <a:cs typeface="Comfortaa"/>
              </a:rPr>
              <a:t>)</a:t>
            </a:r>
            <a:r>
              <a:rPr sz="1867" spc="-40">
                <a:latin typeface="Comfortaa"/>
                <a:cs typeface="Comfortaa"/>
              </a:rPr>
              <a:t> </a:t>
            </a:r>
            <a:r>
              <a:rPr sz="1867">
                <a:latin typeface="Comfortaa"/>
                <a:cs typeface="Comfortaa"/>
              </a:rPr>
              <a:t>=</a:t>
            </a:r>
          </a:p>
        </p:txBody>
      </p:sp>
    </p:spTree>
    <p:extLst>
      <p:ext uri="{BB962C8B-B14F-4D97-AF65-F5344CB8AC3E}">
        <p14:creationId xmlns:p14="http://schemas.microsoft.com/office/powerpoint/2010/main" val="22907911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66</a:t>
            </a:fld>
            <a:endParaRPr/>
          </a:p>
        </p:txBody>
      </p:sp>
      <p:sp>
        <p:nvSpPr>
          <p:cNvPr id="7" name="object 7"/>
          <p:cNvSpPr/>
          <p:nvPr/>
        </p:nvSpPr>
        <p:spPr>
          <a:xfrm>
            <a:off x="4781057" y="835582"/>
            <a:ext cx="768297" cy="793964"/>
          </a:xfrm>
          <a:prstGeom prst="rect">
            <a:avLst/>
          </a:prstGeom>
          <a:blipFill>
            <a:blip r:embed="rId2" cstate="print"/>
            <a:stretch>
              <a:fillRect/>
            </a:stretch>
          </a:blipFill>
        </p:spPr>
        <p:txBody>
          <a:bodyPr wrap="square" lIns="0" tIns="0" rIns="0" bIns="0" rtlCol="0"/>
          <a:lstStyle/>
          <a:p>
            <a:endParaRPr sz="3200"/>
          </a:p>
        </p:txBody>
      </p:sp>
      <p:sp>
        <p:nvSpPr>
          <p:cNvPr id="8" name="object 8"/>
          <p:cNvSpPr txBox="1"/>
          <p:nvPr/>
        </p:nvSpPr>
        <p:spPr>
          <a:xfrm>
            <a:off x="367332" y="1053647"/>
            <a:ext cx="10637520" cy="3903355"/>
          </a:xfrm>
          <a:prstGeom prst="rect">
            <a:avLst/>
          </a:prstGeom>
        </p:spPr>
        <p:txBody>
          <a:bodyPr vert="horz" wrap="square" lIns="0" tIns="16933" rIns="0" bIns="0" rtlCol="0">
            <a:spAutoFit/>
          </a:bodyPr>
          <a:lstStyle/>
          <a:p>
            <a:pPr marL="50799">
              <a:spcBef>
                <a:spcPts val="133"/>
              </a:spcBef>
              <a:tabLst>
                <a:tab pos="5294921" algn="l"/>
              </a:tabLst>
            </a:pPr>
            <a:r>
              <a:rPr sz="1867">
                <a:latin typeface="Comfortaa"/>
                <a:cs typeface="Comfortaa"/>
              </a:rPr>
              <a:t>Suppose I </a:t>
            </a:r>
            <a:r>
              <a:rPr sz="1867" spc="-20">
                <a:latin typeface="Comfortaa"/>
                <a:cs typeface="Comfortaa"/>
              </a:rPr>
              <a:t>show </a:t>
            </a:r>
            <a:r>
              <a:rPr sz="1867" spc="-13">
                <a:latin typeface="Comfortaa"/>
                <a:cs typeface="Comfortaa"/>
              </a:rPr>
              <a:t>you </a:t>
            </a:r>
            <a:r>
              <a:rPr sz="1867">
                <a:latin typeface="Comfortaa"/>
                <a:cs typeface="Comfortaa"/>
              </a:rPr>
              <a:t>a</a:t>
            </a:r>
            <a:r>
              <a:rPr sz="1867" spc="40">
                <a:latin typeface="Comfortaa"/>
                <a:cs typeface="Comfortaa"/>
              </a:rPr>
              <a:t> </a:t>
            </a:r>
            <a:r>
              <a:rPr sz="1867" spc="-7">
                <a:latin typeface="Comfortaa"/>
                <a:cs typeface="Comfortaa"/>
              </a:rPr>
              <a:t>biased</a:t>
            </a:r>
            <a:r>
              <a:rPr sz="1867" spc="7">
                <a:latin typeface="Comfortaa"/>
                <a:cs typeface="Comfortaa"/>
              </a:rPr>
              <a:t> </a:t>
            </a:r>
            <a:r>
              <a:rPr sz="1867">
                <a:latin typeface="Comfortaa"/>
                <a:cs typeface="Comfortaa"/>
              </a:rPr>
              <a:t>coin:	with </a:t>
            </a:r>
            <a:r>
              <a:rPr sz="1867" spc="-13">
                <a:latin typeface="Comfortaa"/>
                <a:cs typeface="Comfortaa"/>
              </a:rPr>
              <a:t>parameter </a:t>
            </a:r>
            <a:r>
              <a:rPr sz="1867" b="1" spc="267">
                <a:solidFill>
                  <a:srgbClr val="990000"/>
                </a:solidFill>
                <a:latin typeface="Comfortaa"/>
                <a:cs typeface="Comfortaa"/>
              </a:rPr>
              <a:t>θ </a:t>
            </a:r>
            <a:r>
              <a:rPr sz="1867" spc="-20">
                <a:latin typeface="Comfortaa"/>
                <a:cs typeface="Comfortaa"/>
              </a:rPr>
              <a:t>where </a:t>
            </a:r>
            <a:r>
              <a:rPr sz="1867" spc="-13">
                <a:latin typeface="Comfortaa"/>
                <a:cs typeface="Comfortaa"/>
              </a:rPr>
              <a:t>P(</a:t>
            </a:r>
            <a:r>
              <a:rPr sz="1867" b="1" spc="-13">
                <a:solidFill>
                  <a:srgbClr val="1154CC"/>
                </a:solidFill>
                <a:latin typeface="Comfortaa"/>
                <a:cs typeface="Comfortaa"/>
              </a:rPr>
              <a:t>Head</a:t>
            </a:r>
            <a:r>
              <a:rPr sz="1867" spc="-13">
                <a:latin typeface="Comfortaa"/>
                <a:cs typeface="Comfortaa"/>
              </a:rPr>
              <a:t>) </a:t>
            </a:r>
            <a:r>
              <a:rPr sz="1867">
                <a:latin typeface="Comfortaa"/>
                <a:cs typeface="Comfortaa"/>
              </a:rPr>
              <a:t>=</a:t>
            </a:r>
            <a:r>
              <a:rPr sz="1867" spc="-280">
                <a:latin typeface="Comfortaa"/>
                <a:cs typeface="Comfortaa"/>
              </a:rPr>
              <a:t> </a:t>
            </a:r>
            <a:r>
              <a:rPr sz="1867" b="1" spc="267">
                <a:solidFill>
                  <a:srgbClr val="990000"/>
                </a:solidFill>
                <a:latin typeface="Comfortaa"/>
                <a:cs typeface="Comfortaa"/>
              </a:rPr>
              <a:t>θ</a:t>
            </a:r>
            <a:endParaRPr sz="1867">
              <a:latin typeface="Comfortaa"/>
              <a:cs typeface="Comfortaa"/>
            </a:endParaRPr>
          </a:p>
          <a:p>
            <a:pPr marL="50799" marR="1610320">
              <a:lnSpc>
                <a:spcPct val="200000"/>
              </a:lnSpc>
            </a:pPr>
            <a:r>
              <a:rPr sz="1867">
                <a:latin typeface="Comfortaa"/>
                <a:cs typeface="Comfortaa"/>
              </a:rPr>
              <a:t>I ﬂip the coin 100 times in </a:t>
            </a:r>
            <a:r>
              <a:rPr sz="1867" spc="-20">
                <a:latin typeface="Comfortaa"/>
                <a:cs typeface="Comfortaa"/>
              </a:rPr>
              <a:t>front </a:t>
            </a:r>
            <a:r>
              <a:rPr sz="1867">
                <a:latin typeface="Comfortaa"/>
                <a:cs typeface="Comfortaa"/>
              </a:rPr>
              <a:t>of </a:t>
            </a:r>
            <a:r>
              <a:rPr sz="1867" spc="-13">
                <a:latin typeface="Comfortaa"/>
                <a:cs typeface="Comfortaa"/>
              </a:rPr>
              <a:t>you, </a:t>
            </a:r>
            <a:r>
              <a:rPr sz="1867">
                <a:latin typeface="Comfortaa"/>
                <a:cs typeface="Comfortaa"/>
              </a:rPr>
              <a:t>ﬁnally </a:t>
            </a:r>
            <a:r>
              <a:rPr sz="1867" spc="-20">
                <a:latin typeface="Comfortaa"/>
                <a:cs typeface="Comfortaa"/>
              </a:rPr>
              <a:t>we </a:t>
            </a:r>
            <a:r>
              <a:rPr sz="1867">
                <a:latin typeface="Comfortaa"/>
                <a:cs typeface="Comfortaa"/>
              </a:rPr>
              <a:t>get </a:t>
            </a:r>
            <a:r>
              <a:rPr sz="1867" b="1">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a:t>
            </a:r>
            <a:r>
              <a:rPr sz="1867" b="1" spc="-60">
                <a:solidFill>
                  <a:srgbClr val="1154CC"/>
                </a:solidFill>
                <a:latin typeface="Comfortaa"/>
                <a:cs typeface="Comfortaa"/>
              </a:rPr>
              <a:t> </a:t>
            </a:r>
            <a:r>
              <a:rPr sz="1867">
                <a:latin typeface="Comfortaa"/>
                <a:cs typeface="Comfortaa"/>
              </a:rPr>
              <a:t>tails.  </a:t>
            </a:r>
            <a:r>
              <a:rPr sz="1867" spc="-7">
                <a:latin typeface="Comfortaa"/>
                <a:cs typeface="Comfortaa"/>
              </a:rPr>
              <a:t>Intuitively, </a:t>
            </a:r>
            <a:r>
              <a:rPr sz="1867">
                <a:latin typeface="Comfortaa"/>
                <a:cs typeface="Comfortaa"/>
              </a:rPr>
              <a:t>what is an estimate </a:t>
            </a:r>
            <a:r>
              <a:rPr sz="1867" spc="-13">
                <a:latin typeface="Comfortaa"/>
                <a:cs typeface="Comfortaa"/>
              </a:rPr>
              <a:t>for</a:t>
            </a:r>
            <a:r>
              <a:rPr sz="1867" spc="-33">
                <a:latin typeface="Comfortaa"/>
                <a:cs typeface="Comfortaa"/>
              </a:rPr>
              <a:t> </a:t>
            </a:r>
            <a:r>
              <a:rPr sz="1867" b="1" spc="133">
                <a:solidFill>
                  <a:srgbClr val="990000"/>
                </a:solidFill>
                <a:latin typeface="Comfortaa"/>
                <a:cs typeface="Comfortaa"/>
              </a:rPr>
              <a:t>θ?</a:t>
            </a:r>
            <a:endParaRPr sz="1867">
              <a:latin typeface="Comfortaa"/>
              <a:cs typeface="Comfortaa"/>
            </a:endParaRPr>
          </a:p>
          <a:p>
            <a:pPr>
              <a:spcBef>
                <a:spcPts val="53"/>
              </a:spcBef>
            </a:pPr>
            <a:endParaRPr sz="1400">
              <a:latin typeface="Comfortaa"/>
              <a:cs typeface="Comfortaa"/>
            </a:endParaRPr>
          </a:p>
          <a:p>
            <a:pPr marL="50799"/>
            <a:r>
              <a:rPr sz="1867" b="1">
                <a:solidFill>
                  <a:srgbClr val="990000"/>
                </a:solidFill>
                <a:latin typeface="Comfortaa"/>
                <a:cs typeface="Comfortaa"/>
              </a:rPr>
              <a:t>=&gt; </a:t>
            </a:r>
            <a:r>
              <a:rPr sz="1867" b="1" spc="267">
                <a:solidFill>
                  <a:srgbClr val="990000"/>
                </a:solidFill>
                <a:latin typeface="Comfortaa"/>
                <a:cs typeface="Comfortaa"/>
              </a:rPr>
              <a:t>θ </a:t>
            </a:r>
            <a:r>
              <a:rPr sz="1867" b="1">
                <a:solidFill>
                  <a:srgbClr val="990000"/>
                </a:solidFill>
                <a:latin typeface="Comfortaa"/>
                <a:cs typeface="Comfortaa"/>
              </a:rPr>
              <a:t>= </a:t>
            </a:r>
            <a:r>
              <a:rPr sz="1867" b="1">
                <a:solidFill>
                  <a:srgbClr val="1154CC"/>
                </a:solidFill>
                <a:latin typeface="Comfortaa"/>
                <a:cs typeface="Comfortaa"/>
              </a:rPr>
              <a:t>30 / 100 =</a:t>
            </a:r>
            <a:r>
              <a:rPr sz="1867" b="1" spc="-287">
                <a:solidFill>
                  <a:srgbClr val="1154CC"/>
                </a:solidFill>
                <a:latin typeface="Comfortaa"/>
                <a:cs typeface="Comfortaa"/>
              </a:rPr>
              <a:t> </a:t>
            </a:r>
            <a:r>
              <a:rPr sz="1867" b="1" spc="-27">
                <a:solidFill>
                  <a:srgbClr val="1154CC"/>
                </a:solidFill>
                <a:latin typeface="Comfortaa"/>
                <a:cs typeface="Comfortaa"/>
              </a:rPr>
              <a:t>0.3</a:t>
            </a:r>
            <a:endParaRPr sz="1867">
              <a:latin typeface="Comfortaa"/>
              <a:cs typeface="Comfortaa"/>
            </a:endParaRPr>
          </a:p>
          <a:p>
            <a:pPr>
              <a:lnSpc>
                <a:spcPct val="100000"/>
              </a:lnSpc>
            </a:pPr>
            <a:endParaRPr sz="2000">
              <a:latin typeface="Comfortaa"/>
              <a:cs typeface="Comfortaa"/>
            </a:endParaRPr>
          </a:p>
          <a:p>
            <a:pPr>
              <a:spcBef>
                <a:spcPts val="67"/>
              </a:spcBef>
            </a:pPr>
            <a:endParaRPr sz="1267">
              <a:latin typeface="Comfortaa"/>
              <a:cs typeface="Comfortaa"/>
            </a:endParaRPr>
          </a:p>
          <a:p>
            <a:pPr marL="202348"/>
            <a:r>
              <a:rPr sz="1867">
                <a:latin typeface="Comfortaa"/>
                <a:cs typeface="Comfortaa"/>
              </a:rPr>
              <a:t>P(data; </a:t>
            </a:r>
            <a:r>
              <a:rPr sz="1867" b="1" spc="127">
                <a:solidFill>
                  <a:srgbClr val="990000"/>
                </a:solidFill>
                <a:latin typeface="Comfortaa"/>
                <a:cs typeface="Comfortaa"/>
              </a:rPr>
              <a:t>θ</a:t>
            </a:r>
            <a:r>
              <a:rPr sz="1867" spc="127">
                <a:latin typeface="Comfortaa"/>
                <a:cs typeface="Comfortaa"/>
              </a:rPr>
              <a:t>) </a:t>
            </a:r>
            <a:r>
              <a:rPr sz="1867" b="1">
                <a:latin typeface="Comfortaa"/>
                <a:cs typeface="Comfortaa"/>
              </a:rPr>
              <a:t>= </a:t>
            </a:r>
            <a:r>
              <a:rPr sz="1867" spc="-7">
                <a:latin typeface="Comfortaa"/>
                <a:cs typeface="Comfortaa"/>
              </a:rPr>
              <a:t>P(</a:t>
            </a:r>
            <a:r>
              <a:rPr sz="1867" b="1" spc="-7">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 </a:t>
            </a:r>
            <a:r>
              <a:rPr sz="1867">
                <a:latin typeface="Comfortaa"/>
                <a:cs typeface="Comfortaa"/>
              </a:rPr>
              <a:t>tails; </a:t>
            </a:r>
            <a:r>
              <a:rPr sz="1867" b="1" spc="127">
                <a:solidFill>
                  <a:srgbClr val="990000"/>
                </a:solidFill>
                <a:latin typeface="Comfortaa"/>
                <a:cs typeface="Comfortaa"/>
              </a:rPr>
              <a:t>θ</a:t>
            </a:r>
            <a:r>
              <a:rPr sz="1867" spc="127">
                <a:latin typeface="Comfortaa"/>
                <a:cs typeface="Comfortaa"/>
              </a:rPr>
              <a:t>) </a:t>
            </a:r>
            <a:r>
              <a:rPr sz="1867">
                <a:latin typeface="Comfortaa"/>
                <a:cs typeface="Comfortaa"/>
              </a:rPr>
              <a:t>= </a:t>
            </a:r>
            <a:r>
              <a:rPr sz="1867" spc="-7">
                <a:latin typeface="Comfortaa"/>
                <a:cs typeface="Comfortaa"/>
              </a:rPr>
              <a:t>P(</a:t>
            </a:r>
            <a:r>
              <a:rPr sz="1867" b="1" spc="-7">
                <a:solidFill>
                  <a:srgbClr val="1154CC"/>
                </a:solidFill>
                <a:latin typeface="Comfortaa"/>
                <a:cs typeface="Comfortaa"/>
              </a:rPr>
              <a:t>30 </a:t>
            </a:r>
            <a:r>
              <a:rPr sz="1867" spc="-7">
                <a:latin typeface="Comfortaa"/>
                <a:cs typeface="Comfortaa"/>
              </a:rPr>
              <a:t>heads; </a:t>
            </a:r>
            <a:r>
              <a:rPr sz="1867" b="1" spc="127">
                <a:solidFill>
                  <a:srgbClr val="990000"/>
                </a:solidFill>
                <a:latin typeface="Comfortaa"/>
                <a:cs typeface="Comfortaa"/>
              </a:rPr>
              <a:t>θ</a:t>
            </a:r>
            <a:r>
              <a:rPr sz="1867" spc="127">
                <a:latin typeface="Comfortaa"/>
                <a:cs typeface="Comfortaa"/>
              </a:rPr>
              <a:t>) </a:t>
            </a:r>
            <a:r>
              <a:rPr sz="1867">
                <a:latin typeface="Comfortaa"/>
                <a:cs typeface="Comfortaa"/>
              </a:rPr>
              <a:t>x </a:t>
            </a:r>
            <a:r>
              <a:rPr sz="1867" spc="-13">
                <a:latin typeface="Comfortaa"/>
                <a:cs typeface="Comfortaa"/>
              </a:rPr>
              <a:t>P(</a:t>
            </a:r>
            <a:r>
              <a:rPr sz="1867" b="1" spc="-13">
                <a:solidFill>
                  <a:srgbClr val="1154CC"/>
                </a:solidFill>
                <a:latin typeface="Comfortaa"/>
                <a:cs typeface="Comfortaa"/>
              </a:rPr>
              <a:t>70 </a:t>
            </a:r>
            <a:r>
              <a:rPr sz="1867">
                <a:latin typeface="Comfortaa"/>
                <a:cs typeface="Comfortaa"/>
              </a:rPr>
              <a:t>tails;</a:t>
            </a:r>
            <a:r>
              <a:rPr sz="1867" spc="140">
                <a:latin typeface="Comfortaa"/>
                <a:cs typeface="Comfortaa"/>
              </a:rPr>
              <a:t> </a:t>
            </a:r>
            <a:r>
              <a:rPr sz="1867" b="1" spc="127">
                <a:solidFill>
                  <a:srgbClr val="990000"/>
                </a:solidFill>
                <a:latin typeface="Comfortaa"/>
                <a:cs typeface="Comfortaa"/>
              </a:rPr>
              <a:t>θ</a:t>
            </a:r>
            <a:r>
              <a:rPr sz="1867" spc="127">
                <a:latin typeface="Comfortaa"/>
                <a:cs typeface="Comfortaa"/>
              </a:rPr>
              <a:t>)</a:t>
            </a:r>
            <a:endParaRPr sz="1867">
              <a:latin typeface="Comfortaa"/>
              <a:cs typeface="Comfortaa"/>
            </a:endParaRPr>
          </a:p>
          <a:p>
            <a:pPr>
              <a:spcBef>
                <a:spcPts val="53"/>
              </a:spcBef>
            </a:pPr>
            <a:endParaRPr sz="1400">
              <a:latin typeface="Comfortaa"/>
              <a:cs typeface="Comfortaa"/>
            </a:endParaRPr>
          </a:p>
          <a:p>
            <a:pPr marL="202348"/>
            <a:r>
              <a:rPr sz="1867">
                <a:latin typeface="Comfortaa"/>
                <a:cs typeface="Comfortaa"/>
              </a:rPr>
              <a:t>= </a:t>
            </a:r>
            <a:r>
              <a:rPr sz="1867" b="1" spc="60">
                <a:solidFill>
                  <a:srgbClr val="990000"/>
                </a:solidFill>
                <a:latin typeface="Comfortaa"/>
                <a:cs typeface="Comfortaa"/>
              </a:rPr>
              <a:t>θ</a:t>
            </a:r>
            <a:r>
              <a:rPr sz="1800" b="1" spc="89" baseline="30864">
                <a:solidFill>
                  <a:srgbClr val="1154CC"/>
                </a:solidFill>
                <a:latin typeface="Comfortaa"/>
                <a:cs typeface="Comfortaa"/>
              </a:rPr>
              <a:t>30</a:t>
            </a:r>
            <a:r>
              <a:rPr sz="1867" spc="60">
                <a:latin typeface="Comfortaa"/>
                <a:cs typeface="Comfortaa"/>
              </a:rPr>
              <a:t>(1 </a:t>
            </a:r>
            <a:r>
              <a:rPr sz="1867">
                <a:latin typeface="Comfortaa"/>
                <a:cs typeface="Comfortaa"/>
              </a:rPr>
              <a:t>-</a:t>
            </a:r>
            <a:r>
              <a:rPr sz="1867" spc="-80">
                <a:latin typeface="Comfortaa"/>
                <a:cs typeface="Comfortaa"/>
              </a:rPr>
              <a:t> </a:t>
            </a:r>
            <a:r>
              <a:rPr sz="1867" b="1" spc="67">
                <a:solidFill>
                  <a:srgbClr val="990000"/>
                </a:solidFill>
                <a:latin typeface="Comfortaa"/>
                <a:cs typeface="Comfortaa"/>
              </a:rPr>
              <a:t>θ</a:t>
            </a:r>
            <a:r>
              <a:rPr sz="1867" spc="67">
                <a:latin typeface="Comfortaa"/>
                <a:cs typeface="Comfortaa"/>
              </a:rPr>
              <a:t>)</a:t>
            </a:r>
            <a:r>
              <a:rPr sz="1800" b="1" spc="100" baseline="30864">
                <a:solidFill>
                  <a:srgbClr val="1154CC"/>
                </a:solidFill>
                <a:latin typeface="Comfortaa"/>
                <a:cs typeface="Comfortaa"/>
              </a:rPr>
              <a:t>70</a:t>
            </a:r>
            <a:endParaRPr sz="1800" baseline="30864">
              <a:latin typeface="Comfortaa"/>
              <a:cs typeface="Comfortaa"/>
            </a:endParaRPr>
          </a:p>
          <a:p>
            <a:pPr>
              <a:spcBef>
                <a:spcPts val="33"/>
              </a:spcBef>
            </a:pPr>
            <a:endParaRPr sz="2133">
              <a:latin typeface="Comfortaa"/>
              <a:cs typeface="Comfortaa"/>
            </a:endParaRPr>
          </a:p>
          <a:p>
            <a:pPr marL="224361"/>
            <a:r>
              <a:rPr sz="1867">
                <a:latin typeface="Comfortaa"/>
                <a:cs typeface="Comfortaa"/>
              </a:rPr>
              <a:t>Maximizing </a:t>
            </a:r>
            <a:r>
              <a:rPr sz="1867" b="1" spc="60">
                <a:solidFill>
                  <a:srgbClr val="990000"/>
                </a:solidFill>
                <a:latin typeface="Comfortaa"/>
                <a:cs typeface="Comfortaa"/>
              </a:rPr>
              <a:t>θ</a:t>
            </a:r>
            <a:r>
              <a:rPr sz="1800" b="1" spc="89" baseline="30864">
                <a:solidFill>
                  <a:srgbClr val="1154CC"/>
                </a:solidFill>
                <a:latin typeface="Comfortaa"/>
                <a:cs typeface="Comfortaa"/>
              </a:rPr>
              <a:t>30</a:t>
            </a:r>
            <a:r>
              <a:rPr sz="1867" spc="60">
                <a:latin typeface="Comfortaa"/>
                <a:cs typeface="Comfortaa"/>
              </a:rPr>
              <a:t>(1 </a:t>
            </a:r>
            <a:r>
              <a:rPr sz="1867">
                <a:latin typeface="Comfortaa"/>
                <a:cs typeface="Comfortaa"/>
              </a:rPr>
              <a:t>- </a:t>
            </a:r>
            <a:r>
              <a:rPr sz="1867" b="1" spc="67">
                <a:solidFill>
                  <a:srgbClr val="990000"/>
                </a:solidFill>
                <a:latin typeface="Comfortaa"/>
                <a:cs typeface="Comfortaa"/>
              </a:rPr>
              <a:t>θ</a:t>
            </a:r>
            <a:r>
              <a:rPr sz="1867" spc="67">
                <a:latin typeface="Comfortaa"/>
                <a:cs typeface="Comfortaa"/>
              </a:rPr>
              <a:t>)</a:t>
            </a:r>
            <a:r>
              <a:rPr sz="1800" b="1" spc="100" baseline="30864">
                <a:solidFill>
                  <a:srgbClr val="1154CC"/>
                </a:solidFill>
                <a:latin typeface="Comfortaa"/>
                <a:cs typeface="Comfortaa"/>
              </a:rPr>
              <a:t>70 </a:t>
            </a:r>
            <a:r>
              <a:rPr sz="1867">
                <a:latin typeface="Comfortaa"/>
                <a:cs typeface="Comfortaa"/>
              </a:rPr>
              <a:t>is </a:t>
            </a:r>
            <a:r>
              <a:rPr sz="1867" spc="-13">
                <a:latin typeface="Comfortaa"/>
                <a:cs typeface="Comfortaa"/>
              </a:rPr>
              <a:t>equivalent </a:t>
            </a:r>
            <a:r>
              <a:rPr sz="1867">
                <a:latin typeface="Comfortaa"/>
                <a:cs typeface="Comfortaa"/>
              </a:rPr>
              <a:t>to maximizing </a:t>
            </a:r>
            <a:r>
              <a:rPr sz="1867" spc="20">
                <a:latin typeface="Comfortaa"/>
                <a:cs typeface="Comfortaa"/>
              </a:rPr>
              <a:t>log(</a:t>
            </a:r>
            <a:r>
              <a:rPr sz="1867" b="1" spc="20">
                <a:solidFill>
                  <a:srgbClr val="990000"/>
                </a:solidFill>
                <a:latin typeface="Comfortaa"/>
                <a:cs typeface="Comfortaa"/>
              </a:rPr>
              <a:t>θ</a:t>
            </a:r>
            <a:r>
              <a:rPr sz="1800" b="1" spc="29" baseline="30864">
                <a:solidFill>
                  <a:srgbClr val="1154CC"/>
                </a:solidFill>
                <a:latin typeface="Comfortaa"/>
                <a:cs typeface="Comfortaa"/>
              </a:rPr>
              <a:t>30</a:t>
            </a:r>
            <a:r>
              <a:rPr sz="1867" spc="20">
                <a:latin typeface="Comfortaa"/>
                <a:cs typeface="Comfortaa"/>
              </a:rPr>
              <a:t>(1 </a:t>
            </a:r>
            <a:r>
              <a:rPr sz="1867">
                <a:latin typeface="Comfortaa"/>
                <a:cs typeface="Comfortaa"/>
              </a:rPr>
              <a:t>- </a:t>
            </a:r>
            <a:r>
              <a:rPr sz="1867" b="1" spc="53">
                <a:solidFill>
                  <a:srgbClr val="990000"/>
                </a:solidFill>
                <a:latin typeface="Comfortaa"/>
                <a:cs typeface="Comfortaa"/>
              </a:rPr>
              <a:t>θ</a:t>
            </a:r>
            <a:r>
              <a:rPr sz="1867" spc="53">
                <a:latin typeface="Comfortaa"/>
                <a:cs typeface="Comfortaa"/>
              </a:rPr>
              <a:t>)</a:t>
            </a:r>
            <a:r>
              <a:rPr sz="1800" b="1" spc="80" baseline="30864">
                <a:solidFill>
                  <a:srgbClr val="1154CC"/>
                </a:solidFill>
                <a:latin typeface="Comfortaa"/>
                <a:cs typeface="Comfortaa"/>
              </a:rPr>
              <a:t>70</a:t>
            </a:r>
            <a:r>
              <a:rPr sz="1867" spc="53">
                <a:latin typeface="Comfortaa"/>
                <a:cs typeface="Comfortaa"/>
              </a:rPr>
              <a:t>) </a:t>
            </a:r>
            <a:r>
              <a:rPr sz="1867">
                <a:latin typeface="Comfortaa"/>
                <a:cs typeface="Comfortaa"/>
              </a:rPr>
              <a:t>= </a:t>
            </a:r>
            <a:r>
              <a:rPr sz="1867" spc="20">
                <a:solidFill>
                  <a:srgbClr val="1154CC"/>
                </a:solidFill>
                <a:latin typeface="Comfortaa"/>
                <a:cs typeface="Comfortaa"/>
              </a:rPr>
              <a:t>30</a:t>
            </a:r>
            <a:r>
              <a:rPr sz="1867" spc="20">
                <a:latin typeface="Comfortaa"/>
                <a:cs typeface="Comfortaa"/>
              </a:rPr>
              <a:t>log(</a:t>
            </a:r>
            <a:r>
              <a:rPr sz="1867" b="1" spc="20">
                <a:solidFill>
                  <a:srgbClr val="990000"/>
                </a:solidFill>
                <a:latin typeface="Comfortaa"/>
                <a:cs typeface="Comfortaa"/>
              </a:rPr>
              <a:t>θ</a:t>
            </a:r>
            <a:r>
              <a:rPr sz="1867" spc="20">
                <a:latin typeface="Comfortaa"/>
                <a:cs typeface="Comfortaa"/>
              </a:rPr>
              <a:t>) </a:t>
            </a:r>
            <a:r>
              <a:rPr sz="1867">
                <a:latin typeface="Comfortaa"/>
                <a:cs typeface="Comfortaa"/>
              </a:rPr>
              <a:t>+</a:t>
            </a:r>
            <a:r>
              <a:rPr sz="1867" spc="-93">
                <a:latin typeface="Comfortaa"/>
                <a:cs typeface="Comfortaa"/>
              </a:rPr>
              <a:t> </a:t>
            </a:r>
            <a:r>
              <a:rPr sz="1867" spc="13">
                <a:solidFill>
                  <a:srgbClr val="1154CC"/>
                </a:solidFill>
                <a:latin typeface="Comfortaa"/>
                <a:cs typeface="Comfortaa"/>
              </a:rPr>
              <a:t>70</a:t>
            </a:r>
            <a:r>
              <a:rPr sz="1867" spc="13">
                <a:latin typeface="Comfortaa"/>
                <a:cs typeface="Comfortaa"/>
              </a:rPr>
              <a:t>log(1-</a:t>
            </a:r>
            <a:r>
              <a:rPr sz="1867" b="1" spc="13">
                <a:solidFill>
                  <a:srgbClr val="990000"/>
                </a:solidFill>
                <a:latin typeface="Comfortaa"/>
                <a:cs typeface="Comfortaa"/>
              </a:rPr>
              <a:t>θ</a:t>
            </a:r>
            <a:r>
              <a:rPr sz="1867" spc="13">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339220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67</a:t>
            </a:fld>
            <a:endParaRPr/>
          </a:p>
        </p:txBody>
      </p:sp>
      <p:sp>
        <p:nvSpPr>
          <p:cNvPr id="7" name="object 7"/>
          <p:cNvSpPr/>
          <p:nvPr/>
        </p:nvSpPr>
        <p:spPr>
          <a:xfrm>
            <a:off x="4781057" y="835582"/>
            <a:ext cx="768297" cy="793964"/>
          </a:xfrm>
          <a:prstGeom prst="rect">
            <a:avLst/>
          </a:prstGeom>
          <a:blipFill>
            <a:blip r:embed="rId2" cstate="print"/>
            <a:stretch>
              <a:fillRect/>
            </a:stretch>
          </a:blipFill>
        </p:spPr>
        <p:txBody>
          <a:bodyPr wrap="square" lIns="0" tIns="0" rIns="0" bIns="0" rtlCol="0"/>
          <a:lstStyle/>
          <a:p>
            <a:endParaRPr sz="3200"/>
          </a:p>
        </p:txBody>
      </p:sp>
      <p:sp>
        <p:nvSpPr>
          <p:cNvPr id="8" name="object 8"/>
          <p:cNvSpPr txBox="1"/>
          <p:nvPr/>
        </p:nvSpPr>
        <p:spPr>
          <a:xfrm>
            <a:off x="350399" y="1053647"/>
            <a:ext cx="10671387" cy="4497749"/>
          </a:xfrm>
          <a:prstGeom prst="rect">
            <a:avLst/>
          </a:prstGeom>
        </p:spPr>
        <p:txBody>
          <a:bodyPr vert="horz" wrap="square" lIns="0" tIns="16933" rIns="0" bIns="0" rtlCol="0">
            <a:spAutoFit/>
          </a:bodyPr>
          <a:lstStyle/>
          <a:p>
            <a:pPr marL="67732">
              <a:spcBef>
                <a:spcPts val="133"/>
              </a:spcBef>
              <a:tabLst>
                <a:tab pos="5311854" algn="l"/>
              </a:tabLst>
            </a:pPr>
            <a:r>
              <a:rPr sz="1867">
                <a:latin typeface="Comfortaa"/>
                <a:cs typeface="Comfortaa"/>
              </a:rPr>
              <a:t>Suppose I </a:t>
            </a:r>
            <a:r>
              <a:rPr sz="1867" spc="-20">
                <a:latin typeface="Comfortaa"/>
                <a:cs typeface="Comfortaa"/>
              </a:rPr>
              <a:t>show </a:t>
            </a:r>
            <a:r>
              <a:rPr sz="1867" spc="-13">
                <a:latin typeface="Comfortaa"/>
                <a:cs typeface="Comfortaa"/>
              </a:rPr>
              <a:t>you </a:t>
            </a:r>
            <a:r>
              <a:rPr sz="1867">
                <a:latin typeface="Comfortaa"/>
                <a:cs typeface="Comfortaa"/>
              </a:rPr>
              <a:t>a</a:t>
            </a:r>
            <a:r>
              <a:rPr sz="1867" spc="40">
                <a:latin typeface="Comfortaa"/>
                <a:cs typeface="Comfortaa"/>
              </a:rPr>
              <a:t> </a:t>
            </a:r>
            <a:r>
              <a:rPr sz="1867" spc="-7">
                <a:latin typeface="Comfortaa"/>
                <a:cs typeface="Comfortaa"/>
              </a:rPr>
              <a:t>biased</a:t>
            </a:r>
            <a:r>
              <a:rPr sz="1867" spc="7">
                <a:latin typeface="Comfortaa"/>
                <a:cs typeface="Comfortaa"/>
              </a:rPr>
              <a:t> </a:t>
            </a:r>
            <a:r>
              <a:rPr sz="1867">
                <a:latin typeface="Comfortaa"/>
                <a:cs typeface="Comfortaa"/>
              </a:rPr>
              <a:t>coin:	with </a:t>
            </a:r>
            <a:r>
              <a:rPr sz="1867" spc="-13">
                <a:latin typeface="Comfortaa"/>
                <a:cs typeface="Comfortaa"/>
              </a:rPr>
              <a:t>parameter </a:t>
            </a:r>
            <a:r>
              <a:rPr sz="1867" b="1" spc="267">
                <a:solidFill>
                  <a:srgbClr val="990000"/>
                </a:solidFill>
                <a:latin typeface="Comfortaa"/>
                <a:cs typeface="Comfortaa"/>
              </a:rPr>
              <a:t>θ </a:t>
            </a:r>
            <a:r>
              <a:rPr sz="1867" spc="-20">
                <a:latin typeface="Comfortaa"/>
                <a:cs typeface="Comfortaa"/>
              </a:rPr>
              <a:t>where </a:t>
            </a:r>
            <a:r>
              <a:rPr sz="1867" spc="-13">
                <a:latin typeface="Comfortaa"/>
                <a:cs typeface="Comfortaa"/>
              </a:rPr>
              <a:t>P(</a:t>
            </a:r>
            <a:r>
              <a:rPr sz="1867" b="1" spc="-13">
                <a:solidFill>
                  <a:srgbClr val="1154CC"/>
                </a:solidFill>
                <a:latin typeface="Comfortaa"/>
                <a:cs typeface="Comfortaa"/>
              </a:rPr>
              <a:t>Head</a:t>
            </a:r>
            <a:r>
              <a:rPr sz="1867" spc="-13">
                <a:latin typeface="Comfortaa"/>
                <a:cs typeface="Comfortaa"/>
              </a:rPr>
              <a:t>) </a:t>
            </a:r>
            <a:r>
              <a:rPr sz="1867">
                <a:latin typeface="Comfortaa"/>
                <a:cs typeface="Comfortaa"/>
              </a:rPr>
              <a:t>=</a:t>
            </a:r>
            <a:r>
              <a:rPr sz="1867" spc="-280">
                <a:latin typeface="Comfortaa"/>
                <a:cs typeface="Comfortaa"/>
              </a:rPr>
              <a:t> </a:t>
            </a:r>
            <a:r>
              <a:rPr sz="1867" b="1" spc="267">
                <a:solidFill>
                  <a:srgbClr val="990000"/>
                </a:solidFill>
                <a:latin typeface="Comfortaa"/>
                <a:cs typeface="Comfortaa"/>
              </a:rPr>
              <a:t>θ</a:t>
            </a:r>
            <a:endParaRPr sz="1867">
              <a:latin typeface="Comfortaa"/>
              <a:cs typeface="Comfortaa"/>
            </a:endParaRPr>
          </a:p>
          <a:p>
            <a:pPr marL="67732" marR="1627253">
              <a:lnSpc>
                <a:spcPct val="200000"/>
              </a:lnSpc>
            </a:pPr>
            <a:r>
              <a:rPr sz="1867">
                <a:latin typeface="Comfortaa"/>
                <a:cs typeface="Comfortaa"/>
              </a:rPr>
              <a:t>I ﬂip the coin 100 times in </a:t>
            </a:r>
            <a:r>
              <a:rPr sz="1867" spc="-20">
                <a:latin typeface="Comfortaa"/>
                <a:cs typeface="Comfortaa"/>
              </a:rPr>
              <a:t>front </a:t>
            </a:r>
            <a:r>
              <a:rPr sz="1867">
                <a:latin typeface="Comfortaa"/>
                <a:cs typeface="Comfortaa"/>
              </a:rPr>
              <a:t>of </a:t>
            </a:r>
            <a:r>
              <a:rPr sz="1867" spc="-13">
                <a:latin typeface="Comfortaa"/>
                <a:cs typeface="Comfortaa"/>
              </a:rPr>
              <a:t>you, </a:t>
            </a:r>
            <a:r>
              <a:rPr sz="1867">
                <a:latin typeface="Comfortaa"/>
                <a:cs typeface="Comfortaa"/>
              </a:rPr>
              <a:t>ﬁnally </a:t>
            </a:r>
            <a:r>
              <a:rPr sz="1867" spc="-20">
                <a:latin typeface="Comfortaa"/>
                <a:cs typeface="Comfortaa"/>
              </a:rPr>
              <a:t>we </a:t>
            </a:r>
            <a:r>
              <a:rPr sz="1867">
                <a:latin typeface="Comfortaa"/>
                <a:cs typeface="Comfortaa"/>
              </a:rPr>
              <a:t>get </a:t>
            </a:r>
            <a:r>
              <a:rPr sz="1867" b="1">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a:t>
            </a:r>
            <a:r>
              <a:rPr sz="1867" b="1" spc="-60">
                <a:solidFill>
                  <a:srgbClr val="1154CC"/>
                </a:solidFill>
                <a:latin typeface="Comfortaa"/>
                <a:cs typeface="Comfortaa"/>
              </a:rPr>
              <a:t> </a:t>
            </a:r>
            <a:r>
              <a:rPr sz="1867">
                <a:latin typeface="Comfortaa"/>
                <a:cs typeface="Comfortaa"/>
              </a:rPr>
              <a:t>tails.  </a:t>
            </a:r>
            <a:r>
              <a:rPr sz="1867" spc="-7">
                <a:latin typeface="Comfortaa"/>
                <a:cs typeface="Comfortaa"/>
              </a:rPr>
              <a:t>Intuitively, </a:t>
            </a:r>
            <a:r>
              <a:rPr sz="1867">
                <a:latin typeface="Comfortaa"/>
                <a:cs typeface="Comfortaa"/>
              </a:rPr>
              <a:t>what is an estimate </a:t>
            </a:r>
            <a:r>
              <a:rPr sz="1867" spc="-13">
                <a:latin typeface="Comfortaa"/>
                <a:cs typeface="Comfortaa"/>
              </a:rPr>
              <a:t>for</a:t>
            </a:r>
            <a:r>
              <a:rPr sz="1867" spc="-33">
                <a:latin typeface="Comfortaa"/>
                <a:cs typeface="Comfortaa"/>
              </a:rPr>
              <a:t> </a:t>
            </a:r>
            <a:r>
              <a:rPr sz="1867" b="1" spc="133">
                <a:solidFill>
                  <a:srgbClr val="990000"/>
                </a:solidFill>
                <a:latin typeface="Comfortaa"/>
                <a:cs typeface="Comfortaa"/>
              </a:rPr>
              <a:t>θ?</a:t>
            </a:r>
            <a:endParaRPr sz="1867">
              <a:latin typeface="Comfortaa"/>
              <a:cs typeface="Comfortaa"/>
            </a:endParaRPr>
          </a:p>
          <a:p>
            <a:pPr>
              <a:spcBef>
                <a:spcPts val="53"/>
              </a:spcBef>
            </a:pPr>
            <a:endParaRPr sz="1400">
              <a:latin typeface="Comfortaa"/>
              <a:cs typeface="Comfortaa"/>
            </a:endParaRPr>
          </a:p>
          <a:p>
            <a:pPr marL="67732"/>
            <a:r>
              <a:rPr sz="1867" b="1">
                <a:solidFill>
                  <a:srgbClr val="990000"/>
                </a:solidFill>
                <a:latin typeface="Comfortaa"/>
                <a:cs typeface="Comfortaa"/>
              </a:rPr>
              <a:t>=&gt; </a:t>
            </a:r>
            <a:r>
              <a:rPr sz="1867" b="1" spc="267">
                <a:solidFill>
                  <a:srgbClr val="990000"/>
                </a:solidFill>
                <a:latin typeface="Comfortaa"/>
                <a:cs typeface="Comfortaa"/>
              </a:rPr>
              <a:t>θ </a:t>
            </a:r>
            <a:r>
              <a:rPr sz="1867" b="1">
                <a:solidFill>
                  <a:srgbClr val="990000"/>
                </a:solidFill>
                <a:latin typeface="Comfortaa"/>
                <a:cs typeface="Comfortaa"/>
              </a:rPr>
              <a:t>= </a:t>
            </a:r>
            <a:r>
              <a:rPr sz="1867" b="1">
                <a:solidFill>
                  <a:srgbClr val="1154CC"/>
                </a:solidFill>
                <a:latin typeface="Comfortaa"/>
                <a:cs typeface="Comfortaa"/>
              </a:rPr>
              <a:t>30 / 100 =</a:t>
            </a:r>
            <a:r>
              <a:rPr sz="1867" b="1" spc="-287">
                <a:solidFill>
                  <a:srgbClr val="1154CC"/>
                </a:solidFill>
                <a:latin typeface="Comfortaa"/>
                <a:cs typeface="Comfortaa"/>
              </a:rPr>
              <a:t> </a:t>
            </a:r>
            <a:r>
              <a:rPr sz="1867" b="1" spc="-27">
                <a:solidFill>
                  <a:srgbClr val="1154CC"/>
                </a:solidFill>
                <a:latin typeface="Comfortaa"/>
                <a:cs typeface="Comfortaa"/>
              </a:rPr>
              <a:t>0.3</a:t>
            </a:r>
            <a:endParaRPr sz="1867">
              <a:latin typeface="Comfortaa"/>
              <a:cs typeface="Comfortaa"/>
            </a:endParaRPr>
          </a:p>
          <a:p>
            <a:pPr>
              <a:lnSpc>
                <a:spcPct val="100000"/>
              </a:lnSpc>
            </a:pPr>
            <a:endParaRPr sz="2000">
              <a:latin typeface="Comfortaa"/>
              <a:cs typeface="Comfortaa"/>
            </a:endParaRPr>
          </a:p>
          <a:p>
            <a:pPr>
              <a:spcBef>
                <a:spcPts val="67"/>
              </a:spcBef>
            </a:pPr>
            <a:endParaRPr sz="1267">
              <a:latin typeface="Comfortaa"/>
              <a:cs typeface="Comfortaa"/>
            </a:endParaRPr>
          </a:p>
          <a:p>
            <a:pPr marL="219281"/>
            <a:r>
              <a:rPr sz="1867">
                <a:latin typeface="Comfortaa"/>
                <a:cs typeface="Comfortaa"/>
              </a:rPr>
              <a:t>P(data; </a:t>
            </a:r>
            <a:r>
              <a:rPr sz="1867" b="1" spc="127">
                <a:solidFill>
                  <a:srgbClr val="990000"/>
                </a:solidFill>
                <a:latin typeface="Comfortaa"/>
                <a:cs typeface="Comfortaa"/>
              </a:rPr>
              <a:t>θ</a:t>
            </a:r>
            <a:r>
              <a:rPr sz="1867" spc="127">
                <a:latin typeface="Comfortaa"/>
                <a:cs typeface="Comfortaa"/>
              </a:rPr>
              <a:t>) </a:t>
            </a:r>
            <a:r>
              <a:rPr sz="1867" b="1">
                <a:latin typeface="Comfortaa"/>
                <a:cs typeface="Comfortaa"/>
              </a:rPr>
              <a:t>= </a:t>
            </a:r>
            <a:r>
              <a:rPr sz="1867" spc="-7">
                <a:latin typeface="Comfortaa"/>
                <a:cs typeface="Comfortaa"/>
              </a:rPr>
              <a:t>P(</a:t>
            </a:r>
            <a:r>
              <a:rPr sz="1867" b="1" spc="-7">
                <a:solidFill>
                  <a:srgbClr val="1154CC"/>
                </a:solidFill>
                <a:latin typeface="Comfortaa"/>
                <a:cs typeface="Comfortaa"/>
              </a:rPr>
              <a:t>30 </a:t>
            </a:r>
            <a:r>
              <a:rPr sz="1867" spc="-13">
                <a:latin typeface="Comfortaa"/>
                <a:cs typeface="Comfortaa"/>
              </a:rPr>
              <a:t>heads </a:t>
            </a:r>
            <a:r>
              <a:rPr sz="1867">
                <a:latin typeface="Comfortaa"/>
                <a:cs typeface="Comfortaa"/>
              </a:rPr>
              <a:t>and </a:t>
            </a:r>
            <a:r>
              <a:rPr sz="1867" b="1" spc="-20">
                <a:solidFill>
                  <a:srgbClr val="1154CC"/>
                </a:solidFill>
                <a:latin typeface="Comfortaa"/>
                <a:cs typeface="Comfortaa"/>
              </a:rPr>
              <a:t>70 </a:t>
            </a:r>
            <a:r>
              <a:rPr sz="1867">
                <a:latin typeface="Comfortaa"/>
                <a:cs typeface="Comfortaa"/>
              </a:rPr>
              <a:t>tails; </a:t>
            </a:r>
            <a:r>
              <a:rPr sz="1867" b="1" spc="127">
                <a:solidFill>
                  <a:srgbClr val="990000"/>
                </a:solidFill>
                <a:latin typeface="Comfortaa"/>
                <a:cs typeface="Comfortaa"/>
              </a:rPr>
              <a:t>θ</a:t>
            </a:r>
            <a:r>
              <a:rPr sz="1867" spc="127">
                <a:latin typeface="Comfortaa"/>
                <a:cs typeface="Comfortaa"/>
              </a:rPr>
              <a:t>) </a:t>
            </a:r>
            <a:r>
              <a:rPr sz="1867">
                <a:latin typeface="Comfortaa"/>
                <a:cs typeface="Comfortaa"/>
              </a:rPr>
              <a:t>= </a:t>
            </a:r>
            <a:r>
              <a:rPr sz="1867" spc="-7">
                <a:latin typeface="Comfortaa"/>
                <a:cs typeface="Comfortaa"/>
              </a:rPr>
              <a:t>P(</a:t>
            </a:r>
            <a:r>
              <a:rPr sz="1867" b="1" spc="-7">
                <a:solidFill>
                  <a:srgbClr val="1154CC"/>
                </a:solidFill>
                <a:latin typeface="Comfortaa"/>
                <a:cs typeface="Comfortaa"/>
              </a:rPr>
              <a:t>30 </a:t>
            </a:r>
            <a:r>
              <a:rPr sz="1867" spc="-7">
                <a:latin typeface="Comfortaa"/>
                <a:cs typeface="Comfortaa"/>
              </a:rPr>
              <a:t>heads; </a:t>
            </a:r>
            <a:r>
              <a:rPr sz="1867" b="1" spc="127">
                <a:solidFill>
                  <a:srgbClr val="990000"/>
                </a:solidFill>
                <a:latin typeface="Comfortaa"/>
                <a:cs typeface="Comfortaa"/>
              </a:rPr>
              <a:t>θ</a:t>
            </a:r>
            <a:r>
              <a:rPr sz="1867" spc="127">
                <a:latin typeface="Comfortaa"/>
                <a:cs typeface="Comfortaa"/>
              </a:rPr>
              <a:t>) </a:t>
            </a:r>
            <a:r>
              <a:rPr sz="1867">
                <a:latin typeface="Comfortaa"/>
                <a:cs typeface="Comfortaa"/>
              </a:rPr>
              <a:t>x </a:t>
            </a:r>
            <a:r>
              <a:rPr sz="1867" spc="-13">
                <a:latin typeface="Comfortaa"/>
                <a:cs typeface="Comfortaa"/>
              </a:rPr>
              <a:t>P(</a:t>
            </a:r>
            <a:r>
              <a:rPr sz="1867" b="1" spc="-13">
                <a:solidFill>
                  <a:srgbClr val="1154CC"/>
                </a:solidFill>
                <a:latin typeface="Comfortaa"/>
                <a:cs typeface="Comfortaa"/>
              </a:rPr>
              <a:t>70 </a:t>
            </a:r>
            <a:r>
              <a:rPr sz="1867">
                <a:latin typeface="Comfortaa"/>
                <a:cs typeface="Comfortaa"/>
              </a:rPr>
              <a:t>tails;</a:t>
            </a:r>
            <a:r>
              <a:rPr sz="1867" spc="140">
                <a:latin typeface="Comfortaa"/>
                <a:cs typeface="Comfortaa"/>
              </a:rPr>
              <a:t> </a:t>
            </a:r>
            <a:r>
              <a:rPr sz="1867" b="1" spc="127">
                <a:solidFill>
                  <a:srgbClr val="990000"/>
                </a:solidFill>
                <a:latin typeface="Comfortaa"/>
                <a:cs typeface="Comfortaa"/>
              </a:rPr>
              <a:t>θ</a:t>
            </a:r>
            <a:r>
              <a:rPr sz="1867" spc="127">
                <a:latin typeface="Comfortaa"/>
                <a:cs typeface="Comfortaa"/>
              </a:rPr>
              <a:t>)</a:t>
            </a:r>
            <a:endParaRPr sz="1867">
              <a:latin typeface="Comfortaa"/>
              <a:cs typeface="Comfortaa"/>
            </a:endParaRPr>
          </a:p>
          <a:p>
            <a:pPr>
              <a:spcBef>
                <a:spcPts val="53"/>
              </a:spcBef>
            </a:pPr>
            <a:endParaRPr sz="1400">
              <a:latin typeface="Comfortaa"/>
              <a:cs typeface="Comfortaa"/>
            </a:endParaRPr>
          </a:p>
          <a:p>
            <a:pPr marL="219281"/>
            <a:r>
              <a:rPr sz="1867">
                <a:latin typeface="Comfortaa"/>
                <a:cs typeface="Comfortaa"/>
              </a:rPr>
              <a:t>= </a:t>
            </a:r>
            <a:r>
              <a:rPr sz="1867" b="1" spc="60">
                <a:solidFill>
                  <a:srgbClr val="990000"/>
                </a:solidFill>
                <a:latin typeface="Comfortaa"/>
                <a:cs typeface="Comfortaa"/>
              </a:rPr>
              <a:t>θ</a:t>
            </a:r>
            <a:r>
              <a:rPr sz="1800" b="1" spc="89" baseline="30864">
                <a:solidFill>
                  <a:srgbClr val="1154CC"/>
                </a:solidFill>
                <a:latin typeface="Comfortaa"/>
                <a:cs typeface="Comfortaa"/>
              </a:rPr>
              <a:t>30</a:t>
            </a:r>
            <a:r>
              <a:rPr sz="1867" spc="60">
                <a:latin typeface="Comfortaa"/>
                <a:cs typeface="Comfortaa"/>
              </a:rPr>
              <a:t>(1 </a:t>
            </a:r>
            <a:r>
              <a:rPr sz="1867">
                <a:latin typeface="Comfortaa"/>
                <a:cs typeface="Comfortaa"/>
              </a:rPr>
              <a:t>-</a:t>
            </a:r>
            <a:r>
              <a:rPr sz="1867" spc="-80">
                <a:latin typeface="Comfortaa"/>
                <a:cs typeface="Comfortaa"/>
              </a:rPr>
              <a:t> </a:t>
            </a:r>
            <a:r>
              <a:rPr sz="1867" b="1" spc="67">
                <a:solidFill>
                  <a:srgbClr val="990000"/>
                </a:solidFill>
                <a:latin typeface="Comfortaa"/>
                <a:cs typeface="Comfortaa"/>
              </a:rPr>
              <a:t>θ</a:t>
            </a:r>
            <a:r>
              <a:rPr sz="1867" spc="67">
                <a:latin typeface="Comfortaa"/>
                <a:cs typeface="Comfortaa"/>
              </a:rPr>
              <a:t>)</a:t>
            </a:r>
            <a:r>
              <a:rPr sz="1800" b="1" spc="100" baseline="30864">
                <a:solidFill>
                  <a:srgbClr val="1154CC"/>
                </a:solidFill>
                <a:latin typeface="Comfortaa"/>
                <a:cs typeface="Comfortaa"/>
              </a:rPr>
              <a:t>70</a:t>
            </a:r>
            <a:endParaRPr sz="1800" baseline="30864">
              <a:latin typeface="Comfortaa"/>
              <a:cs typeface="Comfortaa"/>
            </a:endParaRPr>
          </a:p>
          <a:p>
            <a:pPr marL="241294" marR="74505">
              <a:lnSpc>
                <a:spcPct val="200000"/>
              </a:lnSpc>
              <a:spcBef>
                <a:spcPts val="1125"/>
              </a:spcBef>
            </a:pPr>
            <a:r>
              <a:rPr sz="1867">
                <a:latin typeface="Comfortaa"/>
                <a:cs typeface="Comfortaa"/>
              </a:rPr>
              <a:t>Maximizing </a:t>
            </a:r>
            <a:r>
              <a:rPr sz="1867" b="1" spc="60">
                <a:solidFill>
                  <a:srgbClr val="990000"/>
                </a:solidFill>
                <a:latin typeface="Comfortaa"/>
                <a:cs typeface="Comfortaa"/>
              </a:rPr>
              <a:t>θ</a:t>
            </a:r>
            <a:r>
              <a:rPr sz="1800" b="1" spc="89" baseline="30864">
                <a:solidFill>
                  <a:srgbClr val="1154CC"/>
                </a:solidFill>
                <a:latin typeface="Comfortaa"/>
                <a:cs typeface="Comfortaa"/>
              </a:rPr>
              <a:t>30</a:t>
            </a:r>
            <a:r>
              <a:rPr sz="1867" spc="60">
                <a:latin typeface="Comfortaa"/>
                <a:cs typeface="Comfortaa"/>
              </a:rPr>
              <a:t>(1 </a:t>
            </a:r>
            <a:r>
              <a:rPr sz="1867">
                <a:latin typeface="Comfortaa"/>
                <a:cs typeface="Comfortaa"/>
              </a:rPr>
              <a:t>- </a:t>
            </a:r>
            <a:r>
              <a:rPr sz="1867" b="1" spc="67">
                <a:solidFill>
                  <a:srgbClr val="990000"/>
                </a:solidFill>
                <a:latin typeface="Comfortaa"/>
                <a:cs typeface="Comfortaa"/>
              </a:rPr>
              <a:t>θ</a:t>
            </a:r>
            <a:r>
              <a:rPr sz="1867" spc="67">
                <a:latin typeface="Comfortaa"/>
                <a:cs typeface="Comfortaa"/>
              </a:rPr>
              <a:t>)</a:t>
            </a:r>
            <a:r>
              <a:rPr sz="1800" b="1" spc="100" baseline="30864">
                <a:solidFill>
                  <a:srgbClr val="1154CC"/>
                </a:solidFill>
                <a:latin typeface="Comfortaa"/>
                <a:cs typeface="Comfortaa"/>
              </a:rPr>
              <a:t>70 </a:t>
            </a:r>
            <a:r>
              <a:rPr sz="1867">
                <a:latin typeface="Comfortaa"/>
                <a:cs typeface="Comfortaa"/>
              </a:rPr>
              <a:t>is </a:t>
            </a:r>
            <a:r>
              <a:rPr sz="1867" spc="-13">
                <a:latin typeface="Comfortaa"/>
                <a:cs typeface="Comfortaa"/>
              </a:rPr>
              <a:t>equivalent </a:t>
            </a:r>
            <a:r>
              <a:rPr sz="1867">
                <a:latin typeface="Comfortaa"/>
                <a:cs typeface="Comfortaa"/>
              </a:rPr>
              <a:t>to maximizing </a:t>
            </a:r>
            <a:r>
              <a:rPr sz="1867" spc="20">
                <a:latin typeface="Comfortaa"/>
                <a:cs typeface="Comfortaa"/>
              </a:rPr>
              <a:t>log(</a:t>
            </a:r>
            <a:r>
              <a:rPr sz="1867" b="1" spc="20">
                <a:solidFill>
                  <a:srgbClr val="990000"/>
                </a:solidFill>
                <a:latin typeface="Comfortaa"/>
                <a:cs typeface="Comfortaa"/>
              </a:rPr>
              <a:t>θ</a:t>
            </a:r>
            <a:r>
              <a:rPr sz="1800" b="1" spc="29" baseline="30864">
                <a:solidFill>
                  <a:srgbClr val="1154CC"/>
                </a:solidFill>
                <a:latin typeface="Comfortaa"/>
                <a:cs typeface="Comfortaa"/>
              </a:rPr>
              <a:t>30</a:t>
            </a:r>
            <a:r>
              <a:rPr sz="1867" spc="20">
                <a:latin typeface="Comfortaa"/>
                <a:cs typeface="Comfortaa"/>
              </a:rPr>
              <a:t>(1 </a:t>
            </a:r>
            <a:r>
              <a:rPr sz="1867">
                <a:latin typeface="Comfortaa"/>
                <a:cs typeface="Comfortaa"/>
              </a:rPr>
              <a:t>- </a:t>
            </a:r>
            <a:r>
              <a:rPr sz="1867" b="1" spc="53">
                <a:solidFill>
                  <a:srgbClr val="990000"/>
                </a:solidFill>
                <a:latin typeface="Comfortaa"/>
                <a:cs typeface="Comfortaa"/>
              </a:rPr>
              <a:t>θ</a:t>
            </a:r>
            <a:r>
              <a:rPr sz="1867" spc="53">
                <a:latin typeface="Comfortaa"/>
                <a:cs typeface="Comfortaa"/>
              </a:rPr>
              <a:t>)</a:t>
            </a:r>
            <a:r>
              <a:rPr sz="1800" b="1" spc="80" baseline="30864">
                <a:solidFill>
                  <a:srgbClr val="1154CC"/>
                </a:solidFill>
                <a:latin typeface="Comfortaa"/>
                <a:cs typeface="Comfortaa"/>
              </a:rPr>
              <a:t>70</a:t>
            </a:r>
            <a:r>
              <a:rPr sz="1867" spc="53">
                <a:latin typeface="Comfortaa"/>
                <a:cs typeface="Comfortaa"/>
              </a:rPr>
              <a:t>) </a:t>
            </a:r>
            <a:r>
              <a:rPr sz="1867">
                <a:latin typeface="Comfortaa"/>
                <a:cs typeface="Comfortaa"/>
              </a:rPr>
              <a:t>= </a:t>
            </a:r>
            <a:r>
              <a:rPr sz="1867" spc="20">
                <a:solidFill>
                  <a:srgbClr val="1154CC"/>
                </a:solidFill>
                <a:latin typeface="Comfortaa"/>
                <a:cs typeface="Comfortaa"/>
              </a:rPr>
              <a:t>30</a:t>
            </a:r>
            <a:r>
              <a:rPr sz="1867" spc="20">
                <a:latin typeface="Comfortaa"/>
                <a:cs typeface="Comfortaa"/>
              </a:rPr>
              <a:t>log(</a:t>
            </a:r>
            <a:r>
              <a:rPr sz="1867" b="1" spc="20">
                <a:solidFill>
                  <a:srgbClr val="990000"/>
                </a:solidFill>
                <a:latin typeface="Comfortaa"/>
                <a:cs typeface="Comfortaa"/>
              </a:rPr>
              <a:t>θ</a:t>
            </a:r>
            <a:r>
              <a:rPr sz="1867" spc="20">
                <a:latin typeface="Comfortaa"/>
                <a:cs typeface="Comfortaa"/>
              </a:rPr>
              <a:t>) </a:t>
            </a:r>
            <a:r>
              <a:rPr sz="1867">
                <a:latin typeface="Comfortaa"/>
                <a:cs typeface="Comfortaa"/>
              </a:rPr>
              <a:t>+ </a:t>
            </a:r>
            <a:r>
              <a:rPr sz="1867" spc="13">
                <a:solidFill>
                  <a:srgbClr val="1154CC"/>
                </a:solidFill>
                <a:latin typeface="Comfortaa"/>
                <a:cs typeface="Comfortaa"/>
              </a:rPr>
              <a:t>70</a:t>
            </a:r>
            <a:r>
              <a:rPr sz="1867" spc="13">
                <a:latin typeface="Comfortaa"/>
                <a:cs typeface="Comfortaa"/>
              </a:rPr>
              <a:t>log(1-</a:t>
            </a:r>
            <a:r>
              <a:rPr sz="1867" b="1" spc="13">
                <a:solidFill>
                  <a:srgbClr val="990000"/>
                </a:solidFill>
                <a:latin typeface="Comfortaa"/>
                <a:cs typeface="Comfortaa"/>
              </a:rPr>
              <a:t>θ</a:t>
            </a:r>
            <a:r>
              <a:rPr sz="1867" spc="13">
                <a:latin typeface="Comfortaa"/>
                <a:cs typeface="Comfortaa"/>
              </a:rPr>
              <a:t>)  </a:t>
            </a:r>
            <a:r>
              <a:rPr sz="1867" spc="-13">
                <a:latin typeface="Comfortaa"/>
                <a:cs typeface="Comfortaa"/>
              </a:rPr>
              <a:t>Derivative </a:t>
            </a:r>
            <a:r>
              <a:rPr sz="1867">
                <a:latin typeface="Comfortaa"/>
                <a:cs typeface="Comfortaa"/>
              </a:rPr>
              <a:t>=&gt; </a:t>
            </a:r>
            <a:r>
              <a:rPr sz="1867" spc="60">
                <a:solidFill>
                  <a:srgbClr val="1154CC"/>
                </a:solidFill>
                <a:latin typeface="Comfortaa"/>
                <a:cs typeface="Comfortaa"/>
              </a:rPr>
              <a:t>30</a:t>
            </a:r>
            <a:r>
              <a:rPr sz="1867" spc="60">
                <a:latin typeface="Comfortaa"/>
                <a:cs typeface="Comfortaa"/>
              </a:rPr>
              <a:t>/</a:t>
            </a:r>
            <a:r>
              <a:rPr sz="1867" b="1" spc="60">
                <a:solidFill>
                  <a:srgbClr val="990000"/>
                </a:solidFill>
                <a:latin typeface="Comfortaa"/>
                <a:cs typeface="Comfortaa"/>
              </a:rPr>
              <a:t>θ </a:t>
            </a:r>
            <a:r>
              <a:rPr sz="1867">
                <a:latin typeface="Comfortaa"/>
                <a:cs typeface="Comfortaa"/>
              </a:rPr>
              <a:t>- </a:t>
            </a:r>
            <a:r>
              <a:rPr sz="1867" spc="20">
                <a:solidFill>
                  <a:srgbClr val="1154CC"/>
                </a:solidFill>
                <a:latin typeface="Comfortaa"/>
                <a:cs typeface="Comfortaa"/>
              </a:rPr>
              <a:t>70</a:t>
            </a:r>
            <a:r>
              <a:rPr sz="1867" spc="20">
                <a:latin typeface="Comfortaa"/>
                <a:cs typeface="Comfortaa"/>
              </a:rPr>
              <a:t>/(1-</a:t>
            </a:r>
            <a:r>
              <a:rPr sz="1867" b="1" spc="20">
                <a:solidFill>
                  <a:srgbClr val="990000"/>
                </a:solidFill>
                <a:latin typeface="Comfortaa"/>
                <a:cs typeface="Comfortaa"/>
              </a:rPr>
              <a:t>θ</a:t>
            </a:r>
            <a:r>
              <a:rPr sz="1867" spc="20">
                <a:latin typeface="Comfortaa"/>
                <a:cs typeface="Comfortaa"/>
              </a:rPr>
              <a:t>) </a:t>
            </a:r>
            <a:r>
              <a:rPr sz="1867">
                <a:latin typeface="Comfortaa"/>
                <a:cs typeface="Comfortaa"/>
              </a:rPr>
              <a:t>=&gt; it hits </a:t>
            </a:r>
            <a:r>
              <a:rPr sz="1867" spc="-33">
                <a:latin typeface="Comfortaa"/>
                <a:cs typeface="Comfortaa"/>
              </a:rPr>
              <a:t>zero </a:t>
            </a:r>
            <a:r>
              <a:rPr sz="1867">
                <a:latin typeface="Comfortaa"/>
                <a:cs typeface="Comfortaa"/>
              </a:rPr>
              <a:t>when </a:t>
            </a:r>
            <a:r>
              <a:rPr sz="1867" b="1" spc="267">
                <a:solidFill>
                  <a:srgbClr val="990000"/>
                </a:solidFill>
                <a:latin typeface="Comfortaa"/>
                <a:cs typeface="Comfortaa"/>
              </a:rPr>
              <a:t>θ </a:t>
            </a:r>
            <a:r>
              <a:rPr sz="1867" b="1">
                <a:solidFill>
                  <a:srgbClr val="990000"/>
                </a:solidFill>
                <a:latin typeface="Comfortaa"/>
                <a:cs typeface="Comfortaa"/>
              </a:rPr>
              <a:t>=</a:t>
            </a:r>
            <a:r>
              <a:rPr sz="1867" b="1" spc="-347">
                <a:solidFill>
                  <a:srgbClr val="990000"/>
                </a:solidFill>
                <a:latin typeface="Comfortaa"/>
                <a:cs typeface="Comfortaa"/>
              </a:rPr>
              <a:t> </a:t>
            </a:r>
            <a:r>
              <a:rPr sz="1867">
                <a:solidFill>
                  <a:srgbClr val="1154CC"/>
                </a:solidFill>
                <a:latin typeface="Comfortaa"/>
                <a:cs typeface="Comfortaa"/>
              </a:rPr>
              <a:t>30/100</a:t>
            </a:r>
            <a:endParaRPr sz="1867">
              <a:latin typeface="Comfortaa"/>
              <a:cs typeface="Comfortaa"/>
            </a:endParaRPr>
          </a:p>
        </p:txBody>
      </p:sp>
    </p:spTree>
    <p:extLst>
      <p:ext uri="{BB962C8B-B14F-4D97-AF65-F5344CB8AC3E}">
        <p14:creationId xmlns:p14="http://schemas.microsoft.com/office/powerpoint/2010/main" val="3279658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E7AE-00E8-7B11-690F-21CB7291FA49}"/>
              </a:ext>
            </a:extLst>
          </p:cNvPr>
          <p:cNvSpPr>
            <a:spLocks noGrp="1"/>
          </p:cNvSpPr>
          <p:nvPr>
            <p:ph type="title"/>
          </p:nvPr>
        </p:nvSpPr>
        <p:spPr/>
        <p:txBody>
          <a:bodyPr>
            <a:normAutofit fontScale="90000"/>
          </a:bodyPr>
          <a:lstStyle/>
          <a:p>
            <a:r>
              <a:rPr lang="en-US" i="0">
                <a:ea typeface="+mj-lt"/>
                <a:cs typeface="+mj-lt"/>
              </a:rPr>
              <a:t>First-Order Markov Assumption vs Higher-Order Markov Assumption</a:t>
            </a:r>
            <a:endParaRPr lang="en-US"/>
          </a:p>
        </p:txBody>
      </p:sp>
      <p:sp>
        <p:nvSpPr>
          <p:cNvPr id="3" name="Content Placeholder 2">
            <a:extLst>
              <a:ext uri="{FF2B5EF4-FFF2-40B4-BE49-F238E27FC236}">
                <a16:creationId xmlns:a16="http://schemas.microsoft.com/office/drawing/2014/main" id="{6DA5FEC0-C5EF-B615-30E2-BF7532D2AD15}"/>
              </a:ext>
            </a:extLst>
          </p:cNvPr>
          <p:cNvSpPr>
            <a:spLocks noGrp="1"/>
          </p:cNvSpPr>
          <p:nvPr>
            <p:ph idx="1"/>
          </p:nvPr>
        </p:nvSpPr>
        <p:spPr>
          <a:xfrm>
            <a:off x="1143000" y="2009554"/>
            <a:ext cx="6592455" cy="4024424"/>
          </a:xfrm>
        </p:spPr>
        <p:txBody>
          <a:bodyPr vert="horz" lIns="91440" tIns="45720" rIns="91440" bIns="45720" rtlCol="0" anchor="t">
            <a:normAutofit/>
          </a:bodyPr>
          <a:lstStyle/>
          <a:p>
            <a:pPr marL="0" indent="0">
              <a:buNone/>
            </a:pPr>
            <a:endParaRPr lang="en-US">
              <a:ea typeface="+mn-lt"/>
              <a:cs typeface="+mn-lt"/>
            </a:endParaRPr>
          </a:p>
          <a:p>
            <a:r>
              <a:rPr lang="en-US">
                <a:ea typeface="+mn-lt"/>
                <a:cs typeface="+mn-lt"/>
              </a:rPr>
              <a:t>First-Order Markov Assumption:  The First-Order Markov Assumption states that the probability of a label at a given position in a sequence depends only on the label at the previous position in the sequence.</a:t>
            </a:r>
          </a:p>
          <a:p>
            <a:r>
              <a:rPr lang="en-US">
                <a:ea typeface="+mn-lt"/>
                <a:cs typeface="+mn-lt"/>
              </a:rPr>
              <a:t>Higher-Order Markov Assumption:  The Higher-Order Markov Assumption extends the First-Order Markov Assumption by allowing the probability of a label at a given position in a sequence to depend on the labels at several previous positions in the sequence.</a:t>
            </a:r>
          </a:p>
          <a:p>
            <a:endParaRPr lang="en-US"/>
          </a:p>
        </p:txBody>
      </p:sp>
      <p:pic>
        <p:nvPicPr>
          <p:cNvPr id="4" name="Picture 4" descr="Diagram, schematic&#10;&#10;Description automatically generated">
            <a:extLst>
              <a:ext uri="{FF2B5EF4-FFF2-40B4-BE49-F238E27FC236}">
                <a16:creationId xmlns:a16="http://schemas.microsoft.com/office/drawing/2014/main" id="{375AED34-A614-FEF2-8222-22EA57A48100}"/>
              </a:ext>
            </a:extLst>
          </p:cNvPr>
          <p:cNvPicPr>
            <a:picLocks noChangeAspect="1"/>
          </p:cNvPicPr>
          <p:nvPr/>
        </p:nvPicPr>
        <p:blipFill>
          <a:blip r:embed="rId3"/>
          <a:stretch>
            <a:fillRect/>
          </a:stretch>
        </p:blipFill>
        <p:spPr>
          <a:xfrm>
            <a:off x="7899400" y="2067570"/>
            <a:ext cx="3805381" cy="4154498"/>
          </a:xfrm>
          <a:prstGeom prst="rect">
            <a:avLst/>
          </a:prstGeom>
        </p:spPr>
      </p:pic>
    </p:spTree>
    <p:extLst>
      <p:ext uri="{BB962C8B-B14F-4D97-AF65-F5344CB8AC3E}">
        <p14:creationId xmlns:p14="http://schemas.microsoft.com/office/powerpoint/2010/main" val="35090601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8040-8FB7-2E95-F629-DEB369B805FA}"/>
              </a:ext>
            </a:extLst>
          </p:cNvPr>
          <p:cNvSpPr>
            <a:spLocks noGrp="1"/>
          </p:cNvSpPr>
          <p:nvPr>
            <p:ph type="title"/>
          </p:nvPr>
        </p:nvSpPr>
        <p:spPr>
          <a:xfrm>
            <a:off x="635000" y="2553856"/>
            <a:ext cx="11083636" cy="1382156"/>
          </a:xfrm>
        </p:spPr>
        <p:txBody>
          <a:bodyPr/>
          <a:lstStyle/>
          <a:p>
            <a:pPr algn="ctr"/>
            <a:r>
              <a:rPr lang="en-US" i="0">
                <a:ea typeface="+mj-lt"/>
                <a:cs typeface="+mj-lt"/>
              </a:rPr>
              <a:t>The Viterbi Algorithm</a:t>
            </a:r>
            <a:endParaRPr lang="en-US"/>
          </a:p>
        </p:txBody>
      </p:sp>
    </p:spTree>
    <p:extLst>
      <p:ext uri="{BB962C8B-B14F-4D97-AF65-F5344CB8AC3E}">
        <p14:creationId xmlns:p14="http://schemas.microsoft.com/office/powerpoint/2010/main" val="72706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446E324D-9201-4292-875F-C3B15A73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2AD7D83-A622-4E64-A15F-5715B2553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
            <a:ext cx="5683516" cy="28855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7A393F-6750-4B9D-A774-36E66ABA47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7835" y="0"/>
            <a:ext cx="3234165" cy="155502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2A6F3B3-F9A3-4E38-8F8E-5247F74D5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1242929"/>
            <a:ext cx="3559041" cy="56150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D51125D-D15A-4ADA-929B-DACA6E0D1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09656" y="3630223"/>
            <a:ext cx="3282344" cy="322777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Graphical user interface, text, application, chat or text message&#10;&#10;Description automatically generated">
            <a:extLst>
              <a:ext uri="{FF2B5EF4-FFF2-40B4-BE49-F238E27FC236}">
                <a16:creationId xmlns:a16="http://schemas.microsoft.com/office/drawing/2014/main" id="{D5E0C453-99AC-A96A-9DAB-AE6134095CD5}"/>
              </a:ext>
            </a:extLst>
          </p:cNvPr>
          <p:cNvPicPr>
            <a:picLocks noChangeAspect="1"/>
          </p:cNvPicPr>
          <p:nvPr/>
        </p:nvPicPr>
        <p:blipFill>
          <a:blip r:embed="rId2"/>
          <a:stretch>
            <a:fillRect/>
          </a:stretch>
        </p:blipFill>
        <p:spPr>
          <a:xfrm>
            <a:off x="752765" y="776259"/>
            <a:ext cx="10998199" cy="4866754"/>
          </a:xfrm>
          <a:prstGeom prst="rect">
            <a:avLst/>
          </a:prstGeom>
        </p:spPr>
      </p:pic>
    </p:spTree>
    <p:extLst>
      <p:ext uri="{BB962C8B-B14F-4D97-AF65-F5344CB8AC3E}">
        <p14:creationId xmlns:p14="http://schemas.microsoft.com/office/powerpoint/2010/main" val="8954054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CA4F-0FA1-6C69-AAA9-811F03AA47CD}"/>
              </a:ext>
            </a:extLst>
          </p:cNvPr>
          <p:cNvSpPr>
            <a:spLocks noGrp="1"/>
          </p:cNvSpPr>
          <p:nvPr>
            <p:ph type="title"/>
          </p:nvPr>
        </p:nvSpPr>
        <p:spPr/>
        <p:txBody>
          <a:bodyPr>
            <a:normAutofit/>
          </a:bodyPr>
          <a:lstStyle/>
          <a:p>
            <a:r>
              <a:rPr lang="en-US" i="0">
                <a:ea typeface="+mj-lt"/>
                <a:cs typeface="+mj-lt"/>
              </a:rPr>
              <a:t>The Viterbi Algorithm</a:t>
            </a:r>
            <a:endParaRPr lang="en-US">
              <a:ea typeface="+mj-lt"/>
              <a:cs typeface="+mj-lt"/>
            </a:endParaRPr>
          </a:p>
        </p:txBody>
      </p:sp>
      <p:sp>
        <p:nvSpPr>
          <p:cNvPr id="5" name="Content Placeholder 4">
            <a:extLst>
              <a:ext uri="{FF2B5EF4-FFF2-40B4-BE49-F238E27FC236}">
                <a16:creationId xmlns:a16="http://schemas.microsoft.com/office/drawing/2014/main" id="{6291AF00-C9E4-BDA3-BEE0-FEB61C4E823C}"/>
              </a:ext>
            </a:extLst>
          </p:cNvPr>
          <p:cNvSpPr>
            <a:spLocks noGrp="1"/>
          </p:cNvSpPr>
          <p:nvPr>
            <p:ph idx="1"/>
          </p:nvPr>
        </p:nvSpPr>
        <p:spPr>
          <a:xfrm>
            <a:off x="1143000" y="2009554"/>
            <a:ext cx="4595092" cy="4024424"/>
          </a:xfrm>
        </p:spPr>
        <p:txBody>
          <a:bodyPr vert="horz" lIns="91440" tIns="45720" rIns="91440" bIns="45720" rtlCol="0" anchor="t">
            <a:normAutofit lnSpcReduction="10000"/>
          </a:bodyPr>
          <a:lstStyle/>
          <a:p>
            <a:r>
              <a:rPr lang="en-US">
                <a:ea typeface="+mn-lt"/>
                <a:cs typeface="+mn-lt"/>
              </a:rPr>
              <a:t>The Viterbi Algorithm is an efficient method for decoding the most probable sequence of labels given a sequence of observations.</a:t>
            </a:r>
            <a:endParaRPr lang="en-US"/>
          </a:p>
          <a:p>
            <a:r>
              <a:rPr lang="en-US">
                <a:ea typeface="+mn-lt"/>
                <a:cs typeface="+mn-lt"/>
              </a:rPr>
              <a:t>Definition: Given a sequence X of observations and a CRF model, the Viterbi Algorithm calculates the most probable sequence of labels  Y by finding the path through the state trellis with the highest conditional probability p(Y|X).</a:t>
            </a:r>
            <a:endParaRPr lang="en-US"/>
          </a:p>
        </p:txBody>
      </p:sp>
      <p:pic>
        <p:nvPicPr>
          <p:cNvPr id="6" name="Picture 6" descr="Diagram&#10;&#10;Description automatically generated">
            <a:extLst>
              <a:ext uri="{FF2B5EF4-FFF2-40B4-BE49-F238E27FC236}">
                <a16:creationId xmlns:a16="http://schemas.microsoft.com/office/drawing/2014/main" id="{2490C8A6-FC31-34C9-9140-F06B9E48117B}"/>
              </a:ext>
            </a:extLst>
          </p:cNvPr>
          <p:cNvPicPr>
            <a:picLocks noChangeAspect="1"/>
          </p:cNvPicPr>
          <p:nvPr/>
        </p:nvPicPr>
        <p:blipFill>
          <a:blip r:embed="rId3"/>
          <a:stretch>
            <a:fillRect/>
          </a:stretch>
        </p:blipFill>
        <p:spPr>
          <a:xfrm>
            <a:off x="6340763" y="1429205"/>
            <a:ext cx="4763654" cy="2729588"/>
          </a:xfrm>
          <a:prstGeom prst="rect">
            <a:avLst/>
          </a:prstGeom>
        </p:spPr>
      </p:pic>
      <p:pic>
        <p:nvPicPr>
          <p:cNvPr id="7" name="Picture 7" descr="Diagram&#10;&#10;Description automatically generated">
            <a:extLst>
              <a:ext uri="{FF2B5EF4-FFF2-40B4-BE49-F238E27FC236}">
                <a16:creationId xmlns:a16="http://schemas.microsoft.com/office/drawing/2014/main" id="{2BD7EC78-28AC-A7C4-EE58-CAC5EFDDFFC4}"/>
              </a:ext>
            </a:extLst>
          </p:cNvPr>
          <p:cNvPicPr>
            <a:picLocks noChangeAspect="1"/>
          </p:cNvPicPr>
          <p:nvPr/>
        </p:nvPicPr>
        <p:blipFill>
          <a:blip r:embed="rId4"/>
          <a:stretch>
            <a:fillRect/>
          </a:stretch>
        </p:blipFill>
        <p:spPr>
          <a:xfrm>
            <a:off x="5844309" y="4266546"/>
            <a:ext cx="5825836" cy="2308091"/>
          </a:xfrm>
          <a:prstGeom prst="rect">
            <a:avLst/>
          </a:prstGeom>
        </p:spPr>
      </p:pic>
    </p:spTree>
    <p:extLst>
      <p:ext uri="{BB962C8B-B14F-4D97-AF65-F5344CB8AC3E}">
        <p14:creationId xmlns:p14="http://schemas.microsoft.com/office/powerpoint/2010/main" val="25771104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BAA4-2BB0-4E52-E20A-428DCB15D0F6}"/>
              </a:ext>
            </a:extLst>
          </p:cNvPr>
          <p:cNvSpPr>
            <a:spLocks noGrp="1"/>
          </p:cNvSpPr>
          <p:nvPr>
            <p:ph type="title"/>
          </p:nvPr>
        </p:nvSpPr>
        <p:spPr>
          <a:xfrm>
            <a:off x="711679" y="2201174"/>
            <a:ext cx="10826150" cy="2158533"/>
          </a:xfrm>
        </p:spPr>
        <p:txBody>
          <a:bodyPr/>
          <a:lstStyle/>
          <a:p>
            <a:pPr algn="ctr"/>
            <a:r>
              <a:rPr lang="en-US"/>
              <a:t>Example</a:t>
            </a:r>
          </a:p>
        </p:txBody>
      </p:sp>
    </p:spTree>
    <p:extLst>
      <p:ext uri="{BB962C8B-B14F-4D97-AF65-F5344CB8AC3E}">
        <p14:creationId xmlns:p14="http://schemas.microsoft.com/office/powerpoint/2010/main" val="12901979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72</a:t>
            </a:fld>
            <a:endParaRPr/>
          </a:p>
        </p:txBody>
      </p:sp>
      <p:sp>
        <p:nvSpPr>
          <p:cNvPr id="6" name="object 6"/>
          <p:cNvSpPr txBox="1">
            <a:spLocks noGrp="1"/>
          </p:cNvSpPr>
          <p:nvPr>
            <p:ph type="title" idx="4294967295"/>
          </p:nvPr>
        </p:nvSpPr>
        <p:spPr>
          <a:xfrm>
            <a:off x="924393" y="624252"/>
            <a:ext cx="9064625" cy="501077"/>
          </a:xfrm>
          <a:prstGeom prst="rect">
            <a:avLst/>
          </a:prstGeom>
          <a:solidFill>
            <a:schemeClr val="bg1"/>
          </a:solidFill>
          <a:ln w="9524">
            <a:solidFill>
              <a:schemeClr val="bg1"/>
            </a:solidFill>
          </a:ln>
        </p:spPr>
        <p:txBody>
          <a:bodyPr vert="horz" wrap="square" lIns="0" tIns="55033" rIns="0" bIns="0" rtlCol="0">
            <a:spAutoFit/>
          </a:bodyPr>
          <a:lstStyle/>
          <a:p>
            <a:pPr marR="23495" algn="ctr">
              <a:spcBef>
                <a:spcPts val="433"/>
              </a:spcBef>
            </a:pPr>
            <a:r>
              <a:rPr sz="3200" spc="-13"/>
              <a:t>Conditional </a:t>
            </a:r>
            <a:r>
              <a:rPr sz="3200"/>
              <a:t>Random </a:t>
            </a:r>
            <a:r>
              <a:rPr sz="3200" spc="-13"/>
              <a:t>Fields </a:t>
            </a:r>
            <a:r>
              <a:rPr lang="en-US" sz="3200" spc="-13"/>
              <a:t>I</a:t>
            </a:r>
            <a:r>
              <a:rPr lang="en-US" sz="3200"/>
              <a:t>n</a:t>
            </a:r>
            <a:r>
              <a:rPr sz="3200" spc="13"/>
              <a:t> </a:t>
            </a:r>
            <a:r>
              <a:rPr sz="3200"/>
              <a:t>NER</a:t>
            </a:r>
            <a:endParaRPr lang="en-US" sz="3200"/>
          </a:p>
        </p:txBody>
      </p:sp>
      <p:sp>
        <p:nvSpPr>
          <p:cNvPr id="7" name="object 7"/>
          <p:cNvSpPr/>
          <p:nvPr/>
        </p:nvSpPr>
        <p:spPr>
          <a:xfrm>
            <a:off x="658399" y="3754559"/>
            <a:ext cx="909320" cy="662093"/>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sp>
        <p:nvSpPr>
          <p:cNvPr id="8" name="object 8"/>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9" name="object 9"/>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0" name="object 10"/>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1" name="object 11"/>
          <p:cNvSpPr/>
          <p:nvPr/>
        </p:nvSpPr>
        <p:spPr>
          <a:xfrm>
            <a:off x="5566821" y="3754559"/>
            <a:ext cx="1336040" cy="662093"/>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12" name="object 12"/>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
        <p:nvSpPr>
          <p:cNvPr id="13" name="object 13"/>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4" name="object 14"/>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5" name="object 15"/>
          <p:cNvSpPr/>
          <p:nvPr/>
        </p:nvSpPr>
        <p:spPr>
          <a:xfrm>
            <a:off x="10605945" y="3754559"/>
            <a:ext cx="909320" cy="662093"/>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sp>
        <p:nvSpPr>
          <p:cNvPr id="16" name="object 16"/>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sp>
        <p:nvSpPr>
          <p:cNvPr id="17" name="object 17"/>
          <p:cNvSpPr/>
          <p:nvPr/>
        </p:nvSpPr>
        <p:spPr>
          <a:xfrm>
            <a:off x="583599" y="1572563"/>
            <a:ext cx="1059180" cy="662093"/>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8" name="object 18"/>
          <p:cNvSpPr txBox="1"/>
          <p:nvPr/>
        </p:nvSpPr>
        <p:spPr>
          <a:xfrm>
            <a:off x="855378" y="1764676"/>
            <a:ext cx="51562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PERS</a:t>
            </a:r>
          </a:p>
        </p:txBody>
      </p:sp>
      <p:sp>
        <p:nvSpPr>
          <p:cNvPr id="19" name="object 19"/>
          <p:cNvSpPr/>
          <p:nvPr/>
        </p:nvSpPr>
        <p:spPr>
          <a:xfrm>
            <a:off x="2644327" y="1572563"/>
            <a:ext cx="1336040" cy="662093"/>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0" name="object 20"/>
          <p:cNvSpPr txBox="1"/>
          <p:nvPr/>
        </p:nvSpPr>
        <p:spPr>
          <a:xfrm>
            <a:off x="2953636"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1" name="object 21"/>
          <p:cNvSpPr/>
          <p:nvPr/>
        </p:nvSpPr>
        <p:spPr>
          <a:xfrm>
            <a:off x="5629422" y="1572563"/>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22" name="object 22"/>
          <p:cNvSpPr txBox="1"/>
          <p:nvPr/>
        </p:nvSpPr>
        <p:spPr>
          <a:xfrm>
            <a:off x="5937277" y="1764676"/>
            <a:ext cx="595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ORGA</a:t>
            </a:r>
          </a:p>
        </p:txBody>
      </p:sp>
      <p:sp>
        <p:nvSpPr>
          <p:cNvPr id="23" name="object 23"/>
          <p:cNvSpPr/>
          <p:nvPr/>
        </p:nvSpPr>
        <p:spPr>
          <a:xfrm>
            <a:off x="10512346" y="1572563"/>
            <a:ext cx="1096433" cy="662093"/>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sp>
        <p:nvSpPr>
          <p:cNvPr id="24" name="object 24"/>
          <p:cNvSpPr txBox="1"/>
          <p:nvPr/>
        </p:nvSpPr>
        <p:spPr>
          <a:xfrm>
            <a:off x="10790279" y="1764677"/>
            <a:ext cx="54102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5" name="object 25"/>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6" name="object 26"/>
          <p:cNvSpPr txBox="1"/>
          <p:nvPr/>
        </p:nvSpPr>
        <p:spPr>
          <a:xfrm>
            <a:off x="8558528"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grpSp>
        <p:nvGrpSpPr>
          <p:cNvPr id="27" name="object 27"/>
          <p:cNvGrpSpPr/>
          <p:nvPr/>
        </p:nvGrpSpPr>
        <p:grpSpPr>
          <a:xfrm>
            <a:off x="1058144" y="2258595"/>
            <a:ext cx="110067" cy="1496060"/>
            <a:chOff x="793608" y="1693946"/>
            <a:chExt cx="82550" cy="1122045"/>
          </a:xfrm>
        </p:grpSpPr>
        <p:sp>
          <p:nvSpPr>
            <p:cNvPr id="28" name="object 28"/>
            <p:cNvSpPr/>
            <p:nvPr/>
          </p:nvSpPr>
          <p:spPr>
            <a:xfrm>
              <a:off x="834598" y="1789921"/>
              <a:ext cx="0" cy="1026160"/>
            </a:xfrm>
            <a:custGeom>
              <a:avLst/>
              <a:gdLst/>
              <a:ahLst/>
              <a:cxnLst/>
              <a:rect l="l" t="t" r="r" b="b"/>
              <a:pathLst>
                <a:path h="1026160">
                  <a:moveTo>
                    <a:pt x="0" y="1025997"/>
                  </a:moveTo>
                  <a:lnTo>
                    <a:pt x="0" y="0"/>
                  </a:lnTo>
                </a:path>
              </a:pathLst>
            </a:custGeom>
            <a:ln w="19049">
              <a:solidFill>
                <a:srgbClr val="1154CC"/>
              </a:solidFill>
            </a:ln>
          </p:spPr>
          <p:txBody>
            <a:bodyPr wrap="square" lIns="0" tIns="0" rIns="0" bIns="0" rtlCol="0"/>
            <a:lstStyle/>
            <a:p>
              <a:endParaRPr sz="3200"/>
            </a:p>
          </p:txBody>
        </p:sp>
        <p:sp>
          <p:nvSpPr>
            <p:cNvPr id="29" name="object 29"/>
            <p:cNvSpPr/>
            <p:nvPr/>
          </p:nvSpPr>
          <p:spPr>
            <a:xfrm>
              <a:off x="793608" y="1693946"/>
              <a:ext cx="81979" cy="105499"/>
            </a:xfrm>
            <a:prstGeom prst="rect">
              <a:avLst/>
            </a:prstGeom>
            <a:blipFill>
              <a:blip r:embed="rId2" cstate="print"/>
              <a:stretch>
                <a:fillRect/>
              </a:stretch>
            </a:blipFill>
          </p:spPr>
          <p:txBody>
            <a:bodyPr wrap="square" lIns="0" tIns="0" rIns="0" bIns="0" rtlCol="0"/>
            <a:lstStyle/>
            <a:p>
              <a:endParaRPr sz="3200"/>
            </a:p>
          </p:txBody>
        </p:sp>
      </p:grpSp>
      <p:grpSp>
        <p:nvGrpSpPr>
          <p:cNvPr id="30" name="object 30"/>
          <p:cNvGrpSpPr/>
          <p:nvPr/>
        </p:nvGrpSpPr>
        <p:grpSpPr>
          <a:xfrm>
            <a:off x="3257473" y="2258595"/>
            <a:ext cx="110067" cy="1496060"/>
            <a:chOff x="2443105" y="1693946"/>
            <a:chExt cx="82550" cy="1122045"/>
          </a:xfrm>
        </p:grpSpPr>
        <p:sp>
          <p:nvSpPr>
            <p:cNvPr id="31" name="object 31"/>
            <p:cNvSpPr/>
            <p:nvPr/>
          </p:nvSpPr>
          <p:spPr>
            <a:xfrm>
              <a:off x="2484095" y="1789921"/>
              <a:ext cx="0" cy="1026160"/>
            </a:xfrm>
            <a:custGeom>
              <a:avLst/>
              <a:gdLst/>
              <a:ahLst/>
              <a:cxnLst/>
              <a:rect l="l" t="t" r="r" b="b"/>
              <a:pathLst>
                <a:path h="1026160">
                  <a:moveTo>
                    <a:pt x="0" y="1025997"/>
                  </a:moveTo>
                  <a:lnTo>
                    <a:pt x="0" y="0"/>
                  </a:lnTo>
                </a:path>
              </a:pathLst>
            </a:custGeom>
            <a:ln w="19049">
              <a:solidFill>
                <a:srgbClr val="1154CC"/>
              </a:solidFill>
            </a:ln>
          </p:spPr>
          <p:txBody>
            <a:bodyPr wrap="square" lIns="0" tIns="0" rIns="0" bIns="0" rtlCol="0"/>
            <a:lstStyle/>
            <a:p>
              <a:endParaRPr sz="3200"/>
            </a:p>
          </p:txBody>
        </p:sp>
        <p:sp>
          <p:nvSpPr>
            <p:cNvPr id="32" name="object 32"/>
            <p:cNvSpPr/>
            <p:nvPr/>
          </p:nvSpPr>
          <p:spPr>
            <a:xfrm>
              <a:off x="2443105" y="1693946"/>
              <a:ext cx="81989" cy="105499"/>
            </a:xfrm>
            <a:prstGeom prst="rect">
              <a:avLst/>
            </a:prstGeom>
            <a:blipFill>
              <a:blip r:embed="rId2" cstate="print"/>
              <a:stretch>
                <a:fillRect/>
              </a:stretch>
            </a:blipFill>
          </p:spPr>
          <p:txBody>
            <a:bodyPr wrap="square" lIns="0" tIns="0" rIns="0" bIns="0" rtlCol="0"/>
            <a:lstStyle/>
            <a:p>
              <a:endParaRPr sz="3200"/>
            </a:p>
          </p:txBody>
        </p:sp>
      </p:grpSp>
      <p:grpSp>
        <p:nvGrpSpPr>
          <p:cNvPr id="33" name="object 33"/>
          <p:cNvGrpSpPr/>
          <p:nvPr/>
        </p:nvGrpSpPr>
        <p:grpSpPr>
          <a:xfrm>
            <a:off x="6179953" y="2258595"/>
            <a:ext cx="110067" cy="1496060"/>
            <a:chOff x="4634965" y="1693946"/>
            <a:chExt cx="82550" cy="1122045"/>
          </a:xfrm>
        </p:grpSpPr>
        <p:sp>
          <p:nvSpPr>
            <p:cNvPr id="34" name="object 34"/>
            <p:cNvSpPr/>
            <p:nvPr/>
          </p:nvSpPr>
          <p:spPr>
            <a:xfrm>
              <a:off x="4675965" y="1789921"/>
              <a:ext cx="0" cy="1026160"/>
            </a:xfrm>
            <a:custGeom>
              <a:avLst/>
              <a:gdLst/>
              <a:ahLst/>
              <a:cxnLst/>
              <a:rect l="l" t="t" r="r" b="b"/>
              <a:pathLst>
                <a:path h="1026160">
                  <a:moveTo>
                    <a:pt x="0" y="1025997"/>
                  </a:moveTo>
                  <a:lnTo>
                    <a:pt x="0" y="0"/>
                  </a:lnTo>
                </a:path>
              </a:pathLst>
            </a:custGeom>
            <a:ln w="19049">
              <a:solidFill>
                <a:srgbClr val="1154CC"/>
              </a:solidFill>
            </a:ln>
          </p:spPr>
          <p:txBody>
            <a:bodyPr wrap="square" lIns="0" tIns="0" rIns="0" bIns="0" rtlCol="0"/>
            <a:lstStyle/>
            <a:p>
              <a:endParaRPr sz="3200"/>
            </a:p>
          </p:txBody>
        </p:sp>
        <p:sp>
          <p:nvSpPr>
            <p:cNvPr id="35" name="object 35"/>
            <p:cNvSpPr/>
            <p:nvPr/>
          </p:nvSpPr>
          <p:spPr>
            <a:xfrm>
              <a:off x="4634965" y="1693946"/>
              <a:ext cx="81999" cy="105499"/>
            </a:xfrm>
            <a:prstGeom prst="rect">
              <a:avLst/>
            </a:prstGeom>
            <a:blipFill>
              <a:blip r:embed="rId2" cstate="print"/>
              <a:stretch>
                <a:fillRect/>
              </a:stretch>
            </a:blipFill>
          </p:spPr>
          <p:txBody>
            <a:bodyPr wrap="square" lIns="0" tIns="0" rIns="0" bIns="0" rtlCol="0"/>
            <a:lstStyle/>
            <a:p>
              <a:endParaRPr sz="3200"/>
            </a:p>
          </p:txBody>
        </p:sp>
      </p:grpSp>
      <p:grpSp>
        <p:nvGrpSpPr>
          <p:cNvPr id="36" name="object 36"/>
          <p:cNvGrpSpPr/>
          <p:nvPr/>
        </p:nvGrpSpPr>
        <p:grpSpPr>
          <a:xfrm>
            <a:off x="8862348" y="2258595"/>
            <a:ext cx="110067" cy="1496060"/>
            <a:chOff x="6646761" y="1693946"/>
            <a:chExt cx="82550" cy="1122045"/>
          </a:xfrm>
        </p:grpSpPr>
        <p:sp>
          <p:nvSpPr>
            <p:cNvPr id="37" name="object 37"/>
            <p:cNvSpPr/>
            <p:nvPr/>
          </p:nvSpPr>
          <p:spPr>
            <a:xfrm>
              <a:off x="6687761" y="1789921"/>
              <a:ext cx="0" cy="1026160"/>
            </a:xfrm>
            <a:custGeom>
              <a:avLst/>
              <a:gdLst/>
              <a:ahLst/>
              <a:cxnLst/>
              <a:rect l="l" t="t" r="r" b="b"/>
              <a:pathLst>
                <a:path h="1026160">
                  <a:moveTo>
                    <a:pt x="0" y="1025997"/>
                  </a:moveTo>
                  <a:lnTo>
                    <a:pt x="0" y="0"/>
                  </a:lnTo>
                </a:path>
              </a:pathLst>
            </a:custGeom>
            <a:ln w="19049">
              <a:solidFill>
                <a:srgbClr val="1154CC"/>
              </a:solidFill>
            </a:ln>
          </p:spPr>
          <p:txBody>
            <a:bodyPr wrap="square" lIns="0" tIns="0" rIns="0" bIns="0" rtlCol="0"/>
            <a:lstStyle/>
            <a:p>
              <a:endParaRPr sz="3200"/>
            </a:p>
          </p:txBody>
        </p:sp>
        <p:sp>
          <p:nvSpPr>
            <p:cNvPr id="38" name="object 38"/>
            <p:cNvSpPr/>
            <p:nvPr/>
          </p:nvSpPr>
          <p:spPr>
            <a:xfrm>
              <a:off x="6646761" y="1693946"/>
              <a:ext cx="81999" cy="105499"/>
            </a:xfrm>
            <a:prstGeom prst="rect">
              <a:avLst/>
            </a:prstGeom>
            <a:blipFill>
              <a:blip r:embed="rId2" cstate="print"/>
              <a:stretch>
                <a:fillRect/>
              </a:stretch>
            </a:blipFill>
          </p:spPr>
          <p:txBody>
            <a:bodyPr wrap="square" lIns="0" tIns="0" rIns="0" bIns="0" rtlCol="0"/>
            <a:lstStyle/>
            <a:p>
              <a:endParaRPr sz="3200"/>
            </a:p>
          </p:txBody>
        </p:sp>
      </p:grpSp>
      <p:grpSp>
        <p:nvGrpSpPr>
          <p:cNvPr id="39" name="object 39"/>
          <p:cNvGrpSpPr/>
          <p:nvPr/>
        </p:nvGrpSpPr>
        <p:grpSpPr>
          <a:xfrm>
            <a:off x="11005677" y="2258595"/>
            <a:ext cx="110067" cy="1496060"/>
            <a:chOff x="8254258" y="1693946"/>
            <a:chExt cx="82550" cy="1122045"/>
          </a:xfrm>
        </p:grpSpPr>
        <p:sp>
          <p:nvSpPr>
            <p:cNvPr id="40" name="object 40"/>
            <p:cNvSpPr/>
            <p:nvPr/>
          </p:nvSpPr>
          <p:spPr>
            <a:xfrm>
              <a:off x="8295258" y="1789921"/>
              <a:ext cx="0" cy="1026160"/>
            </a:xfrm>
            <a:custGeom>
              <a:avLst/>
              <a:gdLst/>
              <a:ahLst/>
              <a:cxnLst/>
              <a:rect l="l" t="t" r="r" b="b"/>
              <a:pathLst>
                <a:path h="1026160">
                  <a:moveTo>
                    <a:pt x="0" y="1025997"/>
                  </a:moveTo>
                  <a:lnTo>
                    <a:pt x="0" y="0"/>
                  </a:lnTo>
                </a:path>
              </a:pathLst>
            </a:custGeom>
            <a:ln w="19049">
              <a:solidFill>
                <a:srgbClr val="1154CC"/>
              </a:solidFill>
            </a:ln>
          </p:spPr>
          <p:txBody>
            <a:bodyPr wrap="square" lIns="0" tIns="0" rIns="0" bIns="0" rtlCol="0"/>
            <a:lstStyle/>
            <a:p>
              <a:endParaRPr sz="3200"/>
            </a:p>
          </p:txBody>
        </p:sp>
        <p:sp>
          <p:nvSpPr>
            <p:cNvPr id="41" name="object 41"/>
            <p:cNvSpPr/>
            <p:nvPr/>
          </p:nvSpPr>
          <p:spPr>
            <a:xfrm>
              <a:off x="8254258" y="1693946"/>
              <a:ext cx="81999" cy="105499"/>
            </a:xfrm>
            <a:prstGeom prst="rect">
              <a:avLst/>
            </a:prstGeom>
            <a:blipFill>
              <a:blip r:embed="rId2" cstate="print"/>
              <a:stretch>
                <a:fillRect/>
              </a:stretch>
            </a:blipFill>
          </p:spPr>
          <p:txBody>
            <a:bodyPr wrap="square" lIns="0" tIns="0" rIns="0" bIns="0" rtlCol="0"/>
            <a:lstStyle/>
            <a:p>
              <a:endParaRPr sz="3200"/>
            </a:p>
          </p:txBody>
        </p:sp>
      </p:grpSp>
    </p:spTree>
    <p:extLst>
      <p:ext uri="{BB962C8B-B14F-4D97-AF65-F5344CB8AC3E}">
        <p14:creationId xmlns:p14="http://schemas.microsoft.com/office/powerpoint/2010/main" val="1798350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73</a:t>
            </a:fld>
            <a:endParaRPr/>
          </a:p>
        </p:txBody>
      </p:sp>
      <p:sp>
        <p:nvSpPr>
          <p:cNvPr id="7" name="object 7"/>
          <p:cNvSpPr/>
          <p:nvPr/>
        </p:nvSpPr>
        <p:spPr>
          <a:xfrm>
            <a:off x="658399" y="3754559"/>
            <a:ext cx="909320" cy="662093"/>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sp>
        <p:nvSpPr>
          <p:cNvPr id="8" name="object 8"/>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9" name="object 9"/>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0" name="object 10"/>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1" name="object 11"/>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2" name="object 12"/>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3" name="object 13"/>
          <p:cNvSpPr/>
          <p:nvPr/>
        </p:nvSpPr>
        <p:spPr>
          <a:xfrm>
            <a:off x="10605945" y="3754559"/>
            <a:ext cx="909320" cy="662093"/>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sp>
        <p:nvSpPr>
          <p:cNvPr id="14" name="object 14"/>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sp>
        <p:nvSpPr>
          <p:cNvPr id="15" name="object 15"/>
          <p:cNvSpPr/>
          <p:nvPr/>
        </p:nvSpPr>
        <p:spPr>
          <a:xfrm>
            <a:off x="583599" y="1572563"/>
            <a:ext cx="1059180" cy="662093"/>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6" name="object 16"/>
          <p:cNvSpPr txBox="1"/>
          <p:nvPr/>
        </p:nvSpPr>
        <p:spPr>
          <a:xfrm>
            <a:off x="821512" y="1151248"/>
            <a:ext cx="583353" cy="789233"/>
          </a:xfrm>
          <a:prstGeom prst="rect">
            <a:avLst/>
          </a:prstGeom>
        </p:spPr>
        <p:txBody>
          <a:bodyPr vert="horz" wrap="square" lIns="0" tIns="16933" rIns="0" bIns="0" rtlCol="0">
            <a:spAutoFit/>
          </a:bodyPr>
          <a:lstStyle/>
          <a:p>
            <a:pPr marR="38944" algn="ctr">
              <a:spcBef>
                <a:spcPts val="133"/>
              </a:spcBef>
            </a:pPr>
            <a:r>
              <a:rPr sz="1867" b="1">
                <a:latin typeface="Comfortaa"/>
                <a:cs typeface="Comfortaa"/>
              </a:rPr>
              <a:t>Y</a:t>
            </a:r>
            <a:r>
              <a:rPr sz="1800" b="1" baseline="-30864">
                <a:latin typeface="Comfortaa"/>
                <a:cs typeface="Comfortaa"/>
              </a:rPr>
              <a:t>1</a:t>
            </a:r>
            <a:endParaRPr sz="1800" baseline="-30864">
              <a:latin typeface="Comfortaa"/>
              <a:cs typeface="Comfortaa"/>
            </a:endParaRPr>
          </a:p>
          <a:p>
            <a:pPr>
              <a:spcBef>
                <a:spcPts val="87"/>
              </a:spcBef>
            </a:pPr>
            <a:endParaRPr sz="1600">
              <a:latin typeface="Comfortaa"/>
              <a:cs typeface="Comfortaa"/>
            </a:endParaRPr>
          </a:p>
          <a:p>
            <a:pPr algn="ctr">
              <a:spcBef>
                <a:spcPts val="7"/>
              </a:spcBef>
            </a:pPr>
            <a:r>
              <a:rPr sz="1467">
                <a:latin typeface="Comfortaa"/>
                <a:cs typeface="Comfortaa"/>
              </a:rPr>
              <a:t>PERS</a:t>
            </a:r>
          </a:p>
        </p:txBody>
      </p:sp>
      <p:sp>
        <p:nvSpPr>
          <p:cNvPr id="17" name="object 17"/>
          <p:cNvSpPr/>
          <p:nvPr/>
        </p:nvSpPr>
        <p:spPr>
          <a:xfrm>
            <a:off x="2644327" y="1572563"/>
            <a:ext cx="1336040" cy="662093"/>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18" name="object 18"/>
          <p:cNvSpPr txBox="1"/>
          <p:nvPr/>
        </p:nvSpPr>
        <p:spPr>
          <a:xfrm>
            <a:off x="2919769" y="1151248"/>
            <a:ext cx="785707" cy="789233"/>
          </a:xfrm>
          <a:prstGeom prst="rect">
            <a:avLst/>
          </a:prstGeom>
        </p:spPr>
        <p:txBody>
          <a:bodyPr vert="horz" wrap="square" lIns="0" tIns="16933" rIns="0" bIns="0" rtlCol="0">
            <a:spAutoFit/>
          </a:bodyPr>
          <a:lstStyle/>
          <a:p>
            <a:pPr marL="52492" algn="ctr">
              <a:spcBef>
                <a:spcPts val="133"/>
              </a:spcBef>
            </a:pPr>
            <a:r>
              <a:rPr sz="1867" b="1" spc="7">
                <a:latin typeface="Comfortaa"/>
                <a:cs typeface="Comfortaa"/>
              </a:rPr>
              <a:t>Y</a:t>
            </a:r>
            <a:r>
              <a:rPr sz="1800" b="1" spc="9" baseline="-30864">
                <a:latin typeface="Comfortaa"/>
                <a:cs typeface="Comfortaa"/>
              </a:rPr>
              <a:t>2</a:t>
            </a:r>
            <a:endParaRPr sz="1800" baseline="-30864">
              <a:latin typeface="Comfortaa"/>
              <a:cs typeface="Comfortaa"/>
            </a:endParaRPr>
          </a:p>
          <a:p>
            <a:pPr>
              <a:spcBef>
                <a:spcPts val="87"/>
              </a:spcBef>
            </a:pPr>
            <a:endParaRPr sz="1600">
              <a:latin typeface="Comfortaa"/>
              <a:cs typeface="Comfortaa"/>
            </a:endParaRPr>
          </a:p>
          <a:p>
            <a:pPr algn="ctr">
              <a:spcBef>
                <a:spcPts val="7"/>
              </a:spcBef>
            </a:pPr>
            <a:r>
              <a:rPr sz="1467" spc="-20">
                <a:latin typeface="Comfortaa"/>
                <a:cs typeface="Comfortaa"/>
              </a:rPr>
              <a:t>OTHER</a:t>
            </a:r>
            <a:endParaRPr sz="1467">
              <a:latin typeface="Comfortaa"/>
              <a:cs typeface="Comfortaa"/>
            </a:endParaRPr>
          </a:p>
        </p:txBody>
      </p:sp>
      <p:sp>
        <p:nvSpPr>
          <p:cNvPr id="19" name="object 19"/>
          <p:cNvSpPr/>
          <p:nvPr/>
        </p:nvSpPr>
        <p:spPr>
          <a:xfrm>
            <a:off x="10512346" y="1572563"/>
            <a:ext cx="1096433" cy="662093"/>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sp>
        <p:nvSpPr>
          <p:cNvPr id="20" name="object 20"/>
          <p:cNvSpPr txBox="1"/>
          <p:nvPr/>
        </p:nvSpPr>
        <p:spPr>
          <a:xfrm>
            <a:off x="10790279" y="1764677"/>
            <a:ext cx="54102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1" name="object 21"/>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2" name="object 22"/>
          <p:cNvSpPr txBox="1"/>
          <p:nvPr/>
        </p:nvSpPr>
        <p:spPr>
          <a:xfrm>
            <a:off x="8558528"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3" name="object 23"/>
          <p:cNvSpPr txBox="1"/>
          <p:nvPr/>
        </p:nvSpPr>
        <p:spPr>
          <a:xfrm>
            <a:off x="92689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4" name="object 24"/>
          <p:cNvSpPr txBox="1"/>
          <p:nvPr/>
        </p:nvSpPr>
        <p:spPr>
          <a:xfrm>
            <a:off x="3162090"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5" name="object 25"/>
          <p:cNvSpPr txBox="1"/>
          <p:nvPr/>
        </p:nvSpPr>
        <p:spPr>
          <a:xfrm>
            <a:off x="6006885"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6" name="object 26"/>
          <p:cNvSpPr txBox="1"/>
          <p:nvPr/>
        </p:nvSpPr>
        <p:spPr>
          <a:xfrm>
            <a:off x="8752378" y="4434995"/>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27" name="object 27"/>
          <p:cNvSpPr txBox="1"/>
          <p:nvPr/>
        </p:nvSpPr>
        <p:spPr>
          <a:xfrm>
            <a:off x="10907677"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28" name="object 28"/>
          <p:cNvSpPr txBox="1"/>
          <p:nvPr/>
        </p:nvSpPr>
        <p:spPr>
          <a:xfrm>
            <a:off x="8752377" y="1082201"/>
            <a:ext cx="36406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4</a:t>
            </a:r>
            <a:endParaRPr sz="1800" baseline="-33950">
              <a:latin typeface="Comfortaa"/>
              <a:cs typeface="Comfortaa"/>
            </a:endParaRPr>
          </a:p>
        </p:txBody>
      </p:sp>
      <p:sp>
        <p:nvSpPr>
          <p:cNvPr id="29" name="object 29"/>
          <p:cNvSpPr txBox="1"/>
          <p:nvPr/>
        </p:nvSpPr>
        <p:spPr>
          <a:xfrm>
            <a:off x="10907678" y="1071350"/>
            <a:ext cx="35983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p:txBody>
      </p:sp>
      <p:sp>
        <p:nvSpPr>
          <p:cNvPr id="30" name="object 30"/>
          <p:cNvSpPr/>
          <p:nvPr/>
        </p:nvSpPr>
        <p:spPr>
          <a:xfrm>
            <a:off x="5566821" y="3754559"/>
            <a:ext cx="1336040" cy="662093"/>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31" name="object 31"/>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
        <p:nvSpPr>
          <p:cNvPr id="32" name="object 32"/>
          <p:cNvSpPr/>
          <p:nvPr/>
        </p:nvSpPr>
        <p:spPr>
          <a:xfrm>
            <a:off x="5629422" y="1572563"/>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33" name="object 33"/>
          <p:cNvSpPr txBox="1"/>
          <p:nvPr/>
        </p:nvSpPr>
        <p:spPr>
          <a:xfrm>
            <a:off x="5903410" y="1151248"/>
            <a:ext cx="662940" cy="789233"/>
          </a:xfrm>
          <a:prstGeom prst="rect">
            <a:avLst/>
          </a:prstGeom>
        </p:spPr>
        <p:txBody>
          <a:bodyPr vert="horz" wrap="square" lIns="0" tIns="16933" rIns="0" bIns="0" rtlCol="0">
            <a:spAutoFit/>
          </a:bodyPr>
          <a:lstStyle/>
          <a:p>
            <a:pPr marL="154089">
              <a:spcBef>
                <a:spcPts val="133"/>
              </a:spcBef>
            </a:pPr>
            <a:r>
              <a:rPr sz="1867" b="1" spc="7">
                <a:latin typeface="Comfortaa"/>
                <a:cs typeface="Comfortaa"/>
              </a:rPr>
              <a:t>Y</a:t>
            </a:r>
            <a:r>
              <a:rPr sz="1800" b="1" spc="9" baseline="-30864">
                <a:latin typeface="Comfortaa"/>
                <a:cs typeface="Comfortaa"/>
              </a:rPr>
              <a:t>3</a:t>
            </a:r>
            <a:endParaRPr sz="1800" baseline="-30864">
              <a:latin typeface="Comfortaa"/>
              <a:cs typeface="Comfortaa"/>
            </a:endParaRPr>
          </a:p>
          <a:p>
            <a:pPr>
              <a:spcBef>
                <a:spcPts val="87"/>
              </a:spcBef>
            </a:pPr>
            <a:endParaRPr sz="1600">
              <a:latin typeface="Comfortaa"/>
              <a:cs typeface="Comfortaa"/>
            </a:endParaRPr>
          </a:p>
          <a:p>
            <a:pPr marL="50799">
              <a:spcBef>
                <a:spcPts val="7"/>
              </a:spcBef>
            </a:pPr>
            <a:r>
              <a:rPr sz="1467">
                <a:latin typeface="Comfortaa"/>
                <a:cs typeface="Comfortaa"/>
              </a:rPr>
              <a:t>ORGA</a:t>
            </a:r>
          </a:p>
        </p:txBody>
      </p:sp>
    </p:spTree>
    <p:extLst>
      <p:ext uri="{BB962C8B-B14F-4D97-AF65-F5344CB8AC3E}">
        <p14:creationId xmlns:p14="http://schemas.microsoft.com/office/powerpoint/2010/main" val="32647735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bject 41"/>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74</a:t>
            </a:fld>
            <a:endParaRPr/>
          </a:p>
        </p:txBody>
      </p:sp>
      <p:sp>
        <p:nvSpPr>
          <p:cNvPr id="7" name="object 7"/>
          <p:cNvSpPr/>
          <p:nvPr/>
        </p:nvSpPr>
        <p:spPr>
          <a:xfrm>
            <a:off x="658399" y="3754559"/>
            <a:ext cx="909320" cy="662093"/>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sp>
        <p:nvSpPr>
          <p:cNvPr id="8" name="object 8"/>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9" name="object 9"/>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0" name="object 10"/>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1" name="object 11"/>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2" name="object 12"/>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3" name="object 13"/>
          <p:cNvSpPr/>
          <p:nvPr/>
        </p:nvSpPr>
        <p:spPr>
          <a:xfrm>
            <a:off x="10605945" y="3754559"/>
            <a:ext cx="909320" cy="662093"/>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sp>
        <p:nvSpPr>
          <p:cNvPr id="14" name="object 14"/>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grpSp>
        <p:nvGrpSpPr>
          <p:cNvPr id="15" name="object 15"/>
          <p:cNvGrpSpPr/>
          <p:nvPr/>
        </p:nvGrpSpPr>
        <p:grpSpPr>
          <a:xfrm>
            <a:off x="583599" y="1572563"/>
            <a:ext cx="11025293" cy="662093"/>
            <a:chOff x="437699" y="1179422"/>
            <a:chExt cx="8268970" cy="496570"/>
          </a:xfrm>
        </p:grpSpPr>
        <p:sp>
          <p:nvSpPr>
            <p:cNvPr id="16" name="object 16"/>
            <p:cNvSpPr/>
            <p:nvPr/>
          </p:nvSpPr>
          <p:spPr>
            <a:xfrm>
              <a:off x="437699" y="1179422"/>
              <a:ext cx="794385" cy="496570"/>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7" name="object 17"/>
            <p:cNvSpPr/>
            <p:nvPr/>
          </p:nvSpPr>
          <p:spPr>
            <a:xfrm>
              <a:off x="1983246" y="1179422"/>
              <a:ext cx="1002030" cy="496570"/>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18" name="object 18"/>
            <p:cNvSpPr/>
            <p:nvPr/>
          </p:nvSpPr>
          <p:spPr>
            <a:xfrm>
              <a:off x="7884259" y="1179422"/>
              <a:ext cx="822325" cy="496570"/>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grpSp>
      <p:sp>
        <p:nvSpPr>
          <p:cNvPr id="19" name="object 19"/>
          <p:cNvSpPr txBox="1"/>
          <p:nvPr/>
        </p:nvSpPr>
        <p:spPr>
          <a:xfrm>
            <a:off x="10790279" y="1764677"/>
            <a:ext cx="54102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0" name="object 20"/>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1" name="object 21"/>
          <p:cNvSpPr txBox="1"/>
          <p:nvPr/>
        </p:nvSpPr>
        <p:spPr>
          <a:xfrm>
            <a:off x="8558528"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2" name="object 22"/>
          <p:cNvSpPr txBox="1"/>
          <p:nvPr/>
        </p:nvSpPr>
        <p:spPr>
          <a:xfrm>
            <a:off x="821512" y="1151248"/>
            <a:ext cx="583353" cy="789233"/>
          </a:xfrm>
          <a:prstGeom prst="rect">
            <a:avLst/>
          </a:prstGeom>
        </p:spPr>
        <p:txBody>
          <a:bodyPr vert="horz" wrap="square" lIns="0" tIns="16933" rIns="0" bIns="0" rtlCol="0">
            <a:spAutoFit/>
          </a:bodyPr>
          <a:lstStyle/>
          <a:p>
            <a:pPr marR="38944" algn="ctr">
              <a:spcBef>
                <a:spcPts val="133"/>
              </a:spcBef>
            </a:pPr>
            <a:r>
              <a:rPr sz="1867" b="1">
                <a:latin typeface="Comfortaa"/>
                <a:cs typeface="Comfortaa"/>
              </a:rPr>
              <a:t>Y</a:t>
            </a:r>
            <a:r>
              <a:rPr sz="1800" b="1" baseline="-30864">
                <a:latin typeface="Comfortaa"/>
                <a:cs typeface="Comfortaa"/>
              </a:rPr>
              <a:t>1</a:t>
            </a:r>
            <a:endParaRPr sz="1800" baseline="-30864">
              <a:latin typeface="Comfortaa"/>
              <a:cs typeface="Comfortaa"/>
            </a:endParaRPr>
          </a:p>
          <a:p>
            <a:pPr>
              <a:spcBef>
                <a:spcPts val="87"/>
              </a:spcBef>
            </a:pPr>
            <a:endParaRPr sz="1600">
              <a:latin typeface="Comfortaa"/>
              <a:cs typeface="Comfortaa"/>
            </a:endParaRPr>
          </a:p>
          <a:p>
            <a:pPr algn="ctr">
              <a:spcBef>
                <a:spcPts val="7"/>
              </a:spcBef>
            </a:pPr>
            <a:r>
              <a:rPr sz="1467">
                <a:latin typeface="Comfortaa"/>
                <a:cs typeface="Comfortaa"/>
              </a:rPr>
              <a:t>PERS</a:t>
            </a:r>
          </a:p>
        </p:txBody>
      </p:sp>
      <p:sp>
        <p:nvSpPr>
          <p:cNvPr id="23" name="object 23"/>
          <p:cNvSpPr txBox="1"/>
          <p:nvPr/>
        </p:nvSpPr>
        <p:spPr>
          <a:xfrm>
            <a:off x="2919769" y="1151248"/>
            <a:ext cx="785707" cy="789233"/>
          </a:xfrm>
          <a:prstGeom prst="rect">
            <a:avLst/>
          </a:prstGeom>
        </p:spPr>
        <p:txBody>
          <a:bodyPr vert="horz" wrap="square" lIns="0" tIns="16933" rIns="0" bIns="0" rtlCol="0">
            <a:spAutoFit/>
          </a:bodyPr>
          <a:lstStyle/>
          <a:p>
            <a:pPr marL="52492" algn="ctr">
              <a:spcBef>
                <a:spcPts val="133"/>
              </a:spcBef>
            </a:pPr>
            <a:r>
              <a:rPr sz="1867" b="1" spc="7">
                <a:latin typeface="Comfortaa"/>
                <a:cs typeface="Comfortaa"/>
              </a:rPr>
              <a:t>Y</a:t>
            </a:r>
            <a:r>
              <a:rPr sz="1800" b="1" spc="9" baseline="-30864">
                <a:latin typeface="Comfortaa"/>
                <a:cs typeface="Comfortaa"/>
              </a:rPr>
              <a:t>2</a:t>
            </a:r>
            <a:endParaRPr sz="1800" baseline="-30864">
              <a:latin typeface="Comfortaa"/>
              <a:cs typeface="Comfortaa"/>
            </a:endParaRPr>
          </a:p>
          <a:p>
            <a:pPr>
              <a:spcBef>
                <a:spcPts val="87"/>
              </a:spcBef>
            </a:pPr>
            <a:endParaRPr sz="1600">
              <a:latin typeface="Comfortaa"/>
              <a:cs typeface="Comfortaa"/>
            </a:endParaRPr>
          </a:p>
          <a:p>
            <a:pPr algn="ctr">
              <a:spcBef>
                <a:spcPts val="7"/>
              </a:spcBef>
            </a:pPr>
            <a:r>
              <a:rPr sz="1467" spc="-20">
                <a:latin typeface="Comfortaa"/>
                <a:cs typeface="Comfortaa"/>
              </a:rPr>
              <a:t>OTHER</a:t>
            </a:r>
            <a:endParaRPr sz="1467">
              <a:latin typeface="Comfortaa"/>
              <a:cs typeface="Comfortaa"/>
            </a:endParaRPr>
          </a:p>
        </p:txBody>
      </p:sp>
      <p:sp>
        <p:nvSpPr>
          <p:cNvPr id="24" name="object 24"/>
          <p:cNvSpPr txBox="1"/>
          <p:nvPr/>
        </p:nvSpPr>
        <p:spPr>
          <a:xfrm>
            <a:off x="92689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5" name="object 25"/>
          <p:cNvSpPr txBox="1"/>
          <p:nvPr/>
        </p:nvSpPr>
        <p:spPr>
          <a:xfrm>
            <a:off x="3162090"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6" name="object 26"/>
          <p:cNvSpPr txBox="1"/>
          <p:nvPr/>
        </p:nvSpPr>
        <p:spPr>
          <a:xfrm>
            <a:off x="6006885"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7" name="object 27"/>
          <p:cNvSpPr txBox="1"/>
          <p:nvPr/>
        </p:nvSpPr>
        <p:spPr>
          <a:xfrm>
            <a:off x="8752378" y="4434995"/>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28" name="object 28"/>
          <p:cNvSpPr txBox="1"/>
          <p:nvPr/>
        </p:nvSpPr>
        <p:spPr>
          <a:xfrm>
            <a:off x="10907677"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29" name="object 29"/>
          <p:cNvSpPr txBox="1"/>
          <p:nvPr/>
        </p:nvSpPr>
        <p:spPr>
          <a:xfrm>
            <a:off x="8752377" y="1082201"/>
            <a:ext cx="36406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4</a:t>
            </a:r>
            <a:endParaRPr sz="1800" baseline="-33950">
              <a:latin typeface="Comfortaa"/>
              <a:cs typeface="Comfortaa"/>
            </a:endParaRPr>
          </a:p>
        </p:txBody>
      </p:sp>
      <p:sp>
        <p:nvSpPr>
          <p:cNvPr id="30" name="object 30"/>
          <p:cNvSpPr txBox="1"/>
          <p:nvPr/>
        </p:nvSpPr>
        <p:spPr>
          <a:xfrm>
            <a:off x="10907678" y="1071350"/>
            <a:ext cx="35983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p:txBody>
      </p:sp>
      <p:grpSp>
        <p:nvGrpSpPr>
          <p:cNvPr id="31" name="object 31"/>
          <p:cNvGrpSpPr/>
          <p:nvPr/>
        </p:nvGrpSpPr>
        <p:grpSpPr>
          <a:xfrm>
            <a:off x="1641997" y="1572563"/>
            <a:ext cx="8870527" cy="662093"/>
            <a:chOff x="1231497" y="1179422"/>
            <a:chExt cx="6652895" cy="496570"/>
          </a:xfrm>
        </p:grpSpPr>
        <p:sp>
          <p:nvSpPr>
            <p:cNvPr id="32" name="object 32"/>
            <p:cNvSpPr/>
            <p:nvPr/>
          </p:nvSpPr>
          <p:spPr>
            <a:xfrm>
              <a:off x="1553226"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33" name="object 33"/>
            <p:cNvSpPr/>
            <p:nvPr/>
          </p:nvSpPr>
          <p:spPr>
            <a:xfrm>
              <a:off x="1231497" y="1427522"/>
              <a:ext cx="2990850" cy="0"/>
            </a:xfrm>
            <a:custGeom>
              <a:avLst/>
              <a:gdLst/>
              <a:ahLst/>
              <a:cxnLst/>
              <a:rect l="l" t="t" r="r" b="b"/>
              <a:pathLst>
                <a:path w="2990850">
                  <a:moveTo>
                    <a:pt x="0" y="0"/>
                  </a:moveTo>
                  <a:lnTo>
                    <a:pt x="751798" y="0"/>
                  </a:lnTo>
                </a:path>
                <a:path w="2990850">
                  <a:moveTo>
                    <a:pt x="1753446" y="0"/>
                  </a:moveTo>
                  <a:lnTo>
                    <a:pt x="2990643" y="0"/>
                  </a:lnTo>
                </a:path>
              </a:pathLst>
            </a:custGeom>
            <a:ln w="19049">
              <a:solidFill>
                <a:srgbClr val="1154CC"/>
              </a:solidFill>
            </a:ln>
          </p:spPr>
          <p:txBody>
            <a:bodyPr wrap="square" lIns="0" tIns="0" rIns="0" bIns="0" rtlCol="0"/>
            <a:lstStyle/>
            <a:p>
              <a:endParaRPr sz="3200"/>
            </a:p>
          </p:txBody>
        </p:sp>
        <p:sp>
          <p:nvSpPr>
            <p:cNvPr id="34" name="object 34"/>
            <p:cNvSpPr/>
            <p:nvPr/>
          </p:nvSpPr>
          <p:spPr>
            <a:xfrm>
              <a:off x="3610617"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35" name="object 35"/>
            <p:cNvSpPr/>
            <p:nvPr/>
          </p:nvSpPr>
          <p:spPr>
            <a:xfrm>
              <a:off x="5129864" y="1427522"/>
              <a:ext cx="2754630" cy="0"/>
            </a:xfrm>
            <a:custGeom>
              <a:avLst/>
              <a:gdLst/>
              <a:ahLst/>
              <a:cxnLst/>
              <a:rect l="l" t="t" r="r" b="b"/>
              <a:pathLst>
                <a:path w="2754629">
                  <a:moveTo>
                    <a:pt x="0" y="0"/>
                  </a:moveTo>
                  <a:lnTo>
                    <a:pt x="1057197" y="0"/>
                  </a:lnTo>
                </a:path>
                <a:path w="2754629">
                  <a:moveTo>
                    <a:pt x="2058745" y="0"/>
                  </a:moveTo>
                  <a:lnTo>
                    <a:pt x="2754444" y="0"/>
                  </a:lnTo>
                </a:path>
              </a:pathLst>
            </a:custGeom>
            <a:ln w="19049">
              <a:solidFill>
                <a:srgbClr val="1154CC"/>
              </a:solidFill>
            </a:ln>
          </p:spPr>
          <p:txBody>
            <a:bodyPr wrap="square" lIns="0" tIns="0" rIns="0" bIns="0" rtlCol="0"/>
            <a:lstStyle/>
            <a:p>
              <a:endParaRPr sz="3200"/>
            </a:p>
          </p:txBody>
        </p:sp>
        <p:sp>
          <p:nvSpPr>
            <p:cNvPr id="36" name="object 36"/>
            <p:cNvSpPr/>
            <p:nvPr/>
          </p:nvSpPr>
          <p:spPr>
            <a:xfrm>
              <a:off x="5744210" y="1373390"/>
              <a:ext cx="1861185" cy="108585"/>
            </a:xfrm>
            <a:custGeom>
              <a:avLst/>
              <a:gdLst/>
              <a:ahLst/>
              <a:cxnLst/>
              <a:rect l="l" t="t" r="r" b="b"/>
              <a:pathLst>
                <a:path w="1861184" h="108584">
                  <a:moveTo>
                    <a:pt x="108292" y="0"/>
                  </a:moveTo>
                  <a:lnTo>
                    <a:pt x="0" y="0"/>
                  </a:lnTo>
                  <a:lnTo>
                    <a:pt x="0" y="108292"/>
                  </a:lnTo>
                  <a:lnTo>
                    <a:pt x="108292" y="108292"/>
                  </a:lnTo>
                  <a:lnTo>
                    <a:pt x="108292" y="0"/>
                  </a:lnTo>
                  <a:close/>
                </a:path>
                <a:path w="1861184" h="108584">
                  <a:moveTo>
                    <a:pt x="1860892" y="0"/>
                  </a:moveTo>
                  <a:lnTo>
                    <a:pt x="1752600" y="0"/>
                  </a:lnTo>
                  <a:lnTo>
                    <a:pt x="1752600" y="108292"/>
                  </a:lnTo>
                  <a:lnTo>
                    <a:pt x="1860892" y="108292"/>
                  </a:lnTo>
                  <a:lnTo>
                    <a:pt x="1860892" y="0"/>
                  </a:lnTo>
                  <a:close/>
                </a:path>
              </a:pathLst>
            </a:custGeom>
            <a:solidFill>
              <a:srgbClr val="1154CC"/>
            </a:solidFill>
          </p:spPr>
          <p:txBody>
            <a:bodyPr wrap="square" lIns="0" tIns="0" rIns="0" bIns="0" rtlCol="0"/>
            <a:lstStyle/>
            <a:p>
              <a:endParaRPr sz="3200"/>
            </a:p>
          </p:txBody>
        </p:sp>
        <p:sp>
          <p:nvSpPr>
            <p:cNvPr id="37" name="object 37"/>
            <p:cNvSpPr/>
            <p:nvPr/>
          </p:nvSpPr>
          <p:spPr>
            <a:xfrm>
              <a:off x="4222066" y="1179422"/>
              <a:ext cx="908050" cy="496570"/>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grpSp>
      <p:sp>
        <p:nvSpPr>
          <p:cNvPr id="38" name="object 38"/>
          <p:cNvSpPr txBox="1"/>
          <p:nvPr/>
        </p:nvSpPr>
        <p:spPr>
          <a:xfrm>
            <a:off x="5903410" y="1151248"/>
            <a:ext cx="662940" cy="789233"/>
          </a:xfrm>
          <a:prstGeom prst="rect">
            <a:avLst/>
          </a:prstGeom>
        </p:spPr>
        <p:txBody>
          <a:bodyPr vert="horz" wrap="square" lIns="0" tIns="16933" rIns="0" bIns="0" rtlCol="0">
            <a:spAutoFit/>
          </a:bodyPr>
          <a:lstStyle/>
          <a:p>
            <a:pPr marL="154089">
              <a:spcBef>
                <a:spcPts val="133"/>
              </a:spcBef>
            </a:pPr>
            <a:r>
              <a:rPr sz="1867" b="1" spc="7">
                <a:latin typeface="Comfortaa"/>
                <a:cs typeface="Comfortaa"/>
              </a:rPr>
              <a:t>Y</a:t>
            </a:r>
            <a:r>
              <a:rPr sz="1800" b="1" spc="9" baseline="-30864">
                <a:latin typeface="Comfortaa"/>
                <a:cs typeface="Comfortaa"/>
              </a:rPr>
              <a:t>3</a:t>
            </a:r>
            <a:endParaRPr sz="1800" baseline="-30864">
              <a:latin typeface="Comfortaa"/>
              <a:cs typeface="Comfortaa"/>
            </a:endParaRPr>
          </a:p>
          <a:p>
            <a:pPr>
              <a:spcBef>
                <a:spcPts val="87"/>
              </a:spcBef>
            </a:pPr>
            <a:endParaRPr sz="1600">
              <a:latin typeface="Comfortaa"/>
              <a:cs typeface="Comfortaa"/>
            </a:endParaRPr>
          </a:p>
          <a:p>
            <a:pPr marL="50799">
              <a:spcBef>
                <a:spcPts val="7"/>
              </a:spcBef>
            </a:pPr>
            <a:r>
              <a:rPr sz="1467">
                <a:latin typeface="Comfortaa"/>
                <a:cs typeface="Comfortaa"/>
              </a:rPr>
              <a:t>ORGA</a:t>
            </a:r>
          </a:p>
        </p:txBody>
      </p:sp>
      <p:sp>
        <p:nvSpPr>
          <p:cNvPr id="39" name="object 39"/>
          <p:cNvSpPr/>
          <p:nvPr/>
        </p:nvSpPr>
        <p:spPr>
          <a:xfrm>
            <a:off x="5566821" y="3754559"/>
            <a:ext cx="1336040" cy="662093"/>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40" name="object 40"/>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Tree>
    <p:extLst>
      <p:ext uri="{BB962C8B-B14F-4D97-AF65-F5344CB8AC3E}">
        <p14:creationId xmlns:p14="http://schemas.microsoft.com/office/powerpoint/2010/main" val="2701381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75</a:t>
            </a:fld>
            <a:endParaRPr/>
          </a:p>
        </p:txBody>
      </p:sp>
      <p:sp>
        <p:nvSpPr>
          <p:cNvPr id="7" name="object 7"/>
          <p:cNvSpPr/>
          <p:nvPr/>
        </p:nvSpPr>
        <p:spPr>
          <a:xfrm>
            <a:off x="658399" y="3754559"/>
            <a:ext cx="909320" cy="662093"/>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sp>
        <p:nvSpPr>
          <p:cNvPr id="8" name="object 8"/>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9" name="object 9"/>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0" name="object 10"/>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1" name="object 11"/>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2" name="object 12"/>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3" name="object 13"/>
          <p:cNvSpPr/>
          <p:nvPr/>
        </p:nvSpPr>
        <p:spPr>
          <a:xfrm>
            <a:off x="10605945" y="3754559"/>
            <a:ext cx="909320" cy="662093"/>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sp>
        <p:nvSpPr>
          <p:cNvPr id="14" name="object 14"/>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grpSp>
        <p:nvGrpSpPr>
          <p:cNvPr id="15" name="object 15"/>
          <p:cNvGrpSpPr/>
          <p:nvPr/>
        </p:nvGrpSpPr>
        <p:grpSpPr>
          <a:xfrm>
            <a:off x="583599" y="1572563"/>
            <a:ext cx="11025293" cy="662093"/>
            <a:chOff x="437699" y="1179422"/>
            <a:chExt cx="8268970" cy="496570"/>
          </a:xfrm>
        </p:grpSpPr>
        <p:sp>
          <p:nvSpPr>
            <p:cNvPr id="16" name="object 16"/>
            <p:cNvSpPr/>
            <p:nvPr/>
          </p:nvSpPr>
          <p:spPr>
            <a:xfrm>
              <a:off x="7884259" y="1179422"/>
              <a:ext cx="822325" cy="496570"/>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sp>
          <p:nvSpPr>
            <p:cNvPr id="17" name="object 17"/>
            <p:cNvSpPr/>
            <p:nvPr/>
          </p:nvSpPr>
          <p:spPr>
            <a:xfrm>
              <a:off x="437699" y="1179422"/>
              <a:ext cx="794385" cy="496570"/>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8" name="object 18"/>
            <p:cNvSpPr/>
            <p:nvPr/>
          </p:nvSpPr>
          <p:spPr>
            <a:xfrm>
              <a:off x="1983246" y="1179422"/>
              <a:ext cx="1002030" cy="496570"/>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grpSp>
      <p:sp>
        <p:nvSpPr>
          <p:cNvPr id="19" name="object 19"/>
          <p:cNvSpPr txBox="1"/>
          <p:nvPr/>
        </p:nvSpPr>
        <p:spPr>
          <a:xfrm>
            <a:off x="10790279" y="1764677"/>
            <a:ext cx="54102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0" name="object 20"/>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1" name="object 21"/>
          <p:cNvSpPr txBox="1"/>
          <p:nvPr/>
        </p:nvSpPr>
        <p:spPr>
          <a:xfrm>
            <a:off x="8558528"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2" name="object 22"/>
          <p:cNvSpPr txBox="1"/>
          <p:nvPr/>
        </p:nvSpPr>
        <p:spPr>
          <a:xfrm>
            <a:off x="821512" y="1151248"/>
            <a:ext cx="583353" cy="789233"/>
          </a:xfrm>
          <a:prstGeom prst="rect">
            <a:avLst/>
          </a:prstGeom>
        </p:spPr>
        <p:txBody>
          <a:bodyPr vert="horz" wrap="square" lIns="0" tIns="16933" rIns="0" bIns="0" rtlCol="0">
            <a:spAutoFit/>
          </a:bodyPr>
          <a:lstStyle/>
          <a:p>
            <a:pPr marR="38944" algn="ctr">
              <a:spcBef>
                <a:spcPts val="133"/>
              </a:spcBef>
            </a:pPr>
            <a:r>
              <a:rPr sz="1867" b="1">
                <a:latin typeface="Comfortaa"/>
                <a:cs typeface="Comfortaa"/>
              </a:rPr>
              <a:t>Y</a:t>
            </a:r>
            <a:r>
              <a:rPr sz="1800" b="1" baseline="-30864">
                <a:latin typeface="Comfortaa"/>
                <a:cs typeface="Comfortaa"/>
              </a:rPr>
              <a:t>1</a:t>
            </a:r>
            <a:endParaRPr sz="1800" baseline="-30864">
              <a:latin typeface="Comfortaa"/>
              <a:cs typeface="Comfortaa"/>
            </a:endParaRPr>
          </a:p>
          <a:p>
            <a:pPr>
              <a:spcBef>
                <a:spcPts val="87"/>
              </a:spcBef>
            </a:pPr>
            <a:endParaRPr sz="1600">
              <a:latin typeface="Comfortaa"/>
              <a:cs typeface="Comfortaa"/>
            </a:endParaRPr>
          </a:p>
          <a:p>
            <a:pPr algn="ctr">
              <a:spcBef>
                <a:spcPts val="7"/>
              </a:spcBef>
            </a:pPr>
            <a:r>
              <a:rPr sz="1467">
                <a:latin typeface="Comfortaa"/>
                <a:cs typeface="Comfortaa"/>
              </a:rPr>
              <a:t>PERS</a:t>
            </a:r>
          </a:p>
        </p:txBody>
      </p:sp>
      <p:sp>
        <p:nvSpPr>
          <p:cNvPr id="23" name="object 23"/>
          <p:cNvSpPr txBox="1"/>
          <p:nvPr/>
        </p:nvSpPr>
        <p:spPr>
          <a:xfrm>
            <a:off x="2919769" y="1151248"/>
            <a:ext cx="785707" cy="789233"/>
          </a:xfrm>
          <a:prstGeom prst="rect">
            <a:avLst/>
          </a:prstGeom>
        </p:spPr>
        <p:txBody>
          <a:bodyPr vert="horz" wrap="square" lIns="0" tIns="16933" rIns="0" bIns="0" rtlCol="0">
            <a:spAutoFit/>
          </a:bodyPr>
          <a:lstStyle/>
          <a:p>
            <a:pPr marL="52492" algn="ctr">
              <a:spcBef>
                <a:spcPts val="133"/>
              </a:spcBef>
            </a:pPr>
            <a:r>
              <a:rPr sz="1867" b="1" spc="7">
                <a:latin typeface="Comfortaa"/>
                <a:cs typeface="Comfortaa"/>
              </a:rPr>
              <a:t>Y</a:t>
            </a:r>
            <a:r>
              <a:rPr sz="1800" b="1" spc="9" baseline="-30864">
                <a:latin typeface="Comfortaa"/>
                <a:cs typeface="Comfortaa"/>
              </a:rPr>
              <a:t>2</a:t>
            </a:r>
            <a:endParaRPr sz="1800" baseline="-30864">
              <a:latin typeface="Comfortaa"/>
              <a:cs typeface="Comfortaa"/>
            </a:endParaRPr>
          </a:p>
          <a:p>
            <a:pPr>
              <a:spcBef>
                <a:spcPts val="87"/>
              </a:spcBef>
            </a:pPr>
            <a:endParaRPr sz="1600">
              <a:latin typeface="Comfortaa"/>
              <a:cs typeface="Comfortaa"/>
            </a:endParaRPr>
          </a:p>
          <a:p>
            <a:pPr algn="ctr">
              <a:spcBef>
                <a:spcPts val="7"/>
              </a:spcBef>
            </a:pPr>
            <a:r>
              <a:rPr sz="1467" spc="-20">
                <a:latin typeface="Comfortaa"/>
                <a:cs typeface="Comfortaa"/>
              </a:rPr>
              <a:t>OTHER</a:t>
            </a:r>
            <a:endParaRPr sz="1467">
              <a:latin typeface="Comfortaa"/>
              <a:cs typeface="Comfortaa"/>
            </a:endParaRPr>
          </a:p>
        </p:txBody>
      </p:sp>
      <p:sp>
        <p:nvSpPr>
          <p:cNvPr id="24" name="object 24"/>
          <p:cNvSpPr txBox="1"/>
          <p:nvPr/>
        </p:nvSpPr>
        <p:spPr>
          <a:xfrm>
            <a:off x="92689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5" name="object 25"/>
          <p:cNvSpPr txBox="1"/>
          <p:nvPr/>
        </p:nvSpPr>
        <p:spPr>
          <a:xfrm>
            <a:off x="3162090"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6" name="object 26"/>
          <p:cNvSpPr txBox="1"/>
          <p:nvPr/>
        </p:nvSpPr>
        <p:spPr>
          <a:xfrm>
            <a:off x="6006885"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7" name="object 27"/>
          <p:cNvSpPr txBox="1"/>
          <p:nvPr/>
        </p:nvSpPr>
        <p:spPr>
          <a:xfrm>
            <a:off x="8752378" y="4434995"/>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28" name="object 28"/>
          <p:cNvSpPr txBox="1"/>
          <p:nvPr/>
        </p:nvSpPr>
        <p:spPr>
          <a:xfrm>
            <a:off x="10907677"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29" name="object 29"/>
          <p:cNvSpPr txBox="1"/>
          <p:nvPr/>
        </p:nvSpPr>
        <p:spPr>
          <a:xfrm>
            <a:off x="8752377" y="1082201"/>
            <a:ext cx="36406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4</a:t>
            </a:r>
            <a:endParaRPr sz="1800" baseline="-33950">
              <a:latin typeface="Comfortaa"/>
              <a:cs typeface="Comfortaa"/>
            </a:endParaRPr>
          </a:p>
        </p:txBody>
      </p:sp>
      <p:sp>
        <p:nvSpPr>
          <p:cNvPr id="30" name="object 30"/>
          <p:cNvSpPr txBox="1"/>
          <p:nvPr/>
        </p:nvSpPr>
        <p:spPr>
          <a:xfrm>
            <a:off x="10907678" y="1071350"/>
            <a:ext cx="35983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p:txBody>
      </p:sp>
      <p:grpSp>
        <p:nvGrpSpPr>
          <p:cNvPr id="31" name="object 31"/>
          <p:cNvGrpSpPr/>
          <p:nvPr/>
        </p:nvGrpSpPr>
        <p:grpSpPr>
          <a:xfrm>
            <a:off x="1629297" y="1831177"/>
            <a:ext cx="9444567" cy="2585719"/>
            <a:chOff x="1221972" y="1373382"/>
            <a:chExt cx="7083425" cy="1939289"/>
          </a:xfrm>
        </p:grpSpPr>
        <p:sp>
          <p:nvSpPr>
            <p:cNvPr id="32" name="object 32"/>
            <p:cNvSpPr/>
            <p:nvPr/>
          </p:nvSpPr>
          <p:spPr>
            <a:xfrm>
              <a:off x="5129864" y="1427522"/>
              <a:ext cx="2754630" cy="0"/>
            </a:xfrm>
            <a:custGeom>
              <a:avLst/>
              <a:gdLst/>
              <a:ahLst/>
              <a:cxnLst/>
              <a:rect l="l" t="t" r="r" b="b"/>
              <a:pathLst>
                <a:path w="2754629">
                  <a:moveTo>
                    <a:pt x="0" y="0"/>
                  </a:moveTo>
                  <a:lnTo>
                    <a:pt x="1057197" y="0"/>
                  </a:lnTo>
                </a:path>
                <a:path w="2754629">
                  <a:moveTo>
                    <a:pt x="2058745" y="0"/>
                  </a:moveTo>
                  <a:lnTo>
                    <a:pt x="2754444" y="0"/>
                  </a:lnTo>
                </a:path>
              </a:pathLst>
            </a:custGeom>
            <a:ln w="19049">
              <a:solidFill>
                <a:srgbClr val="1154CC"/>
              </a:solidFill>
            </a:ln>
          </p:spPr>
          <p:txBody>
            <a:bodyPr wrap="square" lIns="0" tIns="0" rIns="0" bIns="0" rtlCol="0"/>
            <a:lstStyle/>
            <a:p>
              <a:endParaRPr sz="3200"/>
            </a:p>
          </p:txBody>
        </p:sp>
        <p:sp>
          <p:nvSpPr>
            <p:cNvPr id="33" name="object 33"/>
            <p:cNvSpPr/>
            <p:nvPr/>
          </p:nvSpPr>
          <p:spPr>
            <a:xfrm>
              <a:off x="5744210" y="1373390"/>
              <a:ext cx="1861185" cy="108585"/>
            </a:xfrm>
            <a:custGeom>
              <a:avLst/>
              <a:gdLst/>
              <a:ahLst/>
              <a:cxnLst/>
              <a:rect l="l" t="t" r="r" b="b"/>
              <a:pathLst>
                <a:path w="1861184" h="108584">
                  <a:moveTo>
                    <a:pt x="108292" y="0"/>
                  </a:moveTo>
                  <a:lnTo>
                    <a:pt x="0" y="0"/>
                  </a:lnTo>
                  <a:lnTo>
                    <a:pt x="0" y="108292"/>
                  </a:lnTo>
                  <a:lnTo>
                    <a:pt x="108292" y="108292"/>
                  </a:lnTo>
                  <a:lnTo>
                    <a:pt x="108292" y="0"/>
                  </a:lnTo>
                  <a:close/>
                </a:path>
                <a:path w="1861184" h="108584">
                  <a:moveTo>
                    <a:pt x="1860892" y="0"/>
                  </a:moveTo>
                  <a:lnTo>
                    <a:pt x="1752600" y="0"/>
                  </a:lnTo>
                  <a:lnTo>
                    <a:pt x="1752600" y="108292"/>
                  </a:lnTo>
                  <a:lnTo>
                    <a:pt x="1860892" y="108292"/>
                  </a:lnTo>
                  <a:lnTo>
                    <a:pt x="1860892" y="0"/>
                  </a:lnTo>
                  <a:close/>
                </a:path>
              </a:pathLst>
            </a:custGeom>
            <a:solidFill>
              <a:srgbClr val="1154CC"/>
            </a:solidFill>
          </p:spPr>
          <p:txBody>
            <a:bodyPr wrap="square" lIns="0" tIns="0" rIns="0" bIns="0" rtlCol="0"/>
            <a:lstStyle/>
            <a:p>
              <a:endParaRPr sz="3200"/>
            </a:p>
          </p:txBody>
        </p:sp>
        <p:sp>
          <p:nvSpPr>
            <p:cNvPr id="34" name="object 34"/>
            <p:cNvSpPr/>
            <p:nvPr/>
          </p:nvSpPr>
          <p:spPr>
            <a:xfrm>
              <a:off x="7550959" y="1481682"/>
              <a:ext cx="744855" cy="1334135"/>
            </a:xfrm>
            <a:custGeom>
              <a:avLst/>
              <a:gdLst/>
              <a:ahLst/>
              <a:cxnLst/>
              <a:rect l="l" t="t" r="r" b="b"/>
              <a:pathLst>
                <a:path w="744854" h="1334135">
                  <a:moveTo>
                    <a:pt x="744298" y="1334087"/>
                  </a:moveTo>
                  <a:lnTo>
                    <a:pt x="0" y="0"/>
                  </a:lnTo>
                </a:path>
              </a:pathLst>
            </a:custGeom>
            <a:ln w="19049">
              <a:solidFill>
                <a:srgbClr val="1154CC"/>
              </a:solidFill>
            </a:ln>
          </p:spPr>
          <p:txBody>
            <a:bodyPr wrap="square" lIns="0" tIns="0" rIns="0" bIns="0" rtlCol="0"/>
            <a:lstStyle/>
            <a:p>
              <a:endParaRPr sz="3200"/>
            </a:p>
          </p:txBody>
        </p:sp>
        <p:sp>
          <p:nvSpPr>
            <p:cNvPr id="35" name="object 35"/>
            <p:cNvSpPr/>
            <p:nvPr/>
          </p:nvSpPr>
          <p:spPr>
            <a:xfrm>
              <a:off x="4175116" y="2815919"/>
              <a:ext cx="1002030" cy="496570"/>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36" name="object 36"/>
            <p:cNvSpPr/>
            <p:nvPr/>
          </p:nvSpPr>
          <p:spPr>
            <a:xfrm>
              <a:off x="1553226"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37" name="object 37"/>
            <p:cNvSpPr/>
            <p:nvPr/>
          </p:nvSpPr>
          <p:spPr>
            <a:xfrm>
              <a:off x="1231497" y="1427522"/>
              <a:ext cx="2990850" cy="0"/>
            </a:xfrm>
            <a:custGeom>
              <a:avLst/>
              <a:gdLst/>
              <a:ahLst/>
              <a:cxnLst/>
              <a:rect l="l" t="t" r="r" b="b"/>
              <a:pathLst>
                <a:path w="2990850">
                  <a:moveTo>
                    <a:pt x="0" y="0"/>
                  </a:moveTo>
                  <a:lnTo>
                    <a:pt x="751798" y="0"/>
                  </a:lnTo>
                </a:path>
                <a:path w="2990850">
                  <a:moveTo>
                    <a:pt x="1753446" y="0"/>
                  </a:moveTo>
                  <a:lnTo>
                    <a:pt x="2990643" y="0"/>
                  </a:lnTo>
                </a:path>
              </a:pathLst>
            </a:custGeom>
            <a:ln w="19049">
              <a:solidFill>
                <a:srgbClr val="1154CC"/>
              </a:solidFill>
            </a:ln>
          </p:spPr>
          <p:txBody>
            <a:bodyPr wrap="square" lIns="0" tIns="0" rIns="0" bIns="0" rtlCol="0"/>
            <a:lstStyle/>
            <a:p>
              <a:endParaRPr sz="3200"/>
            </a:p>
          </p:txBody>
        </p:sp>
        <p:sp>
          <p:nvSpPr>
            <p:cNvPr id="38" name="object 38"/>
            <p:cNvSpPr/>
            <p:nvPr/>
          </p:nvSpPr>
          <p:spPr>
            <a:xfrm>
              <a:off x="3610617"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grpSp>
      <p:sp>
        <p:nvSpPr>
          <p:cNvPr id="39" name="object 39"/>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
        <p:nvSpPr>
          <p:cNvPr id="40" name="object 40"/>
          <p:cNvSpPr/>
          <p:nvPr/>
        </p:nvSpPr>
        <p:spPr>
          <a:xfrm>
            <a:off x="5629422" y="1572563"/>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41" name="object 41"/>
          <p:cNvSpPr txBox="1"/>
          <p:nvPr/>
        </p:nvSpPr>
        <p:spPr>
          <a:xfrm>
            <a:off x="5903410" y="1151248"/>
            <a:ext cx="662940" cy="789233"/>
          </a:xfrm>
          <a:prstGeom prst="rect">
            <a:avLst/>
          </a:prstGeom>
        </p:spPr>
        <p:txBody>
          <a:bodyPr vert="horz" wrap="square" lIns="0" tIns="16933" rIns="0" bIns="0" rtlCol="0">
            <a:spAutoFit/>
          </a:bodyPr>
          <a:lstStyle/>
          <a:p>
            <a:pPr marL="154089">
              <a:spcBef>
                <a:spcPts val="133"/>
              </a:spcBef>
            </a:pPr>
            <a:r>
              <a:rPr sz="1867" b="1" spc="7">
                <a:latin typeface="Comfortaa"/>
                <a:cs typeface="Comfortaa"/>
              </a:rPr>
              <a:t>Y</a:t>
            </a:r>
            <a:r>
              <a:rPr sz="1800" b="1" spc="9" baseline="-30864">
                <a:latin typeface="Comfortaa"/>
                <a:cs typeface="Comfortaa"/>
              </a:rPr>
              <a:t>3</a:t>
            </a:r>
            <a:endParaRPr sz="1800" baseline="-30864">
              <a:latin typeface="Comfortaa"/>
              <a:cs typeface="Comfortaa"/>
            </a:endParaRPr>
          </a:p>
          <a:p>
            <a:pPr>
              <a:spcBef>
                <a:spcPts val="87"/>
              </a:spcBef>
            </a:pPr>
            <a:endParaRPr sz="1600">
              <a:latin typeface="Comfortaa"/>
              <a:cs typeface="Comfortaa"/>
            </a:endParaRPr>
          </a:p>
          <a:p>
            <a:pPr marL="50799">
              <a:spcBef>
                <a:spcPts val="7"/>
              </a:spcBef>
            </a:pPr>
            <a:r>
              <a:rPr sz="1467">
                <a:latin typeface="Comfortaa"/>
                <a:cs typeface="Comfortaa"/>
              </a:rPr>
              <a:t>ORGA</a:t>
            </a:r>
          </a:p>
        </p:txBody>
      </p:sp>
    </p:spTree>
    <p:extLst>
      <p:ext uri="{BB962C8B-B14F-4D97-AF65-F5344CB8AC3E}">
        <p14:creationId xmlns:p14="http://schemas.microsoft.com/office/powerpoint/2010/main" val="17182010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289114" y="1028914"/>
            <a:ext cx="2225885" cy="3387513"/>
            <a:chOff x="6966835" y="771685"/>
            <a:chExt cx="1669414" cy="2540635"/>
          </a:xfrm>
        </p:grpSpPr>
        <p:sp>
          <p:nvSpPr>
            <p:cNvPr id="7" name="object 7"/>
            <p:cNvSpPr/>
            <p:nvPr/>
          </p:nvSpPr>
          <p:spPr>
            <a:xfrm>
              <a:off x="6966835" y="771685"/>
              <a:ext cx="1106805" cy="348615"/>
            </a:xfrm>
            <a:custGeom>
              <a:avLst/>
              <a:gdLst/>
              <a:ahLst/>
              <a:cxnLst/>
              <a:rect l="l" t="t" r="r" b="b"/>
              <a:pathLst>
                <a:path w="1106804" h="348615">
                  <a:moveTo>
                    <a:pt x="1106697" y="348299"/>
                  </a:moveTo>
                  <a:lnTo>
                    <a:pt x="0" y="348299"/>
                  </a:lnTo>
                  <a:lnTo>
                    <a:pt x="0" y="0"/>
                  </a:lnTo>
                  <a:lnTo>
                    <a:pt x="1106697" y="0"/>
                  </a:lnTo>
                  <a:lnTo>
                    <a:pt x="1106697" y="348299"/>
                  </a:lnTo>
                  <a:close/>
                </a:path>
              </a:pathLst>
            </a:custGeom>
            <a:solidFill>
              <a:srgbClr val="B35E05">
                <a:alpha val="42459"/>
              </a:srgbClr>
            </a:solidFill>
          </p:spPr>
          <p:txBody>
            <a:bodyPr wrap="square" lIns="0" tIns="0" rIns="0" bIns="0" rtlCol="0"/>
            <a:lstStyle/>
            <a:p>
              <a:endParaRPr sz="3200"/>
            </a:p>
          </p:txBody>
        </p:sp>
        <p:sp>
          <p:nvSpPr>
            <p:cNvPr id="8" name="object 8"/>
            <p:cNvSpPr/>
            <p:nvPr/>
          </p:nvSpPr>
          <p:spPr>
            <a:xfrm>
              <a:off x="7954459" y="2815919"/>
              <a:ext cx="681990" cy="496570"/>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grpSp>
      <p:sp>
        <p:nvSpPr>
          <p:cNvPr id="56" name="object 56"/>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76</a:t>
            </a:fld>
            <a:endParaRPr/>
          </a:p>
        </p:txBody>
      </p:sp>
      <p:sp>
        <p:nvSpPr>
          <p:cNvPr id="10" name="object 10"/>
          <p:cNvSpPr/>
          <p:nvPr/>
        </p:nvSpPr>
        <p:spPr>
          <a:xfrm>
            <a:off x="658399" y="3754559"/>
            <a:ext cx="909320" cy="662093"/>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sp>
        <p:nvSpPr>
          <p:cNvPr id="11" name="object 11"/>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12" name="object 12"/>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3" name="object 13"/>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4" name="object 14"/>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5" name="object 15"/>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6" name="object 16"/>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sp>
        <p:nvSpPr>
          <p:cNvPr id="17" name="object 17"/>
          <p:cNvSpPr/>
          <p:nvPr/>
        </p:nvSpPr>
        <p:spPr>
          <a:xfrm>
            <a:off x="583599" y="1572563"/>
            <a:ext cx="1059180" cy="662093"/>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8" name="object 18"/>
          <p:cNvSpPr txBox="1"/>
          <p:nvPr/>
        </p:nvSpPr>
        <p:spPr>
          <a:xfrm>
            <a:off x="855378" y="1764676"/>
            <a:ext cx="51562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PERS</a:t>
            </a:r>
          </a:p>
        </p:txBody>
      </p:sp>
      <p:sp>
        <p:nvSpPr>
          <p:cNvPr id="19" name="object 19"/>
          <p:cNvSpPr/>
          <p:nvPr/>
        </p:nvSpPr>
        <p:spPr>
          <a:xfrm>
            <a:off x="2644327" y="1572563"/>
            <a:ext cx="1336040" cy="662093"/>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0" name="object 20"/>
          <p:cNvSpPr txBox="1"/>
          <p:nvPr/>
        </p:nvSpPr>
        <p:spPr>
          <a:xfrm>
            <a:off x="2953636"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1" name="object 21"/>
          <p:cNvSpPr/>
          <p:nvPr/>
        </p:nvSpPr>
        <p:spPr>
          <a:xfrm>
            <a:off x="10512346" y="1572563"/>
            <a:ext cx="1096433" cy="662093"/>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sp>
        <p:nvSpPr>
          <p:cNvPr id="22" name="object 22"/>
          <p:cNvSpPr txBox="1"/>
          <p:nvPr/>
        </p:nvSpPr>
        <p:spPr>
          <a:xfrm>
            <a:off x="10790279" y="1764677"/>
            <a:ext cx="54102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3" name="object 23"/>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4" name="object 24"/>
          <p:cNvSpPr txBox="1"/>
          <p:nvPr/>
        </p:nvSpPr>
        <p:spPr>
          <a:xfrm>
            <a:off x="8558528"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5" name="object 25"/>
          <p:cNvSpPr txBox="1"/>
          <p:nvPr/>
        </p:nvSpPr>
        <p:spPr>
          <a:xfrm>
            <a:off x="92689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6" name="object 26"/>
          <p:cNvSpPr txBox="1"/>
          <p:nvPr/>
        </p:nvSpPr>
        <p:spPr>
          <a:xfrm>
            <a:off x="3162090"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7" name="object 27"/>
          <p:cNvSpPr txBox="1"/>
          <p:nvPr/>
        </p:nvSpPr>
        <p:spPr>
          <a:xfrm>
            <a:off x="6006885"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8" name="object 28"/>
          <p:cNvSpPr txBox="1"/>
          <p:nvPr/>
        </p:nvSpPr>
        <p:spPr>
          <a:xfrm>
            <a:off x="8752378" y="4434995"/>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29" name="object 29"/>
          <p:cNvSpPr txBox="1"/>
          <p:nvPr/>
        </p:nvSpPr>
        <p:spPr>
          <a:xfrm>
            <a:off x="10907677"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30" name="object 30"/>
          <p:cNvSpPr txBox="1"/>
          <p:nvPr/>
        </p:nvSpPr>
        <p:spPr>
          <a:xfrm>
            <a:off x="960764"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1" name="object 31"/>
          <p:cNvSpPr txBox="1"/>
          <p:nvPr/>
        </p:nvSpPr>
        <p:spPr>
          <a:xfrm>
            <a:off x="1119511" y="1319170"/>
            <a:ext cx="96520" cy="206894"/>
          </a:xfrm>
          <a:prstGeom prst="rect">
            <a:avLst/>
          </a:prstGeom>
        </p:spPr>
        <p:txBody>
          <a:bodyPr vert="horz" wrap="square" lIns="0" tIns="22013" rIns="0" bIns="0" rtlCol="0">
            <a:spAutoFit/>
          </a:bodyPr>
          <a:lstStyle/>
          <a:p>
            <a:pPr marL="16933">
              <a:spcBef>
                <a:spcPts val="173"/>
              </a:spcBef>
            </a:pPr>
            <a:r>
              <a:rPr sz="1200" b="1" spc="13">
                <a:latin typeface="Comfortaa"/>
                <a:cs typeface="Comfortaa"/>
              </a:rPr>
              <a:t>1</a:t>
            </a:r>
            <a:endParaRPr sz="1200">
              <a:latin typeface="Comfortaa"/>
              <a:cs typeface="Comfortaa"/>
            </a:endParaRPr>
          </a:p>
        </p:txBody>
      </p:sp>
      <p:sp>
        <p:nvSpPr>
          <p:cNvPr id="32" name="object 32"/>
          <p:cNvSpPr txBox="1"/>
          <p:nvPr/>
        </p:nvSpPr>
        <p:spPr>
          <a:xfrm>
            <a:off x="3195956"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3" name="object 33"/>
          <p:cNvSpPr txBox="1"/>
          <p:nvPr/>
        </p:nvSpPr>
        <p:spPr>
          <a:xfrm>
            <a:off x="3354703" y="1319170"/>
            <a:ext cx="127000" cy="206894"/>
          </a:xfrm>
          <a:prstGeom prst="rect">
            <a:avLst/>
          </a:prstGeom>
        </p:spPr>
        <p:txBody>
          <a:bodyPr vert="horz" wrap="square" lIns="0" tIns="22013" rIns="0" bIns="0" rtlCol="0">
            <a:spAutoFit/>
          </a:bodyPr>
          <a:lstStyle/>
          <a:p>
            <a:pPr marL="16933">
              <a:spcBef>
                <a:spcPts val="173"/>
              </a:spcBef>
            </a:pPr>
            <a:r>
              <a:rPr sz="1200" b="1" spc="20">
                <a:latin typeface="Comfortaa"/>
                <a:cs typeface="Comfortaa"/>
              </a:rPr>
              <a:t>2</a:t>
            </a:r>
            <a:endParaRPr sz="1200">
              <a:latin typeface="Comfortaa"/>
              <a:cs typeface="Comfortaa"/>
            </a:endParaRPr>
          </a:p>
        </p:txBody>
      </p:sp>
      <p:sp>
        <p:nvSpPr>
          <p:cNvPr id="34" name="object 34"/>
          <p:cNvSpPr txBox="1"/>
          <p:nvPr/>
        </p:nvSpPr>
        <p:spPr>
          <a:xfrm>
            <a:off x="6040751"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5" name="object 35"/>
          <p:cNvSpPr txBox="1"/>
          <p:nvPr/>
        </p:nvSpPr>
        <p:spPr>
          <a:xfrm>
            <a:off x="6199496" y="1319170"/>
            <a:ext cx="12869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3</a:t>
            </a:r>
            <a:endParaRPr sz="1200">
              <a:latin typeface="Comfortaa"/>
              <a:cs typeface="Comfortaa"/>
            </a:endParaRPr>
          </a:p>
        </p:txBody>
      </p:sp>
      <p:sp>
        <p:nvSpPr>
          <p:cNvPr id="36" name="object 36"/>
          <p:cNvSpPr txBox="1"/>
          <p:nvPr/>
        </p:nvSpPr>
        <p:spPr>
          <a:xfrm>
            <a:off x="10907678" y="1071350"/>
            <a:ext cx="35983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p:txBody>
      </p:sp>
      <p:grpSp>
        <p:nvGrpSpPr>
          <p:cNvPr id="37" name="object 37"/>
          <p:cNvGrpSpPr/>
          <p:nvPr/>
        </p:nvGrpSpPr>
        <p:grpSpPr>
          <a:xfrm>
            <a:off x="1629297" y="1831177"/>
            <a:ext cx="9444567" cy="2585719"/>
            <a:chOff x="1221972" y="1373382"/>
            <a:chExt cx="7083425" cy="1939289"/>
          </a:xfrm>
        </p:grpSpPr>
        <p:sp>
          <p:nvSpPr>
            <p:cNvPr id="38" name="object 38"/>
            <p:cNvSpPr/>
            <p:nvPr/>
          </p:nvSpPr>
          <p:spPr>
            <a:xfrm>
              <a:off x="5129864" y="1427522"/>
              <a:ext cx="2754630" cy="0"/>
            </a:xfrm>
            <a:custGeom>
              <a:avLst/>
              <a:gdLst/>
              <a:ahLst/>
              <a:cxnLst/>
              <a:rect l="l" t="t" r="r" b="b"/>
              <a:pathLst>
                <a:path w="2754629">
                  <a:moveTo>
                    <a:pt x="0" y="0"/>
                  </a:moveTo>
                  <a:lnTo>
                    <a:pt x="1057197" y="0"/>
                  </a:lnTo>
                </a:path>
                <a:path w="2754629">
                  <a:moveTo>
                    <a:pt x="2058745" y="0"/>
                  </a:moveTo>
                  <a:lnTo>
                    <a:pt x="2754444" y="0"/>
                  </a:lnTo>
                </a:path>
              </a:pathLst>
            </a:custGeom>
            <a:ln w="19049">
              <a:solidFill>
                <a:srgbClr val="1154CC"/>
              </a:solidFill>
            </a:ln>
          </p:spPr>
          <p:txBody>
            <a:bodyPr wrap="square" lIns="0" tIns="0" rIns="0" bIns="0" rtlCol="0"/>
            <a:lstStyle/>
            <a:p>
              <a:endParaRPr sz="3200"/>
            </a:p>
          </p:txBody>
        </p:sp>
        <p:sp>
          <p:nvSpPr>
            <p:cNvPr id="39" name="object 39"/>
            <p:cNvSpPr/>
            <p:nvPr/>
          </p:nvSpPr>
          <p:spPr>
            <a:xfrm>
              <a:off x="5744210" y="1373390"/>
              <a:ext cx="1861185" cy="108585"/>
            </a:xfrm>
            <a:custGeom>
              <a:avLst/>
              <a:gdLst/>
              <a:ahLst/>
              <a:cxnLst/>
              <a:rect l="l" t="t" r="r" b="b"/>
              <a:pathLst>
                <a:path w="1861184" h="108584">
                  <a:moveTo>
                    <a:pt x="108292" y="0"/>
                  </a:moveTo>
                  <a:lnTo>
                    <a:pt x="0" y="0"/>
                  </a:lnTo>
                  <a:lnTo>
                    <a:pt x="0" y="108292"/>
                  </a:lnTo>
                  <a:lnTo>
                    <a:pt x="108292" y="108292"/>
                  </a:lnTo>
                  <a:lnTo>
                    <a:pt x="108292" y="0"/>
                  </a:lnTo>
                  <a:close/>
                </a:path>
                <a:path w="1861184" h="108584">
                  <a:moveTo>
                    <a:pt x="1860892" y="0"/>
                  </a:moveTo>
                  <a:lnTo>
                    <a:pt x="1752600" y="0"/>
                  </a:lnTo>
                  <a:lnTo>
                    <a:pt x="1752600" y="108292"/>
                  </a:lnTo>
                  <a:lnTo>
                    <a:pt x="1860892" y="108292"/>
                  </a:lnTo>
                  <a:lnTo>
                    <a:pt x="1860892" y="0"/>
                  </a:lnTo>
                  <a:close/>
                </a:path>
              </a:pathLst>
            </a:custGeom>
            <a:solidFill>
              <a:srgbClr val="1154CC"/>
            </a:solidFill>
          </p:spPr>
          <p:txBody>
            <a:bodyPr wrap="square" lIns="0" tIns="0" rIns="0" bIns="0" rtlCol="0"/>
            <a:lstStyle/>
            <a:p>
              <a:endParaRPr sz="3200"/>
            </a:p>
          </p:txBody>
        </p:sp>
        <p:sp>
          <p:nvSpPr>
            <p:cNvPr id="40" name="object 40"/>
            <p:cNvSpPr/>
            <p:nvPr/>
          </p:nvSpPr>
          <p:spPr>
            <a:xfrm>
              <a:off x="7550959" y="1481682"/>
              <a:ext cx="744855" cy="1334135"/>
            </a:xfrm>
            <a:custGeom>
              <a:avLst/>
              <a:gdLst/>
              <a:ahLst/>
              <a:cxnLst/>
              <a:rect l="l" t="t" r="r" b="b"/>
              <a:pathLst>
                <a:path w="744854" h="1334135">
                  <a:moveTo>
                    <a:pt x="744298" y="1334087"/>
                  </a:moveTo>
                  <a:lnTo>
                    <a:pt x="0" y="0"/>
                  </a:lnTo>
                </a:path>
              </a:pathLst>
            </a:custGeom>
            <a:ln w="19049">
              <a:solidFill>
                <a:srgbClr val="1154CC"/>
              </a:solidFill>
            </a:ln>
          </p:spPr>
          <p:txBody>
            <a:bodyPr wrap="square" lIns="0" tIns="0" rIns="0" bIns="0" rtlCol="0"/>
            <a:lstStyle/>
            <a:p>
              <a:endParaRPr sz="3200"/>
            </a:p>
          </p:txBody>
        </p:sp>
        <p:sp>
          <p:nvSpPr>
            <p:cNvPr id="41" name="object 41"/>
            <p:cNvSpPr/>
            <p:nvPr/>
          </p:nvSpPr>
          <p:spPr>
            <a:xfrm>
              <a:off x="4175116" y="2815919"/>
              <a:ext cx="1002030" cy="496570"/>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42" name="object 42"/>
            <p:cNvSpPr/>
            <p:nvPr/>
          </p:nvSpPr>
          <p:spPr>
            <a:xfrm>
              <a:off x="1553226"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43" name="object 43"/>
            <p:cNvSpPr/>
            <p:nvPr/>
          </p:nvSpPr>
          <p:spPr>
            <a:xfrm>
              <a:off x="1231497" y="1427522"/>
              <a:ext cx="2990850" cy="0"/>
            </a:xfrm>
            <a:custGeom>
              <a:avLst/>
              <a:gdLst/>
              <a:ahLst/>
              <a:cxnLst/>
              <a:rect l="l" t="t" r="r" b="b"/>
              <a:pathLst>
                <a:path w="2990850">
                  <a:moveTo>
                    <a:pt x="0" y="0"/>
                  </a:moveTo>
                  <a:lnTo>
                    <a:pt x="751798" y="0"/>
                  </a:lnTo>
                </a:path>
                <a:path w="2990850">
                  <a:moveTo>
                    <a:pt x="1753446" y="0"/>
                  </a:moveTo>
                  <a:lnTo>
                    <a:pt x="2990643" y="0"/>
                  </a:lnTo>
                </a:path>
              </a:pathLst>
            </a:custGeom>
            <a:ln w="19049">
              <a:solidFill>
                <a:srgbClr val="1154CC"/>
              </a:solidFill>
            </a:ln>
          </p:spPr>
          <p:txBody>
            <a:bodyPr wrap="square" lIns="0" tIns="0" rIns="0" bIns="0" rtlCol="0"/>
            <a:lstStyle/>
            <a:p>
              <a:endParaRPr sz="3200"/>
            </a:p>
          </p:txBody>
        </p:sp>
        <p:sp>
          <p:nvSpPr>
            <p:cNvPr id="44" name="object 44"/>
            <p:cNvSpPr/>
            <p:nvPr/>
          </p:nvSpPr>
          <p:spPr>
            <a:xfrm>
              <a:off x="3610617"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grpSp>
      <p:sp>
        <p:nvSpPr>
          <p:cNvPr id="45" name="object 45"/>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
        <p:nvSpPr>
          <p:cNvPr id="46" name="object 46"/>
          <p:cNvSpPr/>
          <p:nvPr/>
        </p:nvSpPr>
        <p:spPr>
          <a:xfrm>
            <a:off x="5629422" y="1572563"/>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47" name="object 47"/>
          <p:cNvSpPr txBox="1"/>
          <p:nvPr/>
        </p:nvSpPr>
        <p:spPr>
          <a:xfrm>
            <a:off x="5937277" y="1764676"/>
            <a:ext cx="595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ORGA</a:t>
            </a:r>
          </a:p>
        </p:txBody>
      </p:sp>
      <p:sp>
        <p:nvSpPr>
          <p:cNvPr id="48" name="object 48"/>
          <p:cNvSpPr txBox="1"/>
          <p:nvPr/>
        </p:nvSpPr>
        <p:spPr>
          <a:xfrm>
            <a:off x="8735444" y="1082201"/>
            <a:ext cx="1701800" cy="304421"/>
          </a:xfrm>
          <a:prstGeom prst="rect">
            <a:avLst/>
          </a:prstGeom>
        </p:spPr>
        <p:txBody>
          <a:bodyPr vert="horz" wrap="square" lIns="0" tIns="16933" rIns="0" bIns="0" rtlCol="0">
            <a:spAutoFit/>
          </a:bodyPr>
          <a:lstStyle/>
          <a:p>
            <a:pPr marL="67732">
              <a:spcBef>
                <a:spcPts val="133"/>
              </a:spcBef>
              <a:tabLst>
                <a:tab pos="601964" algn="l"/>
              </a:tabLst>
            </a:pPr>
            <a:r>
              <a:rPr sz="1867" b="1" spc="7">
                <a:latin typeface="Comfortaa"/>
                <a:cs typeface="Comfortaa"/>
              </a:rPr>
              <a:t>Y</a:t>
            </a:r>
            <a:r>
              <a:rPr sz="1800" b="1" spc="9" baseline="-33950">
                <a:latin typeface="Comfortaa"/>
                <a:cs typeface="Comfortaa"/>
              </a:rPr>
              <a:t>4	</a:t>
            </a:r>
            <a:r>
              <a:rPr sz="2800" b="1" spc="109" baseline="1984">
                <a:solidFill>
                  <a:srgbClr val="990000"/>
                </a:solidFill>
                <a:latin typeface="Comfortaa"/>
                <a:cs typeface="Comfortaa"/>
              </a:rPr>
              <a:t>Ψ</a:t>
            </a:r>
            <a:r>
              <a:rPr sz="1800" b="1" spc="109" baseline="-27777">
                <a:solidFill>
                  <a:srgbClr val="990000"/>
                </a:solidFill>
                <a:latin typeface="Comfortaa"/>
                <a:cs typeface="Comfortaa"/>
              </a:rPr>
              <a:t>1</a:t>
            </a:r>
            <a:r>
              <a:rPr sz="2800" spc="109" baseline="1984">
                <a:latin typeface="Comfortaa"/>
                <a:cs typeface="Comfortaa"/>
              </a:rPr>
              <a:t>(Y</a:t>
            </a:r>
            <a:r>
              <a:rPr sz="1800" b="1" spc="109" baseline="-27777">
                <a:latin typeface="Comfortaa"/>
                <a:cs typeface="Comfortaa"/>
              </a:rPr>
              <a:t>5</a:t>
            </a:r>
            <a:r>
              <a:rPr sz="2800" spc="109" baseline="1984">
                <a:latin typeface="Comfortaa"/>
                <a:cs typeface="Comfortaa"/>
              </a:rPr>
              <a:t>,</a:t>
            </a:r>
            <a:r>
              <a:rPr sz="2800" spc="-80" baseline="1984">
                <a:latin typeface="Comfortaa"/>
                <a:cs typeface="Comfortaa"/>
              </a:rPr>
              <a:t> </a:t>
            </a:r>
            <a:r>
              <a:rPr sz="2800" baseline="1984">
                <a:latin typeface="Comfortaa"/>
                <a:cs typeface="Comfortaa"/>
              </a:rPr>
              <a:t>Y</a:t>
            </a:r>
            <a:r>
              <a:rPr sz="1800" b="1" baseline="-27777">
                <a:latin typeface="Comfortaa"/>
                <a:cs typeface="Comfortaa"/>
              </a:rPr>
              <a:t>4</a:t>
            </a:r>
            <a:r>
              <a:rPr sz="2800" baseline="1984">
                <a:latin typeface="Comfortaa"/>
                <a:cs typeface="Comfortaa"/>
              </a:rPr>
              <a:t>,</a:t>
            </a:r>
          </a:p>
        </p:txBody>
      </p:sp>
      <p:sp>
        <p:nvSpPr>
          <p:cNvPr id="49" name="object 49"/>
          <p:cNvSpPr txBox="1"/>
          <p:nvPr/>
        </p:nvSpPr>
        <p:spPr>
          <a:xfrm>
            <a:off x="10513020" y="1217700"/>
            <a:ext cx="13377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5</a:t>
            </a:r>
            <a:endParaRPr sz="1200">
              <a:latin typeface="Comfortaa"/>
              <a:cs typeface="Comfortaa"/>
            </a:endParaRPr>
          </a:p>
        </p:txBody>
      </p:sp>
      <p:sp>
        <p:nvSpPr>
          <p:cNvPr id="50" name="object 50"/>
          <p:cNvSpPr txBox="1"/>
          <p:nvPr/>
        </p:nvSpPr>
        <p:spPr>
          <a:xfrm>
            <a:off x="10333015" y="1081007"/>
            <a:ext cx="361527"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X</a:t>
            </a:r>
            <a:r>
              <a:rPr sz="1867" spc="113">
                <a:latin typeface="Comfortaa"/>
                <a:cs typeface="Comfortaa"/>
              </a:rPr>
              <a:t> </a:t>
            </a:r>
            <a:r>
              <a:rPr sz="1867">
                <a:latin typeface="Comfortaa"/>
                <a:cs typeface="Comfortaa"/>
              </a:rPr>
              <a:t>)</a:t>
            </a:r>
          </a:p>
        </p:txBody>
      </p:sp>
      <p:grpSp>
        <p:nvGrpSpPr>
          <p:cNvPr id="51" name="object 51"/>
          <p:cNvGrpSpPr/>
          <p:nvPr/>
        </p:nvGrpSpPr>
        <p:grpSpPr>
          <a:xfrm>
            <a:off x="10035864" y="1510713"/>
            <a:ext cx="55033" cy="308187"/>
            <a:chOff x="7526897" y="1133035"/>
            <a:chExt cx="41275" cy="231140"/>
          </a:xfrm>
        </p:grpSpPr>
        <p:sp>
          <p:nvSpPr>
            <p:cNvPr id="52" name="object 52"/>
            <p:cNvSpPr/>
            <p:nvPr/>
          </p:nvSpPr>
          <p:spPr>
            <a:xfrm>
              <a:off x="7536459" y="1137797"/>
              <a:ext cx="11430" cy="179070"/>
            </a:xfrm>
            <a:custGeom>
              <a:avLst/>
              <a:gdLst/>
              <a:ahLst/>
              <a:cxnLst/>
              <a:rect l="l" t="t" r="r" b="b"/>
              <a:pathLst>
                <a:path w="11429" h="179069">
                  <a:moveTo>
                    <a:pt x="5449" y="-4762"/>
                  </a:moveTo>
                  <a:lnTo>
                    <a:pt x="5449" y="183219"/>
                  </a:lnTo>
                </a:path>
              </a:pathLst>
            </a:custGeom>
            <a:ln w="20424">
              <a:solidFill>
                <a:srgbClr val="CC0000"/>
              </a:solidFill>
            </a:ln>
          </p:spPr>
          <p:txBody>
            <a:bodyPr wrap="square" lIns="0" tIns="0" rIns="0" bIns="0" rtlCol="0"/>
            <a:lstStyle/>
            <a:p>
              <a:endParaRPr sz="3200"/>
            </a:p>
          </p:txBody>
        </p:sp>
        <p:sp>
          <p:nvSpPr>
            <p:cNvPr id="53" name="object 53"/>
            <p:cNvSpPr/>
            <p:nvPr/>
          </p:nvSpPr>
          <p:spPr>
            <a:xfrm>
              <a:off x="7531659" y="1315294"/>
              <a:ext cx="31750" cy="44450"/>
            </a:xfrm>
            <a:custGeom>
              <a:avLst/>
              <a:gdLst/>
              <a:ahLst/>
              <a:cxnLst/>
              <a:rect l="l" t="t" r="r" b="b"/>
              <a:pathLst>
                <a:path w="31750" h="44450">
                  <a:moveTo>
                    <a:pt x="18349" y="44104"/>
                  </a:moveTo>
                  <a:lnTo>
                    <a:pt x="0" y="1919"/>
                  </a:lnTo>
                  <a:lnTo>
                    <a:pt x="31424" y="0"/>
                  </a:lnTo>
                  <a:lnTo>
                    <a:pt x="18349" y="44104"/>
                  </a:lnTo>
                  <a:close/>
                </a:path>
              </a:pathLst>
            </a:custGeom>
            <a:solidFill>
              <a:srgbClr val="CC0000"/>
            </a:solidFill>
          </p:spPr>
          <p:txBody>
            <a:bodyPr wrap="square" lIns="0" tIns="0" rIns="0" bIns="0" rtlCol="0"/>
            <a:lstStyle/>
            <a:p>
              <a:endParaRPr sz="3200"/>
            </a:p>
          </p:txBody>
        </p:sp>
        <p:sp>
          <p:nvSpPr>
            <p:cNvPr id="54" name="object 54"/>
            <p:cNvSpPr/>
            <p:nvPr/>
          </p:nvSpPr>
          <p:spPr>
            <a:xfrm>
              <a:off x="7531659" y="1315294"/>
              <a:ext cx="31750" cy="44450"/>
            </a:xfrm>
            <a:custGeom>
              <a:avLst/>
              <a:gdLst/>
              <a:ahLst/>
              <a:cxnLst/>
              <a:rect l="l" t="t" r="r" b="b"/>
              <a:pathLst>
                <a:path w="31750" h="44450">
                  <a:moveTo>
                    <a:pt x="0" y="1919"/>
                  </a:moveTo>
                  <a:lnTo>
                    <a:pt x="18349" y="44104"/>
                  </a:lnTo>
                  <a:lnTo>
                    <a:pt x="31424" y="0"/>
                  </a:lnTo>
                  <a:lnTo>
                    <a:pt x="0" y="1919"/>
                  </a:lnTo>
                  <a:close/>
                </a:path>
              </a:pathLst>
            </a:custGeom>
            <a:ln w="9524">
              <a:solidFill>
                <a:srgbClr val="CC0000"/>
              </a:solidFill>
            </a:ln>
          </p:spPr>
          <p:txBody>
            <a:bodyPr wrap="square" lIns="0" tIns="0" rIns="0" bIns="0" rtlCol="0"/>
            <a:lstStyle/>
            <a:p>
              <a:endParaRPr sz="3200"/>
            </a:p>
          </p:txBody>
        </p:sp>
      </p:grpSp>
      <p:sp>
        <p:nvSpPr>
          <p:cNvPr id="55" name="object 55"/>
          <p:cNvSpPr txBox="1"/>
          <p:nvPr/>
        </p:nvSpPr>
        <p:spPr>
          <a:xfrm>
            <a:off x="408033" y="5354601"/>
            <a:ext cx="8909473" cy="304421"/>
          </a:xfrm>
          <a:prstGeom prst="rect">
            <a:avLst/>
          </a:prstGeom>
        </p:spPr>
        <p:txBody>
          <a:bodyPr vert="horz" wrap="square" lIns="0" tIns="16933" rIns="0" bIns="0" rtlCol="0">
            <a:spAutoFit/>
          </a:bodyPr>
          <a:lstStyle/>
          <a:p>
            <a:pPr marL="50799">
              <a:spcBef>
                <a:spcPts val="133"/>
              </a:spcBef>
            </a:pPr>
            <a:r>
              <a:rPr sz="1867" b="1" spc="73">
                <a:solidFill>
                  <a:srgbClr val="990000"/>
                </a:solidFill>
                <a:latin typeface="Comfortaa"/>
                <a:cs typeface="Comfortaa"/>
              </a:rPr>
              <a:t>Ψ</a:t>
            </a:r>
            <a:r>
              <a:rPr sz="1800" b="1" spc="109" baseline="-30864">
                <a:solidFill>
                  <a:srgbClr val="990000"/>
                </a:solidFill>
                <a:latin typeface="Comfortaa"/>
                <a:cs typeface="Comfortaa"/>
              </a:rPr>
              <a:t>1</a:t>
            </a:r>
            <a:r>
              <a:rPr sz="1867" spc="73">
                <a:latin typeface="Comfortaa"/>
                <a:cs typeface="Comfortaa"/>
              </a:rPr>
              <a:t>(Y</a:t>
            </a:r>
            <a:r>
              <a:rPr sz="1800" b="1" spc="109" baseline="-30864">
                <a:latin typeface="Comfortaa"/>
                <a:cs typeface="Comfortaa"/>
              </a:rPr>
              <a:t>5</a:t>
            </a:r>
            <a:r>
              <a:rPr sz="1867" spc="73">
                <a:latin typeface="Comfortaa"/>
                <a:cs typeface="Comfortaa"/>
              </a:rPr>
              <a:t>, </a:t>
            </a:r>
            <a:r>
              <a:rPr sz="1867">
                <a:latin typeface="Comfortaa"/>
                <a:cs typeface="Comfortaa"/>
              </a:rPr>
              <a:t>Y</a:t>
            </a:r>
            <a:r>
              <a:rPr sz="1800" b="1" baseline="-30864">
                <a:latin typeface="Comfortaa"/>
                <a:cs typeface="Comfortaa"/>
              </a:rPr>
              <a:t>4</a:t>
            </a:r>
            <a:r>
              <a:rPr sz="1867">
                <a:latin typeface="Comfortaa"/>
                <a:cs typeface="Comfortaa"/>
              </a:rPr>
              <a:t>, X</a:t>
            </a:r>
            <a:r>
              <a:rPr sz="1800" b="1" baseline="-30864">
                <a:latin typeface="Comfortaa"/>
                <a:cs typeface="Comfortaa"/>
              </a:rPr>
              <a:t>5</a:t>
            </a:r>
            <a:r>
              <a:rPr sz="1867">
                <a:latin typeface="Comfortaa"/>
                <a:cs typeface="Comfortaa"/>
              </a:rPr>
              <a:t>) = </a:t>
            </a:r>
            <a:r>
              <a:rPr sz="1867" b="1" spc="140">
                <a:solidFill>
                  <a:srgbClr val="990000"/>
                </a:solidFill>
                <a:latin typeface="Comfortaa"/>
                <a:cs typeface="Comfortaa"/>
              </a:rPr>
              <a:t>θ</a:t>
            </a:r>
            <a:r>
              <a:rPr sz="1800" b="1" spc="209" baseline="-30864">
                <a:latin typeface="Comfortaa"/>
                <a:cs typeface="Comfortaa"/>
              </a:rPr>
              <a:t>1 </a:t>
            </a:r>
            <a:r>
              <a:rPr sz="1867">
                <a:latin typeface="Comfortaa"/>
                <a:cs typeface="Comfortaa"/>
              </a:rPr>
              <a:t>if </a:t>
            </a:r>
            <a:r>
              <a:rPr sz="1867" b="1" spc="7">
                <a:solidFill>
                  <a:srgbClr val="1154CC"/>
                </a:solidFill>
                <a:latin typeface="Comfortaa"/>
                <a:cs typeface="Comfortaa"/>
              </a:rPr>
              <a:t>Y</a:t>
            </a:r>
            <a:r>
              <a:rPr sz="1800" b="1" spc="9" baseline="-30864">
                <a:solidFill>
                  <a:srgbClr val="1154CC"/>
                </a:solidFill>
                <a:latin typeface="Comfortaa"/>
                <a:cs typeface="Comfortaa"/>
              </a:rPr>
              <a:t>5 </a:t>
            </a:r>
            <a:r>
              <a:rPr sz="1867">
                <a:latin typeface="Comfortaa"/>
                <a:cs typeface="Comfortaa"/>
              </a:rPr>
              <a:t>= </a:t>
            </a:r>
            <a:r>
              <a:rPr sz="1867" spc="-33">
                <a:latin typeface="Comfortaa"/>
                <a:cs typeface="Comfortaa"/>
              </a:rPr>
              <a:t>‘DATE’ </a:t>
            </a:r>
            <a:r>
              <a:rPr sz="1867">
                <a:latin typeface="Comfortaa"/>
                <a:cs typeface="Comfortaa"/>
              </a:rPr>
              <a:t>and </a:t>
            </a:r>
            <a:r>
              <a:rPr sz="1867" b="1" spc="7">
                <a:solidFill>
                  <a:srgbClr val="1154CC"/>
                </a:solidFill>
                <a:latin typeface="Comfortaa"/>
                <a:cs typeface="Comfortaa"/>
              </a:rPr>
              <a:t>Y</a:t>
            </a:r>
            <a:r>
              <a:rPr sz="1800" b="1" spc="9" baseline="-30864">
                <a:solidFill>
                  <a:srgbClr val="1154CC"/>
                </a:solidFill>
                <a:latin typeface="Comfortaa"/>
                <a:cs typeface="Comfortaa"/>
              </a:rPr>
              <a:t>4 </a:t>
            </a:r>
            <a:r>
              <a:rPr sz="1867">
                <a:latin typeface="Comfortaa"/>
                <a:cs typeface="Comfortaa"/>
              </a:rPr>
              <a:t>= </a:t>
            </a:r>
            <a:r>
              <a:rPr sz="1867" spc="-20">
                <a:latin typeface="Comfortaa"/>
                <a:cs typeface="Comfortaa"/>
              </a:rPr>
              <a:t>‘OTHER’ </a:t>
            </a:r>
            <a:r>
              <a:rPr sz="1867">
                <a:latin typeface="Comfortaa"/>
                <a:cs typeface="Comfortaa"/>
              </a:rPr>
              <a:t>and </a:t>
            </a:r>
            <a:r>
              <a:rPr sz="1867" b="1" spc="7">
                <a:solidFill>
                  <a:srgbClr val="1154CC"/>
                </a:solidFill>
                <a:latin typeface="Comfortaa"/>
                <a:cs typeface="Comfortaa"/>
              </a:rPr>
              <a:t>X</a:t>
            </a:r>
            <a:r>
              <a:rPr sz="1800" b="1" spc="9" baseline="-30864">
                <a:solidFill>
                  <a:srgbClr val="1154CC"/>
                </a:solidFill>
                <a:latin typeface="Comfortaa"/>
                <a:cs typeface="Comfortaa"/>
              </a:rPr>
              <a:t>5 </a:t>
            </a:r>
            <a:r>
              <a:rPr sz="1867">
                <a:latin typeface="Comfortaa"/>
                <a:cs typeface="Comfortaa"/>
              </a:rPr>
              <a:t>is a number else</a:t>
            </a:r>
            <a:r>
              <a:rPr sz="1867" spc="507">
                <a:latin typeface="Comfortaa"/>
                <a:cs typeface="Comfortaa"/>
              </a:rPr>
              <a:t> </a:t>
            </a:r>
            <a:r>
              <a:rPr sz="1867" b="1" spc="-7">
                <a:solidFill>
                  <a:srgbClr val="990000"/>
                </a:solidFill>
                <a:latin typeface="Comfortaa"/>
                <a:cs typeface="Comfortaa"/>
              </a:rPr>
              <a:t>0</a:t>
            </a:r>
            <a:r>
              <a:rPr sz="1867" spc="-7">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21604566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289114" y="1028914"/>
            <a:ext cx="2225885" cy="3387513"/>
            <a:chOff x="6966835" y="771685"/>
            <a:chExt cx="1669414" cy="2540635"/>
          </a:xfrm>
        </p:grpSpPr>
        <p:sp>
          <p:nvSpPr>
            <p:cNvPr id="7" name="object 7"/>
            <p:cNvSpPr/>
            <p:nvPr/>
          </p:nvSpPr>
          <p:spPr>
            <a:xfrm>
              <a:off x="6966835" y="771685"/>
              <a:ext cx="1106805" cy="348615"/>
            </a:xfrm>
            <a:custGeom>
              <a:avLst/>
              <a:gdLst/>
              <a:ahLst/>
              <a:cxnLst/>
              <a:rect l="l" t="t" r="r" b="b"/>
              <a:pathLst>
                <a:path w="1106804" h="348615">
                  <a:moveTo>
                    <a:pt x="1106697" y="348299"/>
                  </a:moveTo>
                  <a:lnTo>
                    <a:pt x="0" y="348299"/>
                  </a:lnTo>
                  <a:lnTo>
                    <a:pt x="0" y="0"/>
                  </a:lnTo>
                  <a:lnTo>
                    <a:pt x="1106697" y="0"/>
                  </a:lnTo>
                  <a:lnTo>
                    <a:pt x="1106697" y="348299"/>
                  </a:lnTo>
                  <a:close/>
                </a:path>
              </a:pathLst>
            </a:custGeom>
            <a:solidFill>
              <a:srgbClr val="B35E05">
                <a:alpha val="42459"/>
              </a:srgbClr>
            </a:solidFill>
          </p:spPr>
          <p:txBody>
            <a:bodyPr wrap="square" lIns="0" tIns="0" rIns="0" bIns="0" rtlCol="0"/>
            <a:lstStyle/>
            <a:p>
              <a:endParaRPr sz="3200"/>
            </a:p>
          </p:txBody>
        </p:sp>
        <p:sp>
          <p:nvSpPr>
            <p:cNvPr id="8" name="object 8"/>
            <p:cNvSpPr/>
            <p:nvPr/>
          </p:nvSpPr>
          <p:spPr>
            <a:xfrm>
              <a:off x="7954459" y="2815919"/>
              <a:ext cx="681990" cy="496570"/>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grpSp>
      <p:sp>
        <p:nvSpPr>
          <p:cNvPr id="57" name="object 57"/>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77</a:t>
            </a:fld>
            <a:endParaRPr/>
          </a:p>
        </p:txBody>
      </p:sp>
      <p:sp>
        <p:nvSpPr>
          <p:cNvPr id="10" name="object 10"/>
          <p:cNvSpPr/>
          <p:nvPr/>
        </p:nvSpPr>
        <p:spPr>
          <a:xfrm>
            <a:off x="658399" y="3754559"/>
            <a:ext cx="909320" cy="662093"/>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sp>
        <p:nvSpPr>
          <p:cNvPr id="11" name="object 11"/>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12" name="object 12"/>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3" name="object 13"/>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4" name="object 14"/>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5" name="object 15"/>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6" name="object 16"/>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sp>
        <p:nvSpPr>
          <p:cNvPr id="17" name="object 17"/>
          <p:cNvSpPr/>
          <p:nvPr/>
        </p:nvSpPr>
        <p:spPr>
          <a:xfrm>
            <a:off x="583599" y="1572563"/>
            <a:ext cx="1059180" cy="662093"/>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8" name="object 18"/>
          <p:cNvSpPr txBox="1"/>
          <p:nvPr/>
        </p:nvSpPr>
        <p:spPr>
          <a:xfrm>
            <a:off x="855378" y="1764676"/>
            <a:ext cx="51562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PERS</a:t>
            </a:r>
          </a:p>
        </p:txBody>
      </p:sp>
      <p:sp>
        <p:nvSpPr>
          <p:cNvPr id="19" name="object 19"/>
          <p:cNvSpPr/>
          <p:nvPr/>
        </p:nvSpPr>
        <p:spPr>
          <a:xfrm>
            <a:off x="2644327" y="1572563"/>
            <a:ext cx="1336040" cy="662093"/>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0" name="object 20"/>
          <p:cNvSpPr txBox="1"/>
          <p:nvPr/>
        </p:nvSpPr>
        <p:spPr>
          <a:xfrm>
            <a:off x="2953636"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1" name="object 21"/>
          <p:cNvSpPr/>
          <p:nvPr/>
        </p:nvSpPr>
        <p:spPr>
          <a:xfrm>
            <a:off x="10512346" y="1572563"/>
            <a:ext cx="1096433" cy="662093"/>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sp>
        <p:nvSpPr>
          <p:cNvPr id="22" name="object 22"/>
          <p:cNvSpPr txBox="1"/>
          <p:nvPr/>
        </p:nvSpPr>
        <p:spPr>
          <a:xfrm>
            <a:off x="10790279" y="1764677"/>
            <a:ext cx="54102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3" name="object 23"/>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4" name="object 24"/>
          <p:cNvSpPr txBox="1"/>
          <p:nvPr/>
        </p:nvSpPr>
        <p:spPr>
          <a:xfrm>
            <a:off x="8558528"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5" name="object 25"/>
          <p:cNvSpPr txBox="1"/>
          <p:nvPr/>
        </p:nvSpPr>
        <p:spPr>
          <a:xfrm>
            <a:off x="92689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6" name="object 26"/>
          <p:cNvSpPr txBox="1"/>
          <p:nvPr/>
        </p:nvSpPr>
        <p:spPr>
          <a:xfrm>
            <a:off x="3162090"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7" name="object 27"/>
          <p:cNvSpPr txBox="1"/>
          <p:nvPr/>
        </p:nvSpPr>
        <p:spPr>
          <a:xfrm>
            <a:off x="6006885"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8" name="object 28"/>
          <p:cNvSpPr txBox="1"/>
          <p:nvPr/>
        </p:nvSpPr>
        <p:spPr>
          <a:xfrm>
            <a:off x="8752378" y="4434995"/>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29" name="object 29"/>
          <p:cNvSpPr txBox="1"/>
          <p:nvPr/>
        </p:nvSpPr>
        <p:spPr>
          <a:xfrm>
            <a:off x="10907677"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30" name="object 30"/>
          <p:cNvSpPr txBox="1"/>
          <p:nvPr/>
        </p:nvSpPr>
        <p:spPr>
          <a:xfrm>
            <a:off x="960764"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1" name="object 31"/>
          <p:cNvSpPr txBox="1"/>
          <p:nvPr/>
        </p:nvSpPr>
        <p:spPr>
          <a:xfrm>
            <a:off x="1119511" y="1319170"/>
            <a:ext cx="96520" cy="206894"/>
          </a:xfrm>
          <a:prstGeom prst="rect">
            <a:avLst/>
          </a:prstGeom>
        </p:spPr>
        <p:txBody>
          <a:bodyPr vert="horz" wrap="square" lIns="0" tIns="22013" rIns="0" bIns="0" rtlCol="0">
            <a:spAutoFit/>
          </a:bodyPr>
          <a:lstStyle/>
          <a:p>
            <a:pPr marL="16933">
              <a:spcBef>
                <a:spcPts val="173"/>
              </a:spcBef>
            </a:pPr>
            <a:r>
              <a:rPr sz="1200" b="1" spc="13">
                <a:latin typeface="Comfortaa"/>
                <a:cs typeface="Comfortaa"/>
              </a:rPr>
              <a:t>1</a:t>
            </a:r>
            <a:endParaRPr sz="1200">
              <a:latin typeface="Comfortaa"/>
              <a:cs typeface="Comfortaa"/>
            </a:endParaRPr>
          </a:p>
        </p:txBody>
      </p:sp>
      <p:sp>
        <p:nvSpPr>
          <p:cNvPr id="32" name="object 32"/>
          <p:cNvSpPr txBox="1"/>
          <p:nvPr/>
        </p:nvSpPr>
        <p:spPr>
          <a:xfrm>
            <a:off x="3195956"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3" name="object 33"/>
          <p:cNvSpPr txBox="1"/>
          <p:nvPr/>
        </p:nvSpPr>
        <p:spPr>
          <a:xfrm>
            <a:off x="3354703" y="1319170"/>
            <a:ext cx="127000" cy="206894"/>
          </a:xfrm>
          <a:prstGeom prst="rect">
            <a:avLst/>
          </a:prstGeom>
        </p:spPr>
        <p:txBody>
          <a:bodyPr vert="horz" wrap="square" lIns="0" tIns="22013" rIns="0" bIns="0" rtlCol="0">
            <a:spAutoFit/>
          </a:bodyPr>
          <a:lstStyle/>
          <a:p>
            <a:pPr marL="16933">
              <a:spcBef>
                <a:spcPts val="173"/>
              </a:spcBef>
            </a:pPr>
            <a:r>
              <a:rPr sz="1200" b="1" spc="20">
                <a:latin typeface="Comfortaa"/>
                <a:cs typeface="Comfortaa"/>
              </a:rPr>
              <a:t>2</a:t>
            </a:r>
            <a:endParaRPr sz="1200">
              <a:latin typeface="Comfortaa"/>
              <a:cs typeface="Comfortaa"/>
            </a:endParaRPr>
          </a:p>
        </p:txBody>
      </p:sp>
      <p:sp>
        <p:nvSpPr>
          <p:cNvPr id="34" name="object 34"/>
          <p:cNvSpPr txBox="1"/>
          <p:nvPr/>
        </p:nvSpPr>
        <p:spPr>
          <a:xfrm>
            <a:off x="6040751"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5" name="object 35"/>
          <p:cNvSpPr txBox="1"/>
          <p:nvPr/>
        </p:nvSpPr>
        <p:spPr>
          <a:xfrm>
            <a:off x="6199496" y="1319170"/>
            <a:ext cx="12869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3</a:t>
            </a:r>
            <a:endParaRPr sz="1200">
              <a:latin typeface="Comfortaa"/>
              <a:cs typeface="Comfortaa"/>
            </a:endParaRPr>
          </a:p>
        </p:txBody>
      </p:sp>
      <p:sp>
        <p:nvSpPr>
          <p:cNvPr id="36" name="object 36"/>
          <p:cNvSpPr txBox="1"/>
          <p:nvPr/>
        </p:nvSpPr>
        <p:spPr>
          <a:xfrm>
            <a:off x="10907678" y="1071350"/>
            <a:ext cx="35983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p:txBody>
      </p:sp>
      <p:grpSp>
        <p:nvGrpSpPr>
          <p:cNvPr id="37" name="object 37"/>
          <p:cNvGrpSpPr/>
          <p:nvPr/>
        </p:nvGrpSpPr>
        <p:grpSpPr>
          <a:xfrm>
            <a:off x="1629297" y="1831177"/>
            <a:ext cx="9444567" cy="2585719"/>
            <a:chOff x="1221972" y="1373382"/>
            <a:chExt cx="7083425" cy="1939289"/>
          </a:xfrm>
        </p:grpSpPr>
        <p:sp>
          <p:nvSpPr>
            <p:cNvPr id="38" name="object 38"/>
            <p:cNvSpPr/>
            <p:nvPr/>
          </p:nvSpPr>
          <p:spPr>
            <a:xfrm>
              <a:off x="5129864" y="1427522"/>
              <a:ext cx="2754630" cy="0"/>
            </a:xfrm>
            <a:custGeom>
              <a:avLst/>
              <a:gdLst/>
              <a:ahLst/>
              <a:cxnLst/>
              <a:rect l="l" t="t" r="r" b="b"/>
              <a:pathLst>
                <a:path w="2754629">
                  <a:moveTo>
                    <a:pt x="0" y="0"/>
                  </a:moveTo>
                  <a:lnTo>
                    <a:pt x="1057197" y="0"/>
                  </a:lnTo>
                </a:path>
                <a:path w="2754629">
                  <a:moveTo>
                    <a:pt x="2058745" y="0"/>
                  </a:moveTo>
                  <a:lnTo>
                    <a:pt x="2754444" y="0"/>
                  </a:lnTo>
                </a:path>
              </a:pathLst>
            </a:custGeom>
            <a:ln w="19049">
              <a:solidFill>
                <a:srgbClr val="1154CC"/>
              </a:solidFill>
            </a:ln>
          </p:spPr>
          <p:txBody>
            <a:bodyPr wrap="square" lIns="0" tIns="0" rIns="0" bIns="0" rtlCol="0"/>
            <a:lstStyle/>
            <a:p>
              <a:endParaRPr sz="3200"/>
            </a:p>
          </p:txBody>
        </p:sp>
        <p:sp>
          <p:nvSpPr>
            <p:cNvPr id="39" name="object 39"/>
            <p:cNvSpPr/>
            <p:nvPr/>
          </p:nvSpPr>
          <p:spPr>
            <a:xfrm>
              <a:off x="5744210" y="1373390"/>
              <a:ext cx="1861185" cy="108585"/>
            </a:xfrm>
            <a:custGeom>
              <a:avLst/>
              <a:gdLst/>
              <a:ahLst/>
              <a:cxnLst/>
              <a:rect l="l" t="t" r="r" b="b"/>
              <a:pathLst>
                <a:path w="1861184" h="108584">
                  <a:moveTo>
                    <a:pt x="108292" y="0"/>
                  </a:moveTo>
                  <a:lnTo>
                    <a:pt x="0" y="0"/>
                  </a:lnTo>
                  <a:lnTo>
                    <a:pt x="0" y="108292"/>
                  </a:lnTo>
                  <a:lnTo>
                    <a:pt x="108292" y="108292"/>
                  </a:lnTo>
                  <a:lnTo>
                    <a:pt x="108292" y="0"/>
                  </a:lnTo>
                  <a:close/>
                </a:path>
                <a:path w="1861184" h="108584">
                  <a:moveTo>
                    <a:pt x="1860892" y="0"/>
                  </a:moveTo>
                  <a:lnTo>
                    <a:pt x="1752600" y="0"/>
                  </a:lnTo>
                  <a:lnTo>
                    <a:pt x="1752600" y="108292"/>
                  </a:lnTo>
                  <a:lnTo>
                    <a:pt x="1860892" y="108292"/>
                  </a:lnTo>
                  <a:lnTo>
                    <a:pt x="1860892" y="0"/>
                  </a:lnTo>
                  <a:close/>
                </a:path>
              </a:pathLst>
            </a:custGeom>
            <a:solidFill>
              <a:srgbClr val="1154CC"/>
            </a:solidFill>
          </p:spPr>
          <p:txBody>
            <a:bodyPr wrap="square" lIns="0" tIns="0" rIns="0" bIns="0" rtlCol="0"/>
            <a:lstStyle/>
            <a:p>
              <a:endParaRPr sz="3200"/>
            </a:p>
          </p:txBody>
        </p:sp>
        <p:sp>
          <p:nvSpPr>
            <p:cNvPr id="40" name="object 40"/>
            <p:cNvSpPr/>
            <p:nvPr/>
          </p:nvSpPr>
          <p:spPr>
            <a:xfrm>
              <a:off x="7550959" y="1481682"/>
              <a:ext cx="744855" cy="1334135"/>
            </a:xfrm>
            <a:custGeom>
              <a:avLst/>
              <a:gdLst/>
              <a:ahLst/>
              <a:cxnLst/>
              <a:rect l="l" t="t" r="r" b="b"/>
              <a:pathLst>
                <a:path w="744854" h="1334135">
                  <a:moveTo>
                    <a:pt x="744298" y="1334087"/>
                  </a:moveTo>
                  <a:lnTo>
                    <a:pt x="0" y="0"/>
                  </a:lnTo>
                </a:path>
              </a:pathLst>
            </a:custGeom>
            <a:ln w="19049">
              <a:solidFill>
                <a:srgbClr val="1154CC"/>
              </a:solidFill>
            </a:ln>
          </p:spPr>
          <p:txBody>
            <a:bodyPr wrap="square" lIns="0" tIns="0" rIns="0" bIns="0" rtlCol="0"/>
            <a:lstStyle/>
            <a:p>
              <a:endParaRPr sz="3200"/>
            </a:p>
          </p:txBody>
        </p:sp>
        <p:sp>
          <p:nvSpPr>
            <p:cNvPr id="41" name="object 41"/>
            <p:cNvSpPr/>
            <p:nvPr/>
          </p:nvSpPr>
          <p:spPr>
            <a:xfrm>
              <a:off x="4175116" y="2815919"/>
              <a:ext cx="1002030" cy="496570"/>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42" name="object 42"/>
            <p:cNvSpPr/>
            <p:nvPr/>
          </p:nvSpPr>
          <p:spPr>
            <a:xfrm>
              <a:off x="1553226"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43" name="object 43"/>
            <p:cNvSpPr/>
            <p:nvPr/>
          </p:nvSpPr>
          <p:spPr>
            <a:xfrm>
              <a:off x="1231497" y="1427522"/>
              <a:ext cx="2990850" cy="0"/>
            </a:xfrm>
            <a:custGeom>
              <a:avLst/>
              <a:gdLst/>
              <a:ahLst/>
              <a:cxnLst/>
              <a:rect l="l" t="t" r="r" b="b"/>
              <a:pathLst>
                <a:path w="2990850">
                  <a:moveTo>
                    <a:pt x="0" y="0"/>
                  </a:moveTo>
                  <a:lnTo>
                    <a:pt x="751798" y="0"/>
                  </a:lnTo>
                </a:path>
                <a:path w="2990850">
                  <a:moveTo>
                    <a:pt x="1753446" y="0"/>
                  </a:moveTo>
                  <a:lnTo>
                    <a:pt x="2990643" y="0"/>
                  </a:lnTo>
                </a:path>
              </a:pathLst>
            </a:custGeom>
            <a:ln w="19049">
              <a:solidFill>
                <a:srgbClr val="1154CC"/>
              </a:solidFill>
            </a:ln>
          </p:spPr>
          <p:txBody>
            <a:bodyPr wrap="square" lIns="0" tIns="0" rIns="0" bIns="0" rtlCol="0"/>
            <a:lstStyle/>
            <a:p>
              <a:endParaRPr sz="3200"/>
            </a:p>
          </p:txBody>
        </p:sp>
        <p:sp>
          <p:nvSpPr>
            <p:cNvPr id="44" name="object 44"/>
            <p:cNvSpPr/>
            <p:nvPr/>
          </p:nvSpPr>
          <p:spPr>
            <a:xfrm>
              <a:off x="3610617"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grpSp>
      <p:sp>
        <p:nvSpPr>
          <p:cNvPr id="45" name="object 45"/>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
        <p:nvSpPr>
          <p:cNvPr id="46" name="object 46"/>
          <p:cNvSpPr/>
          <p:nvPr/>
        </p:nvSpPr>
        <p:spPr>
          <a:xfrm>
            <a:off x="5629422" y="1572563"/>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47" name="object 47"/>
          <p:cNvSpPr txBox="1"/>
          <p:nvPr/>
        </p:nvSpPr>
        <p:spPr>
          <a:xfrm>
            <a:off x="5937277" y="1764676"/>
            <a:ext cx="595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ORGA</a:t>
            </a:r>
          </a:p>
        </p:txBody>
      </p:sp>
      <p:sp>
        <p:nvSpPr>
          <p:cNvPr id="48" name="object 48"/>
          <p:cNvSpPr txBox="1"/>
          <p:nvPr/>
        </p:nvSpPr>
        <p:spPr>
          <a:xfrm>
            <a:off x="8735444" y="1082201"/>
            <a:ext cx="1701800" cy="304421"/>
          </a:xfrm>
          <a:prstGeom prst="rect">
            <a:avLst/>
          </a:prstGeom>
        </p:spPr>
        <p:txBody>
          <a:bodyPr vert="horz" wrap="square" lIns="0" tIns="16933" rIns="0" bIns="0" rtlCol="0">
            <a:spAutoFit/>
          </a:bodyPr>
          <a:lstStyle/>
          <a:p>
            <a:pPr marL="67732">
              <a:spcBef>
                <a:spcPts val="133"/>
              </a:spcBef>
              <a:tabLst>
                <a:tab pos="601964" algn="l"/>
              </a:tabLst>
            </a:pPr>
            <a:r>
              <a:rPr sz="1867" b="1" spc="7">
                <a:latin typeface="Comfortaa"/>
                <a:cs typeface="Comfortaa"/>
              </a:rPr>
              <a:t>Y</a:t>
            </a:r>
            <a:r>
              <a:rPr sz="1800" b="1" spc="9" baseline="-33950">
                <a:latin typeface="Comfortaa"/>
                <a:cs typeface="Comfortaa"/>
              </a:rPr>
              <a:t>4	</a:t>
            </a:r>
            <a:r>
              <a:rPr sz="2800" b="1" spc="109" baseline="1984">
                <a:solidFill>
                  <a:srgbClr val="990000"/>
                </a:solidFill>
                <a:latin typeface="Comfortaa"/>
                <a:cs typeface="Comfortaa"/>
              </a:rPr>
              <a:t>Ψ</a:t>
            </a:r>
            <a:r>
              <a:rPr sz="1800" b="1" spc="109" baseline="-27777">
                <a:solidFill>
                  <a:srgbClr val="990000"/>
                </a:solidFill>
                <a:latin typeface="Comfortaa"/>
                <a:cs typeface="Comfortaa"/>
              </a:rPr>
              <a:t>1</a:t>
            </a:r>
            <a:r>
              <a:rPr sz="2800" spc="109" baseline="1984">
                <a:latin typeface="Comfortaa"/>
                <a:cs typeface="Comfortaa"/>
              </a:rPr>
              <a:t>(Y</a:t>
            </a:r>
            <a:r>
              <a:rPr sz="1800" b="1" spc="109" baseline="-27777">
                <a:latin typeface="Comfortaa"/>
                <a:cs typeface="Comfortaa"/>
              </a:rPr>
              <a:t>5</a:t>
            </a:r>
            <a:r>
              <a:rPr sz="2800" spc="109" baseline="1984">
                <a:latin typeface="Comfortaa"/>
                <a:cs typeface="Comfortaa"/>
              </a:rPr>
              <a:t>,</a:t>
            </a:r>
            <a:r>
              <a:rPr sz="2800" spc="-80" baseline="1984">
                <a:latin typeface="Comfortaa"/>
                <a:cs typeface="Comfortaa"/>
              </a:rPr>
              <a:t> </a:t>
            </a:r>
            <a:r>
              <a:rPr sz="2800" baseline="1984">
                <a:latin typeface="Comfortaa"/>
                <a:cs typeface="Comfortaa"/>
              </a:rPr>
              <a:t>Y</a:t>
            </a:r>
            <a:r>
              <a:rPr sz="1800" b="1" baseline="-27777">
                <a:latin typeface="Comfortaa"/>
                <a:cs typeface="Comfortaa"/>
              </a:rPr>
              <a:t>4</a:t>
            </a:r>
            <a:r>
              <a:rPr sz="2800" baseline="1984">
                <a:latin typeface="Comfortaa"/>
                <a:cs typeface="Comfortaa"/>
              </a:rPr>
              <a:t>,</a:t>
            </a:r>
          </a:p>
        </p:txBody>
      </p:sp>
      <p:sp>
        <p:nvSpPr>
          <p:cNvPr id="49" name="object 49"/>
          <p:cNvSpPr txBox="1"/>
          <p:nvPr/>
        </p:nvSpPr>
        <p:spPr>
          <a:xfrm>
            <a:off x="10475544" y="1236438"/>
            <a:ext cx="13377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5</a:t>
            </a:r>
            <a:endParaRPr sz="1200">
              <a:latin typeface="Comfortaa"/>
              <a:cs typeface="Comfortaa"/>
            </a:endParaRPr>
          </a:p>
        </p:txBody>
      </p:sp>
      <p:sp>
        <p:nvSpPr>
          <p:cNvPr id="50" name="object 50"/>
          <p:cNvSpPr txBox="1"/>
          <p:nvPr/>
        </p:nvSpPr>
        <p:spPr>
          <a:xfrm>
            <a:off x="10295540" y="1081007"/>
            <a:ext cx="361527"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X</a:t>
            </a:r>
            <a:r>
              <a:rPr sz="1867" spc="113">
                <a:latin typeface="Comfortaa"/>
                <a:cs typeface="Comfortaa"/>
              </a:rPr>
              <a:t> </a:t>
            </a:r>
            <a:r>
              <a:rPr sz="1867">
                <a:latin typeface="Comfortaa"/>
                <a:cs typeface="Comfortaa"/>
              </a:rPr>
              <a:t>)</a:t>
            </a:r>
          </a:p>
        </p:txBody>
      </p:sp>
      <p:grpSp>
        <p:nvGrpSpPr>
          <p:cNvPr id="51" name="object 51"/>
          <p:cNvGrpSpPr/>
          <p:nvPr/>
        </p:nvGrpSpPr>
        <p:grpSpPr>
          <a:xfrm>
            <a:off x="6156654" y="1510714"/>
            <a:ext cx="3934460" cy="2244513"/>
            <a:chOff x="4617490" y="1133035"/>
            <a:chExt cx="2950845" cy="1683385"/>
          </a:xfrm>
        </p:grpSpPr>
        <p:sp>
          <p:nvSpPr>
            <p:cNvPr id="52" name="object 52"/>
            <p:cNvSpPr/>
            <p:nvPr/>
          </p:nvSpPr>
          <p:spPr>
            <a:xfrm>
              <a:off x="4675965" y="1675621"/>
              <a:ext cx="0" cy="1140460"/>
            </a:xfrm>
            <a:custGeom>
              <a:avLst/>
              <a:gdLst/>
              <a:ahLst/>
              <a:cxnLst/>
              <a:rect l="l" t="t" r="r" b="b"/>
              <a:pathLst>
                <a:path h="1140460">
                  <a:moveTo>
                    <a:pt x="0" y="1140297"/>
                  </a:moveTo>
                  <a:lnTo>
                    <a:pt x="0" y="0"/>
                  </a:lnTo>
                </a:path>
              </a:pathLst>
            </a:custGeom>
            <a:ln w="19049">
              <a:solidFill>
                <a:srgbClr val="1154CC"/>
              </a:solidFill>
            </a:ln>
          </p:spPr>
          <p:txBody>
            <a:bodyPr wrap="square" lIns="0" tIns="0" rIns="0" bIns="0" rtlCol="0"/>
            <a:lstStyle/>
            <a:p>
              <a:endParaRPr sz="3200"/>
            </a:p>
          </p:txBody>
        </p:sp>
        <p:sp>
          <p:nvSpPr>
            <p:cNvPr id="53" name="object 53"/>
            <p:cNvSpPr/>
            <p:nvPr/>
          </p:nvSpPr>
          <p:spPr>
            <a:xfrm>
              <a:off x="4617490" y="2135380"/>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54" name="object 54"/>
            <p:cNvSpPr/>
            <p:nvPr/>
          </p:nvSpPr>
          <p:spPr>
            <a:xfrm>
              <a:off x="7536459" y="1137797"/>
              <a:ext cx="11430" cy="179070"/>
            </a:xfrm>
            <a:custGeom>
              <a:avLst/>
              <a:gdLst/>
              <a:ahLst/>
              <a:cxnLst/>
              <a:rect l="l" t="t" r="r" b="b"/>
              <a:pathLst>
                <a:path w="11429" h="179069">
                  <a:moveTo>
                    <a:pt x="5449" y="-4762"/>
                  </a:moveTo>
                  <a:lnTo>
                    <a:pt x="5449" y="183219"/>
                  </a:lnTo>
                </a:path>
              </a:pathLst>
            </a:custGeom>
            <a:ln w="20424">
              <a:solidFill>
                <a:srgbClr val="CC0000"/>
              </a:solidFill>
            </a:ln>
          </p:spPr>
          <p:txBody>
            <a:bodyPr wrap="square" lIns="0" tIns="0" rIns="0" bIns="0" rtlCol="0"/>
            <a:lstStyle/>
            <a:p>
              <a:endParaRPr sz="3200"/>
            </a:p>
          </p:txBody>
        </p:sp>
        <p:sp>
          <p:nvSpPr>
            <p:cNvPr id="55" name="object 55"/>
            <p:cNvSpPr/>
            <p:nvPr/>
          </p:nvSpPr>
          <p:spPr>
            <a:xfrm>
              <a:off x="7531659" y="1315294"/>
              <a:ext cx="31750" cy="44450"/>
            </a:xfrm>
            <a:custGeom>
              <a:avLst/>
              <a:gdLst/>
              <a:ahLst/>
              <a:cxnLst/>
              <a:rect l="l" t="t" r="r" b="b"/>
              <a:pathLst>
                <a:path w="31750" h="44450">
                  <a:moveTo>
                    <a:pt x="18349" y="44104"/>
                  </a:moveTo>
                  <a:lnTo>
                    <a:pt x="0" y="1919"/>
                  </a:lnTo>
                  <a:lnTo>
                    <a:pt x="31424" y="0"/>
                  </a:lnTo>
                  <a:lnTo>
                    <a:pt x="18349" y="44104"/>
                  </a:lnTo>
                  <a:close/>
                </a:path>
              </a:pathLst>
            </a:custGeom>
            <a:solidFill>
              <a:srgbClr val="CC0000"/>
            </a:solidFill>
          </p:spPr>
          <p:txBody>
            <a:bodyPr wrap="square" lIns="0" tIns="0" rIns="0" bIns="0" rtlCol="0"/>
            <a:lstStyle/>
            <a:p>
              <a:endParaRPr sz="3200"/>
            </a:p>
          </p:txBody>
        </p:sp>
        <p:sp>
          <p:nvSpPr>
            <p:cNvPr id="56" name="object 56"/>
            <p:cNvSpPr/>
            <p:nvPr/>
          </p:nvSpPr>
          <p:spPr>
            <a:xfrm>
              <a:off x="7531659" y="1315294"/>
              <a:ext cx="31750" cy="44450"/>
            </a:xfrm>
            <a:custGeom>
              <a:avLst/>
              <a:gdLst/>
              <a:ahLst/>
              <a:cxnLst/>
              <a:rect l="l" t="t" r="r" b="b"/>
              <a:pathLst>
                <a:path w="31750" h="44450">
                  <a:moveTo>
                    <a:pt x="0" y="1919"/>
                  </a:moveTo>
                  <a:lnTo>
                    <a:pt x="18349" y="44104"/>
                  </a:lnTo>
                  <a:lnTo>
                    <a:pt x="31424" y="0"/>
                  </a:lnTo>
                  <a:lnTo>
                    <a:pt x="0" y="1919"/>
                  </a:lnTo>
                  <a:close/>
                </a:path>
              </a:pathLst>
            </a:custGeom>
            <a:ln w="9524">
              <a:solidFill>
                <a:srgbClr val="CC0000"/>
              </a:solidFill>
            </a:ln>
          </p:spPr>
          <p:txBody>
            <a:bodyPr wrap="square" lIns="0" tIns="0" rIns="0" bIns="0" rtlCol="0"/>
            <a:lstStyle/>
            <a:p>
              <a:endParaRPr sz="3200"/>
            </a:p>
          </p:txBody>
        </p:sp>
      </p:grpSp>
    </p:spTree>
    <p:extLst>
      <p:ext uri="{BB962C8B-B14F-4D97-AF65-F5344CB8AC3E}">
        <p14:creationId xmlns:p14="http://schemas.microsoft.com/office/powerpoint/2010/main" val="16704727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9289114" y="1028914"/>
            <a:ext cx="2225885" cy="3387513"/>
            <a:chOff x="6966835" y="771685"/>
            <a:chExt cx="1669414" cy="2540635"/>
          </a:xfrm>
        </p:grpSpPr>
        <p:sp>
          <p:nvSpPr>
            <p:cNvPr id="7" name="object 7"/>
            <p:cNvSpPr/>
            <p:nvPr/>
          </p:nvSpPr>
          <p:spPr>
            <a:xfrm>
              <a:off x="6966835" y="771685"/>
              <a:ext cx="1106805" cy="348615"/>
            </a:xfrm>
            <a:custGeom>
              <a:avLst/>
              <a:gdLst/>
              <a:ahLst/>
              <a:cxnLst/>
              <a:rect l="l" t="t" r="r" b="b"/>
              <a:pathLst>
                <a:path w="1106804" h="348615">
                  <a:moveTo>
                    <a:pt x="1106697" y="348299"/>
                  </a:moveTo>
                  <a:lnTo>
                    <a:pt x="0" y="348299"/>
                  </a:lnTo>
                  <a:lnTo>
                    <a:pt x="0" y="0"/>
                  </a:lnTo>
                  <a:lnTo>
                    <a:pt x="1106697" y="0"/>
                  </a:lnTo>
                  <a:lnTo>
                    <a:pt x="1106697" y="348299"/>
                  </a:lnTo>
                  <a:close/>
                </a:path>
              </a:pathLst>
            </a:custGeom>
            <a:solidFill>
              <a:srgbClr val="B35E05">
                <a:alpha val="42459"/>
              </a:srgbClr>
            </a:solidFill>
          </p:spPr>
          <p:txBody>
            <a:bodyPr wrap="square" lIns="0" tIns="0" rIns="0" bIns="0" rtlCol="0"/>
            <a:lstStyle/>
            <a:p>
              <a:endParaRPr sz="3200"/>
            </a:p>
          </p:txBody>
        </p:sp>
        <p:sp>
          <p:nvSpPr>
            <p:cNvPr id="8" name="object 8"/>
            <p:cNvSpPr/>
            <p:nvPr/>
          </p:nvSpPr>
          <p:spPr>
            <a:xfrm>
              <a:off x="7954459" y="2815919"/>
              <a:ext cx="681990" cy="496570"/>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grpSp>
      <p:sp>
        <p:nvSpPr>
          <p:cNvPr id="62" name="object 62"/>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78</a:t>
            </a:fld>
            <a:endParaRPr/>
          </a:p>
        </p:txBody>
      </p:sp>
      <p:sp>
        <p:nvSpPr>
          <p:cNvPr id="10" name="object 10"/>
          <p:cNvSpPr/>
          <p:nvPr/>
        </p:nvSpPr>
        <p:spPr>
          <a:xfrm>
            <a:off x="658399" y="3754559"/>
            <a:ext cx="909320" cy="662093"/>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sp>
        <p:nvSpPr>
          <p:cNvPr id="11" name="object 11"/>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12" name="object 12"/>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3" name="object 13"/>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4" name="object 14"/>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5" name="object 15"/>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6" name="object 16"/>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sp>
        <p:nvSpPr>
          <p:cNvPr id="17" name="object 17"/>
          <p:cNvSpPr/>
          <p:nvPr/>
        </p:nvSpPr>
        <p:spPr>
          <a:xfrm>
            <a:off x="583599" y="1572563"/>
            <a:ext cx="1059180" cy="662093"/>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8" name="object 18"/>
          <p:cNvSpPr txBox="1"/>
          <p:nvPr/>
        </p:nvSpPr>
        <p:spPr>
          <a:xfrm>
            <a:off x="855378" y="1764676"/>
            <a:ext cx="51562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PERS</a:t>
            </a:r>
          </a:p>
        </p:txBody>
      </p:sp>
      <p:sp>
        <p:nvSpPr>
          <p:cNvPr id="19" name="object 19"/>
          <p:cNvSpPr/>
          <p:nvPr/>
        </p:nvSpPr>
        <p:spPr>
          <a:xfrm>
            <a:off x="2644327" y="1572563"/>
            <a:ext cx="1336040" cy="662093"/>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0" name="object 20"/>
          <p:cNvSpPr txBox="1"/>
          <p:nvPr/>
        </p:nvSpPr>
        <p:spPr>
          <a:xfrm>
            <a:off x="2953636"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1" name="object 21"/>
          <p:cNvSpPr/>
          <p:nvPr/>
        </p:nvSpPr>
        <p:spPr>
          <a:xfrm>
            <a:off x="10512346" y="1572563"/>
            <a:ext cx="1096433" cy="662093"/>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sp>
        <p:nvSpPr>
          <p:cNvPr id="22" name="object 22"/>
          <p:cNvSpPr txBox="1"/>
          <p:nvPr/>
        </p:nvSpPr>
        <p:spPr>
          <a:xfrm>
            <a:off x="10790279" y="1764677"/>
            <a:ext cx="54102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3" name="object 23"/>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4" name="object 24"/>
          <p:cNvSpPr txBox="1"/>
          <p:nvPr/>
        </p:nvSpPr>
        <p:spPr>
          <a:xfrm>
            <a:off x="8558528"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5" name="object 25"/>
          <p:cNvSpPr txBox="1"/>
          <p:nvPr/>
        </p:nvSpPr>
        <p:spPr>
          <a:xfrm>
            <a:off x="92689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6" name="object 26"/>
          <p:cNvSpPr txBox="1"/>
          <p:nvPr/>
        </p:nvSpPr>
        <p:spPr>
          <a:xfrm>
            <a:off x="3162090"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7" name="object 27"/>
          <p:cNvSpPr txBox="1"/>
          <p:nvPr/>
        </p:nvSpPr>
        <p:spPr>
          <a:xfrm>
            <a:off x="6006885"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8" name="object 28"/>
          <p:cNvSpPr txBox="1"/>
          <p:nvPr/>
        </p:nvSpPr>
        <p:spPr>
          <a:xfrm>
            <a:off x="8752378" y="4434995"/>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29" name="object 29"/>
          <p:cNvSpPr txBox="1"/>
          <p:nvPr/>
        </p:nvSpPr>
        <p:spPr>
          <a:xfrm>
            <a:off x="10907677"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30" name="object 30"/>
          <p:cNvSpPr txBox="1"/>
          <p:nvPr/>
        </p:nvSpPr>
        <p:spPr>
          <a:xfrm>
            <a:off x="960764"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1" name="object 31"/>
          <p:cNvSpPr txBox="1"/>
          <p:nvPr/>
        </p:nvSpPr>
        <p:spPr>
          <a:xfrm>
            <a:off x="1119511" y="1319170"/>
            <a:ext cx="96520" cy="206894"/>
          </a:xfrm>
          <a:prstGeom prst="rect">
            <a:avLst/>
          </a:prstGeom>
        </p:spPr>
        <p:txBody>
          <a:bodyPr vert="horz" wrap="square" lIns="0" tIns="22013" rIns="0" bIns="0" rtlCol="0">
            <a:spAutoFit/>
          </a:bodyPr>
          <a:lstStyle/>
          <a:p>
            <a:pPr marL="16933">
              <a:spcBef>
                <a:spcPts val="173"/>
              </a:spcBef>
            </a:pPr>
            <a:r>
              <a:rPr sz="1200" b="1" spc="13">
                <a:latin typeface="Comfortaa"/>
                <a:cs typeface="Comfortaa"/>
              </a:rPr>
              <a:t>1</a:t>
            </a:r>
            <a:endParaRPr sz="1200">
              <a:latin typeface="Comfortaa"/>
              <a:cs typeface="Comfortaa"/>
            </a:endParaRPr>
          </a:p>
        </p:txBody>
      </p:sp>
      <p:sp>
        <p:nvSpPr>
          <p:cNvPr id="32" name="object 32"/>
          <p:cNvSpPr txBox="1"/>
          <p:nvPr/>
        </p:nvSpPr>
        <p:spPr>
          <a:xfrm>
            <a:off x="3195956"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3" name="object 33"/>
          <p:cNvSpPr txBox="1"/>
          <p:nvPr/>
        </p:nvSpPr>
        <p:spPr>
          <a:xfrm>
            <a:off x="3354703" y="1319170"/>
            <a:ext cx="127000" cy="206894"/>
          </a:xfrm>
          <a:prstGeom prst="rect">
            <a:avLst/>
          </a:prstGeom>
        </p:spPr>
        <p:txBody>
          <a:bodyPr vert="horz" wrap="square" lIns="0" tIns="22013" rIns="0" bIns="0" rtlCol="0">
            <a:spAutoFit/>
          </a:bodyPr>
          <a:lstStyle/>
          <a:p>
            <a:pPr marL="16933">
              <a:spcBef>
                <a:spcPts val="173"/>
              </a:spcBef>
            </a:pPr>
            <a:r>
              <a:rPr sz="1200" b="1" spc="20">
                <a:latin typeface="Comfortaa"/>
                <a:cs typeface="Comfortaa"/>
              </a:rPr>
              <a:t>2</a:t>
            </a:r>
            <a:endParaRPr sz="1200">
              <a:latin typeface="Comfortaa"/>
              <a:cs typeface="Comfortaa"/>
            </a:endParaRPr>
          </a:p>
        </p:txBody>
      </p:sp>
      <p:sp>
        <p:nvSpPr>
          <p:cNvPr id="34" name="object 34"/>
          <p:cNvSpPr txBox="1"/>
          <p:nvPr/>
        </p:nvSpPr>
        <p:spPr>
          <a:xfrm>
            <a:off x="6040751"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5" name="object 35"/>
          <p:cNvSpPr txBox="1"/>
          <p:nvPr/>
        </p:nvSpPr>
        <p:spPr>
          <a:xfrm>
            <a:off x="6199496" y="1319170"/>
            <a:ext cx="12869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3</a:t>
            </a:r>
            <a:endParaRPr sz="1200">
              <a:latin typeface="Comfortaa"/>
              <a:cs typeface="Comfortaa"/>
            </a:endParaRPr>
          </a:p>
        </p:txBody>
      </p:sp>
      <p:sp>
        <p:nvSpPr>
          <p:cNvPr id="36" name="object 36"/>
          <p:cNvSpPr txBox="1"/>
          <p:nvPr/>
        </p:nvSpPr>
        <p:spPr>
          <a:xfrm>
            <a:off x="10907678" y="1071350"/>
            <a:ext cx="35983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p:txBody>
      </p:sp>
      <p:grpSp>
        <p:nvGrpSpPr>
          <p:cNvPr id="37" name="object 37"/>
          <p:cNvGrpSpPr/>
          <p:nvPr/>
        </p:nvGrpSpPr>
        <p:grpSpPr>
          <a:xfrm>
            <a:off x="1629297" y="1831177"/>
            <a:ext cx="9444567" cy="2585719"/>
            <a:chOff x="1221972" y="1373382"/>
            <a:chExt cx="7083425" cy="1939289"/>
          </a:xfrm>
        </p:grpSpPr>
        <p:sp>
          <p:nvSpPr>
            <p:cNvPr id="38" name="object 38"/>
            <p:cNvSpPr/>
            <p:nvPr/>
          </p:nvSpPr>
          <p:spPr>
            <a:xfrm>
              <a:off x="5129864" y="1427522"/>
              <a:ext cx="2754630" cy="0"/>
            </a:xfrm>
            <a:custGeom>
              <a:avLst/>
              <a:gdLst/>
              <a:ahLst/>
              <a:cxnLst/>
              <a:rect l="l" t="t" r="r" b="b"/>
              <a:pathLst>
                <a:path w="2754629">
                  <a:moveTo>
                    <a:pt x="0" y="0"/>
                  </a:moveTo>
                  <a:lnTo>
                    <a:pt x="1057197" y="0"/>
                  </a:lnTo>
                </a:path>
                <a:path w="2754629">
                  <a:moveTo>
                    <a:pt x="2058745" y="0"/>
                  </a:moveTo>
                  <a:lnTo>
                    <a:pt x="2754444" y="0"/>
                  </a:lnTo>
                </a:path>
              </a:pathLst>
            </a:custGeom>
            <a:ln w="19049">
              <a:solidFill>
                <a:srgbClr val="1154CC"/>
              </a:solidFill>
            </a:ln>
          </p:spPr>
          <p:txBody>
            <a:bodyPr wrap="square" lIns="0" tIns="0" rIns="0" bIns="0" rtlCol="0"/>
            <a:lstStyle/>
            <a:p>
              <a:endParaRPr sz="3200"/>
            </a:p>
          </p:txBody>
        </p:sp>
        <p:sp>
          <p:nvSpPr>
            <p:cNvPr id="39" name="object 39"/>
            <p:cNvSpPr/>
            <p:nvPr/>
          </p:nvSpPr>
          <p:spPr>
            <a:xfrm>
              <a:off x="5744210" y="1373390"/>
              <a:ext cx="1861185" cy="108585"/>
            </a:xfrm>
            <a:custGeom>
              <a:avLst/>
              <a:gdLst/>
              <a:ahLst/>
              <a:cxnLst/>
              <a:rect l="l" t="t" r="r" b="b"/>
              <a:pathLst>
                <a:path w="1861184" h="108584">
                  <a:moveTo>
                    <a:pt x="108292" y="0"/>
                  </a:moveTo>
                  <a:lnTo>
                    <a:pt x="0" y="0"/>
                  </a:lnTo>
                  <a:lnTo>
                    <a:pt x="0" y="108292"/>
                  </a:lnTo>
                  <a:lnTo>
                    <a:pt x="108292" y="108292"/>
                  </a:lnTo>
                  <a:lnTo>
                    <a:pt x="108292" y="0"/>
                  </a:lnTo>
                  <a:close/>
                </a:path>
                <a:path w="1861184" h="108584">
                  <a:moveTo>
                    <a:pt x="1860892" y="0"/>
                  </a:moveTo>
                  <a:lnTo>
                    <a:pt x="1752600" y="0"/>
                  </a:lnTo>
                  <a:lnTo>
                    <a:pt x="1752600" y="108292"/>
                  </a:lnTo>
                  <a:lnTo>
                    <a:pt x="1860892" y="108292"/>
                  </a:lnTo>
                  <a:lnTo>
                    <a:pt x="1860892" y="0"/>
                  </a:lnTo>
                  <a:close/>
                </a:path>
              </a:pathLst>
            </a:custGeom>
            <a:solidFill>
              <a:srgbClr val="1154CC"/>
            </a:solidFill>
          </p:spPr>
          <p:txBody>
            <a:bodyPr wrap="square" lIns="0" tIns="0" rIns="0" bIns="0" rtlCol="0"/>
            <a:lstStyle/>
            <a:p>
              <a:endParaRPr sz="3200"/>
            </a:p>
          </p:txBody>
        </p:sp>
        <p:sp>
          <p:nvSpPr>
            <p:cNvPr id="40" name="object 40"/>
            <p:cNvSpPr/>
            <p:nvPr/>
          </p:nvSpPr>
          <p:spPr>
            <a:xfrm>
              <a:off x="7550959" y="1481682"/>
              <a:ext cx="744855" cy="1334135"/>
            </a:xfrm>
            <a:custGeom>
              <a:avLst/>
              <a:gdLst/>
              <a:ahLst/>
              <a:cxnLst/>
              <a:rect l="l" t="t" r="r" b="b"/>
              <a:pathLst>
                <a:path w="744854" h="1334135">
                  <a:moveTo>
                    <a:pt x="744298" y="1334087"/>
                  </a:moveTo>
                  <a:lnTo>
                    <a:pt x="0" y="0"/>
                  </a:lnTo>
                </a:path>
              </a:pathLst>
            </a:custGeom>
            <a:ln w="19049">
              <a:solidFill>
                <a:srgbClr val="1154CC"/>
              </a:solidFill>
            </a:ln>
          </p:spPr>
          <p:txBody>
            <a:bodyPr wrap="square" lIns="0" tIns="0" rIns="0" bIns="0" rtlCol="0"/>
            <a:lstStyle/>
            <a:p>
              <a:endParaRPr sz="3200"/>
            </a:p>
          </p:txBody>
        </p:sp>
        <p:sp>
          <p:nvSpPr>
            <p:cNvPr id="41" name="object 41"/>
            <p:cNvSpPr/>
            <p:nvPr/>
          </p:nvSpPr>
          <p:spPr>
            <a:xfrm>
              <a:off x="4175116" y="2815919"/>
              <a:ext cx="1002030" cy="496570"/>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42" name="object 42"/>
            <p:cNvSpPr/>
            <p:nvPr/>
          </p:nvSpPr>
          <p:spPr>
            <a:xfrm>
              <a:off x="1553226"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43" name="object 43"/>
            <p:cNvSpPr/>
            <p:nvPr/>
          </p:nvSpPr>
          <p:spPr>
            <a:xfrm>
              <a:off x="1231497" y="1427522"/>
              <a:ext cx="2990850" cy="0"/>
            </a:xfrm>
            <a:custGeom>
              <a:avLst/>
              <a:gdLst/>
              <a:ahLst/>
              <a:cxnLst/>
              <a:rect l="l" t="t" r="r" b="b"/>
              <a:pathLst>
                <a:path w="2990850">
                  <a:moveTo>
                    <a:pt x="0" y="0"/>
                  </a:moveTo>
                  <a:lnTo>
                    <a:pt x="751798" y="0"/>
                  </a:lnTo>
                </a:path>
                <a:path w="2990850">
                  <a:moveTo>
                    <a:pt x="1753446" y="0"/>
                  </a:moveTo>
                  <a:lnTo>
                    <a:pt x="2990643" y="0"/>
                  </a:lnTo>
                </a:path>
              </a:pathLst>
            </a:custGeom>
            <a:ln w="19049">
              <a:solidFill>
                <a:srgbClr val="1154CC"/>
              </a:solidFill>
            </a:ln>
          </p:spPr>
          <p:txBody>
            <a:bodyPr wrap="square" lIns="0" tIns="0" rIns="0" bIns="0" rtlCol="0"/>
            <a:lstStyle/>
            <a:p>
              <a:endParaRPr sz="3200"/>
            </a:p>
          </p:txBody>
        </p:sp>
        <p:sp>
          <p:nvSpPr>
            <p:cNvPr id="44" name="object 44"/>
            <p:cNvSpPr/>
            <p:nvPr/>
          </p:nvSpPr>
          <p:spPr>
            <a:xfrm>
              <a:off x="3610617"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grpSp>
      <p:sp>
        <p:nvSpPr>
          <p:cNvPr id="45" name="object 45"/>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
        <p:nvSpPr>
          <p:cNvPr id="46" name="object 46"/>
          <p:cNvSpPr/>
          <p:nvPr/>
        </p:nvSpPr>
        <p:spPr>
          <a:xfrm>
            <a:off x="5629422" y="1572563"/>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47" name="object 47"/>
          <p:cNvSpPr txBox="1"/>
          <p:nvPr/>
        </p:nvSpPr>
        <p:spPr>
          <a:xfrm>
            <a:off x="5937277" y="1764676"/>
            <a:ext cx="595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ORGA</a:t>
            </a:r>
          </a:p>
        </p:txBody>
      </p:sp>
      <p:sp>
        <p:nvSpPr>
          <p:cNvPr id="48" name="object 48"/>
          <p:cNvSpPr txBox="1"/>
          <p:nvPr/>
        </p:nvSpPr>
        <p:spPr>
          <a:xfrm>
            <a:off x="8735444" y="1082201"/>
            <a:ext cx="1701800" cy="304421"/>
          </a:xfrm>
          <a:prstGeom prst="rect">
            <a:avLst/>
          </a:prstGeom>
        </p:spPr>
        <p:txBody>
          <a:bodyPr vert="horz" wrap="square" lIns="0" tIns="16933" rIns="0" bIns="0" rtlCol="0">
            <a:spAutoFit/>
          </a:bodyPr>
          <a:lstStyle/>
          <a:p>
            <a:pPr marL="67732">
              <a:spcBef>
                <a:spcPts val="133"/>
              </a:spcBef>
              <a:tabLst>
                <a:tab pos="601964" algn="l"/>
              </a:tabLst>
            </a:pPr>
            <a:r>
              <a:rPr sz="1867" b="1" spc="7">
                <a:latin typeface="Comfortaa"/>
                <a:cs typeface="Comfortaa"/>
              </a:rPr>
              <a:t>Y</a:t>
            </a:r>
            <a:r>
              <a:rPr sz="1800" b="1" spc="9" baseline="-33950">
                <a:latin typeface="Comfortaa"/>
                <a:cs typeface="Comfortaa"/>
              </a:rPr>
              <a:t>4	</a:t>
            </a:r>
            <a:r>
              <a:rPr sz="2800" b="1" spc="109" baseline="1984">
                <a:solidFill>
                  <a:srgbClr val="990000"/>
                </a:solidFill>
                <a:latin typeface="Comfortaa"/>
                <a:cs typeface="Comfortaa"/>
              </a:rPr>
              <a:t>Ψ</a:t>
            </a:r>
            <a:r>
              <a:rPr sz="1800" b="1" spc="109" baseline="-27777">
                <a:solidFill>
                  <a:srgbClr val="990000"/>
                </a:solidFill>
                <a:latin typeface="Comfortaa"/>
                <a:cs typeface="Comfortaa"/>
              </a:rPr>
              <a:t>1</a:t>
            </a:r>
            <a:r>
              <a:rPr sz="2800" spc="109" baseline="1984">
                <a:latin typeface="Comfortaa"/>
                <a:cs typeface="Comfortaa"/>
              </a:rPr>
              <a:t>(Y</a:t>
            </a:r>
            <a:r>
              <a:rPr sz="1800" b="1" spc="109" baseline="-27777">
                <a:latin typeface="Comfortaa"/>
                <a:cs typeface="Comfortaa"/>
              </a:rPr>
              <a:t>5</a:t>
            </a:r>
            <a:r>
              <a:rPr sz="2800" spc="109" baseline="1984">
                <a:latin typeface="Comfortaa"/>
                <a:cs typeface="Comfortaa"/>
              </a:rPr>
              <a:t>,</a:t>
            </a:r>
            <a:r>
              <a:rPr sz="2800" spc="-80" baseline="1984">
                <a:latin typeface="Comfortaa"/>
                <a:cs typeface="Comfortaa"/>
              </a:rPr>
              <a:t> </a:t>
            </a:r>
            <a:r>
              <a:rPr sz="2800" baseline="1984">
                <a:latin typeface="Comfortaa"/>
                <a:cs typeface="Comfortaa"/>
              </a:rPr>
              <a:t>Y</a:t>
            </a:r>
            <a:r>
              <a:rPr sz="1800" b="1" baseline="-27777">
                <a:latin typeface="Comfortaa"/>
                <a:cs typeface="Comfortaa"/>
              </a:rPr>
              <a:t>4</a:t>
            </a:r>
            <a:r>
              <a:rPr sz="2800" baseline="1984">
                <a:latin typeface="Comfortaa"/>
                <a:cs typeface="Comfortaa"/>
              </a:rPr>
              <a:t>,</a:t>
            </a:r>
          </a:p>
        </p:txBody>
      </p:sp>
      <p:sp>
        <p:nvSpPr>
          <p:cNvPr id="49" name="object 49"/>
          <p:cNvSpPr txBox="1"/>
          <p:nvPr/>
        </p:nvSpPr>
        <p:spPr>
          <a:xfrm>
            <a:off x="10488036" y="1236438"/>
            <a:ext cx="13377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5</a:t>
            </a:r>
            <a:endParaRPr sz="1200">
              <a:latin typeface="Comfortaa"/>
              <a:cs typeface="Comfortaa"/>
            </a:endParaRPr>
          </a:p>
        </p:txBody>
      </p:sp>
      <p:sp>
        <p:nvSpPr>
          <p:cNvPr id="50" name="object 50"/>
          <p:cNvSpPr txBox="1"/>
          <p:nvPr/>
        </p:nvSpPr>
        <p:spPr>
          <a:xfrm>
            <a:off x="10308031" y="1081007"/>
            <a:ext cx="361527"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X</a:t>
            </a:r>
            <a:r>
              <a:rPr sz="1867" spc="113">
                <a:latin typeface="Comfortaa"/>
                <a:cs typeface="Comfortaa"/>
              </a:rPr>
              <a:t> </a:t>
            </a:r>
            <a:r>
              <a:rPr sz="1867">
                <a:latin typeface="Comfortaa"/>
                <a:cs typeface="Comfortaa"/>
              </a:rPr>
              <a:t>)</a:t>
            </a:r>
          </a:p>
        </p:txBody>
      </p:sp>
      <p:grpSp>
        <p:nvGrpSpPr>
          <p:cNvPr id="51" name="object 51"/>
          <p:cNvGrpSpPr/>
          <p:nvPr/>
        </p:nvGrpSpPr>
        <p:grpSpPr>
          <a:xfrm>
            <a:off x="6156654" y="1510714"/>
            <a:ext cx="3934460" cy="2244513"/>
            <a:chOff x="4617490" y="1133035"/>
            <a:chExt cx="2950845" cy="1683385"/>
          </a:xfrm>
        </p:grpSpPr>
        <p:sp>
          <p:nvSpPr>
            <p:cNvPr id="52" name="object 52"/>
            <p:cNvSpPr/>
            <p:nvPr/>
          </p:nvSpPr>
          <p:spPr>
            <a:xfrm>
              <a:off x="4675965" y="1675621"/>
              <a:ext cx="0" cy="1140460"/>
            </a:xfrm>
            <a:custGeom>
              <a:avLst/>
              <a:gdLst/>
              <a:ahLst/>
              <a:cxnLst/>
              <a:rect l="l" t="t" r="r" b="b"/>
              <a:pathLst>
                <a:path h="1140460">
                  <a:moveTo>
                    <a:pt x="0" y="1140297"/>
                  </a:moveTo>
                  <a:lnTo>
                    <a:pt x="0" y="0"/>
                  </a:lnTo>
                </a:path>
              </a:pathLst>
            </a:custGeom>
            <a:ln w="19049">
              <a:solidFill>
                <a:srgbClr val="1154CC"/>
              </a:solidFill>
            </a:ln>
          </p:spPr>
          <p:txBody>
            <a:bodyPr wrap="square" lIns="0" tIns="0" rIns="0" bIns="0" rtlCol="0"/>
            <a:lstStyle/>
            <a:p>
              <a:endParaRPr sz="3200"/>
            </a:p>
          </p:txBody>
        </p:sp>
        <p:sp>
          <p:nvSpPr>
            <p:cNvPr id="53" name="object 53"/>
            <p:cNvSpPr/>
            <p:nvPr/>
          </p:nvSpPr>
          <p:spPr>
            <a:xfrm>
              <a:off x="4617490" y="2135380"/>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54" name="object 54"/>
            <p:cNvSpPr/>
            <p:nvPr/>
          </p:nvSpPr>
          <p:spPr>
            <a:xfrm>
              <a:off x="7536459" y="1137797"/>
              <a:ext cx="11430" cy="179070"/>
            </a:xfrm>
            <a:custGeom>
              <a:avLst/>
              <a:gdLst/>
              <a:ahLst/>
              <a:cxnLst/>
              <a:rect l="l" t="t" r="r" b="b"/>
              <a:pathLst>
                <a:path w="11429" h="179069">
                  <a:moveTo>
                    <a:pt x="5449" y="-4762"/>
                  </a:moveTo>
                  <a:lnTo>
                    <a:pt x="5449" y="183219"/>
                  </a:lnTo>
                </a:path>
              </a:pathLst>
            </a:custGeom>
            <a:ln w="20424">
              <a:solidFill>
                <a:srgbClr val="CC0000"/>
              </a:solidFill>
            </a:ln>
          </p:spPr>
          <p:txBody>
            <a:bodyPr wrap="square" lIns="0" tIns="0" rIns="0" bIns="0" rtlCol="0"/>
            <a:lstStyle/>
            <a:p>
              <a:endParaRPr sz="3200"/>
            </a:p>
          </p:txBody>
        </p:sp>
        <p:sp>
          <p:nvSpPr>
            <p:cNvPr id="55" name="object 55"/>
            <p:cNvSpPr/>
            <p:nvPr/>
          </p:nvSpPr>
          <p:spPr>
            <a:xfrm>
              <a:off x="7531659" y="1315294"/>
              <a:ext cx="31750" cy="44450"/>
            </a:xfrm>
            <a:custGeom>
              <a:avLst/>
              <a:gdLst/>
              <a:ahLst/>
              <a:cxnLst/>
              <a:rect l="l" t="t" r="r" b="b"/>
              <a:pathLst>
                <a:path w="31750" h="44450">
                  <a:moveTo>
                    <a:pt x="18349" y="44104"/>
                  </a:moveTo>
                  <a:lnTo>
                    <a:pt x="0" y="1919"/>
                  </a:lnTo>
                  <a:lnTo>
                    <a:pt x="31424" y="0"/>
                  </a:lnTo>
                  <a:lnTo>
                    <a:pt x="18349" y="44104"/>
                  </a:lnTo>
                  <a:close/>
                </a:path>
              </a:pathLst>
            </a:custGeom>
            <a:solidFill>
              <a:srgbClr val="CC0000"/>
            </a:solidFill>
          </p:spPr>
          <p:txBody>
            <a:bodyPr wrap="square" lIns="0" tIns="0" rIns="0" bIns="0" rtlCol="0"/>
            <a:lstStyle/>
            <a:p>
              <a:endParaRPr sz="3200"/>
            </a:p>
          </p:txBody>
        </p:sp>
        <p:sp>
          <p:nvSpPr>
            <p:cNvPr id="56" name="object 56"/>
            <p:cNvSpPr/>
            <p:nvPr/>
          </p:nvSpPr>
          <p:spPr>
            <a:xfrm>
              <a:off x="7531659" y="1315294"/>
              <a:ext cx="31750" cy="44450"/>
            </a:xfrm>
            <a:custGeom>
              <a:avLst/>
              <a:gdLst/>
              <a:ahLst/>
              <a:cxnLst/>
              <a:rect l="l" t="t" r="r" b="b"/>
              <a:pathLst>
                <a:path w="31750" h="44450">
                  <a:moveTo>
                    <a:pt x="0" y="1919"/>
                  </a:moveTo>
                  <a:lnTo>
                    <a:pt x="18349" y="44104"/>
                  </a:lnTo>
                  <a:lnTo>
                    <a:pt x="31424" y="0"/>
                  </a:lnTo>
                  <a:lnTo>
                    <a:pt x="0" y="1919"/>
                  </a:lnTo>
                  <a:close/>
                </a:path>
              </a:pathLst>
            </a:custGeom>
            <a:ln w="9524">
              <a:solidFill>
                <a:srgbClr val="CC0000"/>
              </a:solidFill>
            </a:ln>
          </p:spPr>
          <p:txBody>
            <a:bodyPr wrap="square" lIns="0" tIns="0" rIns="0" bIns="0" rtlCol="0"/>
            <a:lstStyle/>
            <a:p>
              <a:endParaRPr sz="3200"/>
            </a:p>
          </p:txBody>
        </p:sp>
        <p:sp>
          <p:nvSpPr>
            <p:cNvPr id="57" name="object 57"/>
            <p:cNvSpPr/>
            <p:nvPr/>
          </p:nvSpPr>
          <p:spPr>
            <a:xfrm>
              <a:off x="4782865" y="2189520"/>
              <a:ext cx="309880" cy="0"/>
            </a:xfrm>
            <a:custGeom>
              <a:avLst/>
              <a:gdLst/>
              <a:ahLst/>
              <a:cxnLst/>
              <a:rect l="l" t="t" r="r" b="b"/>
              <a:pathLst>
                <a:path w="309879">
                  <a:moveTo>
                    <a:pt x="309749" y="0"/>
                  </a:moveTo>
                  <a:lnTo>
                    <a:pt x="0" y="0"/>
                  </a:lnTo>
                </a:path>
              </a:pathLst>
            </a:custGeom>
            <a:ln w="9524">
              <a:solidFill>
                <a:srgbClr val="CC0000"/>
              </a:solidFill>
            </a:ln>
          </p:spPr>
          <p:txBody>
            <a:bodyPr wrap="square" lIns="0" tIns="0" rIns="0" bIns="0" rtlCol="0"/>
            <a:lstStyle/>
            <a:p>
              <a:endParaRPr sz="3200"/>
            </a:p>
          </p:txBody>
        </p:sp>
        <p:sp>
          <p:nvSpPr>
            <p:cNvPr id="58" name="object 58"/>
            <p:cNvSpPr/>
            <p:nvPr/>
          </p:nvSpPr>
          <p:spPr>
            <a:xfrm>
              <a:off x="4739640" y="2173788"/>
              <a:ext cx="43815" cy="31750"/>
            </a:xfrm>
            <a:custGeom>
              <a:avLst/>
              <a:gdLst/>
              <a:ahLst/>
              <a:cxnLst/>
              <a:rect l="l" t="t" r="r" b="b"/>
              <a:pathLst>
                <a:path w="43814" h="31750">
                  <a:moveTo>
                    <a:pt x="43224" y="31464"/>
                  </a:moveTo>
                  <a:lnTo>
                    <a:pt x="0" y="15732"/>
                  </a:lnTo>
                  <a:lnTo>
                    <a:pt x="43224" y="0"/>
                  </a:lnTo>
                  <a:lnTo>
                    <a:pt x="43224" y="31464"/>
                  </a:lnTo>
                  <a:close/>
                </a:path>
              </a:pathLst>
            </a:custGeom>
            <a:solidFill>
              <a:srgbClr val="CC0000"/>
            </a:solidFill>
          </p:spPr>
          <p:txBody>
            <a:bodyPr wrap="square" lIns="0" tIns="0" rIns="0" bIns="0" rtlCol="0"/>
            <a:lstStyle/>
            <a:p>
              <a:endParaRPr sz="3200"/>
            </a:p>
          </p:txBody>
        </p:sp>
        <p:sp>
          <p:nvSpPr>
            <p:cNvPr id="59" name="object 59"/>
            <p:cNvSpPr/>
            <p:nvPr/>
          </p:nvSpPr>
          <p:spPr>
            <a:xfrm>
              <a:off x="4739640" y="2173788"/>
              <a:ext cx="43815" cy="31750"/>
            </a:xfrm>
            <a:custGeom>
              <a:avLst/>
              <a:gdLst/>
              <a:ahLst/>
              <a:cxnLst/>
              <a:rect l="l" t="t" r="r" b="b"/>
              <a:pathLst>
                <a:path w="43814" h="31750">
                  <a:moveTo>
                    <a:pt x="43224" y="0"/>
                  </a:moveTo>
                  <a:lnTo>
                    <a:pt x="0" y="15732"/>
                  </a:lnTo>
                  <a:lnTo>
                    <a:pt x="43224" y="31464"/>
                  </a:lnTo>
                  <a:lnTo>
                    <a:pt x="43224" y="0"/>
                  </a:lnTo>
                  <a:close/>
                </a:path>
              </a:pathLst>
            </a:custGeom>
            <a:ln w="9524">
              <a:solidFill>
                <a:srgbClr val="CC0000"/>
              </a:solidFill>
            </a:ln>
          </p:spPr>
          <p:txBody>
            <a:bodyPr wrap="square" lIns="0" tIns="0" rIns="0" bIns="0" rtlCol="0"/>
            <a:lstStyle/>
            <a:p>
              <a:endParaRPr sz="3200"/>
            </a:p>
          </p:txBody>
        </p:sp>
      </p:grpSp>
      <p:sp>
        <p:nvSpPr>
          <p:cNvPr id="60" name="object 60"/>
          <p:cNvSpPr txBox="1"/>
          <p:nvPr/>
        </p:nvSpPr>
        <p:spPr>
          <a:xfrm>
            <a:off x="6855453" y="2698027"/>
            <a:ext cx="1145540" cy="347169"/>
          </a:xfrm>
          <a:prstGeom prst="rect">
            <a:avLst/>
          </a:prstGeom>
          <a:solidFill>
            <a:srgbClr val="B35E05">
              <a:alpha val="42459"/>
            </a:srgbClr>
          </a:solidFill>
        </p:spPr>
        <p:txBody>
          <a:bodyPr vert="horz" wrap="square" lIns="0" tIns="59267" rIns="0" bIns="0" rtlCol="0">
            <a:spAutoFit/>
          </a:bodyPr>
          <a:lstStyle/>
          <a:p>
            <a:pPr marL="48259">
              <a:spcBef>
                <a:spcPts val="467"/>
              </a:spcBef>
            </a:pPr>
            <a:r>
              <a:rPr sz="1867" b="1" spc="73">
                <a:solidFill>
                  <a:srgbClr val="990000"/>
                </a:solidFill>
                <a:latin typeface="Comfortaa"/>
                <a:cs typeface="Comfortaa"/>
              </a:rPr>
              <a:t>Ψ</a:t>
            </a:r>
            <a:r>
              <a:rPr sz="1800" b="1" spc="109" baseline="-30864">
                <a:solidFill>
                  <a:srgbClr val="990000"/>
                </a:solidFill>
                <a:latin typeface="Comfortaa"/>
                <a:cs typeface="Comfortaa"/>
              </a:rPr>
              <a:t>2</a:t>
            </a:r>
            <a:r>
              <a:rPr sz="1867" spc="73">
                <a:latin typeface="Comfortaa"/>
                <a:cs typeface="Comfortaa"/>
              </a:rPr>
              <a:t>(Y</a:t>
            </a:r>
            <a:r>
              <a:rPr sz="1800" b="1" spc="109" baseline="-30864">
                <a:latin typeface="Comfortaa"/>
                <a:cs typeface="Comfortaa"/>
              </a:rPr>
              <a:t>3</a:t>
            </a:r>
            <a:r>
              <a:rPr sz="1867" spc="73">
                <a:latin typeface="Comfortaa"/>
                <a:cs typeface="Comfortaa"/>
              </a:rPr>
              <a:t>,</a:t>
            </a:r>
            <a:r>
              <a:rPr sz="1867" spc="-73">
                <a:latin typeface="Comfortaa"/>
                <a:cs typeface="Comfortaa"/>
              </a:rPr>
              <a:t> </a:t>
            </a:r>
            <a:r>
              <a:rPr sz="1867">
                <a:latin typeface="Comfortaa"/>
                <a:cs typeface="Comfortaa"/>
              </a:rPr>
              <a:t>X</a:t>
            </a:r>
            <a:r>
              <a:rPr sz="1800" b="1" baseline="-30864">
                <a:latin typeface="Comfortaa"/>
                <a:cs typeface="Comfortaa"/>
              </a:rPr>
              <a:t>3</a:t>
            </a:r>
            <a:r>
              <a:rPr sz="1867">
                <a:latin typeface="Comfortaa"/>
                <a:cs typeface="Comfortaa"/>
              </a:rPr>
              <a:t>)</a:t>
            </a:r>
          </a:p>
        </p:txBody>
      </p:sp>
      <p:sp>
        <p:nvSpPr>
          <p:cNvPr id="61" name="object 61"/>
          <p:cNvSpPr txBox="1"/>
          <p:nvPr/>
        </p:nvSpPr>
        <p:spPr>
          <a:xfrm>
            <a:off x="408032" y="5354601"/>
            <a:ext cx="8249920" cy="304421"/>
          </a:xfrm>
          <a:prstGeom prst="rect">
            <a:avLst/>
          </a:prstGeom>
        </p:spPr>
        <p:txBody>
          <a:bodyPr vert="horz" wrap="square" lIns="0" tIns="16933" rIns="0" bIns="0" rtlCol="0">
            <a:spAutoFit/>
          </a:bodyPr>
          <a:lstStyle/>
          <a:p>
            <a:pPr marL="50799">
              <a:spcBef>
                <a:spcPts val="133"/>
              </a:spcBef>
            </a:pPr>
            <a:r>
              <a:rPr sz="1867" b="1" spc="73">
                <a:solidFill>
                  <a:srgbClr val="990000"/>
                </a:solidFill>
                <a:latin typeface="Comfortaa"/>
                <a:cs typeface="Comfortaa"/>
              </a:rPr>
              <a:t>Ψ</a:t>
            </a:r>
            <a:r>
              <a:rPr sz="1800" b="1" spc="109" baseline="-30864">
                <a:solidFill>
                  <a:srgbClr val="990000"/>
                </a:solidFill>
                <a:latin typeface="Comfortaa"/>
                <a:cs typeface="Comfortaa"/>
              </a:rPr>
              <a:t>2</a:t>
            </a:r>
            <a:r>
              <a:rPr sz="1867" spc="73">
                <a:latin typeface="Comfortaa"/>
                <a:cs typeface="Comfortaa"/>
              </a:rPr>
              <a:t>(Y</a:t>
            </a:r>
            <a:r>
              <a:rPr sz="1800" b="1" spc="109" baseline="-30864">
                <a:latin typeface="Comfortaa"/>
                <a:cs typeface="Comfortaa"/>
              </a:rPr>
              <a:t>3</a:t>
            </a:r>
            <a:r>
              <a:rPr sz="1867" spc="73">
                <a:latin typeface="Comfortaa"/>
                <a:cs typeface="Comfortaa"/>
              </a:rPr>
              <a:t>, </a:t>
            </a:r>
            <a:r>
              <a:rPr sz="1867">
                <a:latin typeface="Comfortaa"/>
                <a:cs typeface="Comfortaa"/>
              </a:rPr>
              <a:t>X</a:t>
            </a:r>
            <a:r>
              <a:rPr sz="1800" b="1" baseline="-30864">
                <a:latin typeface="Comfortaa"/>
                <a:cs typeface="Comfortaa"/>
              </a:rPr>
              <a:t>3</a:t>
            </a:r>
            <a:r>
              <a:rPr sz="1867">
                <a:latin typeface="Comfortaa"/>
                <a:cs typeface="Comfortaa"/>
              </a:rPr>
              <a:t>) = </a:t>
            </a:r>
            <a:r>
              <a:rPr sz="1867" b="1" spc="140">
                <a:solidFill>
                  <a:srgbClr val="990000"/>
                </a:solidFill>
                <a:latin typeface="Comfortaa"/>
                <a:cs typeface="Comfortaa"/>
              </a:rPr>
              <a:t>θ</a:t>
            </a:r>
            <a:r>
              <a:rPr sz="1800" b="1" spc="209" baseline="-30864">
                <a:latin typeface="Comfortaa"/>
                <a:cs typeface="Comfortaa"/>
              </a:rPr>
              <a:t>2 </a:t>
            </a:r>
            <a:r>
              <a:rPr sz="1867">
                <a:latin typeface="Comfortaa"/>
                <a:cs typeface="Comfortaa"/>
              </a:rPr>
              <a:t>if </a:t>
            </a:r>
            <a:r>
              <a:rPr sz="1867" b="1" spc="7">
                <a:solidFill>
                  <a:srgbClr val="1154CC"/>
                </a:solidFill>
                <a:latin typeface="Comfortaa"/>
                <a:cs typeface="Comfortaa"/>
              </a:rPr>
              <a:t>Y</a:t>
            </a:r>
            <a:r>
              <a:rPr sz="1800" b="1" spc="9" baseline="-30864">
                <a:solidFill>
                  <a:srgbClr val="1154CC"/>
                </a:solidFill>
                <a:latin typeface="Comfortaa"/>
                <a:cs typeface="Comfortaa"/>
              </a:rPr>
              <a:t>3 </a:t>
            </a:r>
            <a:r>
              <a:rPr sz="1867">
                <a:latin typeface="Comfortaa"/>
                <a:cs typeface="Comfortaa"/>
              </a:rPr>
              <a:t>= ‘ORGA’ and </a:t>
            </a:r>
            <a:r>
              <a:rPr sz="1867" b="1" spc="7">
                <a:solidFill>
                  <a:srgbClr val="1154CC"/>
                </a:solidFill>
                <a:latin typeface="Comfortaa"/>
                <a:cs typeface="Comfortaa"/>
              </a:rPr>
              <a:t>X</a:t>
            </a:r>
            <a:r>
              <a:rPr sz="1800" b="1" spc="9" baseline="-30864">
                <a:solidFill>
                  <a:srgbClr val="1154CC"/>
                </a:solidFill>
                <a:latin typeface="Comfortaa"/>
                <a:cs typeface="Comfortaa"/>
              </a:rPr>
              <a:t>3 </a:t>
            </a:r>
            <a:r>
              <a:rPr sz="1867">
                <a:latin typeface="Comfortaa"/>
                <a:cs typeface="Comfortaa"/>
              </a:rPr>
              <a:t>starts with a capital </a:t>
            </a:r>
            <a:r>
              <a:rPr sz="1867" spc="-53">
                <a:latin typeface="Comfortaa"/>
                <a:cs typeface="Comfortaa"/>
              </a:rPr>
              <a:t>letter, </a:t>
            </a:r>
            <a:r>
              <a:rPr sz="1867">
                <a:latin typeface="Comfortaa"/>
                <a:cs typeface="Comfortaa"/>
              </a:rPr>
              <a:t>else</a:t>
            </a:r>
            <a:r>
              <a:rPr sz="1867" spc="293">
                <a:latin typeface="Comfortaa"/>
                <a:cs typeface="Comfortaa"/>
              </a:rPr>
              <a:t> </a:t>
            </a:r>
            <a:r>
              <a:rPr sz="1867" b="1" spc="-7">
                <a:solidFill>
                  <a:srgbClr val="990000"/>
                </a:solidFill>
                <a:latin typeface="Comfortaa"/>
                <a:cs typeface="Comfortaa"/>
              </a:rPr>
              <a:t>0</a:t>
            </a:r>
            <a:r>
              <a:rPr sz="1867" spc="-7">
                <a:latin typeface="Comfortaa"/>
                <a:cs typeface="Comfortaa"/>
              </a:rPr>
              <a:t>.</a:t>
            </a:r>
            <a:endParaRPr sz="1867">
              <a:latin typeface="Comfortaa"/>
              <a:cs typeface="Comfortaa"/>
            </a:endParaRPr>
          </a:p>
        </p:txBody>
      </p:sp>
    </p:spTree>
    <p:extLst>
      <p:ext uri="{BB962C8B-B14F-4D97-AF65-F5344CB8AC3E}">
        <p14:creationId xmlns:p14="http://schemas.microsoft.com/office/powerpoint/2010/main" val="4817223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658399" y="1028914"/>
            <a:ext cx="10106660" cy="3387513"/>
            <a:chOff x="493799" y="771685"/>
            <a:chExt cx="7579995" cy="2540635"/>
          </a:xfrm>
        </p:grpSpPr>
        <p:sp>
          <p:nvSpPr>
            <p:cNvPr id="7" name="object 7"/>
            <p:cNvSpPr/>
            <p:nvPr/>
          </p:nvSpPr>
          <p:spPr>
            <a:xfrm>
              <a:off x="6966836" y="771685"/>
              <a:ext cx="1106805" cy="348615"/>
            </a:xfrm>
            <a:custGeom>
              <a:avLst/>
              <a:gdLst/>
              <a:ahLst/>
              <a:cxnLst/>
              <a:rect l="l" t="t" r="r" b="b"/>
              <a:pathLst>
                <a:path w="1106804" h="348615">
                  <a:moveTo>
                    <a:pt x="1106697" y="348299"/>
                  </a:moveTo>
                  <a:lnTo>
                    <a:pt x="0" y="348299"/>
                  </a:lnTo>
                  <a:lnTo>
                    <a:pt x="0" y="0"/>
                  </a:lnTo>
                  <a:lnTo>
                    <a:pt x="1106697" y="0"/>
                  </a:lnTo>
                  <a:lnTo>
                    <a:pt x="1106697" y="348299"/>
                  </a:lnTo>
                  <a:close/>
                </a:path>
              </a:pathLst>
            </a:custGeom>
            <a:solidFill>
              <a:srgbClr val="B35E05">
                <a:alpha val="42459"/>
              </a:srgbClr>
            </a:solidFill>
          </p:spPr>
          <p:txBody>
            <a:bodyPr wrap="square" lIns="0" tIns="0" rIns="0" bIns="0" rtlCol="0"/>
            <a:lstStyle/>
            <a:p>
              <a:endParaRPr sz="3200"/>
            </a:p>
          </p:txBody>
        </p:sp>
        <p:sp>
          <p:nvSpPr>
            <p:cNvPr id="8" name="object 8"/>
            <p:cNvSpPr/>
            <p:nvPr/>
          </p:nvSpPr>
          <p:spPr>
            <a:xfrm>
              <a:off x="493799" y="2815919"/>
              <a:ext cx="681990" cy="496570"/>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grpSp>
      <p:sp>
        <p:nvSpPr>
          <p:cNvPr id="64" name="object 6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79</a:t>
            </a:fld>
            <a:endParaRPr/>
          </a:p>
        </p:txBody>
      </p:sp>
      <p:sp>
        <p:nvSpPr>
          <p:cNvPr id="10" name="object 10"/>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11" name="object 11"/>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2" name="object 12"/>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3" name="object 13"/>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4" name="object 14"/>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5" name="object 15"/>
          <p:cNvSpPr/>
          <p:nvPr/>
        </p:nvSpPr>
        <p:spPr>
          <a:xfrm>
            <a:off x="10605945" y="3754559"/>
            <a:ext cx="909320" cy="662093"/>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sp>
        <p:nvSpPr>
          <p:cNvPr id="16" name="object 16"/>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sp>
        <p:nvSpPr>
          <p:cNvPr id="17" name="object 17"/>
          <p:cNvSpPr/>
          <p:nvPr/>
        </p:nvSpPr>
        <p:spPr>
          <a:xfrm>
            <a:off x="583599" y="1572563"/>
            <a:ext cx="1059180" cy="662093"/>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8" name="object 18"/>
          <p:cNvSpPr txBox="1"/>
          <p:nvPr/>
        </p:nvSpPr>
        <p:spPr>
          <a:xfrm>
            <a:off x="855378" y="1764676"/>
            <a:ext cx="51562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PERS</a:t>
            </a:r>
          </a:p>
        </p:txBody>
      </p:sp>
      <p:sp>
        <p:nvSpPr>
          <p:cNvPr id="19" name="object 19"/>
          <p:cNvSpPr/>
          <p:nvPr/>
        </p:nvSpPr>
        <p:spPr>
          <a:xfrm>
            <a:off x="2644327" y="1572563"/>
            <a:ext cx="1336040" cy="662093"/>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0" name="object 20"/>
          <p:cNvSpPr txBox="1"/>
          <p:nvPr/>
        </p:nvSpPr>
        <p:spPr>
          <a:xfrm>
            <a:off x="2953636"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1" name="object 21"/>
          <p:cNvSpPr/>
          <p:nvPr/>
        </p:nvSpPr>
        <p:spPr>
          <a:xfrm>
            <a:off x="10512346" y="1572563"/>
            <a:ext cx="1096433" cy="662093"/>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sp>
        <p:nvSpPr>
          <p:cNvPr id="22" name="object 22"/>
          <p:cNvSpPr txBox="1"/>
          <p:nvPr/>
        </p:nvSpPr>
        <p:spPr>
          <a:xfrm>
            <a:off x="10790279" y="1764677"/>
            <a:ext cx="54102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3" name="object 23"/>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4" name="object 24"/>
          <p:cNvSpPr txBox="1"/>
          <p:nvPr/>
        </p:nvSpPr>
        <p:spPr>
          <a:xfrm>
            <a:off x="8558528"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5" name="object 25"/>
          <p:cNvSpPr txBox="1"/>
          <p:nvPr/>
        </p:nvSpPr>
        <p:spPr>
          <a:xfrm>
            <a:off x="92689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6" name="object 26"/>
          <p:cNvSpPr txBox="1"/>
          <p:nvPr/>
        </p:nvSpPr>
        <p:spPr>
          <a:xfrm>
            <a:off x="3162090"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7" name="object 27"/>
          <p:cNvSpPr txBox="1"/>
          <p:nvPr/>
        </p:nvSpPr>
        <p:spPr>
          <a:xfrm>
            <a:off x="6006885"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8" name="object 28"/>
          <p:cNvSpPr txBox="1"/>
          <p:nvPr/>
        </p:nvSpPr>
        <p:spPr>
          <a:xfrm>
            <a:off x="8752378" y="4434995"/>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29" name="object 29"/>
          <p:cNvSpPr txBox="1"/>
          <p:nvPr/>
        </p:nvSpPr>
        <p:spPr>
          <a:xfrm>
            <a:off x="10907677"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30" name="object 30"/>
          <p:cNvSpPr txBox="1"/>
          <p:nvPr/>
        </p:nvSpPr>
        <p:spPr>
          <a:xfrm>
            <a:off x="960764"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1" name="object 31"/>
          <p:cNvSpPr txBox="1"/>
          <p:nvPr/>
        </p:nvSpPr>
        <p:spPr>
          <a:xfrm>
            <a:off x="1119511" y="1319170"/>
            <a:ext cx="96520" cy="206894"/>
          </a:xfrm>
          <a:prstGeom prst="rect">
            <a:avLst/>
          </a:prstGeom>
        </p:spPr>
        <p:txBody>
          <a:bodyPr vert="horz" wrap="square" lIns="0" tIns="22013" rIns="0" bIns="0" rtlCol="0">
            <a:spAutoFit/>
          </a:bodyPr>
          <a:lstStyle/>
          <a:p>
            <a:pPr marL="16933">
              <a:spcBef>
                <a:spcPts val="173"/>
              </a:spcBef>
            </a:pPr>
            <a:r>
              <a:rPr sz="1200" b="1" spc="13">
                <a:latin typeface="Comfortaa"/>
                <a:cs typeface="Comfortaa"/>
              </a:rPr>
              <a:t>1</a:t>
            </a:r>
            <a:endParaRPr sz="1200">
              <a:latin typeface="Comfortaa"/>
              <a:cs typeface="Comfortaa"/>
            </a:endParaRPr>
          </a:p>
        </p:txBody>
      </p:sp>
      <p:sp>
        <p:nvSpPr>
          <p:cNvPr id="32" name="object 32"/>
          <p:cNvSpPr txBox="1"/>
          <p:nvPr/>
        </p:nvSpPr>
        <p:spPr>
          <a:xfrm>
            <a:off x="3195956"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3" name="object 33"/>
          <p:cNvSpPr txBox="1"/>
          <p:nvPr/>
        </p:nvSpPr>
        <p:spPr>
          <a:xfrm>
            <a:off x="3354703" y="1319170"/>
            <a:ext cx="127000" cy="206894"/>
          </a:xfrm>
          <a:prstGeom prst="rect">
            <a:avLst/>
          </a:prstGeom>
        </p:spPr>
        <p:txBody>
          <a:bodyPr vert="horz" wrap="square" lIns="0" tIns="22013" rIns="0" bIns="0" rtlCol="0">
            <a:spAutoFit/>
          </a:bodyPr>
          <a:lstStyle/>
          <a:p>
            <a:pPr marL="16933">
              <a:spcBef>
                <a:spcPts val="173"/>
              </a:spcBef>
            </a:pPr>
            <a:r>
              <a:rPr sz="1200" b="1" spc="20">
                <a:latin typeface="Comfortaa"/>
                <a:cs typeface="Comfortaa"/>
              </a:rPr>
              <a:t>2</a:t>
            </a:r>
            <a:endParaRPr sz="1200">
              <a:latin typeface="Comfortaa"/>
              <a:cs typeface="Comfortaa"/>
            </a:endParaRPr>
          </a:p>
        </p:txBody>
      </p:sp>
      <p:sp>
        <p:nvSpPr>
          <p:cNvPr id="34" name="object 34"/>
          <p:cNvSpPr txBox="1"/>
          <p:nvPr/>
        </p:nvSpPr>
        <p:spPr>
          <a:xfrm>
            <a:off x="6040751"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5" name="object 35"/>
          <p:cNvSpPr txBox="1"/>
          <p:nvPr/>
        </p:nvSpPr>
        <p:spPr>
          <a:xfrm>
            <a:off x="6199496" y="1319170"/>
            <a:ext cx="12869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3</a:t>
            </a:r>
            <a:endParaRPr sz="1200">
              <a:latin typeface="Comfortaa"/>
              <a:cs typeface="Comfortaa"/>
            </a:endParaRPr>
          </a:p>
        </p:txBody>
      </p:sp>
      <p:sp>
        <p:nvSpPr>
          <p:cNvPr id="36" name="object 36"/>
          <p:cNvSpPr txBox="1"/>
          <p:nvPr/>
        </p:nvSpPr>
        <p:spPr>
          <a:xfrm>
            <a:off x="10907678" y="1071350"/>
            <a:ext cx="35983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p:txBody>
      </p:sp>
      <p:grpSp>
        <p:nvGrpSpPr>
          <p:cNvPr id="37" name="object 37"/>
          <p:cNvGrpSpPr/>
          <p:nvPr/>
        </p:nvGrpSpPr>
        <p:grpSpPr>
          <a:xfrm>
            <a:off x="1629297" y="1831177"/>
            <a:ext cx="9444567" cy="2585719"/>
            <a:chOff x="1221972" y="1373382"/>
            <a:chExt cx="7083425" cy="1939289"/>
          </a:xfrm>
        </p:grpSpPr>
        <p:sp>
          <p:nvSpPr>
            <p:cNvPr id="38" name="object 38"/>
            <p:cNvSpPr/>
            <p:nvPr/>
          </p:nvSpPr>
          <p:spPr>
            <a:xfrm>
              <a:off x="5129864" y="1427522"/>
              <a:ext cx="2754630" cy="0"/>
            </a:xfrm>
            <a:custGeom>
              <a:avLst/>
              <a:gdLst/>
              <a:ahLst/>
              <a:cxnLst/>
              <a:rect l="l" t="t" r="r" b="b"/>
              <a:pathLst>
                <a:path w="2754629">
                  <a:moveTo>
                    <a:pt x="0" y="0"/>
                  </a:moveTo>
                  <a:lnTo>
                    <a:pt x="1057197" y="0"/>
                  </a:lnTo>
                </a:path>
                <a:path w="2754629">
                  <a:moveTo>
                    <a:pt x="2058745" y="0"/>
                  </a:moveTo>
                  <a:lnTo>
                    <a:pt x="2754444" y="0"/>
                  </a:lnTo>
                </a:path>
              </a:pathLst>
            </a:custGeom>
            <a:ln w="19049">
              <a:solidFill>
                <a:srgbClr val="1154CC"/>
              </a:solidFill>
            </a:ln>
          </p:spPr>
          <p:txBody>
            <a:bodyPr wrap="square" lIns="0" tIns="0" rIns="0" bIns="0" rtlCol="0"/>
            <a:lstStyle/>
            <a:p>
              <a:endParaRPr sz="3200"/>
            </a:p>
          </p:txBody>
        </p:sp>
        <p:sp>
          <p:nvSpPr>
            <p:cNvPr id="39" name="object 39"/>
            <p:cNvSpPr/>
            <p:nvPr/>
          </p:nvSpPr>
          <p:spPr>
            <a:xfrm>
              <a:off x="5744210" y="1373390"/>
              <a:ext cx="1861185" cy="108585"/>
            </a:xfrm>
            <a:custGeom>
              <a:avLst/>
              <a:gdLst/>
              <a:ahLst/>
              <a:cxnLst/>
              <a:rect l="l" t="t" r="r" b="b"/>
              <a:pathLst>
                <a:path w="1861184" h="108584">
                  <a:moveTo>
                    <a:pt x="108292" y="0"/>
                  </a:moveTo>
                  <a:lnTo>
                    <a:pt x="0" y="0"/>
                  </a:lnTo>
                  <a:lnTo>
                    <a:pt x="0" y="108292"/>
                  </a:lnTo>
                  <a:lnTo>
                    <a:pt x="108292" y="108292"/>
                  </a:lnTo>
                  <a:lnTo>
                    <a:pt x="108292" y="0"/>
                  </a:lnTo>
                  <a:close/>
                </a:path>
                <a:path w="1861184" h="108584">
                  <a:moveTo>
                    <a:pt x="1860892" y="0"/>
                  </a:moveTo>
                  <a:lnTo>
                    <a:pt x="1752600" y="0"/>
                  </a:lnTo>
                  <a:lnTo>
                    <a:pt x="1752600" y="108292"/>
                  </a:lnTo>
                  <a:lnTo>
                    <a:pt x="1860892" y="108292"/>
                  </a:lnTo>
                  <a:lnTo>
                    <a:pt x="1860892" y="0"/>
                  </a:lnTo>
                  <a:close/>
                </a:path>
              </a:pathLst>
            </a:custGeom>
            <a:solidFill>
              <a:srgbClr val="1154CC"/>
            </a:solidFill>
          </p:spPr>
          <p:txBody>
            <a:bodyPr wrap="square" lIns="0" tIns="0" rIns="0" bIns="0" rtlCol="0"/>
            <a:lstStyle/>
            <a:p>
              <a:endParaRPr sz="3200"/>
            </a:p>
          </p:txBody>
        </p:sp>
        <p:sp>
          <p:nvSpPr>
            <p:cNvPr id="40" name="object 40"/>
            <p:cNvSpPr/>
            <p:nvPr/>
          </p:nvSpPr>
          <p:spPr>
            <a:xfrm>
              <a:off x="7550959" y="1481682"/>
              <a:ext cx="744855" cy="1334135"/>
            </a:xfrm>
            <a:custGeom>
              <a:avLst/>
              <a:gdLst/>
              <a:ahLst/>
              <a:cxnLst/>
              <a:rect l="l" t="t" r="r" b="b"/>
              <a:pathLst>
                <a:path w="744854" h="1334135">
                  <a:moveTo>
                    <a:pt x="744298" y="1334087"/>
                  </a:moveTo>
                  <a:lnTo>
                    <a:pt x="0" y="0"/>
                  </a:lnTo>
                </a:path>
              </a:pathLst>
            </a:custGeom>
            <a:ln w="19049">
              <a:solidFill>
                <a:srgbClr val="1154CC"/>
              </a:solidFill>
            </a:ln>
          </p:spPr>
          <p:txBody>
            <a:bodyPr wrap="square" lIns="0" tIns="0" rIns="0" bIns="0" rtlCol="0"/>
            <a:lstStyle/>
            <a:p>
              <a:endParaRPr sz="3200"/>
            </a:p>
          </p:txBody>
        </p:sp>
        <p:sp>
          <p:nvSpPr>
            <p:cNvPr id="41" name="object 41"/>
            <p:cNvSpPr/>
            <p:nvPr/>
          </p:nvSpPr>
          <p:spPr>
            <a:xfrm>
              <a:off x="4175116" y="2815919"/>
              <a:ext cx="1002030" cy="496570"/>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42" name="object 42"/>
            <p:cNvSpPr/>
            <p:nvPr/>
          </p:nvSpPr>
          <p:spPr>
            <a:xfrm>
              <a:off x="1553226"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43" name="object 43"/>
            <p:cNvSpPr/>
            <p:nvPr/>
          </p:nvSpPr>
          <p:spPr>
            <a:xfrm>
              <a:off x="1231497" y="1427522"/>
              <a:ext cx="2990850" cy="0"/>
            </a:xfrm>
            <a:custGeom>
              <a:avLst/>
              <a:gdLst/>
              <a:ahLst/>
              <a:cxnLst/>
              <a:rect l="l" t="t" r="r" b="b"/>
              <a:pathLst>
                <a:path w="2990850">
                  <a:moveTo>
                    <a:pt x="0" y="0"/>
                  </a:moveTo>
                  <a:lnTo>
                    <a:pt x="751798" y="0"/>
                  </a:lnTo>
                </a:path>
                <a:path w="2990850">
                  <a:moveTo>
                    <a:pt x="1753446" y="0"/>
                  </a:moveTo>
                  <a:lnTo>
                    <a:pt x="2990643" y="0"/>
                  </a:lnTo>
                </a:path>
              </a:pathLst>
            </a:custGeom>
            <a:ln w="19049">
              <a:solidFill>
                <a:srgbClr val="1154CC"/>
              </a:solidFill>
            </a:ln>
          </p:spPr>
          <p:txBody>
            <a:bodyPr wrap="square" lIns="0" tIns="0" rIns="0" bIns="0" rtlCol="0"/>
            <a:lstStyle/>
            <a:p>
              <a:endParaRPr sz="3200"/>
            </a:p>
          </p:txBody>
        </p:sp>
        <p:sp>
          <p:nvSpPr>
            <p:cNvPr id="44" name="object 44"/>
            <p:cNvSpPr/>
            <p:nvPr/>
          </p:nvSpPr>
          <p:spPr>
            <a:xfrm>
              <a:off x="3610617"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grpSp>
      <p:sp>
        <p:nvSpPr>
          <p:cNvPr id="45" name="object 45"/>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
        <p:nvSpPr>
          <p:cNvPr id="46" name="object 46"/>
          <p:cNvSpPr/>
          <p:nvPr/>
        </p:nvSpPr>
        <p:spPr>
          <a:xfrm>
            <a:off x="5629422" y="1572563"/>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47" name="object 47"/>
          <p:cNvSpPr txBox="1"/>
          <p:nvPr/>
        </p:nvSpPr>
        <p:spPr>
          <a:xfrm>
            <a:off x="5937277" y="1764676"/>
            <a:ext cx="595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ORGA</a:t>
            </a:r>
          </a:p>
        </p:txBody>
      </p:sp>
      <p:sp>
        <p:nvSpPr>
          <p:cNvPr id="48" name="object 48"/>
          <p:cNvSpPr txBox="1"/>
          <p:nvPr/>
        </p:nvSpPr>
        <p:spPr>
          <a:xfrm>
            <a:off x="8735444" y="1082201"/>
            <a:ext cx="1701800" cy="304421"/>
          </a:xfrm>
          <a:prstGeom prst="rect">
            <a:avLst/>
          </a:prstGeom>
        </p:spPr>
        <p:txBody>
          <a:bodyPr vert="horz" wrap="square" lIns="0" tIns="16933" rIns="0" bIns="0" rtlCol="0">
            <a:spAutoFit/>
          </a:bodyPr>
          <a:lstStyle/>
          <a:p>
            <a:pPr marL="67732">
              <a:spcBef>
                <a:spcPts val="133"/>
              </a:spcBef>
              <a:tabLst>
                <a:tab pos="601964" algn="l"/>
              </a:tabLst>
            </a:pPr>
            <a:r>
              <a:rPr sz="1867" b="1" spc="7">
                <a:latin typeface="Comfortaa"/>
                <a:cs typeface="Comfortaa"/>
              </a:rPr>
              <a:t>Y</a:t>
            </a:r>
            <a:r>
              <a:rPr sz="1800" b="1" spc="9" baseline="-33950">
                <a:latin typeface="Comfortaa"/>
                <a:cs typeface="Comfortaa"/>
              </a:rPr>
              <a:t>4	</a:t>
            </a:r>
            <a:r>
              <a:rPr sz="2800" b="1" spc="109" baseline="1984">
                <a:solidFill>
                  <a:srgbClr val="990000"/>
                </a:solidFill>
                <a:latin typeface="Comfortaa"/>
                <a:cs typeface="Comfortaa"/>
              </a:rPr>
              <a:t>Ψ</a:t>
            </a:r>
            <a:r>
              <a:rPr sz="1800" b="1" spc="109" baseline="-27777">
                <a:solidFill>
                  <a:srgbClr val="990000"/>
                </a:solidFill>
                <a:latin typeface="Comfortaa"/>
                <a:cs typeface="Comfortaa"/>
              </a:rPr>
              <a:t>1</a:t>
            </a:r>
            <a:r>
              <a:rPr sz="2800" spc="109" baseline="1984">
                <a:latin typeface="Comfortaa"/>
                <a:cs typeface="Comfortaa"/>
              </a:rPr>
              <a:t>(Y</a:t>
            </a:r>
            <a:r>
              <a:rPr sz="1800" b="1" spc="109" baseline="-27777">
                <a:latin typeface="Comfortaa"/>
                <a:cs typeface="Comfortaa"/>
              </a:rPr>
              <a:t>5</a:t>
            </a:r>
            <a:r>
              <a:rPr sz="2800" spc="109" baseline="1984">
                <a:latin typeface="Comfortaa"/>
                <a:cs typeface="Comfortaa"/>
              </a:rPr>
              <a:t>,</a:t>
            </a:r>
            <a:r>
              <a:rPr sz="2800" spc="-80" baseline="1984">
                <a:latin typeface="Comfortaa"/>
                <a:cs typeface="Comfortaa"/>
              </a:rPr>
              <a:t> </a:t>
            </a:r>
            <a:r>
              <a:rPr sz="2800" baseline="1984">
                <a:latin typeface="Comfortaa"/>
                <a:cs typeface="Comfortaa"/>
              </a:rPr>
              <a:t>Y</a:t>
            </a:r>
            <a:r>
              <a:rPr sz="1800" b="1" baseline="-27777">
                <a:latin typeface="Comfortaa"/>
                <a:cs typeface="Comfortaa"/>
              </a:rPr>
              <a:t>4</a:t>
            </a:r>
            <a:r>
              <a:rPr sz="2800" baseline="1984">
                <a:latin typeface="Comfortaa"/>
                <a:cs typeface="Comfortaa"/>
              </a:rPr>
              <a:t>,</a:t>
            </a:r>
          </a:p>
        </p:txBody>
      </p:sp>
      <p:sp>
        <p:nvSpPr>
          <p:cNvPr id="49" name="object 49"/>
          <p:cNvSpPr txBox="1"/>
          <p:nvPr/>
        </p:nvSpPr>
        <p:spPr>
          <a:xfrm>
            <a:off x="10469299" y="1198962"/>
            <a:ext cx="13377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5</a:t>
            </a:r>
            <a:endParaRPr sz="1200">
              <a:latin typeface="Comfortaa"/>
              <a:cs typeface="Comfortaa"/>
            </a:endParaRPr>
          </a:p>
        </p:txBody>
      </p:sp>
      <p:sp>
        <p:nvSpPr>
          <p:cNvPr id="50" name="object 50"/>
          <p:cNvSpPr txBox="1"/>
          <p:nvPr/>
        </p:nvSpPr>
        <p:spPr>
          <a:xfrm>
            <a:off x="10333015" y="1081007"/>
            <a:ext cx="361527"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X</a:t>
            </a:r>
            <a:r>
              <a:rPr sz="1867" spc="113">
                <a:latin typeface="Comfortaa"/>
                <a:cs typeface="Comfortaa"/>
              </a:rPr>
              <a:t> </a:t>
            </a:r>
            <a:r>
              <a:rPr sz="1867">
                <a:latin typeface="Comfortaa"/>
                <a:cs typeface="Comfortaa"/>
              </a:rPr>
              <a:t>)</a:t>
            </a:r>
          </a:p>
        </p:txBody>
      </p:sp>
      <p:grpSp>
        <p:nvGrpSpPr>
          <p:cNvPr id="51" name="object 51"/>
          <p:cNvGrpSpPr/>
          <p:nvPr/>
        </p:nvGrpSpPr>
        <p:grpSpPr>
          <a:xfrm>
            <a:off x="1054971" y="1510714"/>
            <a:ext cx="9035627" cy="2257213"/>
            <a:chOff x="791228" y="1133035"/>
            <a:chExt cx="6776720" cy="1692910"/>
          </a:xfrm>
        </p:grpSpPr>
        <p:sp>
          <p:nvSpPr>
            <p:cNvPr id="52" name="object 52"/>
            <p:cNvSpPr/>
            <p:nvPr/>
          </p:nvSpPr>
          <p:spPr>
            <a:xfrm>
              <a:off x="4675965" y="1675621"/>
              <a:ext cx="0" cy="1140460"/>
            </a:xfrm>
            <a:custGeom>
              <a:avLst/>
              <a:gdLst/>
              <a:ahLst/>
              <a:cxnLst/>
              <a:rect l="l" t="t" r="r" b="b"/>
              <a:pathLst>
                <a:path h="1140460">
                  <a:moveTo>
                    <a:pt x="0" y="1140297"/>
                  </a:moveTo>
                  <a:lnTo>
                    <a:pt x="0" y="0"/>
                  </a:lnTo>
                </a:path>
              </a:pathLst>
            </a:custGeom>
            <a:ln w="19049">
              <a:solidFill>
                <a:srgbClr val="1154CC"/>
              </a:solidFill>
            </a:ln>
          </p:spPr>
          <p:txBody>
            <a:bodyPr wrap="square" lIns="0" tIns="0" rIns="0" bIns="0" rtlCol="0"/>
            <a:lstStyle/>
            <a:p>
              <a:endParaRPr sz="3200"/>
            </a:p>
          </p:txBody>
        </p:sp>
        <p:sp>
          <p:nvSpPr>
            <p:cNvPr id="53" name="object 53"/>
            <p:cNvSpPr/>
            <p:nvPr/>
          </p:nvSpPr>
          <p:spPr>
            <a:xfrm>
              <a:off x="4617490" y="2135380"/>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54" name="object 54"/>
            <p:cNvSpPr/>
            <p:nvPr/>
          </p:nvSpPr>
          <p:spPr>
            <a:xfrm>
              <a:off x="7536460" y="1137797"/>
              <a:ext cx="11430" cy="179070"/>
            </a:xfrm>
            <a:custGeom>
              <a:avLst/>
              <a:gdLst/>
              <a:ahLst/>
              <a:cxnLst/>
              <a:rect l="l" t="t" r="r" b="b"/>
              <a:pathLst>
                <a:path w="11429" h="179069">
                  <a:moveTo>
                    <a:pt x="5449" y="-4762"/>
                  </a:moveTo>
                  <a:lnTo>
                    <a:pt x="5449" y="183219"/>
                  </a:lnTo>
                </a:path>
              </a:pathLst>
            </a:custGeom>
            <a:ln w="20424">
              <a:solidFill>
                <a:srgbClr val="CC0000"/>
              </a:solidFill>
            </a:ln>
          </p:spPr>
          <p:txBody>
            <a:bodyPr wrap="square" lIns="0" tIns="0" rIns="0" bIns="0" rtlCol="0"/>
            <a:lstStyle/>
            <a:p>
              <a:endParaRPr sz="3200"/>
            </a:p>
          </p:txBody>
        </p:sp>
        <p:sp>
          <p:nvSpPr>
            <p:cNvPr id="55" name="object 55"/>
            <p:cNvSpPr/>
            <p:nvPr/>
          </p:nvSpPr>
          <p:spPr>
            <a:xfrm>
              <a:off x="7531659" y="1315294"/>
              <a:ext cx="31750" cy="44450"/>
            </a:xfrm>
            <a:custGeom>
              <a:avLst/>
              <a:gdLst/>
              <a:ahLst/>
              <a:cxnLst/>
              <a:rect l="l" t="t" r="r" b="b"/>
              <a:pathLst>
                <a:path w="31750" h="44450">
                  <a:moveTo>
                    <a:pt x="18349" y="44104"/>
                  </a:moveTo>
                  <a:lnTo>
                    <a:pt x="0" y="1919"/>
                  </a:lnTo>
                  <a:lnTo>
                    <a:pt x="31424" y="0"/>
                  </a:lnTo>
                  <a:lnTo>
                    <a:pt x="18349" y="44104"/>
                  </a:lnTo>
                  <a:close/>
                </a:path>
              </a:pathLst>
            </a:custGeom>
            <a:solidFill>
              <a:srgbClr val="CC0000"/>
            </a:solidFill>
          </p:spPr>
          <p:txBody>
            <a:bodyPr wrap="square" lIns="0" tIns="0" rIns="0" bIns="0" rtlCol="0"/>
            <a:lstStyle/>
            <a:p>
              <a:endParaRPr sz="3200"/>
            </a:p>
          </p:txBody>
        </p:sp>
        <p:sp>
          <p:nvSpPr>
            <p:cNvPr id="56" name="object 56"/>
            <p:cNvSpPr/>
            <p:nvPr/>
          </p:nvSpPr>
          <p:spPr>
            <a:xfrm>
              <a:off x="7531659" y="1315294"/>
              <a:ext cx="31750" cy="44450"/>
            </a:xfrm>
            <a:custGeom>
              <a:avLst/>
              <a:gdLst/>
              <a:ahLst/>
              <a:cxnLst/>
              <a:rect l="l" t="t" r="r" b="b"/>
              <a:pathLst>
                <a:path w="31750" h="44450">
                  <a:moveTo>
                    <a:pt x="0" y="1919"/>
                  </a:moveTo>
                  <a:lnTo>
                    <a:pt x="18349" y="44104"/>
                  </a:lnTo>
                  <a:lnTo>
                    <a:pt x="31424" y="0"/>
                  </a:lnTo>
                  <a:lnTo>
                    <a:pt x="0" y="1919"/>
                  </a:lnTo>
                  <a:close/>
                </a:path>
              </a:pathLst>
            </a:custGeom>
            <a:ln w="9524">
              <a:solidFill>
                <a:srgbClr val="CC0000"/>
              </a:solidFill>
            </a:ln>
          </p:spPr>
          <p:txBody>
            <a:bodyPr wrap="square" lIns="0" tIns="0" rIns="0" bIns="0" rtlCol="0"/>
            <a:lstStyle/>
            <a:p>
              <a:endParaRPr sz="3200"/>
            </a:p>
          </p:txBody>
        </p:sp>
        <p:sp>
          <p:nvSpPr>
            <p:cNvPr id="57" name="object 57"/>
            <p:cNvSpPr/>
            <p:nvPr/>
          </p:nvSpPr>
          <p:spPr>
            <a:xfrm>
              <a:off x="4782865" y="2189520"/>
              <a:ext cx="309880" cy="0"/>
            </a:xfrm>
            <a:custGeom>
              <a:avLst/>
              <a:gdLst/>
              <a:ahLst/>
              <a:cxnLst/>
              <a:rect l="l" t="t" r="r" b="b"/>
              <a:pathLst>
                <a:path w="309879">
                  <a:moveTo>
                    <a:pt x="309749" y="0"/>
                  </a:moveTo>
                  <a:lnTo>
                    <a:pt x="0" y="0"/>
                  </a:lnTo>
                </a:path>
              </a:pathLst>
            </a:custGeom>
            <a:ln w="9524">
              <a:solidFill>
                <a:srgbClr val="CC0000"/>
              </a:solidFill>
            </a:ln>
          </p:spPr>
          <p:txBody>
            <a:bodyPr wrap="square" lIns="0" tIns="0" rIns="0" bIns="0" rtlCol="0"/>
            <a:lstStyle/>
            <a:p>
              <a:endParaRPr sz="3200"/>
            </a:p>
          </p:txBody>
        </p:sp>
        <p:sp>
          <p:nvSpPr>
            <p:cNvPr id="58" name="object 58"/>
            <p:cNvSpPr/>
            <p:nvPr/>
          </p:nvSpPr>
          <p:spPr>
            <a:xfrm>
              <a:off x="4739640" y="2173788"/>
              <a:ext cx="43815" cy="31750"/>
            </a:xfrm>
            <a:custGeom>
              <a:avLst/>
              <a:gdLst/>
              <a:ahLst/>
              <a:cxnLst/>
              <a:rect l="l" t="t" r="r" b="b"/>
              <a:pathLst>
                <a:path w="43814" h="31750">
                  <a:moveTo>
                    <a:pt x="43224" y="31464"/>
                  </a:moveTo>
                  <a:lnTo>
                    <a:pt x="0" y="15732"/>
                  </a:lnTo>
                  <a:lnTo>
                    <a:pt x="43224" y="0"/>
                  </a:lnTo>
                  <a:lnTo>
                    <a:pt x="43224" y="31464"/>
                  </a:lnTo>
                  <a:close/>
                </a:path>
              </a:pathLst>
            </a:custGeom>
            <a:solidFill>
              <a:srgbClr val="CC0000"/>
            </a:solidFill>
          </p:spPr>
          <p:txBody>
            <a:bodyPr wrap="square" lIns="0" tIns="0" rIns="0" bIns="0" rtlCol="0"/>
            <a:lstStyle/>
            <a:p>
              <a:endParaRPr sz="3200"/>
            </a:p>
          </p:txBody>
        </p:sp>
        <p:sp>
          <p:nvSpPr>
            <p:cNvPr id="59" name="object 59"/>
            <p:cNvSpPr/>
            <p:nvPr/>
          </p:nvSpPr>
          <p:spPr>
            <a:xfrm>
              <a:off x="4739640" y="2173788"/>
              <a:ext cx="43815" cy="31750"/>
            </a:xfrm>
            <a:custGeom>
              <a:avLst/>
              <a:gdLst/>
              <a:ahLst/>
              <a:cxnLst/>
              <a:rect l="l" t="t" r="r" b="b"/>
              <a:pathLst>
                <a:path w="43814" h="31750">
                  <a:moveTo>
                    <a:pt x="43224" y="0"/>
                  </a:moveTo>
                  <a:lnTo>
                    <a:pt x="0" y="15732"/>
                  </a:lnTo>
                  <a:lnTo>
                    <a:pt x="43224" y="31464"/>
                  </a:lnTo>
                  <a:lnTo>
                    <a:pt x="43224" y="0"/>
                  </a:lnTo>
                  <a:close/>
                </a:path>
              </a:pathLst>
            </a:custGeom>
            <a:ln w="9524">
              <a:solidFill>
                <a:srgbClr val="CC0000"/>
              </a:solidFill>
            </a:ln>
          </p:spPr>
          <p:txBody>
            <a:bodyPr wrap="square" lIns="0" tIns="0" rIns="0" bIns="0" rtlCol="0"/>
            <a:lstStyle/>
            <a:p>
              <a:endParaRPr sz="3200"/>
            </a:p>
          </p:txBody>
        </p:sp>
        <p:sp>
          <p:nvSpPr>
            <p:cNvPr id="60" name="object 60"/>
            <p:cNvSpPr/>
            <p:nvPr/>
          </p:nvSpPr>
          <p:spPr>
            <a:xfrm>
              <a:off x="834598" y="2189220"/>
              <a:ext cx="1649730" cy="626745"/>
            </a:xfrm>
            <a:custGeom>
              <a:avLst/>
              <a:gdLst/>
              <a:ahLst/>
              <a:cxnLst/>
              <a:rect l="l" t="t" r="r" b="b"/>
              <a:pathLst>
                <a:path w="1649730" h="626744">
                  <a:moveTo>
                    <a:pt x="0" y="626698"/>
                  </a:moveTo>
                  <a:lnTo>
                    <a:pt x="3599" y="0"/>
                  </a:lnTo>
                </a:path>
                <a:path w="1649730" h="626744">
                  <a:moveTo>
                    <a:pt x="1649496" y="626698"/>
                  </a:moveTo>
                  <a:lnTo>
                    <a:pt x="11799" y="0"/>
                  </a:lnTo>
                </a:path>
              </a:pathLst>
            </a:custGeom>
            <a:ln w="19049">
              <a:solidFill>
                <a:srgbClr val="1154CC"/>
              </a:solidFill>
            </a:ln>
          </p:spPr>
          <p:txBody>
            <a:bodyPr wrap="square" lIns="0" tIns="0" rIns="0" bIns="0" rtlCol="0"/>
            <a:lstStyle/>
            <a:p>
              <a:endParaRPr sz="3200"/>
            </a:p>
          </p:txBody>
        </p:sp>
        <p:sp>
          <p:nvSpPr>
            <p:cNvPr id="61" name="object 61"/>
            <p:cNvSpPr/>
            <p:nvPr/>
          </p:nvSpPr>
          <p:spPr>
            <a:xfrm>
              <a:off x="791228" y="2135380"/>
              <a:ext cx="108585" cy="108585"/>
            </a:xfrm>
            <a:custGeom>
              <a:avLst/>
              <a:gdLst/>
              <a:ahLst/>
              <a:cxnLst/>
              <a:rect l="l" t="t" r="r" b="b"/>
              <a:pathLst>
                <a:path w="108584"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62" name="object 62"/>
            <p:cNvSpPr/>
            <p:nvPr/>
          </p:nvSpPr>
          <p:spPr>
            <a:xfrm>
              <a:off x="834578" y="1675481"/>
              <a:ext cx="10795" cy="460375"/>
            </a:xfrm>
            <a:custGeom>
              <a:avLst/>
              <a:gdLst/>
              <a:ahLst/>
              <a:cxnLst/>
              <a:rect l="l" t="t" r="r" b="b"/>
              <a:pathLst>
                <a:path w="10794" h="460375">
                  <a:moveTo>
                    <a:pt x="10799" y="459899"/>
                  </a:moveTo>
                  <a:lnTo>
                    <a:pt x="0" y="0"/>
                  </a:lnTo>
                </a:path>
              </a:pathLst>
            </a:custGeom>
            <a:ln w="19049">
              <a:solidFill>
                <a:srgbClr val="1154CC"/>
              </a:solidFill>
            </a:ln>
          </p:spPr>
          <p:txBody>
            <a:bodyPr wrap="square" lIns="0" tIns="0" rIns="0" bIns="0" rtlCol="0"/>
            <a:lstStyle/>
            <a:p>
              <a:endParaRPr sz="3200"/>
            </a:p>
          </p:txBody>
        </p:sp>
      </p:grpSp>
      <p:sp>
        <p:nvSpPr>
          <p:cNvPr id="63" name="object 63"/>
          <p:cNvSpPr txBox="1"/>
          <p:nvPr/>
        </p:nvSpPr>
        <p:spPr>
          <a:xfrm>
            <a:off x="6855453" y="2698027"/>
            <a:ext cx="1145540" cy="347169"/>
          </a:xfrm>
          <a:prstGeom prst="rect">
            <a:avLst/>
          </a:prstGeom>
          <a:solidFill>
            <a:srgbClr val="B35E05">
              <a:alpha val="42459"/>
            </a:srgbClr>
          </a:solidFill>
        </p:spPr>
        <p:txBody>
          <a:bodyPr vert="horz" wrap="square" lIns="0" tIns="59267" rIns="0" bIns="0" rtlCol="0">
            <a:spAutoFit/>
          </a:bodyPr>
          <a:lstStyle/>
          <a:p>
            <a:pPr marL="48259">
              <a:spcBef>
                <a:spcPts val="467"/>
              </a:spcBef>
            </a:pPr>
            <a:r>
              <a:rPr sz="1867" b="1" spc="73">
                <a:solidFill>
                  <a:srgbClr val="990000"/>
                </a:solidFill>
                <a:latin typeface="Comfortaa"/>
                <a:cs typeface="Comfortaa"/>
              </a:rPr>
              <a:t>Ψ</a:t>
            </a:r>
            <a:r>
              <a:rPr sz="1800" b="1" spc="109" baseline="-30864">
                <a:solidFill>
                  <a:srgbClr val="990000"/>
                </a:solidFill>
                <a:latin typeface="Comfortaa"/>
                <a:cs typeface="Comfortaa"/>
              </a:rPr>
              <a:t>2</a:t>
            </a:r>
            <a:r>
              <a:rPr sz="1867" spc="73">
                <a:latin typeface="Comfortaa"/>
                <a:cs typeface="Comfortaa"/>
              </a:rPr>
              <a:t>(Y</a:t>
            </a:r>
            <a:r>
              <a:rPr sz="1800" b="1" spc="109" baseline="-30864">
                <a:latin typeface="Comfortaa"/>
                <a:cs typeface="Comfortaa"/>
              </a:rPr>
              <a:t>3</a:t>
            </a:r>
            <a:r>
              <a:rPr sz="1867" spc="73">
                <a:latin typeface="Comfortaa"/>
                <a:cs typeface="Comfortaa"/>
              </a:rPr>
              <a:t>,</a:t>
            </a:r>
            <a:r>
              <a:rPr sz="1867" spc="-73">
                <a:latin typeface="Comfortaa"/>
                <a:cs typeface="Comfortaa"/>
              </a:rPr>
              <a:t> </a:t>
            </a:r>
            <a:r>
              <a:rPr sz="1867">
                <a:latin typeface="Comfortaa"/>
                <a:cs typeface="Comfortaa"/>
              </a:rPr>
              <a:t>X</a:t>
            </a:r>
            <a:r>
              <a:rPr sz="1800" b="1" baseline="-30864">
                <a:latin typeface="Comfortaa"/>
                <a:cs typeface="Comfortaa"/>
              </a:rPr>
              <a:t>3</a:t>
            </a:r>
            <a:r>
              <a:rPr sz="1867">
                <a:latin typeface="Comfortaa"/>
                <a:cs typeface="Comfortaa"/>
              </a:rPr>
              <a:t>)</a:t>
            </a:r>
          </a:p>
        </p:txBody>
      </p:sp>
    </p:spTree>
    <p:extLst>
      <p:ext uri="{BB962C8B-B14F-4D97-AF65-F5344CB8AC3E}">
        <p14:creationId xmlns:p14="http://schemas.microsoft.com/office/powerpoint/2010/main" val="94774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87B2-C5CC-29BD-034D-CBB6DE6010C6}"/>
              </a:ext>
            </a:extLst>
          </p:cNvPr>
          <p:cNvSpPr>
            <a:spLocks noGrp="1"/>
          </p:cNvSpPr>
          <p:nvPr>
            <p:ph type="title"/>
          </p:nvPr>
        </p:nvSpPr>
        <p:spPr>
          <a:xfrm>
            <a:off x="958273" y="2346037"/>
            <a:ext cx="9906000" cy="1382156"/>
          </a:xfrm>
        </p:spPr>
        <p:txBody>
          <a:bodyPr/>
          <a:lstStyle/>
          <a:p>
            <a:pPr algn="ctr"/>
            <a:r>
              <a:rPr lang="en-US"/>
              <a:t>Comparison</a:t>
            </a:r>
          </a:p>
        </p:txBody>
      </p:sp>
    </p:spTree>
    <p:extLst>
      <p:ext uri="{BB962C8B-B14F-4D97-AF65-F5344CB8AC3E}">
        <p14:creationId xmlns:p14="http://schemas.microsoft.com/office/powerpoint/2010/main" val="11996097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658399" y="1028914"/>
            <a:ext cx="10106660" cy="3387513"/>
            <a:chOff x="493799" y="771685"/>
            <a:chExt cx="7579995" cy="2540635"/>
          </a:xfrm>
        </p:grpSpPr>
        <p:sp>
          <p:nvSpPr>
            <p:cNvPr id="7" name="object 7"/>
            <p:cNvSpPr/>
            <p:nvPr/>
          </p:nvSpPr>
          <p:spPr>
            <a:xfrm>
              <a:off x="6966836" y="771685"/>
              <a:ext cx="1106805" cy="348615"/>
            </a:xfrm>
            <a:custGeom>
              <a:avLst/>
              <a:gdLst/>
              <a:ahLst/>
              <a:cxnLst/>
              <a:rect l="l" t="t" r="r" b="b"/>
              <a:pathLst>
                <a:path w="1106804" h="348615">
                  <a:moveTo>
                    <a:pt x="1106697" y="348299"/>
                  </a:moveTo>
                  <a:lnTo>
                    <a:pt x="0" y="348299"/>
                  </a:lnTo>
                  <a:lnTo>
                    <a:pt x="0" y="0"/>
                  </a:lnTo>
                  <a:lnTo>
                    <a:pt x="1106697" y="0"/>
                  </a:lnTo>
                  <a:lnTo>
                    <a:pt x="1106697" y="348299"/>
                  </a:lnTo>
                  <a:close/>
                </a:path>
              </a:pathLst>
            </a:custGeom>
            <a:solidFill>
              <a:srgbClr val="B35E05">
                <a:alpha val="42459"/>
              </a:srgbClr>
            </a:solidFill>
          </p:spPr>
          <p:txBody>
            <a:bodyPr wrap="square" lIns="0" tIns="0" rIns="0" bIns="0" rtlCol="0"/>
            <a:lstStyle/>
            <a:p>
              <a:endParaRPr sz="3200"/>
            </a:p>
          </p:txBody>
        </p:sp>
        <p:sp>
          <p:nvSpPr>
            <p:cNvPr id="8" name="object 8"/>
            <p:cNvSpPr/>
            <p:nvPr/>
          </p:nvSpPr>
          <p:spPr>
            <a:xfrm>
              <a:off x="493799" y="2815919"/>
              <a:ext cx="681990" cy="496570"/>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grpSp>
      <p:sp>
        <p:nvSpPr>
          <p:cNvPr id="70" name="object 70"/>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80</a:t>
            </a:fld>
            <a:endParaRPr/>
          </a:p>
        </p:txBody>
      </p:sp>
      <p:sp>
        <p:nvSpPr>
          <p:cNvPr id="10" name="object 10"/>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11" name="object 11"/>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2" name="object 12"/>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3" name="object 13"/>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4" name="object 14"/>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5" name="object 15"/>
          <p:cNvSpPr/>
          <p:nvPr/>
        </p:nvSpPr>
        <p:spPr>
          <a:xfrm>
            <a:off x="10605945" y="3754559"/>
            <a:ext cx="909320" cy="662093"/>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sp>
        <p:nvSpPr>
          <p:cNvPr id="16" name="object 16"/>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sp>
        <p:nvSpPr>
          <p:cNvPr id="17" name="object 17"/>
          <p:cNvSpPr/>
          <p:nvPr/>
        </p:nvSpPr>
        <p:spPr>
          <a:xfrm>
            <a:off x="583599" y="1572563"/>
            <a:ext cx="1059180" cy="662093"/>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8" name="object 18"/>
          <p:cNvSpPr txBox="1"/>
          <p:nvPr/>
        </p:nvSpPr>
        <p:spPr>
          <a:xfrm>
            <a:off x="855378" y="1764676"/>
            <a:ext cx="51562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PERS</a:t>
            </a:r>
          </a:p>
        </p:txBody>
      </p:sp>
      <p:sp>
        <p:nvSpPr>
          <p:cNvPr id="19" name="object 19"/>
          <p:cNvSpPr/>
          <p:nvPr/>
        </p:nvSpPr>
        <p:spPr>
          <a:xfrm>
            <a:off x="2644327" y="1572563"/>
            <a:ext cx="1336040" cy="662093"/>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0" name="object 20"/>
          <p:cNvSpPr txBox="1"/>
          <p:nvPr/>
        </p:nvSpPr>
        <p:spPr>
          <a:xfrm>
            <a:off x="2953636"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1" name="object 21"/>
          <p:cNvSpPr/>
          <p:nvPr/>
        </p:nvSpPr>
        <p:spPr>
          <a:xfrm>
            <a:off x="10512346" y="1572563"/>
            <a:ext cx="1096433" cy="662093"/>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sp>
        <p:nvSpPr>
          <p:cNvPr id="22" name="object 22"/>
          <p:cNvSpPr txBox="1"/>
          <p:nvPr/>
        </p:nvSpPr>
        <p:spPr>
          <a:xfrm>
            <a:off x="10790279" y="1764677"/>
            <a:ext cx="54102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3" name="object 23"/>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4" name="object 24"/>
          <p:cNvSpPr txBox="1"/>
          <p:nvPr/>
        </p:nvSpPr>
        <p:spPr>
          <a:xfrm>
            <a:off x="8558528"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5" name="object 25"/>
          <p:cNvSpPr txBox="1"/>
          <p:nvPr/>
        </p:nvSpPr>
        <p:spPr>
          <a:xfrm>
            <a:off x="92689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6" name="object 26"/>
          <p:cNvSpPr txBox="1"/>
          <p:nvPr/>
        </p:nvSpPr>
        <p:spPr>
          <a:xfrm>
            <a:off x="3162090"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7" name="object 27"/>
          <p:cNvSpPr txBox="1"/>
          <p:nvPr/>
        </p:nvSpPr>
        <p:spPr>
          <a:xfrm>
            <a:off x="6006885"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8" name="object 28"/>
          <p:cNvSpPr txBox="1"/>
          <p:nvPr/>
        </p:nvSpPr>
        <p:spPr>
          <a:xfrm>
            <a:off x="8752378" y="4434995"/>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29" name="object 29"/>
          <p:cNvSpPr txBox="1"/>
          <p:nvPr/>
        </p:nvSpPr>
        <p:spPr>
          <a:xfrm>
            <a:off x="10907677"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30" name="object 30"/>
          <p:cNvSpPr txBox="1"/>
          <p:nvPr/>
        </p:nvSpPr>
        <p:spPr>
          <a:xfrm>
            <a:off x="960764"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1" name="object 31"/>
          <p:cNvSpPr txBox="1"/>
          <p:nvPr/>
        </p:nvSpPr>
        <p:spPr>
          <a:xfrm>
            <a:off x="1119511" y="1319170"/>
            <a:ext cx="96520" cy="206894"/>
          </a:xfrm>
          <a:prstGeom prst="rect">
            <a:avLst/>
          </a:prstGeom>
        </p:spPr>
        <p:txBody>
          <a:bodyPr vert="horz" wrap="square" lIns="0" tIns="22013" rIns="0" bIns="0" rtlCol="0">
            <a:spAutoFit/>
          </a:bodyPr>
          <a:lstStyle/>
          <a:p>
            <a:pPr marL="16933">
              <a:spcBef>
                <a:spcPts val="173"/>
              </a:spcBef>
            </a:pPr>
            <a:r>
              <a:rPr sz="1200" b="1" spc="13">
                <a:latin typeface="Comfortaa"/>
                <a:cs typeface="Comfortaa"/>
              </a:rPr>
              <a:t>1</a:t>
            </a:r>
            <a:endParaRPr sz="1200">
              <a:latin typeface="Comfortaa"/>
              <a:cs typeface="Comfortaa"/>
            </a:endParaRPr>
          </a:p>
        </p:txBody>
      </p:sp>
      <p:sp>
        <p:nvSpPr>
          <p:cNvPr id="32" name="object 32"/>
          <p:cNvSpPr txBox="1"/>
          <p:nvPr/>
        </p:nvSpPr>
        <p:spPr>
          <a:xfrm>
            <a:off x="3195956"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3" name="object 33"/>
          <p:cNvSpPr txBox="1"/>
          <p:nvPr/>
        </p:nvSpPr>
        <p:spPr>
          <a:xfrm>
            <a:off x="3354703" y="1319170"/>
            <a:ext cx="127000" cy="206894"/>
          </a:xfrm>
          <a:prstGeom prst="rect">
            <a:avLst/>
          </a:prstGeom>
        </p:spPr>
        <p:txBody>
          <a:bodyPr vert="horz" wrap="square" lIns="0" tIns="22013" rIns="0" bIns="0" rtlCol="0">
            <a:spAutoFit/>
          </a:bodyPr>
          <a:lstStyle/>
          <a:p>
            <a:pPr marL="16933">
              <a:spcBef>
                <a:spcPts val="173"/>
              </a:spcBef>
            </a:pPr>
            <a:r>
              <a:rPr sz="1200" b="1" spc="20">
                <a:latin typeface="Comfortaa"/>
                <a:cs typeface="Comfortaa"/>
              </a:rPr>
              <a:t>2</a:t>
            </a:r>
            <a:endParaRPr sz="1200">
              <a:latin typeface="Comfortaa"/>
              <a:cs typeface="Comfortaa"/>
            </a:endParaRPr>
          </a:p>
        </p:txBody>
      </p:sp>
      <p:sp>
        <p:nvSpPr>
          <p:cNvPr id="34" name="object 34"/>
          <p:cNvSpPr txBox="1"/>
          <p:nvPr/>
        </p:nvSpPr>
        <p:spPr>
          <a:xfrm>
            <a:off x="6040751"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5" name="object 35"/>
          <p:cNvSpPr txBox="1"/>
          <p:nvPr/>
        </p:nvSpPr>
        <p:spPr>
          <a:xfrm>
            <a:off x="6199496" y="1319170"/>
            <a:ext cx="12869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3</a:t>
            </a:r>
            <a:endParaRPr sz="1200">
              <a:latin typeface="Comfortaa"/>
              <a:cs typeface="Comfortaa"/>
            </a:endParaRPr>
          </a:p>
        </p:txBody>
      </p:sp>
      <p:sp>
        <p:nvSpPr>
          <p:cNvPr id="36" name="object 36"/>
          <p:cNvSpPr txBox="1"/>
          <p:nvPr/>
        </p:nvSpPr>
        <p:spPr>
          <a:xfrm>
            <a:off x="10907678" y="1071350"/>
            <a:ext cx="35983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p:txBody>
      </p:sp>
      <p:grpSp>
        <p:nvGrpSpPr>
          <p:cNvPr id="37" name="object 37"/>
          <p:cNvGrpSpPr/>
          <p:nvPr/>
        </p:nvGrpSpPr>
        <p:grpSpPr>
          <a:xfrm>
            <a:off x="1629297" y="1831177"/>
            <a:ext cx="9444567" cy="2585719"/>
            <a:chOff x="1221972" y="1373382"/>
            <a:chExt cx="7083425" cy="1939289"/>
          </a:xfrm>
        </p:grpSpPr>
        <p:sp>
          <p:nvSpPr>
            <p:cNvPr id="38" name="object 38"/>
            <p:cNvSpPr/>
            <p:nvPr/>
          </p:nvSpPr>
          <p:spPr>
            <a:xfrm>
              <a:off x="5129864" y="1427522"/>
              <a:ext cx="2754630" cy="0"/>
            </a:xfrm>
            <a:custGeom>
              <a:avLst/>
              <a:gdLst/>
              <a:ahLst/>
              <a:cxnLst/>
              <a:rect l="l" t="t" r="r" b="b"/>
              <a:pathLst>
                <a:path w="2754629">
                  <a:moveTo>
                    <a:pt x="0" y="0"/>
                  </a:moveTo>
                  <a:lnTo>
                    <a:pt x="1057197" y="0"/>
                  </a:lnTo>
                </a:path>
                <a:path w="2754629">
                  <a:moveTo>
                    <a:pt x="2058745" y="0"/>
                  </a:moveTo>
                  <a:lnTo>
                    <a:pt x="2754444" y="0"/>
                  </a:lnTo>
                </a:path>
              </a:pathLst>
            </a:custGeom>
            <a:ln w="19049">
              <a:solidFill>
                <a:srgbClr val="1154CC"/>
              </a:solidFill>
            </a:ln>
          </p:spPr>
          <p:txBody>
            <a:bodyPr wrap="square" lIns="0" tIns="0" rIns="0" bIns="0" rtlCol="0"/>
            <a:lstStyle/>
            <a:p>
              <a:endParaRPr sz="3200"/>
            </a:p>
          </p:txBody>
        </p:sp>
        <p:sp>
          <p:nvSpPr>
            <p:cNvPr id="39" name="object 39"/>
            <p:cNvSpPr/>
            <p:nvPr/>
          </p:nvSpPr>
          <p:spPr>
            <a:xfrm>
              <a:off x="5744210" y="1373390"/>
              <a:ext cx="1861185" cy="108585"/>
            </a:xfrm>
            <a:custGeom>
              <a:avLst/>
              <a:gdLst/>
              <a:ahLst/>
              <a:cxnLst/>
              <a:rect l="l" t="t" r="r" b="b"/>
              <a:pathLst>
                <a:path w="1861184" h="108584">
                  <a:moveTo>
                    <a:pt x="108292" y="0"/>
                  </a:moveTo>
                  <a:lnTo>
                    <a:pt x="0" y="0"/>
                  </a:lnTo>
                  <a:lnTo>
                    <a:pt x="0" y="108292"/>
                  </a:lnTo>
                  <a:lnTo>
                    <a:pt x="108292" y="108292"/>
                  </a:lnTo>
                  <a:lnTo>
                    <a:pt x="108292" y="0"/>
                  </a:lnTo>
                  <a:close/>
                </a:path>
                <a:path w="1861184" h="108584">
                  <a:moveTo>
                    <a:pt x="1860892" y="0"/>
                  </a:moveTo>
                  <a:lnTo>
                    <a:pt x="1752600" y="0"/>
                  </a:lnTo>
                  <a:lnTo>
                    <a:pt x="1752600" y="108292"/>
                  </a:lnTo>
                  <a:lnTo>
                    <a:pt x="1860892" y="108292"/>
                  </a:lnTo>
                  <a:lnTo>
                    <a:pt x="1860892" y="0"/>
                  </a:lnTo>
                  <a:close/>
                </a:path>
              </a:pathLst>
            </a:custGeom>
            <a:solidFill>
              <a:srgbClr val="1154CC"/>
            </a:solidFill>
          </p:spPr>
          <p:txBody>
            <a:bodyPr wrap="square" lIns="0" tIns="0" rIns="0" bIns="0" rtlCol="0"/>
            <a:lstStyle/>
            <a:p>
              <a:endParaRPr sz="3200"/>
            </a:p>
          </p:txBody>
        </p:sp>
        <p:sp>
          <p:nvSpPr>
            <p:cNvPr id="40" name="object 40"/>
            <p:cNvSpPr/>
            <p:nvPr/>
          </p:nvSpPr>
          <p:spPr>
            <a:xfrm>
              <a:off x="7550959" y="1481682"/>
              <a:ext cx="744855" cy="1334135"/>
            </a:xfrm>
            <a:custGeom>
              <a:avLst/>
              <a:gdLst/>
              <a:ahLst/>
              <a:cxnLst/>
              <a:rect l="l" t="t" r="r" b="b"/>
              <a:pathLst>
                <a:path w="744854" h="1334135">
                  <a:moveTo>
                    <a:pt x="744298" y="1334087"/>
                  </a:moveTo>
                  <a:lnTo>
                    <a:pt x="0" y="0"/>
                  </a:lnTo>
                </a:path>
              </a:pathLst>
            </a:custGeom>
            <a:ln w="19049">
              <a:solidFill>
                <a:srgbClr val="1154CC"/>
              </a:solidFill>
            </a:ln>
          </p:spPr>
          <p:txBody>
            <a:bodyPr wrap="square" lIns="0" tIns="0" rIns="0" bIns="0" rtlCol="0"/>
            <a:lstStyle/>
            <a:p>
              <a:endParaRPr sz="3200"/>
            </a:p>
          </p:txBody>
        </p:sp>
        <p:sp>
          <p:nvSpPr>
            <p:cNvPr id="41" name="object 41"/>
            <p:cNvSpPr/>
            <p:nvPr/>
          </p:nvSpPr>
          <p:spPr>
            <a:xfrm>
              <a:off x="4175116" y="2815919"/>
              <a:ext cx="1002030" cy="496570"/>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42" name="object 42"/>
            <p:cNvSpPr/>
            <p:nvPr/>
          </p:nvSpPr>
          <p:spPr>
            <a:xfrm>
              <a:off x="1553226"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43" name="object 43"/>
            <p:cNvSpPr/>
            <p:nvPr/>
          </p:nvSpPr>
          <p:spPr>
            <a:xfrm>
              <a:off x="1231497" y="1427522"/>
              <a:ext cx="2990850" cy="0"/>
            </a:xfrm>
            <a:custGeom>
              <a:avLst/>
              <a:gdLst/>
              <a:ahLst/>
              <a:cxnLst/>
              <a:rect l="l" t="t" r="r" b="b"/>
              <a:pathLst>
                <a:path w="2990850">
                  <a:moveTo>
                    <a:pt x="0" y="0"/>
                  </a:moveTo>
                  <a:lnTo>
                    <a:pt x="751798" y="0"/>
                  </a:lnTo>
                </a:path>
                <a:path w="2990850">
                  <a:moveTo>
                    <a:pt x="1753446" y="0"/>
                  </a:moveTo>
                  <a:lnTo>
                    <a:pt x="2990643" y="0"/>
                  </a:lnTo>
                </a:path>
              </a:pathLst>
            </a:custGeom>
            <a:ln w="19049">
              <a:solidFill>
                <a:srgbClr val="1154CC"/>
              </a:solidFill>
            </a:ln>
          </p:spPr>
          <p:txBody>
            <a:bodyPr wrap="square" lIns="0" tIns="0" rIns="0" bIns="0" rtlCol="0"/>
            <a:lstStyle/>
            <a:p>
              <a:endParaRPr sz="3200"/>
            </a:p>
          </p:txBody>
        </p:sp>
        <p:sp>
          <p:nvSpPr>
            <p:cNvPr id="44" name="object 44"/>
            <p:cNvSpPr/>
            <p:nvPr/>
          </p:nvSpPr>
          <p:spPr>
            <a:xfrm>
              <a:off x="3610617"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grpSp>
      <p:sp>
        <p:nvSpPr>
          <p:cNvPr id="45" name="object 45"/>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
        <p:nvSpPr>
          <p:cNvPr id="46" name="object 46"/>
          <p:cNvSpPr/>
          <p:nvPr/>
        </p:nvSpPr>
        <p:spPr>
          <a:xfrm>
            <a:off x="5629422" y="1572563"/>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47" name="object 47"/>
          <p:cNvSpPr txBox="1"/>
          <p:nvPr/>
        </p:nvSpPr>
        <p:spPr>
          <a:xfrm>
            <a:off x="5937277" y="1764676"/>
            <a:ext cx="595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ORGA</a:t>
            </a:r>
          </a:p>
        </p:txBody>
      </p:sp>
      <p:sp>
        <p:nvSpPr>
          <p:cNvPr id="48" name="object 48"/>
          <p:cNvSpPr txBox="1"/>
          <p:nvPr/>
        </p:nvSpPr>
        <p:spPr>
          <a:xfrm>
            <a:off x="8735444" y="1082201"/>
            <a:ext cx="1701800" cy="304421"/>
          </a:xfrm>
          <a:prstGeom prst="rect">
            <a:avLst/>
          </a:prstGeom>
        </p:spPr>
        <p:txBody>
          <a:bodyPr vert="horz" wrap="square" lIns="0" tIns="16933" rIns="0" bIns="0" rtlCol="0">
            <a:spAutoFit/>
          </a:bodyPr>
          <a:lstStyle/>
          <a:p>
            <a:pPr marL="67732">
              <a:spcBef>
                <a:spcPts val="133"/>
              </a:spcBef>
              <a:tabLst>
                <a:tab pos="601964" algn="l"/>
              </a:tabLst>
            </a:pPr>
            <a:r>
              <a:rPr sz="1867" b="1" spc="7">
                <a:latin typeface="Comfortaa"/>
                <a:cs typeface="Comfortaa"/>
              </a:rPr>
              <a:t>Y</a:t>
            </a:r>
            <a:r>
              <a:rPr sz="1800" b="1" spc="9" baseline="-33950">
                <a:latin typeface="Comfortaa"/>
                <a:cs typeface="Comfortaa"/>
              </a:rPr>
              <a:t>4	</a:t>
            </a:r>
            <a:r>
              <a:rPr sz="2800" b="1" spc="109" baseline="1984">
                <a:solidFill>
                  <a:srgbClr val="990000"/>
                </a:solidFill>
                <a:latin typeface="Comfortaa"/>
                <a:cs typeface="Comfortaa"/>
              </a:rPr>
              <a:t>Ψ</a:t>
            </a:r>
            <a:r>
              <a:rPr sz="1800" b="1" spc="109" baseline="-27777">
                <a:solidFill>
                  <a:srgbClr val="990000"/>
                </a:solidFill>
                <a:latin typeface="Comfortaa"/>
                <a:cs typeface="Comfortaa"/>
              </a:rPr>
              <a:t>1</a:t>
            </a:r>
            <a:r>
              <a:rPr sz="2800" spc="109" baseline="1984">
                <a:latin typeface="Comfortaa"/>
                <a:cs typeface="Comfortaa"/>
              </a:rPr>
              <a:t>(Y</a:t>
            </a:r>
            <a:r>
              <a:rPr sz="1800" b="1" spc="109" baseline="-27777">
                <a:latin typeface="Comfortaa"/>
                <a:cs typeface="Comfortaa"/>
              </a:rPr>
              <a:t>5</a:t>
            </a:r>
            <a:r>
              <a:rPr sz="2800" spc="109" baseline="1984">
                <a:latin typeface="Comfortaa"/>
                <a:cs typeface="Comfortaa"/>
              </a:rPr>
              <a:t>,</a:t>
            </a:r>
            <a:r>
              <a:rPr sz="2800" spc="-80" baseline="1984">
                <a:latin typeface="Comfortaa"/>
                <a:cs typeface="Comfortaa"/>
              </a:rPr>
              <a:t> </a:t>
            </a:r>
            <a:r>
              <a:rPr sz="2800" baseline="1984">
                <a:latin typeface="Comfortaa"/>
                <a:cs typeface="Comfortaa"/>
              </a:rPr>
              <a:t>Y</a:t>
            </a:r>
            <a:r>
              <a:rPr sz="1800" b="1" baseline="-27777">
                <a:latin typeface="Comfortaa"/>
                <a:cs typeface="Comfortaa"/>
              </a:rPr>
              <a:t>4</a:t>
            </a:r>
            <a:r>
              <a:rPr sz="2800" baseline="1984">
                <a:latin typeface="Comfortaa"/>
                <a:cs typeface="Comfortaa"/>
              </a:rPr>
              <a:t>,</a:t>
            </a:r>
          </a:p>
        </p:txBody>
      </p:sp>
      <p:sp>
        <p:nvSpPr>
          <p:cNvPr id="49" name="object 49"/>
          <p:cNvSpPr txBox="1"/>
          <p:nvPr/>
        </p:nvSpPr>
        <p:spPr>
          <a:xfrm>
            <a:off x="9488692" y="1523749"/>
            <a:ext cx="13377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5</a:t>
            </a:r>
            <a:endParaRPr sz="1200">
              <a:latin typeface="Comfortaa"/>
              <a:cs typeface="Comfortaa"/>
            </a:endParaRPr>
          </a:p>
        </p:txBody>
      </p:sp>
      <p:sp>
        <p:nvSpPr>
          <p:cNvPr id="50" name="object 50"/>
          <p:cNvSpPr txBox="1"/>
          <p:nvPr/>
        </p:nvSpPr>
        <p:spPr>
          <a:xfrm>
            <a:off x="9321179" y="1355827"/>
            <a:ext cx="361527"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X</a:t>
            </a:r>
            <a:r>
              <a:rPr sz="1867" spc="113">
                <a:latin typeface="Comfortaa"/>
                <a:cs typeface="Comfortaa"/>
              </a:rPr>
              <a:t> </a:t>
            </a:r>
            <a:r>
              <a:rPr sz="1867">
                <a:latin typeface="Comfortaa"/>
                <a:cs typeface="Comfortaa"/>
              </a:rPr>
              <a:t>)</a:t>
            </a:r>
          </a:p>
        </p:txBody>
      </p:sp>
      <p:grpSp>
        <p:nvGrpSpPr>
          <p:cNvPr id="51" name="object 51"/>
          <p:cNvGrpSpPr/>
          <p:nvPr/>
        </p:nvGrpSpPr>
        <p:grpSpPr>
          <a:xfrm>
            <a:off x="1054971" y="1503094"/>
            <a:ext cx="9035627" cy="2264833"/>
            <a:chOff x="791228" y="1127320"/>
            <a:chExt cx="6776720" cy="1698625"/>
          </a:xfrm>
        </p:grpSpPr>
        <p:sp>
          <p:nvSpPr>
            <p:cNvPr id="52" name="object 52"/>
            <p:cNvSpPr/>
            <p:nvPr/>
          </p:nvSpPr>
          <p:spPr>
            <a:xfrm>
              <a:off x="4675965" y="1675621"/>
              <a:ext cx="0" cy="1140460"/>
            </a:xfrm>
            <a:custGeom>
              <a:avLst/>
              <a:gdLst/>
              <a:ahLst/>
              <a:cxnLst/>
              <a:rect l="l" t="t" r="r" b="b"/>
              <a:pathLst>
                <a:path h="1140460">
                  <a:moveTo>
                    <a:pt x="0" y="1140297"/>
                  </a:moveTo>
                  <a:lnTo>
                    <a:pt x="0" y="0"/>
                  </a:lnTo>
                </a:path>
              </a:pathLst>
            </a:custGeom>
            <a:ln w="19049">
              <a:solidFill>
                <a:srgbClr val="1154CC"/>
              </a:solidFill>
            </a:ln>
          </p:spPr>
          <p:txBody>
            <a:bodyPr wrap="square" lIns="0" tIns="0" rIns="0" bIns="0" rtlCol="0"/>
            <a:lstStyle/>
            <a:p>
              <a:endParaRPr sz="3200"/>
            </a:p>
          </p:txBody>
        </p:sp>
        <p:sp>
          <p:nvSpPr>
            <p:cNvPr id="53" name="object 53"/>
            <p:cNvSpPr/>
            <p:nvPr/>
          </p:nvSpPr>
          <p:spPr>
            <a:xfrm>
              <a:off x="4617490" y="2135380"/>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54" name="object 54"/>
            <p:cNvSpPr/>
            <p:nvPr/>
          </p:nvSpPr>
          <p:spPr>
            <a:xfrm>
              <a:off x="7536460" y="1137797"/>
              <a:ext cx="11430" cy="179070"/>
            </a:xfrm>
            <a:custGeom>
              <a:avLst/>
              <a:gdLst/>
              <a:ahLst/>
              <a:cxnLst/>
              <a:rect l="l" t="t" r="r" b="b"/>
              <a:pathLst>
                <a:path w="11429" h="179069">
                  <a:moveTo>
                    <a:pt x="5449" y="-4762"/>
                  </a:moveTo>
                  <a:lnTo>
                    <a:pt x="5449" y="183219"/>
                  </a:lnTo>
                </a:path>
              </a:pathLst>
            </a:custGeom>
            <a:ln w="20424">
              <a:solidFill>
                <a:srgbClr val="CC0000"/>
              </a:solidFill>
            </a:ln>
          </p:spPr>
          <p:txBody>
            <a:bodyPr wrap="square" lIns="0" tIns="0" rIns="0" bIns="0" rtlCol="0"/>
            <a:lstStyle/>
            <a:p>
              <a:endParaRPr sz="3200"/>
            </a:p>
          </p:txBody>
        </p:sp>
        <p:sp>
          <p:nvSpPr>
            <p:cNvPr id="55" name="object 55"/>
            <p:cNvSpPr/>
            <p:nvPr/>
          </p:nvSpPr>
          <p:spPr>
            <a:xfrm>
              <a:off x="7531659" y="1315294"/>
              <a:ext cx="31750" cy="44450"/>
            </a:xfrm>
            <a:custGeom>
              <a:avLst/>
              <a:gdLst/>
              <a:ahLst/>
              <a:cxnLst/>
              <a:rect l="l" t="t" r="r" b="b"/>
              <a:pathLst>
                <a:path w="31750" h="44450">
                  <a:moveTo>
                    <a:pt x="18349" y="44104"/>
                  </a:moveTo>
                  <a:lnTo>
                    <a:pt x="0" y="1919"/>
                  </a:lnTo>
                  <a:lnTo>
                    <a:pt x="31424" y="0"/>
                  </a:lnTo>
                  <a:lnTo>
                    <a:pt x="18349" y="44104"/>
                  </a:lnTo>
                  <a:close/>
                </a:path>
              </a:pathLst>
            </a:custGeom>
            <a:solidFill>
              <a:srgbClr val="CC0000"/>
            </a:solidFill>
          </p:spPr>
          <p:txBody>
            <a:bodyPr wrap="square" lIns="0" tIns="0" rIns="0" bIns="0" rtlCol="0"/>
            <a:lstStyle/>
            <a:p>
              <a:endParaRPr sz="3200"/>
            </a:p>
          </p:txBody>
        </p:sp>
        <p:sp>
          <p:nvSpPr>
            <p:cNvPr id="56" name="object 56"/>
            <p:cNvSpPr/>
            <p:nvPr/>
          </p:nvSpPr>
          <p:spPr>
            <a:xfrm>
              <a:off x="7531659" y="1315294"/>
              <a:ext cx="31750" cy="44450"/>
            </a:xfrm>
            <a:custGeom>
              <a:avLst/>
              <a:gdLst/>
              <a:ahLst/>
              <a:cxnLst/>
              <a:rect l="l" t="t" r="r" b="b"/>
              <a:pathLst>
                <a:path w="31750" h="44450">
                  <a:moveTo>
                    <a:pt x="0" y="1919"/>
                  </a:moveTo>
                  <a:lnTo>
                    <a:pt x="18349" y="44104"/>
                  </a:lnTo>
                  <a:lnTo>
                    <a:pt x="31424" y="0"/>
                  </a:lnTo>
                  <a:lnTo>
                    <a:pt x="0" y="1919"/>
                  </a:lnTo>
                  <a:close/>
                </a:path>
              </a:pathLst>
            </a:custGeom>
            <a:ln w="9524">
              <a:solidFill>
                <a:srgbClr val="CC0000"/>
              </a:solidFill>
            </a:ln>
          </p:spPr>
          <p:txBody>
            <a:bodyPr wrap="square" lIns="0" tIns="0" rIns="0" bIns="0" rtlCol="0"/>
            <a:lstStyle/>
            <a:p>
              <a:endParaRPr sz="3200"/>
            </a:p>
          </p:txBody>
        </p:sp>
        <p:sp>
          <p:nvSpPr>
            <p:cNvPr id="57" name="object 57"/>
            <p:cNvSpPr/>
            <p:nvPr/>
          </p:nvSpPr>
          <p:spPr>
            <a:xfrm>
              <a:off x="4782865" y="2189520"/>
              <a:ext cx="309880" cy="0"/>
            </a:xfrm>
            <a:custGeom>
              <a:avLst/>
              <a:gdLst/>
              <a:ahLst/>
              <a:cxnLst/>
              <a:rect l="l" t="t" r="r" b="b"/>
              <a:pathLst>
                <a:path w="309879">
                  <a:moveTo>
                    <a:pt x="309749" y="0"/>
                  </a:moveTo>
                  <a:lnTo>
                    <a:pt x="0" y="0"/>
                  </a:lnTo>
                </a:path>
              </a:pathLst>
            </a:custGeom>
            <a:ln w="9524">
              <a:solidFill>
                <a:srgbClr val="CC0000"/>
              </a:solidFill>
            </a:ln>
          </p:spPr>
          <p:txBody>
            <a:bodyPr wrap="square" lIns="0" tIns="0" rIns="0" bIns="0" rtlCol="0"/>
            <a:lstStyle/>
            <a:p>
              <a:endParaRPr sz="3200"/>
            </a:p>
          </p:txBody>
        </p:sp>
        <p:sp>
          <p:nvSpPr>
            <p:cNvPr id="58" name="object 58"/>
            <p:cNvSpPr/>
            <p:nvPr/>
          </p:nvSpPr>
          <p:spPr>
            <a:xfrm>
              <a:off x="4739640" y="2173788"/>
              <a:ext cx="43815" cy="31750"/>
            </a:xfrm>
            <a:custGeom>
              <a:avLst/>
              <a:gdLst/>
              <a:ahLst/>
              <a:cxnLst/>
              <a:rect l="l" t="t" r="r" b="b"/>
              <a:pathLst>
                <a:path w="43814" h="31750">
                  <a:moveTo>
                    <a:pt x="43224" y="31464"/>
                  </a:moveTo>
                  <a:lnTo>
                    <a:pt x="0" y="15732"/>
                  </a:lnTo>
                  <a:lnTo>
                    <a:pt x="43224" y="0"/>
                  </a:lnTo>
                  <a:lnTo>
                    <a:pt x="43224" y="31464"/>
                  </a:lnTo>
                  <a:close/>
                </a:path>
              </a:pathLst>
            </a:custGeom>
            <a:solidFill>
              <a:srgbClr val="CC0000"/>
            </a:solidFill>
          </p:spPr>
          <p:txBody>
            <a:bodyPr wrap="square" lIns="0" tIns="0" rIns="0" bIns="0" rtlCol="0"/>
            <a:lstStyle/>
            <a:p>
              <a:endParaRPr sz="3200"/>
            </a:p>
          </p:txBody>
        </p:sp>
        <p:sp>
          <p:nvSpPr>
            <p:cNvPr id="59" name="object 59"/>
            <p:cNvSpPr/>
            <p:nvPr/>
          </p:nvSpPr>
          <p:spPr>
            <a:xfrm>
              <a:off x="4739640" y="2173788"/>
              <a:ext cx="43815" cy="31750"/>
            </a:xfrm>
            <a:custGeom>
              <a:avLst/>
              <a:gdLst/>
              <a:ahLst/>
              <a:cxnLst/>
              <a:rect l="l" t="t" r="r" b="b"/>
              <a:pathLst>
                <a:path w="43814" h="31750">
                  <a:moveTo>
                    <a:pt x="43224" y="0"/>
                  </a:moveTo>
                  <a:lnTo>
                    <a:pt x="0" y="15732"/>
                  </a:lnTo>
                  <a:lnTo>
                    <a:pt x="43224" y="31464"/>
                  </a:lnTo>
                  <a:lnTo>
                    <a:pt x="43224" y="0"/>
                  </a:lnTo>
                  <a:close/>
                </a:path>
              </a:pathLst>
            </a:custGeom>
            <a:ln w="9524">
              <a:solidFill>
                <a:srgbClr val="CC0000"/>
              </a:solidFill>
            </a:ln>
          </p:spPr>
          <p:txBody>
            <a:bodyPr wrap="square" lIns="0" tIns="0" rIns="0" bIns="0" rtlCol="0"/>
            <a:lstStyle/>
            <a:p>
              <a:endParaRPr sz="3200"/>
            </a:p>
          </p:txBody>
        </p:sp>
        <p:sp>
          <p:nvSpPr>
            <p:cNvPr id="60" name="object 60"/>
            <p:cNvSpPr/>
            <p:nvPr/>
          </p:nvSpPr>
          <p:spPr>
            <a:xfrm>
              <a:off x="834598" y="2189220"/>
              <a:ext cx="1649730" cy="626745"/>
            </a:xfrm>
            <a:custGeom>
              <a:avLst/>
              <a:gdLst/>
              <a:ahLst/>
              <a:cxnLst/>
              <a:rect l="l" t="t" r="r" b="b"/>
              <a:pathLst>
                <a:path w="1649730" h="626744">
                  <a:moveTo>
                    <a:pt x="0" y="626698"/>
                  </a:moveTo>
                  <a:lnTo>
                    <a:pt x="3599" y="0"/>
                  </a:lnTo>
                </a:path>
                <a:path w="1649730" h="626744">
                  <a:moveTo>
                    <a:pt x="1649496" y="626698"/>
                  </a:moveTo>
                  <a:lnTo>
                    <a:pt x="11799" y="0"/>
                  </a:lnTo>
                </a:path>
              </a:pathLst>
            </a:custGeom>
            <a:ln w="19049">
              <a:solidFill>
                <a:srgbClr val="1154CC"/>
              </a:solidFill>
            </a:ln>
          </p:spPr>
          <p:txBody>
            <a:bodyPr wrap="square" lIns="0" tIns="0" rIns="0" bIns="0" rtlCol="0"/>
            <a:lstStyle/>
            <a:p>
              <a:endParaRPr sz="3200"/>
            </a:p>
          </p:txBody>
        </p:sp>
        <p:sp>
          <p:nvSpPr>
            <p:cNvPr id="61" name="object 61"/>
            <p:cNvSpPr/>
            <p:nvPr/>
          </p:nvSpPr>
          <p:spPr>
            <a:xfrm>
              <a:off x="791228" y="2135380"/>
              <a:ext cx="108585" cy="108585"/>
            </a:xfrm>
            <a:custGeom>
              <a:avLst/>
              <a:gdLst/>
              <a:ahLst/>
              <a:cxnLst/>
              <a:rect l="l" t="t" r="r" b="b"/>
              <a:pathLst>
                <a:path w="108584"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62" name="object 62"/>
            <p:cNvSpPr/>
            <p:nvPr/>
          </p:nvSpPr>
          <p:spPr>
            <a:xfrm>
              <a:off x="834578" y="1675481"/>
              <a:ext cx="10795" cy="460375"/>
            </a:xfrm>
            <a:custGeom>
              <a:avLst/>
              <a:gdLst/>
              <a:ahLst/>
              <a:cxnLst/>
              <a:rect l="l" t="t" r="r" b="b"/>
              <a:pathLst>
                <a:path w="10794" h="460375">
                  <a:moveTo>
                    <a:pt x="10799" y="459899"/>
                  </a:moveTo>
                  <a:lnTo>
                    <a:pt x="0" y="0"/>
                  </a:lnTo>
                </a:path>
              </a:pathLst>
            </a:custGeom>
            <a:ln w="19049">
              <a:solidFill>
                <a:srgbClr val="1154CC"/>
              </a:solidFill>
            </a:ln>
          </p:spPr>
          <p:txBody>
            <a:bodyPr wrap="square" lIns="0" tIns="0" rIns="0" bIns="0" rtlCol="0"/>
            <a:lstStyle/>
            <a:p>
              <a:endParaRPr sz="3200"/>
            </a:p>
          </p:txBody>
        </p:sp>
      </p:grpSp>
      <p:sp>
        <p:nvSpPr>
          <p:cNvPr id="63" name="object 63"/>
          <p:cNvSpPr txBox="1"/>
          <p:nvPr/>
        </p:nvSpPr>
        <p:spPr>
          <a:xfrm>
            <a:off x="6855453" y="2698027"/>
            <a:ext cx="1145540" cy="347169"/>
          </a:xfrm>
          <a:prstGeom prst="rect">
            <a:avLst/>
          </a:prstGeom>
          <a:solidFill>
            <a:srgbClr val="B35E05">
              <a:alpha val="42459"/>
            </a:srgbClr>
          </a:solidFill>
        </p:spPr>
        <p:txBody>
          <a:bodyPr vert="horz" wrap="square" lIns="0" tIns="59267" rIns="0" bIns="0" rtlCol="0">
            <a:spAutoFit/>
          </a:bodyPr>
          <a:lstStyle/>
          <a:p>
            <a:pPr marL="48259">
              <a:spcBef>
                <a:spcPts val="467"/>
              </a:spcBef>
            </a:pPr>
            <a:r>
              <a:rPr sz="1867" b="1" spc="73">
                <a:solidFill>
                  <a:srgbClr val="990000"/>
                </a:solidFill>
                <a:latin typeface="Comfortaa"/>
                <a:cs typeface="Comfortaa"/>
              </a:rPr>
              <a:t>Ψ</a:t>
            </a:r>
            <a:r>
              <a:rPr sz="1800" b="1" spc="109" baseline="-30864">
                <a:solidFill>
                  <a:srgbClr val="990000"/>
                </a:solidFill>
                <a:latin typeface="Comfortaa"/>
                <a:cs typeface="Comfortaa"/>
              </a:rPr>
              <a:t>2</a:t>
            </a:r>
            <a:r>
              <a:rPr sz="1867" spc="73">
                <a:latin typeface="Comfortaa"/>
                <a:cs typeface="Comfortaa"/>
              </a:rPr>
              <a:t>(Y</a:t>
            </a:r>
            <a:r>
              <a:rPr sz="1800" b="1" spc="109" baseline="-30864">
                <a:latin typeface="Comfortaa"/>
                <a:cs typeface="Comfortaa"/>
              </a:rPr>
              <a:t>3</a:t>
            </a:r>
            <a:r>
              <a:rPr sz="1867" spc="73">
                <a:latin typeface="Comfortaa"/>
                <a:cs typeface="Comfortaa"/>
              </a:rPr>
              <a:t>,</a:t>
            </a:r>
            <a:r>
              <a:rPr sz="1867" spc="-73">
                <a:latin typeface="Comfortaa"/>
                <a:cs typeface="Comfortaa"/>
              </a:rPr>
              <a:t> </a:t>
            </a:r>
            <a:r>
              <a:rPr sz="1867">
                <a:latin typeface="Comfortaa"/>
                <a:cs typeface="Comfortaa"/>
              </a:rPr>
              <a:t>X</a:t>
            </a:r>
            <a:r>
              <a:rPr sz="1800" b="1" baseline="-30864">
                <a:latin typeface="Comfortaa"/>
                <a:cs typeface="Comfortaa"/>
              </a:rPr>
              <a:t>3</a:t>
            </a:r>
            <a:r>
              <a:rPr sz="1867">
                <a:latin typeface="Comfortaa"/>
                <a:cs typeface="Comfortaa"/>
              </a:rPr>
              <a:t>)</a:t>
            </a:r>
          </a:p>
        </p:txBody>
      </p:sp>
      <p:sp>
        <p:nvSpPr>
          <p:cNvPr id="64" name="object 64"/>
          <p:cNvSpPr txBox="1"/>
          <p:nvPr/>
        </p:nvSpPr>
        <p:spPr>
          <a:xfrm>
            <a:off x="1673863" y="2393229"/>
            <a:ext cx="1409700" cy="351443"/>
          </a:xfrm>
          <a:prstGeom prst="rect">
            <a:avLst/>
          </a:prstGeom>
          <a:solidFill>
            <a:srgbClr val="B35E05">
              <a:alpha val="42459"/>
            </a:srgbClr>
          </a:solidFill>
        </p:spPr>
        <p:txBody>
          <a:bodyPr vert="horz" wrap="square" lIns="0" tIns="63500" rIns="0" bIns="0" rtlCol="0">
            <a:spAutoFit/>
          </a:bodyPr>
          <a:lstStyle/>
          <a:p>
            <a:pPr marL="80431">
              <a:spcBef>
                <a:spcPts val="500"/>
              </a:spcBef>
            </a:pPr>
            <a:r>
              <a:rPr sz="1867" b="1" spc="73">
                <a:solidFill>
                  <a:srgbClr val="990000"/>
                </a:solidFill>
                <a:latin typeface="Comfortaa"/>
                <a:cs typeface="Comfortaa"/>
              </a:rPr>
              <a:t>Ψ</a:t>
            </a:r>
            <a:r>
              <a:rPr sz="1800" b="1" spc="109" baseline="-33950">
                <a:solidFill>
                  <a:srgbClr val="990000"/>
                </a:solidFill>
                <a:latin typeface="Comfortaa"/>
                <a:cs typeface="Comfortaa"/>
              </a:rPr>
              <a:t>3</a:t>
            </a:r>
            <a:r>
              <a:rPr sz="1867" spc="73">
                <a:latin typeface="Comfortaa"/>
                <a:cs typeface="Comfortaa"/>
              </a:rPr>
              <a:t>(Y</a:t>
            </a:r>
            <a:r>
              <a:rPr sz="1800" b="1" spc="109" baseline="-33950">
                <a:latin typeface="Comfortaa"/>
                <a:cs typeface="Comfortaa"/>
              </a:rPr>
              <a:t>1</a:t>
            </a:r>
            <a:r>
              <a:rPr sz="1867" spc="73">
                <a:latin typeface="Comfortaa"/>
                <a:cs typeface="Comfortaa"/>
              </a:rPr>
              <a:t>,</a:t>
            </a:r>
            <a:r>
              <a:rPr sz="1867" spc="-87">
                <a:latin typeface="Comfortaa"/>
                <a:cs typeface="Comfortaa"/>
              </a:rPr>
              <a:t> </a:t>
            </a:r>
            <a:r>
              <a:rPr sz="1867">
                <a:latin typeface="Comfortaa"/>
                <a:cs typeface="Comfortaa"/>
              </a:rPr>
              <a:t>X</a:t>
            </a:r>
            <a:r>
              <a:rPr sz="1800" b="1" baseline="-33950">
                <a:latin typeface="Comfortaa"/>
                <a:cs typeface="Comfortaa"/>
              </a:rPr>
              <a:t>1</a:t>
            </a:r>
            <a:r>
              <a:rPr sz="1867">
                <a:latin typeface="Comfortaa"/>
                <a:cs typeface="Comfortaa"/>
              </a:rPr>
              <a:t>,X</a:t>
            </a:r>
            <a:r>
              <a:rPr sz="1800" b="1" baseline="-33950">
                <a:latin typeface="Comfortaa"/>
                <a:cs typeface="Comfortaa"/>
              </a:rPr>
              <a:t>2</a:t>
            </a:r>
            <a:r>
              <a:rPr sz="1867">
                <a:latin typeface="Comfortaa"/>
                <a:cs typeface="Comfortaa"/>
              </a:rPr>
              <a:t>)</a:t>
            </a:r>
          </a:p>
        </p:txBody>
      </p:sp>
      <p:grpSp>
        <p:nvGrpSpPr>
          <p:cNvPr id="65" name="object 65"/>
          <p:cNvGrpSpPr/>
          <p:nvPr/>
        </p:nvGrpSpPr>
        <p:grpSpPr>
          <a:xfrm>
            <a:off x="1208460" y="2612478"/>
            <a:ext cx="438573" cy="303105"/>
            <a:chOff x="906345" y="1959358"/>
            <a:chExt cx="328930" cy="227329"/>
          </a:xfrm>
        </p:grpSpPr>
        <p:sp>
          <p:nvSpPr>
            <p:cNvPr id="66" name="object 66"/>
            <p:cNvSpPr/>
            <p:nvPr/>
          </p:nvSpPr>
          <p:spPr>
            <a:xfrm>
              <a:off x="946838" y="1964120"/>
              <a:ext cx="283845" cy="193675"/>
            </a:xfrm>
            <a:custGeom>
              <a:avLst/>
              <a:gdLst/>
              <a:ahLst/>
              <a:cxnLst/>
              <a:rect l="l" t="t" r="r" b="b"/>
              <a:pathLst>
                <a:path w="283844" h="193675">
                  <a:moveTo>
                    <a:pt x="283659" y="0"/>
                  </a:moveTo>
                  <a:lnTo>
                    <a:pt x="0" y="193134"/>
                  </a:lnTo>
                </a:path>
              </a:pathLst>
            </a:custGeom>
            <a:ln w="9524">
              <a:solidFill>
                <a:srgbClr val="CC0000"/>
              </a:solidFill>
            </a:ln>
          </p:spPr>
          <p:txBody>
            <a:bodyPr wrap="square" lIns="0" tIns="0" rIns="0" bIns="0" rtlCol="0"/>
            <a:lstStyle/>
            <a:p>
              <a:endParaRPr sz="3200"/>
            </a:p>
          </p:txBody>
        </p:sp>
        <p:sp>
          <p:nvSpPr>
            <p:cNvPr id="67" name="object 67"/>
            <p:cNvSpPr/>
            <p:nvPr/>
          </p:nvSpPr>
          <p:spPr>
            <a:xfrm>
              <a:off x="911108" y="2144253"/>
              <a:ext cx="45085" cy="37465"/>
            </a:xfrm>
            <a:custGeom>
              <a:avLst/>
              <a:gdLst/>
              <a:ahLst/>
              <a:cxnLst/>
              <a:rect l="l" t="t" r="r" b="b"/>
              <a:pathLst>
                <a:path w="45084" h="37464">
                  <a:moveTo>
                    <a:pt x="0" y="37329"/>
                  </a:moveTo>
                  <a:lnTo>
                    <a:pt x="26874" y="0"/>
                  </a:lnTo>
                  <a:lnTo>
                    <a:pt x="44584" y="26007"/>
                  </a:lnTo>
                  <a:lnTo>
                    <a:pt x="0" y="37329"/>
                  </a:lnTo>
                  <a:close/>
                </a:path>
              </a:pathLst>
            </a:custGeom>
            <a:solidFill>
              <a:srgbClr val="CC0000"/>
            </a:solidFill>
          </p:spPr>
          <p:txBody>
            <a:bodyPr wrap="square" lIns="0" tIns="0" rIns="0" bIns="0" rtlCol="0"/>
            <a:lstStyle/>
            <a:p>
              <a:endParaRPr sz="3200"/>
            </a:p>
          </p:txBody>
        </p:sp>
        <p:sp>
          <p:nvSpPr>
            <p:cNvPr id="68" name="object 68"/>
            <p:cNvSpPr/>
            <p:nvPr/>
          </p:nvSpPr>
          <p:spPr>
            <a:xfrm>
              <a:off x="911108" y="2144253"/>
              <a:ext cx="45085" cy="37465"/>
            </a:xfrm>
            <a:custGeom>
              <a:avLst/>
              <a:gdLst/>
              <a:ahLst/>
              <a:cxnLst/>
              <a:rect l="l" t="t" r="r" b="b"/>
              <a:pathLst>
                <a:path w="45084" h="37464">
                  <a:moveTo>
                    <a:pt x="26874" y="0"/>
                  </a:moveTo>
                  <a:lnTo>
                    <a:pt x="0" y="37329"/>
                  </a:lnTo>
                  <a:lnTo>
                    <a:pt x="44584" y="26007"/>
                  </a:lnTo>
                  <a:lnTo>
                    <a:pt x="26874" y="0"/>
                  </a:lnTo>
                  <a:close/>
                </a:path>
              </a:pathLst>
            </a:custGeom>
            <a:ln w="9524">
              <a:solidFill>
                <a:srgbClr val="CC0000"/>
              </a:solidFill>
            </a:ln>
          </p:spPr>
          <p:txBody>
            <a:bodyPr wrap="square" lIns="0" tIns="0" rIns="0" bIns="0" rtlCol="0"/>
            <a:lstStyle/>
            <a:p>
              <a:endParaRPr sz="3200"/>
            </a:p>
          </p:txBody>
        </p:sp>
      </p:grpSp>
      <p:sp>
        <p:nvSpPr>
          <p:cNvPr id="69" name="object 69"/>
          <p:cNvSpPr txBox="1"/>
          <p:nvPr/>
        </p:nvSpPr>
        <p:spPr>
          <a:xfrm>
            <a:off x="408033" y="5354601"/>
            <a:ext cx="10487660" cy="304421"/>
          </a:xfrm>
          <a:prstGeom prst="rect">
            <a:avLst/>
          </a:prstGeom>
        </p:spPr>
        <p:txBody>
          <a:bodyPr vert="horz" wrap="square" lIns="0" tIns="16933" rIns="0" bIns="0" rtlCol="0">
            <a:spAutoFit/>
          </a:bodyPr>
          <a:lstStyle/>
          <a:p>
            <a:pPr marL="50799">
              <a:spcBef>
                <a:spcPts val="133"/>
              </a:spcBef>
            </a:pPr>
            <a:r>
              <a:rPr sz="1867" b="1" spc="73">
                <a:solidFill>
                  <a:srgbClr val="990000"/>
                </a:solidFill>
                <a:latin typeface="Comfortaa"/>
                <a:cs typeface="Comfortaa"/>
              </a:rPr>
              <a:t>Ψ</a:t>
            </a:r>
            <a:r>
              <a:rPr sz="1800" b="1" spc="109" baseline="-30864">
                <a:solidFill>
                  <a:srgbClr val="990000"/>
                </a:solidFill>
                <a:latin typeface="Comfortaa"/>
                <a:cs typeface="Comfortaa"/>
              </a:rPr>
              <a:t>3</a:t>
            </a:r>
            <a:r>
              <a:rPr sz="1867" spc="73">
                <a:latin typeface="Comfortaa"/>
                <a:cs typeface="Comfortaa"/>
              </a:rPr>
              <a:t>(Y</a:t>
            </a:r>
            <a:r>
              <a:rPr sz="1800" b="1" spc="109" baseline="-30864">
                <a:latin typeface="Comfortaa"/>
                <a:cs typeface="Comfortaa"/>
              </a:rPr>
              <a:t>1</a:t>
            </a:r>
            <a:r>
              <a:rPr sz="1867" spc="73">
                <a:latin typeface="Comfortaa"/>
                <a:cs typeface="Comfortaa"/>
              </a:rPr>
              <a:t>, </a:t>
            </a:r>
            <a:r>
              <a:rPr sz="1867">
                <a:latin typeface="Comfortaa"/>
                <a:cs typeface="Comfortaa"/>
              </a:rPr>
              <a:t>X</a:t>
            </a:r>
            <a:r>
              <a:rPr sz="1800" b="1" baseline="-30864">
                <a:latin typeface="Comfortaa"/>
                <a:cs typeface="Comfortaa"/>
              </a:rPr>
              <a:t>1</a:t>
            </a:r>
            <a:r>
              <a:rPr sz="1867">
                <a:latin typeface="Comfortaa"/>
                <a:cs typeface="Comfortaa"/>
              </a:rPr>
              <a:t>, X</a:t>
            </a:r>
            <a:r>
              <a:rPr sz="1800" b="1" baseline="-30864">
                <a:latin typeface="Comfortaa"/>
                <a:cs typeface="Comfortaa"/>
              </a:rPr>
              <a:t>2</a:t>
            </a:r>
            <a:r>
              <a:rPr sz="1867">
                <a:latin typeface="Comfortaa"/>
                <a:cs typeface="Comfortaa"/>
              </a:rPr>
              <a:t>) = </a:t>
            </a:r>
            <a:r>
              <a:rPr sz="1867" b="1" spc="140">
                <a:solidFill>
                  <a:srgbClr val="990000"/>
                </a:solidFill>
                <a:latin typeface="Comfortaa"/>
                <a:cs typeface="Comfortaa"/>
              </a:rPr>
              <a:t>θ</a:t>
            </a:r>
            <a:r>
              <a:rPr sz="1800" b="1" spc="209" baseline="-30864">
                <a:latin typeface="Comfortaa"/>
                <a:cs typeface="Comfortaa"/>
              </a:rPr>
              <a:t>3 </a:t>
            </a:r>
            <a:r>
              <a:rPr sz="1867">
                <a:latin typeface="Comfortaa"/>
                <a:cs typeface="Comfortaa"/>
              </a:rPr>
              <a:t>if </a:t>
            </a:r>
            <a:r>
              <a:rPr sz="1867" b="1">
                <a:solidFill>
                  <a:srgbClr val="1154CC"/>
                </a:solidFill>
                <a:latin typeface="Comfortaa"/>
                <a:cs typeface="Comfortaa"/>
              </a:rPr>
              <a:t>Y</a:t>
            </a:r>
            <a:r>
              <a:rPr sz="1800" b="1" baseline="-30864">
                <a:solidFill>
                  <a:srgbClr val="1154CC"/>
                </a:solidFill>
                <a:latin typeface="Comfortaa"/>
                <a:cs typeface="Comfortaa"/>
              </a:rPr>
              <a:t>1 </a:t>
            </a:r>
            <a:r>
              <a:rPr sz="1867">
                <a:latin typeface="Comfortaa"/>
                <a:cs typeface="Comfortaa"/>
              </a:rPr>
              <a:t>= ‘PERS’ and </a:t>
            </a:r>
            <a:r>
              <a:rPr sz="1867" b="1">
                <a:solidFill>
                  <a:srgbClr val="1154CC"/>
                </a:solidFill>
                <a:latin typeface="Comfortaa"/>
                <a:cs typeface="Comfortaa"/>
              </a:rPr>
              <a:t>X</a:t>
            </a:r>
            <a:r>
              <a:rPr sz="1800" b="1" baseline="-30864">
                <a:solidFill>
                  <a:srgbClr val="1154CC"/>
                </a:solidFill>
                <a:latin typeface="Comfortaa"/>
                <a:cs typeface="Comfortaa"/>
              </a:rPr>
              <a:t>1 </a:t>
            </a:r>
            <a:r>
              <a:rPr sz="1867" spc="-13">
                <a:latin typeface="Comfortaa"/>
                <a:cs typeface="Comfortaa"/>
              </a:rPr>
              <a:t>belongs </a:t>
            </a:r>
            <a:r>
              <a:rPr sz="1867">
                <a:latin typeface="Comfortaa"/>
                <a:cs typeface="Comfortaa"/>
              </a:rPr>
              <a:t>to a dictionary of names and </a:t>
            </a:r>
            <a:r>
              <a:rPr sz="1867" b="1" spc="7">
                <a:solidFill>
                  <a:srgbClr val="1154CC"/>
                </a:solidFill>
                <a:latin typeface="Comfortaa"/>
                <a:cs typeface="Comfortaa"/>
              </a:rPr>
              <a:t>X</a:t>
            </a:r>
            <a:r>
              <a:rPr sz="1800" b="1" spc="9" baseline="-30864">
                <a:solidFill>
                  <a:srgbClr val="1154CC"/>
                </a:solidFill>
                <a:latin typeface="Comfortaa"/>
                <a:cs typeface="Comfortaa"/>
              </a:rPr>
              <a:t>2 </a:t>
            </a:r>
            <a:r>
              <a:rPr sz="1867">
                <a:latin typeface="Comfortaa"/>
                <a:cs typeface="Comfortaa"/>
              </a:rPr>
              <a:t>is a</a:t>
            </a:r>
            <a:r>
              <a:rPr sz="1867" spc="487">
                <a:latin typeface="Comfortaa"/>
                <a:cs typeface="Comfortaa"/>
              </a:rPr>
              <a:t> </a:t>
            </a:r>
            <a:r>
              <a:rPr sz="1867" spc="-13">
                <a:latin typeface="Comfortaa"/>
                <a:cs typeface="Comfortaa"/>
              </a:rPr>
              <a:t>verb</a:t>
            </a:r>
            <a:endParaRPr sz="1867">
              <a:latin typeface="Comfortaa"/>
              <a:cs typeface="Comfortaa"/>
            </a:endParaRPr>
          </a:p>
        </p:txBody>
      </p:sp>
    </p:spTree>
    <p:extLst>
      <p:ext uri="{BB962C8B-B14F-4D97-AF65-F5344CB8AC3E}">
        <p14:creationId xmlns:p14="http://schemas.microsoft.com/office/powerpoint/2010/main" val="10450469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6397370"/>
            <a:ext cx="12192000" cy="461433"/>
            <a:chOff x="0" y="4798027"/>
            <a:chExt cx="9144000" cy="346075"/>
          </a:xfrm>
        </p:grpSpPr>
        <p:sp>
          <p:nvSpPr>
            <p:cNvPr id="4" name="object 4"/>
            <p:cNvSpPr/>
            <p:nvPr/>
          </p:nvSpPr>
          <p:spPr>
            <a:xfrm>
              <a:off x="0" y="4802790"/>
              <a:ext cx="9144000" cy="340995"/>
            </a:xfrm>
            <a:custGeom>
              <a:avLst/>
              <a:gdLst/>
              <a:ahLst/>
              <a:cxnLst/>
              <a:rect l="l" t="t" r="r" b="b"/>
              <a:pathLst>
                <a:path w="9144000" h="340995">
                  <a:moveTo>
                    <a:pt x="0" y="0"/>
                  </a:moveTo>
                  <a:lnTo>
                    <a:pt x="9143981" y="0"/>
                  </a:lnTo>
                  <a:lnTo>
                    <a:pt x="9143981" y="340699"/>
                  </a:lnTo>
                  <a:lnTo>
                    <a:pt x="0" y="340699"/>
                  </a:lnTo>
                  <a:lnTo>
                    <a:pt x="0" y="0"/>
                  </a:lnTo>
                  <a:close/>
                </a:path>
              </a:pathLst>
            </a:custGeom>
            <a:solidFill>
              <a:srgbClr val="3B77D8"/>
            </a:solidFill>
          </p:spPr>
          <p:txBody>
            <a:bodyPr wrap="square" lIns="0" tIns="0" rIns="0" bIns="0" rtlCol="0"/>
            <a:lstStyle/>
            <a:p>
              <a:endParaRPr sz="3200"/>
            </a:p>
          </p:txBody>
        </p:sp>
        <p:sp>
          <p:nvSpPr>
            <p:cNvPr id="5" name="object 5"/>
            <p:cNvSpPr/>
            <p:nvPr/>
          </p:nvSpPr>
          <p:spPr>
            <a:xfrm>
              <a:off x="0" y="4802790"/>
              <a:ext cx="9144000" cy="0"/>
            </a:xfrm>
            <a:custGeom>
              <a:avLst/>
              <a:gdLst/>
              <a:ahLst/>
              <a:cxnLst/>
              <a:rect l="l" t="t" r="r" b="b"/>
              <a:pathLst>
                <a:path w="9144000">
                  <a:moveTo>
                    <a:pt x="0" y="0"/>
                  </a:moveTo>
                  <a:lnTo>
                    <a:pt x="9143981" y="0"/>
                  </a:lnTo>
                </a:path>
              </a:pathLst>
            </a:custGeom>
            <a:ln w="9524">
              <a:solidFill>
                <a:srgbClr val="595959"/>
              </a:solidFill>
            </a:ln>
          </p:spPr>
          <p:txBody>
            <a:bodyPr wrap="square" lIns="0" tIns="0" rIns="0" bIns="0" rtlCol="0"/>
            <a:lstStyle/>
            <a:p>
              <a:endParaRPr sz="3200"/>
            </a:p>
          </p:txBody>
        </p:sp>
      </p:grpSp>
      <p:grpSp>
        <p:nvGrpSpPr>
          <p:cNvPr id="6" name="object 6"/>
          <p:cNvGrpSpPr/>
          <p:nvPr/>
        </p:nvGrpSpPr>
        <p:grpSpPr>
          <a:xfrm>
            <a:off x="658399" y="1028914"/>
            <a:ext cx="10106660" cy="3387513"/>
            <a:chOff x="493799" y="771685"/>
            <a:chExt cx="7579995" cy="2540635"/>
          </a:xfrm>
        </p:grpSpPr>
        <p:sp>
          <p:nvSpPr>
            <p:cNvPr id="7" name="object 7"/>
            <p:cNvSpPr/>
            <p:nvPr/>
          </p:nvSpPr>
          <p:spPr>
            <a:xfrm>
              <a:off x="6966836" y="771685"/>
              <a:ext cx="1106805" cy="348615"/>
            </a:xfrm>
            <a:custGeom>
              <a:avLst/>
              <a:gdLst/>
              <a:ahLst/>
              <a:cxnLst/>
              <a:rect l="l" t="t" r="r" b="b"/>
              <a:pathLst>
                <a:path w="1106804" h="348615">
                  <a:moveTo>
                    <a:pt x="1106697" y="348299"/>
                  </a:moveTo>
                  <a:lnTo>
                    <a:pt x="0" y="348299"/>
                  </a:lnTo>
                  <a:lnTo>
                    <a:pt x="0" y="0"/>
                  </a:lnTo>
                  <a:lnTo>
                    <a:pt x="1106697" y="0"/>
                  </a:lnTo>
                  <a:lnTo>
                    <a:pt x="1106697" y="348299"/>
                  </a:lnTo>
                  <a:close/>
                </a:path>
              </a:pathLst>
            </a:custGeom>
            <a:solidFill>
              <a:srgbClr val="B35E05">
                <a:alpha val="42459"/>
              </a:srgbClr>
            </a:solidFill>
          </p:spPr>
          <p:txBody>
            <a:bodyPr wrap="square" lIns="0" tIns="0" rIns="0" bIns="0" rtlCol="0"/>
            <a:lstStyle/>
            <a:p>
              <a:endParaRPr sz="3200"/>
            </a:p>
          </p:txBody>
        </p:sp>
        <p:sp>
          <p:nvSpPr>
            <p:cNvPr id="8" name="object 8"/>
            <p:cNvSpPr/>
            <p:nvPr/>
          </p:nvSpPr>
          <p:spPr>
            <a:xfrm>
              <a:off x="493799" y="2815919"/>
              <a:ext cx="681990" cy="496570"/>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grpSp>
      <p:sp>
        <p:nvSpPr>
          <p:cNvPr id="84" name="object 84"/>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81</a:t>
            </a:fld>
            <a:endParaRPr/>
          </a:p>
        </p:txBody>
      </p:sp>
      <p:sp>
        <p:nvSpPr>
          <p:cNvPr id="10" name="object 10"/>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11" name="object 11"/>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2" name="object 12"/>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3" name="object 13"/>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4" name="object 14"/>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5" name="object 15"/>
          <p:cNvSpPr/>
          <p:nvPr/>
        </p:nvSpPr>
        <p:spPr>
          <a:xfrm>
            <a:off x="10605945" y="3754559"/>
            <a:ext cx="909320" cy="662093"/>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sp>
        <p:nvSpPr>
          <p:cNvPr id="16" name="object 16"/>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sp>
        <p:nvSpPr>
          <p:cNvPr id="17" name="object 17"/>
          <p:cNvSpPr/>
          <p:nvPr/>
        </p:nvSpPr>
        <p:spPr>
          <a:xfrm>
            <a:off x="583599" y="1572563"/>
            <a:ext cx="1059180" cy="662093"/>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8" name="object 18"/>
          <p:cNvSpPr txBox="1"/>
          <p:nvPr/>
        </p:nvSpPr>
        <p:spPr>
          <a:xfrm>
            <a:off x="855378" y="1764676"/>
            <a:ext cx="51562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PERS</a:t>
            </a:r>
          </a:p>
        </p:txBody>
      </p:sp>
      <p:sp>
        <p:nvSpPr>
          <p:cNvPr id="19" name="object 19"/>
          <p:cNvSpPr/>
          <p:nvPr/>
        </p:nvSpPr>
        <p:spPr>
          <a:xfrm>
            <a:off x="2644327" y="1572563"/>
            <a:ext cx="1336040" cy="662093"/>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0" name="object 20"/>
          <p:cNvSpPr txBox="1"/>
          <p:nvPr/>
        </p:nvSpPr>
        <p:spPr>
          <a:xfrm>
            <a:off x="2953636"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1" name="object 21"/>
          <p:cNvSpPr/>
          <p:nvPr/>
        </p:nvSpPr>
        <p:spPr>
          <a:xfrm>
            <a:off x="10512346" y="1572563"/>
            <a:ext cx="1096433" cy="662093"/>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sp>
        <p:nvSpPr>
          <p:cNvPr id="22" name="object 22"/>
          <p:cNvSpPr txBox="1"/>
          <p:nvPr/>
        </p:nvSpPr>
        <p:spPr>
          <a:xfrm>
            <a:off x="10790279" y="1764677"/>
            <a:ext cx="54102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3" name="object 23"/>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4" name="object 24"/>
          <p:cNvSpPr txBox="1"/>
          <p:nvPr/>
        </p:nvSpPr>
        <p:spPr>
          <a:xfrm>
            <a:off x="8558528" y="1764677"/>
            <a:ext cx="717973"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O</a:t>
            </a:r>
            <a:r>
              <a:rPr sz="1467">
                <a:latin typeface="Comfortaa"/>
                <a:cs typeface="Comfortaa"/>
              </a:rPr>
              <a:t>THER</a:t>
            </a:r>
          </a:p>
        </p:txBody>
      </p:sp>
      <p:sp>
        <p:nvSpPr>
          <p:cNvPr id="25" name="object 25"/>
          <p:cNvSpPr txBox="1"/>
          <p:nvPr/>
        </p:nvSpPr>
        <p:spPr>
          <a:xfrm>
            <a:off x="92689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6" name="object 26"/>
          <p:cNvSpPr txBox="1"/>
          <p:nvPr/>
        </p:nvSpPr>
        <p:spPr>
          <a:xfrm>
            <a:off x="3162090"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7" name="object 27"/>
          <p:cNvSpPr txBox="1"/>
          <p:nvPr/>
        </p:nvSpPr>
        <p:spPr>
          <a:xfrm>
            <a:off x="6006885"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8" name="object 28"/>
          <p:cNvSpPr txBox="1"/>
          <p:nvPr/>
        </p:nvSpPr>
        <p:spPr>
          <a:xfrm>
            <a:off x="8752378" y="4434995"/>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29" name="object 29"/>
          <p:cNvSpPr txBox="1"/>
          <p:nvPr/>
        </p:nvSpPr>
        <p:spPr>
          <a:xfrm>
            <a:off x="10907677"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30" name="object 30"/>
          <p:cNvSpPr txBox="1"/>
          <p:nvPr/>
        </p:nvSpPr>
        <p:spPr>
          <a:xfrm>
            <a:off x="960764"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1" name="object 31"/>
          <p:cNvSpPr txBox="1"/>
          <p:nvPr/>
        </p:nvSpPr>
        <p:spPr>
          <a:xfrm>
            <a:off x="1119511" y="1319170"/>
            <a:ext cx="96520" cy="206894"/>
          </a:xfrm>
          <a:prstGeom prst="rect">
            <a:avLst/>
          </a:prstGeom>
        </p:spPr>
        <p:txBody>
          <a:bodyPr vert="horz" wrap="square" lIns="0" tIns="22013" rIns="0" bIns="0" rtlCol="0">
            <a:spAutoFit/>
          </a:bodyPr>
          <a:lstStyle/>
          <a:p>
            <a:pPr marL="16933">
              <a:spcBef>
                <a:spcPts val="173"/>
              </a:spcBef>
            </a:pPr>
            <a:r>
              <a:rPr sz="1200" b="1" spc="13">
                <a:latin typeface="Comfortaa"/>
                <a:cs typeface="Comfortaa"/>
              </a:rPr>
              <a:t>1</a:t>
            </a:r>
            <a:endParaRPr sz="1200">
              <a:latin typeface="Comfortaa"/>
              <a:cs typeface="Comfortaa"/>
            </a:endParaRPr>
          </a:p>
        </p:txBody>
      </p:sp>
      <p:sp>
        <p:nvSpPr>
          <p:cNvPr id="32" name="object 32"/>
          <p:cNvSpPr txBox="1"/>
          <p:nvPr/>
        </p:nvSpPr>
        <p:spPr>
          <a:xfrm>
            <a:off x="3195956"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3" name="object 33"/>
          <p:cNvSpPr txBox="1"/>
          <p:nvPr/>
        </p:nvSpPr>
        <p:spPr>
          <a:xfrm>
            <a:off x="3354703" y="1319170"/>
            <a:ext cx="127000" cy="206894"/>
          </a:xfrm>
          <a:prstGeom prst="rect">
            <a:avLst/>
          </a:prstGeom>
        </p:spPr>
        <p:txBody>
          <a:bodyPr vert="horz" wrap="square" lIns="0" tIns="22013" rIns="0" bIns="0" rtlCol="0">
            <a:spAutoFit/>
          </a:bodyPr>
          <a:lstStyle/>
          <a:p>
            <a:pPr marL="16933">
              <a:spcBef>
                <a:spcPts val="173"/>
              </a:spcBef>
            </a:pPr>
            <a:r>
              <a:rPr sz="1200" b="1" spc="20">
                <a:latin typeface="Comfortaa"/>
                <a:cs typeface="Comfortaa"/>
              </a:rPr>
              <a:t>2</a:t>
            </a:r>
            <a:endParaRPr sz="1200">
              <a:latin typeface="Comfortaa"/>
              <a:cs typeface="Comfortaa"/>
            </a:endParaRPr>
          </a:p>
        </p:txBody>
      </p:sp>
      <p:sp>
        <p:nvSpPr>
          <p:cNvPr id="34" name="object 34"/>
          <p:cNvSpPr txBox="1"/>
          <p:nvPr/>
        </p:nvSpPr>
        <p:spPr>
          <a:xfrm>
            <a:off x="6040751" y="1151249"/>
            <a:ext cx="193040" cy="304421"/>
          </a:xfrm>
          <a:prstGeom prst="rect">
            <a:avLst/>
          </a:prstGeom>
        </p:spPr>
        <p:txBody>
          <a:bodyPr vert="horz" wrap="square" lIns="0" tIns="16933" rIns="0" bIns="0" rtlCol="0">
            <a:spAutoFit/>
          </a:bodyPr>
          <a:lstStyle/>
          <a:p>
            <a:pPr marL="16933">
              <a:spcBef>
                <a:spcPts val="133"/>
              </a:spcBef>
            </a:pPr>
            <a:r>
              <a:rPr sz="1867" b="1">
                <a:latin typeface="Comfortaa"/>
                <a:cs typeface="Comfortaa"/>
              </a:rPr>
              <a:t>Y</a:t>
            </a:r>
            <a:endParaRPr sz="1867">
              <a:latin typeface="Comfortaa"/>
              <a:cs typeface="Comfortaa"/>
            </a:endParaRPr>
          </a:p>
        </p:txBody>
      </p:sp>
      <p:sp>
        <p:nvSpPr>
          <p:cNvPr id="35" name="object 35"/>
          <p:cNvSpPr txBox="1"/>
          <p:nvPr/>
        </p:nvSpPr>
        <p:spPr>
          <a:xfrm>
            <a:off x="6199496" y="1319170"/>
            <a:ext cx="12869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3</a:t>
            </a:r>
            <a:endParaRPr sz="1200">
              <a:latin typeface="Comfortaa"/>
              <a:cs typeface="Comfortaa"/>
            </a:endParaRPr>
          </a:p>
        </p:txBody>
      </p:sp>
      <p:sp>
        <p:nvSpPr>
          <p:cNvPr id="36" name="object 36"/>
          <p:cNvSpPr txBox="1"/>
          <p:nvPr/>
        </p:nvSpPr>
        <p:spPr>
          <a:xfrm>
            <a:off x="10907678" y="1071350"/>
            <a:ext cx="35983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p:txBody>
      </p:sp>
      <p:grpSp>
        <p:nvGrpSpPr>
          <p:cNvPr id="37" name="object 37"/>
          <p:cNvGrpSpPr/>
          <p:nvPr/>
        </p:nvGrpSpPr>
        <p:grpSpPr>
          <a:xfrm>
            <a:off x="1629297" y="1831177"/>
            <a:ext cx="9444567" cy="2585719"/>
            <a:chOff x="1221972" y="1373382"/>
            <a:chExt cx="7083425" cy="1939289"/>
          </a:xfrm>
        </p:grpSpPr>
        <p:sp>
          <p:nvSpPr>
            <p:cNvPr id="38" name="object 38"/>
            <p:cNvSpPr/>
            <p:nvPr/>
          </p:nvSpPr>
          <p:spPr>
            <a:xfrm>
              <a:off x="5129864" y="1427522"/>
              <a:ext cx="2754630" cy="0"/>
            </a:xfrm>
            <a:custGeom>
              <a:avLst/>
              <a:gdLst/>
              <a:ahLst/>
              <a:cxnLst/>
              <a:rect l="l" t="t" r="r" b="b"/>
              <a:pathLst>
                <a:path w="2754629">
                  <a:moveTo>
                    <a:pt x="0" y="0"/>
                  </a:moveTo>
                  <a:lnTo>
                    <a:pt x="1057197" y="0"/>
                  </a:lnTo>
                </a:path>
                <a:path w="2754629">
                  <a:moveTo>
                    <a:pt x="2058745" y="0"/>
                  </a:moveTo>
                  <a:lnTo>
                    <a:pt x="2754444" y="0"/>
                  </a:lnTo>
                </a:path>
              </a:pathLst>
            </a:custGeom>
            <a:ln w="19049">
              <a:solidFill>
                <a:srgbClr val="1154CC"/>
              </a:solidFill>
            </a:ln>
          </p:spPr>
          <p:txBody>
            <a:bodyPr wrap="square" lIns="0" tIns="0" rIns="0" bIns="0" rtlCol="0"/>
            <a:lstStyle/>
            <a:p>
              <a:endParaRPr sz="3200"/>
            </a:p>
          </p:txBody>
        </p:sp>
        <p:sp>
          <p:nvSpPr>
            <p:cNvPr id="39" name="object 39"/>
            <p:cNvSpPr/>
            <p:nvPr/>
          </p:nvSpPr>
          <p:spPr>
            <a:xfrm>
              <a:off x="5744210" y="1373390"/>
              <a:ext cx="1861185" cy="108585"/>
            </a:xfrm>
            <a:custGeom>
              <a:avLst/>
              <a:gdLst/>
              <a:ahLst/>
              <a:cxnLst/>
              <a:rect l="l" t="t" r="r" b="b"/>
              <a:pathLst>
                <a:path w="1861184" h="108584">
                  <a:moveTo>
                    <a:pt x="108292" y="0"/>
                  </a:moveTo>
                  <a:lnTo>
                    <a:pt x="0" y="0"/>
                  </a:lnTo>
                  <a:lnTo>
                    <a:pt x="0" y="108292"/>
                  </a:lnTo>
                  <a:lnTo>
                    <a:pt x="108292" y="108292"/>
                  </a:lnTo>
                  <a:lnTo>
                    <a:pt x="108292" y="0"/>
                  </a:lnTo>
                  <a:close/>
                </a:path>
                <a:path w="1861184" h="108584">
                  <a:moveTo>
                    <a:pt x="1860892" y="0"/>
                  </a:moveTo>
                  <a:lnTo>
                    <a:pt x="1752600" y="0"/>
                  </a:lnTo>
                  <a:lnTo>
                    <a:pt x="1752600" y="108292"/>
                  </a:lnTo>
                  <a:lnTo>
                    <a:pt x="1860892" y="108292"/>
                  </a:lnTo>
                  <a:lnTo>
                    <a:pt x="1860892" y="0"/>
                  </a:lnTo>
                  <a:close/>
                </a:path>
              </a:pathLst>
            </a:custGeom>
            <a:solidFill>
              <a:srgbClr val="1154CC"/>
            </a:solidFill>
          </p:spPr>
          <p:txBody>
            <a:bodyPr wrap="square" lIns="0" tIns="0" rIns="0" bIns="0" rtlCol="0"/>
            <a:lstStyle/>
            <a:p>
              <a:endParaRPr sz="3200"/>
            </a:p>
          </p:txBody>
        </p:sp>
        <p:sp>
          <p:nvSpPr>
            <p:cNvPr id="40" name="object 40"/>
            <p:cNvSpPr/>
            <p:nvPr/>
          </p:nvSpPr>
          <p:spPr>
            <a:xfrm>
              <a:off x="7550959" y="1481682"/>
              <a:ext cx="744855" cy="1334135"/>
            </a:xfrm>
            <a:custGeom>
              <a:avLst/>
              <a:gdLst/>
              <a:ahLst/>
              <a:cxnLst/>
              <a:rect l="l" t="t" r="r" b="b"/>
              <a:pathLst>
                <a:path w="744854" h="1334135">
                  <a:moveTo>
                    <a:pt x="744298" y="1334087"/>
                  </a:moveTo>
                  <a:lnTo>
                    <a:pt x="0" y="0"/>
                  </a:lnTo>
                </a:path>
              </a:pathLst>
            </a:custGeom>
            <a:ln w="19049">
              <a:solidFill>
                <a:srgbClr val="1154CC"/>
              </a:solidFill>
            </a:ln>
          </p:spPr>
          <p:txBody>
            <a:bodyPr wrap="square" lIns="0" tIns="0" rIns="0" bIns="0" rtlCol="0"/>
            <a:lstStyle/>
            <a:p>
              <a:endParaRPr sz="3200"/>
            </a:p>
          </p:txBody>
        </p:sp>
        <p:sp>
          <p:nvSpPr>
            <p:cNvPr id="41" name="object 41"/>
            <p:cNvSpPr/>
            <p:nvPr/>
          </p:nvSpPr>
          <p:spPr>
            <a:xfrm>
              <a:off x="4175116" y="2815919"/>
              <a:ext cx="1002030" cy="496570"/>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42" name="object 42"/>
            <p:cNvSpPr/>
            <p:nvPr/>
          </p:nvSpPr>
          <p:spPr>
            <a:xfrm>
              <a:off x="1553226"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43" name="object 43"/>
            <p:cNvSpPr/>
            <p:nvPr/>
          </p:nvSpPr>
          <p:spPr>
            <a:xfrm>
              <a:off x="1231497" y="1427522"/>
              <a:ext cx="2990850" cy="0"/>
            </a:xfrm>
            <a:custGeom>
              <a:avLst/>
              <a:gdLst/>
              <a:ahLst/>
              <a:cxnLst/>
              <a:rect l="l" t="t" r="r" b="b"/>
              <a:pathLst>
                <a:path w="2990850">
                  <a:moveTo>
                    <a:pt x="0" y="0"/>
                  </a:moveTo>
                  <a:lnTo>
                    <a:pt x="751798" y="0"/>
                  </a:lnTo>
                </a:path>
                <a:path w="2990850">
                  <a:moveTo>
                    <a:pt x="1753446" y="0"/>
                  </a:moveTo>
                  <a:lnTo>
                    <a:pt x="2990643" y="0"/>
                  </a:lnTo>
                </a:path>
              </a:pathLst>
            </a:custGeom>
            <a:ln w="19049">
              <a:solidFill>
                <a:srgbClr val="1154CC"/>
              </a:solidFill>
            </a:ln>
          </p:spPr>
          <p:txBody>
            <a:bodyPr wrap="square" lIns="0" tIns="0" rIns="0" bIns="0" rtlCol="0"/>
            <a:lstStyle/>
            <a:p>
              <a:endParaRPr sz="3200"/>
            </a:p>
          </p:txBody>
        </p:sp>
        <p:sp>
          <p:nvSpPr>
            <p:cNvPr id="44" name="object 44"/>
            <p:cNvSpPr/>
            <p:nvPr/>
          </p:nvSpPr>
          <p:spPr>
            <a:xfrm>
              <a:off x="3610617"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grpSp>
      <p:sp>
        <p:nvSpPr>
          <p:cNvPr id="45" name="object 45"/>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
        <p:nvSpPr>
          <p:cNvPr id="46" name="object 46"/>
          <p:cNvSpPr/>
          <p:nvPr/>
        </p:nvSpPr>
        <p:spPr>
          <a:xfrm>
            <a:off x="5629422" y="1572563"/>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47" name="object 47"/>
          <p:cNvSpPr txBox="1"/>
          <p:nvPr/>
        </p:nvSpPr>
        <p:spPr>
          <a:xfrm>
            <a:off x="5937277" y="1764676"/>
            <a:ext cx="595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ORGA</a:t>
            </a:r>
          </a:p>
        </p:txBody>
      </p:sp>
      <p:sp>
        <p:nvSpPr>
          <p:cNvPr id="48" name="object 48"/>
          <p:cNvSpPr txBox="1"/>
          <p:nvPr/>
        </p:nvSpPr>
        <p:spPr>
          <a:xfrm>
            <a:off x="8735444" y="1082201"/>
            <a:ext cx="1701800" cy="304421"/>
          </a:xfrm>
          <a:prstGeom prst="rect">
            <a:avLst/>
          </a:prstGeom>
        </p:spPr>
        <p:txBody>
          <a:bodyPr vert="horz" wrap="square" lIns="0" tIns="16933" rIns="0" bIns="0" rtlCol="0">
            <a:spAutoFit/>
          </a:bodyPr>
          <a:lstStyle/>
          <a:p>
            <a:pPr marL="67732">
              <a:spcBef>
                <a:spcPts val="133"/>
              </a:spcBef>
              <a:tabLst>
                <a:tab pos="601964" algn="l"/>
              </a:tabLst>
            </a:pPr>
            <a:r>
              <a:rPr sz="1867" b="1" spc="7">
                <a:latin typeface="Comfortaa"/>
                <a:cs typeface="Comfortaa"/>
              </a:rPr>
              <a:t>Y</a:t>
            </a:r>
            <a:r>
              <a:rPr sz="1800" b="1" spc="9" baseline="-33950">
                <a:latin typeface="Comfortaa"/>
                <a:cs typeface="Comfortaa"/>
              </a:rPr>
              <a:t>4	</a:t>
            </a:r>
            <a:r>
              <a:rPr sz="2800" b="1" spc="109" baseline="1984">
                <a:solidFill>
                  <a:srgbClr val="990000"/>
                </a:solidFill>
                <a:latin typeface="Comfortaa"/>
                <a:cs typeface="Comfortaa"/>
              </a:rPr>
              <a:t>Ψ</a:t>
            </a:r>
            <a:r>
              <a:rPr sz="1800" b="1" spc="109" baseline="-27777">
                <a:solidFill>
                  <a:srgbClr val="990000"/>
                </a:solidFill>
                <a:latin typeface="Comfortaa"/>
                <a:cs typeface="Comfortaa"/>
              </a:rPr>
              <a:t>1</a:t>
            </a:r>
            <a:r>
              <a:rPr sz="2800" spc="109" baseline="1984">
                <a:latin typeface="Comfortaa"/>
                <a:cs typeface="Comfortaa"/>
              </a:rPr>
              <a:t>(Y</a:t>
            </a:r>
            <a:r>
              <a:rPr sz="1800" b="1" spc="109" baseline="-27777">
                <a:latin typeface="Comfortaa"/>
                <a:cs typeface="Comfortaa"/>
              </a:rPr>
              <a:t>5</a:t>
            </a:r>
            <a:r>
              <a:rPr sz="2800" spc="109" baseline="1984">
                <a:latin typeface="Comfortaa"/>
                <a:cs typeface="Comfortaa"/>
              </a:rPr>
              <a:t>,</a:t>
            </a:r>
            <a:r>
              <a:rPr sz="2800" spc="-80" baseline="1984">
                <a:latin typeface="Comfortaa"/>
                <a:cs typeface="Comfortaa"/>
              </a:rPr>
              <a:t> </a:t>
            </a:r>
            <a:r>
              <a:rPr sz="2800" baseline="1984">
                <a:latin typeface="Comfortaa"/>
                <a:cs typeface="Comfortaa"/>
              </a:rPr>
              <a:t>Y</a:t>
            </a:r>
            <a:r>
              <a:rPr sz="1800" b="1" baseline="-27777">
                <a:latin typeface="Comfortaa"/>
                <a:cs typeface="Comfortaa"/>
              </a:rPr>
              <a:t>4</a:t>
            </a:r>
            <a:r>
              <a:rPr sz="2800" baseline="1984">
                <a:latin typeface="Comfortaa"/>
                <a:cs typeface="Comfortaa"/>
              </a:rPr>
              <a:t>,</a:t>
            </a:r>
          </a:p>
        </p:txBody>
      </p:sp>
      <p:sp>
        <p:nvSpPr>
          <p:cNvPr id="49" name="object 49"/>
          <p:cNvSpPr txBox="1"/>
          <p:nvPr/>
        </p:nvSpPr>
        <p:spPr>
          <a:xfrm>
            <a:off x="9488692" y="1523749"/>
            <a:ext cx="133773" cy="206894"/>
          </a:xfrm>
          <a:prstGeom prst="rect">
            <a:avLst/>
          </a:prstGeom>
        </p:spPr>
        <p:txBody>
          <a:bodyPr vert="horz" wrap="square" lIns="0" tIns="22013" rIns="0" bIns="0" rtlCol="0">
            <a:spAutoFit/>
          </a:bodyPr>
          <a:lstStyle/>
          <a:p>
            <a:pPr marL="16933">
              <a:spcBef>
                <a:spcPts val="173"/>
              </a:spcBef>
            </a:pPr>
            <a:r>
              <a:rPr sz="1200" b="1" spc="27">
                <a:latin typeface="Comfortaa"/>
                <a:cs typeface="Comfortaa"/>
              </a:rPr>
              <a:t>5</a:t>
            </a:r>
            <a:endParaRPr sz="1200">
              <a:latin typeface="Comfortaa"/>
              <a:cs typeface="Comfortaa"/>
            </a:endParaRPr>
          </a:p>
        </p:txBody>
      </p:sp>
      <p:sp>
        <p:nvSpPr>
          <p:cNvPr id="50" name="object 50"/>
          <p:cNvSpPr txBox="1"/>
          <p:nvPr/>
        </p:nvSpPr>
        <p:spPr>
          <a:xfrm>
            <a:off x="9321179" y="1355827"/>
            <a:ext cx="361527" cy="304421"/>
          </a:xfrm>
          <a:prstGeom prst="rect">
            <a:avLst/>
          </a:prstGeom>
        </p:spPr>
        <p:txBody>
          <a:bodyPr vert="horz" wrap="square" lIns="0" tIns="16933" rIns="0" bIns="0" rtlCol="0">
            <a:spAutoFit/>
          </a:bodyPr>
          <a:lstStyle/>
          <a:p>
            <a:pPr marL="16933">
              <a:spcBef>
                <a:spcPts val="133"/>
              </a:spcBef>
            </a:pPr>
            <a:r>
              <a:rPr sz="1867">
                <a:latin typeface="Comfortaa"/>
                <a:cs typeface="Comfortaa"/>
              </a:rPr>
              <a:t>X</a:t>
            </a:r>
            <a:r>
              <a:rPr sz="1867" spc="113">
                <a:latin typeface="Comfortaa"/>
                <a:cs typeface="Comfortaa"/>
              </a:rPr>
              <a:t> </a:t>
            </a:r>
            <a:r>
              <a:rPr sz="1867">
                <a:latin typeface="Comfortaa"/>
                <a:cs typeface="Comfortaa"/>
              </a:rPr>
              <a:t>)</a:t>
            </a:r>
          </a:p>
        </p:txBody>
      </p:sp>
      <p:grpSp>
        <p:nvGrpSpPr>
          <p:cNvPr id="51" name="object 51"/>
          <p:cNvGrpSpPr/>
          <p:nvPr/>
        </p:nvGrpSpPr>
        <p:grpSpPr>
          <a:xfrm>
            <a:off x="1054971" y="1503094"/>
            <a:ext cx="9035627" cy="2264833"/>
            <a:chOff x="791228" y="1127320"/>
            <a:chExt cx="6776720" cy="1698625"/>
          </a:xfrm>
        </p:grpSpPr>
        <p:sp>
          <p:nvSpPr>
            <p:cNvPr id="52" name="object 52"/>
            <p:cNvSpPr/>
            <p:nvPr/>
          </p:nvSpPr>
          <p:spPr>
            <a:xfrm>
              <a:off x="4675965" y="1675621"/>
              <a:ext cx="0" cy="1140460"/>
            </a:xfrm>
            <a:custGeom>
              <a:avLst/>
              <a:gdLst/>
              <a:ahLst/>
              <a:cxnLst/>
              <a:rect l="l" t="t" r="r" b="b"/>
              <a:pathLst>
                <a:path h="1140460">
                  <a:moveTo>
                    <a:pt x="0" y="1140297"/>
                  </a:moveTo>
                  <a:lnTo>
                    <a:pt x="0" y="0"/>
                  </a:lnTo>
                </a:path>
              </a:pathLst>
            </a:custGeom>
            <a:ln w="19049">
              <a:solidFill>
                <a:srgbClr val="1154CC"/>
              </a:solidFill>
            </a:ln>
          </p:spPr>
          <p:txBody>
            <a:bodyPr wrap="square" lIns="0" tIns="0" rIns="0" bIns="0" rtlCol="0"/>
            <a:lstStyle/>
            <a:p>
              <a:endParaRPr sz="3200"/>
            </a:p>
          </p:txBody>
        </p:sp>
        <p:sp>
          <p:nvSpPr>
            <p:cNvPr id="53" name="object 53"/>
            <p:cNvSpPr/>
            <p:nvPr/>
          </p:nvSpPr>
          <p:spPr>
            <a:xfrm>
              <a:off x="4617490" y="2135380"/>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54" name="object 54"/>
            <p:cNvSpPr/>
            <p:nvPr/>
          </p:nvSpPr>
          <p:spPr>
            <a:xfrm>
              <a:off x="7536460" y="1137797"/>
              <a:ext cx="11430" cy="179070"/>
            </a:xfrm>
            <a:custGeom>
              <a:avLst/>
              <a:gdLst/>
              <a:ahLst/>
              <a:cxnLst/>
              <a:rect l="l" t="t" r="r" b="b"/>
              <a:pathLst>
                <a:path w="11429" h="179069">
                  <a:moveTo>
                    <a:pt x="5449" y="-4762"/>
                  </a:moveTo>
                  <a:lnTo>
                    <a:pt x="5449" y="183219"/>
                  </a:lnTo>
                </a:path>
              </a:pathLst>
            </a:custGeom>
            <a:ln w="20424">
              <a:solidFill>
                <a:srgbClr val="CC0000"/>
              </a:solidFill>
            </a:ln>
          </p:spPr>
          <p:txBody>
            <a:bodyPr wrap="square" lIns="0" tIns="0" rIns="0" bIns="0" rtlCol="0"/>
            <a:lstStyle/>
            <a:p>
              <a:endParaRPr sz="3200"/>
            </a:p>
          </p:txBody>
        </p:sp>
        <p:sp>
          <p:nvSpPr>
            <p:cNvPr id="55" name="object 55"/>
            <p:cNvSpPr/>
            <p:nvPr/>
          </p:nvSpPr>
          <p:spPr>
            <a:xfrm>
              <a:off x="7531659" y="1315294"/>
              <a:ext cx="31750" cy="44450"/>
            </a:xfrm>
            <a:custGeom>
              <a:avLst/>
              <a:gdLst/>
              <a:ahLst/>
              <a:cxnLst/>
              <a:rect l="l" t="t" r="r" b="b"/>
              <a:pathLst>
                <a:path w="31750" h="44450">
                  <a:moveTo>
                    <a:pt x="18349" y="44104"/>
                  </a:moveTo>
                  <a:lnTo>
                    <a:pt x="0" y="1919"/>
                  </a:lnTo>
                  <a:lnTo>
                    <a:pt x="31424" y="0"/>
                  </a:lnTo>
                  <a:lnTo>
                    <a:pt x="18349" y="44104"/>
                  </a:lnTo>
                  <a:close/>
                </a:path>
              </a:pathLst>
            </a:custGeom>
            <a:solidFill>
              <a:srgbClr val="CC0000"/>
            </a:solidFill>
          </p:spPr>
          <p:txBody>
            <a:bodyPr wrap="square" lIns="0" tIns="0" rIns="0" bIns="0" rtlCol="0"/>
            <a:lstStyle/>
            <a:p>
              <a:endParaRPr sz="3200"/>
            </a:p>
          </p:txBody>
        </p:sp>
        <p:sp>
          <p:nvSpPr>
            <p:cNvPr id="56" name="object 56"/>
            <p:cNvSpPr/>
            <p:nvPr/>
          </p:nvSpPr>
          <p:spPr>
            <a:xfrm>
              <a:off x="7531659" y="1315294"/>
              <a:ext cx="31750" cy="44450"/>
            </a:xfrm>
            <a:custGeom>
              <a:avLst/>
              <a:gdLst/>
              <a:ahLst/>
              <a:cxnLst/>
              <a:rect l="l" t="t" r="r" b="b"/>
              <a:pathLst>
                <a:path w="31750" h="44450">
                  <a:moveTo>
                    <a:pt x="0" y="1919"/>
                  </a:moveTo>
                  <a:lnTo>
                    <a:pt x="18349" y="44104"/>
                  </a:lnTo>
                  <a:lnTo>
                    <a:pt x="31424" y="0"/>
                  </a:lnTo>
                  <a:lnTo>
                    <a:pt x="0" y="1919"/>
                  </a:lnTo>
                  <a:close/>
                </a:path>
              </a:pathLst>
            </a:custGeom>
            <a:ln w="9524">
              <a:solidFill>
                <a:srgbClr val="CC0000"/>
              </a:solidFill>
            </a:ln>
          </p:spPr>
          <p:txBody>
            <a:bodyPr wrap="square" lIns="0" tIns="0" rIns="0" bIns="0" rtlCol="0"/>
            <a:lstStyle/>
            <a:p>
              <a:endParaRPr sz="3200"/>
            </a:p>
          </p:txBody>
        </p:sp>
        <p:sp>
          <p:nvSpPr>
            <p:cNvPr id="57" name="object 57"/>
            <p:cNvSpPr/>
            <p:nvPr/>
          </p:nvSpPr>
          <p:spPr>
            <a:xfrm>
              <a:off x="4782865" y="2189520"/>
              <a:ext cx="309880" cy="0"/>
            </a:xfrm>
            <a:custGeom>
              <a:avLst/>
              <a:gdLst/>
              <a:ahLst/>
              <a:cxnLst/>
              <a:rect l="l" t="t" r="r" b="b"/>
              <a:pathLst>
                <a:path w="309879">
                  <a:moveTo>
                    <a:pt x="309749" y="0"/>
                  </a:moveTo>
                  <a:lnTo>
                    <a:pt x="0" y="0"/>
                  </a:lnTo>
                </a:path>
              </a:pathLst>
            </a:custGeom>
            <a:ln w="9524">
              <a:solidFill>
                <a:srgbClr val="CC0000"/>
              </a:solidFill>
            </a:ln>
          </p:spPr>
          <p:txBody>
            <a:bodyPr wrap="square" lIns="0" tIns="0" rIns="0" bIns="0" rtlCol="0"/>
            <a:lstStyle/>
            <a:p>
              <a:endParaRPr sz="3200"/>
            </a:p>
          </p:txBody>
        </p:sp>
        <p:sp>
          <p:nvSpPr>
            <p:cNvPr id="58" name="object 58"/>
            <p:cNvSpPr/>
            <p:nvPr/>
          </p:nvSpPr>
          <p:spPr>
            <a:xfrm>
              <a:off x="4739640" y="2173788"/>
              <a:ext cx="43815" cy="31750"/>
            </a:xfrm>
            <a:custGeom>
              <a:avLst/>
              <a:gdLst/>
              <a:ahLst/>
              <a:cxnLst/>
              <a:rect l="l" t="t" r="r" b="b"/>
              <a:pathLst>
                <a:path w="43814" h="31750">
                  <a:moveTo>
                    <a:pt x="43224" y="31464"/>
                  </a:moveTo>
                  <a:lnTo>
                    <a:pt x="0" y="15732"/>
                  </a:lnTo>
                  <a:lnTo>
                    <a:pt x="43224" y="0"/>
                  </a:lnTo>
                  <a:lnTo>
                    <a:pt x="43224" y="31464"/>
                  </a:lnTo>
                  <a:close/>
                </a:path>
              </a:pathLst>
            </a:custGeom>
            <a:solidFill>
              <a:srgbClr val="CC0000"/>
            </a:solidFill>
          </p:spPr>
          <p:txBody>
            <a:bodyPr wrap="square" lIns="0" tIns="0" rIns="0" bIns="0" rtlCol="0"/>
            <a:lstStyle/>
            <a:p>
              <a:endParaRPr sz="3200"/>
            </a:p>
          </p:txBody>
        </p:sp>
        <p:sp>
          <p:nvSpPr>
            <p:cNvPr id="59" name="object 59"/>
            <p:cNvSpPr/>
            <p:nvPr/>
          </p:nvSpPr>
          <p:spPr>
            <a:xfrm>
              <a:off x="4739640" y="2173788"/>
              <a:ext cx="43815" cy="31750"/>
            </a:xfrm>
            <a:custGeom>
              <a:avLst/>
              <a:gdLst/>
              <a:ahLst/>
              <a:cxnLst/>
              <a:rect l="l" t="t" r="r" b="b"/>
              <a:pathLst>
                <a:path w="43814" h="31750">
                  <a:moveTo>
                    <a:pt x="43224" y="0"/>
                  </a:moveTo>
                  <a:lnTo>
                    <a:pt x="0" y="15732"/>
                  </a:lnTo>
                  <a:lnTo>
                    <a:pt x="43224" y="31464"/>
                  </a:lnTo>
                  <a:lnTo>
                    <a:pt x="43224" y="0"/>
                  </a:lnTo>
                  <a:close/>
                </a:path>
              </a:pathLst>
            </a:custGeom>
            <a:ln w="9524">
              <a:solidFill>
                <a:srgbClr val="CC0000"/>
              </a:solidFill>
            </a:ln>
          </p:spPr>
          <p:txBody>
            <a:bodyPr wrap="square" lIns="0" tIns="0" rIns="0" bIns="0" rtlCol="0"/>
            <a:lstStyle/>
            <a:p>
              <a:endParaRPr sz="3200"/>
            </a:p>
          </p:txBody>
        </p:sp>
        <p:sp>
          <p:nvSpPr>
            <p:cNvPr id="60" name="object 60"/>
            <p:cNvSpPr/>
            <p:nvPr/>
          </p:nvSpPr>
          <p:spPr>
            <a:xfrm>
              <a:off x="834598" y="2189220"/>
              <a:ext cx="1649730" cy="626745"/>
            </a:xfrm>
            <a:custGeom>
              <a:avLst/>
              <a:gdLst/>
              <a:ahLst/>
              <a:cxnLst/>
              <a:rect l="l" t="t" r="r" b="b"/>
              <a:pathLst>
                <a:path w="1649730" h="626744">
                  <a:moveTo>
                    <a:pt x="0" y="626698"/>
                  </a:moveTo>
                  <a:lnTo>
                    <a:pt x="3599" y="0"/>
                  </a:lnTo>
                </a:path>
                <a:path w="1649730" h="626744">
                  <a:moveTo>
                    <a:pt x="1649496" y="626698"/>
                  </a:moveTo>
                  <a:lnTo>
                    <a:pt x="11799" y="0"/>
                  </a:lnTo>
                </a:path>
              </a:pathLst>
            </a:custGeom>
            <a:ln w="19049">
              <a:solidFill>
                <a:srgbClr val="1154CC"/>
              </a:solidFill>
            </a:ln>
          </p:spPr>
          <p:txBody>
            <a:bodyPr wrap="square" lIns="0" tIns="0" rIns="0" bIns="0" rtlCol="0"/>
            <a:lstStyle/>
            <a:p>
              <a:endParaRPr sz="3200"/>
            </a:p>
          </p:txBody>
        </p:sp>
        <p:sp>
          <p:nvSpPr>
            <p:cNvPr id="61" name="object 61"/>
            <p:cNvSpPr/>
            <p:nvPr/>
          </p:nvSpPr>
          <p:spPr>
            <a:xfrm>
              <a:off x="791228" y="2135380"/>
              <a:ext cx="108585" cy="108585"/>
            </a:xfrm>
            <a:custGeom>
              <a:avLst/>
              <a:gdLst/>
              <a:ahLst/>
              <a:cxnLst/>
              <a:rect l="l" t="t" r="r" b="b"/>
              <a:pathLst>
                <a:path w="108584"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62" name="object 62"/>
            <p:cNvSpPr/>
            <p:nvPr/>
          </p:nvSpPr>
          <p:spPr>
            <a:xfrm>
              <a:off x="834578" y="1675481"/>
              <a:ext cx="10795" cy="460375"/>
            </a:xfrm>
            <a:custGeom>
              <a:avLst/>
              <a:gdLst/>
              <a:ahLst/>
              <a:cxnLst/>
              <a:rect l="l" t="t" r="r" b="b"/>
              <a:pathLst>
                <a:path w="10794" h="460375">
                  <a:moveTo>
                    <a:pt x="10799" y="459899"/>
                  </a:moveTo>
                  <a:lnTo>
                    <a:pt x="0" y="0"/>
                  </a:lnTo>
                </a:path>
              </a:pathLst>
            </a:custGeom>
            <a:ln w="19049">
              <a:solidFill>
                <a:srgbClr val="1154CC"/>
              </a:solidFill>
            </a:ln>
          </p:spPr>
          <p:txBody>
            <a:bodyPr wrap="square" lIns="0" tIns="0" rIns="0" bIns="0" rtlCol="0"/>
            <a:lstStyle/>
            <a:p>
              <a:endParaRPr sz="3200"/>
            </a:p>
          </p:txBody>
        </p:sp>
      </p:grpSp>
      <p:sp>
        <p:nvSpPr>
          <p:cNvPr id="63" name="object 63"/>
          <p:cNvSpPr txBox="1"/>
          <p:nvPr/>
        </p:nvSpPr>
        <p:spPr>
          <a:xfrm>
            <a:off x="6855453" y="2698027"/>
            <a:ext cx="1145540" cy="347169"/>
          </a:xfrm>
          <a:prstGeom prst="rect">
            <a:avLst/>
          </a:prstGeom>
          <a:solidFill>
            <a:srgbClr val="B35E05">
              <a:alpha val="42459"/>
            </a:srgbClr>
          </a:solidFill>
        </p:spPr>
        <p:txBody>
          <a:bodyPr vert="horz" wrap="square" lIns="0" tIns="59267" rIns="0" bIns="0" rtlCol="0">
            <a:spAutoFit/>
          </a:bodyPr>
          <a:lstStyle/>
          <a:p>
            <a:pPr marL="48259">
              <a:spcBef>
                <a:spcPts val="467"/>
              </a:spcBef>
            </a:pPr>
            <a:r>
              <a:rPr sz="1867" b="1" spc="73">
                <a:solidFill>
                  <a:srgbClr val="990000"/>
                </a:solidFill>
                <a:latin typeface="Comfortaa"/>
                <a:cs typeface="Comfortaa"/>
              </a:rPr>
              <a:t>Ψ</a:t>
            </a:r>
            <a:r>
              <a:rPr sz="1800" b="1" spc="109" baseline="-30864">
                <a:solidFill>
                  <a:srgbClr val="990000"/>
                </a:solidFill>
                <a:latin typeface="Comfortaa"/>
                <a:cs typeface="Comfortaa"/>
              </a:rPr>
              <a:t>2</a:t>
            </a:r>
            <a:r>
              <a:rPr sz="1867" spc="73">
                <a:latin typeface="Comfortaa"/>
                <a:cs typeface="Comfortaa"/>
              </a:rPr>
              <a:t>(Y</a:t>
            </a:r>
            <a:r>
              <a:rPr sz="1800" b="1" spc="109" baseline="-30864">
                <a:latin typeface="Comfortaa"/>
                <a:cs typeface="Comfortaa"/>
              </a:rPr>
              <a:t>3</a:t>
            </a:r>
            <a:r>
              <a:rPr sz="1867" spc="73">
                <a:latin typeface="Comfortaa"/>
                <a:cs typeface="Comfortaa"/>
              </a:rPr>
              <a:t>,</a:t>
            </a:r>
            <a:r>
              <a:rPr sz="1867" spc="-73">
                <a:latin typeface="Comfortaa"/>
                <a:cs typeface="Comfortaa"/>
              </a:rPr>
              <a:t> </a:t>
            </a:r>
            <a:r>
              <a:rPr sz="1867">
                <a:latin typeface="Comfortaa"/>
                <a:cs typeface="Comfortaa"/>
              </a:rPr>
              <a:t>X</a:t>
            </a:r>
            <a:r>
              <a:rPr sz="1800" b="1" baseline="-30864">
                <a:latin typeface="Comfortaa"/>
                <a:cs typeface="Comfortaa"/>
              </a:rPr>
              <a:t>3</a:t>
            </a:r>
            <a:r>
              <a:rPr sz="1867">
                <a:latin typeface="Comfortaa"/>
                <a:cs typeface="Comfortaa"/>
              </a:rPr>
              <a:t>)</a:t>
            </a:r>
          </a:p>
        </p:txBody>
      </p:sp>
      <p:sp>
        <p:nvSpPr>
          <p:cNvPr id="64" name="object 64"/>
          <p:cNvSpPr txBox="1"/>
          <p:nvPr/>
        </p:nvSpPr>
        <p:spPr>
          <a:xfrm>
            <a:off x="1673863" y="2393229"/>
            <a:ext cx="1409700" cy="351443"/>
          </a:xfrm>
          <a:prstGeom prst="rect">
            <a:avLst/>
          </a:prstGeom>
          <a:solidFill>
            <a:srgbClr val="B35E05">
              <a:alpha val="42459"/>
            </a:srgbClr>
          </a:solidFill>
        </p:spPr>
        <p:txBody>
          <a:bodyPr vert="horz" wrap="square" lIns="0" tIns="63500" rIns="0" bIns="0" rtlCol="0">
            <a:spAutoFit/>
          </a:bodyPr>
          <a:lstStyle/>
          <a:p>
            <a:pPr marL="80431">
              <a:spcBef>
                <a:spcPts val="500"/>
              </a:spcBef>
            </a:pPr>
            <a:r>
              <a:rPr sz="1867" b="1" spc="73">
                <a:solidFill>
                  <a:srgbClr val="990000"/>
                </a:solidFill>
                <a:latin typeface="Comfortaa"/>
                <a:cs typeface="Comfortaa"/>
              </a:rPr>
              <a:t>Ψ</a:t>
            </a:r>
            <a:r>
              <a:rPr sz="1800" b="1" spc="109" baseline="-33950">
                <a:solidFill>
                  <a:srgbClr val="990000"/>
                </a:solidFill>
                <a:latin typeface="Comfortaa"/>
                <a:cs typeface="Comfortaa"/>
              </a:rPr>
              <a:t>3</a:t>
            </a:r>
            <a:r>
              <a:rPr sz="1867" spc="73">
                <a:latin typeface="Comfortaa"/>
                <a:cs typeface="Comfortaa"/>
              </a:rPr>
              <a:t>(Y</a:t>
            </a:r>
            <a:r>
              <a:rPr sz="1800" b="1" spc="109" baseline="-33950">
                <a:latin typeface="Comfortaa"/>
                <a:cs typeface="Comfortaa"/>
              </a:rPr>
              <a:t>1</a:t>
            </a:r>
            <a:r>
              <a:rPr sz="1867" spc="73">
                <a:latin typeface="Comfortaa"/>
                <a:cs typeface="Comfortaa"/>
              </a:rPr>
              <a:t>,</a:t>
            </a:r>
            <a:r>
              <a:rPr sz="1867" spc="-87">
                <a:latin typeface="Comfortaa"/>
                <a:cs typeface="Comfortaa"/>
              </a:rPr>
              <a:t> </a:t>
            </a:r>
            <a:r>
              <a:rPr sz="1867">
                <a:latin typeface="Comfortaa"/>
                <a:cs typeface="Comfortaa"/>
              </a:rPr>
              <a:t>X</a:t>
            </a:r>
            <a:r>
              <a:rPr sz="1800" b="1" baseline="-33950">
                <a:latin typeface="Comfortaa"/>
                <a:cs typeface="Comfortaa"/>
              </a:rPr>
              <a:t>1</a:t>
            </a:r>
            <a:r>
              <a:rPr sz="1867">
                <a:latin typeface="Comfortaa"/>
                <a:cs typeface="Comfortaa"/>
              </a:rPr>
              <a:t>,X</a:t>
            </a:r>
            <a:r>
              <a:rPr sz="1800" b="1" baseline="-33950">
                <a:latin typeface="Comfortaa"/>
                <a:cs typeface="Comfortaa"/>
              </a:rPr>
              <a:t>2</a:t>
            </a:r>
            <a:r>
              <a:rPr sz="1867">
                <a:latin typeface="Comfortaa"/>
                <a:cs typeface="Comfortaa"/>
              </a:rPr>
              <a:t>)</a:t>
            </a:r>
          </a:p>
        </p:txBody>
      </p:sp>
      <p:grpSp>
        <p:nvGrpSpPr>
          <p:cNvPr id="65" name="object 65"/>
          <p:cNvGrpSpPr/>
          <p:nvPr/>
        </p:nvGrpSpPr>
        <p:grpSpPr>
          <a:xfrm>
            <a:off x="1208460" y="2612478"/>
            <a:ext cx="438573" cy="303105"/>
            <a:chOff x="906345" y="1959358"/>
            <a:chExt cx="328930" cy="227329"/>
          </a:xfrm>
        </p:grpSpPr>
        <p:sp>
          <p:nvSpPr>
            <p:cNvPr id="66" name="object 66"/>
            <p:cNvSpPr/>
            <p:nvPr/>
          </p:nvSpPr>
          <p:spPr>
            <a:xfrm>
              <a:off x="946838" y="1964121"/>
              <a:ext cx="283845" cy="193675"/>
            </a:xfrm>
            <a:custGeom>
              <a:avLst/>
              <a:gdLst/>
              <a:ahLst/>
              <a:cxnLst/>
              <a:rect l="l" t="t" r="r" b="b"/>
              <a:pathLst>
                <a:path w="283844" h="193675">
                  <a:moveTo>
                    <a:pt x="283659" y="0"/>
                  </a:moveTo>
                  <a:lnTo>
                    <a:pt x="0" y="193134"/>
                  </a:lnTo>
                </a:path>
              </a:pathLst>
            </a:custGeom>
            <a:ln w="9524">
              <a:solidFill>
                <a:srgbClr val="CC0000"/>
              </a:solidFill>
            </a:ln>
          </p:spPr>
          <p:txBody>
            <a:bodyPr wrap="square" lIns="0" tIns="0" rIns="0" bIns="0" rtlCol="0"/>
            <a:lstStyle/>
            <a:p>
              <a:endParaRPr sz="3200"/>
            </a:p>
          </p:txBody>
        </p:sp>
        <p:sp>
          <p:nvSpPr>
            <p:cNvPr id="67" name="object 67"/>
            <p:cNvSpPr/>
            <p:nvPr/>
          </p:nvSpPr>
          <p:spPr>
            <a:xfrm>
              <a:off x="911108" y="2144253"/>
              <a:ext cx="45085" cy="37465"/>
            </a:xfrm>
            <a:custGeom>
              <a:avLst/>
              <a:gdLst/>
              <a:ahLst/>
              <a:cxnLst/>
              <a:rect l="l" t="t" r="r" b="b"/>
              <a:pathLst>
                <a:path w="45084" h="37464">
                  <a:moveTo>
                    <a:pt x="0" y="37329"/>
                  </a:moveTo>
                  <a:lnTo>
                    <a:pt x="26874" y="0"/>
                  </a:lnTo>
                  <a:lnTo>
                    <a:pt x="44584" y="26007"/>
                  </a:lnTo>
                  <a:lnTo>
                    <a:pt x="0" y="37329"/>
                  </a:lnTo>
                  <a:close/>
                </a:path>
              </a:pathLst>
            </a:custGeom>
            <a:solidFill>
              <a:srgbClr val="CC0000"/>
            </a:solidFill>
          </p:spPr>
          <p:txBody>
            <a:bodyPr wrap="square" lIns="0" tIns="0" rIns="0" bIns="0" rtlCol="0"/>
            <a:lstStyle/>
            <a:p>
              <a:endParaRPr sz="3200"/>
            </a:p>
          </p:txBody>
        </p:sp>
        <p:sp>
          <p:nvSpPr>
            <p:cNvPr id="68" name="object 68"/>
            <p:cNvSpPr/>
            <p:nvPr/>
          </p:nvSpPr>
          <p:spPr>
            <a:xfrm>
              <a:off x="911108" y="2144253"/>
              <a:ext cx="45085" cy="37465"/>
            </a:xfrm>
            <a:custGeom>
              <a:avLst/>
              <a:gdLst/>
              <a:ahLst/>
              <a:cxnLst/>
              <a:rect l="l" t="t" r="r" b="b"/>
              <a:pathLst>
                <a:path w="45084" h="37464">
                  <a:moveTo>
                    <a:pt x="26874" y="0"/>
                  </a:moveTo>
                  <a:lnTo>
                    <a:pt x="0" y="37329"/>
                  </a:lnTo>
                  <a:lnTo>
                    <a:pt x="44584" y="26007"/>
                  </a:lnTo>
                  <a:lnTo>
                    <a:pt x="26874" y="0"/>
                  </a:lnTo>
                  <a:close/>
                </a:path>
              </a:pathLst>
            </a:custGeom>
            <a:ln w="9524">
              <a:solidFill>
                <a:srgbClr val="CC0000"/>
              </a:solidFill>
            </a:ln>
          </p:spPr>
          <p:txBody>
            <a:bodyPr wrap="square" lIns="0" tIns="0" rIns="0" bIns="0" rtlCol="0"/>
            <a:lstStyle/>
            <a:p>
              <a:endParaRPr sz="3200"/>
            </a:p>
          </p:txBody>
        </p:sp>
      </p:grpSp>
      <p:sp>
        <p:nvSpPr>
          <p:cNvPr id="69" name="object 69"/>
          <p:cNvSpPr txBox="1"/>
          <p:nvPr/>
        </p:nvSpPr>
        <p:spPr>
          <a:xfrm>
            <a:off x="4199558" y="654066"/>
            <a:ext cx="1409700" cy="358281"/>
          </a:xfrm>
          <a:prstGeom prst="rect">
            <a:avLst/>
          </a:prstGeom>
          <a:solidFill>
            <a:srgbClr val="B35E05">
              <a:alpha val="42459"/>
            </a:srgbClr>
          </a:solidFill>
        </p:spPr>
        <p:txBody>
          <a:bodyPr vert="horz" wrap="square" lIns="0" tIns="70272" rIns="0" bIns="0" rtlCol="0">
            <a:spAutoFit/>
          </a:bodyPr>
          <a:lstStyle/>
          <a:p>
            <a:pPr marL="88051">
              <a:spcBef>
                <a:spcPts val="552"/>
              </a:spcBef>
            </a:pPr>
            <a:r>
              <a:rPr sz="1867" b="1" spc="227">
                <a:solidFill>
                  <a:srgbClr val="990000"/>
                </a:solidFill>
                <a:latin typeface="Comfortaa"/>
                <a:cs typeface="Comfortaa"/>
              </a:rPr>
              <a:t>Ψ</a:t>
            </a:r>
            <a:r>
              <a:rPr sz="1800" b="1" spc="339" baseline="-33950">
                <a:solidFill>
                  <a:srgbClr val="990000"/>
                </a:solidFill>
                <a:latin typeface="Comfortaa"/>
                <a:cs typeface="Comfortaa"/>
              </a:rPr>
              <a:t>4 </a:t>
            </a:r>
            <a:r>
              <a:rPr sz="1867">
                <a:latin typeface="Comfortaa"/>
                <a:cs typeface="Comfortaa"/>
              </a:rPr>
              <a:t>(Y</a:t>
            </a:r>
            <a:r>
              <a:rPr sz="1800" b="1" baseline="-33950">
                <a:latin typeface="Comfortaa"/>
                <a:cs typeface="Comfortaa"/>
              </a:rPr>
              <a:t>t</a:t>
            </a:r>
            <a:r>
              <a:rPr sz="1867">
                <a:latin typeface="Comfortaa"/>
                <a:cs typeface="Comfortaa"/>
              </a:rPr>
              <a:t>,</a:t>
            </a:r>
            <a:r>
              <a:rPr sz="1867" spc="73">
                <a:latin typeface="Comfortaa"/>
                <a:cs typeface="Comfortaa"/>
              </a:rPr>
              <a:t> </a:t>
            </a:r>
            <a:r>
              <a:rPr sz="1867" spc="7">
                <a:latin typeface="Comfortaa"/>
                <a:cs typeface="Comfortaa"/>
              </a:rPr>
              <a:t>Y</a:t>
            </a:r>
            <a:r>
              <a:rPr sz="1800" b="1" spc="9" baseline="-33950">
                <a:latin typeface="Comfortaa"/>
                <a:cs typeface="Comfortaa"/>
              </a:rPr>
              <a:t>t-1</a:t>
            </a:r>
            <a:r>
              <a:rPr sz="1867" spc="7">
                <a:latin typeface="Comfortaa"/>
                <a:cs typeface="Comfortaa"/>
              </a:rPr>
              <a:t>)</a:t>
            </a:r>
            <a:endParaRPr sz="1867">
              <a:latin typeface="Comfortaa"/>
              <a:cs typeface="Comfortaa"/>
            </a:endParaRPr>
          </a:p>
        </p:txBody>
      </p:sp>
      <p:grpSp>
        <p:nvGrpSpPr>
          <p:cNvPr id="70" name="object 70"/>
          <p:cNvGrpSpPr/>
          <p:nvPr/>
        </p:nvGrpSpPr>
        <p:grpSpPr>
          <a:xfrm>
            <a:off x="2115852" y="879915"/>
            <a:ext cx="7802880" cy="961813"/>
            <a:chOff x="1586889" y="659936"/>
            <a:chExt cx="5852160" cy="721360"/>
          </a:xfrm>
        </p:grpSpPr>
        <p:sp>
          <p:nvSpPr>
            <p:cNvPr id="71" name="object 71"/>
            <p:cNvSpPr/>
            <p:nvPr/>
          </p:nvSpPr>
          <p:spPr>
            <a:xfrm>
              <a:off x="3666067" y="838848"/>
              <a:ext cx="12065" cy="477520"/>
            </a:xfrm>
            <a:custGeom>
              <a:avLst/>
              <a:gdLst/>
              <a:ahLst/>
              <a:cxnLst/>
              <a:rect l="l" t="t" r="r" b="b"/>
              <a:pathLst>
                <a:path w="12064" h="477519">
                  <a:moveTo>
                    <a:pt x="12049" y="0"/>
                  </a:moveTo>
                  <a:lnTo>
                    <a:pt x="0" y="477466"/>
                  </a:lnTo>
                </a:path>
              </a:pathLst>
            </a:custGeom>
            <a:ln w="9524">
              <a:solidFill>
                <a:srgbClr val="CC0000"/>
              </a:solidFill>
            </a:ln>
          </p:spPr>
          <p:txBody>
            <a:bodyPr wrap="square" lIns="0" tIns="0" rIns="0" bIns="0" rtlCol="0"/>
            <a:lstStyle/>
            <a:p>
              <a:endParaRPr sz="3200"/>
            </a:p>
          </p:txBody>
        </p:sp>
        <p:sp>
          <p:nvSpPr>
            <p:cNvPr id="72" name="object 72"/>
            <p:cNvSpPr/>
            <p:nvPr/>
          </p:nvSpPr>
          <p:spPr>
            <a:xfrm>
              <a:off x="3650342" y="1315917"/>
              <a:ext cx="31750" cy="43815"/>
            </a:xfrm>
            <a:custGeom>
              <a:avLst/>
              <a:gdLst/>
              <a:ahLst/>
              <a:cxnLst/>
              <a:rect l="l" t="t" r="r" b="b"/>
              <a:pathLst>
                <a:path w="31750" h="43815">
                  <a:moveTo>
                    <a:pt x="14649" y="43609"/>
                  </a:moveTo>
                  <a:lnTo>
                    <a:pt x="0" y="0"/>
                  </a:lnTo>
                  <a:lnTo>
                    <a:pt x="31449" y="794"/>
                  </a:lnTo>
                  <a:lnTo>
                    <a:pt x="14649" y="43609"/>
                  </a:lnTo>
                  <a:close/>
                </a:path>
              </a:pathLst>
            </a:custGeom>
            <a:solidFill>
              <a:srgbClr val="CC0000"/>
            </a:solidFill>
          </p:spPr>
          <p:txBody>
            <a:bodyPr wrap="square" lIns="0" tIns="0" rIns="0" bIns="0" rtlCol="0"/>
            <a:lstStyle/>
            <a:p>
              <a:endParaRPr sz="3200"/>
            </a:p>
          </p:txBody>
        </p:sp>
        <p:sp>
          <p:nvSpPr>
            <p:cNvPr id="73" name="object 73"/>
            <p:cNvSpPr/>
            <p:nvPr/>
          </p:nvSpPr>
          <p:spPr>
            <a:xfrm>
              <a:off x="3650342" y="1315917"/>
              <a:ext cx="31750" cy="43815"/>
            </a:xfrm>
            <a:custGeom>
              <a:avLst/>
              <a:gdLst/>
              <a:ahLst/>
              <a:cxnLst/>
              <a:rect l="l" t="t" r="r" b="b"/>
              <a:pathLst>
                <a:path w="31750" h="43815">
                  <a:moveTo>
                    <a:pt x="0" y="0"/>
                  </a:moveTo>
                  <a:lnTo>
                    <a:pt x="14649" y="43609"/>
                  </a:lnTo>
                  <a:lnTo>
                    <a:pt x="31449" y="794"/>
                  </a:lnTo>
                  <a:lnTo>
                    <a:pt x="0" y="0"/>
                  </a:lnTo>
                  <a:close/>
                </a:path>
              </a:pathLst>
            </a:custGeom>
            <a:ln w="9524">
              <a:solidFill>
                <a:srgbClr val="CC0000"/>
              </a:solidFill>
            </a:ln>
          </p:spPr>
          <p:txBody>
            <a:bodyPr wrap="square" lIns="0" tIns="0" rIns="0" bIns="0" rtlCol="0"/>
            <a:lstStyle/>
            <a:p>
              <a:endParaRPr sz="3200"/>
            </a:p>
          </p:txBody>
        </p:sp>
        <p:sp>
          <p:nvSpPr>
            <p:cNvPr id="74" name="object 74"/>
            <p:cNvSpPr/>
            <p:nvPr/>
          </p:nvSpPr>
          <p:spPr>
            <a:xfrm>
              <a:off x="4206566" y="664698"/>
              <a:ext cx="1591945" cy="651510"/>
            </a:xfrm>
            <a:custGeom>
              <a:avLst/>
              <a:gdLst/>
              <a:ahLst/>
              <a:cxnLst/>
              <a:rect l="l" t="t" r="r" b="b"/>
              <a:pathLst>
                <a:path w="1591945" h="651510">
                  <a:moveTo>
                    <a:pt x="0" y="0"/>
                  </a:moveTo>
                  <a:lnTo>
                    <a:pt x="1591796" y="0"/>
                  </a:lnTo>
                  <a:lnTo>
                    <a:pt x="1591796" y="651448"/>
                  </a:lnTo>
                </a:path>
              </a:pathLst>
            </a:custGeom>
            <a:ln w="9524">
              <a:solidFill>
                <a:srgbClr val="CC0000"/>
              </a:solidFill>
            </a:ln>
          </p:spPr>
          <p:txBody>
            <a:bodyPr wrap="square" lIns="0" tIns="0" rIns="0" bIns="0" rtlCol="0"/>
            <a:lstStyle/>
            <a:p>
              <a:endParaRPr sz="3200"/>
            </a:p>
          </p:txBody>
        </p:sp>
        <p:sp>
          <p:nvSpPr>
            <p:cNvPr id="75" name="object 75"/>
            <p:cNvSpPr/>
            <p:nvPr/>
          </p:nvSpPr>
          <p:spPr>
            <a:xfrm>
              <a:off x="5782638" y="1316147"/>
              <a:ext cx="31750" cy="43815"/>
            </a:xfrm>
            <a:custGeom>
              <a:avLst/>
              <a:gdLst/>
              <a:ahLst/>
              <a:cxnLst/>
              <a:rect l="l" t="t" r="r" b="b"/>
              <a:pathLst>
                <a:path w="31750" h="43815">
                  <a:moveTo>
                    <a:pt x="15724" y="43224"/>
                  </a:moveTo>
                  <a:lnTo>
                    <a:pt x="0" y="0"/>
                  </a:lnTo>
                  <a:lnTo>
                    <a:pt x="31474" y="0"/>
                  </a:lnTo>
                  <a:lnTo>
                    <a:pt x="15724" y="43224"/>
                  </a:lnTo>
                  <a:close/>
                </a:path>
              </a:pathLst>
            </a:custGeom>
            <a:solidFill>
              <a:srgbClr val="CC0000"/>
            </a:solidFill>
          </p:spPr>
          <p:txBody>
            <a:bodyPr wrap="square" lIns="0" tIns="0" rIns="0" bIns="0" rtlCol="0"/>
            <a:lstStyle/>
            <a:p>
              <a:endParaRPr sz="3200"/>
            </a:p>
          </p:txBody>
        </p:sp>
        <p:sp>
          <p:nvSpPr>
            <p:cNvPr id="76" name="object 76"/>
            <p:cNvSpPr/>
            <p:nvPr/>
          </p:nvSpPr>
          <p:spPr>
            <a:xfrm>
              <a:off x="5782638" y="1316147"/>
              <a:ext cx="31750" cy="43815"/>
            </a:xfrm>
            <a:custGeom>
              <a:avLst/>
              <a:gdLst/>
              <a:ahLst/>
              <a:cxnLst/>
              <a:rect l="l" t="t" r="r" b="b"/>
              <a:pathLst>
                <a:path w="31750" h="43815">
                  <a:moveTo>
                    <a:pt x="0" y="0"/>
                  </a:moveTo>
                  <a:lnTo>
                    <a:pt x="15724" y="43224"/>
                  </a:lnTo>
                  <a:lnTo>
                    <a:pt x="31474" y="0"/>
                  </a:lnTo>
                  <a:lnTo>
                    <a:pt x="0" y="0"/>
                  </a:lnTo>
                  <a:close/>
                </a:path>
              </a:pathLst>
            </a:custGeom>
            <a:ln w="9524">
              <a:solidFill>
                <a:srgbClr val="CC0000"/>
              </a:solidFill>
            </a:ln>
          </p:spPr>
          <p:txBody>
            <a:bodyPr wrap="square" lIns="0" tIns="0" rIns="0" bIns="0" rtlCol="0"/>
            <a:lstStyle/>
            <a:p>
              <a:endParaRPr sz="3200"/>
            </a:p>
          </p:txBody>
        </p:sp>
        <p:sp>
          <p:nvSpPr>
            <p:cNvPr id="77" name="object 77"/>
            <p:cNvSpPr/>
            <p:nvPr/>
          </p:nvSpPr>
          <p:spPr>
            <a:xfrm>
              <a:off x="1607384" y="664698"/>
              <a:ext cx="1542415" cy="651510"/>
            </a:xfrm>
            <a:custGeom>
              <a:avLst/>
              <a:gdLst/>
              <a:ahLst/>
              <a:cxnLst/>
              <a:rect l="l" t="t" r="r" b="b"/>
              <a:pathLst>
                <a:path w="1542414" h="651510">
                  <a:moveTo>
                    <a:pt x="1542284" y="0"/>
                  </a:moveTo>
                  <a:lnTo>
                    <a:pt x="0" y="0"/>
                  </a:lnTo>
                  <a:lnTo>
                    <a:pt x="0" y="651448"/>
                  </a:lnTo>
                </a:path>
              </a:pathLst>
            </a:custGeom>
            <a:ln w="9524">
              <a:solidFill>
                <a:srgbClr val="CC0000"/>
              </a:solidFill>
            </a:ln>
          </p:spPr>
          <p:txBody>
            <a:bodyPr wrap="square" lIns="0" tIns="0" rIns="0" bIns="0" rtlCol="0"/>
            <a:lstStyle/>
            <a:p>
              <a:endParaRPr sz="3200"/>
            </a:p>
          </p:txBody>
        </p:sp>
        <p:sp>
          <p:nvSpPr>
            <p:cNvPr id="78" name="object 78"/>
            <p:cNvSpPr/>
            <p:nvPr/>
          </p:nvSpPr>
          <p:spPr>
            <a:xfrm>
              <a:off x="1591651" y="1316147"/>
              <a:ext cx="31750" cy="43815"/>
            </a:xfrm>
            <a:custGeom>
              <a:avLst/>
              <a:gdLst/>
              <a:ahLst/>
              <a:cxnLst/>
              <a:rect l="l" t="t" r="r" b="b"/>
              <a:pathLst>
                <a:path w="31750" h="43815">
                  <a:moveTo>
                    <a:pt x="15732" y="43224"/>
                  </a:moveTo>
                  <a:lnTo>
                    <a:pt x="0" y="0"/>
                  </a:lnTo>
                  <a:lnTo>
                    <a:pt x="31464" y="0"/>
                  </a:lnTo>
                  <a:lnTo>
                    <a:pt x="15732" y="43224"/>
                  </a:lnTo>
                  <a:close/>
                </a:path>
              </a:pathLst>
            </a:custGeom>
            <a:solidFill>
              <a:srgbClr val="CC0000"/>
            </a:solidFill>
          </p:spPr>
          <p:txBody>
            <a:bodyPr wrap="square" lIns="0" tIns="0" rIns="0" bIns="0" rtlCol="0"/>
            <a:lstStyle/>
            <a:p>
              <a:endParaRPr sz="3200"/>
            </a:p>
          </p:txBody>
        </p:sp>
        <p:sp>
          <p:nvSpPr>
            <p:cNvPr id="79" name="object 79"/>
            <p:cNvSpPr/>
            <p:nvPr/>
          </p:nvSpPr>
          <p:spPr>
            <a:xfrm>
              <a:off x="1591651" y="1316147"/>
              <a:ext cx="31750" cy="43815"/>
            </a:xfrm>
            <a:custGeom>
              <a:avLst/>
              <a:gdLst/>
              <a:ahLst/>
              <a:cxnLst/>
              <a:rect l="l" t="t" r="r" b="b"/>
              <a:pathLst>
                <a:path w="31750" h="43815">
                  <a:moveTo>
                    <a:pt x="0" y="0"/>
                  </a:moveTo>
                  <a:lnTo>
                    <a:pt x="15732" y="43224"/>
                  </a:lnTo>
                  <a:lnTo>
                    <a:pt x="31464" y="0"/>
                  </a:lnTo>
                  <a:lnTo>
                    <a:pt x="0" y="0"/>
                  </a:lnTo>
                  <a:close/>
                </a:path>
              </a:pathLst>
            </a:custGeom>
            <a:ln w="9524">
              <a:solidFill>
                <a:srgbClr val="CC0000"/>
              </a:solidFill>
            </a:ln>
          </p:spPr>
          <p:txBody>
            <a:bodyPr wrap="square" lIns="0" tIns="0" rIns="0" bIns="0" rtlCol="0"/>
            <a:lstStyle/>
            <a:p>
              <a:endParaRPr sz="3200"/>
            </a:p>
          </p:txBody>
        </p:sp>
        <p:sp>
          <p:nvSpPr>
            <p:cNvPr id="80" name="object 80"/>
            <p:cNvSpPr/>
            <p:nvPr/>
          </p:nvSpPr>
          <p:spPr>
            <a:xfrm>
              <a:off x="5810838" y="675498"/>
              <a:ext cx="1583690" cy="683895"/>
            </a:xfrm>
            <a:custGeom>
              <a:avLst/>
              <a:gdLst/>
              <a:ahLst/>
              <a:cxnLst/>
              <a:rect l="l" t="t" r="r" b="b"/>
              <a:pathLst>
                <a:path w="1583690" h="683894">
                  <a:moveTo>
                    <a:pt x="0" y="0"/>
                  </a:moveTo>
                  <a:lnTo>
                    <a:pt x="1583421" y="683548"/>
                  </a:lnTo>
                </a:path>
              </a:pathLst>
            </a:custGeom>
            <a:ln w="9524">
              <a:solidFill>
                <a:srgbClr val="CC0000"/>
              </a:solidFill>
            </a:ln>
          </p:spPr>
          <p:txBody>
            <a:bodyPr wrap="square" lIns="0" tIns="0" rIns="0" bIns="0" rtlCol="0"/>
            <a:lstStyle/>
            <a:p>
              <a:endParaRPr sz="3200"/>
            </a:p>
          </p:txBody>
        </p:sp>
        <p:sp>
          <p:nvSpPr>
            <p:cNvPr id="81" name="object 81"/>
            <p:cNvSpPr/>
            <p:nvPr/>
          </p:nvSpPr>
          <p:spPr>
            <a:xfrm>
              <a:off x="7388035" y="1344602"/>
              <a:ext cx="46355" cy="31750"/>
            </a:xfrm>
            <a:custGeom>
              <a:avLst/>
              <a:gdLst/>
              <a:ahLst/>
              <a:cxnLst/>
              <a:rect l="l" t="t" r="r" b="b"/>
              <a:pathLst>
                <a:path w="46354" h="31750">
                  <a:moveTo>
                    <a:pt x="45924" y="31574"/>
                  </a:moveTo>
                  <a:lnTo>
                    <a:pt x="0" y="28887"/>
                  </a:lnTo>
                  <a:lnTo>
                    <a:pt x="12474" y="0"/>
                  </a:lnTo>
                  <a:lnTo>
                    <a:pt x="45924" y="31574"/>
                  </a:lnTo>
                  <a:close/>
                </a:path>
              </a:pathLst>
            </a:custGeom>
            <a:solidFill>
              <a:srgbClr val="CC0000"/>
            </a:solidFill>
          </p:spPr>
          <p:txBody>
            <a:bodyPr wrap="square" lIns="0" tIns="0" rIns="0" bIns="0" rtlCol="0"/>
            <a:lstStyle/>
            <a:p>
              <a:endParaRPr sz="3200"/>
            </a:p>
          </p:txBody>
        </p:sp>
        <p:sp>
          <p:nvSpPr>
            <p:cNvPr id="82" name="object 82"/>
            <p:cNvSpPr/>
            <p:nvPr/>
          </p:nvSpPr>
          <p:spPr>
            <a:xfrm>
              <a:off x="7388035" y="1344602"/>
              <a:ext cx="46355" cy="31750"/>
            </a:xfrm>
            <a:custGeom>
              <a:avLst/>
              <a:gdLst/>
              <a:ahLst/>
              <a:cxnLst/>
              <a:rect l="l" t="t" r="r" b="b"/>
              <a:pathLst>
                <a:path w="46354" h="31750">
                  <a:moveTo>
                    <a:pt x="0" y="28887"/>
                  </a:moveTo>
                  <a:lnTo>
                    <a:pt x="45924" y="31574"/>
                  </a:lnTo>
                  <a:lnTo>
                    <a:pt x="12474" y="0"/>
                  </a:lnTo>
                  <a:lnTo>
                    <a:pt x="0" y="28887"/>
                  </a:lnTo>
                  <a:close/>
                </a:path>
              </a:pathLst>
            </a:custGeom>
            <a:ln w="9524">
              <a:solidFill>
                <a:srgbClr val="CC0000"/>
              </a:solidFill>
            </a:ln>
          </p:spPr>
          <p:txBody>
            <a:bodyPr wrap="square" lIns="0" tIns="0" rIns="0" bIns="0" rtlCol="0"/>
            <a:lstStyle/>
            <a:p>
              <a:endParaRPr sz="3200"/>
            </a:p>
          </p:txBody>
        </p:sp>
      </p:grpSp>
      <p:sp>
        <p:nvSpPr>
          <p:cNvPr id="83" name="object 83"/>
          <p:cNvSpPr txBox="1"/>
          <p:nvPr/>
        </p:nvSpPr>
        <p:spPr>
          <a:xfrm>
            <a:off x="408032" y="5354601"/>
            <a:ext cx="5401733" cy="304421"/>
          </a:xfrm>
          <a:prstGeom prst="rect">
            <a:avLst/>
          </a:prstGeom>
        </p:spPr>
        <p:txBody>
          <a:bodyPr vert="horz" wrap="square" lIns="0" tIns="16933" rIns="0" bIns="0" rtlCol="0">
            <a:spAutoFit/>
          </a:bodyPr>
          <a:lstStyle/>
          <a:p>
            <a:pPr marL="50799">
              <a:spcBef>
                <a:spcPts val="133"/>
              </a:spcBef>
            </a:pPr>
            <a:r>
              <a:rPr sz="1867" b="1" spc="73">
                <a:solidFill>
                  <a:srgbClr val="990000"/>
                </a:solidFill>
                <a:latin typeface="Comfortaa"/>
                <a:cs typeface="Comfortaa"/>
              </a:rPr>
              <a:t>Ψ</a:t>
            </a:r>
            <a:r>
              <a:rPr sz="1800" b="1" spc="109" baseline="-30864">
                <a:solidFill>
                  <a:srgbClr val="990000"/>
                </a:solidFill>
                <a:latin typeface="Comfortaa"/>
                <a:cs typeface="Comfortaa"/>
              </a:rPr>
              <a:t>4</a:t>
            </a:r>
            <a:r>
              <a:rPr sz="1867" spc="73">
                <a:latin typeface="Comfortaa"/>
                <a:cs typeface="Comfortaa"/>
              </a:rPr>
              <a:t>(Y</a:t>
            </a:r>
            <a:r>
              <a:rPr sz="1800" b="1" spc="109" baseline="-30864">
                <a:latin typeface="Comfortaa"/>
                <a:cs typeface="Comfortaa"/>
              </a:rPr>
              <a:t>3</a:t>
            </a:r>
            <a:r>
              <a:rPr sz="1867" spc="73">
                <a:latin typeface="Comfortaa"/>
                <a:cs typeface="Comfortaa"/>
              </a:rPr>
              <a:t>, </a:t>
            </a:r>
            <a:r>
              <a:rPr sz="1867">
                <a:latin typeface="Comfortaa"/>
                <a:cs typeface="Comfortaa"/>
              </a:rPr>
              <a:t>Y</a:t>
            </a:r>
            <a:r>
              <a:rPr sz="1800" b="1" baseline="-30864">
                <a:latin typeface="Comfortaa"/>
                <a:cs typeface="Comfortaa"/>
              </a:rPr>
              <a:t>2</a:t>
            </a:r>
            <a:r>
              <a:rPr sz="1867">
                <a:latin typeface="Comfortaa"/>
                <a:cs typeface="Comfortaa"/>
              </a:rPr>
              <a:t>) = </a:t>
            </a:r>
            <a:r>
              <a:rPr sz="1867" b="1" spc="147">
                <a:solidFill>
                  <a:srgbClr val="990000"/>
                </a:solidFill>
                <a:latin typeface="Comfortaa"/>
                <a:cs typeface="Comfortaa"/>
              </a:rPr>
              <a:t>θ</a:t>
            </a:r>
            <a:r>
              <a:rPr sz="1800" b="1" spc="220" baseline="-30864">
                <a:latin typeface="Comfortaa"/>
                <a:cs typeface="Comfortaa"/>
              </a:rPr>
              <a:t>4 </a:t>
            </a:r>
            <a:r>
              <a:rPr sz="1867">
                <a:latin typeface="Comfortaa"/>
                <a:cs typeface="Comfortaa"/>
              </a:rPr>
              <a:t>if </a:t>
            </a:r>
            <a:r>
              <a:rPr sz="1867" b="1" spc="7">
                <a:solidFill>
                  <a:srgbClr val="1154CC"/>
                </a:solidFill>
                <a:latin typeface="Comfortaa"/>
                <a:cs typeface="Comfortaa"/>
              </a:rPr>
              <a:t>Y</a:t>
            </a:r>
            <a:r>
              <a:rPr sz="1800" b="1" spc="9" baseline="-30864">
                <a:solidFill>
                  <a:srgbClr val="1154CC"/>
                </a:solidFill>
                <a:latin typeface="Comfortaa"/>
                <a:cs typeface="Comfortaa"/>
              </a:rPr>
              <a:t>2 </a:t>
            </a:r>
            <a:r>
              <a:rPr sz="1867">
                <a:latin typeface="Comfortaa"/>
                <a:cs typeface="Comfortaa"/>
              </a:rPr>
              <a:t>= </a:t>
            </a:r>
            <a:r>
              <a:rPr sz="1867" spc="-20">
                <a:latin typeface="Comfortaa"/>
                <a:cs typeface="Comfortaa"/>
              </a:rPr>
              <a:t>‘OTHER’ </a:t>
            </a:r>
            <a:r>
              <a:rPr sz="1867">
                <a:latin typeface="Comfortaa"/>
                <a:cs typeface="Comfortaa"/>
              </a:rPr>
              <a:t>and </a:t>
            </a:r>
            <a:r>
              <a:rPr sz="1867" b="1" spc="7">
                <a:solidFill>
                  <a:srgbClr val="1154CC"/>
                </a:solidFill>
                <a:latin typeface="Comfortaa"/>
                <a:cs typeface="Comfortaa"/>
              </a:rPr>
              <a:t>Y</a:t>
            </a:r>
            <a:r>
              <a:rPr sz="1800" b="1" spc="9" baseline="-30864">
                <a:solidFill>
                  <a:srgbClr val="1154CC"/>
                </a:solidFill>
                <a:latin typeface="Comfortaa"/>
                <a:cs typeface="Comfortaa"/>
              </a:rPr>
              <a:t>3 </a:t>
            </a:r>
            <a:r>
              <a:rPr sz="1867">
                <a:latin typeface="Comfortaa"/>
                <a:cs typeface="Comfortaa"/>
              </a:rPr>
              <a:t>=</a:t>
            </a:r>
            <a:r>
              <a:rPr sz="1867" spc="280">
                <a:latin typeface="Comfortaa"/>
                <a:cs typeface="Comfortaa"/>
              </a:rPr>
              <a:t> </a:t>
            </a:r>
            <a:r>
              <a:rPr sz="1867">
                <a:latin typeface="Comfortaa"/>
                <a:cs typeface="Comfortaa"/>
              </a:rPr>
              <a:t>‘ORGA’</a:t>
            </a:r>
          </a:p>
        </p:txBody>
      </p:sp>
    </p:spTree>
    <p:extLst>
      <p:ext uri="{BB962C8B-B14F-4D97-AF65-F5344CB8AC3E}">
        <p14:creationId xmlns:p14="http://schemas.microsoft.com/office/powerpoint/2010/main" val="33054505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6397370"/>
            <a:ext cx="12192000" cy="461433"/>
            <a:chOff x="0" y="4798027"/>
            <a:chExt cx="9144000" cy="346075"/>
          </a:xfrm>
        </p:grpSpPr>
        <p:sp>
          <p:nvSpPr>
            <p:cNvPr id="4" name="object 4"/>
            <p:cNvSpPr/>
            <p:nvPr/>
          </p:nvSpPr>
          <p:spPr>
            <a:xfrm>
              <a:off x="0" y="4802790"/>
              <a:ext cx="9144000" cy="340995"/>
            </a:xfrm>
            <a:custGeom>
              <a:avLst/>
              <a:gdLst/>
              <a:ahLst/>
              <a:cxnLst/>
              <a:rect l="l" t="t" r="r" b="b"/>
              <a:pathLst>
                <a:path w="9144000" h="340995">
                  <a:moveTo>
                    <a:pt x="0" y="0"/>
                  </a:moveTo>
                  <a:lnTo>
                    <a:pt x="9143981" y="0"/>
                  </a:lnTo>
                  <a:lnTo>
                    <a:pt x="9143981" y="340699"/>
                  </a:lnTo>
                  <a:lnTo>
                    <a:pt x="0" y="340699"/>
                  </a:lnTo>
                  <a:lnTo>
                    <a:pt x="0" y="0"/>
                  </a:lnTo>
                  <a:close/>
                </a:path>
              </a:pathLst>
            </a:custGeom>
            <a:solidFill>
              <a:srgbClr val="3B77D8"/>
            </a:solidFill>
          </p:spPr>
          <p:txBody>
            <a:bodyPr wrap="square" lIns="0" tIns="0" rIns="0" bIns="0" rtlCol="0"/>
            <a:lstStyle/>
            <a:p>
              <a:endParaRPr sz="3200"/>
            </a:p>
          </p:txBody>
        </p:sp>
        <p:sp>
          <p:nvSpPr>
            <p:cNvPr id="5" name="object 5"/>
            <p:cNvSpPr/>
            <p:nvPr/>
          </p:nvSpPr>
          <p:spPr>
            <a:xfrm>
              <a:off x="0" y="4802790"/>
              <a:ext cx="9144000" cy="0"/>
            </a:xfrm>
            <a:custGeom>
              <a:avLst/>
              <a:gdLst/>
              <a:ahLst/>
              <a:cxnLst/>
              <a:rect l="l" t="t" r="r" b="b"/>
              <a:pathLst>
                <a:path w="9144000">
                  <a:moveTo>
                    <a:pt x="0" y="0"/>
                  </a:moveTo>
                  <a:lnTo>
                    <a:pt x="9143981" y="0"/>
                  </a:lnTo>
                </a:path>
              </a:pathLst>
            </a:custGeom>
            <a:ln w="9524">
              <a:solidFill>
                <a:srgbClr val="595959"/>
              </a:solidFill>
            </a:ln>
          </p:spPr>
          <p:txBody>
            <a:bodyPr wrap="square" lIns="0" tIns="0" rIns="0" bIns="0" rtlCol="0"/>
            <a:lstStyle/>
            <a:p>
              <a:endParaRPr sz="3200"/>
            </a:p>
          </p:txBody>
        </p:sp>
      </p:grpSp>
      <p:grpSp>
        <p:nvGrpSpPr>
          <p:cNvPr id="6" name="object 6"/>
          <p:cNvGrpSpPr/>
          <p:nvPr/>
        </p:nvGrpSpPr>
        <p:grpSpPr>
          <a:xfrm>
            <a:off x="444899" y="1106765"/>
            <a:ext cx="11275060" cy="3309620"/>
            <a:chOff x="333674" y="830073"/>
            <a:chExt cx="8456295" cy="2482215"/>
          </a:xfrm>
        </p:grpSpPr>
        <p:sp>
          <p:nvSpPr>
            <p:cNvPr id="7" name="object 7"/>
            <p:cNvSpPr/>
            <p:nvPr/>
          </p:nvSpPr>
          <p:spPr>
            <a:xfrm>
              <a:off x="333674" y="830073"/>
              <a:ext cx="8456295" cy="921385"/>
            </a:xfrm>
            <a:custGeom>
              <a:avLst/>
              <a:gdLst/>
              <a:ahLst/>
              <a:cxnLst/>
              <a:rect l="l" t="t" r="r" b="b"/>
              <a:pathLst>
                <a:path w="8456295" h="921385">
                  <a:moveTo>
                    <a:pt x="8455782" y="921298"/>
                  </a:moveTo>
                  <a:lnTo>
                    <a:pt x="0" y="921298"/>
                  </a:lnTo>
                  <a:lnTo>
                    <a:pt x="0" y="0"/>
                  </a:lnTo>
                  <a:lnTo>
                    <a:pt x="8455782" y="0"/>
                  </a:lnTo>
                  <a:lnTo>
                    <a:pt x="8455782" y="921298"/>
                  </a:lnTo>
                  <a:close/>
                </a:path>
              </a:pathLst>
            </a:custGeom>
            <a:solidFill>
              <a:srgbClr val="1154CC">
                <a:alpha val="41339"/>
              </a:srgbClr>
            </a:solidFill>
          </p:spPr>
          <p:txBody>
            <a:bodyPr wrap="square" lIns="0" tIns="0" rIns="0" bIns="0" rtlCol="0"/>
            <a:lstStyle/>
            <a:p>
              <a:endParaRPr sz="3200"/>
            </a:p>
          </p:txBody>
        </p:sp>
        <p:sp>
          <p:nvSpPr>
            <p:cNvPr id="8" name="object 8"/>
            <p:cNvSpPr/>
            <p:nvPr/>
          </p:nvSpPr>
          <p:spPr>
            <a:xfrm>
              <a:off x="493799" y="2815919"/>
              <a:ext cx="681990" cy="496570"/>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grpSp>
      <p:sp>
        <p:nvSpPr>
          <p:cNvPr id="50" name="object 50"/>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82</a:t>
            </a:fld>
            <a:endParaRPr/>
          </a:p>
        </p:txBody>
      </p:sp>
      <p:sp>
        <p:nvSpPr>
          <p:cNvPr id="10" name="object 10"/>
          <p:cNvSpPr txBox="1"/>
          <p:nvPr/>
        </p:nvSpPr>
        <p:spPr>
          <a:xfrm>
            <a:off x="923690" y="3946672"/>
            <a:ext cx="378460"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Jim</a:t>
            </a:r>
          </a:p>
        </p:txBody>
      </p:sp>
      <p:sp>
        <p:nvSpPr>
          <p:cNvPr id="11" name="object 11"/>
          <p:cNvSpPr/>
          <p:nvPr/>
        </p:nvSpPr>
        <p:spPr>
          <a:xfrm>
            <a:off x="2622529"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6" y="1932"/>
                </a:lnTo>
                <a:lnTo>
                  <a:pt x="644549" y="7576"/>
                </a:lnTo>
                <a:lnTo>
                  <a:pt x="704132" y="16699"/>
                </a:lnTo>
                <a:lnTo>
                  <a:pt x="760340" y="29068"/>
                </a:lnTo>
                <a:lnTo>
                  <a:pt x="812689" y="44450"/>
                </a:lnTo>
                <a:lnTo>
                  <a:pt x="860694" y="62613"/>
                </a:lnTo>
                <a:lnTo>
                  <a:pt x="903871" y="83325"/>
                </a:lnTo>
                <a:lnTo>
                  <a:pt x="941735" y="106353"/>
                </a:lnTo>
                <a:lnTo>
                  <a:pt x="973801" y="131465"/>
                </a:lnTo>
                <a:lnTo>
                  <a:pt x="1018602" y="187009"/>
                </a:lnTo>
                <a:lnTo>
                  <a:pt x="1034397" y="248099"/>
                </a:lnTo>
                <a:lnTo>
                  <a:pt x="1030368" y="279221"/>
                </a:lnTo>
                <a:lnTo>
                  <a:pt x="999585" y="337770"/>
                </a:lnTo>
                <a:lnTo>
                  <a:pt x="941735" y="389845"/>
                </a:lnTo>
                <a:lnTo>
                  <a:pt x="903871" y="412873"/>
                </a:lnTo>
                <a:lnTo>
                  <a:pt x="860694" y="433585"/>
                </a:lnTo>
                <a:lnTo>
                  <a:pt x="812689" y="451748"/>
                </a:lnTo>
                <a:lnTo>
                  <a:pt x="760340" y="467130"/>
                </a:lnTo>
                <a:lnTo>
                  <a:pt x="704132" y="479499"/>
                </a:lnTo>
                <a:lnTo>
                  <a:pt x="644549" y="488622"/>
                </a:lnTo>
                <a:lnTo>
                  <a:pt x="582076" y="494266"/>
                </a:lnTo>
                <a:lnTo>
                  <a:pt x="517198" y="496199"/>
                </a:lnTo>
                <a:close/>
              </a:path>
            </a:pathLst>
          </a:custGeom>
          <a:solidFill>
            <a:srgbClr val="93C37C">
              <a:alpha val="43579"/>
            </a:srgbClr>
          </a:solidFill>
        </p:spPr>
        <p:txBody>
          <a:bodyPr wrap="square" lIns="0" tIns="0" rIns="0" bIns="0" rtlCol="0"/>
          <a:lstStyle/>
          <a:p>
            <a:endParaRPr sz="3200"/>
          </a:p>
        </p:txBody>
      </p:sp>
      <p:sp>
        <p:nvSpPr>
          <p:cNvPr id="12" name="object 12"/>
          <p:cNvSpPr txBox="1"/>
          <p:nvPr/>
        </p:nvSpPr>
        <p:spPr>
          <a:xfrm>
            <a:off x="2939960" y="3946672"/>
            <a:ext cx="7450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bought</a:t>
            </a:r>
          </a:p>
        </p:txBody>
      </p:sp>
      <p:sp>
        <p:nvSpPr>
          <p:cNvPr id="13" name="object 13"/>
          <p:cNvSpPr/>
          <p:nvPr/>
        </p:nvSpPr>
        <p:spPr>
          <a:xfrm>
            <a:off x="8591216" y="3754559"/>
            <a:ext cx="651933" cy="662093"/>
          </a:xfrm>
          <a:custGeom>
            <a:avLst/>
            <a:gdLst/>
            <a:ahLst/>
            <a:cxnLst/>
            <a:rect l="l" t="t" r="r" b="b"/>
            <a:pathLst>
              <a:path w="488950" h="496570">
                <a:moveTo>
                  <a:pt x="244349" y="496199"/>
                </a:moveTo>
                <a:lnTo>
                  <a:pt x="195104" y="491158"/>
                </a:lnTo>
                <a:lnTo>
                  <a:pt x="149237" y="476702"/>
                </a:lnTo>
                <a:lnTo>
                  <a:pt x="107731" y="453828"/>
                </a:lnTo>
                <a:lnTo>
                  <a:pt x="71568" y="423533"/>
                </a:lnTo>
                <a:lnTo>
                  <a:pt x="41731" y="386815"/>
                </a:lnTo>
                <a:lnTo>
                  <a:pt x="19202" y="344672"/>
                </a:lnTo>
                <a:lnTo>
                  <a:pt x="4964" y="298101"/>
                </a:lnTo>
                <a:lnTo>
                  <a:pt x="0" y="248099"/>
                </a:lnTo>
                <a:lnTo>
                  <a:pt x="4964" y="198097"/>
                </a:lnTo>
                <a:lnTo>
                  <a:pt x="19202" y="151526"/>
                </a:lnTo>
                <a:lnTo>
                  <a:pt x="41731" y="109383"/>
                </a:lnTo>
                <a:lnTo>
                  <a:pt x="71568" y="72665"/>
                </a:lnTo>
                <a:lnTo>
                  <a:pt x="107731" y="42370"/>
                </a:lnTo>
                <a:lnTo>
                  <a:pt x="149237" y="19496"/>
                </a:lnTo>
                <a:lnTo>
                  <a:pt x="195104" y="5040"/>
                </a:lnTo>
                <a:lnTo>
                  <a:pt x="244349" y="0"/>
                </a:lnTo>
                <a:lnTo>
                  <a:pt x="292238" y="4812"/>
                </a:lnTo>
                <a:lnTo>
                  <a:pt x="337852" y="18890"/>
                </a:lnTo>
                <a:lnTo>
                  <a:pt x="379908" y="41691"/>
                </a:lnTo>
                <a:lnTo>
                  <a:pt x="417124" y="72674"/>
                </a:lnTo>
                <a:lnTo>
                  <a:pt x="447640" y="110459"/>
                </a:lnTo>
                <a:lnTo>
                  <a:pt x="470095" y="153159"/>
                </a:lnTo>
                <a:lnTo>
                  <a:pt x="483959" y="199472"/>
                </a:lnTo>
                <a:lnTo>
                  <a:pt x="488699" y="248099"/>
                </a:lnTo>
                <a:lnTo>
                  <a:pt x="483734" y="298101"/>
                </a:lnTo>
                <a:lnTo>
                  <a:pt x="469496" y="344672"/>
                </a:lnTo>
                <a:lnTo>
                  <a:pt x="446967" y="386815"/>
                </a:lnTo>
                <a:lnTo>
                  <a:pt x="417130" y="423533"/>
                </a:lnTo>
                <a:lnTo>
                  <a:pt x="380967" y="453828"/>
                </a:lnTo>
                <a:lnTo>
                  <a:pt x="339461" y="476702"/>
                </a:lnTo>
                <a:lnTo>
                  <a:pt x="293594" y="491158"/>
                </a:lnTo>
                <a:lnTo>
                  <a:pt x="244349" y="496199"/>
                </a:lnTo>
                <a:close/>
              </a:path>
            </a:pathLst>
          </a:custGeom>
          <a:solidFill>
            <a:srgbClr val="93C37C">
              <a:alpha val="43579"/>
            </a:srgbClr>
          </a:solidFill>
        </p:spPr>
        <p:txBody>
          <a:bodyPr wrap="square" lIns="0" tIns="0" rIns="0" bIns="0" rtlCol="0"/>
          <a:lstStyle/>
          <a:p>
            <a:endParaRPr sz="3200"/>
          </a:p>
        </p:txBody>
      </p:sp>
      <p:sp>
        <p:nvSpPr>
          <p:cNvPr id="14" name="object 14"/>
          <p:cNvSpPr txBox="1"/>
          <p:nvPr/>
        </p:nvSpPr>
        <p:spPr>
          <a:xfrm>
            <a:off x="8810182" y="3946672"/>
            <a:ext cx="21420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in</a:t>
            </a:r>
          </a:p>
        </p:txBody>
      </p:sp>
      <p:sp>
        <p:nvSpPr>
          <p:cNvPr id="15" name="object 15"/>
          <p:cNvSpPr/>
          <p:nvPr/>
        </p:nvSpPr>
        <p:spPr>
          <a:xfrm>
            <a:off x="10605945" y="3754559"/>
            <a:ext cx="909320" cy="662093"/>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sp>
        <p:nvSpPr>
          <p:cNvPr id="16" name="object 16"/>
          <p:cNvSpPr txBox="1"/>
          <p:nvPr/>
        </p:nvSpPr>
        <p:spPr>
          <a:xfrm>
            <a:off x="10846945" y="3946671"/>
            <a:ext cx="4275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2021</a:t>
            </a:r>
          </a:p>
        </p:txBody>
      </p:sp>
      <p:grpSp>
        <p:nvGrpSpPr>
          <p:cNvPr id="17" name="object 17"/>
          <p:cNvGrpSpPr/>
          <p:nvPr/>
        </p:nvGrpSpPr>
        <p:grpSpPr>
          <a:xfrm>
            <a:off x="583599" y="1572563"/>
            <a:ext cx="11025293" cy="662093"/>
            <a:chOff x="437699" y="1179422"/>
            <a:chExt cx="8268970" cy="496570"/>
          </a:xfrm>
        </p:grpSpPr>
        <p:sp>
          <p:nvSpPr>
            <p:cNvPr id="18" name="object 18"/>
            <p:cNvSpPr/>
            <p:nvPr/>
          </p:nvSpPr>
          <p:spPr>
            <a:xfrm>
              <a:off x="437699" y="1179422"/>
              <a:ext cx="794385" cy="496570"/>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9" name="object 19"/>
            <p:cNvSpPr/>
            <p:nvPr/>
          </p:nvSpPr>
          <p:spPr>
            <a:xfrm>
              <a:off x="1983246" y="1179422"/>
              <a:ext cx="1002030" cy="496570"/>
            </a:xfrm>
            <a:custGeom>
              <a:avLst/>
              <a:gdLst/>
              <a:ahLst/>
              <a:cxnLst/>
              <a:rect l="l" t="t" r="r" b="b"/>
              <a:pathLst>
                <a:path w="1002030" h="496569">
                  <a:moveTo>
                    <a:pt x="500849" y="496199"/>
                  </a:moveTo>
                  <a:lnTo>
                    <a:pt x="438023" y="494265"/>
                  </a:lnTo>
                  <a:lnTo>
                    <a:pt x="377526" y="488621"/>
                  </a:lnTo>
                  <a:lnTo>
                    <a:pt x="319828" y="479499"/>
                  </a:lnTo>
                  <a:lnTo>
                    <a:pt x="265397" y="467130"/>
                  </a:lnTo>
                  <a:lnTo>
                    <a:pt x="214702" y="451748"/>
                  </a:lnTo>
                  <a:lnTo>
                    <a:pt x="168214" y="433584"/>
                  </a:lnTo>
                  <a:lnTo>
                    <a:pt x="126402" y="412872"/>
                  </a:lnTo>
                  <a:lnTo>
                    <a:pt x="89735" y="389844"/>
                  </a:lnTo>
                  <a:lnTo>
                    <a:pt x="58682" y="364732"/>
                  </a:lnTo>
                  <a:lnTo>
                    <a:pt x="15296" y="309188"/>
                  </a:lnTo>
                  <a:lnTo>
                    <a:pt x="0" y="248099"/>
                  </a:lnTo>
                  <a:lnTo>
                    <a:pt x="3902" y="216978"/>
                  </a:lnTo>
                  <a:lnTo>
                    <a:pt x="33712" y="158429"/>
                  </a:lnTo>
                  <a:lnTo>
                    <a:pt x="89735" y="106354"/>
                  </a:lnTo>
                  <a:lnTo>
                    <a:pt x="126402" y="83326"/>
                  </a:lnTo>
                  <a:lnTo>
                    <a:pt x="168214" y="62614"/>
                  </a:lnTo>
                  <a:lnTo>
                    <a:pt x="214702" y="44450"/>
                  </a:lnTo>
                  <a:lnTo>
                    <a:pt x="265397" y="29068"/>
                  </a:lnTo>
                  <a:lnTo>
                    <a:pt x="319828" y="16699"/>
                  </a:lnTo>
                  <a:lnTo>
                    <a:pt x="377526" y="7577"/>
                  </a:lnTo>
                  <a:lnTo>
                    <a:pt x="438023"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0" name="object 20"/>
            <p:cNvSpPr/>
            <p:nvPr/>
          </p:nvSpPr>
          <p:spPr>
            <a:xfrm>
              <a:off x="7884259" y="1179422"/>
              <a:ext cx="822325" cy="496570"/>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grpSp>
      <p:sp>
        <p:nvSpPr>
          <p:cNvPr id="21" name="object 21"/>
          <p:cNvSpPr txBox="1"/>
          <p:nvPr/>
        </p:nvSpPr>
        <p:spPr>
          <a:xfrm>
            <a:off x="10807213" y="1764677"/>
            <a:ext cx="524087" cy="242866"/>
          </a:xfrm>
          <a:prstGeom prst="rect">
            <a:avLst/>
          </a:prstGeom>
        </p:spPr>
        <p:txBody>
          <a:bodyPr vert="horz" wrap="square" lIns="0" tIns="16933" rIns="0" bIns="0" rtlCol="0">
            <a:spAutoFit/>
          </a:bodyPr>
          <a:lstStyle/>
          <a:p>
            <a:pPr>
              <a:spcBef>
                <a:spcPts val="133"/>
              </a:spcBef>
            </a:pPr>
            <a:r>
              <a:rPr sz="1467" spc="-33">
                <a:latin typeface="Comfortaa"/>
                <a:cs typeface="Comfortaa"/>
              </a:rPr>
              <a:t>D</a:t>
            </a:r>
            <a:r>
              <a:rPr sz="1467" spc="-120">
                <a:latin typeface="Comfortaa"/>
                <a:cs typeface="Comfortaa"/>
              </a:rPr>
              <a:t>A</a:t>
            </a:r>
            <a:r>
              <a:rPr sz="1467">
                <a:latin typeface="Comfortaa"/>
                <a:cs typeface="Comfortaa"/>
              </a:rPr>
              <a:t>TE</a:t>
            </a:r>
          </a:p>
        </p:txBody>
      </p:sp>
      <p:sp>
        <p:nvSpPr>
          <p:cNvPr id="22" name="object 22"/>
          <p:cNvSpPr/>
          <p:nvPr/>
        </p:nvSpPr>
        <p:spPr>
          <a:xfrm>
            <a:off x="8249216" y="1572563"/>
            <a:ext cx="1336040" cy="662093"/>
          </a:xfrm>
          <a:custGeom>
            <a:avLst/>
            <a:gdLst/>
            <a:ahLst/>
            <a:cxnLst/>
            <a:rect l="l" t="t" r="r" b="b"/>
            <a:pathLst>
              <a:path w="1002029" h="496569">
                <a:moveTo>
                  <a:pt x="500849" y="496199"/>
                </a:moveTo>
                <a:lnTo>
                  <a:pt x="438025" y="494265"/>
                </a:lnTo>
                <a:lnTo>
                  <a:pt x="377530" y="488621"/>
                </a:lnTo>
                <a:lnTo>
                  <a:pt x="319833" y="479499"/>
                </a:lnTo>
                <a:lnTo>
                  <a:pt x="265402" y="467130"/>
                </a:lnTo>
                <a:lnTo>
                  <a:pt x="214708" y="451748"/>
                </a:lnTo>
                <a:lnTo>
                  <a:pt x="168219" y="433584"/>
                </a:lnTo>
                <a:lnTo>
                  <a:pt x="126406" y="412872"/>
                </a:lnTo>
                <a:lnTo>
                  <a:pt x="89738" y="389844"/>
                </a:lnTo>
                <a:lnTo>
                  <a:pt x="58684" y="364732"/>
                </a:lnTo>
                <a:lnTo>
                  <a:pt x="15297" y="309188"/>
                </a:lnTo>
                <a:lnTo>
                  <a:pt x="0" y="248099"/>
                </a:lnTo>
                <a:lnTo>
                  <a:pt x="3902" y="216978"/>
                </a:lnTo>
                <a:lnTo>
                  <a:pt x="33714" y="158429"/>
                </a:lnTo>
                <a:lnTo>
                  <a:pt x="89738" y="106354"/>
                </a:lnTo>
                <a:lnTo>
                  <a:pt x="126406" y="83326"/>
                </a:lnTo>
                <a:lnTo>
                  <a:pt x="168219" y="62614"/>
                </a:lnTo>
                <a:lnTo>
                  <a:pt x="214708" y="44450"/>
                </a:lnTo>
                <a:lnTo>
                  <a:pt x="265402" y="29068"/>
                </a:lnTo>
                <a:lnTo>
                  <a:pt x="319833" y="16699"/>
                </a:lnTo>
                <a:lnTo>
                  <a:pt x="377530" y="7577"/>
                </a:lnTo>
                <a:lnTo>
                  <a:pt x="438025" y="1933"/>
                </a:lnTo>
                <a:lnTo>
                  <a:pt x="500849" y="0"/>
                </a:lnTo>
                <a:lnTo>
                  <a:pt x="563672" y="1933"/>
                </a:lnTo>
                <a:lnTo>
                  <a:pt x="624167" y="7577"/>
                </a:lnTo>
                <a:lnTo>
                  <a:pt x="681864" y="16699"/>
                </a:lnTo>
                <a:lnTo>
                  <a:pt x="736295" y="29068"/>
                </a:lnTo>
                <a:lnTo>
                  <a:pt x="786989" y="44450"/>
                </a:lnTo>
                <a:lnTo>
                  <a:pt x="833478" y="62614"/>
                </a:lnTo>
                <a:lnTo>
                  <a:pt x="875291" y="83326"/>
                </a:lnTo>
                <a:lnTo>
                  <a:pt x="911959" y="106354"/>
                </a:lnTo>
                <a:lnTo>
                  <a:pt x="943013" y="131466"/>
                </a:lnTo>
                <a:lnTo>
                  <a:pt x="986400" y="187010"/>
                </a:lnTo>
                <a:lnTo>
                  <a:pt x="1001698" y="248099"/>
                </a:lnTo>
                <a:lnTo>
                  <a:pt x="997795" y="279220"/>
                </a:lnTo>
                <a:lnTo>
                  <a:pt x="967983" y="337769"/>
                </a:lnTo>
                <a:lnTo>
                  <a:pt x="911959" y="389844"/>
                </a:lnTo>
                <a:lnTo>
                  <a:pt x="875291" y="412872"/>
                </a:lnTo>
                <a:lnTo>
                  <a:pt x="833478" y="433584"/>
                </a:lnTo>
                <a:lnTo>
                  <a:pt x="786989" y="451748"/>
                </a:lnTo>
                <a:lnTo>
                  <a:pt x="736295" y="467130"/>
                </a:lnTo>
                <a:lnTo>
                  <a:pt x="681864" y="479499"/>
                </a:lnTo>
                <a:lnTo>
                  <a:pt x="624167" y="488621"/>
                </a:lnTo>
                <a:lnTo>
                  <a:pt x="563672" y="494265"/>
                </a:lnTo>
                <a:lnTo>
                  <a:pt x="500849" y="496199"/>
                </a:lnTo>
                <a:close/>
              </a:path>
            </a:pathLst>
          </a:custGeom>
          <a:solidFill>
            <a:srgbClr val="77909C">
              <a:alpha val="48039"/>
            </a:srgbClr>
          </a:solidFill>
        </p:spPr>
        <p:txBody>
          <a:bodyPr wrap="square" lIns="0" tIns="0" rIns="0" bIns="0" rtlCol="0"/>
          <a:lstStyle/>
          <a:p>
            <a:endParaRPr sz="3200"/>
          </a:p>
        </p:txBody>
      </p:sp>
      <p:sp>
        <p:nvSpPr>
          <p:cNvPr id="23" name="object 23"/>
          <p:cNvSpPr txBox="1"/>
          <p:nvPr/>
        </p:nvSpPr>
        <p:spPr>
          <a:xfrm>
            <a:off x="8575461" y="1764677"/>
            <a:ext cx="701040" cy="242866"/>
          </a:xfrm>
          <a:prstGeom prst="rect">
            <a:avLst/>
          </a:prstGeom>
        </p:spPr>
        <p:txBody>
          <a:bodyPr vert="horz" wrap="square" lIns="0" tIns="16933" rIns="0" bIns="0" rtlCol="0">
            <a:spAutoFit/>
          </a:bodyPr>
          <a:lstStyle/>
          <a:p>
            <a:pPr>
              <a:spcBef>
                <a:spcPts val="133"/>
              </a:spcBef>
            </a:pPr>
            <a:r>
              <a:rPr sz="1467" spc="-93">
                <a:latin typeface="Comfortaa"/>
                <a:cs typeface="Comfortaa"/>
              </a:rPr>
              <a:t>O</a:t>
            </a:r>
            <a:r>
              <a:rPr sz="1467">
                <a:latin typeface="Comfortaa"/>
                <a:cs typeface="Comfortaa"/>
              </a:rPr>
              <a:t>THER</a:t>
            </a:r>
          </a:p>
        </p:txBody>
      </p:sp>
      <p:sp>
        <p:nvSpPr>
          <p:cNvPr id="24" name="object 24"/>
          <p:cNvSpPr txBox="1"/>
          <p:nvPr/>
        </p:nvSpPr>
        <p:spPr>
          <a:xfrm>
            <a:off x="838445" y="1151248"/>
            <a:ext cx="566420" cy="789233"/>
          </a:xfrm>
          <a:prstGeom prst="rect">
            <a:avLst/>
          </a:prstGeom>
        </p:spPr>
        <p:txBody>
          <a:bodyPr vert="horz" wrap="square" lIns="0" tIns="16933" rIns="0" bIns="0" rtlCol="0">
            <a:spAutoFit/>
          </a:bodyPr>
          <a:lstStyle/>
          <a:p>
            <a:pPr marR="55879" algn="ctr">
              <a:spcBef>
                <a:spcPts val="133"/>
              </a:spcBef>
            </a:pPr>
            <a:r>
              <a:rPr sz="1867" b="1">
                <a:latin typeface="Comfortaa"/>
                <a:cs typeface="Comfortaa"/>
              </a:rPr>
              <a:t>Y</a:t>
            </a:r>
            <a:r>
              <a:rPr sz="1800" b="1" baseline="-30864">
                <a:latin typeface="Comfortaa"/>
                <a:cs typeface="Comfortaa"/>
              </a:rPr>
              <a:t>1</a:t>
            </a:r>
            <a:endParaRPr sz="1800" baseline="-30864">
              <a:latin typeface="Comfortaa"/>
              <a:cs typeface="Comfortaa"/>
            </a:endParaRPr>
          </a:p>
          <a:p>
            <a:pPr>
              <a:spcBef>
                <a:spcPts val="87"/>
              </a:spcBef>
            </a:pPr>
            <a:endParaRPr sz="1600">
              <a:latin typeface="Comfortaa"/>
              <a:cs typeface="Comfortaa"/>
            </a:endParaRPr>
          </a:p>
          <a:p>
            <a:pPr marR="6773" algn="ctr">
              <a:spcBef>
                <a:spcPts val="7"/>
              </a:spcBef>
            </a:pPr>
            <a:r>
              <a:rPr sz="1467">
                <a:latin typeface="Comfortaa"/>
                <a:cs typeface="Comfortaa"/>
              </a:rPr>
              <a:t>PERS</a:t>
            </a:r>
          </a:p>
        </p:txBody>
      </p:sp>
      <p:sp>
        <p:nvSpPr>
          <p:cNvPr id="25" name="object 25"/>
          <p:cNvSpPr txBox="1"/>
          <p:nvPr/>
        </p:nvSpPr>
        <p:spPr>
          <a:xfrm>
            <a:off x="2936703" y="1151248"/>
            <a:ext cx="768773" cy="789233"/>
          </a:xfrm>
          <a:prstGeom prst="rect">
            <a:avLst/>
          </a:prstGeom>
        </p:spPr>
        <p:txBody>
          <a:bodyPr vert="horz" wrap="square" lIns="0" tIns="16933" rIns="0" bIns="0" rtlCol="0">
            <a:spAutoFit/>
          </a:bodyPr>
          <a:lstStyle/>
          <a:p>
            <a:pPr marL="35559" algn="ctr">
              <a:spcBef>
                <a:spcPts val="133"/>
              </a:spcBef>
            </a:pPr>
            <a:r>
              <a:rPr sz="1867" b="1" spc="7">
                <a:latin typeface="Comfortaa"/>
                <a:cs typeface="Comfortaa"/>
              </a:rPr>
              <a:t>Y</a:t>
            </a:r>
            <a:r>
              <a:rPr sz="1800" b="1" spc="9" baseline="-30864">
                <a:latin typeface="Comfortaa"/>
                <a:cs typeface="Comfortaa"/>
              </a:rPr>
              <a:t>2</a:t>
            </a:r>
            <a:endParaRPr sz="1800" baseline="-30864">
              <a:latin typeface="Comfortaa"/>
              <a:cs typeface="Comfortaa"/>
            </a:endParaRPr>
          </a:p>
          <a:p>
            <a:pPr>
              <a:spcBef>
                <a:spcPts val="87"/>
              </a:spcBef>
            </a:pPr>
            <a:endParaRPr sz="1600">
              <a:latin typeface="Comfortaa"/>
              <a:cs typeface="Comfortaa"/>
            </a:endParaRPr>
          </a:p>
          <a:p>
            <a:pPr marR="6773" algn="ctr">
              <a:spcBef>
                <a:spcPts val="7"/>
              </a:spcBef>
            </a:pPr>
            <a:r>
              <a:rPr sz="1467" spc="-20">
                <a:latin typeface="Comfortaa"/>
                <a:cs typeface="Comfortaa"/>
              </a:rPr>
              <a:t>OTHER</a:t>
            </a:r>
            <a:endParaRPr sz="1467">
              <a:latin typeface="Comfortaa"/>
              <a:cs typeface="Comfortaa"/>
            </a:endParaRPr>
          </a:p>
        </p:txBody>
      </p:sp>
      <p:sp>
        <p:nvSpPr>
          <p:cNvPr id="26" name="object 26"/>
          <p:cNvSpPr txBox="1"/>
          <p:nvPr/>
        </p:nvSpPr>
        <p:spPr>
          <a:xfrm>
            <a:off x="92689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7" name="object 27"/>
          <p:cNvSpPr txBox="1"/>
          <p:nvPr/>
        </p:nvSpPr>
        <p:spPr>
          <a:xfrm>
            <a:off x="3162090"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8" name="object 28"/>
          <p:cNvSpPr txBox="1"/>
          <p:nvPr/>
        </p:nvSpPr>
        <p:spPr>
          <a:xfrm>
            <a:off x="6006885"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9" name="object 29"/>
          <p:cNvSpPr txBox="1"/>
          <p:nvPr/>
        </p:nvSpPr>
        <p:spPr>
          <a:xfrm>
            <a:off x="8752378" y="4434995"/>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30" name="object 30"/>
          <p:cNvSpPr txBox="1"/>
          <p:nvPr/>
        </p:nvSpPr>
        <p:spPr>
          <a:xfrm>
            <a:off x="10907677"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31" name="object 31"/>
          <p:cNvSpPr txBox="1"/>
          <p:nvPr/>
        </p:nvSpPr>
        <p:spPr>
          <a:xfrm>
            <a:off x="8769311" y="1082201"/>
            <a:ext cx="347133" cy="304421"/>
          </a:xfrm>
          <a:prstGeom prst="rect">
            <a:avLst/>
          </a:prstGeom>
        </p:spPr>
        <p:txBody>
          <a:bodyPr vert="horz" wrap="square" lIns="0" tIns="16933" rIns="0" bIns="0" rtlCol="0">
            <a:spAutoFit/>
          </a:bodyPr>
          <a:lstStyle/>
          <a:p>
            <a:pPr marL="33866">
              <a:spcBef>
                <a:spcPts val="133"/>
              </a:spcBef>
            </a:pPr>
            <a:r>
              <a:rPr sz="1867" b="1" spc="7">
                <a:latin typeface="Comfortaa"/>
                <a:cs typeface="Comfortaa"/>
              </a:rPr>
              <a:t>Y</a:t>
            </a:r>
            <a:r>
              <a:rPr sz="1800" b="1" spc="9" baseline="-33950">
                <a:latin typeface="Comfortaa"/>
                <a:cs typeface="Comfortaa"/>
              </a:rPr>
              <a:t>4</a:t>
            </a:r>
            <a:endParaRPr sz="1800" baseline="-33950">
              <a:latin typeface="Comfortaa"/>
              <a:cs typeface="Comfortaa"/>
            </a:endParaRPr>
          </a:p>
        </p:txBody>
      </p:sp>
      <p:sp>
        <p:nvSpPr>
          <p:cNvPr id="32" name="object 32"/>
          <p:cNvSpPr txBox="1"/>
          <p:nvPr/>
        </p:nvSpPr>
        <p:spPr>
          <a:xfrm>
            <a:off x="10924611" y="1071350"/>
            <a:ext cx="342900" cy="304421"/>
          </a:xfrm>
          <a:prstGeom prst="rect">
            <a:avLst/>
          </a:prstGeom>
        </p:spPr>
        <p:txBody>
          <a:bodyPr vert="horz" wrap="square" lIns="0" tIns="16933" rIns="0" bIns="0" rtlCol="0">
            <a:spAutoFit/>
          </a:bodyPr>
          <a:lstStyle/>
          <a:p>
            <a:pPr marL="33866">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p:txBody>
      </p:sp>
      <p:grpSp>
        <p:nvGrpSpPr>
          <p:cNvPr id="33" name="object 33"/>
          <p:cNvGrpSpPr/>
          <p:nvPr/>
        </p:nvGrpSpPr>
        <p:grpSpPr>
          <a:xfrm>
            <a:off x="1629297" y="1831177"/>
            <a:ext cx="9444567" cy="2585719"/>
            <a:chOff x="1221972" y="1373382"/>
            <a:chExt cx="7083425" cy="1939289"/>
          </a:xfrm>
        </p:grpSpPr>
        <p:sp>
          <p:nvSpPr>
            <p:cNvPr id="34" name="object 34"/>
            <p:cNvSpPr/>
            <p:nvPr/>
          </p:nvSpPr>
          <p:spPr>
            <a:xfrm>
              <a:off x="1553226" y="1373382"/>
              <a:ext cx="108585" cy="108585"/>
            </a:xfrm>
            <a:custGeom>
              <a:avLst/>
              <a:gdLst/>
              <a:ahLst/>
              <a:cxnLst/>
              <a:rect l="l" t="t" r="r" b="b"/>
              <a:pathLst>
                <a:path w="108585" h="108584">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35" name="object 35"/>
            <p:cNvSpPr/>
            <p:nvPr/>
          </p:nvSpPr>
          <p:spPr>
            <a:xfrm>
              <a:off x="1231497" y="1427522"/>
              <a:ext cx="6652895" cy="0"/>
            </a:xfrm>
            <a:custGeom>
              <a:avLst/>
              <a:gdLst/>
              <a:ahLst/>
              <a:cxnLst/>
              <a:rect l="l" t="t" r="r" b="b"/>
              <a:pathLst>
                <a:path w="6652895">
                  <a:moveTo>
                    <a:pt x="0" y="0"/>
                  </a:moveTo>
                  <a:lnTo>
                    <a:pt x="751798" y="0"/>
                  </a:lnTo>
                </a:path>
                <a:path w="6652895">
                  <a:moveTo>
                    <a:pt x="1753446" y="0"/>
                  </a:moveTo>
                  <a:lnTo>
                    <a:pt x="2990643" y="0"/>
                  </a:lnTo>
                </a:path>
                <a:path w="6652895">
                  <a:moveTo>
                    <a:pt x="3898367" y="0"/>
                  </a:moveTo>
                  <a:lnTo>
                    <a:pt x="4955565" y="0"/>
                  </a:lnTo>
                </a:path>
                <a:path w="6652895">
                  <a:moveTo>
                    <a:pt x="5957112" y="0"/>
                  </a:moveTo>
                  <a:lnTo>
                    <a:pt x="6652811" y="0"/>
                  </a:lnTo>
                </a:path>
              </a:pathLst>
            </a:custGeom>
            <a:ln w="19049">
              <a:solidFill>
                <a:srgbClr val="1154CC"/>
              </a:solidFill>
            </a:ln>
          </p:spPr>
          <p:txBody>
            <a:bodyPr wrap="square" lIns="0" tIns="0" rIns="0" bIns="0" rtlCol="0"/>
            <a:lstStyle/>
            <a:p>
              <a:endParaRPr sz="3200"/>
            </a:p>
          </p:txBody>
        </p:sp>
        <p:sp>
          <p:nvSpPr>
            <p:cNvPr id="36" name="object 36"/>
            <p:cNvSpPr/>
            <p:nvPr/>
          </p:nvSpPr>
          <p:spPr>
            <a:xfrm>
              <a:off x="3610610" y="1373390"/>
              <a:ext cx="3994785" cy="108585"/>
            </a:xfrm>
            <a:custGeom>
              <a:avLst/>
              <a:gdLst/>
              <a:ahLst/>
              <a:cxnLst/>
              <a:rect l="l" t="t" r="r" b="b"/>
              <a:pathLst>
                <a:path w="3994784" h="108584">
                  <a:moveTo>
                    <a:pt x="108305" y="0"/>
                  </a:moveTo>
                  <a:lnTo>
                    <a:pt x="0" y="0"/>
                  </a:lnTo>
                  <a:lnTo>
                    <a:pt x="0" y="108292"/>
                  </a:lnTo>
                  <a:lnTo>
                    <a:pt x="108305" y="108292"/>
                  </a:lnTo>
                  <a:lnTo>
                    <a:pt x="108305" y="0"/>
                  </a:lnTo>
                  <a:close/>
                </a:path>
                <a:path w="3994784" h="108584">
                  <a:moveTo>
                    <a:pt x="2241893" y="0"/>
                  </a:moveTo>
                  <a:lnTo>
                    <a:pt x="2133600" y="0"/>
                  </a:lnTo>
                  <a:lnTo>
                    <a:pt x="2133600" y="108292"/>
                  </a:lnTo>
                  <a:lnTo>
                    <a:pt x="2241893" y="108292"/>
                  </a:lnTo>
                  <a:lnTo>
                    <a:pt x="2241893" y="0"/>
                  </a:lnTo>
                  <a:close/>
                </a:path>
                <a:path w="3994784" h="108584">
                  <a:moveTo>
                    <a:pt x="3994493" y="0"/>
                  </a:moveTo>
                  <a:lnTo>
                    <a:pt x="3886200" y="0"/>
                  </a:lnTo>
                  <a:lnTo>
                    <a:pt x="3886200" y="108292"/>
                  </a:lnTo>
                  <a:lnTo>
                    <a:pt x="3994493" y="108292"/>
                  </a:lnTo>
                  <a:lnTo>
                    <a:pt x="3994493" y="0"/>
                  </a:lnTo>
                  <a:close/>
                </a:path>
              </a:pathLst>
            </a:custGeom>
            <a:solidFill>
              <a:srgbClr val="1154CC"/>
            </a:solidFill>
          </p:spPr>
          <p:txBody>
            <a:bodyPr wrap="square" lIns="0" tIns="0" rIns="0" bIns="0" rtlCol="0"/>
            <a:lstStyle/>
            <a:p>
              <a:endParaRPr sz="3200"/>
            </a:p>
          </p:txBody>
        </p:sp>
        <p:sp>
          <p:nvSpPr>
            <p:cNvPr id="37" name="object 37"/>
            <p:cNvSpPr/>
            <p:nvPr/>
          </p:nvSpPr>
          <p:spPr>
            <a:xfrm>
              <a:off x="7550959" y="1481682"/>
              <a:ext cx="744855" cy="1334135"/>
            </a:xfrm>
            <a:custGeom>
              <a:avLst/>
              <a:gdLst/>
              <a:ahLst/>
              <a:cxnLst/>
              <a:rect l="l" t="t" r="r" b="b"/>
              <a:pathLst>
                <a:path w="744854" h="1334135">
                  <a:moveTo>
                    <a:pt x="744298" y="1334087"/>
                  </a:moveTo>
                  <a:lnTo>
                    <a:pt x="0" y="0"/>
                  </a:lnTo>
                </a:path>
              </a:pathLst>
            </a:custGeom>
            <a:ln w="19049">
              <a:solidFill>
                <a:srgbClr val="1154CC"/>
              </a:solidFill>
            </a:ln>
          </p:spPr>
          <p:txBody>
            <a:bodyPr wrap="square" lIns="0" tIns="0" rIns="0" bIns="0" rtlCol="0"/>
            <a:lstStyle/>
            <a:p>
              <a:endParaRPr sz="3200"/>
            </a:p>
          </p:txBody>
        </p:sp>
        <p:sp>
          <p:nvSpPr>
            <p:cNvPr id="38" name="object 38"/>
            <p:cNvSpPr/>
            <p:nvPr/>
          </p:nvSpPr>
          <p:spPr>
            <a:xfrm>
              <a:off x="4175116" y="2815919"/>
              <a:ext cx="1002030" cy="496570"/>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grpSp>
      <p:sp>
        <p:nvSpPr>
          <p:cNvPr id="39" name="object 39"/>
          <p:cNvSpPr txBox="1"/>
          <p:nvPr/>
        </p:nvSpPr>
        <p:spPr>
          <a:xfrm>
            <a:off x="5880038" y="3946671"/>
            <a:ext cx="710353" cy="242866"/>
          </a:xfrm>
          <a:prstGeom prst="rect">
            <a:avLst/>
          </a:prstGeom>
        </p:spPr>
        <p:txBody>
          <a:bodyPr vert="horz" wrap="square" lIns="0" tIns="16933" rIns="0" bIns="0" rtlCol="0">
            <a:spAutoFit/>
          </a:bodyPr>
          <a:lstStyle/>
          <a:p>
            <a:pPr marL="16933">
              <a:spcBef>
                <a:spcPts val="133"/>
              </a:spcBef>
            </a:pPr>
            <a:r>
              <a:rPr sz="1467" spc="-60">
                <a:latin typeface="Comfortaa"/>
                <a:cs typeface="Comfortaa"/>
              </a:rPr>
              <a:t>G</a:t>
            </a:r>
            <a:r>
              <a:rPr sz="1467">
                <a:latin typeface="Comfortaa"/>
                <a:cs typeface="Comfortaa"/>
              </a:rPr>
              <a:t>oog</a:t>
            </a:r>
            <a:r>
              <a:rPr sz="1467" spc="-47">
                <a:latin typeface="Comfortaa"/>
                <a:cs typeface="Comfortaa"/>
              </a:rPr>
              <a:t>l</a:t>
            </a:r>
            <a:r>
              <a:rPr sz="1467">
                <a:latin typeface="Comfortaa"/>
                <a:cs typeface="Comfortaa"/>
              </a:rPr>
              <a:t>e</a:t>
            </a:r>
          </a:p>
        </p:txBody>
      </p:sp>
      <p:sp>
        <p:nvSpPr>
          <p:cNvPr id="40" name="object 40"/>
          <p:cNvSpPr/>
          <p:nvPr/>
        </p:nvSpPr>
        <p:spPr>
          <a:xfrm>
            <a:off x="5629422" y="1572563"/>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41" name="object 41"/>
          <p:cNvSpPr txBox="1"/>
          <p:nvPr/>
        </p:nvSpPr>
        <p:spPr>
          <a:xfrm>
            <a:off x="5920343" y="1151248"/>
            <a:ext cx="646007" cy="789233"/>
          </a:xfrm>
          <a:prstGeom prst="rect">
            <a:avLst/>
          </a:prstGeom>
        </p:spPr>
        <p:txBody>
          <a:bodyPr vert="horz" wrap="square" lIns="0" tIns="16933" rIns="0" bIns="0" rtlCol="0">
            <a:spAutoFit/>
          </a:bodyPr>
          <a:lstStyle/>
          <a:p>
            <a:pPr marL="137157">
              <a:spcBef>
                <a:spcPts val="133"/>
              </a:spcBef>
            </a:pPr>
            <a:r>
              <a:rPr sz="1867" b="1" spc="7">
                <a:latin typeface="Comfortaa"/>
                <a:cs typeface="Comfortaa"/>
              </a:rPr>
              <a:t>Y</a:t>
            </a:r>
            <a:r>
              <a:rPr sz="1800" b="1" spc="9" baseline="-30864">
                <a:latin typeface="Comfortaa"/>
                <a:cs typeface="Comfortaa"/>
              </a:rPr>
              <a:t>3</a:t>
            </a:r>
            <a:endParaRPr sz="1800" baseline="-30864">
              <a:latin typeface="Comfortaa"/>
              <a:cs typeface="Comfortaa"/>
            </a:endParaRPr>
          </a:p>
          <a:p>
            <a:pPr>
              <a:spcBef>
                <a:spcPts val="87"/>
              </a:spcBef>
            </a:pPr>
            <a:endParaRPr sz="1600">
              <a:latin typeface="Comfortaa"/>
              <a:cs typeface="Comfortaa"/>
            </a:endParaRPr>
          </a:p>
          <a:p>
            <a:pPr marL="33866">
              <a:spcBef>
                <a:spcPts val="7"/>
              </a:spcBef>
            </a:pPr>
            <a:r>
              <a:rPr sz="1467">
                <a:latin typeface="Comfortaa"/>
                <a:cs typeface="Comfortaa"/>
              </a:rPr>
              <a:t>ORGA</a:t>
            </a:r>
          </a:p>
        </p:txBody>
      </p:sp>
      <p:grpSp>
        <p:nvGrpSpPr>
          <p:cNvPr id="42" name="object 42"/>
          <p:cNvGrpSpPr/>
          <p:nvPr/>
        </p:nvGrpSpPr>
        <p:grpSpPr>
          <a:xfrm>
            <a:off x="1054972" y="2221275"/>
            <a:ext cx="5246793" cy="1546013"/>
            <a:chOff x="791228" y="1665956"/>
            <a:chExt cx="3935095" cy="1159510"/>
          </a:xfrm>
        </p:grpSpPr>
        <p:sp>
          <p:nvSpPr>
            <p:cNvPr id="43" name="object 43"/>
            <p:cNvSpPr/>
            <p:nvPr/>
          </p:nvSpPr>
          <p:spPr>
            <a:xfrm>
              <a:off x="4675965" y="1675621"/>
              <a:ext cx="0" cy="1140460"/>
            </a:xfrm>
            <a:custGeom>
              <a:avLst/>
              <a:gdLst/>
              <a:ahLst/>
              <a:cxnLst/>
              <a:rect l="l" t="t" r="r" b="b"/>
              <a:pathLst>
                <a:path h="1140460">
                  <a:moveTo>
                    <a:pt x="0" y="1140297"/>
                  </a:moveTo>
                  <a:lnTo>
                    <a:pt x="0" y="0"/>
                  </a:lnTo>
                </a:path>
              </a:pathLst>
            </a:custGeom>
            <a:ln w="19049">
              <a:solidFill>
                <a:srgbClr val="1154CC"/>
              </a:solidFill>
            </a:ln>
          </p:spPr>
          <p:txBody>
            <a:bodyPr wrap="square" lIns="0" tIns="0" rIns="0" bIns="0" rtlCol="0"/>
            <a:lstStyle/>
            <a:p>
              <a:endParaRPr sz="3200"/>
            </a:p>
          </p:txBody>
        </p:sp>
        <p:sp>
          <p:nvSpPr>
            <p:cNvPr id="44" name="object 44"/>
            <p:cNvSpPr/>
            <p:nvPr/>
          </p:nvSpPr>
          <p:spPr>
            <a:xfrm>
              <a:off x="4617490" y="2135380"/>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45" name="object 45"/>
            <p:cNvSpPr/>
            <p:nvPr/>
          </p:nvSpPr>
          <p:spPr>
            <a:xfrm>
              <a:off x="834598" y="2189220"/>
              <a:ext cx="3810" cy="626745"/>
            </a:xfrm>
            <a:custGeom>
              <a:avLst/>
              <a:gdLst/>
              <a:ahLst/>
              <a:cxnLst/>
              <a:rect l="l" t="t" r="r" b="b"/>
              <a:pathLst>
                <a:path w="3809" h="626744">
                  <a:moveTo>
                    <a:pt x="0" y="626698"/>
                  </a:moveTo>
                  <a:lnTo>
                    <a:pt x="3599" y="0"/>
                  </a:lnTo>
                </a:path>
              </a:pathLst>
            </a:custGeom>
            <a:ln w="19049">
              <a:solidFill>
                <a:srgbClr val="1154CC"/>
              </a:solidFill>
            </a:ln>
          </p:spPr>
          <p:txBody>
            <a:bodyPr wrap="square" lIns="0" tIns="0" rIns="0" bIns="0" rtlCol="0"/>
            <a:lstStyle/>
            <a:p>
              <a:endParaRPr sz="3200"/>
            </a:p>
          </p:txBody>
        </p:sp>
        <p:sp>
          <p:nvSpPr>
            <p:cNvPr id="46" name="object 46"/>
            <p:cNvSpPr/>
            <p:nvPr/>
          </p:nvSpPr>
          <p:spPr>
            <a:xfrm>
              <a:off x="791228" y="2135380"/>
              <a:ext cx="108585" cy="108585"/>
            </a:xfrm>
            <a:custGeom>
              <a:avLst/>
              <a:gdLst/>
              <a:ahLst/>
              <a:cxnLst/>
              <a:rect l="l" t="t" r="r" b="b"/>
              <a:pathLst>
                <a:path w="108584"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47" name="object 47"/>
            <p:cNvSpPr/>
            <p:nvPr/>
          </p:nvSpPr>
          <p:spPr>
            <a:xfrm>
              <a:off x="834578" y="1675481"/>
              <a:ext cx="10795" cy="460375"/>
            </a:xfrm>
            <a:custGeom>
              <a:avLst/>
              <a:gdLst/>
              <a:ahLst/>
              <a:cxnLst/>
              <a:rect l="l" t="t" r="r" b="b"/>
              <a:pathLst>
                <a:path w="10794" h="460375">
                  <a:moveTo>
                    <a:pt x="10799" y="459899"/>
                  </a:moveTo>
                  <a:lnTo>
                    <a:pt x="0" y="0"/>
                  </a:lnTo>
                </a:path>
              </a:pathLst>
            </a:custGeom>
            <a:ln w="19049">
              <a:solidFill>
                <a:srgbClr val="1154CC"/>
              </a:solidFill>
            </a:ln>
          </p:spPr>
          <p:txBody>
            <a:bodyPr wrap="square" lIns="0" tIns="0" rIns="0" bIns="0" rtlCol="0"/>
            <a:lstStyle/>
            <a:p>
              <a:endParaRPr sz="3200"/>
            </a:p>
          </p:txBody>
        </p:sp>
      </p:grpSp>
      <p:sp>
        <p:nvSpPr>
          <p:cNvPr id="48" name="object 48"/>
          <p:cNvSpPr txBox="1"/>
          <p:nvPr/>
        </p:nvSpPr>
        <p:spPr>
          <a:xfrm>
            <a:off x="408032" y="5354601"/>
            <a:ext cx="5401733" cy="304421"/>
          </a:xfrm>
          <a:prstGeom prst="rect">
            <a:avLst/>
          </a:prstGeom>
        </p:spPr>
        <p:txBody>
          <a:bodyPr vert="horz" wrap="square" lIns="0" tIns="16933" rIns="0" bIns="0" rtlCol="0">
            <a:spAutoFit/>
          </a:bodyPr>
          <a:lstStyle/>
          <a:p>
            <a:pPr marL="50799">
              <a:spcBef>
                <a:spcPts val="133"/>
              </a:spcBef>
            </a:pPr>
            <a:r>
              <a:rPr sz="1867" b="1" spc="73">
                <a:solidFill>
                  <a:srgbClr val="990000"/>
                </a:solidFill>
                <a:latin typeface="Comfortaa"/>
                <a:cs typeface="Comfortaa"/>
              </a:rPr>
              <a:t>Ψ</a:t>
            </a:r>
            <a:r>
              <a:rPr sz="1800" b="1" spc="109" baseline="-30864">
                <a:solidFill>
                  <a:srgbClr val="990000"/>
                </a:solidFill>
                <a:latin typeface="Comfortaa"/>
                <a:cs typeface="Comfortaa"/>
              </a:rPr>
              <a:t>4</a:t>
            </a:r>
            <a:r>
              <a:rPr sz="1867" spc="73">
                <a:latin typeface="Comfortaa"/>
                <a:cs typeface="Comfortaa"/>
              </a:rPr>
              <a:t>(Y</a:t>
            </a:r>
            <a:r>
              <a:rPr sz="1800" b="1" spc="109" baseline="-30864">
                <a:latin typeface="Comfortaa"/>
                <a:cs typeface="Comfortaa"/>
              </a:rPr>
              <a:t>3</a:t>
            </a:r>
            <a:r>
              <a:rPr sz="1867" spc="73">
                <a:latin typeface="Comfortaa"/>
                <a:cs typeface="Comfortaa"/>
              </a:rPr>
              <a:t>, </a:t>
            </a:r>
            <a:r>
              <a:rPr sz="1867">
                <a:latin typeface="Comfortaa"/>
                <a:cs typeface="Comfortaa"/>
              </a:rPr>
              <a:t>Y</a:t>
            </a:r>
            <a:r>
              <a:rPr sz="1800" b="1" baseline="-30864">
                <a:latin typeface="Comfortaa"/>
                <a:cs typeface="Comfortaa"/>
              </a:rPr>
              <a:t>2</a:t>
            </a:r>
            <a:r>
              <a:rPr sz="1867">
                <a:latin typeface="Comfortaa"/>
                <a:cs typeface="Comfortaa"/>
              </a:rPr>
              <a:t>) = </a:t>
            </a:r>
            <a:r>
              <a:rPr sz="1867" b="1" spc="147">
                <a:solidFill>
                  <a:srgbClr val="990000"/>
                </a:solidFill>
                <a:latin typeface="Comfortaa"/>
                <a:cs typeface="Comfortaa"/>
              </a:rPr>
              <a:t>θ</a:t>
            </a:r>
            <a:r>
              <a:rPr sz="1800" b="1" spc="220" baseline="-30864">
                <a:latin typeface="Comfortaa"/>
                <a:cs typeface="Comfortaa"/>
              </a:rPr>
              <a:t>4 </a:t>
            </a:r>
            <a:r>
              <a:rPr sz="1867">
                <a:latin typeface="Comfortaa"/>
                <a:cs typeface="Comfortaa"/>
              </a:rPr>
              <a:t>if </a:t>
            </a:r>
            <a:r>
              <a:rPr sz="1867" b="1" spc="7">
                <a:solidFill>
                  <a:srgbClr val="1154CC"/>
                </a:solidFill>
                <a:latin typeface="Comfortaa"/>
                <a:cs typeface="Comfortaa"/>
              </a:rPr>
              <a:t>Y</a:t>
            </a:r>
            <a:r>
              <a:rPr sz="1800" b="1" spc="9" baseline="-30864">
                <a:solidFill>
                  <a:srgbClr val="1154CC"/>
                </a:solidFill>
                <a:latin typeface="Comfortaa"/>
                <a:cs typeface="Comfortaa"/>
              </a:rPr>
              <a:t>2 </a:t>
            </a:r>
            <a:r>
              <a:rPr sz="1867">
                <a:latin typeface="Comfortaa"/>
                <a:cs typeface="Comfortaa"/>
              </a:rPr>
              <a:t>= </a:t>
            </a:r>
            <a:r>
              <a:rPr sz="1867" spc="-20">
                <a:latin typeface="Comfortaa"/>
                <a:cs typeface="Comfortaa"/>
              </a:rPr>
              <a:t>‘OTHER’ </a:t>
            </a:r>
            <a:r>
              <a:rPr sz="1867">
                <a:latin typeface="Comfortaa"/>
                <a:cs typeface="Comfortaa"/>
              </a:rPr>
              <a:t>and </a:t>
            </a:r>
            <a:r>
              <a:rPr sz="1867" b="1" spc="7">
                <a:solidFill>
                  <a:srgbClr val="1154CC"/>
                </a:solidFill>
                <a:latin typeface="Comfortaa"/>
                <a:cs typeface="Comfortaa"/>
              </a:rPr>
              <a:t>Y</a:t>
            </a:r>
            <a:r>
              <a:rPr sz="1800" b="1" spc="9" baseline="-30864">
                <a:solidFill>
                  <a:srgbClr val="1154CC"/>
                </a:solidFill>
                <a:latin typeface="Comfortaa"/>
                <a:cs typeface="Comfortaa"/>
              </a:rPr>
              <a:t>3 </a:t>
            </a:r>
            <a:r>
              <a:rPr sz="1867">
                <a:latin typeface="Comfortaa"/>
                <a:cs typeface="Comfortaa"/>
              </a:rPr>
              <a:t>=</a:t>
            </a:r>
            <a:r>
              <a:rPr sz="1867" spc="280">
                <a:latin typeface="Comfortaa"/>
                <a:cs typeface="Comfortaa"/>
              </a:rPr>
              <a:t> </a:t>
            </a:r>
            <a:r>
              <a:rPr sz="1867">
                <a:latin typeface="Comfortaa"/>
                <a:cs typeface="Comfortaa"/>
              </a:rPr>
              <a:t>‘ORGA’</a:t>
            </a:r>
          </a:p>
        </p:txBody>
      </p:sp>
      <p:sp>
        <p:nvSpPr>
          <p:cNvPr id="49" name="object 49"/>
          <p:cNvSpPr txBox="1"/>
          <p:nvPr/>
        </p:nvSpPr>
        <p:spPr>
          <a:xfrm>
            <a:off x="433752" y="661049"/>
            <a:ext cx="8498840" cy="304421"/>
          </a:xfrm>
          <a:prstGeom prst="rect">
            <a:avLst/>
          </a:prstGeom>
        </p:spPr>
        <p:txBody>
          <a:bodyPr vert="horz" wrap="square" lIns="0" tIns="16933" rIns="0" bIns="0" rtlCol="0">
            <a:spAutoFit/>
          </a:bodyPr>
          <a:lstStyle/>
          <a:p>
            <a:pPr marL="16933">
              <a:spcBef>
                <a:spcPts val="133"/>
              </a:spcBef>
            </a:pPr>
            <a:r>
              <a:rPr sz="1867" spc="-107">
                <a:latin typeface="Comfortaa"/>
                <a:cs typeface="Comfortaa"/>
              </a:rPr>
              <a:t>We </a:t>
            </a:r>
            <a:r>
              <a:rPr sz="1867" spc="-27">
                <a:latin typeface="Comfortaa"/>
                <a:cs typeface="Comfortaa"/>
              </a:rPr>
              <a:t>are </a:t>
            </a:r>
            <a:r>
              <a:rPr sz="1867" spc="-13">
                <a:latin typeface="Comfortaa"/>
                <a:cs typeface="Comfortaa"/>
              </a:rPr>
              <a:t>interested </a:t>
            </a:r>
            <a:r>
              <a:rPr sz="1867">
                <a:latin typeface="Comfortaa"/>
                <a:cs typeface="Comfortaa"/>
              </a:rPr>
              <a:t>in modeling P(Y | X) and not </a:t>
            </a:r>
            <a:r>
              <a:rPr sz="1867" spc="-53">
                <a:latin typeface="Comfortaa"/>
                <a:cs typeface="Comfortaa"/>
              </a:rPr>
              <a:t>P(Y,X) </a:t>
            </a:r>
            <a:r>
              <a:rPr sz="1867">
                <a:latin typeface="Comfortaa"/>
                <a:cs typeface="Comfortaa"/>
              </a:rPr>
              <a:t>=&gt;</a:t>
            </a:r>
            <a:r>
              <a:rPr sz="1867" spc="73">
                <a:latin typeface="Comfortaa"/>
                <a:cs typeface="Comfortaa"/>
              </a:rPr>
              <a:t> </a:t>
            </a:r>
            <a:r>
              <a:rPr sz="1867" b="1">
                <a:solidFill>
                  <a:srgbClr val="1154CC"/>
                </a:solidFill>
                <a:latin typeface="Comfortaa"/>
                <a:cs typeface="Comfortaa"/>
              </a:rPr>
              <a:t>CONDITIONAL</a:t>
            </a:r>
            <a:endParaRPr sz="1867">
              <a:latin typeface="Comfortaa"/>
              <a:cs typeface="Comfortaa"/>
            </a:endParaRPr>
          </a:p>
        </p:txBody>
      </p:sp>
    </p:spTree>
    <p:extLst>
      <p:ext uri="{BB962C8B-B14F-4D97-AF65-F5344CB8AC3E}">
        <p14:creationId xmlns:p14="http://schemas.microsoft.com/office/powerpoint/2010/main" val="15502457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83</a:t>
            </a:fld>
            <a:endParaRPr/>
          </a:p>
        </p:txBody>
      </p:sp>
      <p:sp>
        <p:nvSpPr>
          <p:cNvPr id="6" name="object 6"/>
          <p:cNvSpPr txBox="1">
            <a:spLocks noGrp="1"/>
          </p:cNvSpPr>
          <p:nvPr>
            <p:ph type="title" idx="4294967295"/>
          </p:nvPr>
        </p:nvSpPr>
        <p:spPr>
          <a:xfrm>
            <a:off x="974361" y="911902"/>
            <a:ext cx="9064625" cy="425450"/>
          </a:xfrm>
          <a:prstGeom prst="rect">
            <a:avLst/>
          </a:prstGeom>
          <a:solidFill>
            <a:schemeClr val="bg1"/>
          </a:solidFill>
          <a:ln w="9524">
            <a:solidFill>
              <a:schemeClr val="bg1"/>
            </a:solidFill>
          </a:ln>
        </p:spPr>
        <p:txBody>
          <a:bodyPr vert="horz" wrap="square" lIns="0" tIns="55033" rIns="0" bIns="0" rtlCol="0">
            <a:spAutoFit/>
          </a:bodyPr>
          <a:lstStyle/>
          <a:p>
            <a:pPr marR="23706" algn="ctr">
              <a:spcBef>
                <a:spcPts val="433"/>
              </a:spcBef>
            </a:pPr>
            <a:r>
              <a:rPr spc="-13"/>
              <a:t>Conditional </a:t>
            </a:r>
            <a:r>
              <a:t>Random</a:t>
            </a:r>
            <a:r>
              <a:rPr spc="7"/>
              <a:t> </a:t>
            </a:r>
            <a:r>
              <a:rPr spc="-13"/>
              <a:t>Fields</a:t>
            </a:r>
          </a:p>
        </p:txBody>
      </p:sp>
      <p:sp>
        <p:nvSpPr>
          <p:cNvPr id="7" name="object 7"/>
          <p:cNvSpPr txBox="1"/>
          <p:nvPr/>
        </p:nvSpPr>
        <p:spPr>
          <a:xfrm>
            <a:off x="649235" y="2376102"/>
            <a:ext cx="11098953" cy="2713157"/>
          </a:xfrm>
          <a:prstGeom prst="rect">
            <a:avLst/>
          </a:prstGeom>
        </p:spPr>
        <p:txBody>
          <a:bodyPr vert="horz" wrap="square" lIns="0" tIns="16933" rIns="0" bIns="0" rtlCol="0">
            <a:spAutoFit/>
          </a:bodyPr>
          <a:lstStyle/>
          <a:p>
            <a:pPr marL="33866">
              <a:spcBef>
                <a:spcPts val="133"/>
              </a:spcBef>
            </a:pPr>
            <a:r>
              <a:rPr sz="1867" b="1" spc="-93">
                <a:solidFill>
                  <a:srgbClr val="1154CC"/>
                </a:solidFill>
                <a:latin typeface="Comfortaa"/>
                <a:cs typeface="Comfortaa"/>
              </a:rPr>
              <a:t>Take </a:t>
            </a:r>
            <a:r>
              <a:rPr sz="1867" b="1" spc="-27">
                <a:solidFill>
                  <a:srgbClr val="1154CC"/>
                </a:solidFill>
                <a:latin typeface="Comfortaa"/>
                <a:cs typeface="Comfortaa"/>
              </a:rPr>
              <a:t>away</a:t>
            </a:r>
            <a:r>
              <a:rPr sz="1867" b="1" spc="87">
                <a:solidFill>
                  <a:srgbClr val="1154CC"/>
                </a:solidFill>
                <a:latin typeface="Comfortaa"/>
                <a:cs typeface="Comfortaa"/>
              </a:rPr>
              <a:t> </a:t>
            </a:r>
            <a:r>
              <a:rPr sz="1867" b="1">
                <a:solidFill>
                  <a:srgbClr val="1154CC"/>
                </a:solidFill>
                <a:latin typeface="Comfortaa"/>
                <a:cs typeface="Comfortaa"/>
              </a:rPr>
              <a:t>points:</a:t>
            </a:r>
            <a:endParaRPr sz="1867">
              <a:latin typeface="Comfortaa"/>
              <a:cs typeface="Comfortaa"/>
            </a:endParaRPr>
          </a:p>
          <a:p>
            <a:pPr>
              <a:spcBef>
                <a:spcPts val="53"/>
              </a:spcBef>
            </a:pPr>
            <a:endParaRPr sz="1400">
              <a:latin typeface="Comfortaa"/>
              <a:cs typeface="Comfortaa"/>
            </a:endParaRPr>
          </a:p>
          <a:p>
            <a:pPr marL="642604" marR="620591" indent="-448722">
              <a:buFont typeface="Arial"/>
              <a:buChar char="●"/>
              <a:tabLst>
                <a:tab pos="642604" algn="l"/>
                <a:tab pos="643451" algn="l"/>
              </a:tabLst>
            </a:pPr>
            <a:r>
              <a:rPr sz="1867">
                <a:latin typeface="Comfortaa"/>
                <a:cs typeface="Comfortaa"/>
              </a:rPr>
              <a:t>Factor models </a:t>
            </a:r>
            <a:r>
              <a:rPr sz="1867" spc="-27">
                <a:latin typeface="Comfortaa"/>
                <a:cs typeface="Comfortaa"/>
              </a:rPr>
              <a:t>are </a:t>
            </a:r>
            <a:r>
              <a:rPr sz="1867">
                <a:latin typeface="Comfortaa"/>
                <a:cs typeface="Comfortaa"/>
              </a:rPr>
              <a:t>a pattern </a:t>
            </a:r>
            <a:r>
              <a:rPr sz="1867" spc="-13">
                <a:latin typeface="Comfortaa"/>
                <a:cs typeface="Comfortaa"/>
              </a:rPr>
              <a:t>recognition </a:t>
            </a:r>
            <a:r>
              <a:rPr sz="1867">
                <a:latin typeface="Comfortaa"/>
                <a:cs typeface="Comfortaa"/>
              </a:rPr>
              <a:t>machine </a:t>
            </a:r>
            <a:r>
              <a:rPr sz="1867" spc="-13">
                <a:latin typeface="Comfortaa"/>
                <a:cs typeface="Comfortaa"/>
              </a:rPr>
              <a:t>learning </a:t>
            </a:r>
            <a:r>
              <a:rPr sz="1867">
                <a:latin typeface="Comfortaa"/>
                <a:cs typeface="Comfortaa"/>
              </a:rPr>
              <a:t>model </a:t>
            </a:r>
            <a:r>
              <a:rPr sz="1867" spc="-13">
                <a:latin typeface="Comfortaa"/>
                <a:cs typeface="Comfortaa"/>
              </a:rPr>
              <a:t>for</a:t>
            </a:r>
            <a:r>
              <a:rPr sz="1867" spc="-73">
                <a:latin typeface="Comfortaa"/>
                <a:cs typeface="Comfortaa"/>
              </a:rPr>
              <a:t> </a:t>
            </a:r>
            <a:r>
              <a:rPr sz="1867" b="1" spc="-13">
                <a:solidFill>
                  <a:srgbClr val="1154CC"/>
                </a:solidFill>
                <a:latin typeface="Comfortaa"/>
                <a:cs typeface="Comfortaa"/>
              </a:rPr>
              <a:t>structured  prediction</a:t>
            </a:r>
            <a:endParaRPr sz="1867">
              <a:latin typeface="Comfortaa"/>
              <a:cs typeface="Comfortaa"/>
            </a:endParaRPr>
          </a:p>
          <a:p>
            <a:pPr>
              <a:spcBef>
                <a:spcPts val="53"/>
              </a:spcBef>
              <a:buFont typeface="Arial"/>
              <a:buChar char="●"/>
            </a:pPr>
            <a:endParaRPr sz="1400">
              <a:latin typeface="Comfortaa"/>
              <a:cs typeface="Comfortaa"/>
            </a:endParaRPr>
          </a:p>
          <a:p>
            <a:pPr marL="643451" indent="-448722">
              <a:buClr>
                <a:srgbClr val="000000"/>
              </a:buClr>
              <a:buFont typeface="Arial"/>
              <a:buChar char="●"/>
              <a:tabLst>
                <a:tab pos="642604" algn="l"/>
                <a:tab pos="643451" algn="l"/>
              </a:tabLst>
            </a:pPr>
            <a:r>
              <a:rPr sz="1867" b="1" spc="-7">
                <a:solidFill>
                  <a:srgbClr val="1154CC"/>
                </a:solidFill>
                <a:latin typeface="Comfortaa"/>
                <a:cs typeface="Comfortaa"/>
              </a:rPr>
              <a:t>CRF</a:t>
            </a:r>
            <a:r>
              <a:rPr sz="1867" spc="-7">
                <a:latin typeface="Comfortaa"/>
                <a:cs typeface="Comfortaa"/>
              </a:rPr>
              <a:t>’s </a:t>
            </a:r>
            <a:r>
              <a:rPr sz="1867">
                <a:latin typeface="Comfortaa"/>
                <a:cs typeface="Comfortaa"/>
              </a:rPr>
              <a:t>model </a:t>
            </a:r>
            <a:r>
              <a:rPr sz="1867" b="1">
                <a:solidFill>
                  <a:srgbClr val="1154CC"/>
                </a:solidFill>
                <a:latin typeface="Comfortaa"/>
                <a:cs typeface="Comfortaa"/>
              </a:rPr>
              <a:t>P(Y | X) </a:t>
            </a:r>
            <a:r>
              <a:rPr sz="1867" spc="-20">
                <a:latin typeface="Comfortaa"/>
                <a:cs typeface="Comfortaa"/>
              </a:rPr>
              <a:t>where </a:t>
            </a:r>
            <a:r>
              <a:rPr sz="1867" b="1">
                <a:solidFill>
                  <a:srgbClr val="1154CC"/>
                </a:solidFill>
                <a:latin typeface="Comfortaa"/>
                <a:cs typeface="Comfortaa"/>
              </a:rPr>
              <a:t>X is </a:t>
            </a:r>
            <a:r>
              <a:rPr sz="1867" b="1" spc="-20">
                <a:solidFill>
                  <a:srgbClr val="1154CC"/>
                </a:solidFill>
                <a:latin typeface="Comfortaa"/>
                <a:cs typeface="Comfortaa"/>
              </a:rPr>
              <a:t>always </a:t>
            </a:r>
            <a:r>
              <a:rPr sz="1867" b="1" spc="-13">
                <a:solidFill>
                  <a:srgbClr val="1154CC"/>
                </a:solidFill>
                <a:latin typeface="Comfortaa"/>
                <a:cs typeface="Comfortaa"/>
              </a:rPr>
              <a:t>observable </a:t>
            </a:r>
            <a:r>
              <a:rPr sz="1867">
                <a:latin typeface="Comfortaa"/>
                <a:cs typeface="Comfortaa"/>
              </a:rPr>
              <a:t>and does not </a:t>
            </a:r>
            <a:r>
              <a:rPr sz="1867" spc="-20">
                <a:latin typeface="Comfortaa"/>
                <a:cs typeface="Comfortaa"/>
              </a:rPr>
              <a:t>care</a:t>
            </a:r>
            <a:r>
              <a:rPr sz="1867">
                <a:latin typeface="Comfortaa"/>
                <a:cs typeface="Comfortaa"/>
              </a:rPr>
              <a:t> about</a:t>
            </a:r>
          </a:p>
          <a:p>
            <a:pPr marL="642604" marR="63498"/>
            <a:r>
              <a:rPr sz="1867" b="1">
                <a:solidFill>
                  <a:srgbClr val="990000"/>
                </a:solidFill>
                <a:latin typeface="Comfortaa"/>
                <a:cs typeface="Comfortaa"/>
              </a:rPr>
              <a:t>P(X) </a:t>
            </a:r>
            <a:r>
              <a:rPr sz="1867" b="1">
                <a:latin typeface="Comfortaa"/>
                <a:cs typeface="Comfortaa"/>
              </a:rPr>
              <a:t>or </a:t>
            </a:r>
            <a:r>
              <a:rPr sz="1867" b="1">
                <a:solidFill>
                  <a:srgbClr val="990000"/>
                </a:solidFill>
                <a:latin typeface="Comfortaa"/>
                <a:cs typeface="Comfortaa"/>
              </a:rPr>
              <a:t>P(X | Y) </a:t>
            </a:r>
            <a:r>
              <a:rPr sz="1867">
                <a:latin typeface="Comfortaa"/>
                <a:cs typeface="Comfortaa"/>
              </a:rPr>
              <a:t>=&gt; A </a:t>
            </a:r>
            <a:r>
              <a:rPr sz="1867" b="1" spc="-7">
                <a:solidFill>
                  <a:srgbClr val="1154CC"/>
                </a:solidFill>
                <a:latin typeface="Comfortaa"/>
                <a:cs typeface="Comfortaa"/>
              </a:rPr>
              <a:t>discriminative model</a:t>
            </a:r>
            <a:r>
              <a:rPr sz="1867" spc="-7">
                <a:latin typeface="Comfortaa"/>
                <a:cs typeface="Comfortaa"/>
              </a:rPr>
              <a:t>, </a:t>
            </a:r>
            <a:r>
              <a:rPr sz="1867">
                <a:latin typeface="Comfortaa"/>
                <a:cs typeface="Comfortaa"/>
              </a:rPr>
              <a:t>can use </a:t>
            </a:r>
            <a:r>
              <a:rPr sz="1867" b="1" spc="-20">
                <a:solidFill>
                  <a:srgbClr val="1154CC"/>
                </a:solidFill>
                <a:latin typeface="Comfortaa"/>
                <a:cs typeface="Comfortaa"/>
              </a:rPr>
              <a:t>complex features </a:t>
            </a:r>
            <a:r>
              <a:rPr sz="1867" b="1">
                <a:solidFill>
                  <a:srgbClr val="1154CC"/>
                </a:solidFill>
                <a:latin typeface="Comfortaa"/>
                <a:cs typeface="Comfortaa"/>
              </a:rPr>
              <a:t>X </a:t>
            </a:r>
            <a:r>
              <a:rPr sz="1867">
                <a:latin typeface="Comfortaa"/>
                <a:cs typeface="Comfortaa"/>
              </a:rPr>
              <a:t>and </a:t>
            </a:r>
            <a:r>
              <a:rPr sz="1867" b="1" spc="-20">
                <a:solidFill>
                  <a:srgbClr val="1154CC"/>
                </a:solidFill>
                <a:latin typeface="Comfortaa"/>
                <a:cs typeface="Comfortaa"/>
              </a:rPr>
              <a:t>more  </a:t>
            </a:r>
            <a:r>
              <a:rPr sz="1867" b="1" spc="-7">
                <a:solidFill>
                  <a:srgbClr val="1154CC"/>
                </a:solidFill>
                <a:latin typeface="Comfortaa"/>
                <a:cs typeface="Comfortaa"/>
              </a:rPr>
              <a:t>efficient</a:t>
            </a:r>
            <a:r>
              <a:rPr sz="1867" spc="-7">
                <a:latin typeface="Comfortaa"/>
                <a:cs typeface="Comfortaa"/>
              </a:rPr>
              <a:t>, </a:t>
            </a:r>
            <a:r>
              <a:rPr sz="1867" b="1">
                <a:solidFill>
                  <a:srgbClr val="990000"/>
                </a:solidFill>
                <a:latin typeface="Comfortaa"/>
                <a:cs typeface="Comfortaa"/>
              </a:rPr>
              <a:t>BUT </a:t>
            </a:r>
            <a:r>
              <a:rPr sz="1867" spc="-20">
                <a:latin typeface="Comfortaa"/>
                <a:cs typeface="Comfortaa"/>
              </a:rPr>
              <a:t>always needs </a:t>
            </a:r>
            <a:r>
              <a:rPr sz="1867" spc="-13">
                <a:latin typeface="Comfortaa"/>
                <a:cs typeface="Comfortaa"/>
              </a:rPr>
              <a:t>complete </a:t>
            </a:r>
            <a:r>
              <a:rPr sz="1867" spc="-20">
                <a:latin typeface="Comfortaa"/>
                <a:cs typeface="Comfortaa"/>
              </a:rPr>
              <a:t>features </a:t>
            </a:r>
            <a:r>
              <a:rPr sz="1867">
                <a:latin typeface="Comfortaa"/>
                <a:cs typeface="Comfortaa"/>
              </a:rPr>
              <a:t>X =&gt; </a:t>
            </a:r>
            <a:r>
              <a:rPr sz="1867" b="1">
                <a:solidFill>
                  <a:srgbClr val="990000"/>
                </a:solidFill>
                <a:latin typeface="Comfortaa"/>
                <a:cs typeface="Comfortaa"/>
              </a:rPr>
              <a:t>does not </a:t>
            </a:r>
            <a:r>
              <a:rPr sz="1867" b="1" spc="-13">
                <a:solidFill>
                  <a:srgbClr val="990000"/>
                </a:solidFill>
                <a:latin typeface="Comfortaa"/>
                <a:cs typeface="Comfortaa"/>
              </a:rPr>
              <a:t>handle </a:t>
            </a:r>
            <a:r>
              <a:rPr sz="1867" b="1" spc="-7">
                <a:solidFill>
                  <a:srgbClr val="990000"/>
                </a:solidFill>
                <a:latin typeface="Comfortaa"/>
                <a:cs typeface="Comfortaa"/>
              </a:rPr>
              <a:t>incomplete </a:t>
            </a:r>
            <a:r>
              <a:rPr sz="1867" b="1">
                <a:solidFill>
                  <a:srgbClr val="990000"/>
                </a:solidFill>
                <a:latin typeface="Comfortaa"/>
                <a:cs typeface="Comfortaa"/>
              </a:rPr>
              <a:t>data  </a:t>
            </a:r>
            <a:r>
              <a:rPr sz="1867" spc="-13">
                <a:latin typeface="Comfortaa"/>
                <a:cs typeface="Comfortaa"/>
              </a:rPr>
              <a:t>very</a:t>
            </a:r>
            <a:r>
              <a:rPr sz="1867" spc="-7">
                <a:latin typeface="Comfortaa"/>
                <a:cs typeface="Comfortaa"/>
              </a:rPr>
              <a:t> </a:t>
            </a:r>
            <a:r>
              <a:rPr sz="1867" spc="-13">
                <a:latin typeface="Comfortaa"/>
                <a:cs typeface="Comfortaa"/>
              </a:rPr>
              <a:t>well</a:t>
            </a:r>
            <a:endParaRPr sz="1867">
              <a:latin typeface="Comfortaa"/>
              <a:cs typeface="Comfortaa"/>
            </a:endParaRPr>
          </a:p>
          <a:p>
            <a:pPr>
              <a:spcBef>
                <a:spcPts val="53"/>
              </a:spcBef>
            </a:pPr>
            <a:endParaRPr sz="1400">
              <a:latin typeface="Comfortaa"/>
              <a:cs typeface="Comfortaa"/>
            </a:endParaRPr>
          </a:p>
          <a:p>
            <a:pPr marL="642604" marR="74505" indent="-448722">
              <a:buFont typeface="Arial"/>
              <a:buChar char="●"/>
              <a:tabLst>
                <a:tab pos="642604" algn="l"/>
                <a:tab pos="643451" algn="l"/>
              </a:tabLst>
            </a:pPr>
            <a:r>
              <a:rPr sz="1867" spc="-107">
                <a:latin typeface="Comfortaa"/>
                <a:cs typeface="Comfortaa"/>
              </a:rPr>
              <a:t>We </a:t>
            </a:r>
            <a:r>
              <a:rPr sz="1867">
                <a:latin typeface="Comfortaa"/>
                <a:cs typeface="Comfortaa"/>
              </a:rPr>
              <a:t>use </a:t>
            </a:r>
            <a:r>
              <a:rPr sz="1867" b="1" spc="-7">
                <a:solidFill>
                  <a:srgbClr val="1154CC"/>
                </a:solidFill>
                <a:latin typeface="Comfortaa"/>
                <a:cs typeface="Comfortaa"/>
              </a:rPr>
              <a:t>linear </a:t>
            </a:r>
            <a:r>
              <a:rPr sz="1867" b="1">
                <a:solidFill>
                  <a:srgbClr val="1154CC"/>
                </a:solidFill>
                <a:latin typeface="Comfortaa"/>
                <a:cs typeface="Comfortaa"/>
              </a:rPr>
              <a:t>chain </a:t>
            </a:r>
            <a:r>
              <a:rPr sz="1867" b="1" spc="-7">
                <a:solidFill>
                  <a:srgbClr val="1154CC"/>
                </a:solidFill>
                <a:latin typeface="Comfortaa"/>
                <a:cs typeface="Comfortaa"/>
              </a:rPr>
              <a:t>CRF</a:t>
            </a:r>
            <a:r>
              <a:rPr sz="1867" spc="-7">
                <a:latin typeface="Comfortaa"/>
                <a:cs typeface="Comfortaa"/>
              </a:rPr>
              <a:t>’s (Every </a:t>
            </a:r>
            <a:r>
              <a:rPr sz="1867" b="1">
                <a:latin typeface="Comfortaa"/>
                <a:cs typeface="Comfortaa"/>
              </a:rPr>
              <a:t>Y</a:t>
            </a:r>
            <a:r>
              <a:rPr sz="1800" b="1" baseline="-30864">
                <a:latin typeface="Comfortaa"/>
                <a:cs typeface="Comfortaa"/>
              </a:rPr>
              <a:t>t </a:t>
            </a:r>
            <a:r>
              <a:rPr sz="1867">
                <a:latin typeface="Comfortaa"/>
                <a:cs typeface="Comfortaa"/>
              </a:rPr>
              <a:t>depends only on </a:t>
            </a:r>
            <a:r>
              <a:rPr sz="1867" b="1" spc="7">
                <a:latin typeface="Comfortaa"/>
                <a:cs typeface="Comfortaa"/>
              </a:rPr>
              <a:t>Y</a:t>
            </a:r>
            <a:r>
              <a:rPr sz="1800" b="1" spc="9" baseline="-30864">
                <a:latin typeface="Comfortaa"/>
                <a:cs typeface="Comfortaa"/>
              </a:rPr>
              <a:t>t-1 </a:t>
            </a:r>
            <a:r>
              <a:rPr sz="1867">
                <a:latin typeface="Comfortaa"/>
                <a:cs typeface="Comfortaa"/>
              </a:rPr>
              <a:t>and </a:t>
            </a:r>
            <a:r>
              <a:rPr sz="1867" b="1" spc="7">
                <a:latin typeface="Comfortaa"/>
                <a:cs typeface="Comfortaa"/>
              </a:rPr>
              <a:t>Y</a:t>
            </a:r>
            <a:r>
              <a:rPr sz="1800" b="1" spc="9" baseline="-30864">
                <a:latin typeface="Comfortaa"/>
                <a:cs typeface="Comfortaa"/>
              </a:rPr>
              <a:t>t+1 </a:t>
            </a:r>
            <a:r>
              <a:rPr sz="1867">
                <a:latin typeface="Comfortaa"/>
                <a:cs typeface="Comfortaa"/>
              </a:rPr>
              <a:t>) </a:t>
            </a:r>
            <a:r>
              <a:rPr sz="1867" spc="-13">
                <a:latin typeface="Comfortaa"/>
                <a:cs typeface="Comfortaa"/>
              </a:rPr>
              <a:t>for </a:t>
            </a:r>
            <a:r>
              <a:rPr sz="1867">
                <a:latin typeface="Comfortaa"/>
                <a:cs typeface="Comfortaa"/>
              </a:rPr>
              <a:t>sequential tasks  such as NER, </a:t>
            </a:r>
            <a:r>
              <a:rPr sz="1867" spc="-13">
                <a:latin typeface="Comfortaa"/>
                <a:cs typeface="Comfortaa"/>
              </a:rPr>
              <a:t>Speech </a:t>
            </a:r>
            <a:r>
              <a:rPr sz="1867">
                <a:latin typeface="Comfortaa"/>
                <a:cs typeface="Comfortaa"/>
              </a:rPr>
              <a:t>to </a:t>
            </a:r>
            <a:r>
              <a:rPr sz="1867" spc="-13">
                <a:latin typeface="Comfortaa"/>
                <a:cs typeface="Comfortaa"/>
              </a:rPr>
              <a:t>text,</a:t>
            </a:r>
            <a:r>
              <a:rPr sz="1867">
                <a:latin typeface="Comfortaa"/>
                <a:cs typeface="Comfortaa"/>
              </a:rPr>
              <a:t> ...</a:t>
            </a:r>
          </a:p>
        </p:txBody>
      </p:sp>
    </p:spTree>
    <p:extLst>
      <p:ext uri="{BB962C8B-B14F-4D97-AF65-F5344CB8AC3E}">
        <p14:creationId xmlns:p14="http://schemas.microsoft.com/office/powerpoint/2010/main" val="21028816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6397370"/>
            <a:ext cx="12192000" cy="461433"/>
            <a:chOff x="0" y="4798027"/>
            <a:chExt cx="9144000" cy="346075"/>
          </a:xfrm>
        </p:grpSpPr>
        <p:sp>
          <p:nvSpPr>
            <p:cNvPr id="4" name="object 4"/>
            <p:cNvSpPr/>
            <p:nvPr/>
          </p:nvSpPr>
          <p:spPr>
            <a:xfrm>
              <a:off x="0" y="4802790"/>
              <a:ext cx="9144000" cy="340995"/>
            </a:xfrm>
            <a:custGeom>
              <a:avLst/>
              <a:gdLst/>
              <a:ahLst/>
              <a:cxnLst/>
              <a:rect l="l" t="t" r="r" b="b"/>
              <a:pathLst>
                <a:path w="9144000" h="340995">
                  <a:moveTo>
                    <a:pt x="0" y="0"/>
                  </a:moveTo>
                  <a:lnTo>
                    <a:pt x="9143981" y="0"/>
                  </a:lnTo>
                  <a:lnTo>
                    <a:pt x="9143981" y="340699"/>
                  </a:lnTo>
                  <a:lnTo>
                    <a:pt x="0" y="340699"/>
                  </a:lnTo>
                  <a:lnTo>
                    <a:pt x="0" y="0"/>
                  </a:lnTo>
                  <a:close/>
                </a:path>
              </a:pathLst>
            </a:custGeom>
            <a:solidFill>
              <a:srgbClr val="3B77D8"/>
            </a:solidFill>
          </p:spPr>
          <p:txBody>
            <a:bodyPr wrap="square" lIns="0" tIns="0" rIns="0" bIns="0" rtlCol="0"/>
            <a:lstStyle/>
            <a:p>
              <a:endParaRPr sz="3200"/>
            </a:p>
          </p:txBody>
        </p:sp>
        <p:sp>
          <p:nvSpPr>
            <p:cNvPr id="5" name="object 5"/>
            <p:cNvSpPr/>
            <p:nvPr/>
          </p:nvSpPr>
          <p:spPr>
            <a:xfrm>
              <a:off x="0" y="4802790"/>
              <a:ext cx="9144000" cy="0"/>
            </a:xfrm>
            <a:custGeom>
              <a:avLst/>
              <a:gdLst/>
              <a:ahLst/>
              <a:cxnLst/>
              <a:rect l="l" t="t" r="r" b="b"/>
              <a:pathLst>
                <a:path w="9144000">
                  <a:moveTo>
                    <a:pt x="0" y="0"/>
                  </a:moveTo>
                  <a:lnTo>
                    <a:pt x="9143981" y="0"/>
                  </a:lnTo>
                </a:path>
              </a:pathLst>
            </a:custGeom>
            <a:ln w="9524">
              <a:solidFill>
                <a:srgbClr val="595959"/>
              </a:solidFill>
            </a:ln>
          </p:spPr>
          <p:txBody>
            <a:bodyPr wrap="square" lIns="0" tIns="0" rIns="0" bIns="0" rtlCol="0"/>
            <a:lstStyle/>
            <a:p>
              <a:endParaRPr sz="3200"/>
            </a:p>
          </p:txBody>
        </p:sp>
      </p:grpSp>
      <p:sp>
        <p:nvSpPr>
          <p:cNvPr id="49" name="object 49"/>
          <p:cNvSpPr txBox="1">
            <a:spLocks noGrp="1"/>
          </p:cNvSpPr>
          <p:nvPr>
            <p:ph type="sldNum" sz="quarter" idx="12"/>
          </p:nvPr>
        </p:nvSpPr>
        <p:spPr>
          <a:prstGeom prst="rect">
            <a:avLst/>
          </a:prstGeom>
        </p:spPr>
        <p:txBody>
          <a:bodyPr vert="horz" wrap="square" lIns="0" tIns="0" rIns="0" bIns="0" rtlCol="0">
            <a:spAutoFit/>
          </a:bodyPr>
          <a:lstStyle/>
          <a:p>
            <a:pPr marL="50799">
              <a:lnSpc>
                <a:spcPts val="2440"/>
              </a:lnSpc>
            </a:pPr>
            <a:fld id="{81D60167-4931-47E6-BA6A-407CBD079E47}" type="slidenum">
              <a:rPr dirty="0"/>
              <a:pPr marL="50799">
                <a:lnSpc>
                  <a:spcPts val="2440"/>
                </a:lnSpc>
              </a:pPr>
              <a:t>84</a:t>
            </a:fld>
            <a:endParaRPr/>
          </a:p>
        </p:txBody>
      </p:sp>
      <p:sp>
        <p:nvSpPr>
          <p:cNvPr id="7" name="object 7"/>
          <p:cNvSpPr/>
          <p:nvPr/>
        </p:nvSpPr>
        <p:spPr>
          <a:xfrm>
            <a:off x="310632" y="3754559"/>
            <a:ext cx="909320" cy="662093"/>
          </a:xfrm>
          <a:custGeom>
            <a:avLst/>
            <a:gdLst/>
            <a:ahLst/>
            <a:cxnLst/>
            <a:rect l="l" t="t" r="r" b="b"/>
            <a:pathLst>
              <a:path w="681990" h="496570">
                <a:moveTo>
                  <a:pt x="340799" y="496199"/>
                </a:moveTo>
                <a:lnTo>
                  <a:pt x="285520" y="492951"/>
                </a:lnTo>
                <a:lnTo>
                  <a:pt x="233080" y="483551"/>
                </a:lnTo>
                <a:lnTo>
                  <a:pt x="184182" y="468507"/>
                </a:lnTo>
                <a:lnTo>
                  <a:pt x="139528" y="448331"/>
                </a:lnTo>
                <a:lnTo>
                  <a:pt x="99818" y="423533"/>
                </a:lnTo>
                <a:lnTo>
                  <a:pt x="65754" y="394625"/>
                </a:lnTo>
                <a:lnTo>
                  <a:pt x="38039" y="362116"/>
                </a:lnTo>
                <a:lnTo>
                  <a:pt x="17374" y="326519"/>
                </a:lnTo>
                <a:lnTo>
                  <a:pt x="4460" y="288343"/>
                </a:lnTo>
                <a:lnTo>
                  <a:pt x="0" y="248099"/>
                </a:lnTo>
                <a:lnTo>
                  <a:pt x="4460" y="207855"/>
                </a:lnTo>
                <a:lnTo>
                  <a:pt x="17374" y="169679"/>
                </a:lnTo>
                <a:lnTo>
                  <a:pt x="38039" y="134082"/>
                </a:lnTo>
                <a:lnTo>
                  <a:pt x="65754" y="101573"/>
                </a:lnTo>
                <a:lnTo>
                  <a:pt x="99818" y="72665"/>
                </a:lnTo>
                <a:lnTo>
                  <a:pt x="139528" y="47867"/>
                </a:lnTo>
                <a:lnTo>
                  <a:pt x="184182" y="27691"/>
                </a:lnTo>
                <a:lnTo>
                  <a:pt x="233080" y="12647"/>
                </a:lnTo>
                <a:lnTo>
                  <a:pt x="285520" y="3247"/>
                </a:lnTo>
                <a:lnTo>
                  <a:pt x="340799" y="0"/>
                </a:lnTo>
                <a:lnTo>
                  <a:pt x="396078" y="3247"/>
                </a:lnTo>
                <a:lnTo>
                  <a:pt x="448517" y="12647"/>
                </a:lnTo>
                <a:lnTo>
                  <a:pt x="497415" y="27691"/>
                </a:lnTo>
                <a:lnTo>
                  <a:pt x="542070" y="47867"/>
                </a:lnTo>
                <a:lnTo>
                  <a:pt x="581780" y="72665"/>
                </a:lnTo>
                <a:lnTo>
                  <a:pt x="615843" y="101573"/>
                </a:lnTo>
                <a:lnTo>
                  <a:pt x="643559" y="134082"/>
                </a:lnTo>
                <a:lnTo>
                  <a:pt x="664224" y="169679"/>
                </a:lnTo>
                <a:lnTo>
                  <a:pt x="677138" y="207855"/>
                </a:lnTo>
                <a:lnTo>
                  <a:pt x="681598" y="248099"/>
                </a:lnTo>
                <a:lnTo>
                  <a:pt x="677138" y="288343"/>
                </a:lnTo>
                <a:lnTo>
                  <a:pt x="664224" y="326519"/>
                </a:lnTo>
                <a:lnTo>
                  <a:pt x="643559" y="362116"/>
                </a:lnTo>
                <a:lnTo>
                  <a:pt x="615843" y="394625"/>
                </a:lnTo>
                <a:lnTo>
                  <a:pt x="581780" y="423533"/>
                </a:lnTo>
                <a:lnTo>
                  <a:pt x="542070" y="448331"/>
                </a:lnTo>
                <a:lnTo>
                  <a:pt x="497415" y="468507"/>
                </a:lnTo>
                <a:lnTo>
                  <a:pt x="448517" y="483551"/>
                </a:lnTo>
                <a:lnTo>
                  <a:pt x="396078" y="492951"/>
                </a:lnTo>
                <a:lnTo>
                  <a:pt x="340799" y="496199"/>
                </a:lnTo>
                <a:close/>
              </a:path>
            </a:pathLst>
          </a:custGeom>
          <a:solidFill>
            <a:srgbClr val="93C37C">
              <a:alpha val="43579"/>
            </a:srgbClr>
          </a:solidFill>
        </p:spPr>
        <p:txBody>
          <a:bodyPr wrap="square" lIns="0" tIns="0" rIns="0" bIns="0" rtlCol="0"/>
          <a:lstStyle/>
          <a:p>
            <a:endParaRPr sz="3200"/>
          </a:p>
        </p:txBody>
      </p:sp>
      <p:sp>
        <p:nvSpPr>
          <p:cNvPr id="8" name="object 8"/>
          <p:cNvSpPr txBox="1"/>
          <p:nvPr/>
        </p:nvSpPr>
        <p:spPr>
          <a:xfrm>
            <a:off x="560477" y="3946671"/>
            <a:ext cx="409787" cy="242866"/>
          </a:xfrm>
          <a:prstGeom prst="rect">
            <a:avLst/>
          </a:prstGeom>
        </p:spPr>
        <p:txBody>
          <a:bodyPr vert="horz" wrap="square" lIns="0" tIns="16933" rIns="0" bIns="0" rtlCol="0">
            <a:spAutoFit/>
          </a:bodyPr>
          <a:lstStyle/>
          <a:p>
            <a:pPr marL="16933">
              <a:spcBef>
                <a:spcPts val="133"/>
              </a:spcBef>
            </a:pPr>
            <a:r>
              <a:rPr sz="1467" spc="-93">
                <a:latin typeface="Comfortaa"/>
                <a:cs typeface="Comfortaa"/>
              </a:rPr>
              <a:t>U</a:t>
            </a:r>
            <a:r>
              <a:rPr sz="1467">
                <a:latin typeface="Comfortaa"/>
                <a:cs typeface="Comfortaa"/>
              </a:rPr>
              <a:t>.N.</a:t>
            </a:r>
          </a:p>
        </p:txBody>
      </p:sp>
      <p:sp>
        <p:nvSpPr>
          <p:cNvPr id="9" name="object 9"/>
          <p:cNvSpPr/>
          <p:nvPr/>
        </p:nvSpPr>
        <p:spPr>
          <a:xfrm>
            <a:off x="1916097" y="3754559"/>
            <a:ext cx="1379220" cy="662093"/>
          </a:xfrm>
          <a:custGeom>
            <a:avLst/>
            <a:gdLst/>
            <a:ahLst/>
            <a:cxnLst/>
            <a:rect l="l" t="t" r="r" b="b"/>
            <a:pathLst>
              <a:path w="1034414" h="496570">
                <a:moveTo>
                  <a:pt x="517198" y="496199"/>
                </a:moveTo>
                <a:lnTo>
                  <a:pt x="452322" y="494266"/>
                </a:lnTo>
                <a:lnTo>
                  <a:pt x="389850" y="488622"/>
                </a:lnTo>
                <a:lnTo>
                  <a:pt x="330268" y="479499"/>
                </a:lnTo>
                <a:lnTo>
                  <a:pt x="274060" y="467130"/>
                </a:lnTo>
                <a:lnTo>
                  <a:pt x="221711" y="451748"/>
                </a:lnTo>
                <a:lnTo>
                  <a:pt x="173706" y="433585"/>
                </a:lnTo>
                <a:lnTo>
                  <a:pt x="130528" y="412873"/>
                </a:lnTo>
                <a:lnTo>
                  <a:pt x="92664" y="389845"/>
                </a:lnTo>
                <a:lnTo>
                  <a:pt x="60597" y="364733"/>
                </a:lnTo>
                <a:lnTo>
                  <a:pt x="15795" y="309189"/>
                </a:lnTo>
                <a:lnTo>
                  <a:pt x="0" y="248099"/>
                </a:lnTo>
                <a:lnTo>
                  <a:pt x="4029" y="216977"/>
                </a:lnTo>
                <a:lnTo>
                  <a:pt x="34813" y="158428"/>
                </a:lnTo>
                <a:lnTo>
                  <a:pt x="92664" y="106353"/>
                </a:lnTo>
                <a:lnTo>
                  <a:pt x="130528" y="83325"/>
                </a:lnTo>
                <a:lnTo>
                  <a:pt x="173706" y="62613"/>
                </a:lnTo>
                <a:lnTo>
                  <a:pt x="221711" y="44450"/>
                </a:lnTo>
                <a:lnTo>
                  <a:pt x="274060" y="29068"/>
                </a:lnTo>
                <a:lnTo>
                  <a:pt x="330268" y="16699"/>
                </a:lnTo>
                <a:lnTo>
                  <a:pt x="389850" y="7576"/>
                </a:lnTo>
                <a:lnTo>
                  <a:pt x="452322" y="1932"/>
                </a:lnTo>
                <a:lnTo>
                  <a:pt x="517198" y="0"/>
                </a:lnTo>
                <a:lnTo>
                  <a:pt x="582075" y="1932"/>
                </a:lnTo>
                <a:lnTo>
                  <a:pt x="644547" y="7576"/>
                </a:lnTo>
                <a:lnTo>
                  <a:pt x="704129" y="16699"/>
                </a:lnTo>
                <a:lnTo>
                  <a:pt x="760337" y="29068"/>
                </a:lnTo>
                <a:lnTo>
                  <a:pt x="812686" y="44450"/>
                </a:lnTo>
                <a:lnTo>
                  <a:pt x="860691" y="62613"/>
                </a:lnTo>
                <a:lnTo>
                  <a:pt x="903868" y="83325"/>
                </a:lnTo>
                <a:lnTo>
                  <a:pt x="941733" y="106353"/>
                </a:lnTo>
                <a:lnTo>
                  <a:pt x="973800" y="131465"/>
                </a:lnTo>
                <a:lnTo>
                  <a:pt x="1018602" y="187009"/>
                </a:lnTo>
                <a:lnTo>
                  <a:pt x="1034397" y="248099"/>
                </a:lnTo>
                <a:lnTo>
                  <a:pt x="1030368" y="279221"/>
                </a:lnTo>
                <a:lnTo>
                  <a:pt x="999584" y="337770"/>
                </a:lnTo>
                <a:lnTo>
                  <a:pt x="941733" y="389845"/>
                </a:lnTo>
                <a:lnTo>
                  <a:pt x="903868" y="412873"/>
                </a:lnTo>
                <a:lnTo>
                  <a:pt x="860691" y="433585"/>
                </a:lnTo>
                <a:lnTo>
                  <a:pt x="812686" y="451748"/>
                </a:lnTo>
                <a:lnTo>
                  <a:pt x="760337" y="467130"/>
                </a:lnTo>
                <a:lnTo>
                  <a:pt x="704129" y="479499"/>
                </a:lnTo>
                <a:lnTo>
                  <a:pt x="644547" y="488622"/>
                </a:lnTo>
                <a:lnTo>
                  <a:pt x="582075" y="494266"/>
                </a:lnTo>
                <a:lnTo>
                  <a:pt x="517198" y="496199"/>
                </a:lnTo>
                <a:close/>
              </a:path>
            </a:pathLst>
          </a:custGeom>
          <a:solidFill>
            <a:srgbClr val="93C37C">
              <a:alpha val="43579"/>
            </a:srgbClr>
          </a:solidFill>
        </p:spPr>
        <p:txBody>
          <a:bodyPr wrap="square" lIns="0" tIns="0" rIns="0" bIns="0" rtlCol="0"/>
          <a:lstStyle/>
          <a:p>
            <a:endParaRPr sz="3200"/>
          </a:p>
        </p:txBody>
      </p:sp>
      <p:sp>
        <p:nvSpPr>
          <p:cNvPr id="10" name="object 10"/>
          <p:cNvSpPr txBox="1"/>
          <p:nvPr/>
        </p:nvSpPr>
        <p:spPr>
          <a:xfrm>
            <a:off x="2259117" y="3946671"/>
            <a:ext cx="694267"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official</a:t>
            </a:r>
          </a:p>
        </p:txBody>
      </p:sp>
      <p:sp>
        <p:nvSpPr>
          <p:cNvPr id="11" name="object 11"/>
          <p:cNvSpPr/>
          <p:nvPr/>
        </p:nvSpPr>
        <p:spPr>
          <a:xfrm>
            <a:off x="6839819" y="3754559"/>
            <a:ext cx="1242059" cy="662093"/>
          </a:xfrm>
          <a:custGeom>
            <a:avLst/>
            <a:gdLst/>
            <a:ahLst/>
            <a:cxnLst/>
            <a:rect l="l" t="t" r="r" b="b"/>
            <a:pathLst>
              <a:path w="931545" h="496570">
                <a:moveTo>
                  <a:pt x="465749" y="496199"/>
                </a:moveTo>
                <a:lnTo>
                  <a:pt x="402550" y="493934"/>
                </a:lnTo>
                <a:lnTo>
                  <a:pt x="341935" y="487336"/>
                </a:lnTo>
                <a:lnTo>
                  <a:pt x="284459" y="476702"/>
                </a:lnTo>
                <a:lnTo>
                  <a:pt x="230677" y="462326"/>
                </a:lnTo>
                <a:lnTo>
                  <a:pt x="181144" y="444505"/>
                </a:lnTo>
                <a:lnTo>
                  <a:pt x="136415" y="423533"/>
                </a:lnTo>
                <a:lnTo>
                  <a:pt x="97045" y="399707"/>
                </a:lnTo>
                <a:lnTo>
                  <a:pt x="63588" y="373321"/>
                </a:lnTo>
                <a:lnTo>
                  <a:pt x="36601" y="344672"/>
                </a:lnTo>
                <a:lnTo>
                  <a:pt x="4251" y="281765"/>
                </a:lnTo>
                <a:lnTo>
                  <a:pt x="0" y="248099"/>
                </a:lnTo>
                <a:lnTo>
                  <a:pt x="4251" y="214433"/>
                </a:lnTo>
                <a:lnTo>
                  <a:pt x="36601" y="151526"/>
                </a:lnTo>
                <a:lnTo>
                  <a:pt x="63588" y="122877"/>
                </a:lnTo>
                <a:lnTo>
                  <a:pt x="97045" y="96491"/>
                </a:lnTo>
                <a:lnTo>
                  <a:pt x="136415" y="72665"/>
                </a:lnTo>
                <a:lnTo>
                  <a:pt x="181144" y="51693"/>
                </a:lnTo>
                <a:lnTo>
                  <a:pt x="230677" y="33872"/>
                </a:lnTo>
                <a:lnTo>
                  <a:pt x="284459" y="19496"/>
                </a:lnTo>
                <a:lnTo>
                  <a:pt x="341935" y="8862"/>
                </a:lnTo>
                <a:lnTo>
                  <a:pt x="402550" y="2264"/>
                </a:lnTo>
                <a:lnTo>
                  <a:pt x="465749" y="0"/>
                </a:lnTo>
                <a:lnTo>
                  <a:pt x="528948" y="2264"/>
                </a:lnTo>
                <a:lnTo>
                  <a:pt x="589563" y="8862"/>
                </a:lnTo>
                <a:lnTo>
                  <a:pt x="647038" y="19496"/>
                </a:lnTo>
                <a:lnTo>
                  <a:pt x="700820" y="33872"/>
                </a:lnTo>
                <a:lnTo>
                  <a:pt x="750353" y="51693"/>
                </a:lnTo>
                <a:lnTo>
                  <a:pt x="795082" y="72665"/>
                </a:lnTo>
                <a:lnTo>
                  <a:pt x="834452" y="96491"/>
                </a:lnTo>
                <a:lnTo>
                  <a:pt x="867909" y="122877"/>
                </a:lnTo>
                <a:lnTo>
                  <a:pt x="894897" y="151526"/>
                </a:lnTo>
                <a:lnTo>
                  <a:pt x="927246" y="214433"/>
                </a:lnTo>
                <a:lnTo>
                  <a:pt x="931498" y="248099"/>
                </a:lnTo>
                <a:lnTo>
                  <a:pt x="927246" y="281765"/>
                </a:lnTo>
                <a:lnTo>
                  <a:pt x="894897" y="344672"/>
                </a:lnTo>
                <a:lnTo>
                  <a:pt x="867909" y="373321"/>
                </a:lnTo>
                <a:lnTo>
                  <a:pt x="834452" y="399707"/>
                </a:lnTo>
                <a:lnTo>
                  <a:pt x="795082" y="423533"/>
                </a:lnTo>
                <a:lnTo>
                  <a:pt x="750353" y="444505"/>
                </a:lnTo>
                <a:lnTo>
                  <a:pt x="700820" y="462326"/>
                </a:lnTo>
                <a:lnTo>
                  <a:pt x="647038" y="476702"/>
                </a:lnTo>
                <a:lnTo>
                  <a:pt x="589563" y="487336"/>
                </a:lnTo>
                <a:lnTo>
                  <a:pt x="528948" y="493934"/>
                </a:lnTo>
                <a:lnTo>
                  <a:pt x="465749" y="496199"/>
                </a:lnTo>
                <a:close/>
              </a:path>
            </a:pathLst>
          </a:custGeom>
          <a:solidFill>
            <a:srgbClr val="93C37C">
              <a:alpha val="43579"/>
            </a:srgbClr>
          </a:solidFill>
        </p:spPr>
        <p:txBody>
          <a:bodyPr wrap="square" lIns="0" tIns="0" rIns="0" bIns="0" rtlCol="0"/>
          <a:lstStyle/>
          <a:p>
            <a:endParaRPr sz="3200"/>
          </a:p>
        </p:txBody>
      </p:sp>
      <p:sp>
        <p:nvSpPr>
          <p:cNvPr id="12" name="object 12"/>
          <p:cNvSpPr txBox="1"/>
          <p:nvPr/>
        </p:nvSpPr>
        <p:spPr>
          <a:xfrm>
            <a:off x="7146625" y="3946672"/>
            <a:ext cx="629073"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h</a:t>
            </a:r>
            <a:r>
              <a:rPr sz="1467" spc="-33">
                <a:latin typeface="Comfortaa"/>
                <a:cs typeface="Comfortaa"/>
              </a:rPr>
              <a:t>e</a:t>
            </a:r>
            <a:r>
              <a:rPr sz="1467">
                <a:latin typeface="Comfortaa"/>
                <a:cs typeface="Comfortaa"/>
              </a:rPr>
              <a:t>ads</a:t>
            </a:r>
          </a:p>
        </p:txBody>
      </p:sp>
      <p:sp>
        <p:nvSpPr>
          <p:cNvPr id="13" name="object 13"/>
          <p:cNvSpPr/>
          <p:nvPr/>
        </p:nvSpPr>
        <p:spPr>
          <a:xfrm>
            <a:off x="10239381" y="3754559"/>
            <a:ext cx="1712807" cy="662093"/>
          </a:xfrm>
          <a:custGeom>
            <a:avLst/>
            <a:gdLst/>
            <a:ahLst/>
            <a:cxnLst/>
            <a:rect l="l" t="t" r="r" b="b"/>
            <a:pathLst>
              <a:path w="1284604" h="496570">
                <a:moveTo>
                  <a:pt x="641998" y="496199"/>
                </a:moveTo>
                <a:lnTo>
                  <a:pt x="576356" y="494918"/>
                </a:lnTo>
                <a:lnTo>
                  <a:pt x="512611" y="491158"/>
                </a:lnTo>
                <a:lnTo>
                  <a:pt x="451084" y="485045"/>
                </a:lnTo>
                <a:lnTo>
                  <a:pt x="392100" y="476702"/>
                </a:lnTo>
                <a:lnTo>
                  <a:pt x="335980" y="466255"/>
                </a:lnTo>
                <a:lnTo>
                  <a:pt x="283047" y="453828"/>
                </a:lnTo>
                <a:lnTo>
                  <a:pt x="233624" y="439546"/>
                </a:lnTo>
                <a:lnTo>
                  <a:pt x="188034" y="423533"/>
                </a:lnTo>
                <a:lnTo>
                  <a:pt x="146598" y="405915"/>
                </a:lnTo>
                <a:lnTo>
                  <a:pt x="109641" y="386815"/>
                </a:lnTo>
                <a:lnTo>
                  <a:pt x="77484" y="366359"/>
                </a:lnTo>
                <a:lnTo>
                  <a:pt x="28862" y="321877"/>
                </a:lnTo>
                <a:lnTo>
                  <a:pt x="3314" y="273466"/>
                </a:lnTo>
                <a:lnTo>
                  <a:pt x="0" y="248099"/>
                </a:lnTo>
                <a:lnTo>
                  <a:pt x="3314" y="222732"/>
                </a:lnTo>
                <a:lnTo>
                  <a:pt x="28862" y="174321"/>
                </a:lnTo>
                <a:lnTo>
                  <a:pt x="77484" y="129839"/>
                </a:lnTo>
                <a:lnTo>
                  <a:pt x="109641" y="109383"/>
                </a:lnTo>
                <a:lnTo>
                  <a:pt x="146598" y="90283"/>
                </a:lnTo>
                <a:lnTo>
                  <a:pt x="188034" y="72665"/>
                </a:lnTo>
                <a:lnTo>
                  <a:pt x="233624" y="56652"/>
                </a:lnTo>
                <a:lnTo>
                  <a:pt x="283047" y="42370"/>
                </a:lnTo>
                <a:lnTo>
                  <a:pt x="335980" y="29943"/>
                </a:lnTo>
                <a:lnTo>
                  <a:pt x="392100" y="19496"/>
                </a:lnTo>
                <a:lnTo>
                  <a:pt x="451084" y="11153"/>
                </a:lnTo>
                <a:lnTo>
                  <a:pt x="512611" y="5040"/>
                </a:lnTo>
                <a:lnTo>
                  <a:pt x="576356" y="1280"/>
                </a:lnTo>
                <a:lnTo>
                  <a:pt x="641998" y="0"/>
                </a:lnTo>
                <a:lnTo>
                  <a:pt x="707640" y="1280"/>
                </a:lnTo>
                <a:lnTo>
                  <a:pt x="771386" y="5040"/>
                </a:lnTo>
                <a:lnTo>
                  <a:pt x="832912" y="11153"/>
                </a:lnTo>
                <a:lnTo>
                  <a:pt x="891897" y="19496"/>
                </a:lnTo>
                <a:lnTo>
                  <a:pt x="948017" y="29943"/>
                </a:lnTo>
                <a:lnTo>
                  <a:pt x="1000949" y="42370"/>
                </a:lnTo>
                <a:lnTo>
                  <a:pt x="1050372" y="56652"/>
                </a:lnTo>
                <a:lnTo>
                  <a:pt x="1095963" y="72665"/>
                </a:lnTo>
                <a:lnTo>
                  <a:pt x="1137398" y="90283"/>
                </a:lnTo>
                <a:lnTo>
                  <a:pt x="1174356" y="109383"/>
                </a:lnTo>
                <a:lnTo>
                  <a:pt x="1206513" y="129839"/>
                </a:lnTo>
                <a:lnTo>
                  <a:pt x="1255135" y="174321"/>
                </a:lnTo>
                <a:lnTo>
                  <a:pt x="1280682" y="222732"/>
                </a:lnTo>
                <a:lnTo>
                  <a:pt x="1283997" y="248099"/>
                </a:lnTo>
                <a:lnTo>
                  <a:pt x="1280682" y="273466"/>
                </a:lnTo>
                <a:lnTo>
                  <a:pt x="1255135" y="321877"/>
                </a:lnTo>
                <a:lnTo>
                  <a:pt x="1206513" y="366359"/>
                </a:lnTo>
                <a:lnTo>
                  <a:pt x="1174356" y="386815"/>
                </a:lnTo>
                <a:lnTo>
                  <a:pt x="1137398" y="405915"/>
                </a:lnTo>
                <a:lnTo>
                  <a:pt x="1095963" y="423533"/>
                </a:lnTo>
                <a:lnTo>
                  <a:pt x="1050372" y="439546"/>
                </a:lnTo>
                <a:lnTo>
                  <a:pt x="1000949" y="453828"/>
                </a:lnTo>
                <a:lnTo>
                  <a:pt x="948017" y="466255"/>
                </a:lnTo>
                <a:lnTo>
                  <a:pt x="891897" y="476702"/>
                </a:lnTo>
                <a:lnTo>
                  <a:pt x="832912" y="485045"/>
                </a:lnTo>
                <a:lnTo>
                  <a:pt x="771386" y="491158"/>
                </a:lnTo>
                <a:lnTo>
                  <a:pt x="707640" y="494918"/>
                </a:lnTo>
                <a:lnTo>
                  <a:pt x="641998" y="496199"/>
                </a:lnTo>
                <a:close/>
              </a:path>
            </a:pathLst>
          </a:custGeom>
          <a:solidFill>
            <a:srgbClr val="93C37C">
              <a:alpha val="43579"/>
            </a:srgbClr>
          </a:solidFill>
        </p:spPr>
        <p:txBody>
          <a:bodyPr wrap="square" lIns="0" tIns="0" rIns="0" bIns="0" rtlCol="0"/>
          <a:lstStyle/>
          <a:p>
            <a:endParaRPr sz="3200"/>
          </a:p>
        </p:txBody>
      </p:sp>
      <p:sp>
        <p:nvSpPr>
          <p:cNvPr id="14" name="object 14"/>
          <p:cNvSpPr txBox="1"/>
          <p:nvPr/>
        </p:nvSpPr>
        <p:spPr>
          <a:xfrm>
            <a:off x="10630134" y="3946672"/>
            <a:ext cx="931333"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Baghdad</a:t>
            </a:r>
          </a:p>
        </p:txBody>
      </p:sp>
      <p:grpSp>
        <p:nvGrpSpPr>
          <p:cNvPr id="15" name="object 15"/>
          <p:cNvGrpSpPr/>
          <p:nvPr/>
        </p:nvGrpSpPr>
        <p:grpSpPr>
          <a:xfrm>
            <a:off x="235832" y="1572563"/>
            <a:ext cx="11353800" cy="684107"/>
            <a:chOff x="176874" y="1179422"/>
            <a:chExt cx="8515350" cy="513080"/>
          </a:xfrm>
        </p:grpSpPr>
        <p:sp>
          <p:nvSpPr>
            <p:cNvPr id="16" name="object 16"/>
            <p:cNvSpPr/>
            <p:nvPr/>
          </p:nvSpPr>
          <p:spPr>
            <a:xfrm>
              <a:off x="176874" y="1179422"/>
              <a:ext cx="794385" cy="496570"/>
            </a:xfrm>
            <a:custGeom>
              <a:avLst/>
              <a:gdLst/>
              <a:ahLst/>
              <a:cxnLst/>
              <a:rect l="l" t="t" r="r" b="b"/>
              <a:pathLst>
                <a:path w="794385" h="496569">
                  <a:moveTo>
                    <a:pt x="396899" y="496199"/>
                  </a:moveTo>
                  <a:lnTo>
                    <a:pt x="338248" y="493508"/>
                  </a:lnTo>
                  <a:lnTo>
                    <a:pt x="282269" y="485694"/>
                  </a:lnTo>
                  <a:lnTo>
                    <a:pt x="229576" y="473140"/>
                  </a:lnTo>
                  <a:lnTo>
                    <a:pt x="180783" y="456228"/>
                  </a:lnTo>
                  <a:lnTo>
                    <a:pt x="136503" y="435344"/>
                  </a:lnTo>
                  <a:lnTo>
                    <a:pt x="97352" y="410871"/>
                  </a:lnTo>
                  <a:lnTo>
                    <a:pt x="63942" y="383192"/>
                  </a:lnTo>
                  <a:lnTo>
                    <a:pt x="36888" y="352692"/>
                  </a:lnTo>
                  <a:lnTo>
                    <a:pt x="16804" y="319754"/>
                  </a:lnTo>
                  <a:lnTo>
                    <a:pt x="0" y="248099"/>
                  </a:lnTo>
                  <a:lnTo>
                    <a:pt x="4303" y="211437"/>
                  </a:lnTo>
                  <a:lnTo>
                    <a:pt x="36888" y="143506"/>
                  </a:lnTo>
                  <a:lnTo>
                    <a:pt x="63942" y="113006"/>
                  </a:lnTo>
                  <a:lnTo>
                    <a:pt x="97352" y="85327"/>
                  </a:lnTo>
                  <a:lnTo>
                    <a:pt x="136503" y="60854"/>
                  </a:lnTo>
                  <a:lnTo>
                    <a:pt x="180783" y="39970"/>
                  </a:lnTo>
                  <a:lnTo>
                    <a:pt x="229576" y="23058"/>
                  </a:lnTo>
                  <a:lnTo>
                    <a:pt x="282269" y="10504"/>
                  </a:lnTo>
                  <a:lnTo>
                    <a:pt x="338248" y="2690"/>
                  </a:lnTo>
                  <a:lnTo>
                    <a:pt x="396899" y="0"/>
                  </a:lnTo>
                  <a:lnTo>
                    <a:pt x="455550" y="2690"/>
                  </a:lnTo>
                  <a:lnTo>
                    <a:pt x="511529" y="10504"/>
                  </a:lnTo>
                  <a:lnTo>
                    <a:pt x="564222" y="23058"/>
                  </a:lnTo>
                  <a:lnTo>
                    <a:pt x="613015" y="39970"/>
                  </a:lnTo>
                  <a:lnTo>
                    <a:pt x="657294" y="60854"/>
                  </a:lnTo>
                  <a:lnTo>
                    <a:pt x="696445" y="85327"/>
                  </a:lnTo>
                  <a:lnTo>
                    <a:pt x="729855" y="113006"/>
                  </a:lnTo>
                  <a:lnTo>
                    <a:pt x="756909" y="143506"/>
                  </a:lnTo>
                  <a:lnTo>
                    <a:pt x="776994" y="176444"/>
                  </a:lnTo>
                  <a:lnTo>
                    <a:pt x="793798" y="248099"/>
                  </a:lnTo>
                  <a:lnTo>
                    <a:pt x="789495" y="284761"/>
                  </a:lnTo>
                  <a:lnTo>
                    <a:pt x="756909" y="352692"/>
                  </a:lnTo>
                  <a:lnTo>
                    <a:pt x="729855" y="383192"/>
                  </a:lnTo>
                  <a:lnTo>
                    <a:pt x="696445" y="410871"/>
                  </a:lnTo>
                  <a:lnTo>
                    <a:pt x="657294" y="435344"/>
                  </a:lnTo>
                  <a:lnTo>
                    <a:pt x="613015" y="456228"/>
                  </a:lnTo>
                  <a:lnTo>
                    <a:pt x="564222" y="473140"/>
                  </a:lnTo>
                  <a:lnTo>
                    <a:pt x="511529" y="485694"/>
                  </a:lnTo>
                  <a:lnTo>
                    <a:pt x="455550" y="493508"/>
                  </a:lnTo>
                  <a:lnTo>
                    <a:pt x="396899" y="496199"/>
                  </a:lnTo>
                  <a:close/>
                </a:path>
              </a:pathLst>
            </a:custGeom>
            <a:solidFill>
              <a:srgbClr val="3B77D8">
                <a:alpha val="53068"/>
              </a:srgbClr>
            </a:solidFill>
          </p:spPr>
          <p:txBody>
            <a:bodyPr wrap="square" lIns="0" tIns="0" rIns="0" bIns="0" rtlCol="0"/>
            <a:lstStyle/>
            <a:p>
              <a:endParaRPr sz="3200"/>
            </a:p>
          </p:txBody>
        </p:sp>
        <p:sp>
          <p:nvSpPr>
            <p:cNvPr id="17" name="object 17"/>
            <p:cNvSpPr/>
            <p:nvPr/>
          </p:nvSpPr>
          <p:spPr>
            <a:xfrm>
              <a:off x="1728063" y="1223124"/>
              <a:ext cx="4110990" cy="448309"/>
            </a:xfrm>
            <a:custGeom>
              <a:avLst/>
              <a:gdLst/>
              <a:ahLst/>
              <a:cxnLst/>
              <a:rect l="l" t="t" r="r" b="b"/>
              <a:pathLst>
                <a:path w="4110990" h="448310">
                  <a:moveTo>
                    <a:pt x="410095" y="209257"/>
                  </a:moveTo>
                  <a:lnTo>
                    <a:pt x="406120" y="170040"/>
                  </a:lnTo>
                  <a:lnTo>
                    <a:pt x="394487" y="132689"/>
                  </a:lnTo>
                  <a:lnTo>
                    <a:pt x="375653" y="98247"/>
                  </a:lnTo>
                  <a:lnTo>
                    <a:pt x="350037" y="67767"/>
                  </a:lnTo>
                  <a:lnTo>
                    <a:pt x="318808" y="42786"/>
                  </a:lnTo>
                  <a:lnTo>
                    <a:pt x="283514" y="24396"/>
                  </a:lnTo>
                  <a:lnTo>
                    <a:pt x="245237" y="13042"/>
                  </a:lnTo>
                  <a:lnTo>
                    <a:pt x="205054" y="9169"/>
                  </a:lnTo>
                  <a:lnTo>
                    <a:pt x="158038" y="14452"/>
                  </a:lnTo>
                  <a:lnTo>
                    <a:pt x="114871" y="29502"/>
                  </a:lnTo>
                  <a:lnTo>
                    <a:pt x="76809" y="53124"/>
                  </a:lnTo>
                  <a:lnTo>
                    <a:pt x="45046" y="84112"/>
                  </a:lnTo>
                  <a:lnTo>
                    <a:pt x="20840" y="121259"/>
                  </a:lnTo>
                  <a:lnTo>
                    <a:pt x="5422" y="163385"/>
                  </a:lnTo>
                  <a:lnTo>
                    <a:pt x="0" y="209257"/>
                  </a:lnTo>
                  <a:lnTo>
                    <a:pt x="5422" y="255143"/>
                  </a:lnTo>
                  <a:lnTo>
                    <a:pt x="20840" y="297268"/>
                  </a:lnTo>
                  <a:lnTo>
                    <a:pt x="45046" y="334416"/>
                  </a:lnTo>
                  <a:lnTo>
                    <a:pt x="76809" y="365404"/>
                  </a:lnTo>
                  <a:lnTo>
                    <a:pt x="114871" y="389026"/>
                  </a:lnTo>
                  <a:lnTo>
                    <a:pt x="158038" y="404075"/>
                  </a:lnTo>
                  <a:lnTo>
                    <a:pt x="205054" y="409359"/>
                  </a:lnTo>
                  <a:lnTo>
                    <a:pt x="252069" y="404075"/>
                  </a:lnTo>
                  <a:lnTo>
                    <a:pt x="295224" y="389026"/>
                  </a:lnTo>
                  <a:lnTo>
                    <a:pt x="333298" y="365404"/>
                  </a:lnTo>
                  <a:lnTo>
                    <a:pt x="365048" y="334416"/>
                  </a:lnTo>
                  <a:lnTo>
                    <a:pt x="389255" y="297268"/>
                  </a:lnTo>
                  <a:lnTo>
                    <a:pt x="404685" y="255143"/>
                  </a:lnTo>
                  <a:lnTo>
                    <a:pt x="410095" y="209257"/>
                  </a:lnTo>
                  <a:close/>
                </a:path>
                <a:path w="4110990" h="448310">
                  <a:moveTo>
                    <a:pt x="4110494" y="224104"/>
                  </a:moveTo>
                  <a:lnTo>
                    <a:pt x="4105529" y="178943"/>
                  </a:lnTo>
                  <a:lnTo>
                    <a:pt x="4091292" y="136880"/>
                  </a:lnTo>
                  <a:lnTo>
                    <a:pt x="4068762" y="98806"/>
                  </a:lnTo>
                  <a:lnTo>
                    <a:pt x="4038930" y="65646"/>
                  </a:lnTo>
                  <a:lnTo>
                    <a:pt x="4002760" y="38277"/>
                  </a:lnTo>
                  <a:lnTo>
                    <a:pt x="3961257" y="17614"/>
                  </a:lnTo>
                  <a:lnTo>
                    <a:pt x="3915384" y="4559"/>
                  </a:lnTo>
                  <a:lnTo>
                    <a:pt x="3866146" y="0"/>
                  </a:lnTo>
                  <a:lnTo>
                    <a:pt x="3816896" y="4559"/>
                  </a:lnTo>
                  <a:lnTo>
                    <a:pt x="3771036" y="17614"/>
                  </a:lnTo>
                  <a:lnTo>
                    <a:pt x="3729520" y="38277"/>
                  </a:lnTo>
                  <a:lnTo>
                    <a:pt x="3693363" y="65646"/>
                  </a:lnTo>
                  <a:lnTo>
                    <a:pt x="3663531" y="98806"/>
                  </a:lnTo>
                  <a:lnTo>
                    <a:pt x="3641001" y="136880"/>
                  </a:lnTo>
                  <a:lnTo>
                    <a:pt x="3626764" y="178943"/>
                  </a:lnTo>
                  <a:lnTo>
                    <a:pt x="3621798" y="224104"/>
                  </a:lnTo>
                  <a:lnTo>
                    <a:pt x="3626764" y="269265"/>
                  </a:lnTo>
                  <a:lnTo>
                    <a:pt x="3641001" y="311327"/>
                  </a:lnTo>
                  <a:lnTo>
                    <a:pt x="3663531" y="349402"/>
                  </a:lnTo>
                  <a:lnTo>
                    <a:pt x="3693363" y="382562"/>
                  </a:lnTo>
                  <a:lnTo>
                    <a:pt x="3729520" y="409930"/>
                  </a:lnTo>
                  <a:lnTo>
                    <a:pt x="3771036" y="430593"/>
                  </a:lnTo>
                  <a:lnTo>
                    <a:pt x="3816896" y="443649"/>
                  </a:lnTo>
                  <a:lnTo>
                    <a:pt x="3866146" y="448208"/>
                  </a:lnTo>
                  <a:lnTo>
                    <a:pt x="3915384" y="443649"/>
                  </a:lnTo>
                  <a:lnTo>
                    <a:pt x="3961257" y="430593"/>
                  </a:lnTo>
                  <a:lnTo>
                    <a:pt x="4002760" y="409930"/>
                  </a:lnTo>
                  <a:lnTo>
                    <a:pt x="4038930" y="382562"/>
                  </a:lnTo>
                  <a:lnTo>
                    <a:pt x="4068762" y="349402"/>
                  </a:lnTo>
                  <a:lnTo>
                    <a:pt x="4091292" y="311327"/>
                  </a:lnTo>
                  <a:lnTo>
                    <a:pt x="4105529" y="269265"/>
                  </a:lnTo>
                  <a:lnTo>
                    <a:pt x="4110494" y="224104"/>
                  </a:lnTo>
                  <a:close/>
                </a:path>
              </a:pathLst>
            </a:custGeom>
            <a:solidFill>
              <a:srgbClr val="77909C">
                <a:alpha val="48039"/>
              </a:srgbClr>
            </a:solidFill>
          </p:spPr>
          <p:txBody>
            <a:bodyPr wrap="square" lIns="0" tIns="0" rIns="0" bIns="0" rtlCol="0"/>
            <a:lstStyle/>
            <a:p>
              <a:endParaRPr sz="3200"/>
            </a:p>
          </p:txBody>
        </p:sp>
        <p:sp>
          <p:nvSpPr>
            <p:cNvPr id="18" name="object 18"/>
            <p:cNvSpPr/>
            <p:nvPr/>
          </p:nvSpPr>
          <p:spPr>
            <a:xfrm>
              <a:off x="7869859" y="1195725"/>
              <a:ext cx="822325" cy="496570"/>
            </a:xfrm>
            <a:custGeom>
              <a:avLst/>
              <a:gdLst/>
              <a:ahLst/>
              <a:cxnLst/>
              <a:rect l="l" t="t" r="r" b="b"/>
              <a:pathLst>
                <a:path w="822325" h="496569">
                  <a:moveTo>
                    <a:pt x="410999" y="496199"/>
                  </a:moveTo>
                  <a:lnTo>
                    <a:pt x="350262" y="493508"/>
                  </a:lnTo>
                  <a:lnTo>
                    <a:pt x="292293" y="485694"/>
                  </a:lnTo>
                  <a:lnTo>
                    <a:pt x="237727" y="473140"/>
                  </a:lnTo>
                  <a:lnTo>
                    <a:pt x="187200" y="456228"/>
                  </a:lnTo>
                  <a:lnTo>
                    <a:pt x="141349" y="435344"/>
                  </a:lnTo>
                  <a:lnTo>
                    <a:pt x="100807" y="410871"/>
                  </a:lnTo>
                  <a:lnTo>
                    <a:pt x="66211" y="383192"/>
                  </a:lnTo>
                  <a:lnTo>
                    <a:pt x="38197" y="352692"/>
                  </a:lnTo>
                  <a:lnTo>
                    <a:pt x="17400" y="319754"/>
                  </a:lnTo>
                  <a:lnTo>
                    <a:pt x="0" y="248099"/>
                  </a:lnTo>
                  <a:lnTo>
                    <a:pt x="4456" y="211437"/>
                  </a:lnTo>
                  <a:lnTo>
                    <a:pt x="38197" y="143506"/>
                  </a:lnTo>
                  <a:lnTo>
                    <a:pt x="66211" y="113006"/>
                  </a:lnTo>
                  <a:lnTo>
                    <a:pt x="100807" y="85327"/>
                  </a:lnTo>
                  <a:lnTo>
                    <a:pt x="141349" y="60854"/>
                  </a:lnTo>
                  <a:lnTo>
                    <a:pt x="187200" y="39970"/>
                  </a:lnTo>
                  <a:lnTo>
                    <a:pt x="237727" y="23058"/>
                  </a:lnTo>
                  <a:lnTo>
                    <a:pt x="292293" y="10504"/>
                  </a:lnTo>
                  <a:lnTo>
                    <a:pt x="350262" y="2690"/>
                  </a:lnTo>
                  <a:lnTo>
                    <a:pt x="410999" y="0"/>
                  </a:lnTo>
                  <a:lnTo>
                    <a:pt x="471736" y="2690"/>
                  </a:lnTo>
                  <a:lnTo>
                    <a:pt x="529705" y="10504"/>
                  </a:lnTo>
                  <a:lnTo>
                    <a:pt x="584270" y="23058"/>
                  </a:lnTo>
                  <a:lnTo>
                    <a:pt x="634797" y="39970"/>
                  </a:lnTo>
                  <a:lnTo>
                    <a:pt x="680649" y="60854"/>
                  </a:lnTo>
                  <a:lnTo>
                    <a:pt x="721190" y="85327"/>
                  </a:lnTo>
                  <a:lnTo>
                    <a:pt x="755786" y="113006"/>
                  </a:lnTo>
                  <a:lnTo>
                    <a:pt x="783800" y="143506"/>
                  </a:lnTo>
                  <a:lnTo>
                    <a:pt x="804597" y="176444"/>
                  </a:lnTo>
                  <a:lnTo>
                    <a:pt x="821998" y="248099"/>
                  </a:lnTo>
                  <a:lnTo>
                    <a:pt x="817542" y="284761"/>
                  </a:lnTo>
                  <a:lnTo>
                    <a:pt x="783800" y="352692"/>
                  </a:lnTo>
                  <a:lnTo>
                    <a:pt x="755786" y="383192"/>
                  </a:lnTo>
                  <a:lnTo>
                    <a:pt x="721190" y="410871"/>
                  </a:lnTo>
                  <a:lnTo>
                    <a:pt x="680649" y="435344"/>
                  </a:lnTo>
                  <a:lnTo>
                    <a:pt x="634797" y="456228"/>
                  </a:lnTo>
                  <a:lnTo>
                    <a:pt x="584270" y="473140"/>
                  </a:lnTo>
                  <a:lnTo>
                    <a:pt x="529705" y="485694"/>
                  </a:lnTo>
                  <a:lnTo>
                    <a:pt x="471736" y="493508"/>
                  </a:lnTo>
                  <a:lnTo>
                    <a:pt x="410999" y="496199"/>
                  </a:lnTo>
                  <a:close/>
                </a:path>
              </a:pathLst>
            </a:custGeom>
            <a:solidFill>
              <a:srgbClr val="CC0000">
                <a:alpha val="43019"/>
              </a:srgbClr>
            </a:solidFill>
          </p:spPr>
          <p:txBody>
            <a:bodyPr wrap="square" lIns="0" tIns="0" rIns="0" bIns="0" rtlCol="0"/>
            <a:lstStyle/>
            <a:p>
              <a:endParaRPr sz="3200"/>
            </a:p>
          </p:txBody>
        </p:sp>
      </p:grpSp>
      <p:sp>
        <p:nvSpPr>
          <p:cNvPr id="19" name="object 19"/>
          <p:cNvSpPr txBox="1"/>
          <p:nvPr/>
        </p:nvSpPr>
        <p:spPr>
          <a:xfrm>
            <a:off x="596577" y="4504046"/>
            <a:ext cx="333587" cy="304421"/>
          </a:xfrm>
          <a:prstGeom prst="rect">
            <a:avLst/>
          </a:prstGeom>
        </p:spPr>
        <p:txBody>
          <a:bodyPr vert="horz" wrap="square" lIns="0" tIns="16933" rIns="0" bIns="0" rtlCol="0">
            <a:spAutoFit/>
          </a:bodyPr>
          <a:lstStyle/>
          <a:p>
            <a:pPr marL="50799">
              <a:spcBef>
                <a:spcPts val="133"/>
              </a:spcBef>
            </a:pPr>
            <a:r>
              <a:rPr sz="1867" b="1">
                <a:latin typeface="Comfortaa"/>
                <a:cs typeface="Comfortaa"/>
              </a:rPr>
              <a:t>X</a:t>
            </a:r>
            <a:r>
              <a:rPr sz="1800" b="1" baseline="-30864">
                <a:latin typeface="Comfortaa"/>
                <a:cs typeface="Comfortaa"/>
              </a:rPr>
              <a:t>1</a:t>
            </a:r>
            <a:endParaRPr sz="1800" baseline="-30864">
              <a:latin typeface="Comfortaa"/>
              <a:cs typeface="Comfortaa"/>
            </a:endParaRPr>
          </a:p>
        </p:txBody>
      </p:sp>
      <p:sp>
        <p:nvSpPr>
          <p:cNvPr id="20" name="object 20"/>
          <p:cNvSpPr txBox="1"/>
          <p:nvPr/>
        </p:nvSpPr>
        <p:spPr>
          <a:xfrm>
            <a:off x="2415954" y="4504046"/>
            <a:ext cx="36491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2</a:t>
            </a:r>
            <a:endParaRPr sz="1800" baseline="-30864">
              <a:latin typeface="Comfortaa"/>
              <a:cs typeface="Comfortaa"/>
            </a:endParaRPr>
          </a:p>
        </p:txBody>
      </p:sp>
      <p:sp>
        <p:nvSpPr>
          <p:cNvPr id="21" name="object 21"/>
          <p:cNvSpPr txBox="1"/>
          <p:nvPr/>
        </p:nvSpPr>
        <p:spPr>
          <a:xfrm>
            <a:off x="4787687" y="4504046"/>
            <a:ext cx="366607"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3</a:t>
            </a:r>
            <a:endParaRPr sz="1800" baseline="-30864">
              <a:latin typeface="Comfortaa"/>
              <a:cs typeface="Comfortaa"/>
            </a:endParaRPr>
          </a:p>
        </p:txBody>
      </p:sp>
      <p:sp>
        <p:nvSpPr>
          <p:cNvPr id="22" name="object 22"/>
          <p:cNvSpPr txBox="1"/>
          <p:nvPr/>
        </p:nvSpPr>
        <p:spPr>
          <a:xfrm>
            <a:off x="7329981" y="4445867"/>
            <a:ext cx="375073"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4</a:t>
            </a:r>
            <a:endParaRPr sz="1800" baseline="-30864">
              <a:latin typeface="Comfortaa"/>
              <a:cs typeface="Comfortaa"/>
            </a:endParaRPr>
          </a:p>
        </p:txBody>
      </p:sp>
      <p:sp>
        <p:nvSpPr>
          <p:cNvPr id="23" name="object 23"/>
          <p:cNvSpPr txBox="1"/>
          <p:nvPr/>
        </p:nvSpPr>
        <p:spPr>
          <a:xfrm>
            <a:off x="9282081" y="4424137"/>
            <a:ext cx="37084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5</a:t>
            </a:r>
            <a:endParaRPr sz="1800" baseline="-30864">
              <a:latin typeface="Comfortaa"/>
              <a:cs typeface="Comfortaa"/>
            </a:endParaRPr>
          </a:p>
        </p:txBody>
      </p:sp>
      <p:sp>
        <p:nvSpPr>
          <p:cNvPr id="24" name="object 24"/>
          <p:cNvSpPr txBox="1"/>
          <p:nvPr/>
        </p:nvSpPr>
        <p:spPr>
          <a:xfrm>
            <a:off x="499246" y="1194722"/>
            <a:ext cx="532553" cy="812316"/>
          </a:xfrm>
          <a:prstGeom prst="rect">
            <a:avLst/>
          </a:prstGeom>
        </p:spPr>
        <p:txBody>
          <a:bodyPr vert="horz" wrap="square" lIns="0" tIns="16933" rIns="0" bIns="0" rtlCol="0">
            <a:spAutoFit/>
          </a:bodyPr>
          <a:lstStyle/>
          <a:p>
            <a:pPr marL="35559" algn="ctr">
              <a:spcBef>
                <a:spcPts val="133"/>
              </a:spcBef>
            </a:pPr>
            <a:r>
              <a:rPr sz="1867" b="1">
                <a:latin typeface="Comfortaa"/>
                <a:cs typeface="Comfortaa"/>
              </a:rPr>
              <a:t>Y</a:t>
            </a:r>
            <a:r>
              <a:rPr sz="1800" b="1" baseline="-30864">
                <a:latin typeface="Comfortaa"/>
                <a:cs typeface="Comfortaa"/>
              </a:rPr>
              <a:t>1</a:t>
            </a:r>
            <a:endParaRPr sz="1800" baseline="-30864">
              <a:latin typeface="Comfortaa"/>
              <a:cs typeface="Comfortaa"/>
            </a:endParaRPr>
          </a:p>
          <a:p>
            <a:pPr algn="ctr">
              <a:spcBef>
                <a:spcPts val="2247"/>
              </a:spcBef>
            </a:pPr>
            <a:r>
              <a:rPr sz="1467">
                <a:latin typeface="Comfortaa"/>
                <a:cs typeface="Comfortaa"/>
              </a:rPr>
              <a:t>ORG</a:t>
            </a:r>
          </a:p>
        </p:txBody>
      </p:sp>
      <p:sp>
        <p:nvSpPr>
          <p:cNvPr id="25" name="object 25"/>
          <p:cNvSpPr txBox="1"/>
          <p:nvPr/>
        </p:nvSpPr>
        <p:spPr>
          <a:xfrm>
            <a:off x="2440020" y="1205590"/>
            <a:ext cx="353907" cy="812316"/>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0864">
                <a:latin typeface="Comfortaa"/>
                <a:cs typeface="Comfortaa"/>
              </a:rPr>
              <a:t>2</a:t>
            </a:r>
            <a:endParaRPr sz="1800" baseline="-30864">
              <a:latin typeface="Comfortaa"/>
              <a:cs typeface="Comfortaa"/>
            </a:endParaRPr>
          </a:p>
          <a:p>
            <a:pPr marL="58419">
              <a:spcBef>
                <a:spcPts val="2213"/>
              </a:spcBef>
            </a:pPr>
            <a:r>
              <a:rPr sz="1467">
                <a:latin typeface="Comfortaa"/>
                <a:cs typeface="Comfortaa"/>
              </a:rPr>
              <a:t>O</a:t>
            </a:r>
          </a:p>
        </p:txBody>
      </p:sp>
      <p:sp>
        <p:nvSpPr>
          <p:cNvPr id="26" name="object 26"/>
          <p:cNvSpPr txBox="1"/>
          <p:nvPr/>
        </p:nvSpPr>
        <p:spPr>
          <a:xfrm>
            <a:off x="10782345" y="1172949"/>
            <a:ext cx="518160" cy="789233"/>
          </a:xfrm>
          <a:prstGeom prst="rect">
            <a:avLst/>
          </a:prstGeom>
        </p:spPr>
        <p:txBody>
          <a:bodyPr vert="horz" wrap="square" lIns="0" tIns="16933" rIns="0" bIns="0" rtlCol="0">
            <a:spAutoFit/>
          </a:bodyPr>
          <a:lstStyle/>
          <a:p>
            <a:pPr marL="176102">
              <a:spcBef>
                <a:spcPts val="133"/>
              </a:spcBef>
            </a:pPr>
            <a:r>
              <a:rPr sz="1867" b="1" spc="7">
                <a:latin typeface="Comfortaa"/>
                <a:cs typeface="Comfortaa"/>
              </a:rPr>
              <a:t>Y</a:t>
            </a:r>
            <a:r>
              <a:rPr sz="1800" b="1" spc="9" baseline="-33950">
                <a:latin typeface="Comfortaa"/>
                <a:cs typeface="Comfortaa"/>
              </a:rPr>
              <a:t>6</a:t>
            </a:r>
            <a:endParaRPr sz="1800" baseline="-33950">
              <a:latin typeface="Comfortaa"/>
              <a:cs typeface="Comfortaa"/>
            </a:endParaRPr>
          </a:p>
          <a:p>
            <a:pPr>
              <a:spcBef>
                <a:spcPts val="87"/>
              </a:spcBef>
            </a:pPr>
            <a:endParaRPr sz="1600">
              <a:latin typeface="Comfortaa"/>
              <a:cs typeface="Comfortaa"/>
            </a:endParaRPr>
          </a:p>
          <a:p>
            <a:pPr marL="50799">
              <a:spcBef>
                <a:spcPts val="7"/>
              </a:spcBef>
            </a:pPr>
            <a:r>
              <a:rPr sz="1467" spc="-47">
                <a:latin typeface="Comfortaa"/>
                <a:cs typeface="Comfortaa"/>
              </a:rPr>
              <a:t>LOC</a:t>
            </a:r>
            <a:endParaRPr sz="1467">
              <a:latin typeface="Comfortaa"/>
              <a:cs typeface="Comfortaa"/>
            </a:endParaRPr>
          </a:p>
        </p:txBody>
      </p:sp>
      <p:sp>
        <p:nvSpPr>
          <p:cNvPr id="27" name="object 27"/>
          <p:cNvSpPr/>
          <p:nvPr/>
        </p:nvSpPr>
        <p:spPr>
          <a:xfrm>
            <a:off x="4286357" y="3805126"/>
            <a:ext cx="1336040" cy="662093"/>
          </a:xfrm>
          <a:custGeom>
            <a:avLst/>
            <a:gdLst/>
            <a:ahLst/>
            <a:cxnLst/>
            <a:rect l="l" t="t" r="r" b="b"/>
            <a:pathLst>
              <a:path w="1002029" h="496570">
                <a:moveTo>
                  <a:pt x="500849" y="496199"/>
                </a:moveTo>
                <a:lnTo>
                  <a:pt x="438025" y="494266"/>
                </a:lnTo>
                <a:lnTo>
                  <a:pt x="377530" y="488622"/>
                </a:lnTo>
                <a:lnTo>
                  <a:pt x="319833" y="479499"/>
                </a:lnTo>
                <a:lnTo>
                  <a:pt x="265402" y="467130"/>
                </a:lnTo>
                <a:lnTo>
                  <a:pt x="214708" y="451748"/>
                </a:lnTo>
                <a:lnTo>
                  <a:pt x="168219" y="433585"/>
                </a:lnTo>
                <a:lnTo>
                  <a:pt x="126406" y="412873"/>
                </a:lnTo>
                <a:lnTo>
                  <a:pt x="89738" y="389845"/>
                </a:lnTo>
                <a:lnTo>
                  <a:pt x="58684" y="364733"/>
                </a:lnTo>
                <a:lnTo>
                  <a:pt x="15297" y="309189"/>
                </a:lnTo>
                <a:lnTo>
                  <a:pt x="0" y="248099"/>
                </a:lnTo>
                <a:lnTo>
                  <a:pt x="3902" y="216977"/>
                </a:lnTo>
                <a:lnTo>
                  <a:pt x="33714" y="158428"/>
                </a:lnTo>
                <a:lnTo>
                  <a:pt x="89738" y="106353"/>
                </a:lnTo>
                <a:lnTo>
                  <a:pt x="126406" y="83325"/>
                </a:lnTo>
                <a:lnTo>
                  <a:pt x="168219" y="62613"/>
                </a:lnTo>
                <a:lnTo>
                  <a:pt x="214708" y="44450"/>
                </a:lnTo>
                <a:lnTo>
                  <a:pt x="265402" y="29068"/>
                </a:lnTo>
                <a:lnTo>
                  <a:pt x="319833" y="16699"/>
                </a:lnTo>
                <a:lnTo>
                  <a:pt x="377530" y="7576"/>
                </a:lnTo>
                <a:lnTo>
                  <a:pt x="438025" y="1932"/>
                </a:lnTo>
                <a:lnTo>
                  <a:pt x="500849" y="0"/>
                </a:lnTo>
                <a:lnTo>
                  <a:pt x="563672" y="1932"/>
                </a:lnTo>
                <a:lnTo>
                  <a:pt x="624167" y="7576"/>
                </a:lnTo>
                <a:lnTo>
                  <a:pt x="681864" y="16699"/>
                </a:lnTo>
                <a:lnTo>
                  <a:pt x="736295" y="29068"/>
                </a:lnTo>
                <a:lnTo>
                  <a:pt x="786989" y="44450"/>
                </a:lnTo>
                <a:lnTo>
                  <a:pt x="833478" y="62613"/>
                </a:lnTo>
                <a:lnTo>
                  <a:pt x="875291" y="83325"/>
                </a:lnTo>
                <a:lnTo>
                  <a:pt x="911959" y="106353"/>
                </a:lnTo>
                <a:lnTo>
                  <a:pt x="943013" y="131465"/>
                </a:lnTo>
                <a:lnTo>
                  <a:pt x="986400" y="187009"/>
                </a:lnTo>
                <a:lnTo>
                  <a:pt x="1001698" y="248099"/>
                </a:lnTo>
                <a:lnTo>
                  <a:pt x="997795" y="279221"/>
                </a:lnTo>
                <a:lnTo>
                  <a:pt x="967983" y="337770"/>
                </a:lnTo>
                <a:lnTo>
                  <a:pt x="911959" y="389845"/>
                </a:lnTo>
                <a:lnTo>
                  <a:pt x="875291" y="412873"/>
                </a:lnTo>
                <a:lnTo>
                  <a:pt x="833478" y="433585"/>
                </a:lnTo>
                <a:lnTo>
                  <a:pt x="786989" y="451748"/>
                </a:lnTo>
                <a:lnTo>
                  <a:pt x="736295" y="467130"/>
                </a:lnTo>
                <a:lnTo>
                  <a:pt x="681864" y="479499"/>
                </a:lnTo>
                <a:lnTo>
                  <a:pt x="624167" y="488622"/>
                </a:lnTo>
                <a:lnTo>
                  <a:pt x="563672" y="494266"/>
                </a:lnTo>
                <a:lnTo>
                  <a:pt x="500849" y="496199"/>
                </a:lnTo>
                <a:close/>
              </a:path>
            </a:pathLst>
          </a:custGeom>
          <a:solidFill>
            <a:srgbClr val="93C37C">
              <a:alpha val="43579"/>
            </a:srgbClr>
          </a:solidFill>
        </p:spPr>
        <p:txBody>
          <a:bodyPr wrap="square" lIns="0" tIns="0" rIns="0" bIns="0" rtlCol="0"/>
          <a:lstStyle/>
          <a:p>
            <a:endParaRPr sz="3200"/>
          </a:p>
        </p:txBody>
      </p:sp>
      <p:sp>
        <p:nvSpPr>
          <p:cNvPr id="28" name="object 28"/>
          <p:cNvSpPr txBox="1"/>
          <p:nvPr/>
        </p:nvSpPr>
        <p:spPr>
          <a:xfrm>
            <a:off x="4653926" y="3997244"/>
            <a:ext cx="601133" cy="242866"/>
          </a:xfrm>
          <a:prstGeom prst="rect">
            <a:avLst/>
          </a:prstGeom>
        </p:spPr>
        <p:txBody>
          <a:bodyPr vert="horz" wrap="square" lIns="0" tIns="16933" rIns="0" bIns="0" rtlCol="0">
            <a:spAutoFit/>
          </a:bodyPr>
          <a:lstStyle/>
          <a:p>
            <a:pPr marL="16933">
              <a:spcBef>
                <a:spcPts val="133"/>
              </a:spcBef>
            </a:pPr>
            <a:r>
              <a:rPr sz="1467">
                <a:latin typeface="Comfortaa"/>
                <a:cs typeface="Comfortaa"/>
              </a:rPr>
              <a:t>E</a:t>
            </a:r>
            <a:r>
              <a:rPr sz="1467" spc="-73">
                <a:latin typeface="Comfortaa"/>
                <a:cs typeface="Comfortaa"/>
              </a:rPr>
              <a:t>k</a:t>
            </a:r>
            <a:r>
              <a:rPr sz="1467">
                <a:latin typeface="Comfortaa"/>
                <a:cs typeface="Comfortaa"/>
              </a:rPr>
              <a:t>eus</a:t>
            </a:r>
          </a:p>
        </p:txBody>
      </p:sp>
      <p:sp>
        <p:nvSpPr>
          <p:cNvPr id="29" name="object 29"/>
          <p:cNvSpPr/>
          <p:nvPr/>
        </p:nvSpPr>
        <p:spPr>
          <a:xfrm>
            <a:off x="4368391" y="1582827"/>
            <a:ext cx="1210733" cy="662093"/>
          </a:xfrm>
          <a:custGeom>
            <a:avLst/>
            <a:gdLst/>
            <a:ahLst/>
            <a:cxnLst/>
            <a:rect l="l" t="t" r="r" b="b"/>
            <a:pathLst>
              <a:path w="908050" h="496569">
                <a:moveTo>
                  <a:pt x="453899" y="496199"/>
                </a:moveTo>
                <a:lnTo>
                  <a:pt x="392309" y="493934"/>
                </a:lnTo>
                <a:lnTo>
                  <a:pt x="333237" y="487336"/>
                </a:lnTo>
                <a:lnTo>
                  <a:pt x="277224" y="476702"/>
                </a:lnTo>
                <a:lnTo>
                  <a:pt x="224810" y="462326"/>
                </a:lnTo>
                <a:lnTo>
                  <a:pt x="176537" y="444504"/>
                </a:lnTo>
                <a:lnTo>
                  <a:pt x="132946" y="423532"/>
                </a:lnTo>
                <a:lnTo>
                  <a:pt x="94577" y="399705"/>
                </a:lnTo>
                <a:lnTo>
                  <a:pt x="61972" y="373320"/>
                </a:lnTo>
                <a:lnTo>
                  <a:pt x="35670" y="344671"/>
                </a:lnTo>
                <a:lnTo>
                  <a:pt x="4143" y="281765"/>
                </a:lnTo>
                <a:lnTo>
                  <a:pt x="0" y="248099"/>
                </a:lnTo>
                <a:lnTo>
                  <a:pt x="4143" y="214433"/>
                </a:lnTo>
                <a:lnTo>
                  <a:pt x="35670" y="151527"/>
                </a:lnTo>
                <a:lnTo>
                  <a:pt x="61972" y="122878"/>
                </a:lnTo>
                <a:lnTo>
                  <a:pt x="94577" y="96493"/>
                </a:lnTo>
                <a:lnTo>
                  <a:pt x="132946" y="72666"/>
                </a:lnTo>
                <a:lnTo>
                  <a:pt x="176537" y="51694"/>
                </a:lnTo>
                <a:lnTo>
                  <a:pt x="224810" y="33872"/>
                </a:lnTo>
                <a:lnTo>
                  <a:pt x="277224" y="19496"/>
                </a:lnTo>
                <a:lnTo>
                  <a:pt x="333237" y="8862"/>
                </a:lnTo>
                <a:lnTo>
                  <a:pt x="392309" y="2264"/>
                </a:lnTo>
                <a:lnTo>
                  <a:pt x="453899" y="0"/>
                </a:lnTo>
                <a:lnTo>
                  <a:pt x="515489" y="2264"/>
                </a:lnTo>
                <a:lnTo>
                  <a:pt x="574561" y="8862"/>
                </a:lnTo>
                <a:lnTo>
                  <a:pt x="630574" y="19496"/>
                </a:lnTo>
                <a:lnTo>
                  <a:pt x="682987" y="33872"/>
                </a:lnTo>
                <a:lnTo>
                  <a:pt x="731260" y="51694"/>
                </a:lnTo>
                <a:lnTo>
                  <a:pt x="774851" y="72666"/>
                </a:lnTo>
                <a:lnTo>
                  <a:pt x="813220" y="96493"/>
                </a:lnTo>
                <a:lnTo>
                  <a:pt x="845826" y="122878"/>
                </a:lnTo>
                <a:lnTo>
                  <a:pt x="872127" y="151527"/>
                </a:lnTo>
                <a:lnTo>
                  <a:pt x="903654" y="214433"/>
                </a:lnTo>
                <a:lnTo>
                  <a:pt x="907798" y="248099"/>
                </a:lnTo>
                <a:lnTo>
                  <a:pt x="903654" y="281765"/>
                </a:lnTo>
                <a:lnTo>
                  <a:pt x="872127" y="344671"/>
                </a:lnTo>
                <a:lnTo>
                  <a:pt x="845826" y="373320"/>
                </a:lnTo>
                <a:lnTo>
                  <a:pt x="813220" y="399705"/>
                </a:lnTo>
                <a:lnTo>
                  <a:pt x="774851" y="423532"/>
                </a:lnTo>
                <a:lnTo>
                  <a:pt x="731260" y="444504"/>
                </a:lnTo>
                <a:lnTo>
                  <a:pt x="682987" y="462326"/>
                </a:lnTo>
                <a:lnTo>
                  <a:pt x="630574" y="476702"/>
                </a:lnTo>
                <a:lnTo>
                  <a:pt x="574561" y="487336"/>
                </a:lnTo>
                <a:lnTo>
                  <a:pt x="515489" y="493934"/>
                </a:lnTo>
                <a:lnTo>
                  <a:pt x="453899" y="496199"/>
                </a:lnTo>
                <a:close/>
              </a:path>
            </a:pathLst>
          </a:custGeom>
          <a:solidFill>
            <a:srgbClr val="E69138">
              <a:alpha val="48039"/>
            </a:srgbClr>
          </a:solidFill>
        </p:spPr>
        <p:txBody>
          <a:bodyPr wrap="square" lIns="0" tIns="0" rIns="0" bIns="0" rtlCol="0"/>
          <a:lstStyle/>
          <a:p>
            <a:endParaRPr sz="3200"/>
          </a:p>
        </p:txBody>
      </p:sp>
      <p:sp>
        <p:nvSpPr>
          <p:cNvPr id="30" name="object 30"/>
          <p:cNvSpPr txBox="1"/>
          <p:nvPr/>
        </p:nvSpPr>
        <p:spPr>
          <a:xfrm>
            <a:off x="4682306" y="1220241"/>
            <a:ext cx="583353" cy="799492"/>
          </a:xfrm>
          <a:prstGeom prst="rect">
            <a:avLst/>
          </a:prstGeom>
        </p:spPr>
        <p:txBody>
          <a:bodyPr vert="horz" wrap="square" lIns="0" tIns="16933" rIns="0" bIns="0" rtlCol="0">
            <a:spAutoFit/>
          </a:bodyPr>
          <a:lstStyle/>
          <a:p>
            <a:pPr marL="209968">
              <a:spcBef>
                <a:spcPts val="133"/>
              </a:spcBef>
            </a:pPr>
            <a:r>
              <a:rPr sz="1867" b="1" spc="7">
                <a:latin typeface="Comfortaa"/>
                <a:cs typeface="Comfortaa"/>
              </a:rPr>
              <a:t>Y</a:t>
            </a:r>
            <a:r>
              <a:rPr sz="1800" b="1" spc="9" baseline="-33950">
                <a:latin typeface="Comfortaa"/>
                <a:cs typeface="Comfortaa"/>
              </a:rPr>
              <a:t>3</a:t>
            </a:r>
            <a:endParaRPr sz="1800" baseline="-33950">
              <a:latin typeface="Comfortaa"/>
              <a:cs typeface="Comfortaa"/>
            </a:endParaRPr>
          </a:p>
          <a:p>
            <a:pPr marL="50799">
              <a:spcBef>
                <a:spcPts val="2127"/>
              </a:spcBef>
            </a:pPr>
            <a:r>
              <a:rPr sz="1467">
                <a:latin typeface="Comfortaa"/>
                <a:cs typeface="Comfortaa"/>
              </a:rPr>
              <a:t>PERS</a:t>
            </a:r>
          </a:p>
        </p:txBody>
      </p:sp>
      <p:sp>
        <p:nvSpPr>
          <p:cNvPr id="31" name="object 31"/>
          <p:cNvSpPr/>
          <p:nvPr/>
        </p:nvSpPr>
        <p:spPr>
          <a:xfrm>
            <a:off x="8964515" y="3754559"/>
            <a:ext cx="909320" cy="662093"/>
          </a:xfrm>
          <a:custGeom>
            <a:avLst/>
            <a:gdLst/>
            <a:ahLst/>
            <a:cxnLst/>
            <a:rect l="l" t="t" r="r" b="b"/>
            <a:pathLst>
              <a:path w="681990" h="496570">
                <a:moveTo>
                  <a:pt x="340799" y="496199"/>
                </a:moveTo>
                <a:lnTo>
                  <a:pt x="285518" y="492951"/>
                </a:lnTo>
                <a:lnTo>
                  <a:pt x="233077" y="483551"/>
                </a:lnTo>
                <a:lnTo>
                  <a:pt x="184179" y="468507"/>
                </a:lnTo>
                <a:lnTo>
                  <a:pt x="139524" y="448331"/>
                </a:lnTo>
                <a:lnTo>
                  <a:pt x="99815" y="423533"/>
                </a:lnTo>
                <a:lnTo>
                  <a:pt x="65752" y="394625"/>
                </a:lnTo>
                <a:lnTo>
                  <a:pt x="38038" y="362116"/>
                </a:lnTo>
                <a:lnTo>
                  <a:pt x="17373" y="326519"/>
                </a:lnTo>
                <a:lnTo>
                  <a:pt x="4460" y="288343"/>
                </a:lnTo>
                <a:lnTo>
                  <a:pt x="0" y="248099"/>
                </a:lnTo>
                <a:lnTo>
                  <a:pt x="4460" y="207855"/>
                </a:lnTo>
                <a:lnTo>
                  <a:pt x="17373" y="169679"/>
                </a:lnTo>
                <a:lnTo>
                  <a:pt x="38038" y="134082"/>
                </a:lnTo>
                <a:lnTo>
                  <a:pt x="65752" y="101573"/>
                </a:lnTo>
                <a:lnTo>
                  <a:pt x="99815" y="72665"/>
                </a:lnTo>
                <a:lnTo>
                  <a:pt x="139524" y="47867"/>
                </a:lnTo>
                <a:lnTo>
                  <a:pt x="184179" y="27691"/>
                </a:lnTo>
                <a:lnTo>
                  <a:pt x="233077" y="12647"/>
                </a:lnTo>
                <a:lnTo>
                  <a:pt x="285518" y="3247"/>
                </a:lnTo>
                <a:lnTo>
                  <a:pt x="340799" y="0"/>
                </a:lnTo>
                <a:lnTo>
                  <a:pt x="396080" y="3247"/>
                </a:lnTo>
                <a:lnTo>
                  <a:pt x="448520" y="12647"/>
                </a:lnTo>
                <a:lnTo>
                  <a:pt x="497419" y="27691"/>
                </a:lnTo>
                <a:lnTo>
                  <a:pt x="542073" y="47867"/>
                </a:lnTo>
                <a:lnTo>
                  <a:pt x="581783" y="72665"/>
                </a:lnTo>
                <a:lnTo>
                  <a:pt x="615845" y="101573"/>
                </a:lnTo>
                <a:lnTo>
                  <a:pt x="643560" y="134082"/>
                </a:lnTo>
                <a:lnTo>
                  <a:pt x="664225" y="169679"/>
                </a:lnTo>
                <a:lnTo>
                  <a:pt x="677138" y="207855"/>
                </a:lnTo>
                <a:lnTo>
                  <a:pt x="681598" y="248099"/>
                </a:lnTo>
                <a:lnTo>
                  <a:pt x="677138" y="288343"/>
                </a:lnTo>
                <a:lnTo>
                  <a:pt x="664225" y="326519"/>
                </a:lnTo>
                <a:lnTo>
                  <a:pt x="643560" y="362116"/>
                </a:lnTo>
                <a:lnTo>
                  <a:pt x="615845" y="394625"/>
                </a:lnTo>
                <a:lnTo>
                  <a:pt x="581783" y="423533"/>
                </a:lnTo>
                <a:lnTo>
                  <a:pt x="542073" y="448331"/>
                </a:lnTo>
                <a:lnTo>
                  <a:pt x="497419" y="468507"/>
                </a:lnTo>
                <a:lnTo>
                  <a:pt x="448520" y="483551"/>
                </a:lnTo>
                <a:lnTo>
                  <a:pt x="396080" y="492951"/>
                </a:lnTo>
                <a:lnTo>
                  <a:pt x="340799" y="496199"/>
                </a:lnTo>
                <a:close/>
              </a:path>
            </a:pathLst>
          </a:custGeom>
          <a:solidFill>
            <a:srgbClr val="93C37C">
              <a:alpha val="43579"/>
            </a:srgbClr>
          </a:solidFill>
        </p:spPr>
        <p:txBody>
          <a:bodyPr wrap="square" lIns="0" tIns="0" rIns="0" bIns="0" rtlCol="0"/>
          <a:lstStyle/>
          <a:p>
            <a:endParaRPr sz="3200"/>
          </a:p>
        </p:txBody>
      </p:sp>
      <p:sp>
        <p:nvSpPr>
          <p:cNvPr id="32" name="object 32"/>
          <p:cNvSpPr txBox="1"/>
          <p:nvPr/>
        </p:nvSpPr>
        <p:spPr>
          <a:xfrm>
            <a:off x="9264159" y="3946672"/>
            <a:ext cx="309880" cy="242866"/>
          </a:xfrm>
          <a:prstGeom prst="rect">
            <a:avLst/>
          </a:prstGeom>
        </p:spPr>
        <p:txBody>
          <a:bodyPr vert="horz" wrap="square" lIns="0" tIns="16933" rIns="0" bIns="0" rtlCol="0">
            <a:spAutoFit/>
          </a:bodyPr>
          <a:lstStyle/>
          <a:p>
            <a:pPr marL="16933">
              <a:spcBef>
                <a:spcPts val="133"/>
              </a:spcBef>
            </a:pPr>
            <a:r>
              <a:rPr sz="1467" spc="-33">
                <a:latin typeface="Comfortaa"/>
                <a:cs typeface="Comfortaa"/>
              </a:rPr>
              <a:t>f</a:t>
            </a:r>
            <a:r>
              <a:rPr sz="1467">
                <a:latin typeface="Comfortaa"/>
                <a:cs typeface="Comfortaa"/>
              </a:rPr>
              <a:t>or</a:t>
            </a:r>
          </a:p>
        </p:txBody>
      </p:sp>
      <p:sp>
        <p:nvSpPr>
          <p:cNvPr id="33" name="object 33"/>
          <p:cNvSpPr txBox="1"/>
          <p:nvPr/>
        </p:nvSpPr>
        <p:spPr>
          <a:xfrm>
            <a:off x="10956459" y="4402446"/>
            <a:ext cx="363220" cy="304421"/>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X</a:t>
            </a:r>
            <a:r>
              <a:rPr sz="1800" b="1" spc="9" baseline="-30864">
                <a:latin typeface="Comfortaa"/>
                <a:cs typeface="Comfortaa"/>
              </a:rPr>
              <a:t>6</a:t>
            </a:r>
            <a:endParaRPr sz="1800" baseline="-30864">
              <a:latin typeface="Comfortaa"/>
              <a:cs typeface="Comfortaa"/>
            </a:endParaRPr>
          </a:p>
        </p:txBody>
      </p:sp>
      <p:sp>
        <p:nvSpPr>
          <p:cNvPr id="34" name="object 34"/>
          <p:cNvSpPr/>
          <p:nvPr/>
        </p:nvSpPr>
        <p:spPr>
          <a:xfrm>
            <a:off x="9127649" y="1662827"/>
            <a:ext cx="546945" cy="534247"/>
          </a:xfrm>
          <a:custGeom>
            <a:avLst/>
            <a:gdLst/>
            <a:ahLst/>
            <a:cxnLst/>
            <a:rect l="l" t="t" r="r" b="b"/>
            <a:pathLst>
              <a:path w="410209" h="400685">
                <a:moveTo>
                  <a:pt x="205049" y="400199"/>
                </a:moveTo>
                <a:lnTo>
                  <a:pt x="158032" y="394914"/>
                </a:lnTo>
                <a:lnTo>
                  <a:pt x="114872" y="379860"/>
                </a:lnTo>
                <a:lnTo>
                  <a:pt x="76799" y="356239"/>
                </a:lnTo>
                <a:lnTo>
                  <a:pt x="45045" y="325251"/>
                </a:lnTo>
                <a:lnTo>
                  <a:pt x="20840" y="288098"/>
                </a:lnTo>
                <a:lnTo>
                  <a:pt x="5415" y="245980"/>
                </a:lnTo>
                <a:lnTo>
                  <a:pt x="0" y="200099"/>
                </a:lnTo>
                <a:lnTo>
                  <a:pt x="5415" y="154218"/>
                </a:lnTo>
                <a:lnTo>
                  <a:pt x="20840" y="112100"/>
                </a:lnTo>
                <a:lnTo>
                  <a:pt x="45045" y="74947"/>
                </a:lnTo>
                <a:lnTo>
                  <a:pt x="76799" y="43959"/>
                </a:lnTo>
                <a:lnTo>
                  <a:pt x="114872" y="20338"/>
                </a:lnTo>
                <a:lnTo>
                  <a:pt x="158032" y="5284"/>
                </a:lnTo>
                <a:lnTo>
                  <a:pt x="205049" y="0"/>
                </a:lnTo>
                <a:lnTo>
                  <a:pt x="245238" y="3880"/>
                </a:lnTo>
                <a:lnTo>
                  <a:pt x="283521" y="15231"/>
                </a:lnTo>
                <a:lnTo>
                  <a:pt x="318818" y="33619"/>
                </a:lnTo>
                <a:lnTo>
                  <a:pt x="350049" y="58607"/>
                </a:lnTo>
                <a:lnTo>
                  <a:pt x="375653" y="89083"/>
                </a:lnTo>
                <a:lnTo>
                  <a:pt x="394492" y="123524"/>
                </a:lnTo>
                <a:lnTo>
                  <a:pt x="406123" y="160879"/>
                </a:lnTo>
                <a:lnTo>
                  <a:pt x="410099" y="200099"/>
                </a:lnTo>
                <a:lnTo>
                  <a:pt x="404683" y="245980"/>
                </a:lnTo>
                <a:lnTo>
                  <a:pt x="389258" y="288098"/>
                </a:lnTo>
                <a:lnTo>
                  <a:pt x="365053" y="325251"/>
                </a:lnTo>
                <a:lnTo>
                  <a:pt x="333299" y="356239"/>
                </a:lnTo>
                <a:lnTo>
                  <a:pt x="295226" y="379860"/>
                </a:lnTo>
                <a:lnTo>
                  <a:pt x="252066" y="394914"/>
                </a:lnTo>
                <a:lnTo>
                  <a:pt x="205049" y="400199"/>
                </a:lnTo>
                <a:close/>
              </a:path>
            </a:pathLst>
          </a:custGeom>
          <a:solidFill>
            <a:srgbClr val="77909C">
              <a:alpha val="48039"/>
            </a:srgbClr>
          </a:solidFill>
        </p:spPr>
        <p:txBody>
          <a:bodyPr wrap="square" lIns="0" tIns="0" rIns="0" bIns="0" rtlCol="0"/>
          <a:lstStyle/>
          <a:p>
            <a:endParaRPr sz="3200"/>
          </a:p>
        </p:txBody>
      </p:sp>
      <p:sp>
        <p:nvSpPr>
          <p:cNvPr id="35" name="object 35"/>
          <p:cNvSpPr txBox="1"/>
          <p:nvPr/>
        </p:nvSpPr>
        <p:spPr>
          <a:xfrm>
            <a:off x="9260378" y="1285400"/>
            <a:ext cx="359833" cy="748196"/>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5</a:t>
            </a:r>
            <a:endParaRPr sz="1800" baseline="-33950">
              <a:latin typeface="Comfortaa"/>
              <a:cs typeface="Comfortaa"/>
            </a:endParaRPr>
          </a:p>
          <a:p>
            <a:pPr marL="60958">
              <a:spcBef>
                <a:spcPts val="1740"/>
              </a:spcBef>
            </a:pPr>
            <a:r>
              <a:rPr sz="1467">
                <a:latin typeface="Comfortaa"/>
                <a:cs typeface="Comfortaa"/>
              </a:rPr>
              <a:t>O</a:t>
            </a:r>
          </a:p>
        </p:txBody>
      </p:sp>
      <p:sp>
        <p:nvSpPr>
          <p:cNvPr id="36" name="object 36"/>
          <p:cNvSpPr txBox="1"/>
          <p:nvPr/>
        </p:nvSpPr>
        <p:spPr>
          <a:xfrm>
            <a:off x="7280425" y="1220241"/>
            <a:ext cx="364067" cy="825140"/>
          </a:xfrm>
          <a:prstGeom prst="rect">
            <a:avLst/>
          </a:prstGeom>
        </p:spPr>
        <p:txBody>
          <a:bodyPr vert="horz" wrap="square" lIns="0" tIns="16933" rIns="0" bIns="0" rtlCol="0">
            <a:spAutoFit/>
          </a:bodyPr>
          <a:lstStyle/>
          <a:p>
            <a:pPr marL="50799">
              <a:spcBef>
                <a:spcPts val="133"/>
              </a:spcBef>
            </a:pPr>
            <a:r>
              <a:rPr sz="1867" b="1" spc="7">
                <a:latin typeface="Comfortaa"/>
                <a:cs typeface="Comfortaa"/>
              </a:rPr>
              <a:t>Y</a:t>
            </a:r>
            <a:r>
              <a:rPr sz="1800" b="1" spc="9" baseline="-33950">
                <a:latin typeface="Comfortaa"/>
                <a:cs typeface="Comfortaa"/>
              </a:rPr>
              <a:t>4</a:t>
            </a:r>
            <a:endParaRPr sz="1800" baseline="-33950">
              <a:latin typeface="Comfortaa"/>
              <a:cs typeface="Comfortaa"/>
            </a:endParaRPr>
          </a:p>
          <a:p>
            <a:pPr marL="92284">
              <a:spcBef>
                <a:spcPts val="2252"/>
              </a:spcBef>
            </a:pPr>
            <a:r>
              <a:rPr sz="1467">
                <a:latin typeface="Comfortaa"/>
                <a:cs typeface="Comfortaa"/>
              </a:rPr>
              <a:t>O</a:t>
            </a:r>
          </a:p>
        </p:txBody>
      </p:sp>
      <p:grpSp>
        <p:nvGrpSpPr>
          <p:cNvPr id="37" name="object 37"/>
          <p:cNvGrpSpPr/>
          <p:nvPr/>
        </p:nvGrpSpPr>
        <p:grpSpPr>
          <a:xfrm>
            <a:off x="692044" y="1831177"/>
            <a:ext cx="10439400" cy="2083647"/>
            <a:chOff x="519033" y="1373382"/>
            <a:chExt cx="7829550" cy="1562735"/>
          </a:xfrm>
        </p:grpSpPr>
        <p:sp>
          <p:nvSpPr>
            <p:cNvPr id="38" name="object 38"/>
            <p:cNvSpPr/>
            <p:nvPr/>
          </p:nvSpPr>
          <p:spPr>
            <a:xfrm>
              <a:off x="970673" y="1427522"/>
              <a:ext cx="6899275" cy="20320"/>
            </a:xfrm>
            <a:custGeom>
              <a:avLst/>
              <a:gdLst/>
              <a:ahLst/>
              <a:cxnLst/>
              <a:rect l="l" t="t" r="r" b="b"/>
              <a:pathLst>
                <a:path w="6899275" h="20319">
                  <a:moveTo>
                    <a:pt x="0" y="0"/>
                  </a:moveTo>
                  <a:lnTo>
                    <a:pt x="757498" y="4799"/>
                  </a:lnTo>
                </a:path>
                <a:path w="6899275" h="20319">
                  <a:moveTo>
                    <a:pt x="1167497" y="4859"/>
                  </a:moveTo>
                  <a:lnTo>
                    <a:pt x="2305695" y="7559"/>
                  </a:lnTo>
                </a:path>
                <a:path w="6899275" h="20319">
                  <a:moveTo>
                    <a:pt x="3213418" y="7697"/>
                  </a:moveTo>
                  <a:lnTo>
                    <a:pt x="4379216" y="19697"/>
                  </a:lnTo>
                </a:path>
                <a:path w="6899275" h="20319">
                  <a:moveTo>
                    <a:pt x="4867890" y="19699"/>
                  </a:moveTo>
                  <a:lnTo>
                    <a:pt x="5874988" y="19699"/>
                  </a:lnTo>
                </a:path>
                <a:path w="6899275" h="20319">
                  <a:moveTo>
                    <a:pt x="6285162" y="19697"/>
                  </a:moveTo>
                  <a:lnTo>
                    <a:pt x="6899261" y="16397"/>
                  </a:lnTo>
                </a:path>
              </a:pathLst>
            </a:custGeom>
            <a:ln w="19049">
              <a:solidFill>
                <a:srgbClr val="1154CC"/>
              </a:solidFill>
            </a:ln>
          </p:spPr>
          <p:txBody>
            <a:bodyPr wrap="square" lIns="0" tIns="0" rIns="0" bIns="0" rtlCol="0"/>
            <a:lstStyle/>
            <a:p>
              <a:endParaRPr sz="3200"/>
            </a:p>
          </p:txBody>
        </p:sp>
        <p:sp>
          <p:nvSpPr>
            <p:cNvPr id="39" name="object 39"/>
            <p:cNvSpPr/>
            <p:nvPr/>
          </p:nvSpPr>
          <p:spPr>
            <a:xfrm>
              <a:off x="1324622" y="1373390"/>
              <a:ext cx="6280785" cy="125095"/>
            </a:xfrm>
            <a:custGeom>
              <a:avLst/>
              <a:gdLst/>
              <a:ahLst/>
              <a:cxnLst/>
              <a:rect l="l" t="t" r="r" b="b"/>
              <a:pathLst>
                <a:path w="6280784" h="125094">
                  <a:moveTo>
                    <a:pt x="108292" y="0"/>
                  </a:moveTo>
                  <a:lnTo>
                    <a:pt x="0" y="0"/>
                  </a:lnTo>
                  <a:lnTo>
                    <a:pt x="0" y="108292"/>
                  </a:lnTo>
                  <a:lnTo>
                    <a:pt x="108292" y="108292"/>
                  </a:lnTo>
                  <a:lnTo>
                    <a:pt x="108292" y="0"/>
                  </a:lnTo>
                  <a:close/>
                </a:path>
                <a:path w="6280784" h="125094">
                  <a:moveTo>
                    <a:pt x="1403692" y="0"/>
                  </a:moveTo>
                  <a:lnTo>
                    <a:pt x="1295387" y="0"/>
                  </a:lnTo>
                  <a:lnTo>
                    <a:pt x="1295387" y="108292"/>
                  </a:lnTo>
                  <a:lnTo>
                    <a:pt x="1403692" y="108292"/>
                  </a:lnTo>
                  <a:lnTo>
                    <a:pt x="1403692" y="0"/>
                  </a:lnTo>
                  <a:close/>
                </a:path>
                <a:path w="6280784" h="125094">
                  <a:moveTo>
                    <a:pt x="3384893" y="8153"/>
                  </a:moveTo>
                  <a:lnTo>
                    <a:pt x="3276587" y="8153"/>
                  </a:lnTo>
                  <a:lnTo>
                    <a:pt x="3276587" y="116446"/>
                  </a:lnTo>
                  <a:lnTo>
                    <a:pt x="3384893" y="116446"/>
                  </a:lnTo>
                  <a:lnTo>
                    <a:pt x="3384893" y="8153"/>
                  </a:lnTo>
                  <a:close/>
                </a:path>
                <a:path w="6280784" h="125094">
                  <a:moveTo>
                    <a:pt x="5213680" y="16294"/>
                  </a:moveTo>
                  <a:lnTo>
                    <a:pt x="5105387" y="16294"/>
                  </a:lnTo>
                  <a:lnTo>
                    <a:pt x="5105387" y="124599"/>
                  </a:lnTo>
                  <a:lnTo>
                    <a:pt x="5213680" y="124599"/>
                  </a:lnTo>
                  <a:lnTo>
                    <a:pt x="5213680" y="16294"/>
                  </a:lnTo>
                  <a:close/>
                </a:path>
                <a:path w="6280784" h="125094">
                  <a:moveTo>
                    <a:pt x="6280480" y="0"/>
                  </a:moveTo>
                  <a:lnTo>
                    <a:pt x="6172187" y="0"/>
                  </a:lnTo>
                  <a:lnTo>
                    <a:pt x="6172187" y="108292"/>
                  </a:lnTo>
                  <a:lnTo>
                    <a:pt x="6280480" y="108292"/>
                  </a:lnTo>
                  <a:lnTo>
                    <a:pt x="6280480" y="0"/>
                  </a:lnTo>
                  <a:close/>
                </a:path>
              </a:pathLst>
            </a:custGeom>
            <a:solidFill>
              <a:srgbClr val="1154CC"/>
            </a:solidFill>
          </p:spPr>
          <p:txBody>
            <a:bodyPr wrap="square" lIns="0" tIns="0" rIns="0" bIns="0" rtlCol="0"/>
            <a:lstStyle/>
            <a:p>
              <a:endParaRPr sz="3200"/>
            </a:p>
          </p:txBody>
        </p:sp>
        <p:sp>
          <p:nvSpPr>
            <p:cNvPr id="40" name="object 40"/>
            <p:cNvSpPr/>
            <p:nvPr/>
          </p:nvSpPr>
          <p:spPr>
            <a:xfrm>
              <a:off x="814755" y="1632421"/>
              <a:ext cx="1139825" cy="1256665"/>
            </a:xfrm>
            <a:custGeom>
              <a:avLst/>
              <a:gdLst/>
              <a:ahLst/>
              <a:cxnLst/>
              <a:rect l="l" t="t" r="r" b="b"/>
              <a:pathLst>
                <a:path w="1139825" h="1256664">
                  <a:moveTo>
                    <a:pt x="1139515" y="1183497"/>
                  </a:moveTo>
                  <a:lnTo>
                    <a:pt x="1118515" y="0"/>
                  </a:lnTo>
                </a:path>
                <a:path w="1139825" h="1256664">
                  <a:moveTo>
                    <a:pt x="0" y="1256172"/>
                  </a:moveTo>
                  <a:lnTo>
                    <a:pt x="1133397" y="584766"/>
                  </a:lnTo>
                </a:path>
              </a:pathLst>
            </a:custGeom>
            <a:ln w="19049">
              <a:solidFill>
                <a:srgbClr val="1154CC"/>
              </a:solidFill>
            </a:ln>
          </p:spPr>
          <p:txBody>
            <a:bodyPr wrap="square" lIns="0" tIns="0" rIns="0" bIns="0" rtlCol="0"/>
            <a:lstStyle/>
            <a:p>
              <a:endParaRPr sz="3200"/>
            </a:p>
          </p:txBody>
        </p:sp>
        <p:sp>
          <p:nvSpPr>
            <p:cNvPr id="41" name="object 41"/>
            <p:cNvSpPr/>
            <p:nvPr/>
          </p:nvSpPr>
          <p:spPr>
            <a:xfrm>
              <a:off x="1882478" y="2159833"/>
              <a:ext cx="108585" cy="108585"/>
            </a:xfrm>
            <a:custGeom>
              <a:avLst/>
              <a:gdLst/>
              <a:ahLst/>
              <a:cxnLst/>
              <a:rect l="l" t="t" r="r" b="b"/>
              <a:pathLst>
                <a:path w="108585"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42" name="object 42"/>
            <p:cNvSpPr/>
            <p:nvPr/>
          </p:nvSpPr>
          <p:spPr>
            <a:xfrm>
              <a:off x="2319985" y="1647421"/>
              <a:ext cx="6002020" cy="1279525"/>
            </a:xfrm>
            <a:custGeom>
              <a:avLst/>
              <a:gdLst/>
              <a:ahLst/>
              <a:cxnLst/>
              <a:rect l="l" t="t" r="r" b="b"/>
              <a:pathLst>
                <a:path w="6002020" h="1279525">
                  <a:moveTo>
                    <a:pt x="1395632" y="1206422"/>
                  </a:moveTo>
                  <a:lnTo>
                    <a:pt x="1410332" y="35824"/>
                  </a:lnTo>
                </a:path>
                <a:path w="6002020" h="1279525">
                  <a:moveTo>
                    <a:pt x="3275628" y="1168497"/>
                  </a:moveTo>
                  <a:lnTo>
                    <a:pt x="3274128" y="23999"/>
                  </a:lnTo>
                </a:path>
                <a:path w="6002020" h="1279525">
                  <a:moveTo>
                    <a:pt x="4744200" y="1168497"/>
                  </a:moveTo>
                  <a:lnTo>
                    <a:pt x="4730700" y="0"/>
                  </a:lnTo>
                </a:path>
                <a:path w="6002020" h="1279525">
                  <a:moveTo>
                    <a:pt x="6001547" y="1168497"/>
                  </a:moveTo>
                  <a:lnTo>
                    <a:pt x="5960747" y="44399"/>
                  </a:lnTo>
                </a:path>
                <a:path w="6002020" h="1279525">
                  <a:moveTo>
                    <a:pt x="0" y="1241172"/>
                  </a:moveTo>
                  <a:lnTo>
                    <a:pt x="1397107" y="626766"/>
                  </a:lnTo>
                </a:path>
                <a:path w="6002020" h="1279525">
                  <a:moveTo>
                    <a:pt x="1749781" y="1279097"/>
                  </a:moveTo>
                  <a:lnTo>
                    <a:pt x="3263578" y="594191"/>
                  </a:lnTo>
                </a:path>
                <a:path w="6002020" h="1279525">
                  <a:moveTo>
                    <a:pt x="3604952" y="1241172"/>
                  </a:moveTo>
                  <a:lnTo>
                    <a:pt x="4747350" y="561666"/>
                  </a:lnTo>
                </a:path>
                <a:path w="6002020" h="1279525">
                  <a:moveTo>
                    <a:pt x="4985174" y="1241172"/>
                  </a:moveTo>
                  <a:lnTo>
                    <a:pt x="5978197" y="618666"/>
                  </a:lnTo>
                </a:path>
              </a:pathLst>
            </a:custGeom>
            <a:ln w="19049">
              <a:solidFill>
                <a:srgbClr val="1154CC"/>
              </a:solidFill>
            </a:ln>
          </p:spPr>
          <p:txBody>
            <a:bodyPr wrap="square" lIns="0" tIns="0" rIns="0" bIns="0" rtlCol="0"/>
            <a:lstStyle/>
            <a:p>
              <a:endParaRPr sz="3200"/>
            </a:p>
          </p:txBody>
        </p:sp>
        <p:sp>
          <p:nvSpPr>
            <p:cNvPr id="43" name="object 43"/>
            <p:cNvSpPr/>
            <p:nvPr/>
          </p:nvSpPr>
          <p:spPr>
            <a:xfrm>
              <a:off x="3654209" y="2167991"/>
              <a:ext cx="4693920" cy="160655"/>
            </a:xfrm>
            <a:custGeom>
              <a:avLst/>
              <a:gdLst/>
              <a:ahLst/>
              <a:cxnLst/>
              <a:rect l="l" t="t" r="r" b="b"/>
              <a:pathLst>
                <a:path w="4693920" h="160655">
                  <a:moveTo>
                    <a:pt x="108305" y="51739"/>
                  </a:moveTo>
                  <a:lnTo>
                    <a:pt x="0" y="51739"/>
                  </a:lnTo>
                  <a:lnTo>
                    <a:pt x="0" y="160045"/>
                  </a:lnTo>
                  <a:lnTo>
                    <a:pt x="108305" y="160045"/>
                  </a:lnTo>
                  <a:lnTo>
                    <a:pt x="108305" y="51739"/>
                  </a:lnTo>
                  <a:close/>
                </a:path>
                <a:path w="4693920" h="160655">
                  <a:moveTo>
                    <a:pt x="1994154" y="0"/>
                  </a:moveTo>
                  <a:lnTo>
                    <a:pt x="1885848" y="0"/>
                  </a:lnTo>
                  <a:lnTo>
                    <a:pt x="1885848" y="108305"/>
                  </a:lnTo>
                  <a:lnTo>
                    <a:pt x="1994154" y="108305"/>
                  </a:lnTo>
                  <a:lnTo>
                    <a:pt x="1994154" y="0"/>
                  </a:lnTo>
                  <a:close/>
                </a:path>
                <a:path w="4693920" h="160655">
                  <a:moveTo>
                    <a:pt x="3450094" y="0"/>
                  </a:moveTo>
                  <a:lnTo>
                    <a:pt x="3341801" y="0"/>
                  </a:lnTo>
                  <a:lnTo>
                    <a:pt x="3341801" y="108305"/>
                  </a:lnTo>
                  <a:lnTo>
                    <a:pt x="3450094" y="108305"/>
                  </a:lnTo>
                  <a:lnTo>
                    <a:pt x="3450094" y="0"/>
                  </a:lnTo>
                  <a:close/>
                </a:path>
                <a:path w="4693920" h="160655">
                  <a:moveTo>
                    <a:pt x="4693767" y="32600"/>
                  </a:moveTo>
                  <a:lnTo>
                    <a:pt x="4585462" y="32600"/>
                  </a:lnTo>
                  <a:lnTo>
                    <a:pt x="4585462" y="140906"/>
                  </a:lnTo>
                  <a:lnTo>
                    <a:pt x="4693767" y="140906"/>
                  </a:lnTo>
                  <a:lnTo>
                    <a:pt x="4693767" y="32600"/>
                  </a:lnTo>
                  <a:close/>
                </a:path>
              </a:pathLst>
            </a:custGeom>
            <a:solidFill>
              <a:srgbClr val="1154CC"/>
            </a:solidFill>
          </p:spPr>
          <p:txBody>
            <a:bodyPr wrap="square" lIns="0" tIns="0" rIns="0" bIns="0" rtlCol="0"/>
            <a:lstStyle/>
            <a:p>
              <a:endParaRPr sz="3200"/>
            </a:p>
          </p:txBody>
        </p:sp>
        <p:sp>
          <p:nvSpPr>
            <p:cNvPr id="44" name="object 44"/>
            <p:cNvSpPr/>
            <p:nvPr/>
          </p:nvSpPr>
          <p:spPr>
            <a:xfrm>
              <a:off x="573773" y="1675621"/>
              <a:ext cx="0" cy="1140460"/>
            </a:xfrm>
            <a:custGeom>
              <a:avLst/>
              <a:gdLst/>
              <a:ahLst/>
              <a:cxnLst/>
              <a:rect l="l" t="t" r="r" b="b"/>
              <a:pathLst>
                <a:path h="1140460">
                  <a:moveTo>
                    <a:pt x="0" y="1140297"/>
                  </a:moveTo>
                  <a:lnTo>
                    <a:pt x="0" y="0"/>
                  </a:lnTo>
                </a:path>
              </a:pathLst>
            </a:custGeom>
            <a:ln w="19049">
              <a:solidFill>
                <a:srgbClr val="1154CC"/>
              </a:solidFill>
            </a:ln>
          </p:spPr>
          <p:txBody>
            <a:bodyPr wrap="square" lIns="0" tIns="0" rIns="0" bIns="0" rtlCol="0"/>
            <a:lstStyle/>
            <a:p>
              <a:endParaRPr sz="3200"/>
            </a:p>
          </p:txBody>
        </p:sp>
        <p:sp>
          <p:nvSpPr>
            <p:cNvPr id="45" name="object 45"/>
            <p:cNvSpPr/>
            <p:nvPr/>
          </p:nvSpPr>
          <p:spPr>
            <a:xfrm>
              <a:off x="519033" y="2135380"/>
              <a:ext cx="108585" cy="108585"/>
            </a:xfrm>
            <a:custGeom>
              <a:avLst/>
              <a:gdLst/>
              <a:ahLst/>
              <a:cxnLst/>
              <a:rect l="l" t="t" r="r" b="b"/>
              <a:pathLst>
                <a:path w="108584" h="108585">
                  <a:moveTo>
                    <a:pt x="108299" y="108299"/>
                  </a:moveTo>
                  <a:lnTo>
                    <a:pt x="0" y="108299"/>
                  </a:lnTo>
                  <a:lnTo>
                    <a:pt x="0" y="0"/>
                  </a:lnTo>
                  <a:lnTo>
                    <a:pt x="108299" y="0"/>
                  </a:lnTo>
                  <a:lnTo>
                    <a:pt x="108299" y="108299"/>
                  </a:lnTo>
                  <a:close/>
                </a:path>
              </a:pathLst>
            </a:custGeom>
            <a:solidFill>
              <a:srgbClr val="1154CC"/>
            </a:solidFill>
          </p:spPr>
          <p:txBody>
            <a:bodyPr wrap="square" lIns="0" tIns="0" rIns="0" bIns="0" rtlCol="0"/>
            <a:lstStyle/>
            <a:p>
              <a:endParaRPr sz="3200"/>
            </a:p>
          </p:txBody>
        </p:sp>
        <p:sp>
          <p:nvSpPr>
            <p:cNvPr id="46" name="object 46"/>
            <p:cNvSpPr/>
            <p:nvPr/>
          </p:nvSpPr>
          <p:spPr>
            <a:xfrm>
              <a:off x="854423" y="1602954"/>
              <a:ext cx="205740" cy="231140"/>
            </a:xfrm>
            <a:custGeom>
              <a:avLst/>
              <a:gdLst/>
              <a:ahLst/>
              <a:cxnLst/>
              <a:rect l="l" t="t" r="r" b="b"/>
              <a:pathLst>
                <a:path w="205740" h="231139">
                  <a:moveTo>
                    <a:pt x="0" y="0"/>
                  </a:moveTo>
                  <a:lnTo>
                    <a:pt x="205199" y="230999"/>
                  </a:lnTo>
                </a:path>
              </a:pathLst>
            </a:custGeom>
            <a:ln w="19049">
              <a:solidFill>
                <a:srgbClr val="1154CC"/>
              </a:solidFill>
            </a:ln>
          </p:spPr>
          <p:txBody>
            <a:bodyPr wrap="square" lIns="0" tIns="0" rIns="0" bIns="0" rtlCol="0"/>
            <a:lstStyle/>
            <a:p>
              <a:endParaRPr sz="3200"/>
            </a:p>
          </p:txBody>
        </p:sp>
        <p:sp>
          <p:nvSpPr>
            <p:cNvPr id="47" name="object 47"/>
            <p:cNvSpPr/>
            <p:nvPr/>
          </p:nvSpPr>
          <p:spPr>
            <a:xfrm>
              <a:off x="1009237" y="1796488"/>
              <a:ext cx="151130" cy="151130"/>
            </a:xfrm>
            <a:custGeom>
              <a:avLst/>
              <a:gdLst/>
              <a:ahLst/>
              <a:cxnLst/>
              <a:rect l="l" t="t" r="r" b="b"/>
              <a:pathLst>
                <a:path w="151130" h="151130">
                  <a:moveTo>
                    <a:pt x="61799" y="150599"/>
                  </a:moveTo>
                  <a:lnTo>
                    <a:pt x="0" y="61799"/>
                  </a:lnTo>
                  <a:lnTo>
                    <a:pt x="88799" y="0"/>
                  </a:lnTo>
                  <a:lnTo>
                    <a:pt x="150599" y="88799"/>
                  </a:lnTo>
                  <a:lnTo>
                    <a:pt x="61799" y="150599"/>
                  </a:lnTo>
                  <a:close/>
                </a:path>
              </a:pathLst>
            </a:custGeom>
            <a:solidFill>
              <a:srgbClr val="1154CC"/>
            </a:solidFill>
          </p:spPr>
          <p:txBody>
            <a:bodyPr wrap="square" lIns="0" tIns="0" rIns="0" bIns="0" rtlCol="0"/>
            <a:lstStyle/>
            <a:p>
              <a:endParaRPr sz="3200"/>
            </a:p>
          </p:txBody>
        </p:sp>
      </p:grpSp>
      <p:sp>
        <p:nvSpPr>
          <p:cNvPr id="48" name="object 48"/>
          <p:cNvSpPr txBox="1"/>
          <p:nvPr/>
        </p:nvSpPr>
        <p:spPr>
          <a:xfrm rot="19440000">
            <a:off x="1320449" y="2601218"/>
            <a:ext cx="598444" cy="245965"/>
          </a:xfrm>
          <a:prstGeom prst="rect">
            <a:avLst/>
          </a:prstGeom>
        </p:spPr>
        <p:txBody>
          <a:bodyPr vert="horz" wrap="square" lIns="0" tIns="0" rIns="0" bIns="0" rtlCol="0">
            <a:spAutoFit/>
          </a:bodyPr>
          <a:lstStyle/>
          <a:p>
            <a:pPr>
              <a:lnSpc>
                <a:spcPts val="1867"/>
              </a:lnSpc>
            </a:pPr>
            <a:r>
              <a:rPr sz="1867" b="1" spc="-47">
                <a:solidFill>
                  <a:srgbClr val="990000"/>
                </a:solidFill>
                <a:latin typeface="Comfortaa"/>
                <a:cs typeface="Comfortaa"/>
              </a:rPr>
              <a:t>B</a:t>
            </a:r>
            <a:r>
              <a:rPr sz="1867" b="1">
                <a:solidFill>
                  <a:srgbClr val="990000"/>
                </a:solidFill>
                <a:latin typeface="Comfortaa"/>
                <a:cs typeface="Comfortaa"/>
              </a:rPr>
              <a:t>OS</a:t>
            </a:r>
            <a:endParaRPr sz="1867">
              <a:latin typeface="Comfortaa"/>
              <a:cs typeface="Comfortaa"/>
            </a:endParaRPr>
          </a:p>
        </p:txBody>
      </p:sp>
    </p:spTree>
    <p:extLst>
      <p:ext uri="{BB962C8B-B14F-4D97-AF65-F5344CB8AC3E}">
        <p14:creationId xmlns:p14="http://schemas.microsoft.com/office/powerpoint/2010/main" val="33838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702E-D133-0F35-F23B-BA6C47185C3D}"/>
              </a:ext>
            </a:extLst>
          </p:cNvPr>
          <p:cNvSpPr>
            <a:spLocks noGrp="1"/>
          </p:cNvSpPr>
          <p:nvPr>
            <p:ph type="title"/>
          </p:nvPr>
        </p:nvSpPr>
        <p:spPr/>
        <p:txBody>
          <a:bodyPr/>
          <a:lstStyle/>
          <a:p>
            <a:r>
              <a:rPr lang="en-US" i="0">
                <a:ea typeface="+mj-lt"/>
                <a:cs typeface="+mj-lt"/>
              </a:rPr>
              <a:t>Sequence Labeling</a:t>
            </a:r>
            <a:endParaRPr lang="en-US">
              <a:ea typeface="+mj-lt"/>
              <a:cs typeface="+mj-lt"/>
            </a:endParaRPr>
          </a:p>
        </p:txBody>
      </p:sp>
      <p:sp>
        <p:nvSpPr>
          <p:cNvPr id="3" name="Content Placeholder 2">
            <a:extLst>
              <a:ext uri="{FF2B5EF4-FFF2-40B4-BE49-F238E27FC236}">
                <a16:creationId xmlns:a16="http://schemas.microsoft.com/office/drawing/2014/main" id="{47A2E625-7532-3527-C3BD-FA533AEA6EE8}"/>
              </a:ext>
            </a:extLst>
          </p:cNvPr>
          <p:cNvSpPr>
            <a:spLocks noGrp="1"/>
          </p:cNvSpPr>
          <p:nvPr>
            <p:ph idx="1"/>
          </p:nvPr>
        </p:nvSpPr>
        <p:spPr>
          <a:xfrm>
            <a:off x="1143000" y="2009554"/>
            <a:ext cx="9906000" cy="2119424"/>
          </a:xfrm>
        </p:spPr>
        <p:txBody>
          <a:bodyPr vert="horz" lIns="91440" tIns="45720" rIns="91440" bIns="45720" rtlCol="0" anchor="t">
            <a:normAutofit/>
          </a:bodyPr>
          <a:lstStyle/>
          <a:p>
            <a:r>
              <a:rPr lang="en-US">
                <a:ea typeface="+mn-lt"/>
                <a:cs typeface="+mn-lt"/>
              </a:rPr>
              <a:t>Sequence labeling is a common task in NLP, where the goal is to assign labels to elements in a sequence, such as words in a sentence.</a:t>
            </a:r>
            <a:endParaRPr lang="en-US"/>
          </a:p>
          <a:p>
            <a:r>
              <a:rPr lang="en-US">
                <a:ea typeface="+mn-lt"/>
                <a:cs typeface="+mn-lt"/>
              </a:rPr>
              <a:t>Sequence labeling is an important task in NLP as it is the foundation for several other NLP tasks we mentioned before, including Named Entity Recognition, Part-of-Speech Tagging, and Shallow Parsing.</a:t>
            </a:r>
            <a:endParaRPr lang="en-US"/>
          </a:p>
          <a:p>
            <a:endParaRPr lang="en-US"/>
          </a:p>
        </p:txBody>
      </p:sp>
      <p:pic>
        <p:nvPicPr>
          <p:cNvPr id="4" name="Picture 4" descr="A picture containing diagram&#10;&#10;Description automatically generated">
            <a:extLst>
              <a:ext uri="{FF2B5EF4-FFF2-40B4-BE49-F238E27FC236}">
                <a16:creationId xmlns:a16="http://schemas.microsoft.com/office/drawing/2014/main" id="{069B4449-9366-A8D1-4515-9B9D0362A574}"/>
              </a:ext>
            </a:extLst>
          </p:cNvPr>
          <p:cNvPicPr>
            <a:picLocks noChangeAspect="1"/>
          </p:cNvPicPr>
          <p:nvPr/>
        </p:nvPicPr>
        <p:blipFill>
          <a:blip r:embed="rId2"/>
          <a:stretch>
            <a:fillRect/>
          </a:stretch>
        </p:blipFill>
        <p:spPr>
          <a:xfrm>
            <a:off x="1664854" y="4133337"/>
            <a:ext cx="8527472" cy="2505232"/>
          </a:xfrm>
          <a:prstGeom prst="rect">
            <a:avLst/>
          </a:prstGeom>
        </p:spPr>
      </p:pic>
    </p:spTree>
    <p:extLst>
      <p:ext uri="{BB962C8B-B14F-4D97-AF65-F5344CB8AC3E}">
        <p14:creationId xmlns:p14="http://schemas.microsoft.com/office/powerpoint/2010/main" val="2042584813"/>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3224"/>
      </a:dk2>
      <a:lt2>
        <a:srgbClr val="E8E5E2"/>
      </a:lt2>
      <a:accent1>
        <a:srgbClr val="66A6EC"/>
      </a:accent1>
      <a:accent2>
        <a:srgbClr val="2FB0C0"/>
      </a:accent2>
      <a:accent3>
        <a:srgbClr val="37B68F"/>
      </a:accent3>
      <a:accent4>
        <a:srgbClr val="32BA58"/>
      </a:accent4>
      <a:accent5>
        <a:srgbClr val="46B833"/>
      </a:accent5>
      <a:accent6>
        <a:srgbClr val="7DB13C"/>
      </a:accent6>
      <a:hlink>
        <a:srgbClr val="9B7E5E"/>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7035</Words>
  <Application>Microsoft Office PowerPoint</Application>
  <PresentationFormat>Widescreen</PresentationFormat>
  <Paragraphs>1056</Paragraphs>
  <Slides>84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Calibri</vt:lpstr>
      <vt:lpstr>Century Gothic</vt:lpstr>
      <vt:lpstr>Comfortaa</vt:lpstr>
      <vt:lpstr>DejaVu Sans</vt:lpstr>
      <vt:lpstr>Univers Condensed Light</vt:lpstr>
      <vt:lpstr>Walbaum Display Light</vt:lpstr>
      <vt:lpstr>AngleLinesVTI</vt:lpstr>
      <vt:lpstr>Conditional Random Fields </vt:lpstr>
      <vt:lpstr>INTRODUCTION TO CRFS </vt:lpstr>
      <vt:lpstr>Objectives:</vt:lpstr>
      <vt:lpstr>What are CRFs?</vt:lpstr>
      <vt:lpstr>The Architecture of a CRF</vt:lpstr>
      <vt:lpstr>CRFs in NLP</vt:lpstr>
      <vt:lpstr>PowerPoint Presentation</vt:lpstr>
      <vt:lpstr>Comparison</vt:lpstr>
      <vt:lpstr>Sequence Labeling</vt:lpstr>
      <vt:lpstr>CRFs vs Other ML Algorithms</vt:lpstr>
      <vt:lpstr>Hidden Markov Models (HMMs)</vt:lpstr>
      <vt:lpstr>Maximum Entropy Markov Models (MEMMs)</vt:lpstr>
      <vt:lpstr>Conditional Random Fields (CRFs)</vt:lpstr>
      <vt:lpstr>Why use CRFs?</vt:lpstr>
      <vt:lpstr>PowerPoint Presentation</vt:lpstr>
      <vt:lpstr>Mathematical Foundation of CRFs</vt:lpstr>
      <vt:lpstr>Definition of Conditional Probability</vt:lpstr>
      <vt:lpstr>Formulation of the CRF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Maximum Likelihood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First-Order Markov Assumption vs Higher-Order Markov Assumption</vt:lpstr>
      <vt:lpstr>The Viterbi Algorithm</vt:lpstr>
      <vt:lpstr>The Viterbi Algorithm</vt:lpstr>
      <vt:lpstr>Example</vt:lpstr>
      <vt:lpstr>Conditional Random Fields In 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Conditional Random Fields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Ballout</dc:creator>
  <cp:lastModifiedBy>Ali Ballout</cp:lastModifiedBy>
  <cp:revision>20</cp:revision>
  <dcterms:created xsi:type="dcterms:W3CDTF">2023-02-12T21:29:48Z</dcterms:created>
  <dcterms:modified xsi:type="dcterms:W3CDTF">2023-02-13T09:38:48Z</dcterms:modified>
</cp:coreProperties>
</file>