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74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499" y="790235"/>
            <a:ext cx="8593000" cy="318516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ki-Eddine.MEKHALFA@inria.f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@inria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5085" y="0"/>
            <a:ext cx="2269490" cy="409575"/>
          </a:xfrm>
          <a:prstGeom prst="rect">
            <a:avLst/>
          </a:prstGeom>
          <a:solidFill>
            <a:srgbClr val="D8D8D8"/>
          </a:solidFill>
          <a:ln w="9524">
            <a:solidFill>
              <a:srgbClr val="595959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678965" y="1053143"/>
            <a:ext cx="3778726" cy="2251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24" y="4237594"/>
            <a:ext cx="2372995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latin typeface="Comfortaa"/>
                <a:cs typeface="Comfortaa"/>
              </a:rPr>
              <a:t>Taki </a:t>
            </a:r>
            <a:r>
              <a:rPr sz="1500" b="1" dirty="0">
                <a:latin typeface="Comfortaa"/>
                <a:cs typeface="Comfortaa"/>
              </a:rPr>
              <a:t>Eddine</a:t>
            </a:r>
            <a:r>
              <a:rPr sz="1500" b="1" spc="15" dirty="0">
                <a:latin typeface="Comfortaa"/>
                <a:cs typeface="Comfortaa"/>
              </a:rPr>
              <a:t> </a:t>
            </a:r>
            <a:r>
              <a:rPr sz="1500" b="1" spc="-25" dirty="0">
                <a:latin typeface="Comfortaa"/>
                <a:cs typeface="Comfortaa"/>
              </a:rPr>
              <a:t>MEKHALFA</a:t>
            </a:r>
            <a:endParaRPr sz="150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15" dirty="0">
                <a:solidFill>
                  <a:srgbClr val="990000"/>
                </a:solidFill>
                <a:latin typeface="Comfortaa"/>
                <a:cs typeface="Comfortaa"/>
                <a:hlinkClick r:id="rId3"/>
              </a:rPr>
              <a:t>Taki-Eddine.MEKHALF</a:t>
            </a:r>
            <a:r>
              <a:rPr sz="1100" b="1" spc="-15" dirty="0">
                <a:solidFill>
                  <a:srgbClr val="990000"/>
                </a:solidFill>
                <a:latin typeface="Comfortaa"/>
                <a:cs typeface="Comfortaa"/>
                <a:hlinkClick r:id="rId4"/>
              </a:rPr>
              <a:t>A@inria.fr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 idx="4294967295"/>
          </p:nvPr>
        </p:nvSpPr>
        <p:spPr>
          <a:xfrm>
            <a:off x="2500233" y="1679082"/>
            <a:ext cx="4143533" cy="375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Conditional </a:t>
            </a:r>
            <a:r>
              <a:rPr dirty="0"/>
              <a:t>Random</a:t>
            </a:r>
            <a:r>
              <a:rPr spc="-55" dirty="0"/>
              <a:t> </a:t>
            </a:r>
            <a:r>
              <a:rPr spc="-15" dirty="0"/>
              <a:t>Fields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36818" y="2368172"/>
            <a:ext cx="1985645" cy="1580515"/>
            <a:chOff x="3436818" y="2368172"/>
            <a:chExt cx="1985645" cy="1580515"/>
          </a:xfrm>
        </p:grpSpPr>
        <p:sp>
          <p:nvSpPr>
            <p:cNvPr id="8" name="object 8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9716" y="2679094"/>
              <a:ext cx="5080" cy="936625"/>
            </a:xfrm>
            <a:custGeom>
              <a:avLst/>
              <a:gdLst/>
              <a:ahLst/>
              <a:cxnLst/>
              <a:rect l="l" t="t" r="r" b="b"/>
              <a:pathLst>
                <a:path w="5079" h="936625">
                  <a:moveTo>
                    <a:pt x="4799" y="9362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78366" y="2940344"/>
              <a:ext cx="131445" cy="130810"/>
            </a:xfrm>
            <a:custGeom>
              <a:avLst/>
              <a:gdLst/>
              <a:ahLst/>
              <a:cxnLst/>
              <a:rect l="l" t="t" r="r" b="b"/>
              <a:pathLst>
                <a:path w="131445" h="130810">
                  <a:moveTo>
                    <a:pt x="0" y="130199"/>
                  </a:moveTo>
                  <a:lnTo>
                    <a:pt x="0" y="299"/>
                  </a:lnTo>
                  <a:lnTo>
                    <a:pt x="131099" y="0"/>
                  </a:lnTo>
                  <a:lnTo>
                    <a:pt x="131099" y="129899"/>
                  </a:lnTo>
                  <a:lnTo>
                    <a:pt x="0" y="1301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742" y="3166818"/>
              <a:ext cx="1403350" cy="5080"/>
            </a:xfrm>
            <a:custGeom>
              <a:avLst/>
              <a:gdLst/>
              <a:ahLst/>
              <a:cxnLst/>
              <a:rect l="l" t="t" r="r" b="b"/>
              <a:pathLst>
                <a:path w="1403350" h="5080">
                  <a:moveTo>
                    <a:pt x="0" y="0"/>
                  </a:moveTo>
                  <a:lnTo>
                    <a:pt x="1402797" y="44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15766" y="31132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924" y="654011"/>
            <a:ext cx="797052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281289" y="2559819"/>
            <a:ext cx="624205" cy="216535"/>
            <a:chOff x="5281289" y="2559819"/>
            <a:chExt cx="624205" cy="216535"/>
          </a:xfrm>
        </p:grpSpPr>
        <p:sp>
          <p:nvSpPr>
            <p:cNvPr id="10" name="object 10"/>
            <p:cNvSpPr/>
            <p:nvPr/>
          </p:nvSpPr>
          <p:spPr>
            <a:xfrm>
              <a:off x="5373139" y="2569344"/>
              <a:ext cx="522605" cy="167640"/>
            </a:xfrm>
            <a:custGeom>
              <a:avLst/>
              <a:gdLst/>
              <a:ahLst/>
              <a:cxnLst/>
              <a:rect l="l" t="t" r="r" b="b"/>
              <a:pathLst>
                <a:path w="522604" h="167639">
                  <a:moveTo>
                    <a:pt x="522348" y="0"/>
                  </a:moveTo>
                  <a:lnTo>
                    <a:pt x="0" y="1673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1289" y="2697194"/>
              <a:ext cx="110974" cy="78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924" y="654011"/>
            <a:ext cx="7970520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mfortaa"/>
              <a:cs typeface="Comfortaa"/>
            </a:endParaRPr>
          </a:p>
          <a:p>
            <a:pPr marR="257810" algn="r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What’s the</a:t>
            </a:r>
            <a:r>
              <a:rPr sz="1400" spc="-95" dirty="0">
                <a:latin typeface="Comfortaa"/>
                <a:cs typeface="Comfortaa"/>
              </a:rPr>
              <a:t> </a:t>
            </a:r>
            <a:r>
              <a:rPr sz="1400" spc="-15" dirty="0">
                <a:solidFill>
                  <a:srgbClr val="990000"/>
                </a:solidFill>
                <a:latin typeface="Comfortaa"/>
                <a:cs typeface="Comfortaa"/>
              </a:rPr>
              <a:t>problem</a:t>
            </a:r>
            <a:r>
              <a:rPr sz="1400" spc="-1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36818" y="2368172"/>
            <a:ext cx="1985645" cy="1580515"/>
            <a:chOff x="3436818" y="2368172"/>
            <a:chExt cx="1985645" cy="1580515"/>
          </a:xfrm>
        </p:grpSpPr>
        <p:sp>
          <p:nvSpPr>
            <p:cNvPr id="14" name="object 14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9716" y="2679094"/>
              <a:ext cx="5080" cy="936625"/>
            </a:xfrm>
            <a:custGeom>
              <a:avLst/>
              <a:gdLst/>
              <a:ahLst/>
              <a:cxnLst/>
              <a:rect l="l" t="t" r="r" b="b"/>
              <a:pathLst>
                <a:path w="5079" h="936625">
                  <a:moveTo>
                    <a:pt x="4799" y="9362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8366" y="2940344"/>
              <a:ext cx="131445" cy="130810"/>
            </a:xfrm>
            <a:custGeom>
              <a:avLst/>
              <a:gdLst/>
              <a:ahLst/>
              <a:cxnLst/>
              <a:rect l="l" t="t" r="r" b="b"/>
              <a:pathLst>
                <a:path w="131445" h="130810">
                  <a:moveTo>
                    <a:pt x="0" y="130199"/>
                  </a:moveTo>
                  <a:lnTo>
                    <a:pt x="0" y="299"/>
                  </a:lnTo>
                  <a:lnTo>
                    <a:pt x="131099" y="0"/>
                  </a:lnTo>
                  <a:lnTo>
                    <a:pt x="131099" y="129899"/>
                  </a:lnTo>
                  <a:lnTo>
                    <a:pt x="0" y="1301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742" y="3166818"/>
              <a:ext cx="1403350" cy="5080"/>
            </a:xfrm>
            <a:custGeom>
              <a:avLst/>
              <a:gdLst/>
              <a:ahLst/>
              <a:cxnLst/>
              <a:rect l="l" t="t" r="r" b="b"/>
              <a:pathLst>
                <a:path w="1403350" h="5080">
                  <a:moveTo>
                    <a:pt x="0" y="0"/>
                  </a:moveTo>
                  <a:lnTo>
                    <a:pt x="1402797" y="44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5766" y="31132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281289" y="2559819"/>
            <a:ext cx="624205" cy="216535"/>
            <a:chOff x="5281289" y="2559819"/>
            <a:chExt cx="624205" cy="216535"/>
          </a:xfrm>
        </p:grpSpPr>
        <p:sp>
          <p:nvSpPr>
            <p:cNvPr id="10" name="object 10"/>
            <p:cNvSpPr/>
            <p:nvPr/>
          </p:nvSpPr>
          <p:spPr>
            <a:xfrm>
              <a:off x="5373139" y="2569344"/>
              <a:ext cx="522605" cy="167640"/>
            </a:xfrm>
            <a:custGeom>
              <a:avLst/>
              <a:gdLst/>
              <a:ahLst/>
              <a:cxnLst/>
              <a:rect l="l" t="t" r="r" b="b"/>
              <a:pathLst>
                <a:path w="522604" h="167639">
                  <a:moveTo>
                    <a:pt x="522348" y="0"/>
                  </a:moveTo>
                  <a:lnTo>
                    <a:pt x="0" y="1673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1289" y="2697194"/>
              <a:ext cx="110974" cy="78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36818" y="2368172"/>
            <a:ext cx="2502535" cy="1580515"/>
            <a:chOff x="3436818" y="2368172"/>
            <a:chExt cx="2502535" cy="1580515"/>
          </a:xfrm>
        </p:grpSpPr>
        <p:sp>
          <p:nvSpPr>
            <p:cNvPr id="13" name="object 13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9716" y="2679094"/>
              <a:ext cx="5080" cy="936625"/>
            </a:xfrm>
            <a:custGeom>
              <a:avLst/>
              <a:gdLst/>
              <a:ahLst/>
              <a:cxnLst/>
              <a:rect l="l" t="t" r="r" b="b"/>
              <a:pathLst>
                <a:path w="5079" h="936625">
                  <a:moveTo>
                    <a:pt x="4799" y="9362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8366" y="2940344"/>
              <a:ext cx="131445" cy="130810"/>
            </a:xfrm>
            <a:custGeom>
              <a:avLst/>
              <a:gdLst/>
              <a:ahLst/>
              <a:cxnLst/>
              <a:rect l="l" t="t" r="r" b="b"/>
              <a:pathLst>
                <a:path w="131445" h="130810">
                  <a:moveTo>
                    <a:pt x="0" y="130199"/>
                  </a:moveTo>
                  <a:lnTo>
                    <a:pt x="0" y="299"/>
                  </a:lnTo>
                  <a:lnTo>
                    <a:pt x="131099" y="0"/>
                  </a:lnTo>
                  <a:lnTo>
                    <a:pt x="131099" y="129899"/>
                  </a:lnTo>
                  <a:lnTo>
                    <a:pt x="0" y="1301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742" y="3166818"/>
              <a:ext cx="1403350" cy="5080"/>
            </a:xfrm>
            <a:custGeom>
              <a:avLst/>
              <a:gdLst/>
              <a:ahLst/>
              <a:cxnLst/>
              <a:rect l="l" t="t" r="r" b="b"/>
              <a:pathLst>
                <a:path w="1403350" h="5080">
                  <a:moveTo>
                    <a:pt x="0" y="0"/>
                  </a:moveTo>
                  <a:lnTo>
                    <a:pt x="1402797" y="44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5766" y="31132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1589" y="3567392"/>
              <a:ext cx="598170" cy="177165"/>
            </a:xfrm>
            <a:custGeom>
              <a:avLst/>
              <a:gdLst/>
              <a:ahLst/>
              <a:cxnLst/>
              <a:rect l="l" t="t" r="r" b="b"/>
              <a:pathLst>
                <a:path w="598170" h="177164">
                  <a:moveTo>
                    <a:pt x="597798" y="1769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9164" y="3527692"/>
              <a:ext cx="110874" cy="79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924" y="654011"/>
            <a:ext cx="7970520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mfortaa"/>
              <a:cs typeface="Comfortaa"/>
            </a:endParaRPr>
          </a:p>
          <a:p>
            <a:pPr marR="257810" algn="r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What’s the</a:t>
            </a:r>
            <a:r>
              <a:rPr sz="1400" spc="-95" dirty="0">
                <a:latin typeface="Comfortaa"/>
                <a:cs typeface="Comfortaa"/>
              </a:rPr>
              <a:t> </a:t>
            </a:r>
            <a:r>
              <a:rPr sz="1400" spc="-15" dirty="0">
                <a:solidFill>
                  <a:srgbClr val="990000"/>
                </a:solidFill>
                <a:latin typeface="Comfortaa"/>
                <a:cs typeface="Comfortaa"/>
              </a:rPr>
              <a:t>problem</a:t>
            </a:r>
            <a:r>
              <a:rPr sz="1400" spc="-1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076534" y="3574220"/>
            <a:ext cx="248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mfortaa"/>
                <a:cs typeface="Comfortaa"/>
              </a:rPr>
              <a:t>Every variable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depends</a:t>
            </a:r>
            <a:r>
              <a:rPr sz="1400" b="1" spc="-7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on  </a:t>
            </a:r>
            <a:r>
              <a:rPr sz="1400" spc="-15" dirty="0">
                <a:latin typeface="Comfortaa"/>
                <a:cs typeface="Comfortaa"/>
              </a:rPr>
              <a:t>every </a:t>
            </a:r>
            <a:r>
              <a:rPr sz="1400" dirty="0">
                <a:latin typeface="Comfortaa"/>
                <a:cs typeface="Comfortaa"/>
              </a:rPr>
              <a:t>other </a:t>
            </a:r>
            <a:r>
              <a:rPr sz="1400" spc="-10" dirty="0">
                <a:latin typeface="Comfortaa"/>
                <a:cs typeface="Comfortaa"/>
              </a:rPr>
              <a:t>variable!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281289" y="2559819"/>
            <a:ext cx="624205" cy="216535"/>
            <a:chOff x="5281289" y="2559819"/>
            <a:chExt cx="624205" cy="216535"/>
          </a:xfrm>
        </p:grpSpPr>
        <p:sp>
          <p:nvSpPr>
            <p:cNvPr id="10" name="object 10"/>
            <p:cNvSpPr/>
            <p:nvPr/>
          </p:nvSpPr>
          <p:spPr>
            <a:xfrm>
              <a:off x="5373139" y="2569344"/>
              <a:ext cx="522605" cy="167640"/>
            </a:xfrm>
            <a:custGeom>
              <a:avLst/>
              <a:gdLst/>
              <a:ahLst/>
              <a:cxnLst/>
              <a:rect l="l" t="t" r="r" b="b"/>
              <a:pathLst>
                <a:path w="522604" h="167639">
                  <a:moveTo>
                    <a:pt x="522348" y="0"/>
                  </a:moveTo>
                  <a:lnTo>
                    <a:pt x="0" y="1673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1289" y="2697194"/>
              <a:ext cx="110974" cy="78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36818" y="2368172"/>
            <a:ext cx="2502535" cy="1580515"/>
            <a:chOff x="3436818" y="2368172"/>
            <a:chExt cx="2502535" cy="1580515"/>
          </a:xfrm>
        </p:grpSpPr>
        <p:sp>
          <p:nvSpPr>
            <p:cNvPr id="13" name="object 13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9716" y="2679094"/>
              <a:ext cx="5080" cy="936625"/>
            </a:xfrm>
            <a:custGeom>
              <a:avLst/>
              <a:gdLst/>
              <a:ahLst/>
              <a:cxnLst/>
              <a:rect l="l" t="t" r="r" b="b"/>
              <a:pathLst>
                <a:path w="5079" h="936625">
                  <a:moveTo>
                    <a:pt x="4799" y="9362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8366" y="2940344"/>
              <a:ext cx="131445" cy="130810"/>
            </a:xfrm>
            <a:custGeom>
              <a:avLst/>
              <a:gdLst/>
              <a:ahLst/>
              <a:cxnLst/>
              <a:rect l="l" t="t" r="r" b="b"/>
              <a:pathLst>
                <a:path w="131445" h="130810">
                  <a:moveTo>
                    <a:pt x="0" y="130199"/>
                  </a:moveTo>
                  <a:lnTo>
                    <a:pt x="0" y="299"/>
                  </a:lnTo>
                  <a:lnTo>
                    <a:pt x="131099" y="0"/>
                  </a:lnTo>
                  <a:lnTo>
                    <a:pt x="131099" y="129899"/>
                  </a:lnTo>
                  <a:lnTo>
                    <a:pt x="0" y="1301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742" y="3166818"/>
              <a:ext cx="1403350" cy="5080"/>
            </a:xfrm>
            <a:custGeom>
              <a:avLst/>
              <a:gdLst/>
              <a:ahLst/>
              <a:cxnLst/>
              <a:rect l="l" t="t" r="r" b="b"/>
              <a:pathLst>
                <a:path w="1403350" h="5080">
                  <a:moveTo>
                    <a:pt x="0" y="0"/>
                  </a:moveTo>
                  <a:lnTo>
                    <a:pt x="1402797" y="44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5766" y="31132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1589" y="3567392"/>
              <a:ext cx="598170" cy="177165"/>
            </a:xfrm>
            <a:custGeom>
              <a:avLst/>
              <a:gdLst/>
              <a:ahLst/>
              <a:cxnLst/>
              <a:rect l="l" t="t" r="r" b="b"/>
              <a:pathLst>
                <a:path w="598170" h="177164">
                  <a:moveTo>
                    <a:pt x="597798" y="1769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9164" y="3527692"/>
              <a:ext cx="110874" cy="79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924" y="654011"/>
            <a:ext cx="7970520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582993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Comfortaa"/>
                <a:cs typeface="Comfortaa"/>
              </a:rPr>
              <a:t>What’s the</a:t>
            </a:r>
            <a:r>
              <a:rPr sz="1400" spc="-35" dirty="0">
                <a:latin typeface="Comfortaa"/>
                <a:cs typeface="Comfortaa"/>
              </a:rPr>
              <a:t> </a:t>
            </a:r>
            <a:r>
              <a:rPr sz="1400" spc="-15" dirty="0">
                <a:solidFill>
                  <a:srgbClr val="990000"/>
                </a:solidFill>
                <a:latin typeface="Comfortaa"/>
                <a:cs typeface="Comfortaa"/>
              </a:rPr>
              <a:t>problem</a:t>
            </a:r>
            <a:r>
              <a:rPr sz="1400" spc="-1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076534" y="3574220"/>
            <a:ext cx="248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mfortaa"/>
                <a:cs typeface="Comfortaa"/>
              </a:rPr>
              <a:t>Every variable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depends</a:t>
            </a:r>
            <a:r>
              <a:rPr sz="1400" b="1" spc="-7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on  </a:t>
            </a:r>
            <a:r>
              <a:rPr sz="1400" spc="-15" dirty="0">
                <a:latin typeface="Comfortaa"/>
                <a:cs typeface="Comfortaa"/>
              </a:rPr>
              <a:t>every </a:t>
            </a:r>
            <a:r>
              <a:rPr sz="1400" dirty="0">
                <a:latin typeface="Comfortaa"/>
                <a:cs typeface="Comfortaa"/>
              </a:rPr>
              <a:t>other </a:t>
            </a:r>
            <a:r>
              <a:rPr sz="1400" spc="-10" dirty="0">
                <a:latin typeface="Comfortaa"/>
                <a:cs typeface="Comfortaa"/>
              </a:rPr>
              <a:t>variable!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36818" y="2368172"/>
            <a:ext cx="1985645" cy="1580515"/>
            <a:chOff x="3436818" y="2368172"/>
            <a:chExt cx="1985645" cy="1580515"/>
          </a:xfrm>
        </p:grpSpPr>
        <p:sp>
          <p:nvSpPr>
            <p:cNvPr id="10" name="object 10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924" y="654011"/>
            <a:ext cx="7970520" cy="1751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36818" y="2368172"/>
            <a:ext cx="2328545" cy="1580515"/>
            <a:chOff x="3436818" y="2368172"/>
            <a:chExt cx="2328545" cy="1580515"/>
          </a:xfrm>
        </p:grpSpPr>
        <p:sp>
          <p:nvSpPr>
            <p:cNvPr id="10" name="object 10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5138" y="2831669"/>
              <a:ext cx="320099" cy="108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292693" y="2491458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that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6485" y="2488347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95608" y="2487790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924" y="654011"/>
            <a:ext cx="79705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875"/>
              </a:spcBef>
              <a:tabLst>
                <a:tab pos="7336790" algn="l"/>
              </a:tabLst>
            </a:pPr>
            <a:r>
              <a:rPr sz="1400" dirty="0">
                <a:latin typeface="Comfortaa"/>
                <a:cs typeface="Comfortaa"/>
              </a:rPr>
              <a:t>Does this </a:t>
            </a:r>
            <a:r>
              <a:rPr sz="1400" spc="-10" dirty="0">
                <a:latin typeface="Comfortaa"/>
                <a:cs typeface="Comfortaa"/>
              </a:rPr>
              <a:t>mean	</a:t>
            </a:r>
            <a:r>
              <a:rPr sz="1400" dirty="0">
                <a:latin typeface="Comfortaa"/>
                <a:cs typeface="Comfortaa"/>
              </a:rPr>
              <a:t>and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totally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independent</a:t>
            </a:r>
            <a:r>
              <a:rPr sz="1400" spc="-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36818" y="2368172"/>
            <a:ext cx="2328545" cy="1580515"/>
            <a:chOff x="3436818" y="2368172"/>
            <a:chExt cx="2328545" cy="1580515"/>
          </a:xfrm>
        </p:grpSpPr>
        <p:sp>
          <p:nvSpPr>
            <p:cNvPr id="10" name="object 10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5138" y="2831669"/>
              <a:ext cx="320099" cy="108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0741" y="2786444"/>
              <a:ext cx="534670" cy="802640"/>
            </a:xfrm>
            <a:custGeom>
              <a:avLst/>
              <a:gdLst/>
              <a:ahLst/>
              <a:cxnLst/>
              <a:rect l="l" t="t" r="r" b="b"/>
              <a:pathLst>
                <a:path w="534670" h="802639">
                  <a:moveTo>
                    <a:pt x="0" y="802073"/>
                  </a:moveTo>
                  <a:lnTo>
                    <a:pt x="24105" y="785679"/>
                  </a:lnTo>
                  <a:lnTo>
                    <a:pt x="57123" y="765710"/>
                  </a:lnTo>
                  <a:lnTo>
                    <a:pt x="97366" y="742578"/>
                  </a:lnTo>
                  <a:lnTo>
                    <a:pt x="143147" y="716694"/>
                  </a:lnTo>
                  <a:lnTo>
                    <a:pt x="192779" y="688468"/>
                  </a:lnTo>
                  <a:lnTo>
                    <a:pt x="244577" y="658311"/>
                  </a:lnTo>
                  <a:lnTo>
                    <a:pt x="296852" y="626636"/>
                  </a:lnTo>
                  <a:lnTo>
                    <a:pt x="347919" y="593852"/>
                  </a:lnTo>
                  <a:lnTo>
                    <a:pt x="396090" y="560371"/>
                  </a:lnTo>
                  <a:lnTo>
                    <a:pt x="439678" y="526604"/>
                  </a:lnTo>
                  <a:lnTo>
                    <a:pt x="476998" y="492963"/>
                  </a:lnTo>
                  <a:lnTo>
                    <a:pt x="506361" y="459857"/>
                  </a:lnTo>
                  <a:lnTo>
                    <a:pt x="534473" y="396899"/>
                  </a:lnTo>
                  <a:lnTo>
                    <a:pt x="530658" y="365816"/>
                  </a:lnTo>
                  <a:lnTo>
                    <a:pt x="491868" y="298454"/>
                  </a:lnTo>
                  <a:lnTo>
                    <a:pt x="460040" y="263125"/>
                  </a:lnTo>
                  <a:lnTo>
                    <a:pt x="422021" y="227331"/>
                  </a:lnTo>
                  <a:lnTo>
                    <a:pt x="379382" y="191547"/>
                  </a:lnTo>
                  <a:lnTo>
                    <a:pt x="333699" y="156249"/>
                  </a:lnTo>
                  <a:lnTo>
                    <a:pt x="292455" y="126125"/>
                  </a:lnTo>
                  <a:lnTo>
                    <a:pt x="251136" y="97052"/>
                  </a:lnTo>
                  <a:lnTo>
                    <a:pt x="210793" y="69354"/>
                  </a:lnTo>
                  <a:lnTo>
                    <a:pt x="172474" y="43349"/>
                  </a:lnTo>
                  <a:lnTo>
                    <a:pt x="163346" y="37149"/>
                  </a:lnTo>
                  <a:lnTo>
                    <a:pt x="154421" y="31078"/>
                  </a:lnTo>
                  <a:lnTo>
                    <a:pt x="145717" y="25142"/>
                  </a:lnTo>
                  <a:lnTo>
                    <a:pt x="137249" y="19349"/>
                  </a:lnTo>
                  <a:lnTo>
                    <a:pt x="131699" y="15524"/>
                  </a:lnTo>
                  <a:lnTo>
                    <a:pt x="126324" y="11824"/>
                  </a:lnTo>
                  <a:lnTo>
                    <a:pt x="121124" y="8199"/>
                  </a:lnTo>
                  <a:lnTo>
                    <a:pt x="118524" y="6399"/>
                  </a:lnTo>
                  <a:lnTo>
                    <a:pt x="115999" y="4624"/>
                  </a:lnTo>
                  <a:lnTo>
                    <a:pt x="113499" y="2849"/>
                  </a:lnTo>
                  <a:lnTo>
                    <a:pt x="109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0391" y="2726544"/>
              <a:ext cx="107649" cy="94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92693" y="2491458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that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6485" y="2488347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5608" y="2487790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924" y="654011"/>
            <a:ext cx="79705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875"/>
              </a:spcBef>
              <a:tabLst>
                <a:tab pos="7336790" algn="l"/>
              </a:tabLst>
            </a:pPr>
            <a:r>
              <a:rPr sz="1400" dirty="0">
                <a:latin typeface="Comfortaa"/>
                <a:cs typeface="Comfortaa"/>
              </a:rPr>
              <a:t>Does this </a:t>
            </a:r>
            <a:r>
              <a:rPr sz="1400" spc="-10" dirty="0">
                <a:latin typeface="Comfortaa"/>
                <a:cs typeface="Comfortaa"/>
              </a:rPr>
              <a:t>mean	</a:t>
            </a:r>
            <a:r>
              <a:rPr sz="1400" dirty="0">
                <a:latin typeface="Comfortaa"/>
                <a:cs typeface="Comfortaa"/>
              </a:rPr>
              <a:t>and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totally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independent</a:t>
            </a:r>
            <a:r>
              <a:rPr sz="1400" spc="-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36818" y="2368172"/>
            <a:ext cx="2328545" cy="1580515"/>
            <a:chOff x="3436818" y="2368172"/>
            <a:chExt cx="2328545" cy="1580515"/>
          </a:xfrm>
        </p:grpSpPr>
        <p:sp>
          <p:nvSpPr>
            <p:cNvPr id="10" name="object 10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665" y="3467592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5138" y="2831669"/>
              <a:ext cx="320099" cy="108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0741" y="2786444"/>
              <a:ext cx="534670" cy="802640"/>
            </a:xfrm>
            <a:custGeom>
              <a:avLst/>
              <a:gdLst/>
              <a:ahLst/>
              <a:cxnLst/>
              <a:rect l="l" t="t" r="r" b="b"/>
              <a:pathLst>
                <a:path w="534670" h="802639">
                  <a:moveTo>
                    <a:pt x="0" y="802073"/>
                  </a:moveTo>
                  <a:lnTo>
                    <a:pt x="24105" y="785679"/>
                  </a:lnTo>
                  <a:lnTo>
                    <a:pt x="57123" y="765710"/>
                  </a:lnTo>
                  <a:lnTo>
                    <a:pt x="97366" y="742578"/>
                  </a:lnTo>
                  <a:lnTo>
                    <a:pt x="143147" y="716694"/>
                  </a:lnTo>
                  <a:lnTo>
                    <a:pt x="192779" y="688468"/>
                  </a:lnTo>
                  <a:lnTo>
                    <a:pt x="244577" y="658311"/>
                  </a:lnTo>
                  <a:lnTo>
                    <a:pt x="296852" y="626636"/>
                  </a:lnTo>
                  <a:lnTo>
                    <a:pt x="347919" y="593852"/>
                  </a:lnTo>
                  <a:lnTo>
                    <a:pt x="396090" y="560371"/>
                  </a:lnTo>
                  <a:lnTo>
                    <a:pt x="439678" y="526604"/>
                  </a:lnTo>
                  <a:lnTo>
                    <a:pt x="476998" y="492963"/>
                  </a:lnTo>
                  <a:lnTo>
                    <a:pt x="506361" y="459857"/>
                  </a:lnTo>
                  <a:lnTo>
                    <a:pt x="534473" y="396899"/>
                  </a:lnTo>
                  <a:lnTo>
                    <a:pt x="530658" y="365816"/>
                  </a:lnTo>
                  <a:lnTo>
                    <a:pt x="491868" y="298454"/>
                  </a:lnTo>
                  <a:lnTo>
                    <a:pt x="460040" y="263125"/>
                  </a:lnTo>
                  <a:lnTo>
                    <a:pt x="422021" y="227331"/>
                  </a:lnTo>
                  <a:lnTo>
                    <a:pt x="379382" y="191547"/>
                  </a:lnTo>
                  <a:lnTo>
                    <a:pt x="333699" y="156249"/>
                  </a:lnTo>
                  <a:lnTo>
                    <a:pt x="292455" y="126125"/>
                  </a:lnTo>
                  <a:lnTo>
                    <a:pt x="251136" y="97052"/>
                  </a:lnTo>
                  <a:lnTo>
                    <a:pt x="210793" y="69354"/>
                  </a:lnTo>
                  <a:lnTo>
                    <a:pt x="172474" y="43349"/>
                  </a:lnTo>
                  <a:lnTo>
                    <a:pt x="163346" y="37149"/>
                  </a:lnTo>
                  <a:lnTo>
                    <a:pt x="154421" y="31078"/>
                  </a:lnTo>
                  <a:lnTo>
                    <a:pt x="145717" y="25142"/>
                  </a:lnTo>
                  <a:lnTo>
                    <a:pt x="137249" y="19349"/>
                  </a:lnTo>
                  <a:lnTo>
                    <a:pt x="131699" y="15524"/>
                  </a:lnTo>
                  <a:lnTo>
                    <a:pt x="126324" y="11824"/>
                  </a:lnTo>
                  <a:lnTo>
                    <a:pt x="121124" y="8199"/>
                  </a:lnTo>
                  <a:lnTo>
                    <a:pt x="118524" y="6399"/>
                  </a:lnTo>
                  <a:lnTo>
                    <a:pt x="115999" y="4624"/>
                  </a:lnTo>
                  <a:lnTo>
                    <a:pt x="113499" y="2849"/>
                  </a:lnTo>
                  <a:lnTo>
                    <a:pt x="109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0391" y="2726544"/>
              <a:ext cx="107649" cy="94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92693" y="2491458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that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6485" y="2488347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5608" y="2487790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6924" y="654011"/>
            <a:ext cx="79705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875"/>
              </a:spcBef>
              <a:tabLst>
                <a:tab pos="7336790" algn="l"/>
              </a:tabLst>
            </a:pPr>
            <a:r>
              <a:rPr sz="1400" dirty="0">
                <a:latin typeface="Comfortaa"/>
                <a:cs typeface="Comfortaa"/>
              </a:rPr>
              <a:t>Does this </a:t>
            </a:r>
            <a:r>
              <a:rPr sz="1400" spc="-10" dirty="0">
                <a:latin typeface="Comfortaa"/>
                <a:cs typeface="Comfortaa"/>
              </a:rPr>
              <a:t>mean	</a:t>
            </a:r>
            <a:r>
              <a:rPr sz="1400" dirty="0">
                <a:latin typeface="Comfortaa"/>
                <a:cs typeface="Comfortaa"/>
              </a:rPr>
              <a:t>and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totally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independent</a:t>
            </a:r>
            <a:r>
              <a:rPr sz="1400" spc="-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2660" y="3398627"/>
            <a:ext cx="2385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Is independent</a:t>
            </a:r>
            <a:r>
              <a:rPr sz="1400" spc="-30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from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tabLst>
                <a:tab pos="1991995" algn="l"/>
              </a:tabLst>
            </a:pPr>
            <a:r>
              <a:rPr sz="1400" dirty="0">
                <a:latin typeface="Comfortaa"/>
                <a:cs typeface="Comfortaa"/>
              </a:rPr>
              <a:t>only when </a:t>
            </a:r>
            <a:r>
              <a:rPr sz="1400" spc="-30" dirty="0">
                <a:latin typeface="Comfortaa"/>
                <a:cs typeface="Comfortaa"/>
              </a:rPr>
              <a:t>w</a:t>
            </a:r>
            <a:r>
              <a:rPr sz="1400" dirty="0">
                <a:latin typeface="Comfortaa"/>
                <a:cs typeface="Comfortaa"/>
              </a:rPr>
              <a:t>e kn</a:t>
            </a:r>
            <a:r>
              <a:rPr sz="1400" spc="-45" dirty="0">
                <a:latin typeface="Comfortaa"/>
                <a:cs typeface="Comfortaa"/>
              </a:rPr>
              <a:t>o</a:t>
            </a:r>
            <a:r>
              <a:rPr sz="1400" dirty="0">
                <a:latin typeface="Comfortaa"/>
                <a:cs typeface="Comfortaa"/>
              </a:rPr>
              <a:t>w	and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6038" y="3416445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87208" y="3415888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3359" y="3828395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4358" y="3839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137045" y="2242867"/>
            <a:ext cx="2628265" cy="1974850"/>
            <a:chOff x="3137045" y="2242867"/>
            <a:chExt cx="2628265" cy="1974850"/>
          </a:xfrm>
        </p:grpSpPr>
        <p:sp>
          <p:nvSpPr>
            <p:cNvPr id="10" name="object 10"/>
            <p:cNvSpPr/>
            <p:nvPr/>
          </p:nvSpPr>
          <p:spPr>
            <a:xfrm>
              <a:off x="4286591" y="3683892"/>
              <a:ext cx="268749" cy="26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4992" y="3364868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20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8842" y="3515267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29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539" y="3039671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166" y="23681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6818" y="3039671"/>
              <a:ext cx="267599" cy="263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7417" y="2552294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867" y="276484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0565" y="255019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7990" y="273261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165" y="3301143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29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665" y="3467593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5138" y="2831669"/>
              <a:ext cx="320099" cy="108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7045" y="2242867"/>
              <a:ext cx="1666875" cy="1974850"/>
            </a:xfrm>
            <a:custGeom>
              <a:avLst/>
              <a:gdLst/>
              <a:ahLst/>
              <a:cxnLst/>
              <a:rect l="l" t="t" r="r" b="b"/>
              <a:pathLst>
                <a:path w="1666875" h="1974850">
                  <a:moveTo>
                    <a:pt x="1193569" y="1974352"/>
                  </a:moveTo>
                  <a:lnTo>
                    <a:pt x="1146704" y="1968766"/>
                  </a:lnTo>
                  <a:lnTo>
                    <a:pt x="1100195" y="1955799"/>
                  </a:lnTo>
                  <a:lnTo>
                    <a:pt x="1041738" y="1931622"/>
                  </a:lnTo>
                  <a:lnTo>
                    <a:pt x="971767" y="1897729"/>
                  </a:lnTo>
                  <a:lnTo>
                    <a:pt x="933143" y="1877457"/>
                  </a:lnTo>
                  <a:lnTo>
                    <a:pt x="892456" y="1855136"/>
                  </a:lnTo>
                  <a:lnTo>
                    <a:pt x="849978" y="1830895"/>
                  </a:lnTo>
                  <a:lnTo>
                    <a:pt x="805981" y="1804861"/>
                  </a:lnTo>
                  <a:lnTo>
                    <a:pt x="760736" y="1777160"/>
                  </a:lnTo>
                  <a:lnTo>
                    <a:pt x="714516" y="1747920"/>
                  </a:lnTo>
                  <a:lnTo>
                    <a:pt x="667592" y="1717267"/>
                  </a:lnTo>
                  <a:lnTo>
                    <a:pt x="620236" y="1685329"/>
                  </a:lnTo>
                  <a:lnTo>
                    <a:pt x="572720" y="1652233"/>
                  </a:lnTo>
                  <a:lnTo>
                    <a:pt x="525316" y="1618107"/>
                  </a:lnTo>
                  <a:lnTo>
                    <a:pt x="478296" y="1583076"/>
                  </a:lnTo>
                  <a:lnTo>
                    <a:pt x="431931" y="1547269"/>
                  </a:lnTo>
                  <a:lnTo>
                    <a:pt x="386494" y="1510811"/>
                  </a:lnTo>
                  <a:lnTo>
                    <a:pt x="342256" y="1473832"/>
                  </a:lnTo>
                  <a:lnTo>
                    <a:pt x="299489" y="1436457"/>
                  </a:lnTo>
                  <a:lnTo>
                    <a:pt x="258466" y="1398813"/>
                  </a:lnTo>
                  <a:lnTo>
                    <a:pt x="219457" y="1361029"/>
                  </a:lnTo>
                  <a:lnTo>
                    <a:pt x="182735" y="1323230"/>
                  </a:lnTo>
                  <a:lnTo>
                    <a:pt x="148572" y="1285544"/>
                  </a:lnTo>
                  <a:lnTo>
                    <a:pt x="117239" y="1248098"/>
                  </a:lnTo>
                  <a:lnTo>
                    <a:pt x="89009" y="1211019"/>
                  </a:lnTo>
                  <a:lnTo>
                    <a:pt x="64152" y="1174435"/>
                  </a:lnTo>
                  <a:lnTo>
                    <a:pt x="42942" y="1138472"/>
                  </a:lnTo>
                  <a:lnTo>
                    <a:pt x="25650" y="1103257"/>
                  </a:lnTo>
                  <a:lnTo>
                    <a:pt x="3907" y="1035582"/>
                  </a:lnTo>
                  <a:lnTo>
                    <a:pt x="0" y="1003376"/>
                  </a:lnTo>
                  <a:lnTo>
                    <a:pt x="1098" y="972426"/>
                  </a:lnTo>
                  <a:lnTo>
                    <a:pt x="17376" y="915088"/>
                  </a:lnTo>
                  <a:lnTo>
                    <a:pt x="51373" y="854296"/>
                  </a:lnTo>
                  <a:lnTo>
                    <a:pt x="74384" y="822835"/>
                  </a:lnTo>
                  <a:lnTo>
                    <a:pt x="101066" y="790785"/>
                  </a:lnTo>
                  <a:lnTo>
                    <a:pt x="131168" y="758240"/>
                  </a:lnTo>
                  <a:lnTo>
                    <a:pt x="164436" y="725289"/>
                  </a:lnTo>
                  <a:lnTo>
                    <a:pt x="200617" y="692026"/>
                  </a:lnTo>
                  <a:lnTo>
                    <a:pt x="239460" y="658542"/>
                  </a:lnTo>
                  <a:lnTo>
                    <a:pt x="280711" y="624928"/>
                  </a:lnTo>
                  <a:lnTo>
                    <a:pt x="324118" y="591277"/>
                  </a:lnTo>
                  <a:lnTo>
                    <a:pt x="369428" y="557680"/>
                  </a:lnTo>
                  <a:lnTo>
                    <a:pt x="416388" y="524229"/>
                  </a:lnTo>
                  <a:lnTo>
                    <a:pt x="464746" y="491016"/>
                  </a:lnTo>
                  <a:lnTo>
                    <a:pt x="514250" y="458132"/>
                  </a:lnTo>
                  <a:lnTo>
                    <a:pt x="564646" y="425669"/>
                  </a:lnTo>
                  <a:lnTo>
                    <a:pt x="615682" y="393719"/>
                  </a:lnTo>
                  <a:lnTo>
                    <a:pt x="667105" y="362374"/>
                  </a:lnTo>
                  <a:lnTo>
                    <a:pt x="718663" y="331725"/>
                  </a:lnTo>
                  <a:lnTo>
                    <a:pt x="770103" y="301865"/>
                  </a:lnTo>
                  <a:lnTo>
                    <a:pt x="821172" y="272884"/>
                  </a:lnTo>
                  <a:lnTo>
                    <a:pt x="871618" y="244875"/>
                  </a:lnTo>
                  <a:lnTo>
                    <a:pt x="921188" y="217929"/>
                  </a:lnTo>
                  <a:lnTo>
                    <a:pt x="969630" y="192139"/>
                  </a:lnTo>
                  <a:lnTo>
                    <a:pt x="1016690" y="167595"/>
                  </a:lnTo>
                  <a:lnTo>
                    <a:pt x="1062117" y="144390"/>
                  </a:lnTo>
                  <a:lnTo>
                    <a:pt x="1105657" y="122615"/>
                  </a:lnTo>
                  <a:lnTo>
                    <a:pt x="1147058" y="102363"/>
                  </a:lnTo>
                  <a:lnTo>
                    <a:pt x="1186067" y="83724"/>
                  </a:lnTo>
                  <a:lnTo>
                    <a:pt x="1222432" y="66791"/>
                  </a:lnTo>
                  <a:lnTo>
                    <a:pt x="1286218" y="38409"/>
                  </a:lnTo>
                  <a:lnTo>
                    <a:pt x="1336395" y="17950"/>
                  </a:lnTo>
                  <a:lnTo>
                    <a:pt x="1382691" y="4137"/>
                  </a:lnTo>
                  <a:lnTo>
                    <a:pt x="1422218" y="0"/>
                  </a:lnTo>
                  <a:lnTo>
                    <a:pt x="1455361" y="4608"/>
                  </a:lnTo>
                  <a:lnTo>
                    <a:pt x="1504036" y="36342"/>
                  </a:lnTo>
                  <a:lnTo>
                    <a:pt x="1531802" y="91900"/>
                  </a:lnTo>
                  <a:lnTo>
                    <a:pt x="1541744" y="163844"/>
                  </a:lnTo>
                  <a:lnTo>
                    <a:pt x="1540994" y="203636"/>
                  </a:lnTo>
                  <a:lnTo>
                    <a:pt x="1536946" y="244735"/>
                  </a:lnTo>
                  <a:lnTo>
                    <a:pt x="1529983" y="286211"/>
                  </a:lnTo>
                  <a:lnTo>
                    <a:pt x="1520493" y="327134"/>
                  </a:lnTo>
                  <a:lnTo>
                    <a:pt x="1508860" y="366574"/>
                  </a:lnTo>
                  <a:lnTo>
                    <a:pt x="1495470" y="403602"/>
                  </a:lnTo>
                  <a:lnTo>
                    <a:pt x="1461198" y="460485"/>
                  </a:lnTo>
                  <a:lnTo>
                    <a:pt x="1435436" y="491371"/>
                  </a:lnTo>
                  <a:lnTo>
                    <a:pt x="1404960" y="523649"/>
                  </a:lnTo>
                  <a:lnTo>
                    <a:pt x="1370551" y="557139"/>
                  </a:lnTo>
                  <a:lnTo>
                    <a:pt x="1332988" y="591662"/>
                  </a:lnTo>
                  <a:lnTo>
                    <a:pt x="1293050" y="627040"/>
                  </a:lnTo>
                  <a:lnTo>
                    <a:pt x="1251515" y="663094"/>
                  </a:lnTo>
                  <a:lnTo>
                    <a:pt x="1209163" y="699643"/>
                  </a:lnTo>
                  <a:lnTo>
                    <a:pt x="1166773" y="736511"/>
                  </a:lnTo>
                  <a:lnTo>
                    <a:pt x="1125125" y="773517"/>
                  </a:lnTo>
                  <a:lnTo>
                    <a:pt x="1084997" y="810482"/>
                  </a:lnTo>
                  <a:lnTo>
                    <a:pt x="1047168" y="847228"/>
                  </a:lnTo>
                  <a:lnTo>
                    <a:pt x="1012418" y="883576"/>
                  </a:lnTo>
                  <a:lnTo>
                    <a:pt x="981525" y="919347"/>
                  </a:lnTo>
                  <a:lnTo>
                    <a:pt x="955269" y="954361"/>
                  </a:lnTo>
                  <a:lnTo>
                    <a:pt x="934429" y="988440"/>
                  </a:lnTo>
                  <a:lnTo>
                    <a:pt x="912113" y="1053076"/>
                  </a:lnTo>
                  <a:lnTo>
                    <a:pt x="912196" y="1083276"/>
                  </a:lnTo>
                  <a:lnTo>
                    <a:pt x="937159" y="1138195"/>
                  </a:lnTo>
                  <a:lnTo>
                    <a:pt x="991413" y="1191049"/>
                  </a:lnTo>
                  <a:lnTo>
                    <a:pt x="1027376" y="1216751"/>
                  </a:lnTo>
                  <a:lnTo>
                    <a:pt x="1068085" y="1241998"/>
                  </a:lnTo>
                  <a:lnTo>
                    <a:pt x="1112681" y="1266810"/>
                  </a:lnTo>
                  <a:lnTo>
                    <a:pt x="1160305" y="1291206"/>
                  </a:lnTo>
                  <a:lnTo>
                    <a:pt x="1210098" y="1315207"/>
                  </a:lnTo>
                  <a:lnTo>
                    <a:pt x="1261201" y="1338834"/>
                  </a:lnTo>
                  <a:lnTo>
                    <a:pt x="1312757" y="1362106"/>
                  </a:lnTo>
                  <a:lnTo>
                    <a:pt x="1363904" y="1385044"/>
                  </a:lnTo>
                  <a:lnTo>
                    <a:pt x="1413786" y="1407668"/>
                  </a:lnTo>
                  <a:lnTo>
                    <a:pt x="1461543" y="1429999"/>
                  </a:lnTo>
                  <a:lnTo>
                    <a:pt x="1506316" y="1452057"/>
                  </a:lnTo>
                  <a:lnTo>
                    <a:pt x="1547246" y="1473861"/>
                  </a:lnTo>
                  <a:lnTo>
                    <a:pt x="1583474" y="1495433"/>
                  </a:lnTo>
                  <a:lnTo>
                    <a:pt x="1638390" y="1537960"/>
                  </a:lnTo>
                  <a:lnTo>
                    <a:pt x="1664194" y="1579800"/>
                  </a:lnTo>
                  <a:lnTo>
                    <a:pt x="1666246" y="1605657"/>
                  </a:lnTo>
                  <a:lnTo>
                    <a:pt x="1662228" y="1634328"/>
                  </a:lnTo>
                  <a:lnTo>
                    <a:pt x="1637588" y="1697563"/>
                  </a:lnTo>
                  <a:lnTo>
                    <a:pt x="1617770" y="1730853"/>
                  </a:lnTo>
                  <a:lnTo>
                    <a:pt x="1593489" y="1764409"/>
                  </a:lnTo>
                  <a:lnTo>
                    <a:pt x="1565146" y="1797592"/>
                  </a:lnTo>
                  <a:lnTo>
                    <a:pt x="1533143" y="1829766"/>
                  </a:lnTo>
                  <a:lnTo>
                    <a:pt x="1497882" y="1860293"/>
                  </a:lnTo>
                  <a:lnTo>
                    <a:pt x="1459765" y="1888536"/>
                  </a:lnTo>
                  <a:lnTo>
                    <a:pt x="1419192" y="1913859"/>
                  </a:lnTo>
                  <a:lnTo>
                    <a:pt x="1376567" y="1935623"/>
                  </a:lnTo>
                  <a:lnTo>
                    <a:pt x="1332290" y="1953192"/>
                  </a:lnTo>
                  <a:lnTo>
                    <a:pt x="1286764" y="1965928"/>
                  </a:lnTo>
                  <a:lnTo>
                    <a:pt x="1240390" y="1973194"/>
                  </a:lnTo>
                  <a:lnTo>
                    <a:pt x="1193569" y="1974352"/>
                  </a:lnTo>
                  <a:close/>
                </a:path>
              </a:pathLst>
            </a:custGeom>
            <a:solidFill>
              <a:srgbClr val="69A84F">
                <a:alpha val="41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92693" y="2491458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that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6485" y="2488347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5608" y="2487790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2660" y="3398627"/>
            <a:ext cx="2385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Is independent</a:t>
            </a:r>
            <a:r>
              <a:rPr sz="1400" spc="-30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from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tabLst>
                <a:tab pos="1991995" algn="l"/>
              </a:tabLst>
            </a:pPr>
            <a:r>
              <a:rPr sz="1400" dirty="0">
                <a:latin typeface="Comfortaa"/>
                <a:cs typeface="Comfortaa"/>
              </a:rPr>
              <a:t>only when </a:t>
            </a:r>
            <a:r>
              <a:rPr sz="1400" spc="-30" dirty="0">
                <a:latin typeface="Comfortaa"/>
                <a:cs typeface="Comfortaa"/>
              </a:rPr>
              <a:t>w</a:t>
            </a:r>
            <a:r>
              <a:rPr sz="1400" dirty="0">
                <a:latin typeface="Comfortaa"/>
                <a:cs typeface="Comfortaa"/>
              </a:rPr>
              <a:t>e kn</a:t>
            </a:r>
            <a:r>
              <a:rPr sz="1400" spc="-45" dirty="0">
                <a:latin typeface="Comfortaa"/>
                <a:cs typeface="Comfortaa"/>
              </a:rPr>
              <a:t>o</a:t>
            </a:r>
            <a:r>
              <a:rPr sz="1400" dirty="0">
                <a:latin typeface="Comfortaa"/>
                <a:cs typeface="Comfortaa"/>
              </a:rPr>
              <a:t>w	and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6038" y="3416445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87208" y="3415888"/>
            <a:ext cx="268749" cy="264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3359" y="3828395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4358" y="3839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434470" y="3437843"/>
            <a:ext cx="639445" cy="269240"/>
            <a:chOff x="2434470" y="3437843"/>
            <a:chExt cx="639445" cy="269240"/>
          </a:xfrm>
        </p:grpSpPr>
        <p:sp>
          <p:nvSpPr>
            <p:cNvPr id="33" name="object 33"/>
            <p:cNvSpPr/>
            <p:nvPr/>
          </p:nvSpPr>
          <p:spPr>
            <a:xfrm>
              <a:off x="2443994" y="3479693"/>
              <a:ext cx="540385" cy="217804"/>
            </a:xfrm>
            <a:custGeom>
              <a:avLst/>
              <a:gdLst/>
              <a:ahLst/>
              <a:cxnLst/>
              <a:rect l="l" t="t" r="r" b="b"/>
              <a:pathLst>
                <a:path w="540385" h="217804">
                  <a:moveTo>
                    <a:pt x="0" y="217649"/>
                  </a:moveTo>
                  <a:lnTo>
                    <a:pt x="53989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2593" y="3437843"/>
              <a:ext cx="110999" cy="805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39448" y="3883429"/>
            <a:ext cx="2731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omfortaa"/>
                <a:cs typeface="Comfortaa"/>
              </a:rPr>
              <a:t>Called </a:t>
            </a:r>
            <a:r>
              <a:rPr sz="1400" dirty="0">
                <a:latin typeface="Comfortaa"/>
                <a:cs typeface="Comfortaa"/>
              </a:rPr>
              <a:t>the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Markovian</a:t>
            </a:r>
            <a:r>
              <a:rPr sz="1400" b="1" spc="-2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Blanket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236924" y="654011"/>
            <a:ext cx="79705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5" dirty="0">
                <a:latin typeface="Comfortaa"/>
                <a:cs typeface="Comfortaa"/>
              </a:rPr>
              <a:t>represent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independence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875"/>
              </a:spcBef>
              <a:tabLst>
                <a:tab pos="7336790" algn="l"/>
              </a:tabLst>
            </a:pPr>
            <a:r>
              <a:rPr sz="1400" dirty="0">
                <a:latin typeface="Comfortaa"/>
                <a:cs typeface="Comfortaa"/>
              </a:rPr>
              <a:t>Does this </a:t>
            </a:r>
            <a:r>
              <a:rPr sz="1400" spc="-10" dirty="0">
                <a:latin typeface="Comfortaa"/>
                <a:cs typeface="Comfortaa"/>
              </a:rPr>
              <a:t>mean	</a:t>
            </a:r>
            <a:r>
              <a:rPr sz="1400" dirty="0">
                <a:latin typeface="Comfortaa"/>
                <a:cs typeface="Comfortaa"/>
              </a:rPr>
              <a:t>and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60451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totally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independent</a:t>
            </a:r>
            <a:r>
              <a:rPr sz="1400" spc="-5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Compatibility</a:t>
            </a:r>
            <a:endParaRPr sz="1800">
              <a:latin typeface="Comfortaa"/>
              <a:cs typeface="Comforta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8" name="object 8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Comfortaa"/>
                <a:cs typeface="Comfortaa"/>
              </a:rPr>
              <a:t>Markov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property</a:t>
            </a:r>
            <a:endParaRPr sz="1800">
              <a:latin typeface="Comfortaa"/>
              <a:cs typeface="Comforta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8513" y="1852208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704712" y="2943104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3558" y="2891012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7359" y="1824214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Compatibility</a:t>
            </a:r>
            <a:endParaRPr sz="18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8513" y="1852208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4712" y="2943104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3558" y="2891012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7359" y="1824214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55094" y="1600521"/>
            <a:ext cx="595630" cy="250190"/>
            <a:chOff x="2955094" y="1600521"/>
            <a:chExt cx="595630" cy="250190"/>
          </a:xfrm>
        </p:grpSpPr>
        <p:sp>
          <p:nvSpPr>
            <p:cNvPr id="24" name="object 24"/>
            <p:cNvSpPr/>
            <p:nvPr/>
          </p:nvSpPr>
          <p:spPr>
            <a:xfrm>
              <a:off x="2964619" y="1610046"/>
              <a:ext cx="496570" cy="198755"/>
            </a:xfrm>
            <a:custGeom>
              <a:avLst/>
              <a:gdLst/>
              <a:ahLst/>
              <a:cxnLst/>
              <a:rect l="l" t="t" r="r" b="b"/>
              <a:pathLst>
                <a:path w="496570" h="198755">
                  <a:moveTo>
                    <a:pt x="0" y="0"/>
                  </a:moveTo>
                  <a:lnTo>
                    <a:pt x="496274" y="19845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39693" y="1769763"/>
              <a:ext cx="110999" cy="803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5170" y="1420488"/>
            <a:ext cx="1509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</a:t>
            </a:r>
            <a:r>
              <a:rPr sz="1400" spc="-85" dirty="0">
                <a:latin typeface="Comfortaa"/>
                <a:cs typeface="Comfortaa"/>
              </a:rPr>
              <a:t> 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FACTOR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Compatibility</a:t>
            </a:r>
            <a:endParaRPr sz="18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8513" y="1852208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4712" y="2943104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3558" y="2891012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7359" y="1824214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55094" y="1600521"/>
            <a:ext cx="595630" cy="250190"/>
            <a:chOff x="2955094" y="1600521"/>
            <a:chExt cx="595630" cy="250190"/>
          </a:xfrm>
        </p:grpSpPr>
        <p:sp>
          <p:nvSpPr>
            <p:cNvPr id="24" name="object 24"/>
            <p:cNvSpPr/>
            <p:nvPr/>
          </p:nvSpPr>
          <p:spPr>
            <a:xfrm>
              <a:off x="2964619" y="1610046"/>
              <a:ext cx="496570" cy="198755"/>
            </a:xfrm>
            <a:custGeom>
              <a:avLst/>
              <a:gdLst/>
              <a:ahLst/>
              <a:cxnLst/>
              <a:rect l="l" t="t" r="r" b="b"/>
              <a:pathLst>
                <a:path w="496570" h="198755">
                  <a:moveTo>
                    <a:pt x="0" y="0"/>
                  </a:moveTo>
                  <a:lnTo>
                    <a:pt x="496274" y="19845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39693" y="1769763"/>
              <a:ext cx="110999" cy="803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5170" y="1420488"/>
            <a:ext cx="1509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</a:t>
            </a:r>
            <a:r>
              <a:rPr sz="1400" spc="-85" dirty="0">
                <a:latin typeface="Comfortaa"/>
                <a:cs typeface="Comfortaa"/>
              </a:rPr>
              <a:t> 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FACTOR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03269" y="1984753"/>
            <a:ext cx="961390" cy="772160"/>
            <a:chOff x="2603269" y="1984753"/>
            <a:chExt cx="961390" cy="772160"/>
          </a:xfrm>
        </p:grpSpPr>
        <p:sp>
          <p:nvSpPr>
            <p:cNvPr id="28" name="object 28"/>
            <p:cNvSpPr/>
            <p:nvPr/>
          </p:nvSpPr>
          <p:spPr>
            <a:xfrm>
              <a:off x="2612794" y="2023993"/>
              <a:ext cx="860425" cy="299720"/>
            </a:xfrm>
            <a:custGeom>
              <a:avLst/>
              <a:gdLst/>
              <a:ahLst/>
              <a:cxnLst/>
              <a:rect l="l" t="t" r="r" b="b"/>
              <a:pathLst>
                <a:path w="860425" h="299719">
                  <a:moveTo>
                    <a:pt x="0" y="299601"/>
                  </a:moveTo>
                  <a:lnTo>
                    <a:pt x="86014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3068" y="1984753"/>
              <a:ext cx="111049" cy="784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2944" y="2493347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1599" y="2490810"/>
            <a:ext cx="276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1885" algn="l"/>
              </a:tabLst>
            </a:pPr>
            <a:r>
              <a:rPr sz="1400" spc="-60" dirty="0">
                <a:latin typeface="Comfortaa"/>
                <a:cs typeface="Comfortaa"/>
              </a:rPr>
              <a:t>C</a:t>
            </a:r>
            <a:r>
              <a:rPr sz="1400" dirty="0">
                <a:latin typeface="Comfortaa"/>
                <a:cs typeface="Comfortaa"/>
              </a:rPr>
              <a:t>ompatibility bet</a:t>
            </a:r>
            <a:r>
              <a:rPr sz="1400" spc="-30" dirty="0">
                <a:latin typeface="Comfortaa"/>
                <a:cs typeface="Comfortaa"/>
              </a:rPr>
              <a:t>we</a:t>
            </a:r>
            <a:r>
              <a:rPr sz="1400" dirty="0">
                <a:latin typeface="Comfortaa"/>
                <a:cs typeface="Comfortaa"/>
              </a:rPr>
              <a:t>en	and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0895" y="2493347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28513" y="1852208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4712" y="2943104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3558" y="2891012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7359" y="1824214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55094" y="1600521"/>
            <a:ext cx="595630" cy="250190"/>
            <a:chOff x="2955094" y="1600521"/>
            <a:chExt cx="595630" cy="250190"/>
          </a:xfrm>
        </p:grpSpPr>
        <p:sp>
          <p:nvSpPr>
            <p:cNvPr id="24" name="object 24"/>
            <p:cNvSpPr/>
            <p:nvPr/>
          </p:nvSpPr>
          <p:spPr>
            <a:xfrm>
              <a:off x="2964619" y="1610046"/>
              <a:ext cx="496570" cy="198755"/>
            </a:xfrm>
            <a:custGeom>
              <a:avLst/>
              <a:gdLst/>
              <a:ahLst/>
              <a:cxnLst/>
              <a:rect l="l" t="t" r="r" b="b"/>
              <a:pathLst>
                <a:path w="496570" h="198755">
                  <a:moveTo>
                    <a:pt x="0" y="0"/>
                  </a:moveTo>
                  <a:lnTo>
                    <a:pt x="496274" y="19845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39693" y="1769763"/>
              <a:ext cx="110999" cy="803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5170" y="1420488"/>
            <a:ext cx="15093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</a:t>
            </a:r>
            <a:r>
              <a:rPr sz="1400" spc="-85" dirty="0">
                <a:latin typeface="Comfortaa"/>
                <a:cs typeface="Comfortaa"/>
              </a:rPr>
              <a:t> 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FACTOR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03269" y="1984753"/>
            <a:ext cx="961390" cy="772160"/>
            <a:chOff x="2603269" y="1984753"/>
            <a:chExt cx="961390" cy="772160"/>
          </a:xfrm>
        </p:grpSpPr>
        <p:sp>
          <p:nvSpPr>
            <p:cNvPr id="28" name="object 28"/>
            <p:cNvSpPr/>
            <p:nvPr/>
          </p:nvSpPr>
          <p:spPr>
            <a:xfrm>
              <a:off x="2612794" y="2023993"/>
              <a:ext cx="860425" cy="299720"/>
            </a:xfrm>
            <a:custGeom>
              <a:avLst/>
              <a:gdLst/>
              <a:ahLst/>
              <a:cxnLst/>
              <a:rect l="l" t="t" r="r" b="b"/>
              <a:pathLst>
                <a:path w="860425" h="299719">
                  <a:moveTo>
                    <a:pt x="0" y="299601"/>
                  </a:moveTo>
                  <a:lnTo>
                    <a:pt x="86014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3068" y="1984753"/>
              <a:ext cx="111049" cy="784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2944" y="2493347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1599" y="2490810"/>
            <a:ext cx="2761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1885" algn="l"/>
              </a:tabLst>
            </a:pPr>
            <a:r>
              <a:rPr sz="1400" spc="-60" dirty="0">
                <a:latin typeface="Comfortaa"/>
                <a:cs typeface="Comfortaa"/>
              </a:rPr>
              <a:t>C</a:t>
            </a:r>
            <a:r>
              <a:rPr sz="1400" dirty="0">
                <a:latin typeface="Comfortaa"/>
                <a:cs typeface="Comfortaa"/>
              </a:rPr>
              <a:t>ompatibility bet</a:t>
            </a:r>
            <a:r>
              <a:rPr sz="1400" spc="-30" dirty="0">
                <a:latin typeface="Comfortaa"/>
                <a:cs typeface="Comfortaa"/>
              </a:rPr>
              <a:t>we</a:t>
            </a:r>
            <a:r>
              <a:rPr sz="1400" dirty="0">
                <a:latin typeface="Comfortaa"/>
                <a:cs typeface="Comfortaa"/>
              </a:rPr>
              <a:t>en	and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0895" y="2493347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0449" y="3816278"/>
            <a:ext cx="67602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ASSUMPTION</a:t>
            </a:r>
            <a:r>
              <a:rPr sz="1400" dirty="0">
                <a:latin typeface="Comfortaa"/>
                <a:cs typeface="Comfortaa"/>
              </a:rPr>
              <a:t>: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A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given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state of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variables </a:t>
            </a:r>
            <a:r>
              <a:rPr sz="1400" spc="-10" dirty="0">
                <a:latin typeface="Comfortaa"/>
                <a:cs typeface="Comfortaa"/>
              </a:rPr>
              <a:t>(we </a:t>
            </a:r>
            <a:r>
              <a:rPr sz="1400" dirty="0">
                <a:latin typeface="Comfortaa"/>
                <a:cs typeface="Comfortaa"/>
              </a:rPr>
              <a:t>say a </a:t>
            </a:r>
            <a:r>
              <a:rPr sz="1400" spc="-10" dirty="0">
                <a:latin typeface="Comfortaa"/>
                <a:cs typeface="Comfortaa"/>
              </a:rPr>
              <a:t>possible </a:t>
            </a:r>
            <a:r>
              <a:rPr sz="1400" spc="-15" dirty="0">
                <a:latin typeface="Comfortaa"/>
                <a:cs typeface="Comfortaa"/>
              </a:rPr>
              <a:t>world) </a:t>
            </a:r>
            <a:r>
              <a:rPr sz="1400" dirty="0">
                <a:latin typeface="Comfortaa"/>
                <a:cs typeface="Comfortaa"/>
              </a:rPr>
              <a:t>is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more  likely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iff </a:t>
            </a:r>
            <a:r>
              <a:rPr sz="1400" dirty="0">
                <a:latin typeface="Comfortaa"/>
                <a:cs typeface="Comfortaa"/>
              </a:rPr>
              <a:t>the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overall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compatibility is</a:t>
            </a:r>
            <a:r>
              <a:rPr sz="1400" b="1" spc="1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higher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84710" y="1629321"/>
            <a:ext cx="1985645" cy="1580515"/>
            <a:chOff x="6984710" y="162932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6734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4710" y="230082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674" y="547987"/>
            <a:ext cx="37325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mfortaa"/>
                <a:cs typeface="Comfortaa"/>
              </a:rPr>
              <a:t>How </a:t>
            </a:r>
            <a:r>
              <a:rPr sz="1400" dirty="0">
                <a:latin typeface="Comfortaa"/>
                <a:cs typeface="Comfortaa"/>
              </a:rPr>
              <a:t>to deﬁne compatibility in our</a:t>
            </a:r>
            <a:r>
              <a:rPr sz="1400" spc="-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case?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84710" y="1629321"/>
            <a:ext cx="1985645" cy="1580515"/>
            <a:chOff x="6984710" y="162932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6734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4710" y="230082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323" y="547987"/>
            <a:ext cx="380174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mfortaa"/>
                <a:cs typeface="Comfortaa"/>
              </a:rPr>
              <a:t>How </a:t>
            </a:r>
            <a:r>
              <a:rPr sz="1400" dirty="0">
                <a:latin typeface="Comfortaa"/>
                <a:cs typeface="Comfortaa"/>
              </a:rPr>
              <a:t>to deﬁne compatibility in our</a:t>
            </a:r>
            <a:r>
              <a:rPr sz="1400" spc="-7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case?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Comfortaa"/>
              <a:cs typeface="Comforta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699135" algn="l"/>
                <a:tab pos="9994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745" y="1463376"/>
            <a:ext cx="64846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  <a:tab pos="1691005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150">
              <a:latin typeface="Comfortaa"/>
              <a:cs typeface="Comfortaa"/>
            </a:endParaRPr>
          </a:p>
          <a:p>
            <a:pPr marL="317500" indent="-3054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  <a:tab pos="1828164" algn="l"/>
              </a:tabLst>
            </a:pPr>
            <a:r>
              <a:rPr sz="1500" b="1" spc="-20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are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r>
              <a:rPr sz="1500" b="1" spc="3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150">
              <a:latin typeface="Comfortaa"/>
              <a:cs typeface="Comfortaa"/>
            </a:endParaRPr>
          </a:p>
          <a:p>
            <a:pPr marL="317500" indent="-3054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  <a:tab pos="167068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5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7623" y="1011873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9982" y="1013030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8572" y="1469947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7181" y="1469954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07579" y="1941458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5547" y="2384047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14353" y="194146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7856" y="2384052"/>
            <a:ext cx="267596" cy="263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84710" y="1629321"/>
            <a:ext cx="1985645" cy="1580515"/>
            <a:chOff x="6984710" y="162932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6734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4710" y="230082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2071" y="2468960"/>
            <a:ext cx="48145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Suppose</a:t>
            </a:r>
            <a:r>
              <a:rPr sz="1400" spc="-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that: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33400">
              <a:lnSpc>
                <a:spcPct val="100000"/>
              </a:lnSpc>
              <a:tabLst>
                <a:tab pos="2066925" algn="l"/>
                <a:tab pos="2470150" algn="l"/>
              </a:tabLst>
            </a:pPr>
            <a:r>
              <a:rPr sz="1400" dirty="0">
                <a:latin typeface="Comfortaa"/>
                <a:cs typeface="Comfortaa"/>
              </a:rPr>
              <a:t>Is friends with	.	is friends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with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What </a:t>
            </a:r>
            <a:r>
              <a:rPr sz="1400" spc="-15" dirty="0">
                <a:latin typeface="Comfortaa"/>
                <a:cs typeface="Comfortaa"/>
              </a:rPr>
              <a:t>world </a:t>
            </a:r>
            <a:r>
              <a:rPr sz="1400" dirty="0">
                <a:latin typeface="Comfortaa"/>
                <a:cs typeface="Comfortaa"/>
              </a:rPr>
              <a:t>is most </a:t>
            </a:r>
            <a:r>
              <a:rPr sz="1400" spc="-15" dirty="0">
                <a:latin typeface="Comfortaa"/>
                <a:cs typeface="Comfortaa"/>
              </a:rPr>
              <a:t>likely </a:t>
            </a:r>
            <a:r>
              <a:rPr sz="1400" spc="-10" dirty="0">
                <a:latin typeface="Comfortaa"/>
                <a:cs typeface="Comfortaa"/>
              </a:rPr>
              <a:t>between </a:t>
            </a:r>
            <a:r>
              <a:rPr sz="1400" dirty="0">
                <a:latin typeface="Comfortaa"/>
                <a:cs typeface="Comfortaa"/>
              </a:rPr>
              <a:t>the </a:t>
            </a:r>
            <a:r>
              <a:rPr sz="1400" spc="-15" dirty="0">
                <a:latin typeface="Comfortaa"/>
                <a:cs typeface="Comfortaa"/>
              </a:rPr>
              <a:t>following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two?: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8854" y="29164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6640" y="29164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8850" y="2916471"/>
            <a:ext cx="26759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2316" y="292606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84710" y="1629321"/>
            <a:ext cx="1985645" cy="1580515"/>
            <a:chOff x="6984710" y="1629321"/>
            <a:chExt cx="19856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6734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4710" y="230082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2071" y="2468960"/>
            <a:ext cx="48145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Suppose</a:t>
            </a:r>
            <a:r>
              <a:rPr sz="1400" spc="-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that: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33400">
              <a:lnSpc>
                <a:spcPct val="100000"/>
              </a:lnSpc>
              <a:tabLst>
                <a:tab pos="2066925" algn="l"/>
                <a:tab pos="2470150" algn="l"/>
              </a:tabLst>
            </a:pPr>
            <a:r>
              <a:rPr sz="1400" dirty="0">
                <a:latin typeface="Comfortaa"/>
                <a:cs typeface="Comfortaa"/>
              </a:rPr>
              <a:t>Is friends with	.	is friends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with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What </a:t>
            </a:r>
            <a:r>
              <a:rPr sz="1400" spc="-15" dirty="0">
                <a:latin typeface="Comfortaa"/>
                <a:cs typeface="Comfortaa"/>
              </a:rPr>
              <a:t>world </a:t>
            </a:r>
            <a:r>
              <a:rPr sz="1400" dirty="0">
                <a:latin typeface="Comfortaa"/>
                <a:cs typeface="Comfortaa"/>
              </a:rPr>
              <a:t>is most </a:t>
            </a:r>
            <a:r>
              <a:rPr sz="1400" spc="-15" dirty="0">
                <a:latin typeface="Comfortaa"/>
                <a:cs typeface="Comfortaa"/>
              </a:rPr>
              <a:t>likely </a:t>
            </a:r>
            <a:r>
              <a:rPr sz="1400" spc="-10" dirty="0">
                <a:latin typeface="Comfortaa"/>
                <a:cs typeface="Comfortaa"/>
              </a:rPr>
              <a:t>between </a:t>
            </a:r>
            <a:r>
              <a:rPr sz="1400" dirty="0">
                <a:latin typeface="Comfortaa"/>
                <a:cs typeface="Comfortaa"/>
              </a:rPr>
              <a:t>the </a:t>
            </a:r>
            <a:r>
              <a:rPr sz="1400" spc="-15" dirty="0">
                <a:latin typeface="Comfortaa"/>
                <a:cs typeface="Comfortaa"/>
              </a:rPr>
              <a:t>following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two?:</a:t>
            </a:r>
            <a:endParaRPr sz="1400">
              <a:latin typeface="Comfortaa"/>
              <a:cs typeface="Comfortaa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19994" y="3782976"/>
          <a:ext cx="5008245" cy="62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483">
                <a:tc>
                  <a:txBody>
                    <a:bodyPr/>
                    <a:lstStyle/>
                    <a:p>
                      <a:pPr marR="174625" algn="r">
                        <a:lnSpc>
                          <a:spcPts val="1515"/>
                        </a:lnSpc>
                        <a:tabLst>
                          <a:tab pos="334010" algn="l"/>
                        </a:tabLst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1.	Smo</a:t>
                      </a:r>
                      <a:r>
                        <a:rPr sz="1400" spc="-70" dirty="0">
                          <a:latin typeface="Comfortaa"/>
                          <a:cs typeface="Comfortaa"/>
                        </a:rPr>
                        <a:t>k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es{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 and Does not </a:t>
                      </a:r>
                      <a:r>
                        <a:rPr sz="1400" spc="-15" dirty="0">
                          <a:latin typeface="Comfortaa"/>
                          <a:cs typeface="Comfortaa"/>
                        </a:rPr>
                        <a:t>Smoke</a:t>
                      </a:r>
                      <a:r>
                        <a:rPr sz="1400" spc="315" dirty="0">
                          <a:latin typeface="Comfortaa"/>
                          <a:cs typeface="Comfortaa"/>
                        </a:rPr>
                        <a:t> 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515"/>
                        </a:lnSpc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83">
                <a:tc>
                  <a:txBody>
                    <a:bodyPr/>
                    <a:lstStyle/>
                    <a:p>
                      <a:pPr marR="174625" algn="r">
                        <a:lnSpc>
                          <a:spcPts val="1630"/>
                        </a:lnSpc>
                        <a:spcBef>
                          <a:spcPts val="730"/>
                        </a:spcBef>
                        <a:tabLst>
                          <a:tab pos="369570" algn="l"/>
                        </a:tabLst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2.	Smo</a:t>
                      </a:r>
                      <a:r>
                        <a:rPr sz="1400" spc="-70" dirty="0">
                          <a:latin typeface="Comfortaa"/>
                          <a:cs typeface="Comfortaa"/>
                        </a:rPr>
                        <a:t>k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es{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63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 and Does not </a:t>
                      </a:r>
                      <a:r>
                        <a:rPr sz="1400" spc="-15" dirty="0">
                          <a:latin typeface="Comfortaa"/>
                          <a:cs typeface="Comfortaa"/>
                        </a:rPr>
                        <a:t>Smoke</a:t>
                      </a:r>
                      <a:r>
                        <a:rPr sz="1400" spc="315" dirty="0">
                          <a:latin typeface="Comfortaa"/>
                          <a:cs typeface="Comfortaa"/>
                        </a:rPr>
                        <a:t> 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63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3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927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58854" y="29164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6640" y="29164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8850" y="2916471"/>
            <a:ext cx="26759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2316" y="292606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4626" y="376577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1641" y="376577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83765" y="376577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6490" y="3765217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75176" y="4203019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66776" y="4203019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83765" y="4203019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16490" y="4202441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4286" y="3686717"/>
          <a:ext cx="5196840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199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334010" algn="l"/>
                        </a:tabLst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1.	Smo</a:t>
                      </a:r>
                      <a:r>
                        <a:rPr sz="1400" spc="-70" dirty="0">
                          <a:latin typeface="Comfortaa"/>
                          <a:cs typeface="Comfortaa"/>
                        </a:rPr>
                        <a:t>k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es{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69A84F"/>
                      </a:solidFill>
                      <a:prstDash val="solid"/>
                    </a:lnL>
                    <a:lnT w="28575">
                      <a:solidFill>
                        <a:srgbClr val="69A84F"/>
                      </a:solidFill>
                      <a:prstDash val="solid"/>
                    </a:lnT>
                    <a:lnB w="28575">
                      <a:solidFill>
                        <a:srgbClr val="69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74930" marB="0">
                    <a:lnT w="28575">
                      <a:solidFill>
                        <a:srgbClr val="69A84F"/>
                      </a:solidFill>
                      <a:prstDash val="solid"/>
                    </a:lnT>
                    <a:lnB w="28575">
                      <a:solidFill>
                        <a:srgbClr val="69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 and Does not </a:t>
                      </a:r>
                      <a:r>
                        <a:rPr sz="1400" spc="-15" dirty="0">
                          <a:latin typeface="Comfortaa"/>
                          <a:cs typeface="Comfortaa"/>
                        </a:rPr>
                        <a:t>Smoke</a:t>
                      </a:r>
                      <a:r>
                        <a:rPr sz="1400" spc="315" dirty="0">
                          <a:latin typeface="Comfortaa"/>
                          <a:cs typeface="Comfortaa"/>
                        </a:rPr>
                        <a:t> 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74930" marB="0">
                    <a:lnT w="28575">
                      <a:solidFill>
                        <a:srgbClr val="69A84F"/>
                      </a:solidFill>
                      <a:prstDash val="solid"/>
                    </a:lnT>
                    <a:lnB w="28575">
                      <a:solidFill>
                        <a:srgbClr val="69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74930" marB="0">
                    <a:lnT w="28575">
                      <a:solidFill>
                        <a:srgbClr val="69A84F"/>
                      </a:solidFill>
                      <a:prstDash val="solid"/>
                    </a:lnT>
                    <a:lnB w="28575">
                      <a:solidFill>
                        <a:srgbClr val="69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74930" marB="0">
                    <a:lnR w="28575">
                      <a:solidFill>
                        <a:srgbClr val="69A84F"/>
                      </a:solidFill>
                      <a:prstDash val="solid"/>
                    </a:lnR>
                    <a:lnT w="28575">
                      <a:solidFill>
                        <a:srgbClr val="69A84F"/>
                      </a:solidFill>
                      <a:prstDash val="solid"/>
                    </a:lnT>
                    <a:lnB w="28575">
                      <a:solidFill>
                        <a:srgbClr val="69A84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R="174625" algn="r">
                        <a:lnSpc>
                          <a:spcPts val="1630"/>
                        </a:lnSpc>
                        <a:spcBef>
                          <a:spcPts val="800"/>
                        </a:spcBef>
                        <a:tabLst>
                          <a:tab pos="369570" algn="l"/>
                        </a:tabLst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2.	Smo</a:t>
                      </a:r>
                      <a:r>
                        <a:rPr sz="1400" spc="-70" dirty="0">
                          <a:latin typeface="Comfortaa"/>
                          <a:cs typeface="Comfortaa"/>
                        </a:rPr>
                        <a:t>k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es{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69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69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ts val="163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 and Does not </a:t>
                      </a:r>
                      <a:r>
                        <a:rPr sz="1400" spc="-15" dirty="0">
                          <a:latin typeface="Comfortaa"/>
                          <a:cs typeface="Comfortaa"/>
                        </a:rPr>
                        <a:t>Smoke</a:t>
                      </a:r>
                      <a:r>
                        <a:rPr sz="1400" spc="315" dirty="0">
                          <a:latin typeface="Comfortaa"/>
                          <a:cs typeface="Comfortaa"/>
                        </a:rPr>
                        <a:t> </a:t>
                      </a:r>
                      <a:r>
                        <a:rPr sz="1400" dirty="0">
                          <a:latin typeface="Comfortaa"/>
                          <a:cs typeface="Comfortaa"/>
                        </a:rPr>
                        <a:t>{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69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63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,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69A8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ts val="163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Comfortaa"/>
                          <a:cs typeface="Comfortaa"/>
                        </a:rPr>
                        <a:t>}</a:t>
                      </a:r>
                      <a:endParaRPr sz="1400">
                        <a:latin typeface="Comfortaa"/>
                        <a:cs typeface="Comfortaa"/>
                      </a:endParaRPr>
                    </a:p>
                  </a:txBody>
                  <a:tcPr marL="0" marR="0" marT="101600" marB="0">
                    <a:lnT w="28575">
                      <a:solidFill>
                        <a:srgbClr val="69A84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984710" y="1629321"/>
            <a:ext cx="1985645" cy="1580515"/>
            <a:chOff x="6984710" y="1629321"/>
            <a:chExt cx="1985645" cy="1580515"/>
          </a:xfrm>
        </p:grpSpPr>
        <p:sp>
          <p:nvSpPr>
            <p:cNvPr id="8" name="object 8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6734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4710" y="230082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2071" y="2468960"/>
            <a:ext cx="48145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Suppose</a:t>
            </a:r>
            <a:r>
              <a:rPr sz="1400" spc="-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that: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33400">
              <a:lnSpc>
                <a:spcPct val="100000"/>
              </a:lnSpc>
              <a:tabLst>
                <a:tab pos="2066925" algn="l"/>
                <a:tab pos="2470150" algn="l"/>
              </a:tabLst>
            </a:pPr>
            <a:r>
              <a:rPr sz="1400" dirty="0">
                <a:latin typeface="Comfortaa"/>
                <a:cs typeface="Comfortaa"/>
              </a:rPr>
              <a:t>Is friends with	.	is friends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with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What </a:t>
            </a:r>
            <a:r>
              <a:rPr sz="1400" spc="-15" dirty="0">
                <a:latin typeface="Comfortaa"/>
                <a:cs typeface="Comfortaa"/>
              </a:rPr>
              <a:t>world </a:t>
            </a:r>
            <a:r>
              <a:rPr sz="1400" dirty="0">
                <a:latin typeface="Comfortaa"/>
                <a:cs typeface="Comfortaa"/>
              </a:rPr>
              <a:t>is most </a:t>
            </a:r>
            <a:r>
              <a:rPr sz="1400" spc="-15" dirty="0">
                <a:latin typeface="Comfortaa"/>
                <a:cs typeface="Comfortaa"/>
              </a:rPr>
              <a:t>likely </a:t>
            </a:r>
            <a:r>
              <a:rPr sz="1400" spc="-10" dirty="0">
                <a:latin typeface="Comfortaa"/>
                <a:cs typeface="Comfortaa"/>
              </a:rPr>
              <a:t>between </a:t>
            </a:r>
            <a:r>
              <a:rPr sz="1400" dirty="0">
                <a:latin typeface="Comfortaa"/>
                <a:cs typeface="Comfortaa"/>
              </a:rPr>
              <a:t>the </a:t>
            </a:r>
            <a:r>
              <a:rPr sz="1400" spc="-15" dirty="0">
                <a:latin typeface="Comfortaa"/>
                <a:cs typeface="Comfortaa"/>
              </a:rPr>
              <a:t>following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two?: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854" y="29164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6640" y="29164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8850" y="2916471"/>
            <a:ext cx="26759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2316" y="292606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4626" y="376577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1641" y="376577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83765" y="376577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16490" y="3765217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75176" y="4203019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66776" y="4203019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83765" y="4203019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16490" y="4202441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6978" y="26227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0691" y="2622772"/>
            <a:ext cx="26757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Comfortaa"/>
                <a:cs typeface="Comfortaa"/>
              </a:rPr>
              <a:t>Markov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property</a:t>
            </a:r>
            <a:endParaRPr sz="1800">
              <a:latin typeface="Comfortaa"/>
              <a:cs typeface="Comforta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24" y="2193336"/>
            <a:ext cx="1625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Random</a:t>
            </a:r>
            <a:r>
              <a:rPr sz="1400" spc="-70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variable: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764" y="2193336"/>
            <a:ext cx="1326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smokes </a:t>
            </a:r>
            <a:r>
              <a:rPr sz="1400" dirty="0">
                <a:latin typeface="Comfortaa"/>
                <a:cs typeface="Comfortaa"/>
              </a:rPr>
              <a:t>or</a:t>
            </a:r>
            <a:r>
              <a:rPr sz="1400" spc="-70" dirty="0"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596" y="2195870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313970" y="2600594"/>
            <a:ext cx="958215" cy="441959"/>
            <a:chOff x="2313970" y="2600594"/>
            <a:chExt cx="958215" cy="441959"/>
          </a:xfrm>
        </p:grpSpPr>
        <p:sp>
          <p:nvSpPr>
            <p:cNvPr id="11" name="object 11"/>
            <p:cNvSpPr/>
            <p:nvPr/>
          </p:nvSpPr>
          <p:spPr>
            <a:xfrm>
              <a:off x="2323495" y="2610119"/>
              <a:ext cx="860425" cy="387350"/>
            </a:xfrm>
            <a:custGeom>
              <a:avLst/>
              <a:gdLst/>
              <a:ahLst/>
              <a:cxnLst/>
              <a:rect l="l" t="t" r="r" b="b"/>
              <a:pathLst>
                <a:path w="860425" h="387350">
                  <a:moveTo>
                    <a:pt x="0" y="0"/>
                  </a:moveTo>
                  <a:lnTo>
                    <a:pt x="859973" y="3868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1018" y="2958794"/>
              <a:ext cx="110799" cy="83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823" y="3017323"/>
            <a:ext cx="45434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  <a:tab pos="1981200" algn="l"/>
                <a:tab pos="4490085" algn="l"/>
              </a:tabLst>
            </a:pPr>
            <a:r>
              <a:rPr sz="1700" b="1" spc="480" dirty="0">
                <a:latin typeface="DejaVu Sans"/>
                <a:cs typeface="DejaVu Sans"/>
              </a:rPr>
              <a:t>∝</a:t>
            </a:r>
            <a:r>
              <a:rPr sz="1400" b="1" spc="32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	,	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6978" y="26227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0691" y="2622772"/>
            <a:ext cx="26757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67518" y="30769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1216" y="307702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460" y="3055422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6165" y="3491286"/>
            <a:ext cx="2575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1713864" algn="l"/>
              </a:tabLst>
            </a:pPr>
            <a:r>
              <a:rPr sz="1400" dirty="0">
                <a:latin typeface="Comfortaa"/>
                <a:cs typeface="Comfortaa"/>
              </a:rPr>
              <a:t>)) x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r>
              <a:rPr sz="1400" spc="-45" dirty="0">
                <a:latin typeface="Comfortaa"/>
                <a:cs typeface="Comfortaa"/>
              </a:rPr>
              <a:t>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40" dirty="0">
                <a:latin typeface="Comfortaa"/>
                <a:cs typeface="Comfortaa"/>
              </a:rPr>
              <a:t>(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2412" y="3491286"/>
            <a:ext cx="210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1559560" algn="l"/>
                <a:tab pos="1964055" algn="l"/>
              </a:tabLst>
            </a:pPr>
            <a:r>
              <a:rPr sz="1400" dirty="0">
                <a:latin typeface="Comfortaa"/>
                <a:cs typeface="Comfortaa"/>
              </a:rPr>
              <a:t>,	))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323" y="3017323"/>
            <a:ext cx="171831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639570" algn="l"/>
              </a:tabLst>
            </a:pPr>
            <a:r>
              <a:rPr sz="1700" b="1" spc="70" dirty="0">
                <a:latin typeface="DejaVu Sans"/>
                <a:cs typeface="DejaVu Sans"/>
              </a:rPr>
              <a:t>∝</a:t>
            </a:r>
            <a:r>
              <a:rPr sz="1400" b="1" spc="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spc="70" dirty="0">
                <a:latin typeface="Comfortaa"/>
                <a:cs typeface="Comfortaa"/>
              </a:rPr>
              <a:t>(Smokes{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mfortaa"/>
              <a:cs typeface="Comfortaa"/>
            </a:endParaRPr>
          </a:p>
          <a:p>
            <a:pPr marL="76200">
              <a:lnSpc>
                <a:spcPct val="100000"/>
              </a:lnSpc>
              <a:tabLst>
                <a:tab pos="1161415" algn="l"/>
              </a:tabLst>
            </a:pPr>
            <a:r>
              <a:rPr sz="1400" dirty="0">
                <a:latin typeface="Comfortaa"/>
                <a:cs typeface="Comfortaa"/>
              </a:rPr>
              <a:t>=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35" dirty="0">
                <a:latin typeface="Comfortaa"/>
                <a:cs typeface="Comfortaa"/>
              </a:rPr>
              <a:t>exp(</a:t>
            </a:r>
            <a:r>
              <a:rPr sz="1400" b="1" spc="3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52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3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 marL="762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Comfortaa"/>
                <a:cs typeface="Comfortaa"/>
              </a:rPr>
              <a:t>=?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6978" y="26227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0691" y="2622772"/>
            <a:ext cx="26757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547" y="3498520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5159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67518" y="30769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51216" y="307702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7294" y="34985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468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5091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86615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37688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9412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460" y="3055422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2223" y="3017323"/>
            <a:ext cx="4129404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1677670" algn="l"/>
              </a:tabLst>
            </a:pPr>
            <a:r>
              <a:rPr sz="1700" b="1" spc="70" dirty="0">
                <a:latin typeface="DejaVu Sans"/>
                <a:cs typeface="DejaVu Sans"/>
              </a:rPr>
              <a:t>∝</a:t>
            </a:r>
            <a:r>
              <a:rPr sz="1400" b="1" spc="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spc="70" dirty="0">
                <a:latin typeface="Comfortaa"/>
                <a:cs typeface="Comfortaa"/>
              </a:rPr>
              <a:t>(Smokes{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mfortaa"/>
              <a:cs typeface="Comfortaa"/>
            </a:endParaRPr>
          </a:p>
          <a:p>
            <a:pPr marL="114300">
              <a:lnSpc>
                <a:spcPct val="100000"/>
              </a:lnSpc>
              <a:tabLst>
                <a:tab pos="1199515" algn="l"/>
                <a:tab pos="1604645" algn="l"/>
                <a:tab pos="2862580" algn="l"/>
                <a:tab pos="3267710" algn="l"/>
              </a:tabLst>
            </a:pPr>
            <a:r>
              <a:rPr sz="1400" dirty="0">
                <a:latin typeface="Comfortaa"/>
                <a:cs typeface="Comfortaa"/>
              </a:rPr>
              <a:t>=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35" dirty="0">
                <a:latin typeface="Comfortaa"/>
                <a:cs typeface="Comfortaa"/>
              </a:rPr>
              <a:t>exp(</a:t>
            </a:r>
            <a:r>
              <a:rPr sz="1400" b="1" spc="3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52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3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 x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40" dirty="0">
                <a:latin typeface="Comfortaa"/>
                <a:cs typeface="Comfortaa"/>
              </a:rPr>
              <a:t>(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2412" y="3491286"/>
            <a:ext cx="210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1559560" algn="l"/>
                <a:tab pos="1964055" algn="l"/>
              </a:tabLst>
            </a:pPr>
            <a:r>
              <a:rPr sz="1400" dirty="0">
                <a:latin typeface="Comfortaa"/>
                <a:cs typeface="Comfortaa"/>
              </a:rPr>
              <a:t>,	))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823" y="3918005"/>
            <a:ext cx="3810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1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5" dirty="0">
                <a:latin typeface="Comfortaa"/>
                <a:cs typeface="Comfortaa"/>
              </a:rPr>
              <a:t>exp(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400" spc="-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5" dirty="0">
                <a:latin typeface="Comfortaa"/>
                <a:cs typeface="Comfortaa"/>
              </a:rPr>
              <a:t>exp(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400" spc="-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1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exp(3)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6978" y="26227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0691" y="2622772"/>
            <a:ext cx="267574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547" y="3498520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5159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67518" y="3076996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51216" y="307702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7294" y="34985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468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5091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86615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37688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19412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68291" y="26162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30481" y="26162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3823" y="3017323"/>
            <a:ext cx="45434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  <a:tab pos="1981200" algn="l"/>
                <a:tab pos="4490085" algn="l"/>
              </a:tabLst>
            </a:pPr>
            <a:r>
              <a:rPr sz="1700" b="1" spc="480" dirty="0">
                <a:latin typeface="DejaVu Sans"/>
                <a:cs typeface="DejaVu Sans"/>
              </a:rPr>
              <a:t>∝</a:t>
            </a:r>
            <a:r>
              <a:rPr sz="1400" b="1" spc="32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	,	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8291" y="26162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0481" y="26162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8006" y="3076996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3516" y="307702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460" y="3055422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6165" y="3491286"/>
            <a:ext cx="2575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1713864" algn="l"/>
              </a:tabLst>
            </a:pPr>
            <a:r>
              <a:rPr sz="1400" dirty="0">
                <a:latin typeface="Comfortaa"/>
                <a:cs typeface="Comfortaa"/>
              </a:rPr>
              <a:t>)) x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r>
              <a:rPr sz="1400" spc="-45" dirty="0">
                <a:latin typeface="Comfortaa"/>
                <a:cs typeface="Comfortaa"/>
              </a:rPr>
              <a:t>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40" dirty="0">
                <a:latin typeface="Comfortaa"/>
                <a:cs typeface="Comfortaa"/>
              </a:rPr>
              <a:t>(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2412" y="3491286"/>
            <a:ext cx="210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1559560" algn="l"/>
                <a:tab pos="1964055" algn="l"/>
              </a:tabLst>
            </a:pPr>
            <a:r>
              <a:rPr sz="1400" dirty="0">
                <a:latin typeface="Comfortaa"/>
                <a:cs typeface="Comfortaa"/>
              </a:rPr>
              <a:t>,	))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323" y="3017323"/>
            <a:ext cx="171831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639570" algn="l"/>
              </a:tabLst>
            </a:pPr>
            <a:r>
              <a:rPr sz="1700" b="1" spc="70" dirty="0">
                <a:latin typeface="DejaVu Sans"/>
                <a:cs typeface="DejaVu Sans"/>
              </a:rPr>
              <a:t>∝</a:t>
            </a:r>
            <a:r>
              <a:rPr sz="1400" b="1" spc="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spc="70" dirty="0">
                <a:latin typeface="Comfortaa"/>
                <a:cs typeface="Comfortaa"/>
              </a:rPr>
              <a:t>(Smokes{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mfortaa"/>
              <a:cs typeface="Comfortaa"/>
            </a:endParaRPr>
          </a:p>
          <a:p>
            <a:pPr marL="76200">
              <a:lnSpc>
                <a:spcPct val="100000"/>
              </a:lnSpc>
              <a:tabLst>
                <a:tab pos="1161415" algn="l"/>
              </a:tabLst>
            </a:pPr>
            <a:r>
              <a:rPr sz="1400" dirty="0">
                <a:latin typeface="Comfortaa"/>
                <a:cs typeface="Comfortaa"/>
              </a:rPr>
              <a:t>=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35" dirty="0">
                <a:latin typeface="Comfortaa"/>
                <a:cs typeface="Comfortaa"/>
              </a:rPr>
              <a:t>exp(</a:t>
            </a:r>
            <a:r>
              <a:rPr sz="1400" b="1" spc="3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52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3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 marL="762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8291" y="26162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30481" y="26162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547" y="3498520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5159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97294" y="34985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4468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5091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86615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37688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9412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48006" y="3076996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93516" y="307702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460" y="3055422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2223" y="3017323"/>
            <a:ext cx="4129404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1677670" algn="l"/>
              </a:tabLst>
            </a:pPr>
            <a:r>
              <a:rPr sz="1700" b="1" spc="70" dirty="0">
                <a:latin typeface="DejaVu Sans"/>
                <a:cs typeface="DejaVu Sans"/>
              </a:rPr>
              <a:t>∝</a:t>
            </a:r>
            <a:r>
              <a:rPr sz="1400" b="1" spc="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400" spc="70" dirty="0">
                <a:latin typeface="Comfortaa"/>
                <a:cs typeface="Comfortaa"/>
              </a:rPr>
              <a:t>(Smokes{	</a:t>
            </a: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mfortaa"/>
              <a:cs typeface="Comfortaa"/>
            </a:endParaRPr>
          </a:p>
          <a:p>
            <a:pPr marL="114300">
              <a:lnSpc>
                <a:spcPct val="100000"/>
              </a:lnSpc>
              <a:tabLst>
                <a:tab pos="1199515" algn="l"/>
                <a:tab pos="1604645" algn="l"/>
                <a:tab pos="2862580" algn="l"/>
                <a:tab pos="3267710" algn="l"/>
              </a:tabLst>
            </a:pPr>
            <a:r>
              <a:rPr sz="1400" dirty="0">
                <a:latin typeface="Comfortaa"/>
                <a:cs typeface="Comfortaa"/>
              </a:rPr>
              <a:t>=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35" dirty="0">
                <a:latin typeface="Comfortaa"/>
                <a:cs typeface="Comfortaa"/>
              </a:rPr>
              <a:t>exp(</a:t>
            </a:r>
            <a:r>
              <a:rPr sz="1400" b="1" spc="3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52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3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 x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40" dirty="0">
                <a:latin typeface="Comfortaa"/>
                <a:cs typeface="Comfortaa"/>
              </a:rPr>
              <a:t>(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78520" y="3055422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2412" y="3491286"/>
            <a:ext cx="210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1559560" algn="l"/>
                <a:tab pos="1964055" algn="l"/>
              </a:tabLst>
            </a:pPr>
            <a:r>
              <a:rPr sz="1400" dirty="0">
                <a:latin typeface="Comfortaa"/>
                <a:cs typeface="Comfortaa"/>
              </a:rPr>
              <a:t>,	)) </a:t>
            </a:r>
            <a:r>
              <a:rPr sz="1400" spc="40" dirty="0">
                <a:latin typeface="Comfortaa"/>
                <a:cs typeface="Comfortaa"/>
              </a:rPr>
              <a:t>exp(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60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40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823" y="3918005"/>
            <a:ext cx="3839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5" dirty="0">
                <a:latin typeface="Comfortaa"/>
                <a:cs typeface="Comfortaa"/>
              </a:rPr>
              <a:t>exp(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400" spc="-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5" dirty="0">
                <a:latin typeface="Comfortaa"/>
                <a:cs typeface="Comfortaa"/>
              </a:rPr>
              <a:t>exp(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400" spc="-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exp(1)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83689" y="26227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68291" y="26162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30481" y="26162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1115" y="2622219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5547" y="3498520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75159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4226" y="3076996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1665" y="3076463"/>
            <a:ext cx="268749" cy="26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97294" y="34985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4468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5091" y="349852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86615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37688" y="349852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9412" y="3497943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48006" y="3076996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93516" y="307702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023" y="54885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86435" algn="l"/>
                <a:tab pos="986790" algn="l"/>
              </a:tabLst>
            </a:pP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15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105" dirty="0">
                <a:latin typeface="Comfortaa"/>
                <a:cs typeface="Comfortaa"/>
              </a:rPr>
              <a:t>(	</a:t>
            </a: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745" y="975066"/>
            <a:ext cx="1313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0805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76695" y="1467634"/>
          <a:ext cx="6497320" cy="66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620"/>
                        </a:lnSpc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spc="-20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0.5</a:t>
                      </a:r>
                      <a:r>
                        <a:rPr sz="1500" b="1" spc="-8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620"/>
                        </a:lnSpc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not</a:t>
                      </a:r>
                      <a:r>
                        <a:rPr sz="1500" b="1" spc="3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friends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03">
                <a:tc>
                  <a:txBody>
                    <a:bodyPr/>
                    <a:lstStyle/>
                    <a:p>
                      <a:pPr marL="336550" indent="-305435">
                        <a:lnSpc>
                          <a:spcPts val="1750"/>
                        </a:lnSpc>
                        <a:spcBef>
                          <a:spcPts val="785"/>
                        </a:spcBef>
                        <a:buClr>
                          <a:srgbClr val="000000"/>
                        </a:buClr>
                        <a:buSzPct val="66666"/>
                        <a:buFont typeface="Arial"/>
                        <a:buChar char="●"/>
                        <a:tabLst>
                          <a:tab pos="336550" algn="l"/>
                          <a:tab pos="337185" algn="l"/>
                        </a:tabLst>
                      </a:pPr>
                      <a:r>
                        <a:rPr sz="1500" b="1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0</a:t>
                      </a:r>
                      <a:r>
                        <a:rPr sz="1500" b="1" spc="-25" dirty="0">
                          <a:solidFill>
                            <a:srgbClr val="990000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if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dirty="0">
                          <a:latin typeface="Comfortaa"/>
                          <a:cs typeface="Comfortaa"/>
                        </a:rPr>
                        <a:t>and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750"/>
                        </a:lnSpc>
                        <a:spcBef>
                          <a:spcPts val="785"/>
                        </a:spcBef>
                      </a:pPr>
                      <a:r>
                        <a:rPr sz="1500" spc="-20" dirty="0">
                          <a:latin typeface="Comfortaa"/>
                          <a:cs typeface="Comfortaa"/>
                        </a:rPr>
                        <a:t>are </a:t>
                      </a:r>
                      <a:r>
                        <a:rPr sz="1500" dirty="0">
                          <a:latin typeface="Comfortaa"/>
                          <a:cs typeface="Comfortaa"/>
                        </a:rPr>
                        <a:t>friends and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don’t </a:t>
                      </a:r>
                      <a:r>
                        <a:rPr sz="1500" b="1" spc="-2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have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same smoking</a:t>
                      </a:r>
                      <a:r>
                        <a:rPr sz="1500" b="1" spc="-50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 </a:t>
                      </a:r>
                      <a:r>
                        <a:rPr sz="1500" b="1" dirty="0">
                          <a:solidFill>
                            <a:srgbClr val="1154CC"/>
                          </a:solidFill>
                          <a:latin typeface="Comfortaa"/>
                          <a:cs typeface="Comfortaa"/>
                        </a:rPr>
                        <a:t>habits</a:t>
                      </a:r>
                      <a:endParaRPr sz="1500">
                        <a:latin typeface="Comfortaa"/>
                        <a:cs typeface="Comfortaa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677623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9982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2" name="object 32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3689" y="3689570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8291" y="3683070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0481" y="3683070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61115" y="3689017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3823" y="3180702"/>
            <a:ext cx="480187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IS </a:t>
            </a:r>
            <a:r>
              <a:rPr sz="1500" spc="-60" dirty="0">
                <a:solidFill>
                  <a:srgbClr val="990000"/>
                </a:solidFill>
                <a:latin typeface="Comfortaa"/>
                <a:cs typeface="Comfortaa"/>
              </a:rPr>
              <a:t>~7.4 </a:t>
            </a:r>
            <a:r>
              <a:rPr sz="1400" dirty="0">
                <a:latin typeface="Comfortaa"/>
                <a:cs typeface="Comfortaa"/>
              </a:rPr>
              <a:t>times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more likely </a:t>
            </a:r>
            <a:r>
              <a:rPr sz="1400" spc="-10" dirty="0">
                <a:latin typeface="Comfortaa"/>
                <a:cs typeface="Comfortaa"/>
              </a:rPr>
              <a:t>(exp(</a:t>
            </a:r>
            <a:r>
              <a:rPr sz="1400" spc="-10" dirty="0">
                <a:solidFill>
                  <a:srgbClr val="1154CC"/>
                </a:solidFill>
                <a:latin typeface="Comfortaa"/>
                <a:cs typeface="Comfortaa"/>
              </a:rPr>
              <a:t>2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spc="-10" dirty="0">
                <a:solidFill>
                  <a:srgbClr val="1154CC"/>
                </a:solidFill>
                <a:latin typeface="Comfortaa"/>
                <a:cs typeface="Comfortaa"/>
              </a:rPr>
              <a:t>3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/ </a:t>
            </a:r>
            <a:r>
              <a:rPr sz="1400" spc="-10" dirty="0">
                <a:latin typeface="Comfortaa"/>
                <a:cs typeface="Comfortaa"/>
              </a:rPr>
              <a:t>exp(</a:t>
            </a:r>
            <a:r>
              <a:rPr sz="1400" spc="-10" dirty="0">
                <a:solidFill>
                  <a:srgbClr val="1154CC"/>
                </a:solidFill>
                <a:latin typeface="Comfortaa"/>
                <a:cs typeface="Comfortaa"/>
              </a:rPr>
              <a:t>1</a:t>
            </a:r>
            <a:r>
              <a:rPr sz="1400" spc="-10" dirty="0">
                <a:latin typeface="Comfortaa"/>
                <a:cs typeface="Comfortaa"/>
              </a:rPr>
              <a:t>))</a:t>
            </a:r>
            <a:r>
              <a:rPr sz="1400" spc="15" dirty="0"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than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04925" algn="l"/>
                <a:tab pos="1709420" algn="l"/>
                <a:tab pos="4218940" algn="l"/>
                <a:tab pos="4675505" algn="l"/>
              </a:tabLst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	,	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	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823" y="2592128"/>
            <a:ext cx="953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mfortaa"/>
                <a:cs typeface="Comfortaa"/>
              </a:rPr>
              <a:t>P</a:t>
            </a:r>
            <a:r>
              <a:rPr sz="1400" dirty="0">
                <a:latin typeface="Comfortaa"/>
                <a:cs typeface="Comfortaa"/>
              </a:rPr>
              <a:t>(Smo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es{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36189" y="2592128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41039" y="2592128"/>
            <a:ext cx="2574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1585" algn="l"/>
              </a:tabLst>
            </a:pPr>
            <a:r>
              <a:rPr sz="1400" dirty="0">
                <a:latin typeface="Comfortaa"/>
                <a:cs typeface="Comfortaa"/>
              </a:rPr>
              <a:t>} and Does not Smo</a:t>
            </a:r>
            <a:r>
              <a:rPr sz="1400" spc="-70" dirty="0">
                <a:latin typeface="Comfortaa"/>
                <a:cs typeface="Comfortaa"/>
              </a:rPr>
              <a:t>k</a:t>
            </a:r>
            <a:r>
              <a:rPr sz="1400" dirty="0">
                <a:latin typeface="Comfortaa"/>
                <a:cs typeface="Comfortaa"/>
              </a:rPr>
              <a:t>e  {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7099" y="2592128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})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07579" y="2602747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46754" y="2602747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8291" y="2602747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06740" y="2601644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1492" y="548854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23" y="615529"/>
            <a:ext cx="152908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097915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745" y="1432265"/>
            <a:ext cx="370712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  <a:tab pos="1828164" algn="l"/>
              </a:tabLst>
            </a:pPr>
            <a:r>
              <a:rPr sz="1500" b="1" spc="-20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are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745" y="1889464"/>
            <a:ext cx="6459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  <a:tab pos="167068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422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5781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3" name="object 33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1492" y="548854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23" y="615529"/>
            <a:ext cx="152908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097915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745" y="1432265"/>
            <a:ext cx="370712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  <a:tab pos="1828164" algn="l"/>
              </a:tabLst>
            </a:pPr>
            <a:r>
              <a:rPr sz="1500" b="1" spc="-20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are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745" y="1889464"/>
            <a:ext cx="6459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  <a:tab pos="167068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422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5781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3" name="object 33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71516" y="2301454"/>
            <a:ext cx="1028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827405" algn="l"/>
              </a:tabLst>
            </a:pPr>
            <a:r>
              <a:rPr sz="1400" dirty="0">
                <a:latin typeface="Comfortaa"/>
                <a:cs typeface="Comfortaa"/>
              </a:rPr>
              <a:t>(	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523" y="2368128"/>
            <a:ext cx="157416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0" dirty="0">
                <a:solidFill>
                  <a:srgbClr val="990000"/>
                </a:solidFill>
                <a:latin typeface="Comfortaa"/>
                <a:cs typeface="Comfortaa"/>
              </a:rPr>
              <a:t>couple</a:t>
            </a:r>
            <a:endParaRPr sz="900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14300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3473" y="2727665"/>
            <a:ext cx="2838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both</a:t>
            </a:r>
            <a:r>
              <a:rPr sz="1500" spc="-45" dirty="0">
                <a:latin typeface="Comfortaa"/>
                <a:cs typeface="Comfortaa"/>
              </a:rPr>
              <a:t> </a:t>
            </a:r>
            <a:r>
              <a:rPr sz="1500" spc="-15" dirty="0"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545" y="3184864"/>
            <a:ext cx="1506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</a:tabLst>
            </a:pPr>
            <a:r>
              <a:rPr sz="1500" b="1" spc="-60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.5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1301" y="3184864"/>
            <a:ext cx="1571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not</a:t>
            </a:r>
            <a:r>
              <a:rPr sz="1500" spc="-50" dirty="0">
                <a:latin typeface="Comfortaa"/>
                <a:cs typeface="Comfortaa"/>
              </a:rPr>
              <a:t> </a:t>
            </a:r>
            <a:r>
              <a:rPr sz="1500" spc="-10" dirty="0">
                <a:latin typeface="Comfortaa"/>
                <a:cs typeface="Comfortaa"/>
              </a:rPr>
              <a:t>couples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545" y="3642063"/>
            <a:ext cx="1349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33758" y="3642063"/>
            <a:ext cx="48793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87222" y="22761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9581" y="22773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9347" y="273372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7181" y="2734247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3980" y="31912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14353" y="319127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9355" y="36488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7181" y="3648295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4673" y="0"/>
            <a:ext cx="2279015" cy="403225"/>
            <a:chOff x="6844673" y="0"/>
            <a:chExt cx="2279015" cy="403225"/>
          </a:xfrm>
        </p:grpSpPr>
        <p:sp>
          <p:nvSpPr>
            <p:cNvPr id="3" name="object 3"/>
            <p:cNvSpPr/>
            <p:nvPr/>
          </p:nvSpPr>
          <p:spPr>
            <a:xfrm>
              <a:off x="6849436" y="0"/>
              <a:ext cx="2269490" cy="393700"/>
            </a:xfrm>
            <a:custGeom>
              <a:avLst/>
              <a:gdLst/>
              <a:ahLst/>
              <a:cxnLst/>
              <a:rect l="l" t="t" r="r" b="b"/>
              <a:pathLst>
                <a:path w="2269490" h="393700">
                  <a:moveTo>
                    <a:pt x="2268895" y="393524"/>
                  </a:moveTo>
                  <a:lnTo>
                    <a:pt x="0" y="393524"/>
                  </a:lnTo>
                  <a:lnTo>
                    <a:pt x="0" y="0"/>
                  </a:lnTo>
                  <a:lnTo>
                    <a:pt x="2268895" y="0"/>
                  </a:lnTo>
                  <a:lnTo>
                    <a:pt x="2268895" y="393524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49436" y="0"/>
              <a:ext cx="2269490" cy="393700"/>
            </a:xfrm>
            <a:custGeom>
              <a:avLst/>
              <a:gdLst/>
              <a:ahLst/>
              <a:cxnLst/>
              <a:rect l="l" t="t" r="r" b="b"/>
              <a:pathLst>
                <a:path w="2269490" h="393700">
                  <a:moveTo>
                    <a:pt x="2268895" y="0"/>
                  </a:moveTo>
                  <a:lnTo>
                    <a:pt x="2268895" y="393524"/>
                  </a:lnTo>
                  <a:lnTo>
                    <a:pt x="0" y="39352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7" name="object 7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Factor </a:t>
            </a:r>
            <a:r>
              <a:rPr sz="1800" spc="-15" dirty="0">
                <a:solidFill>
                  <a:srgbClr val="FFFFFF"/>
                </a:solidFill>
                <a:latin typeface="Comfortaa"/>
                <a:cs typeface="Comfortaa"/>
              </a:rPr>
              <a:t>Graphs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Comfortaa"/>
                <a:cs typeface="Comfortaa"/>
              </a:rPr>
              <a:t>Markov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property</a:t>
            </a:r>
            <a:endParaRPr sz="1800">
              <a:latin typeface="Comfortaa"/>
              <a:cs typeface="Comforta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924" y="654011"/>
            <a:ext cx="6487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CC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55" dirty="0">
                <a:solidFill>
                  <a:srgbClr val="CC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Comfortaa"/>
                <a:cs typeface="Comfortaa"/>
              </a:rPr>
              <a:t>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1492" y="548854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23" y="615529"/>
            <a:ext cx="152908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097915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745" y="1432265"/>
            <a:ext cx="370712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  <a:tab pos="1828164" algn="l"/>
              </a:tabLst>
            </a:pPr>
            <a:r>
              <a:rPr sz="1500" b="1" spc="-20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are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745" y="1889464"/>
            <a:ext cx="6459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  <a:tab pos="167068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422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5781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3" name="object 33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71516" y="2301454"/>
            <a:ext cx="1028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827405" algn="l"/>
              </a:tabLst>
            </a:pPr>
            <a:r>
              <a:rPr sz="1400" dirty="0">
                <a:latin typeface="Comfortaa"/>
                <a:cs typeface="Comfortaa"/>
              </a:rPr>
              <a:t>(	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523" y="2368128"/>
            <a:ext cx="157416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0" dirty="0">
                <a:solidFill>
                  <a:srgbClr val="990000"/>
                </a:solidFill>
                <a:latin typeface="Comfortaa"/>
                <a:cs typeface="Comfortaa"/>
              </a:rPr>
              <a:t>couple</a:t>
            </a:r>
            <a:endParaRPr sz="900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14300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3473" y="2727665"/>
            <a:ext cx="2838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both</a:t>
            </a:r>
            <a:r>
              <a:rPr sz="1500" spc="-45" dirty="0">
                <a:latin typeface="Comfortaa"/>
                <a:cs typeface="Comfortaa"/>
              </a:rPr>
              <a:t> </a:t>
            </a:r>
            <a:r>
              <a:rPr sz="1500" spc="-15" dirty="0"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545" y="3184864"/>
            <a:ext cx="1506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</a:tabLst>
            </a:pPr>
            <a:r>
              <a:rPr sz="1500" b="1" spc="-60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.5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1301" y="3184864"/>
            <a:ext cx="1571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not</a:t>
            </a:r>
            <a:r>
              <a:rPr sz="1500" spc="-50" dirty="0">
                <a:latin typeface="Comfortaa"/>
                <a:cs typeface="Comfortaa"/>
              </a:rPr>
              <a:t> </a:t>
            </a:r>
            <a:r>
              <a:rPr sz="1500" spc="-10" dirty="0">
                <a:latin typeface="Comfortaa"/>
                <a:cs typeface="Comfortaa"/>
              </a:rPr>
              <a:t>couples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545" y="3642063"/>
            <a:ext cx="1349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33758" y="3642063"/>
            <a:ext cx="48793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87222" y="22761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9581" y="22773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9347" y="273372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7181" y="2734247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3980" y="31912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14353" y="319127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5723" y="4209803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55955" algn="l"/>
              </a:tabLst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350" b="1" spc="7" baseline="-30864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(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6863" y="4276478"/>
            <a:ext cx="1276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Comfortaa"/>
                <a:cs typeface="Comfortaa"/>
              </a:rPr>
              <a:t>) = </a:t>
            </a: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spc="-6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15239" y="4209803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690" y="4276478"/>
            <a:ext cx="1064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Comfortaa"/>
                <a:cs typeface="Comfortaa"/>
              </a:rPr>
              <a:t>) + </a:t>
            </a: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spc="-4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5" dirty="0">
                <a:solidFill>
                  <a:srgbClr val="990000"/>
                </a:solidFill>
                <a:latin typeface="Comfortaa"/>
                <a:cs typeface="Comfortaa"/>
              </a:rPr>
              <a:t>couple</a:t>
            </a:r>
            <a:r>
              <a:rPr sz="2100" spc="7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2296" y="4209803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77147" y="4209803"/>
            <a:ext cx="71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2056" y="4212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9627" y="421259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76144" y="4212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8519" y="421259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9016" y="4212619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1990" y="421234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79355" y="3648820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7181" y="3648295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785" y="1629321"/>
            <a:ext cx="1744345" cy="1580515"/>
            <a:chOff x="7225785" y="1629321"/>
            <a:chExt cx="1744345" cy="1580515"/>
          </a:xfrm>
        </p:grpSpPr>
        <p:sp>
          <p:nvSpPr>
            <p:cNvPr id="7" name="object 7"/>
            <p:cNvSpPr/>
            <p:nvPr/>
          </p:nvSpPr>
          <p:spPr>
            <a:xfrm>
              <a:off x="7834484" y="2945043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2432" y="230082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5059" y="162932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310" y="181344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34759" y="202599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8458" y="181134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5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5883" y="199377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9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07058" y="256229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3558" y="272874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76406" y="1799154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1452" y="2837958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5252" y="1771160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1492" y="548854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400" dirty="0">
                <a:latin typeface="Comfortaa"/>
                <a:cs typeface="Comfortaa"/>
              </a:rPr>
              <a:t>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23" y="615529"/>
            <a:ext cx="152908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097915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4715" y="975066"/>
            <a:ext cx="4805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both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or both don’t</a:t>
            </a:r>
            <a:r>
              <a:rPr sz="1500" b="1" spc="-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spc="-15" dirty="0">
                <a:solidFill>
                  <a:srgbClr val="1154CC"/>
                </a:solidFill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745" y="1432265"/>
            <a:ext cx="370712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  <a:tab pos="1828164" algn="l"/>
              </a:tabLst>
            </a:pPr>
            <a:r>
              <a:rPr sz="1500" b="1" spc="-20" dirty="0">
                <a:solidFill>
                  <a:srgbClr val="990000"/>
                </a:solidFill>
                <a:latin typeface="Comfortaa"/>
                <a:cs typeface="Comfortaa"/>
              </a:rPr>
              <a:t>0.5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are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not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745" y="1889464"/>
            <a:ext cx="6459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  <a:tab pos="167068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	</a:t>
            </a: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friends 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5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3422" y="523568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5781" y="5247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8572" y="98164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7181" y="981648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7579" y="145315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5547" y="1895741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4353" y="1453159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7856" y="1895746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143360" y="2616494"/>
            <a:ext cx="678180" cy="471170"/>
            <a:chOff x="7143360" y="2616494"/>
            <a:chExt cx="678180" cy="471170"/>
          </a:xfrm>
        </p:grpSpPr>
        <p:sp>
          <p:nvSpPr>
            <p:cNvPr id="33" name="object 33"/>
            <p:cNvSpPr/>
            <p:nvPr/>
          </p:nvSpPr>
          <p:spPr>
            <a:xfrm>
              <a:off x="7152885" y="262601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6735" y="27764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2606" y="2890059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4710" y="2300822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Compatibility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71516" y="2301454"/>
            <a:ext cx="1028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827405" algn="l"/>
              </a:tabLst>
            </a:pPr>
            <a:r>
              <a:rPr sz="1400" dirty="0">
                <a:latin typeface="Comfortaa"/>
                <a:cs typeface="Comfortaa"/>
              </a:rPr>
              <a:t>(	,	)</a:t>
            </a:r>
            <a:r>
              <a:rPr sz="1400" spc="-8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523" y="2368128"/>
            <a:ext cx="157416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0" dirty="0">
                <a:solidFill>
                  <a:srgbClr val="990000"/>
                </a:solidFill>
                <a:latin typeface="Comfortaa"/>
                <a:cs typeface="Comfortaa"/>
              </a:rPr>
              <a:t>couple</a:t>
            </a:r>
            <a:endParaRPr sz="900">
              <a:latin typeface="Comfortaa"/>
              <a:cs typeface="Comfortaa"/>
            </a:endParaRPr>
          </a:p>
          <a:p>
            <a:pPr marL="508000" indent="-305435">
              <a:lnSpc>
                <a:spcPct val="100000"/>
              </a:lnSpc>
              <a:spcBef>
                <a:spcPts val="115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507365" algn="l"/>
                <a:tab pos="508000" algn="l"/>
                <a:tab pos="1143000" algn="l"/>
              </a:tabLst>
            </a:pP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3473" y="2727665"/>
            <a:ext cx="2838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both</a:t>
            </a:r>
            <a:r>
              <a:rPr sz="1500" spc="-45" dirty="0">
                <a:latin typeface="Comfortaa"/>
                <a:cs typeface="Comfortaa"/>
              </a:rPr>
              <a:t> </a:t>
            </a:r>
            <a:r>
              <a:rPr sz="1500" spc="-15" dirty="0">
                <a:latin typeface="Comfortaa"/>
                <a:cs typeface="Comfortaa"/>
              </a:rPr>
              <a:t>smoke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545" y="3184864"/>
            <a:ext cx="1506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1100455" algn="l"/>
              </a:tabLst>
            </a:pPr>
            <a:r>
              <a:rPr sz="1500" b="1" spc="-60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.5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1301" y="3184864"/>
            <a:ext cx="1571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dirty="0">
                <a:latin typeface="Comfortaa"/>
                <a:cs typeface="Comfortaa"/>
              </a:rPr>
              <a:t>not</a:t>
            </a:r>
            <a:r>
              <a:rPr sz="1500" spc="-50" dirty="0">
                <a:latin typeface="Comfortaa"/>
                <a:cs typeface="Comfortaa"/>
              </a:rPr>
              <a:t> </a:t>
            </a:r>
            <a:r>
              <a:rPr sz="1500" spc="-10" dirty="0">
                <a:latin typeface="Comfortaa"/>
                <a:cs typeface="Comfortaa"/>
              </a:rPr>
              <a:t>couples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545" y="3642063"/>
            <a:ext cx="1349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66666"/>
              <a:buFont typeface="Arial"/>
              <a:buChar char="●"/>
              <a:tabLst>
                <a:tab pos="317500" algn="l"/>
                <a:tab pos="318135" algn="l"/>
                <a:tab pos="942975" algn="l"/>
              </a:tabLst>
            </a:pPr>
            <a:r>
              <a:rPr sz="1500" b="1" dirty="0">
                <a:solidFill>
                  <a:srgbClr val="990000"/>
                </a:solidFill>
                <a:latin typeface="Comfortaa"/>
                <a:cs typeface="Comfortaa"/>
              </a:rPr>
              <a:t>0 </a:t>
            </a:r>
            <a:r>
              <a:rPr sz="1500" dirty="0">
                <a:latin typeface="Comfortaa"/>
                <a:cs typeface="Comfortaa"/>
              </a:rPr>
              <a:t>if	and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33758" y="3642063"/>
            <a:ext cx="48793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omfortaa"/>
                <a:cs typeface="Comfortaa"/>
              </a:rPr>
              <a:t>are </a:t>
            </a:r>
            <a:r>
              <a:rPr sz="1500" spc="-10" dirty="0">
                <a:latin typeface="Comfortaa"/>
                <a:cs typeface="Comfortaa"/>
              </a:rPr>
              <a:t>couples </a:t>
            </a:r>
            <a:r>
              <a:rPr sz="1500" dirty="0">
                <a:latin typeface="Comfortaa"/>
                <a:cs typeface="Comfortaa"/>
              </a:rPr>
              <a:t>and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don’t 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have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same smoking</a:t>
            </a:r>
            <a:r>
              <a:rPr sz="1500" b="1" spc="-2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500" b="1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endParaRPr sz="1500">
              <a:latin typeface="Comfortaa"/>
              <a:cs typeface="Comforta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87222" y="227617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9581" y="2277323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9347" y="2733722"/>
            <a:ext cx="26759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7181" y="2734247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13980" y="31912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14353" y="3191271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5723" y="4209803"/>
            <a:ext cx="735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55955" algn="l"/>
              </a:tabLst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350" b="1" spc="7" baseline="-30864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(	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6863" y="4276478"/>
            <a:ext cx="1276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Comfortaa"/>
                <a:cs typeface="Comfortaa"/>
              </a:rPr>
              <a:t>) = </a:t>
            </a: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spc="-6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15" dirty="0">
                <a:solidFill>
                  <a:srgbClr val="990000"/>
                </a:solidFill>
                <a:latin typeface="Comfortaa"/>
                <a:cs typeface="Comfortaa"/>
              </a:rPr>
              <a:t>friendship</a:t>
            </a:r>
            <a:r>
              <a:rPr sz="2100" spc="22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15239" y="4209803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690" y="4276478"/>
            <a:ext cx="1064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Comfortaa"/>
                <a:cs typeface="Comfortaa"/>
              </a:rPr>
              <a:t>) + </a:t>
            </a:r>
            <a:r>
              <a:rPr sz="2100" b="1" spc="165" baseline="19841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900" b="1" spc="110" dirty="0">
                <a:solidFill>
                  <a:srgbClr val="990000"/>
                </a:solidFill>
                <a:latin typeface="Comfortaa"/>
                <a:cs typeface="Comfortaa"/>
              </a:rPr>
              <a:t>1,</a:t>
            </a:r>
            <a:r>
              <a:rPr sz="900" b="1" spc="-45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900" b="1" spc="5" dirty="0">
                <a:solidFill>
                  <a:srgbClr val="990000"/>
                </a:solidFill>
                <a:latin typeface="Comfortaa"/>
                <a:cs typeface="Comfortaa"/>
              </a:rPr>
              <a:t>couple</a:t>
            </a:r>
            <a:r>
              <a:rPr sz="2100" spc="7" baseline="19841" dirty="0">
                <a:latin typeface="Comfortaa"/>
                <a:cs typeface="Comfortaa"/>
              </a:rPr>
              <a:t>(</a:t>
            </a:r>
            <a:endParaRPr sz="2100" baseline="19841">
              <a:latin typeface="Comfortaa"/>
              <a:cs typeface="Comforta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72296" y="4209803"/>
            <a:ext cx="66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,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77147" y="4209803"/>
            <a:ext cx="71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2056" y="4212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9627" y="421259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76144" y="4212344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8519" y="421259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9016" y="4212619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1990" y="4212344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98611" y="2625496"/>
            <a:ext cx="748665" cy="1388110"/>
            <a:chOff x="598611" y="2625496"/>
            <a:chExt cx="748665" cy="1388110"/>
          </a:xfrm>
        </p:grpSpPr>
        <p:sp>
          <p:nvSpPr>
            <p:cNvPr id="64" name="object 64"/>
            <p:cNvSpPr/>
            <p:nvPr/>
          </p:nvSpPr>
          <p:spPr>
            <a:xfrm>
              <a:off x="1079355" y="3648820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3374" y="2630259"/>
              <a:ext cx="433705" cy="1378585"/>
            </a:xfrm>
            <a:custGeom>
              <a:avLst/>
              <a:gdLst/>
              <a:ahLst/>
              <a:cxnLst/>
              <a:rect l="l" t="t" r="r" b="b"/>
              <a:pathLst>
                <a:path w="433705" h="1378585">
                  <a:moveTo>
                    <a:pt x="104405" y="1378226"/>
                  </a:moveTo>
                  <a:lnTo>
                    <a:pt x="49780" y="1362077"/>
                  </a:lnTo>
                  <a:lnTo>
                    <a:pt x="15144" y="1284333"/>
                  </a:lnTo>
                  <a:lnTo>
                    <a:pt x="7656" y="1221505"/>
                  </a:lnTo>
                  <a:lnTo>
                    <a:pt x="4901" y="1181521"/>
                  </a:lnTo>
                  <a:lnTo>
                    <a:pt x="2778" y="1136593"/>
                  </a:lnTo>
                  <a:lnTo>
                    <a:pt x="1266" y="1087300"/>
                  </a:lnTo>
                  <a:lnTo>
                    <a:pt x="347" y="1034220"/>
                  </a:lnTo>
                  <a:lnTo>
                    <a:pt x="0" y="977930"/>
                  </a:lnTo>
                  <a:lnTo>
                    <a:pt x="204" y="919008"/>
                  </a:lnTo>
                  <a:lnTo>
                    <a:pt x="940" y="858033"/>
                  </a:lnTo>
                  <a:lnTo>
                    <a:pt x="2188" y="795582"/>
                  </a:lnTo>
                  <a:lnTo>
                    <a:pt x="3928" y="732233"/>
                  </a:lnTo>
                  <a:lnTo>
                    <a:pt x="6139" y="668564"/>
                  </a:lnTo>
                  <a:lnTo>
                    <a:pt x="8801" y="605154"/>
                  </a:lnTo>
                  <a:lnTo>
                    <a:pt x="11895" y="542579"/>
                  </a:lnTo>
                  <a:lnTo>
                    <a:pt x="15401" y="481418"/>
                  </a:lnTo>
                  <a:lnTo>
                    <a:pt x="19297" y="422249"/>
                  </a:lnTo>
                  <a:lnTo>
                    <a:pt x="23565" y="365650"/>
                  </a:lnTo>
                  <a:lnTo>
                    <a:pt x="28184" y="312199"/>
                  </a:lnTo>
                  <a:lnTo>
                    <a:pt x="33134" y="262473"/>
                  </a:lnTo>
                  <a:lnTo>
                    <a:pt x="38395" y="217051"/>
                  </a:lnTo>
                  <a:lnTo>
                    <a:pt x="43947" y="176510"/>
                  </a:lnTo>
                  <a:lnTo>
                    <a:pt x="55844" y="112385"/>
                  </a:lnTo>
                  <a:lnTo>
                    <a:pt x="75470" y="57261"/>
                  </a:lnTo>
                  <a:lnTo>
                    <a:pt x="101425" y="22032"/>
                  </a:lnTo>
                  <a:lnTo>
                    <a:pt x="164690" y="0"/>
                  </a:lnTo>
                  <a:lnTo>
                    <a:pt x="198181" y="7570"/>
                  </a:lnTo>
                  <a:lnTo>
                    <a:pt x="259335" y="45815"/>
                  </a:lnTo>
                  <a:lnTo>
                    <a:pt x="299993" y="96110"/>
                  </a:lnTo>
                  <a:lnTo>
                    <a:pt x="310912" y="174415"/>
                  </a:lnTo>
                  <a:lnTo>
                    <a:pt x="308133" y="229945"/>
                  </a:lnTo>
                  <a:lnTo>
                    <a:pt x="302138" y="291302"/>
                  </a:lnTo>
                  <a:lnTo>
                    <a:pt x="294636" y="354667"/>
                  </a:lnTo>
                  <a:lnTo>
                    <a:pt x="287336" y="416224"/>
                  </a:lnTo>
                  <a:lnTo>
                    <a:pt x="281944" y="472154"/>
                  </a:lnTo>
                  <a:lnTo>
                    <a:pt x="280168" y="518638"/>
                  </a:lnTo>
                  <a:lnTo>
                    <a:pt x="283718" y="551859"/>
                  </a:lnTo>
                  <a:lnTo>
                    <a:pt x="299618" y="574472"/>
                  </a:lnTo>
                  <a:lnTo>
                    <a:pt x="324108" y="573570"/>
                  </a:lnTo>
                  <a:lnTo>
                    <a:pt x="352893" y="560006"/>
                  </a:lnTo>
                  <a:lnTo>
                    <a:pt x="381678" y="544631"/>
                  </a:lnTo>
                  <a:lnTo>
                    <a:pt x="406169" y="538298"/>
                  </a:lnTo>
                  <a:lnTo>
                    <a:pt x="422068" y="551859"/>
                  </a:lnTo>
                  <a:lnTo>
                    <a:pt x="429067" y="583565"/>
                  </a:lnTo>
                  <a:lnTo>
                    <a:pt x="432722" y="628747"/>
                  </a:lnTo>
                  <a:lnTo>
                    <a:pt x="433174" y="682279"/>
                  </a:lnTo>
                  <a:lnTo>
                    <a:pt x="430564" y="739036"/>
                  </a:lnTo>
                  <a:lnTo>
                    <a:pt x="425037" y="793893"/>
                  </a:lnTo>
                  <a:lnTo>
                    <a:pt x="416732" y="841725"/>
                  </a:lnTo>
                  <a:lnTo>
                    <a:pt x="381114" y="902937"/>
                  </a:lnTo>
                  <a:lnTo>
                    <a:pt x="307924" y="910226"/>
                  </a:lnTo>
                  <a:lnTo>
                    <a:pt x="273868" y="916991"/>
                  </a:lnTo>
                  <a:lnTo>
                    <a:pt x="251143" y="942508"/>
                  </a:lnTo>
                  <a:lnTo>
                    <a:pt x="245971" y="978059"/>
                  </a:lnTo>
                  <a:lnTo>
                    <a:pt x="248961" y="1025567"/>
                  </a:lnTo>
                  <a:lnTo>
                    <a:pt x="256485" y="1080049"/>
                  </a:lnTo>
                  <a:lnTo>
                    <a:pt x="264910" y="1136523"/>
                  </a:lnTo>
                  <a:lnTo>
                    <a:pt x="270607" y="1190004"/>
                  </a:lnTo>
                  <a:lnTo>
                    <a:pt x="269945" y="1235510"/>
                  </a:lnTo>
                  <a:lnTo>
                    <a:pt x="243815" y="1287559"/>
                  </a:lnTo>
                  <a:lnTo>
                    <a:pt x="195620" y="1333105"/>
                  </a:lnTo>
                  <a:lnTo>
                    <a:pt x="135184" y="1369795"/>
                  </a:lnTo>
                  <a:lnTo>
                    <a:pt x="104405" y="1378226"/>
                  </a:lnTo>
                  <a:close/>
                </a:path>
              </a:pathLst>
            </a:custGeom>
            <a:solidFill>
              <a:srgbClr val="69A84F">
                <a:alpha val="46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3374" y="2630259"/>
              <a:ext cx="433705" cy="1378585"/>
            </a:xfrm>
            <a:custGeom>
              <a:avLst/>
              <a:gdLst/>
              <a:ahLst/>
              <a:cxnLst/>
              <a:rect l="l" t="t" r="r" b="b"/>
              <a:pathLst>
                <a:path w="433705" h="1378585">
                  <a:moveTo>
                    <a:pt x="55844" y="112385"/>
                  </a:moveTo>
                  <a:lnTo>
                    <a:pt x="75470" y="57261"/>
                  </a:lnTo>
                  <a:lnTo>
                    <a:pt x="101425" y="22032"/>
                  </a:lnTo>
                  <a:lnTo>
                    <a:pt x="131802" y="3882"/>
                  </a:lnTo>
                  <a:lnTo>
                    <a:pt x="164690" y="0"/>
                  </a:lnTo>
                  <a:lnTo>
                    <a:pt x="198181" y="7570"/>
                  </a:lnTo>
                  <a:lnTo>
                    <a:pt x="259335" y="45815"/>
                  </a:lnTo>
                  <a:lnTo>
                    <a:pt x="299993" y="96110"/>
                  </a:lnTo>
                  <a:lnTo>
                    <a:pt x="310912" y="174415"/>
                  </a:lnTo>
                  <a:lnTo>
                    <a:pt x="308133" y="229945"/>
                  </a:lnTo>
                  <a:lnTo>
                    <a:pt x="302138" y="291302"/>
                  </a:lnTo>
                  <a:lnTo>
                    <a:pt x="294636" y="354667"/>
                  </a:lnTo>
                  <a:lnTo>
                    <a:pt x="287336" y="416224"/>
                  </a:lnTo>
                  <a:lnTo>
                    <a:pt x="281944" y="472154"/>
                  </a:lnTo>
                  <a:lnTo>
                    <a:pt x="280168" y="518638"/>
                  </a:lnTo>
                  <a:lnTo>
                    <a:pt x="283718" y="551859"/>
                  </a:lnTo>
                  <a:lnTo>
                    <a:pt x="299618" y="574472"/>
                  </a:lnTo>
                  <a:lnTo>
                    <a:pt x="324108" y="573570"/>
                  </a:lnTo>
                  <a:lnTo>
                    <a:pt x="352893" y="560006"/>
                  </a:lnTo>
                  <a:lnTo>
                    <a:pt x="381678" y="544631"/>
                  </a:lnTo>
                  <a:lnTo>
                    <a:pt x="406169" y="538298"/>
                  </a:lnTo>
                  <a:lnTo>
                    <a:pt x="422068" y="551859"/>
                  </a:lnTo>
                  <a:lnTo>
                    <a:pt x="429067" y="583565"/>
                  </a:lnTo>
                  <a:lnTo>
                    <a:pt x="432722" y="628747"/>
                  </a:lnTo>
                  <a:lnTo>
                    <a:pt x="433174" y="682279"/>
                  </a:lnTo>
                  <a:lnTo>
                    <a:pt x="430564" y="739036"/>
                  </a:lnTo>
                  <a:lnTo>
                    <a:pt x="425037" y="793893"/>
                  </a:lnTo>
                  <a:lnTo>
                    <a:pt x="416732" y="841725"/>
                  </a:lnTo>
                  <a:lnTo>
                    <a:pt x="381114" y="902937"/>
                  </a:lnTo>
                  <a:lnTo>
                    <a:pt x="307924" y="910226"/>
                  </a:lnTo>
                  <a:lnTo>
                    <a:pt x="273868" y="916991"/>
                  </a:lnTo>
                  <a:lnTo>
                    <a:pt x="251143" y="942508"/>
                  </a:lnTo>
                  <a:lnTo>
                    <a:pt x="245971" y="978059"/>
                  </a:lnTo>
                  <a:lnTo>
                    <a:pt x="248961" y="1025567"/>
                  </a:lnTo>
                  <a:lnTo>
                    <a:pt x="256485" y="1080049"/>
                  </a:lnTo>
                  <a:lnTo>
                    <a:pt x="264910" y="1136523"/>
                  </a:lnTo>
                  <a:lnTo>
                    <a:pt x="270607" y="1190004"/>
                  </a:lnTo>
                  <a:lnTo>
                    <a:pt x="269945" y="1235510"/>
                  </a:lnTo>
                  <a:lnTo>
                    <a:pt x="243815" y="1287559"/>
                  </a:lnTo>
                  <a:lnTo>
                    <a:pt x="195620" y="1333105"/>
                  </a:lnTo>
                  <a:lnTo>
                    <a:pt x="135184" y="1369795"/>
                  </a:lnTo>
                  <a:lnTo>
                    <a:pt x="104405" y="1378226"/>
                  </a:lnTo>
                  <a:lnTo>
                    <a:pt x="75399" y="1376533"/>
                  </a:lnTo>
                  <a:lnTo>
                    <a:pt x="29158" y="1332223"/>
                  </a:lnTo>
                  <a:lnTo>
                    <a:pt x="15144" y="1284333"/>
                  </a:lnTo>
                  <a:lnTo>
                    <a:pt x="7656" y="1221505"/>
                  </a:lnTo>
                  <a:lnTo>
                    <a:pt x="4901" y="1181521"/>
                  </a:lnTo>
                  <a:lnTo>
                    <a:pt x="2778" y="1136593"/>
                  </a:lnTo>
                  <a:lnTo>
                    <a:pt x="1266" y="1087300"/>
                  </a:lnTo>
                  <a:lnTo>
                    <a:pt x="347" y="1034220"/>
                  </a:lnTo>
                  <a:lnTo>
                    <a:pt x="0" y="977930"/>
                  </a:lnTo>
                  <a:lnTo>
                    <a:pt x="204" y="919008"/>
                  </a:lnTo>
                  <a:lnTo>
                    <a:pt x="940" y="858033"/>
                  </a:lnTo>
                  <a:lnTo>
                    <a:pt x="2188" y="795582"/>
                  </a:lnTo>
                  <a:lnTo>
                    <a:pt x="3928" y="732233"/>
                  </a:lnTo>
                  <a:lnTo>
                    <a:pt x="6139" y="668564"/>
                  </a:lnTo>
                  <a:lnTo>
                    <a:pt x="8801" y="605154"/>
                  </a:lnTo>
                  <a:lnTo>
                    <a:pt x="11895" y="542579"/>
                  </a:lnTo>
                  <a:lnTo>
                    <a:pt x="15401" y="481418"/>
                  </a:lnTo>
                  <a:lnTo>
                    <a:pt x="19297" y="422249"/>
                  </a:lnTo>
                  <a:lnTo>
                    <a:pt x="23565" y="365650"/>
                  </a:lnTo>
                  <a:lnTo>
                    <a:pt x="28184" y="312199"/>
                  </a:lnTo>
                  <a:lnTo>
                    <a:pt x="33134" y="262473"/>
                  </a:lnTo>
                  <a:lnTo>
                    <a:pt x="38395" y="217051"/>
                  </a:lnTo>
                  <a:lnTo>
                    <a:pt x="43947" y="176510"/>
                  </a:lnTo>
                  <a:lnTo>
                    <a:pt x="49770" y="141429"/>
                  </a:lnTo>
                  <a:lnTo>
                    <a:pt x="55844" y="11238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1827181" y="3648295"/>
            <a:ext cx="267596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661248" y="854888"/>
            <a:ext cx="488950" cy="1400810"/>
            <a:chOff x="661248" y="854888"/>
            <a:chExt cx="488950" cy="1400810"/>
          </a:xfrm>
        </p:grpSpPr>
        <p:sp>
          <p:nvSpPr>
            <p:cNvPr id="69" name="object 69"/>
            <p:cNvSpPr/>
            <p:nvPr/>
          </p:nvSpPr>
          <p:spPr>
            <a:xfrm>
              <a:off x="666011" y="859651"/>
              <a:ext cx="479425" cy="1391285"/>
            </a:xfrm>
            <a:custGeom>
              <a:avLst/>
              <a:gdLst/>
              <a:ahLst/>
              <a:cxnLst/>
              <a:rect l="l" t="t" r="r" b="b"/>
              <a:pathLst>
                <a:path w="479425" h="1391285">
                  <a:moveTo>
                    <a:pt x="108642" y="1390910"/>
                  </a:moveTo>
                  <a:lnTo>
                    <a:pt x="46987" y="1365320"/>
                  </a:lnTo>
                  <a:lnTo>
                    <a:pt x="24264" y="1331602"/>
                  </a:lnTo>
                  <a:lnTo>
                    <a:pt x="9485" y="1280744"/>
                  </a:lnTo>
                  <a:lnTo>
                    <a:pt x="2775" y="1215914"/>
                  </a:lnTo>
                  <a:lnTo>
                    <a:pt x="936" y="1175021"/>
                  </a:lnTo>
                  <a:lnTo>
                    <a:pt x="31" y="1129247"/>
                  </a:lnTo>
                  <a:lnTo>
                    <a:pt x="0" y="1079168"/>
                  </a:lnTo>
                  <a:lnTo>
                    <a:pt x="785" y="1025365"/>
                  </a:lnTo>
                  <a:lnTo>
                    <a:pt x="2329" y="968413"/>
                  </a:lnTo>
                  <a:lnTo>
                    <a:pt x="4573" y="908891"/>
                  </a:lnTo>
                  <a:lnTo>
                    <a:pt x="7460" y="847378"/>
                  </a:lnTo>
                  <a:lnTo>
                    <a:pt x="10930" y="784450"/>
                  </a:lnTo>
                  <a:lnTo>
                    <a:pt x="14926" y="720686"/>
                  </a:lnTo>
                  <a:lnTo>
                    <a:pt x="19390" y="656664"/>
                  </a:lnTo>
                  <a:lnTo>
                    <a:pt x="24263" y="592962"/>
                  </a:lnTo>
                  <a:lnTo>
                    <a:pt x="29487" y="530158"/>
                  </a:lnTo>
                  <a:lnTo>
                    <a:pt x="35004" y="468829"/>
                  </a:lnTo>
                  <a:lnTo>
                    <a:pt x="40756" y="409554"/>
                  </a:lnTo>
                  <a:lnTo>
                    <a:pt x="46685" y="352910"/>
                  </a:lnTo>
                  <a:lnTo>
                    <a:pt x="52732" y="299475"/>
                  </a:lnTo>
                  <a:lnTo>
                    <a:pt x="58839" y="249828"/>
                  </a:lnTo>
                  <a:lnTo>
                    <a:pt x="64949" y="204546"/>
                  </a:lnTo>
                  <a:lnTo>
                    <a:pt x="71003" y="164208"/>
                  </a:lnTo>
                  <a:lnTo>
                    <a:pt x="82709" y="100671"/>
                  </a:lnTo>
                  <a:lnTo>
                    <a:pt x="99488" y="47142"/>
                  </a:lnTo>
                  <a:lnTo>
                    <a:pt x="120087" y="14645"/>
                  </a:lnTo>
                  <a:lnTo>
                    <a:pt x="143298" y="0"/>
                  </a:lnTo>
                  <a:lnTo>
                    <a:pt x="167917" y="23"/>
                  </a:lnTo>
                  <a:lnTo>
                    <a:pt x="216552" y="31352"/>
                  </a:lnTo>
                  <a:lnTo>
                    <a:pt x="256344" y="83177"/>
                  </a:lnTo>
                  <a:lnTo>
                    <a:pt x="277734" y="139768"/>
                  </a:lnTo>
                  <a:lnTo>
                    <a:pt x="280468" y="182471"/>
                  </a:lnTo>
                  <a:lnTo>
                    <a:pt x="279550" y="233612"/>
                  </a:lnTo>
                  <a:lnTo>
                    <a:pt x="276423" y="289878"/>
                  </a:lnTo>
                  <a:lnTo>
                    <a:pt x="272524" y="347952"/>
                  </a:lnTo>
                  <a:lnTo>
                    <a:pt x="269296" y="404519"/>
                  </a:lnTo>
                  <a:lnTo>
                    <a:pt x="268178" y="456264"/>
                  </a:lnTo>
                  <a:lnTo>
                    <a:pt x="270610" y="499869"/>
                  </a:lnTo>
                  <a:lnTo>
                    <a:pt x="300056" y="556473"/>
                  </a:lnTo>
                  <a:lnTo>
                    <a:pt x="331687" y="560353"/>
                  </a:lnTo>
                  <a:lnTo>
                    <a:pt x="368066" y="553381"/>
                  </a:lnTo>
                  <a:lnTo>
                    <a:pt x="404332" y="545280"/>
                  </a:lnTo>
                  <a:lnTo>
                    <a:pt x="435625" y="545769"/>
                  </a:lnTo>
                  <a:lnTo>
                    <a:pt x="457084" y="564570"/>
                  </a:lnTo>
                  <a:lnTo>
                    <a:pt x="468045" y="599592"/>
                  </a:lnTo>
                  <a:lnTo>
                    <a:pt x="475353" y="647760"/>
                  </a:lnTo>
                  <a:lnTo>
                    <a:pt x="479007" y="703948"/>
                  </a:lnTo>
                  <a:lnTo>
                    <a:pt x="479007" y="763031"/>
                  </a:lnTo>
                  <a:lnTo>
                    <a:pt x="475353" y="819884"/>
                  </a:lnTo>
                  <a:lnTo>
                    <a:pt x="468045" y="869380"/>
                  </a:lnTo>
                  <a:lnTo>
                    <a:pt x="457084" y="906395"/>
                  </a:lnTo>
                  <a:lnTo>
                    <a:pt x="403729" y="938645"/>
                  </a:lnTo>
                  <a:lnTo>
                    <a:pt x="330481" y="940149"/>
                  </a:lnTo>
                  <a:lnTo>
                    <a:pt x="299114" y="948305"/>
                  </a:lnTo>
                  <a:lnTo>
                    <a:pt x="278034" y="971495"/>
                  </a:lnTo>
                  <a:lnTo>
                    <a:pt x="271865" y="1008200"/>
                  </a:lnTo>
                  <a:lnTo>
                    <a:pt x="275022" y="1057695"/>
                  </a:lnTo>
                  <a:lnTo>
                    <a:pt x="283376" y="1114498"/>
                  </a:lnTo>
                  <a:lnTo>
                    <a:pt x="292798" y="1173127"/>
                  </a:lnTo>
                  <a:lnTo>
                    <a:pt x="299159" y="1228103"/>
                  </a:lnTo>
                  <a:lnTo>
                    <a:pt x="298330" y="1273944"/>
                  </a:lnTo>
                  <a:lnTo>
                    <a:pt x="268475" y="1322430"/>
                  </a:lnTo>
                  <a:lnTo>
                    <a:pt x="213087" y="1360565"/>
                  </a:lnTo>
                  <a:lnTo>
                    <a:pt x="143766" y="1387566"/>
                  </a:lnTo>
                  <a:lnTo>
                    <a:pt x="108642" y="1390910"/>
                  </a:lnTo>
                  <a:close/>
                </a:path>
              </a:pathLst>
            </a:custGeom>
            <a:solidFill>
              <a:srgbClr val="69A84F">
                <a:alpha val="45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6011" y="859651"/>
              <a:ext cx="479425" cy="1391285"/>
            </a:xfrm>
            <a:custGeom>
              <a:avLst/>
              <a:gdLst/>
              <a:ahLst/>
              <a:cxnLst/>
              <a:rect l="l" t="t" r="r" b="b"/>
              <a:pathLst>
                <a:path w="479425" h="1391285">
                  <a:moveTo>
                    <a:pt x="82709" y="100671"/>
                  </a:moveTo>
                  <a:lnTo>
                    <a:pt x="99488" y="47142"/>
                  </a:lnTo>
                  <a:lnTo>
                    <a:pt x="120087" y="14645"/>
                  </a:lnTo>
                  <a:lnTo>
                    <a:pt x="143298" y="0"/>
                  </a:lnTo>
                  <a:lnTo>
                    <a:pt x="167917" y="23"/>
                  </a:lnTo>
                  <a:lnTo>
                    <a:pt x="216552" y="31352"/>
                  </a:lnTo>
                  <a:lnTo>
                    <a:pt x="256344" y="83177"/>
                  </a:lnTo>
                  <a:lnTo>
                    <a:pt x="277734" y="139768"/>
                  </a:lnTo>
                  <a:lnTo>
                    <a:pt x="280468" y="182471"/>
                  </a:lnTo>
                  <a:lnTo>
                    <a:pt x="279550" y="233612"/>
                  </a:lnTo>
                  <a:lnTo>
                    <a:pt x="276423" y="289878"/>
                  </a:lnTo>
                  <a:lnTo>
                    <a:pt x="272524" y="347952"/>
                  </a:lnTo>
                  <a:lnTo>
                    <a:pt x="269296" y="404519"/>
                  </a:lnTo>
                  <a:lnTo>
                    <a:pt x="268178" y="456264"/>
                  </a:lnTo>
                  <a:lnTo>
                    <a:pt x="270610" y="499869"/>
                  </a:lnTo>
                  <a:lnTo>
                    <a:pt x="300056" y="556473"/>
                  </a:lnTo>
                  <a:lnTo>
                    <a:pt x="331687" y="560353"/>
                  </a:lnTo>
                  <a:lnTo>
                    <a:pt x="368066" y="553381"/>
                  </a:lnTo>
                  <a:lnTo>
                    <a:pt x="404332" y="545280"/>
                  </a:lnTo>
                  <a:lnTo>
                    <a:pt x="435625" y="545769"/>
                  </a:lnTo>
                  <a:lnTo>
                    <a:pt x="457084" y="564570"/>
                  </a:lnTo>
                  <a:lnTo>
                    <a:pt x="468045" y="599592"/>
                  </a:lnTo>
                  <a:lnTo>
                    <a:pt x="475353" y="647760"/>
                  </a:lnTo>
                  <a:lnTo>
                    <a:pt x="479007" y="703948"/>
                  </a:lnTo>
                  <a:lnTo>
                    <a:pt x="479007" y="763031"/>
                  </a:lnTo>
                  <a:lnTo>
                    <a:pt x="475353" y="819884"/>
                  </a:lnTo>
                  <a:lnTo>
                    <a:pt x="468045" y="869380"/>
                  </a:lnTo>
                  <a:lnTo>
                    <a:pt x="457084" y="906395"/>
                  </a:lnTo>
                  <a:lnTo>
                    <a:pt x="403729" y="938645"/>
                  </a:lnTo>
                  <a:lnTo>
                    <a:pt x="330481" y="940149"/>
                  </a:lnTo>
                  <a:lnTo>
                    <a:pt x="299114" y="948305"/>
                  </a:lnTo>
                  <a:lnTo>
                    <a:pt x="278034" y="971495"/>
                  </a:lnTo>
                  <a:lnTo>
                    <a:pt x="271865" y="1008200"/>
                  </a:lnTo>
                  <a:lnTo>
                    <a:pt x="275022" y="1057695"/>
                  </a:lnTo>
                  <a:lnTo>
                    <a:pt x="283376" y="1114498"/>
                  </a:lnTo>
                  <a:lnTo>
                    <a:pt x="292798" y="1173127"/>
                  </a:lnTo>
                  <a:lnTo>
                    <a:pt x="299159" y="1228103"/>
                  </a:lnTo>
                  <a:lnTo>
                    <a:pt x="298330" y="1273944"/>
                  </a:lnTo>
                  <a:lnTo>
                    <a:pt x="268475" y="1322430"/>
                  </a:lnTo>
                  <a:lnTo>
                    <a:pt x="213087" y="1360565"/>
                  </a:lnTo>
                  <a:lnTo>
                    <a:pt x="143766" y="1387566"/>
                  </a:lnTo>
                  <a:lnTo>
                    <a:pt x="108642" y="1390910"/>
                  </a:lnTo>
                  <a:lnTo>
                    <a:pt x="75747" y="1384292"/>
                  </a:lnTo>
                  <a:lnTo>
                    <a:pt x="24264" y="1331602"/>
                  </a:lnTo>
                  <a:lnTo>
                    <a:pt x="9485" y="1280744"/>
                  </a:lnTo>
                  <a:lnTo>
                    <a:pt x="2775" y="1215914"/>
                  </a:lnTo>
                  <a:lnTo>
                    <a:pt x="936" y="1175021"/>
                  </a:lnTo>
                  <a:lnTo>
                    <a:pt x="31" y="1129247"/>
                  </a:lnTo>
                  <a:lnTo>
                    <a:pt x="0" y="1079168"/>
                  </a:lnTo>
                  <a:lnTo>
                    <a:pt x="785" y="1025365"/>
                  </a:lnTo>
                  <a:lnTo>
                    <a:pt x="2329" y="968413"/>
                  </a:lnTo>
                  <a:lnTo>
                    <a:pt x="4573" y="908891"/>
                  </a:lnTo>
                  <a:lnTo>
                    <a:pt x="7460" y="847378"/>
                  </a:lnTo>
                  <a:lnTo>
                    <a:pt x="10930" y="784450"/>
                  </a:lnTo>
                  <a:lnTo>
                    <a:pt x="14926" y="720686"/>
                  </a:lnTo>
                  <a:lnTo>
                    <a:pt x="19390" y="656664"/>
                  </a:lnTo>
                  <a:lnTo>
                    <a:pt x="24263" y="592962"/>
                  </a:lnTo>
                  <a:lnTo>
                    <a:pt x="29487" y="530158"/>
                  </a:lnTo>
                  <a:lnTo>
                    <a:pt x="35004" y="468829"/>
                  </a:lnTo>
                  <a:lnTo>
                    <a:pt x="40756" y="409554"/>
                  </a:lnTo>
                  <a:lnTo>
                    <a:pt x="46685" y="352910"/>
                  </a:lnTo>
                  <a:lnTo>
                    <a:pt x="52732" y="299475"/>
                  </a:lnTo>
                  <a:lnTo>
                    <a:pt x="58839" y="249828"/>
                  </a:lnTo>
                  <a:lnTo>
                    <a:pt x="64949" y="204546"/>
                  </a:lnTo>
                  <a:lnTo>
                    <a:pt x="71003" y="164208"/>
                  </a:lnTo>
                  <a:lnTo>
                    <a:pt x="76942" y="129390"/>
                  </a:lnTo>
                  <a:lnTo>
                    <a:pt x="82709" y="10067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899" y="790235"/>
            <a:ext cx="72110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58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3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899" y="790235"/>
            <a:ext cx="721105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58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12700" marR="46609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899" y="790235"/>
            <a:ext cx="721105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58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12700" marR="46609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0899" y="790235"/>
            <a:ext cx="7211059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58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12700" marR="46609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</a:pP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mfortaa"/>
              <a:cs typeface="Comfortaa"/>
            </a:endParaRPr>
          </a:p>
          <a:p>
            <a:pPr marL="126364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P(data;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b="1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5" dirty="0">
                <a:latin typeface="Comfortaa"/>
                <a:cs typeface="Comfortaa"/>
              </a:rPr>
              <a:t>heads;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</a:t>
            </a:r>
            <a:r>
              <a:rPr sz="1400" spc="105" dirty="0">
                <a:latin typeface="Comfortaa"/>
                <a:cs typeface="Comfortaa"/>
              </a:rPr>
              <a:t>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199" y="790235"/>
            <a:ext cx="7236459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9585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25400" marR="47879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254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</a:pP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mfortaa"/>
              <a:cs typeface="Comfortaa"/>
            </a:endParaRPr>
          </a:p>
          <a:p>
            <a:pPr marL="1390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P(data;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b="1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5" dirty="0">
                <a:latin typeface="Comfortaa"/>
                <a:cs typeface="Comfortaa"/>
              </a:rPr>
              <a:t>heads;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</a:t>
            </a:r>
            <a:r>
              <a:rPr sz="1400" spc="105" dirty="0">
                <a:latin typeface="Comfortaa"/>
                <a:cs typeface="Comfortaa"/>
              </a:rPr>
              <a:t>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390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endParaRPr sz="1350" baseline="30864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499" y="790235"/>
            <a:ext cx="7261859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712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2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38100" marR="49149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</a:pP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mfortaa"/>
              <a:cs typeface="Comfortaa"/>
            </a:endParaRPr>
          </a:p>
          <a:p>
            <a:pPr marL="1517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P(data;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b="1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5" dirty="0">
                <a:latin typeface="Comfortaa"/>
                <a:cs typeface="Comfortaa"/>
              </a:rPr>
              <a:t>heads;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</a:t>
            </a:r>
            <a:r>
              <a:rPr sz="1400" spc="105" dirty="0">
                <a:latin typeface="Comfortaa"/>
                <a:cs typeface="Comfortaa"/>
              </a:rPr>
              <a:t>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517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endParaRPr sz="1350" baseline="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mfortaa"/>
              <a:cs typeface="Comfortaa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Maximizing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is </a:t>
            </a:r>
            <a:r>
              <a:rPr sz="1400" spc="-10" dirty="0">
                <a:latin typeface="Comfortaa"/>
                <a:cs typeface="Comfortaa"/>
              </a:rPr>
              <a:t>equivalent </a:t>
            </a:r>
            <a:r>
              <a:rPr sz="1400" dirty="0">
                <a:latin typeface="Comfortaa"/>
                <a:cs typeface="Comfortaa"/>
              </a:rPr>
              <a:t>to maximizing </a:t>
            </a:r>
            <a:r>
              <a:rPr sz="1400" spc="15" dirty="0">
                <a:latin typeface="Comfortaa"/>
                <a:cs typeface="Comfortaa"/>
              </a:rPr>
              <a:t>log(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22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1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40" dirty="0">
                <a:latin typeface="Comfortaa"/>
                <a:cs typeface="Comfortaa"/>
              </a:rPr>
              <a:t>)</a:t>
            </a:r>
            <a:r>
              <a:rPr sz="1350" b="1" spc="60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40" dirty="0">
                <a:latin typeface="Comfortaa"/>
                <a:cs typeface="Comfortaa"/>
              </a:rPr>
              <a:t>)</a:t>
            </a:r>
            <a:r>
              <a:rPr sz="1400" spc="-3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=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499" y="790235"/>
            <a:ext cx="7978140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712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1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38100" marR="120777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</a:pP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mfortaa"/>
              <a:cs typeface="Comfortaa"/>
            </a:endParaRPr>
          </a:p>
          <a:p>
            <a:pPr marL="1517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P(data;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b="1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5" dirty="0">
                <a:latin typeface="Comfortaa"/>
                <a:cs typeface="Comfortaa"/>
              </a:rPr>
              <a:t>heads;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</a:t>
            </a:r>
            <a:r>
              <a:rPr sz="1400" spc="105" dirty="0">
                <a:latin typeface="Comfortaa"/>
                <a:cs typeface="Comfortaa"/>
              </a:rPr>
              <a:t>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517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endParaRPr sz="1350" baseline="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mfortaa"/>
              <a:cs typeface="Comfortaa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Maximizing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is </a:t>
            </a:r>
            <a:r>
              <a:rPr sz="1400" spc="-10" dirty="0">
                <a:latin typeface="Comfortaa"/>
                <a:cs typeface="Comfortaa"/>
              </a:rPr>
              <a:t>equivalent </a:t>
            </a:r>
            <a:r>
              <a:rPr sz="1400" dirty="0">
                <a:latin typeface="Comfortaa"/>
                <a:cs typeface="Comfortaa"/>
              </a:rPr>
              <a:t>to maximizing </a:t>
            </a:r>
            <a:r>
              <a:rPr sz="1400" spc="15" dirty="0">
                <a:latin typeface="Comfortaa"/>
                <a:cs typeface="Comfortaa"/>
              </a:rPr>
              <a:t>log(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22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1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40" dirty="0">
                <a:latin typeface="Comfortaa"/>
                <a:cs typeface="Comfortaa"/>
              </a:rPr>
              <a:t>)</a:t>
            </a:r>
            <a:r>
              <a:rPr sz="1350" b="1" spc="60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4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15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15" dirty="0">
                <a:latin typeface="Comfortaa"/>
                <a:cs typeface="Comfortaa"/>
              </a:rPr>
              <a:t>log(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+</a:t>
            </a:r>
            <a:r>
              <a:rPr sz="1400" spc="-70" dirty="0">
                <a:latin typeface="Comfortaa"/>
                <a:cs typeface="Comfortaa"/>
              </a:rPr>
              <a:t> </a:t>
            </a:r>
            <a:r>
              <a:rPr sz="1400" spc="10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10" dirty="0">
                <a:latin typeface="Comfortaa"/>
                <a:cs typeface="Comfortaa"/>
              </a:rPr>
              <a:t>log(1-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1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Learning </a:t>
            </a:r>
            <a:r>
              <a:rPr spc="-30" dirty="0"/>
              <a:t>by </a:t>
            </a:r>
            <a:r>
              <a:rPr dirty="0"/>
              <a:t>maximizing the</a:t>
            </a:r>
            <a:r>
              <a:rPr spc="15" dirty="0"/>
              <a:t> </a:t>
            </a:r>
            <a:r>
              <a:rPr spc="-10" dirty="0"/>
              <a:t>likelihood</a:t>
            </a:r>
          </a:p>
        </p:txBody>
      </p:sp>
      <p:sp>
        <p:nvSpPr>
          <p:cNvPr id="7" name="object 7"/>
          <p:cNvSpPr/>
          <p:nvPr/>
        </p:nvSpPr>
        <p:spPr>
          <a:xfrm>
            <a:off x="3585792" y="626686"/>
            <a:ext cx="576223" cy="5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2799" y="790235"/>
            <a:ext cx="800354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83990" algn="l"/>
              </a:tabLst>
            </a:pPr>
            <a:r>
              <a:rPr sz="1400" dirty="0">
                <a:latin typeface="Comfortaa"/>
                <a:cs typeface="Comfortaa"/>
              </a:rPr>
              <a:t>Suppose I </a:t>
            </a:r>
            <a:r>
              <a:rPr sz="1400" spc="-15" dirty="0">
                <a:latin typeface="Comfortaa"/>
                <a:cs typeface="Comfortaa"/>
              </a:rPr>
              <a:t>show </a:t>
            </a:r>
            <a:r>
              <a:rPr sz="1400" spc="-10" dirty="0">
                <a:latin typeface="Comfortaa"/>
                <a:cs typeface="Comfortaa"/>
              </a:rPr>
              <a:t>you </a:t>
            </a:r>
            <a:r>
              <a:rPr sz="1400" dirty="0">
                <a:latin typeface="Comfortaa"/>
                <a:cs typeface="Comfortaa"/>
              </a:rPr>
              <a:t>a</a:t>
            </a:r>
            <a:r>
              <a:rPr sz="1400" spc="3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biased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coin:	with </a:t>
            </a:r>
            <a:r>
              <a:rPr sz="1400" spc="-10" dirty="0">
                <a:latin typeface="Comfortaa"/>
                <a:cs typeface="Comfortaa"/>
              </a:rPr>
              <a:t>parameter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Head</a:t>
            </a:r>
            <a:r>
              <a:rPr sz="1400" spc="-1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-210" dirty="0">
                <a:latin typeface="Comfortaa"/>
                <a:cs typeface="Comfortaa"/>
              </a:rPr>
              <a:t>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endParaRPr sz="1400">
              <a:latin typeface="Comfortaa"/>
              <a:cs typeface="Comfortaa"/>
            </a:endParaRPr>
          </a:p>
          <a:p>
            <a:pPr marL="50800" marR="1220470">
              <a:lnSpc>
                <a:spcPct val="200000"/>
              </a:lnSpc>
            </a:pPr>
            <a:r>
              <a:rPr sz="1400" dirty="0">
                <a:latin typeface="Comfortaa"/>
                <a:cs typeface="Comfortaa"/>
              </a:rPr>
              <a:t>I ﬂip the coin 100 times in </a:t>
            </a:r>
            <a:r>
              <a:rPr sz="1400" spc="-15" dirty="0">
                <a:latin typeface="Comfortaa"/>
                <a:cs typeface="Comfortaa"/>
              </a:rPr>
              <a:t>front </a:t>
            </a:r>
            <a:r>
              <a:rPr sz="1400" dirty="0">
                <a:latin typeface="Comfortaa"/>
                <a:cs typeface="Comfortaa"/>
              </a:rPr>
              <a:t>of </a:t>
            </a:r>
            <a:r>
              <a:rPr sz="1400" spc="-10" dirty="0">
                <a:latin typeface="Comfortaa"/>
                <a:cs typeface="Comfortaa"/>
              </a:rPr>
              <a:t>you, </a:t>
            </a:r>
            <a:r>
              <a:rPr sz="1400" dirty="0">
                <a:latin typeface="Comfortaa"/>
                <a:cs typeface="Comfortaa"/>
              </a:rPr>
              <a:t>ﬁnally </a:t>
            </a:r>
            <a:r>
              <a:rPr sz="1400" spc="-15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get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b="1" spc="-4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tails.  </a:t>
            </a:r>
            <a:r>
              <a:rPr sz="1400" spc="-5" dirty="0">
                <a:latin typeface="Comfortaa"/>
                <a:cs typeface="Comfortaa"/>
              </a:rPr>
              <a:t>Intuitively, </a:t>
            </a:r>
            <a:r>
              <a:rPr sz="1400" dirty="0">
                <a:latin typeface="Comfortaa"/>
                <a:cs typeface="Comfortaa"/>
              </a:rPr>
              <a:t>what is an estimate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25" dirty="0">
                <a:latin typeface="Comfortaa"/>
                <a:cs typeface="Comfortaa"/>
              </a:rPr>
              <a:t> </a:t>
            </a:r>
            <a:r>
              <a:rPr sz="1400" b="1" spc="100" dirty="0">
                <a:solidFill>
                  <a:srgbClr val="990000"/>
                </a:solidFill>
                <a:latin typeface="Comfortaa"/>
                <a:cs typeface="Comfortaa"/>
              </a:rPr>
              <a:t>θ?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50800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=&gt;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30 / 100 =</a:t>
            </a:r>
            <a:r>
              <a:rPr sz="1400" b="1" spc="-21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0.3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</a:pPr>
            <a:endParaRPr sz="15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mfortaa"/>
              <a:cs typeface="Comfortaa"/>
            </a:endParaRPr>
          </a:p>
          <a:p>
            <a:pPr marL="1644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P(data;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b="1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10" dirty="0">
                <a:latin typeface="Comfortaa"/>
                <a:cs typeface="Comfortaa"/>
              </a:rPr>
              <a:t>heads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5" dirty="0">
                <a:latin typeface="Comfortaa"/>
                <a:cs typeface="Comfortaa"/>
              </a:rPr>
              <a:t>P(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30 </a:t>
            </a:r>
            <a:r>
              <a:rPr sz="1400" spc="-5" dirty="0">
                <a:latin typeface="Comfortaa"/>
                <a:cs typeface="Comfortaa"/>
              </a:rPr>
              <a:t>heads;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x </a:t>
            </a:r>
            <a:r>
              <a:rPr sz="1400" spc="-10" dirty="0">
                <a:latin typeface="Comfortaa"/>
                <a:cs typeface="Comfortaa"/>
              </a:rPr>
              <a:t>P(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tails;</a:t>
            </a:r>
            <a:r>
              <a:rPr sz="1400" spc="105" dirty="0">
                <a:latin typeface="Comfortaa"/>
                <a:cs typeface="Comfortaa"/>
              </a:rPr>
              <a:t> </a:t>
            </a:r>
            <a:r>
              <a:rPr sz="1400" b="1" spc="9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9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164465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</a:t>
            </a:r>
            <a:r>
              <a:rPr sz="1400" spc="-60" dirty="0">
                <a:latin typeface="Comfortaa"/>
                <a:cs typeface="Comfortaa"/>
              </a:rPr>
              <a:t>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endParaRPr sz="1350" baseline="30864">
              <a:latin typeface="Comfortaa"/>
              <a:cs typeface="Comfortaa"/>
            </a:endParaRPr>
          </a:p>
          <a:p>
            <a:pPr marL="180975" marR="55880">
              <a:lnSpc>
                <a:spcPct val="200000"/>
              </a:lnSpc>
              <a:spcBef>
                <a:spcPts val="844"/>
              </a:spcBef>
            </a:pPr>
            <a:r>
              <a:rPr sz="1400" dirty="0">
                <a:latin typeface="Comfortaa"/>
                <a:cs typeface="Comfortaa"/>
              </a:rPr>
              <a:t>Maximizing 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67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5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50" dirty="0">
                <a:latin typeface="Comfortaa"/>
                <a:cs typeface="Comfortaa"/>
              </a:rPr>
              <a:t>)</a:t>
            </a:r>
            <a:r>
              <a:rPr sz="1350" b="1" spc="75" baseline="30864" dirty="0">
                <a:solidFill>
                  <a:srgbClr val="1154CC"/>
                </a:solidFill>
                <a:latin typeface="Comfortaa"/>
                <a:cs typeface="Comfortaa"/>
              </a:rPr>
              <a:t>70 </a:t>
            </a:r>
            <a:r>
              <a:rPr sz="1400" dirty="0">
                <a:latin typeface="Comfortaa"/>
                <a:cs typeface="Comfortaa"/>
              </a:rPr>
              <a:t>is </a:t>
            </a:r>
            <a:r>
              <a:rPr sz="1400" spc="-10" dirty="0">
                <a:latin typeface="Comfortaa"/>
                <a:cs typeface="Comfortaa"/>
              </a:rPr>
              <a:t>equivalent </a:t>
            </a:r>
            <a:r>
              <a:rPr sz="1400" dirty="0">
                <a:latin typeface="Comfortaa"/>
                <a:cs typeface="Comfortaa"/>
              </a:rPr>
              <a:t>to maximizing </a:t>
            </a:r>
            <a:r>
              <a:rPr sz="1400" spc="15" dirty="0">
                <a:latin typeface="Comfortaa"/>
                <a:cs typeface="Comfortaa"/>
              </a:rPr>
              <a:t>log(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22" baseline="30864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15" dirty="0">
                <a:latin typeface="Comfortaa"/>
                <a:cs typeface="Comfortaa"/>
              </a:rPr>
              <a:t>(1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b="1" spc="4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40" dirty="0">
                <a:latin typeface="Comfortaa"/>
                <a:cs typeface="Comfortaa"/>
              </a:rPr>
              <a:t>)</a:t>
            </a:r>
            <a:r>
              <a:rPr sz="1350" b="1" spc="60" baseline="30864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40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15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15" dirty="0">
                <a:latin typeface="Comfortaa"/>
                <a:cs typeface="Comfortaa"/>
              </a:rPr>
              <a:t>log(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+ </a:t>
            </a:r>
            <a:r>
              <a:rPr sz="1400" spc="10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10" dirty="0">
                <a:latin typeface="Comfortaa"/>
                <a:cs typeface="Comfortaa"/>
              </a:rPr>
              <a:t>log(1-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10" dirty="0">
                <a:latin typeface="Comfortaa"/>
                <a:cs typeface="Comfortaa"/>
              </a:rPr>
              <a:t>)  </a:t>
            </a:r>
            <a:r>
              <a:rPr sz="1400" spc="-10" dirty="0">
                <a:latin typeface="Comfortaa"/>
                <a:cs typeface="Comfortaa"/>
              </a:rPr>
              <a:t>Derivative </a:t>
            </a: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45" dirty="0">
                <a:solidFill>
                  <a:srgbClr val="1154CC"/>
                </a:solidFill>
                <a:latin typeface="Comfortaa"/>
                <a:cs typeface="Comfortaa"/>
              </a:rPr>
              <a:t>30</a:t>
            </a:r>
            <a:r>
              <a:rPr sz="1400" spc="45" dirty="0">
                <a:latin typeface="Comfortaa"/>
                <a:cs typeface="Comfortaa"/>
              </a:rPr>
              <a:t>/</a:t>
            </a:r>
            <a:r>
              <a:rPr sz="1400" b="1" spc="45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dirty="0">
                <a:latin typeface="Comfortaa"/>
                <a:cs typeface="Comfortaa"/>
              </a:rPr>
              <a:t>- </a:t>
            </a:r>
            <a:r>
              <a:rPr sz="1400" spc="15" dirty="0">
                <a:solidFill>
                  <a:srgbClr val="1154CC"/>
                </a:solidFill>
                <a:latin typeface="Comfortaa"/>
                <a:cs typeface="Comfortaa"/>
              </a:rPr>
              <a:t>70</a:t>
            </a:r>
            <a:r>
              <a:rPr sz="1400" spc="15" dirty="0">
                <a:latin typeface="Comfortaa"/>
                <a:cs typeface="Comfortaa"/>
              </a:rPr>
              <a:t>/(1-</a:t>
            </a:r>
            <a:r>
              <a:rPr sz="1400" b="1" spc="1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400" spc="15" dirty="0">
                <a:latin typeface="Comfortaa"/>
                <a:cs typeface="Comfortaa"/>
              </a:rPr>
              <a:t>) </a:t>
            </a:r>
            <a:r>
              <a:rPr sz="1400" dirty="0">
                <a:latin typeface="Comfortaa"/>
                <a:cs typeface="Comfortaa"/>
              </a:rPr>
              <a:t>=&gt; it hits </a:t>
            </a:r>
            <a:r>
              <a:rPr sz="1400" spc="-25" dirty="0">
                <a:latin typeface="Comfortaa"/>
                <a:cs typeface="Comfortaa"/>
              </a:rPr>
              <a:t>zero </a:t>
            </a:r>
            <a:r>
              <a:rPr sz="1400" dirty="0">
                <a:latin typeface="Comfortaa"/>
                <a:cs typeface="Comfortaa"/>
              </a:rPr>
              <a:t>when </a:t>
            </a:r>
            <a:r>
              <a:rPr sz="1400" b="1" spc="200" dirty="0">
                <a:solidFill>
                  <a:srgbClr val="990000"/>
                </a:solidFill>
                <a:latin typeface="Comfortaa"/>
                <a:cs typeface="Comfortaa"/>
              </a:rPr>
              <a:t>θ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=</a:t>
            </a:r>
            <a:r>
              <a:rPr sz="1400" b="1" spc="-26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dirty="0">
                <a:solidFill>
                  <a:srgbClr val="1154CC"/>
                </a:solidFill>
                <a:latin typeface="Comfortaa"/>
                <a:cs typeface="Comfortaa"/>
              </a:rPr>
              <a:t>30/100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924" y="654011"/>
            <a:ext cx="6487795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CC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55" dirty="0">
                <a:solidFill>
                  <a:srgbClr val="CC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Comfortaa"/>
                <a:cs typeface="Comfortaa"/>
              </a:rPr>
              <a:t>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</a:t>
            </a:r>
            <a:r>
              <a:rPr sz="1400" b="1" spc="10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Comfortaa"/>
                <a:cs typeface="Comfortaa"/>
              </a:rPr>
              <a:t>Learning </a:t>
            </a:r>
            <a:r>
              <a:rPr sz="1800" spc="-30" dirty="0">
                <a:solidFill>
                  <a:srgbClr val="FFFFFF"/>
                </a:solidFill>
                <a:latin typeface="Comfortaa"/>
                <a:cs typeface="Comfortaa"/>
              </a:rPr>
              <a:t>by </a:t>
            </a:r>
            <a:r>
              <a:rPr sz="1800" dirty="0">
                <a:solidFill>
                  <a:srgbClr val="FFFFFF"/>
                </a:solidFill>
                <a:latin typeface="Comfortaa"/>
                <a:cs typeface="Comfortaa"/>
              </a:rPr>
              <a:t>maximizing the</a:t>
            </a:r>
            <a:r>
              <a:rPr sz="1800" spc="15" dirty="0">
                <a:solidFill>
                  <a:srgbClr val="FFFFFF"/>
                </a:solidFill>
                <a:latin typeface="Comfortaa"/>
                <a:cs typeface="Comforta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mfortaa"/>
                <a:cs typeface="Comfortaa"/>
              </a:rPr>
              <a:t>likelihood</a:t>
            </a:r>
            <a:endParaRPr sz="1800">
              <a:latin typeface="Comfortaa"/>
              <a:cs typeface="Comforta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36818" y="1682371"/>
            <a:ext cx="1985645" cy="1580515"/>
            <a:chOff x="3436818" y="1682371"/>
            <a:chExt cx="1985645" cy="1580515"/>
          </a:xfrm>
        </p:grpSpPr>
        <p:sp>
          <p:nvSpPr>
            <p:cNvPr id="8" name="object 8"/>
            <p:cNvSpPr/>
            <p:nvPr/>
          </p:nvSpPr>
          <p:spPr>
            <a:xfrm>
              <a:off x="4286591" y="2998094"/>
              <a:ext cx="268749" cy="264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4992" y="2679069"/>
              <a:ext cx="659130" cy="452120"/>
            </a:xfrm>
            <a:custGeom>
              <a:avLst/>
              <a:gdLst/>
              <a:ahLst/>
              <a:cxnLst/>
              <a:rect l="l" t="t" r="r" b="b"/>
              <a:pathLst>
                <a:path w="659129" h="452119">
                  <a:moveTo>
                    <a:pt x="0" y="0"/>
                  </a:moveTo>
                  <a:lnTo>
                    <a:pt x="658998" y="45184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8842" y="282946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29" h="151130">
                  <a:moveTo>
                    <a:pt x="87799" y="150999"/>
                  </a:moveTo>
                  <a:lnTo>
                    <a:pt x="0" y="87799"/>
                  </a:lnTo>
                  <a:lnTo>
                    <a:pt x="63199" y="0"/>
                  </a:lnTo>
                  <a:lnTo>
                    <a:pt x="150999" y="63199"/>
                  </a:lnTo>
                  <a:lnTo>
                    <a:pt x="87799" y="150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4539" y="2353872"/>
              <a:ext cx="267599" cy="2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7166" y="1682371"/>
              <a:ext cx="267599" cy="263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6818" y="2353872"/>
              <a:ext cx="267599" cy="2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7417" y="1866496"/>
              <a:ext cx="552450" cy="577850"/>
            </a:xfrm>
            <a:custGeom>
              <a:avLst/>
              <a:gdLst/>
              <a:ahLst/>
              <a:cxnLst/>
              <a:rect l="l" t="t" r="r" b="b"/>
              <a:pathLst>
                <a:path w="552450" h="577850">
                  <a:moveTo>
                    <a:pt x="0" y="577798"/>
                  </a:moveTo>
                  <a:lnTo>
                    <a:pt x="551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867" y="2079043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99" y="152999"/>
                  </a:moveTo>
                  <a:lnTo>
                    <a:pt x="0" y="76499"/>
                  </a:lnTo>
                  <a:lnTo>
                    <a:pt x="76499" y="0"/>
                  </a:lnTo>
                  <a:lnTo>
                    <a:pt x="152999" y="76499"/>
                  </a:lnTo>
                  <a:lnTo>
                    <a:pt x="76499" y="1529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0565" y="1864391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7990" y="2046823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37"/>
                  </a:moveTo>
                  <a:lnTo>
                    <a:pt x="0" y="85877"/>
                  </a:lnTo>
                  <a:lnTo>
                    <a:pt x="69949" y="0"/>
                  </a:lnTo>
                  <a:lnTo>
                    <a:pt x="153399" y="72857"/>
                  </a:lnTo>
                  <a:lnTo>
                    <a:pt x="83449" y="158737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9165" y="2615344"/>
              <a:ext cx="659130" cy="494030"/>
            </a:xfrm>
            <a:custGeom>
              <a:avLst/>
              <a:gdLst/>
              <a:ahLst/>
              <a:cxnLst/>
              <a:rect l="l" t="t" r="r" b="b"/>
              <a:pathLst>
                <a:path w="659129" h="494030">
                  <a:moveTo>
                    <a:pt x="0" y="493849"/>
                  </a:moveTo>
                  <a:lnTo>
                    <a:pt x="658998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5665" y="2781794"/>
              <a:ext cx="146050" cy="161290"/>
            </a:xfrm>
            <a:custGeom>
              <a:avLst/>
              <a:gdLst/>
              <a:ahLst/>
              <a:cxnLst/>
              <a:rect l="l" t="t" r="r" b="b"/>
              <a:pathLst>
                <a:path w="146050" h="161289">
                  <a:moveTo>
                    <a:pt x="55324" y="161249"/>
                  </a:moveTo>
                  <a:lnTo>
                    <a:pt x="0" y="64674"/>
                  </a:lnTo>
                  <a:lnTo>
                    <a:pt x="90524" y="0"/>
                  </a:lnTo>
                  <a:lnTo>
                    <a:pt x="145824" y="96574"/>
                  </a:lnTo>
                  <a:lnTo>
                    <a:pt x="55324" y="1612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28513" y="1852208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4712" y="2943104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3558" y="2891012"/>
            <a:ext cx="313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7359" y="1824214"/>
            <a:ext cx="32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46515" y="912950"/>
            <a:ext cx="1457960" cy="2263775"/>
            <a:chOff x="4646515" y="912950"/>
            <a:chExt cx="1457960" cy="2263775"/>
          </a:xfrm>
        </p:grpSpPr>
        <p:sp>
          <p:nvSpPr>
            <p:cNvPr id="25" name="object 25"/>
            <p:cNvSpPr/>
            <p:nvPr/>
          </p:nvSpPr>
          <p:spPr>
            <a:xfrm>
              <a:off x="5422139" y="2643244"/>
              <a:ext cx="628015" cy="523875"/>
            </a:xfrm>
            <a:custGeom>
              <a:avLst/>
              <a:gdLst/>
              <a:ahLst/>
              <a:cxnLst/>
              <a:rect l="l" t="t" r="r" b="b"/>
              <a:pathLst>
                <a:path w="628014" h="523875">
                  <a:moveTo>
                    <a:pt x="627948" y="523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9563" y="2825669"/>
              <a:ext cx="153670" cy="158750"/>
            </a:xfrm>
            <a:custGeom>
              <a:avLst/>
              <a:gdLst/>
              <a:ahLst/>
              <a:cxnLst/>
              <a:rect l="l" t="t" r="r" b="b"/>
              <a:pathLst>
                <a:path w="153670" h="158750">
                  <a:moveTo>
                    <a:pt x="83449" y="158749"/>
                  </a:moveTo>
                  <a:lnTo>
                    <a:pt x="0" y="85874"/>
                  </a:lnTo>
                  <a:lnTo>
                    <a:pt x="69949" y="0"/>
                  </a:lnTo>
                  <a:lnTo>
                    <a:pt x="153399" y="72849"/>
                  </a:lnTo>
                  <a:lnTo>
                    <a:pt x="83449" y="15874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6040" y="1644871"/>
              <a:ext cx="687705" cy="609600"/>
            </a:xfrm>
            <a:custGeom>
              <a:avLst/>
              <a:gdLst/>
              <a:ahLst/>
              <a:cxnLst/>
              <a:rect l="l" t="t" r="r" b="b"/>
              <a:pathLst>
                <a:path w="687704" h="609600">
                  <a:moveTo>
                    <a:pt x="626698" y="8699"/>
                  </a:moveTo>
                  <a:lnTo>
                    <a:pt x="687598" y="609298"/>
                  </a:lnTo>
                </a:path>
                <a:path w="687704" h="609600">
                  <a:moveTo>
                    <a:pt x="626698" y="0"/>
                  </a:moveTo>
                  <a:lnTo>
                    <a:pt x="0" y="260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8038" y="912950"/>
              <a:ext cx="266399" cy="2663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07639" y="1227052"/>
              <a:ext cx="480059" cy="379095"/>
            </a:xfrm>
            <a:custGeom>
              <a:avLst/>
              <a:gdLst/>
              <a:ahLst/>
              <a:cxnLst/>
              <a:rect l="l" t="t" r="r" b="b"/>
              <a:pathLst>
                <a:path w="480060" h="379094">
                  <a:moveTo>
                    <a:pt x="479999" y="0"/>
                  </a:moveTo>
                  <a:lnTo>
                    <a:pt x="0" y="3788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7789" y="1584801"/>
              <a:ext cx="141605" cy="146685"/>
            </a:xfrm>
            <a:custGeom>
              <a:avLst/>
              <a:gdLst/>
              <a:ahLst/>
              <a:cxnLst/>
              <a:rect l="l" t="t" r="r" b="b"/>
              <a:pathLst>
                <a:path w="141604" h="146685">
                  <a:moveTo>
                    <a:pt x="102299" y="146099"/>
                  </a:moveTo>
                  <a:lnTo>
                    <a:pt x="0" y="103799"/>
                  </a:lnTo>
                  <a:lnTo>
                    <a:pt x="38699" y="0"/>
                  </a:lnTo>
                  <a:lnTo>
                    <a:pt x="140999" y="42299"/>
                  </a:lnTo>
                  <a:lnTo>
                    <a:pt x="102299" y="1460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24270" y="1654876"/>
            <a:ext cx="1053465" cy="963930"/>
            <a:chOff x="2324270" y="1654876"/>
            <a:chExt cx="1053465" cy="963930"/>
          </a:xfrm>
        </p:grpSpPr>
        <p:sp>
          <p:nvSpPr>
            <p:cNvPr id="32" name="object 32"/>
            <p:cNvSpPr/>
            <p:nvPr/>
          </p:nvSpPr>
          <p:spPr>
            <a:xfrm>
              <a:off x="2324270" y="2352322"/>
              <a:ext cx="266399" cy="2663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8869" y="2476337"/>
              <a:ext cx="799465" cy="18415"/>
            </a:xfrm>
            <a:custGeom>
              <a:avLst/>
              <a:gdLst/>
              <a:ahLst/>
              <a:cxnLst/>
              <a:rect l="l" t="t" r="r" b="b"/>
              <a:pathLst>
                <a:path w="799464" h="18414">
                  <a:moveTo>
                    <a:pt x="0" y="18242"/>
                  </a:moveTo>
                  <a:lnTo>
                    <a:pt x="79887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4069" y="243143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174" y="108182"/>
                  </a:moveTo>
                  <a:lnTo>
                    <a:pt x="0" y="108182"/>
                  </a:lnTo>
                  <a:lnTo>
                    <a:pt x="0" y="0"/>
                  </a:lnTo>
                  <a:lnTo>
                    <a:pt x="108174" y="0"/>
                  </a:lnTo>
                  <a:lnTo>
                    <a:pt x="108174" y="108182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0392" y="1664401"/>
              <a:ext cx="473709" cy="644525"/>
            </a:xfrm>
            <a:custGeom>
              <a:avLst/>
              <a:gdLst/>
              <a:ahLst/>
              <a:cxnLst/>
              <a:rect l="l" t="t" r="r" b="b"/>
              <a:pathLst>
                <a:path w="473710" h="644525">
                  <a:moveTo>
                    <a:pt x="0" y="643991"/>
                  </a:moveTo>
                  <a:lnTo>
                    <a:pt x="473101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1044" y="1910683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4" h="151764">
                  <a:moveTo>
                    <a:pt x="85724" y="151729"/>
                  </a:moveTo>
                  <a:lnTo>
                    <a:pt x="0" y="85702"/>
                  </a:lnTo>
                  <a:lnTo>
                    <a:pt x="66049" y="0"/>
                  </a:lnTo>
                  <a:lnTo>
                    <a:pt x="151749" y="66027"/>
                  </a:lnTo>
                  <a:lnTo>
                    <a:pt x="85724" y="15172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2977819" y="1417722"/>
            <a:ext cx="266399" cy="266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03587" y="4346691"/>
            <a:ext cx="266399" cy="266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413961" y="3136818"/>
            <a:ext cx="1061085" cy="266700"/>
            <a:chOff x="6413961" y="3136818"/>
            <a:chExt cx="1061085" cy="266700"/>
          </a:xfrm>
        </p:grpSpPr>
        <p:sp>
          <p:nvSpPr>
            <p:cNvPr id="40" name="object 40"/>
            <p:cNvSpPr/>
            <p:nvPr/>
          </p:nvSpPr>
          <p:spPr>
            <a:xfrm>
              <a:off x="7208235" y="3136818"/>
              <a:ext cx="266399" cy="2663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23486" y="3260893"/>
              <a:ext cx="799465" cy="18415"/>
            </a:xfrm>
            <a:custGeom>
              <a:avLst/>
              <a:gdLst/>
              <a:ahLst/>
              <a:cxnLst/>
              <a:rect l="l" t="t" r="r" b="b"/>
              <a:pathLst>
                <a:path w="799465" h="18414">
                  <a:moveTo>
                    <a:pt x="0" y="18249"/>
                  </a:moveTo>
                  <a:lnTo>
                    <a:pt x="79887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8686" y="32159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199" y="108174"/>
                  </a:moveTo>
                  <a:lnTo>
                    <a:pt x="0" y="108174"/>
                  </a:lnTo>
                  <a:lnTo>
                    <a:pt x="0" y="0"/>
                  </a:lnTo>
                  <a:lnTo>
                    <a:pt x="108199" y="0"/>
                  </a:lnTo>
                  <a:lnTo>
                    <a:pt x="108199" y="108174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6108987" y="3136818"/>
            <a:ext cx="255599" cy="2663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180537" y="3465967"/>
            <a:ext cx="112395" cy="818515"/>
            <a:chOff x="6180537" y="3465967"/>
            <a:chExt cx="112395" cy="818515"/>
          </a:xfrm>
        </p:grpSpPr>
        <p:sp>
          <p:nvSpPr>
            <p:cNvPr id="45" name="object 45"/>
            <p:cNvSpPr/>
            <p:nvPr/>
          </p:nvSpPr>
          <p:spPr>
            <a:xfrm>
              <a:off x="6230087" y="3475492"/>
              <a:ext cx="13970" cy="799465"/>
            </a:xfrm>
            <a:custGeom>
              <a:avLst/>
              <a:gdLst/>
              <a:ahLst/>
              <a:cxnLst/>
              <a:rect l="l" t="t" r="r" b="b"/>
              <a:pathLst>
                <a:path w="13970" h="799464">
                  <a:moveTo>
                    <a:pt x="13399" y="0"/>
                  </a:moveTo>
                  <a:lnTo>
                    <a:pt x="0" y="798923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0537" y="381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08099" y="112374"/>
                  </a:moveTo>
                  <a:lnTo>
                    <a:pt x="0" y="108099"/>
                  </a:lnTo>
                  <a:lnTo>
                    <a:pt x="4274" y="0"/>
                  </a:lnTo>
                  <a:lnTo>
                    <a:pt x="112374" y="4274"/>
                  </a:lnTo>
                  <a:lnTo>
                    <a:pt x="108099" y="112374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14424" y="1796811"/>
            <a:ext cx="317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802639" y="2566229"/>
            <a:ext cx="311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6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61165" y="1308760"/>
            <a:ext cx="307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3950" dirty="0">
                <a:solidFill>
                  <a:srgbClr val="990000"/>
                </a:solidFill>
                <a:latin typeface="Comfortaa"/>
                <a:cs typeface="Comfortaa"/>
              </a:rPr>
              <a:t>7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1790" y="2628827"/>
            <a:ext cx="311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8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48864" y="2566229"/>
            <a:ext cx="289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6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47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75087" y="2943904"/>
            <a:ext cx="311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9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85666" y="3696797"/>
            <a:ext cx="311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0864" dirty="0">
                <a:solidFill>
                  <a:srgbClr val="990000"/>
                </a:solidFill>
                <a:latin typeface="Comfortaa"/>
                <a:cs typeface="Comfortaa"/>
              </a:rPr>
              <a:t>9</a:t>
            </a:r>
            <a:endParaRPr sz="1350" baseline="-30864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7" name="object 7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5116" y="2815919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70">
                <a:moveTo>
                  <a:pt x="500849" y="496199"/>
                </a:moveTo>
                <a:lnTo>
                  <a:pt x="438025" y="494266"/>
                </a:lnTo>
                <a:lnTo>
                  <a:pt x="377530" y="488622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5"/>
                </a:lnTo>
                <a:lnTo>
                  <a:pt x="126406" y="412873"/>
                </a:lnTo>
                <a:lnTo>
                  <a:pt x="89738" y="389845"/>
                </a:lnTo>
                <a:lnTo>
                  <a:pt x="58684" y="364733"/>
                </a:lnTo>
                <a:lnTo>
                  <a:pt x="15297" y="309189"/>
                </a:lnTo>
                <a:lnTo>
                  <a:pt x="0" y="248099"/>
                </a:lnTo>
                <a:lnTo>
                  <a:pt x="3902" y="216977"/>
                </a:lnTo>
                <a:lnTo>
                  <a:pt x="33714" y="158428"/>
                </a:lnTo>
                <a:lnTo>
                  <a:pt x="89738" y="106353"/>
                </a:lnTo>
                <a:lnTo>
                  <a:pt x="126406" y="83325"/>
                </a:lnTo>
                <a:lnTo>
                  <a:pt x="168219" y="62613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6"/>
                </a:lnTo>
                <a:lnTo>
                  <a:pt x="438025" y="1932"/>
                </a:lnTo>
                <a:lnTo>
                  <a:pt x="500849" y="0"/>
                </a:lnTo>
                <a:lnTo>
                  <a:pt x="563672" y="1932"/>
                </a:lnTo>
                <a:lnTo>
                  <a:pt x="624167" y="7576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3"/>
                </a:lnTo>
                <a:lnTo>
                  <a:pt x="875291" y="83325"/>
                </a:lnTo>
                <a:lnTo>
                  <a:pt x="911959" y="106353"/>
                </a:lnTo>
                <a:lnTo>
                  <a:pt x="943013" y="131465"/>
                </a:lnTo>
                <a:lnTo>
                  <a:pt x="986400" y="187009"/>
                </a:lnTo>
                <a:lnTo>
                  <a:pt x="1001698" y="248099"/>
                </a:lnTo>
                <a:lnTo>
                  <a:pt x="997795" y="279221"/>
                </a:lnTo>
                <a:lnTo>
                  <a:pt x="967983" y="337770"/>
                </a:lnTo>
                <a:lnTo>
                  <a:pt x="911959" y="389845"/>
                </a:lnTo>
                <a:lnTo>
                  <a:pt x="875291" y="412873"/>
                </a:lnTo>
                <a:lnTo>
                  <a:pt x="833478" y="433585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2"/>
                </a:lnTo>
                <a:lnTo>
                  <a:pt x="563672" y="494266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93608" y="1693946"/>
            <a:ext cx="82550" cy="1122045"/>
            <a:chOff x="793608" y="1693946"/>
            <a:chExt cx="82550" cy="1122045"/>
          </a:xfrm>
        </p:grpSpPr>
        <p:sp>
          <p:nvSpPr>
            <p:cNvPr id="28" name="object 28"/>
            <p:cNvSpPr/>
            <p:nvPr/>
          </p:nvSpPr>
          <p:spPr>
            <a:xfrm>
              <a:off x="834598" y="1789921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10259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608" y="1693946"/>
              <a:ext cx="8197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443105" y="1693946"/>
            <a:ext cx="82550" cy="1122045"/>
            <a:chOff x="2443105" y="1693946"/>
            <a:chExt cx="82550" cy="1122045"/>
          </a:xfrm>
        </p:grpSpPr>
        <p:sp>
          <p:nvSpPr>
            <p:cNvPr id="31" name="object 31"/>
            <p:cNvSpPr/>
            <p:nvPr/>
          </p:nvSpPr>
          <p:spPr>
            <a:xfrm>
              <a:off x="2484095" y="1789921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10259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43105" y="1693946"/>
              <a:ext cx="8198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34965" y="1693946"/>
            <a:ext cx="82550" cy="1122045"/>
            <a:chOff x="4634965" y="1693946"/>
            <a:chExt cx="82550" cy="1122045"/>
          </a:xfrm>
        </p:grpSpPr>
        <p:sp>
          <p:nvSpPr>
            <p:cNvPr id="34" name="object 34"/>
            <p:cNvSpPr/>
            <p:nvPr/>
          </p:nvSpPr>
          <p:spPr>
            <a:xfrm>
              <a:off x="4675965" y="1789921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10259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34965" y="1693946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646761" y="1693946"/>
            <a:ext cx="82550" cy="1122045"/>
            <a:chOff x="6646761" y="1693946"/>
            <a:chExt cx="82550" cy="1122045"/>
          </a:xfrm>
        </p:grpSpPr>
        <p:sp>
          <p:nvSpPr>
            <p:cNvPr id="37" name="object 37"/>
            <p:cNvSpPr/>
            <p:nvPr/>
          </p:nvSpPr>
          <p:spPr>
            <a:xfrm>
              <a:off x="6687761" y="1789921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10259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761" y="1693946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254258" y="1693946"/>
            <a:ext cx="82550" cy="1122045"/>
            <a:chOff x="8254258" y="1693946"/>
            <a:chExt cx="82550" cy="1122045"/>
          </a:xfrm>
        </p:grpSpPr>
        <p:sp>
          <p:nvSpPr>
            <p:cNvPr id="40" name="object 40"/>
            <p:cNvSpPr/>
            <p:nvPr/>
          </p:nvSpPr>
          <p:spPr>
            <a:xfrm>
              <a:off x="8295258" y="1789921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h="1026160">
                  <a:moveTo>
                    <a:pt x="0" y="10259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54258" y="1693946"/>
              <a:ext cx="81999" cy="105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7" name="object 7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6133" y="863436"/>
            <a:ext cx="4375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89827" y="863436"/>
            <a:ext cx="58928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latin typeface="Comfortaa"/>
                <a:cs typeface="Comfortaa"/>
              </a:rPr>
              <a:t>OTHER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811650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75116" y="2815919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70">
                <a:moveTo>
                  <a:pt x="500849" y="496199"/>
                </a:moveTo>
                <a:lnTo>
                  <a:pt x="438025" y="494266"/>
                </a:lnTo>
                <a:lnTo>
                  <a:pt x="377530" y="488622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5"/>
                </a:lnTo>
                <a:lnTo>
                  <a:pt x="126406" y="412873"/>
                </a:lnTo>
                <a:lnTo>
                  <a:pt x="89738" y="389845"/>
                </a:lnTo>
                <a:lnTo>
                  <a:pt x="58684" y="364733"/>
                </a:lnTo>
                <a:lnTo>
                  <a:pt x="15297" y="309189"/>
                </a:lnTo>
                <a:lnTo>
                  <a:pt x="0" y="248099"/>
                </a:lnTo>
                <a:lnTo>
                  <a:pt x="3902" y="216977"/>
                </a:lnTo>
                <a:lnTo>
                  <a:pt x="33714" y="158428"/>
                </a:lnTo>
                <a:lnTo>
                  <a:pt x="89738" y="106353"/>
                </a:lnTo>
                <a:lnTo>
                  <a:pt x="126406" y="83325"/>
                </a:lnTo>
                <a:lnTo>
                  <a:pt x="168219" y="62613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6"/>
                </a:lnTo>
                <a:lnTo>
                  <a:pt x="438025" y="1932"/>
                </a:lnTo>
                <a:lnTo>
                  <a:pt x="500849" y="0"/>
                </a:lnTo>
                <a:lnTo>
                  <a:pt x="563672" y="1932"/>
                </a:lnTo>
                <a:lnTo>
                  <a:pt x="624167" y="7576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3"/>
                </a:lnTo>
                <a:lnTo>
                  <a:pt x="875291" y="83325"/>
                </a:lnTo>
                <a:lnTo>
                  <a:pt x="911959" y="106353"/>
                </a:lnTo>
                <a:lnTo>
                  <a:pt x="943013" y="131465"/>
                </a:lnTo>
                <a:lnTo>
                  <a:pt x="986400" y="187009"/>
                </a:lnTo>
                <a:lnTo>
                  <a:pt x="1001698" y="248099"/>
                </a:lnTo>
                <a:lnTo>
                  <a:pt x="997795" y="279221"/>
                </a:lnTo>
                <a:lnTo>
                  <a:pt x="967983" y="337770"/>
                </a:lnTo>
                <a:lnTo>
                  <a:pt x="911959" y="389845"/>
                </a:lnTo>
                <a:lnTo>
                  <a:pt x="875291" y="412873"/>
                </a:lnTo>
                <a:lnTo>
                  <a:pt x="833478" y="433585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2"/>
                </a:lnTo>
                <a:lnTo>
                  <a:pt x="563672" y="494266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27557" y="863436"/>
            <a:ext cx="49720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7" name="object 7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699" y="1179422"/>
            <a:ext cx="8268970" cy="496570"/>
            <a:chOff x="437699" y="1179422"/>
            <a:chExt cx="8268970" cy="496570"/>
          </a:xfrm>
        </p:grpSpPr>
        <p:sp>
          <p:nvSpPr>
            <p:cNvPr id="16" name="object 16"/>
            <p:cNvSpPr/>
            <p:nvPr/>
          </p:nvSpPr>
          <p:spPr>
            <a:xfrm>
              <a:off x="437699" y="1179422"/>
              <a:ext cx="794385" cy="496570"/>
            </a:xfrm>
            <a:custGeom>
              <a:avLst/>
              <a:gdLst/>
              <a:ahLst/>
              <a:cxnLst/>
              <a:rect l="l" t="t" r="r" b="b"/>
              <a:pathLst>
                <a:path w="794385" h="496569">
                  <a:moveTo>
                    <a:pt x="396899" y="496199"/>
                  </a:moveTo>
                  <a:lnTo>
                    <a:pt x="338248" y="493508"/>
                  </a:lnTo>
                  <a:lnTo>
                    <a:pt x="282269" y="485694"/>
                  </a:lnTo>
                  <a:lnTo>
                    <a:pt x="229576" y="473140"/>
                  </a:lnTo>
                  <a:lnTo>
                    <a:pt x="180783" y="456228"/>
                  </a:lnTo>
                  <a:lnTo>
                    <a:pt x="136503" y="435344"/>
                  </a:lnTo>
                  <a:lnTo>
                    <a:pt x="97352" y="410871"/>
                  </a:lnTo>
                  <a:lnTo>
                    <a:pt x="63942" y="383192"/>
                  </a:lnTo>
                  <a:lnTo>
                    <a:pt x="36888" y="352692"/>
                  </a:lnTo>
                  <a:lnTo>
                    <a:pt x="16804" y="319754"/>
                  </a:lnTo>
                  <a:lnTo>
                    <a:pt x="0" y="248099"/>
                  </a:lnTo>
                  <a:lnTo>
                    <a:pt x="4303" y="211437"/>
                  </a:lnTo>
                  <a:lnTo>
                    <a:pt x="36888" y="143506"/>
                  </a:lnTo>
                  <a:lnTo>
                    <a:pt x="63942" y="113006"/>
                  </a:lnTo>
                  <a:lnTo>
                    <a:pt x="97352" y="85327"/>
                  </a:lnTo>
                  <a:lnTo>
                    <a:pt x="136503" y="60854"/>
                  </a:lnTo>
                  <a:lnTo>
                    <a:pt x="180783" y="39970"/>
                  </a:lnTo>
                  <a:lnTo>
                    <a:pt x="229576" y="23058"/>
                  </a:lnTo>
                  <a:lnTo>
                    <a:pt x="282269" y="10504"/>
                  </a:lnTo>
                  <a:lnTo>
                    <a:pt x="338248" y="2690"/>
                  </a:lnTo>
                  <a:lnTo>
                    <a:pt x="396899" y="0"/>
                  </a:lnTo>
                  <a:lnTo>
                    <a:pt x="455550" y="2690"/>
                  </a:lnTo>
                  <a:lnTo>
                    <a:pt x="511529" y="10504"/>
                  </a:lnTo>
                  <a:lnTo>
                    <a:pt x="564222" y="23058"/>
                  </a:lnTo>
                  <a:lnTo>
                    <a:pt x="613015" y="39970"/>
                  </a:lnTo>
                  <a:lnTo>
                    <a:pt x="657294" y="60854"/>
                  </a:lnTo>
                  <a:lnTo>
                    <a:pt x="696445" y="85327"/>
                  </a:lnTo>
                  <a:lnTo>
                    <a:pt x="729855" y="113006"/>
                  </a:lnTo>
                  <a:lnTo>
                    <a:pt x="756909" y="143506"/>
                  </a:lnTo>
                  <a:lnTo>
                    <a:pt x="776994" y="176444"/>
                  </a:lnTo>
                  <a:lnTo>
                    <a:pt x="793798" y="248099"/>
                  </a:lnTo>
                  <a:lnTo>
                    <a:pt x="789495" y="284761"/>
                  </a:lnTo>
                  <a:lnTo>
                    <a:pt x="756909" y="352692"/>
                  </a:lnTo>
                  <a:lnTo>
                    <a:pt x="729855" y="383192"/>
                  </a:lnTo>
                  <a:lnTo>
                    <a:pt x="696445" y="410871"/>
                  </a:lnTo>
                  <a:lnTo>
                    <a:pt x="657294" y="435344"/>
                  </a:lnTo>
                  <a:lnTo>
                    <a:pt x="613015" y="456228"/>
                  </a:lnTo>
                  <a:lnTo>
                    <a:pt x="564222" y="473140"/>
                  </a:lnTo>
                  <a:lnTo>
                    <a:pt x="511529" y="485694"/>
                  </a:lnTo>
                  <a:lnTo>
                    <a:pt x="455550" y="493508"/>
                  </a:lnTo>
                  <a:lnTo>
                    <a:pt x="396899" y="496199"/>
                  </a:lnTo>
                  <a:close/>
                </a:path>
              </a:pathLst>
            </a:custGeom>
            <a:solidFill>
              <a:srgbClr val="3B77D8">
                <a:alpha val="53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3246" y="1179422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30" h="496569">
                  <a:moveTo>
                    <a:pt x="500849" y="496199"/>
                  </a:moveTo>
                  <a:lnTo>
                    <a:pt x="438023" y="494265"/>
                  </a:lnTo>
                  <a:lnTo>
                    <a:pt x="377526" y="488621"/>
                  </a:lnTo>
                  <a:lnTo>
                    <a:pt x="319828" y="479499"/>
                  </a:lnTo>
                  <a:lnTo>
                    <a:pt x="265397" y="467130"/>
                  </a:lnTo>
                  <a:lnTo>
                    <a:pt x="214702" y="451748"/>
                  </a:lnTo>
                  <a:lnTo>
                    <a:pt x="168214" y="433584"/>
                  </a:lnTo>
                  <a:lnTo>
                    <a:pt x="126402" y="412872"/>
                  </a:lnTo>
                  <a:lnTo>
                    <a:pt x="89735" y="389844"/>
                  </a:lnTo>
                  <a:lnTo>
                    <a:pt x="58682" y="364732"/>
                  </a:lnTo>
                  <a:lnTo>
                    <a:pt x="15296" y="309188"/>
                  </a:lnTo>
                  <a:lnTo>
                    <a:pt x="0" y="248099"/>
                  </a:lnTo>
                  <a:lnTo>
                    <a:pt x="3902" y="216978"/>
                  </a:lnTo>
                  <a:lnTo>
                    <a:pt x="33712" y="158429"/>
                  </a:lnTo>
                  <a:lnTo>
                    <a:pt x="89735" y="106354"/>
                  </a:lnTo>
                  <a:lnTo>
                    <a:pt x="126402" y="83326"/>
                  </a:lnTo>
                  <a:lnTo>
                    <a:pt x="168214" y="62614"/>
                  </a:lnTo>
                  <a:lnTo>
                    <a:pt x="214702" y="44450"/>
                  </a:lnTo>
                  <a:lnTo>
                    <a:pt x="265397" y="29068"/>
                  </a:lnTo>
                  <a:lnTo>
                    <a:pt x="319828" y="16699"/>
                  </a:lnTo>
                  <a:lnTo>
                    <a:pt x="377526" y="7577"/>
                  </a:lnTo>
                  <a:lnTo>
                    <a:pt x="438023" y="1933"/>
                  </a:lnTo>
                  <a:lnTo>
                    <a:pt x="500849" y="0"/>
                  </a:lnTo>
                  <a:lnTo>
                    <a:pt x="563672" y="1933"/>
                  </a:lnTo>
                  <a:lnTo>
                    <a:pt x="624167" y="7577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4"/>
                  </a:lnTo>
                  <a:lnTo>
                    <a:pt x="875291" y="83326"/>
                  </a:lnTo>
                  <a:lnTo>
                    <a:pt x="911959" y="106354"/>
                  </a:lnTo>
                  <a:lnTo>
                    <a:pt x="943013" y="131466"/>
                  </a:lnTo>
                  <a:lnTo>
                    <a:pt x="986400" y="187010"/>
                  </a:lnTo>
                  <a:lnTo>
                    <a:pt x="1001698" y="248099"/>
                  </a:lnTo>
                  <a:lnTo>
                    <a:pt x="997795" y="279220"/>
                  </a:lnTo>
                  <a:lnTo>
                    <a:pt x="967983" y="337769"/>
                  </a:lnTo>
                  <a:lnTo>
                    <a:pt x="911959" y="389844"/>
                  </a:lnTo>
                  <a:lnTo>
                    <a:pt x="875291" y="412872"/>
                  </a:lnTo>
                  <a:lnTo>
                    <a:pt x="833478" y="433584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1"/>
                  </a:lnTo>
                  <a:lnTo>
                    <a:pt x="563672" y="494265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77909C">
                <a:alpha val="4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84259" y="1179422"/>
              <a:ext cx="822325" cy="496570"/>
            </a:xfrm>
            <a:custGeom>
              <a:avLst/>
              <a:gdLst/>
              <a:ahLst/>
              <a:cxnLst/>
              <a:rect l="l" t="t" r="r" b="b"/>
              <a:pathLst>
                <a:path w="822325" h="496569">
                  <a:moveTo>
                    <a:pt x="410999" y="496199"/>
                  </a:moveTo>
                  <a:lnTo>
                    <a:pt x="350262" y="493508"/>
                  </a:lnTo>
                  <a:lnTo>
                    <a:pt x="292293" y="485694"/>
                  </a:lnTo>
                  <a:lnTo>
                    <a:pt x="237727" y="473140"/>
                  </a:lnTo>
                  <a:lnTo>
                    <a:pt x="187200" y="456228"/>
                  </a:lnTo>
                  <a:lnTo>
                    <a:pt x="141349" y="435344"/>
                  </a:lnTo>
                  <a:lnTo>
                    <a:pt x="100807" y="410871"/>
                  </a:lnTo>
                  <a:lnTo>
                    <a:pt x="66211" y="383192"/>
                  </a:lnTo>
                  <a:lnTo>
                    <a:pt x="38197" y="352692"/>
                  </a:lnTo>
                  <a:lnTo>
                    <a:pt x="17400" y="319754"/>
                  </a:lnTo>
                  <a:lnTo>
                    <a:pt x="0" y="248099"/>
                  </a:lnTo>
                  <a:lnTo>
                    <a:pt x="4456" y="211437"/>
                  </a:lnTo>
                  <a:lnTo>
                    <a:pt x="38197" y="143506"/>
                  </a:lnTo>
                  <a:lnTo>
                    <a:pt x="66211" y="113006"/>
                  </a:lnTo>
                  <a:lnTo>
                    <a:pt x="100807" y="85327"/>
                  </a:lnTo>
                  <a:lnTo>
                    <a:pt x="141349" y="60854"/>
                  </a:lnTo>
                  <a:lnTo>
                    <a:pt x="187200" y="39970"/>
                  </a:lnTo>
                  <a:lnTo>
                    <a:pt x="237727" y="23058"/>
                  </a:lnTo>
                  <a:lnTo>
                    <a:pt x="292293" y="10504"/>
                  </a:lnTo>
                  <a:lnTo>
                    <a:pt x="350262" y="2690"/>
                  </a:lnTo>
                  <a:lnTo>
                    <a:pt x="410999" y="0"/>
                  </a:lnTo>
                  <a:lnTo>
                    <a:pt x="471736" y="2690"/>
                  </a:lnTo>
                  <a:lnTo>
                    <a:pt x="529705" y="10504"/>
                  </a:lnTo>
                  <a:lnTo>
                    <a:pt x="584270" y="23058"/>
                  </a:lnTo>
                  <a:lnTo>
                    <a:pt x="634797" y="39970"/>
                  </a:lnTo>
                  <a:lnTo>
                    <a:pt x="680649" y="60854"/>
                  </a:lnTo>
                  <a:lnTo>
                    <a:pt x="721190" y="85327"/>
                  </a:lnTo>
                  <a:lnTo>
                    <a:pt x="755786" y="113006"/>
                  </a:lnTo>
                  <a:lnTo>
                    <a:pt x="783800" y="143506"/>
                  </a:lnTo>
                  <a:lnTo>
                    <a:pt x="804597" y="176444"/>
                  </a:lnTo>
                  <a:lnTo>
                    <a:pt x="821998" y="248099"/>
                  </a:lnTo>
                  <a:lnTo>
                    <a:pt x="817542" y="284761"/>
                  </a:lnTo>
                  <a:lnTo>
                    <a:pt x="783800" y="352692"/>
                  </a:lnTo>
                  <a:lnTo>
                    <a:pt x="755786" y="383192"/>
                  </a:lnTo>
                  <a:lnTo>
                    <a:pt x="721190" y="410871"/>
                  </a:lnTo>
                  <a:lnTo>
                    <a:pt x="680649" y="435344"/>
                  </a:lnTo>
                  <a:lnTo>
                    <a:pt x="634797" y="456228"/>
                  </a:lnTo>
                  <a:lnTo>
                    <a:pt x="584270" y="473140"/>
                  </a:lnTo>
                  <a:lnTo>
                    <a:pt x="529705" y="485694"/>
                  </a:lnTo>
                  <a:lnTo>
                    <a:pt x="471736" y="493508"/>
                  </a:lnTo>
                  <a:lnTo>
                    <a:pt x="410999" y="496199"/>
                  </a:lnTo>
                  <a:close/>
                </a:path>
              </a:pathLst>
            </a:custGeom>
            <a:solidFill>
              <a:srgbClr val="CC0000">
                <a:alpha val="43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133" y="863436"/>
            <a:ext cx="4375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9827" y="863436"/>
            <a:ext cx="58928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latin typeface="Comfortaa"/>
                <a:cs typeface="Comfortaa"/>
              </a:rPr>
              <a:t>OTHER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4283" y="811650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31497" y="1179422"/>
            <a:ext cx="6652895" cy="496570"/>
            <a:chOff x="1231497" y="1179422"/>
            <a:chExt cx="6652895" cy="496570"/>
          </a:xfrm>
        </p:grpSpPr>
        <p:sp>
          <p:nvSpPr>
            <p:cNvPr id="32" name="object 3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22066" y="1179422"/>
              <a:ext cx="908050" cy="496570"/>
            </a:xfrm>
            <a:custGeom>
              <a:avLst/>
              <a:gdLst/>
              <a:ahLst/>
              <a:cxnLst/>
              <a:rect l="l" t="t" r="r" b="b"/>
              <a:pathLst>
                <a:path w="908050" h="496569">
                  <a:moveTo>
                    <a:pt x="453899" y="496199"/>
                  </a:moveTo>
                  <a:lnTo>
                    <a:pt x="392309" y="493934"/>
                  </a:lnTo>
                  <a:lnTo>
                    <a:pt x="333237" y="487336"/>
                  </a:lnTo>
                  <a:lnTo>
                    <a:pt x="277224" y="476702"/>
                  </a:lnTo>
                  <a:lnTo>
                    <a:pt x="224810" y="462326"/>
                  </a:lnTo>
                  <a:lnTo>
                    <a:pt x="176537" y="444504"/>
                  </a:lnTo>
                  <a:lnTo>
                    <a:pt x="132946" y="423532"/>
                  </a:lnTo>
                  <a:lnTo>
                    <a:pt x="94577" y="399705"/>
                  </a:lnTo>
                  <a:lnTo>
                    <a:pt x="61972" y="373320"/>
                  </a:lnTo>
                  <a:lnTo>
                    <a:pt x="35670" y="344671"/>
                  </a:lnTo>
                  <a:lnTo>
                    <a:pt x="4143" y="281765"/>
                  </a:lnTo>
                  <a:lnTo>
                    <a:pt x="0" y="248099"/>
                  </a:lnTo>
                  <a:lnTo>
                    <a:pt x="4143" y="214433"/>
                  </a:lnTo>
                  <a:lnTo>
                    <a:pt x="35670" y="151527"/>
                  </a:lnTo>
                  <a:lnTo>
                    <a:pt x="61972" y="122878"/>
                  </a:lnTo>
                  <a:lnTo>
                    <a:pt x="94577" y="96493"/>
                  </a:lnTo>
                  <a:lnTo>
                    <a:pt x="132946" y="72666"/>
                  </a:lnTo>
                  <a:lnTo>
                    <a:pt x="176537" y="51694"/>
                  </a:lnTo>
                  <a:lnTo>
                    <a:pt x="224810" y="33872"/>
                  </a:lnTo>
                  <a:lnTo>
                    <a:pt x="277224" y="19496"/>
                  </a:lnTo>
                  <a:lnTo>
                    <a:pt x="333237" y="8862"/>
                  </a:lnTo>
                  <a:lnTo>
                    <a:pt x="392309" y="2264"/>
                  </a:lnTo>
                  <a:lnTo>
                    <a:pt x="453899" y="0"/>
                  </a:lnTo>
                  <a:lnTo>
                    <a:pt x="515489" y="2264"/>
                  </a:lnTo>
                  <a:lnTo>
                    <a:pt x="574561" y="8862"/>
                  </a:lnTo>
                  <a:lnTo>
                    <a:pt x="630574" y="19496"/>
                  </a:lnTo>
                  <a:lnTo>
                    <a:pt x="682987" y="33872"/>
                  </a:lnTo>
                  <a:lnTo>
                    <a:pt x="731260" y="51694"/>
                  </a:lnTo>
                  <a:lnTo>
                    <a:pt x="774851" y="72666"/>
                  </a:lnTo>
                  <a:lnTo>
                    <a:pt x="813220" y="96493"/>
                  </a:lnTo>
                  <a:lnTo>
                    <a:pt x="845826" y="122878"/>
                  </a:lnTo>
                  <a:lnTo>
                    <a:pt x="872127" y="151527"/>
                  </a:lnTo>
                  <a:lnTo>
                    <a:pt x="903654" y="214433"/>
                  </a:lnTo>
                  <a:lnTo>
                    <a:pt x="907798" y="248099"/>
                  </a:lnTo>
                  <a:lnTo>
                    <a:pt x="903654" y="281765"/>
                  </a:lnTo>
                  <a:lnTo>
                    <a:pt x="872127" y="344671"/>
                  </a:lnTo>
                  <a:lnTo>
                    <a:pt x="845826" y="373320"/>
                  </a:lnTo>
                  <a:lnTo>
                    <a:pt x="813220" y="399705"/>
                  </a:lnTo>
                  <a:lnTo>
                    <a:pt x="774851" y="423532"/>
                  </a:lnTo>
                  <a:lnTo>
                    <a:pt x="731260" y="444504"/>
                  </a:lnTo>
                  <a:lnTo>
                    <a:pt x="682987" y="462326"/>
                  </a:lnTo>
                  <a:lnTo>
                    <a:pt x="630574" y="476702"/>
                  </a:lnTo>
                  <a:lnTo>
                    <a:pt x="574561" y="487336"/>
                  </a:lnTo>
                  <a:lnTo>
                    <a:pt x="515489" y="493934"/>
                  </a:lnTo>
                  <a:lnTo>
                    <a:pt x="453899" y="496199"/>
                  </a:lnTo>
                  <a:close/>
                </a:path>
              </a:pathLst>
            </a:custGeom>
            <a:solidFill>
              <a:srgbClr val="E69138">
                <a:alpha val="4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27557" y="863436"/>
            <a:ext cx="49720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75116" y="2815919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70">
                <a:moveTo>
                  <a:pt x="500849" y="496199"/>
                </a:moveTo>
                <a:lnTo>
                  <a:pt x="438025" y="494266"/>
                </a:lnTo>
                <a:lnTo>
                  <a:pt x="377530" y="488622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5"/>
                </a:lnTo>
                <a:lnTo>
                  <a:pt x="126406" y="412873"/>
                </a:lnTo>
                <a:lnTo>
                  <a:pt x="89738" y="389845"/>
                </a:lnTo>
                <a:lnTo>
                  <a:pt x="58684" y="364733"/>
                </a:lnTo>
                <a:lnTo>
                  <a:pt x="15297" y="309189"/>
                </a:lnTo>
                <a:lnTo>
                  <a:pt x="0" y="248099"/>
                </a:lnTo>
                <a:lnTo>
                  <a:pt x="3902" y="216977"/>
                </a:lnTo>
                <a:lnTo>
                  <a:pt x="33714" y="158428"/>
                </a:lnTo>
                <a:lnTo>
                  <a:pt x="89738" y="106353"/>
                </a:lnTo>
                <a:lnTo>
                  <a:pt x="126406" y="83325"/>
                </a:lnTo>
                <a:lnTo>
                  <a:pt x="168219" y="62613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6"/>
                </a:lnTo>
                <a:lnTo>
                  <a:pt x="438025" y="1932"/>
                </a:lnTo>
                <a:lnTo>
                  <a:pt x="500849" y="0"/>
                </a:lnTo>
                <a:lnTo>
                  <a:pt x="563672" y="1932"/>
                </a:lnTo>
                <a:lnTo>
                  <a:pt x="624167" y="7576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3"/>
                </a:lnTo>
                <a:lnTo>
                  <a:pt x="875291" y="83325"/>
                </a:lnTo>
                <a:lnTo>
                  <a:pt x="911959" y="106353"/>
                </a:lnTo>
                <a:lnTo>
                  <a:pt x="943013" y="131465"/>
                </a:lnTo>
                <a:lnTo>
                  <a:pt x="986400" y="187009"/>
                </a:lnTo>
                <a:lnTo>
                  <a:pt x="1001698" y="248099"/>
                </a:lnTo>
                <a:lnTo>
                  <a:pt x="997795" y="279221"/>
                </a:lnTo>
                <a:lnTo>
                  <a:pt x="967983" y="337770"/>
                </a:lnTo>
                <a:lnTo>
                  <a:pt x="911959" y="389845"/>
                </a:lnTo>
                <a:lnTo>
                  <a:pt x="875291" y="412873"/>
                </a:lnTo>
                <a:lnTo>
                  <a:pt x="833478" y="433585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2"/>
                </a:lnTo>
                <a:lnTo>
                  <a:pt x="563672" y="494266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7" name="object 7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699" y="1179422"/>
            <a:ext cx="8268970" cy="496570"/>
            <a:chOff x="437699" y="1179422"/>
            <a:chExt cx="8268970" cy="496570"/>
          </a:xfrm>
        </p:grpSpPr>
        <p:sp>
          <p:nvSpPr>
            <p:cNvPr id="16" name="object 16"/>
            <p:cNvSpPr/>
            <p:nvPr/>
          </p:nvSpPr>
          <p:spPr>
            <a:xfrm>
              <a:off x="7884259" y="1179422"/>
              <a:ext cx="822325" cy="496570"/>
            </a:xfrm>
            <a:custGeom>
              <a:avLst/>
              <a:gdLst/>
              <a:ahLst/>
              <a:cxnLst/>
              <a:rect l="l" t="t" r="r" b="b"/>
              <a:pathLst>
                <a:path w="822325" h="496569">
                  <a:moveTo>
                    <a:pt x="410999" y="496199"/>
                  </a:moveTo>
                  <a:lnTo>
                    <a:pt x="350262" y="493508"/>
                  </a:lnTo>
                  <a:lnTo>
                    <a:pt x="292293" y="485694"/>
                  </a:lnTo>
                  <a:lnTo>
                    <a:pt x="237727" y="473140"/>
                  </a:lnTo>
                  <a:lnTo>
                    <a:pt x="187200" y="456228"/>
                  </a:lnTo>
                  <a:lnTo>
                    <a:pt x="141349" y="435344"/>
                  </a:lnTo>
                  <a:lnTo>
                    <a:pt x="100807" y="410871"/>
                  </a:lnTo>
                  <a:lnTo>
                    <a:pt x="66211" y="383192"/>
                  </a:lnTo>
                  <a:lnTo>
                    <a:pt x="38197" y="352692"/>
                  </a:lnTo>
                  <a:lnTo>
                    <a:pt x="17400" y="319754"/>
                  </a:lnTo>
                  <a:lnTo>
                    <a:pt x="0" y="248099"/>
                  </a:lnTo>
                  <a:lnTo>
                    <a:pt x="4456" y="211437"/>
                  </a:lnTo>
                  <a:lnTo>
                    <a:pt x="38197" y="143506"/>
                  </a:lnTo>
                  <a:lnTo>
                    <a:pt x="66211" y="113006"/>
                  </a:lnTo>
                  <a:lnTo>
                    <a:pt x="100807" y="85327"/>
                  </a:lnTo>
                  <a:lnTo>
                    <a:pt x="141349" y="60854"/>
                  </a:lnTo>
                  <a:lnTo>
                    <a:pt x="187200" y="39970"/>
                  </a:lnTo>
                  <a:lnTo>
                    <a:pt x="237727" y="23058"/>
                  </a:lnTo>
                  <a:lnTo>
                    <a:pt x="292293" y="10504"/>
                  </a:lnTo>
                  <a:lnTo>
                    <a:pt x="350262" y="2690"/>
                  </a:lnTo>
                  <a:lnTo>
                    <a:pt x="410999" y="0"/>
                  </a:lnTo>
                  <a:lnTo>
                    <a:pt x="471736" y="2690"/>
                  </a:lnTo>
                  <a:lnTo>
                    <a:pt x="529705" y="10504"/>
                  </a:lnTo>
                  <a:lnTo>
                    <a:pt x="584270" y="23058"/>
                  </a:lnTo>
                  <a:lnTo>
                    <a:pt x="634797" y="39970"/>
                  </a:lnTo>
                  <a:lnTo>
                    <a:pt x="680649" y="60854"/>
                  </a:lnTo>
                  <a:lnTo>
                    <a:pt x="721190" y="85327"/>
                  </a:lnTo>
                  <a:lnTo>
                    <a:pt x="755786" y="113006"/>
                  </a:lnTo>
                  <a:lnTo>
                    <a:pt x="783800" y="143506"/>
                  </a:lnTo>
                  <a:lnTo>
                    <a:pt x="804597" y="176444"/>
                  </a:lnTo>
                  <a:lnTo>
                    <a:pt x="821998" y="248099"/>
                  </a:lnTo>
                  <a:lnTo>
                    <a:pt x="817542" y="284761"/>
                  </a:lnTo>
                  <a:lnTo>
                    <a:pt x="783800" y="352692"/>
                  </a:lnTo>
                  <a:lnTo>
                    <a:pt x="755786" y="383192"/>
                  </a:lnTo>
                  <a:lnTo>
                    <a:pt x="721190" y="410871"/>
                  </a:lnTo>
                  <a:lnTo>
                    <a:pt x="680649" y="435344"/>
                  </a:lnTo>
                  <a:lnTo>
                    <a:pt x="634797" y="456228"/>
                  </a:lnTo>
                  <a:lnTo>
                    <a:pt x="584270" y="473140"/>
                  </a:lnTo>
                  <a:lnTo>
                    <a:pt x="529705" y="485694"/>
                  </a:lnTo>
                  <a:lnTo>
                    <a:pt x="471736" y="493508"/>
                  </a:lnTo>
                  <a:lnTo>
                    <a:pt x="410999" y="496199"/>
                  </a:lnTo>
                  <a:close/>
                </a:path>
              </a:pathLst>
            </a:custGeom>
            <a:solidFill>
              <a:srgbClr val="CC0000">
                <a:alpha val="43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699" y="1179422"/>
              <a:ext cx="794385" cy="496570"/>
            </a:xfrm>
            <a:custGeom>
              <a:avLst/>
              <a:gdLst/>
              <a:ahLst/>
              <a:cxnLst/>
              <a:rect l="l" t="t" r="r" b="b"/>
              <a:pathLst>
                <a:path w="794385" h="496569">
                  <a:moveTo>
                    <a:pt x="396899" y="496199"/>
                  </a:moveTo>
                  <a:lnTo>
                    <a:pt x="338248" y="493508"/>
                  </a:lnTo>
                  <a:lnTo>
                    <a:pt x="282269" y="485694"/>
                  </a:lnTo>
                  <a:lnTo>
                    <a:pt x="229576" y="473140"/>
                  </a:lnTo>
                  <a:lnTo>
                    <a:pt x="180783" y="456228"/>
                  </a:lnTo>
                  <a:lnTo>
                    <a:pt x="136503" y="435344"/>
                  </a:lnTo>
                  <a:lnTo>
                    <a:pt x="97352" y="410871"/>
                  </a:lnTo>
                  <a:lnTo>
                    <a:pt x="63942" y="383192"/>
                  </a:lnTo>
                  <a:lnTo>
                    <a:pt x="36888" y="352692"/>
                  </a:lnTo>
                  <a:lnTo>
                    <a:pt x="16804" y="319754"/>
                  </a:lnTo>
                  <a:lnTo>
                    <a:pt x="0" y="248099"/>
                  </a:lnTo>
                  <a:lnTo>
                    <a:pt x="4303" y="211437"/>
                  </a:lnTo>
                  <a:lnTo>
                    <a:pt x="36888" y="143506"/>
                  </a:lnTo>
                  <a:lnTo>
                    <a:pt x="63942" y="113006"/>
                  </a:lnTo>
                  <a:lnTo>
                    <a:pt x="97352" y="85327"/>
                  </a:lnTo>
                  <a:lnTo>
                    <a:pt x="136503" y="60854"/>
                  </a:lnTo>
                  <a:lnTo>
                    <a:pt x="180783" y="39970"/>
                  </a:lnTo>
                  <a:lnTo>
                    <a:pt x="229576" y="23058"/>
                  </a:lnTo>
                  <a:lnTo>
                    <a:pt x="282269" y="10504"/>
                  </a:lnTo>
                  <a:lnTo>
                    <a:pt x="338248" y="2690"/>
                  </a:lnTo>
                  <a:lnTo>
                    <a:pt x="396899" y="0"/>
                  </a:lnTo>
                  <a:lnTo>
                    <a:pt x="455550" y="2690"/>
                  </a:lnTo>
                  <a:lnTo>
                    <a:pt x="511529" y="10504"/>
                  </a:lnTo>
                  <a:lnTo>
                    <a:pt x="564222" y="23058"/>
                  </a:lnTo>
                  <a:lnTo>
                    <a:pt x="613015" y="39970"/>
                  </a:lnTo>
                  <a:lnTo>
                    <a:pt x="657294" y="60854"/>
                  </a:lnTo>
                  <a:lnTo>
                    <a:pt x="696445" y="85327"/>
                  </a:lnTo>
                  <a:lnTo>
                    <a:pt x="729855" y="113006"/>
                  </a:lnTo>
                  <a:lnTo>
                    <a:pt x="756909" y="143506"/>
                  </a:lnTo>
                  <a:lnTo>
                    <a:pt x="776994" y="176444"/>
                  </a:lnTo>
                  <a:lnTo>
                    <a:pt x="793798" y="248099"/>
                  </a:lnTo>
                  <a:lnTo>
                    <a:pt x="789495" y="284761"/>
                  </a:lnTo>
                  <a:lnTo>
                    <a:pt x="756909" y="352692"/>
                  </a:lnTo>
                  <a:lnTo>
                    <a:pt x="729855" y="383192"/>
                  </a:lnTo>
                  <a:lnTo>
                    <a:pt x="696445" y="410871"/>
                  </a:lnTo>
                  <a:lnTo>
                    <a:pt x="657294" y="435344"/>
                  </a:lnTo>
                  <a:lnTo>
                    <a:pt x="613015" y="456228"/>
                  </a:lnTo>
                  <a:lnTo>
                    <a:pt x="564222" y="473140"/>
                  </a:lnTo>
                  <a:lnTo>
                    <a:pt x="511529" y="485694"/>
                  </a:lnTo>
                  <a:lnTo>
                    <a:pt x="455550" y="493508"/>
                  </a:lnTo>
                  <a:lnTo>
                    <a:pt x="396899" y="496199"/>
                  </a:lnTo>
                  <a:close/>
                </a:path>
              </a:pathLst>
            </a:custGeom>
            <a:solidFill>
              <a:srgbClr val="3B77D8">
                <a:alpha val="53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3246" y="1179422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30" h="496569">
                  <a:moveTo>
                    <a:pt x="500849" y="496199"/>
                  </a:moveTo>
                  <a:lnTo>
                    <a:pt x="438023" y="494265"/>
                  </a:lnTo>
                  <a:lnTo>
                    <a:pt x="377526" y="488621"/>
                  </a:lnTo>
                  <a:lnTo>
                    <a:pt x="319828" y="479499"/>
                  </a:lnTo>
                  <a:lnTo>
                    <a:pt x="265397" y="467130"/>
                  </a:lnTo>
                  <a:lnTo>
                    <a:pt x="214702" y="451748"/>
                  </a:lnTo>
                  <a:lnTo>
                    <a:pt x="168214" y="433584"/>
                  </a:lnTo>
                  <a:lnTo>
                    <a:pt x="126402" y="412872"/>
                  </a:lnTo>
                  <a:lnTo>
                    <a:pt x="89735" y="389844"/>
                  </a:lnTo>
                  <a:lnTo>
                    <a:pt x="58682" y="364732"/>
                  </a:lnTo>
                  <a:lnTo>
                    <a:pt x="15296" y="309188"/>
                  </a:lnTo>
                  <a:lnTo>
                    <a:pt x="0" y="248099"/>
                  </a:lnTo>
                  <a:lnTo>
                    <a:pt x="3902" y="216978"/>
                  </a:lnTo>
                  <a:lnTo>
                    <a:pt x="33712" y="158429"/>
                  </a:lnTo>
                  <a:lnTo>
                    <a:pt x="89735" y="106354"/>
                  </a:lnTo>
                  <a:lnTo>
                    <a:pt x="126402" y="83326"/>
                  </a:lnTo>
                  <a:lnTo>
                    <a:pt x="168214" y="62614"/>
                  </a:lnTo>
                  <a:lnTo>
                    <a:pt x="214702" y="44450"/>
                  </a:lnTo>
                  <a:lnTo>
                    <a:pt x="265397" y="29068"/>
                  </a:lnTo>
                  <a:lnTo>
                    <a:pt x="319828" y="16699"/>
                  </a:lnTo>
                  <a:lnTo>
                    <a:pt x="377526" y="7577"/>
                  </a:lnTo>
                  <a:lnTo>
                    <a:pt x="438023" y="1933"/>
                  </a:lnTo>
                  <a:lnTo>
                    <a:pt x="500849" y="0"/>
                  </a:lnTo>
                  <a:lnTo>
                    <a:pt x="563672" y="1933"/>
                  </a:lnTo>
                  <a:lnTo>
                    <a:pt x="624167" y="7577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4"/>
                  </a:lnTo>
                  <a:lnTo>
                    <a:pt x="875291" y="83326"/>
                  </a:lnTo>
                  <a:lnTo>
                    <a:pt x="911959" y="106354"/>
                  </a:lnTo>
                  <a:lnTo>
                    <a:pt x="943013" y="131466"/>
                  </a:lnTo>
                  <a:lnTo>
                    <a:pt x="986400" y="187010"/>
                  </a:lnTo>
                  <a:lnTo>
                    <a:pt x="1001698" y="248099"/>
                  </a:lnTo>
                  <a:lnTo>
                    <a:pt x="997795" y="279220"/>
                  </a:lnTo>
                  <a:lnTo>
                    <a:pt x="967983" y="337769"/>
                  </a:lnTo>
                  <a:lnTo>
                    <a:pt x="911959" y="389844"/>
                  </a:lnTo>
                  <a:lnTo>
                    <a:pt x="875291" y="412872"/>
                  </a:lnTo>
                  <a:lnTo>
                    <a:pt x="833478" y="433584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1"/>
                  </a:lnTo>
                  <a:lnTo>
                    <a:pt x="563672" y="494265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77909C">
                <a:alpha val="4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133" y="863436"/>
            <a:ext cx="4375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9827" y="863436"/>
            <a:ext cx="58928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latin typeface="Comfortaa"/>
                <a:cs typeface="Comfortaa"/>
              </a:rPr>
              <a:t>OTHER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4283" y="811650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2" name="object 32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27557" y="863436"/>
            <a:ext cx="49720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66835" y="771685"/>
            <a:ext cx="1669414" cy="2540635"/>
            <a:chOff x="6966835" y="771685"/>
            <a:chExt cx="1669414" cy="2540635"/>
          </a:xfrm>
        </p:grpSpPr>
        <p:sp>
          <p:nvSpPr>
            <p:cNvPr id="7" name="object 7"/>
            <p:cNvSpPr/>
            <p:nvPr/>
          </p:nvSpPr>
          <p:spPr>
            <a:xfrm>
              <a:off x="6966835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445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18" y="492951"/>
                  </a:lnTo>
                  <a:lnTo>
                    <a:pt x="233077" y="483551"/>
                  </a:lnTo>
                  <a:lnTo>
                    <a:pt x="184179" y="468507"/>
                  </a:lnTo>
                  <a:lnTo>
                    <a:pt x="139524" y="448331"/>
                  </a:lnTo>
                  <a:lnTo>
                    <a:pt x="99815" y="423533"/>
                  </a:lnTo>
                  <a:lnTo>
                    <a:pt x="65752" y="394625"/>
                  </a:lnTo>
                  <a:lnTo>
                    <a:pt x="38038" y="362116"/>
                  </a:lnTo>
                  <a:lnTo>
                    <a:pt x="17373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3" y="169679"/>
                  </a:lnTo>
                  <a:lnTo>
                    <a:pt x="38038" y="134082"/>
                  </a:lnTo>
                  <a:lnTo>
                    <a:pt x="65752" y="101573"/>
                  </a:lnTo>
                  <a:lnTo>
                    <a:pt x="99815" y="72665"/>
                  </a:lnTo>
                  <a:lnTo>
                    <a:pt x="139524" y="47867"/>
                  </a:lnTo>
                  <a:lnTo>
                    <a:pt x="184179" y="27691"/>
                  </a:lnTo>
                  <a:lnTo>
                    <a:pt x="233077" y="12647"/>
                  </a:lnTo>
                  <a:lnTo>
                    <a:pt x="285518" y="3247"/>
                  </a:lnTo>
                  <a:lnTo>
                    <a:pt x="340799" y="0"/>
                  </a:lnTo>
                  <a:lnTo>
                    <a:pt x="396080" y="3247"/>
                  </a:lnTo>
                  <a:lnTo>
                    <a:pt x="448520" y="12647"/>
                  </a:lnTo>
                  <a:lnTo>
                    <a:pt x="497419" y="27691"/>
                  </a:lnTo>
                  <a:lnTo>
                    <a:pt x="542073" y="47867"/>
                  </a:lnTo>
                  <a:lnTo>
                    <a:pt x="581783" y="72665"/>
                  </a:lnTo>
                  <a:lnTo>
                    <a:pt x="615845" y="101573"/>
                  </a:lnTo>
                  <a:lnTo>
                    <a:pt x="643560" y="134082"/>
                  </a:lnTo>
                  <a:lnTo>
                    <a:pt x="664225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5" y="326519"/>
                  </a:lnTo>
                  <a:lnTo>
                    <a:pt x="643560" y="362116"/>
                  </a:lnTo>
                  <a:lnTo>
                    <a:pt x="615845" y="394625"/>
                  </a:lnTo>
                  <a:lnTo>
                    <a:pt x="581783" y="423533"/>
                  </a:lnTo>
                  <a:lnTo>
                    <a:pt x="542073" y="448331"/>
                  </a:lnTo>
                  <a:lnTo>
                    <a:pt x="497419" y="468507"/>
                  </a:lnTo>
                  <a:lnTo>
                    <a:pt x="448520" y="483551"/>
                  </a:lnTo>
                  <a:lnTo>
                    <a:pt x="396080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526897" y="1133035"/>
            <a:ext cx="41275" cy="231140"/>
            <a:chOff x="7526897" y="1133035"/>
            <a:chExt cx="41275" cy="231140"/>
          </a:xfrm>
        </p:grpSpPr>
        <p:sp>
          <p:nvSpPr>
            <p:cNvPr id="52" name="object 52"/>
            <p:cNvSpPr/>
            <p:nvPr/>
          </p:nvSpPr>
          <p:spPr>
            <a:xfrm>
              <a:off x="7536459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6024" y="4015950"/>
            <a:ext cx="6682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5</a:t>
            </a:r>
            <a:r>
              <a:rPr sz="1400" spc="5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4</a:t>
            </a:r>
            <a:r>
              <a:rPr sz="1400" dirty="0">
                <a:latin typeface="Comfortaa"/>
                <a:cs typeface="Comfortaa"/>
              </a:rPr>
              <a:t>, X</a:t>
            </a:r>
            <a:r>
              <a:rPr sz="1350" b="1" baseline="-30864" dirty="0">
                <a:latin typeface="Comfortaa"/>
                <a:cs typeface="Comfortaa"/>
              </a:rPr>
              <a:t>5</a:t>
            </a:r>
            <a:r>
              <a:rPr sz="1400" dirty="0">
                <a:latin typeface="Comfortaa"/>
                <a:cs typeface="Comfortaa"/>
              </a:rPr>
              <a:t>) = </a:t>
            </a: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157" baseline="-30864" dirty="0">
                <a:latin typeface="Comfortaa"/>
                <a:cs typeface="Comfortaa"/>
              </a:rPr>
              <a:t>1 </a:t>
            </a:r>
            <a:r>
              <a:rPr sz="1400" dirty="0">
                <a:latin typeface="Comfortaa"/>
                <a:cs typeface="Comfortaa"/>
              </a:rPr>
              <a:t>if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5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25" dirty="0">
                <a:latin typeface="Comfortaa"/>
                <a:cs typeface="Comfortaa"/>
              </a:rPr>
              <a:t>‘DATE’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4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5" dirty="0">
                <a:latin typeface="Comfortaa"/>
                <a:cs typeface="Comfortaa"/>
              </a:rPr>
              <a:t>‘OTHER’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X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5 </a:t>
            </a:r>
            <a:r>
              <a:rPr sz="1400" dirty="0">
                <a:latin typeface="Comfortaa"/>
                <a:cs typeface="Comfortaa"/>
              </a:rPr>
              <a:t>is a number else</a:t>
            </a:r>
            <a:r>
              <a:rPr sz="1400" spc="380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400" spc="-5" dirty="0">
                <a:latin typeface="Comfortaa"/>
                <a:cs typeface="Comfortaa"/>
              </a:rPr>
              <a:t>.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66835" y="771685"/>
            <a:ext cx="1669414" cy="2540635"/>
            <a:chOff x="6966835" y="771685"/>
            <a:chExt cx="1669414" cy="2540635"/>
          </a:xfrm>
        </p:grpSpPr>
        <p:sp>
          <p:nvSpPr>
            <p:cNvPr id="7" name="object 7"/>
            <p:cNvSpPr/>
            <p:nvPr/>
          </p:nvSpPr>
          <p:spPr>
            <a:xfrm>
              <a:off x="6966835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445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18" y="492951"/>
                  </a:lnTo>
                  <a:lnTo>
                    <a:pt x="233077" y="483551"/>
                  </a:lnTo>
                  <a:lnTo>
                    <a:pt x="184179" y="468507"/>
                  </a:lnTo>
                  <a:lnTo>
                    <a:pt x="139524" y="448331"/>
                  </a:lnTo>
                  <a:lnTo>
                    <a:pt x="99815" y="423533"/>
                  </a:lnTo>
                  <a:lnTo>
                    <a:pt x="65752" y="394625"/>
                  </a:lnTo>
                  <a:lnTo>
                    <a:pt x="38038" y="362116"/>
                  </a:lnTo>
                  <a:lnTo>
                    <a:pt x="17373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3" y="169679"/>
                  </a:lnTo>
                  <a:lnTo>
                    <a:pt x="38038" y="134082"/>
                  </a:lnTo>
                  <a:lnTo>
                    <a:pt x="65752" y="101573"/>
                  </a:lnTo>
                  <a:lnTo>
                    <a:pt x="99815" y="72665"/>
                  </a:lnTo>
                  <a:lnTo>
                    <a:pt x="139524" y="47867"/>
                  </a:lnTo>
                  <a:lnTo>
                    <a:pt x="184179" y="27691"/>
                  </a:lnTo>
                  <a:lnTo>
                    <a:pt x="233077" y="12647"/>
                  </a:lnTo>
                  <a:lnTo>
                    <a:pt x="285518" y="3247"/>
                  </a:lnTo>
                  <a:lnTo>
                    <a:pt x="340799" y="0"/>
                  </a:lnTo>
                  <a:lnTo>
                    <a:pt x="396080" y="3247"/>
                  </a:lnTo>
                  <a:lnTo>
                    <a:pt x="448520" y="12647"/>
                  </a:lnTo>
                  <a:lnTo>
                    <a:pt x="497419" y="27691"/>
                  </a:lnTo>
                  <a:lnTo>
                    <a:pt x="542073" y="47867"/>
                  </a:lnTo>
                  <a:lnTo>
                    <a:pt x="581783" y="72665"/>
                  </a:lnTo>
                  <a:lnTo>
                    <a:pt x="615845" y="101573"/>
                  </a:lnTo>
                  <a:lnTo>
                    <a:pt x="643560" y="134082"/>
                  </a:lnTo>
                  <a:lnTo>
                    <a:pt x="664225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5" y="326519"/>
                  </a:lnTo>
                  <a:lnTo>
                    <a:pt x="643560" y="362116"/>
                  </a:lnTo>
                  <a:lnTo>
                    <a:pt x="615845" y="394625"/>
                  </a:lnTo>
                  <a:lnTo>
                    <a:pt x="581783" y="423533"/>
                  </a:lnTo>
                  <a:lnTo>
                    <a:pt x="542073" y="448331"/>
                  </a:lnTo>
                  <a:lnTo>
                    <a:pt x="497419" y="468507"/>
                  </a:lnTo>
                  <a:lnTo>
                    <a:pt x="448520" y="483551"/>
                  </a:lnTo>
                  <a:lnTo>
                    <a:pt x="396080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617490" y="1133035"/>
            <a:ext cx="2950845" cy="1683385"/>
            <a:chOff x="4617490" y="1133035"/>
            <a:chExt cx="2950845" cy="1683385"/>
          </a:xfrm>
        </p:grpSpPr>
        <p:sp>
          <p:nvSpPr>
            <p:cNvPr id="52" name="object 52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6459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66835" y="771685"/>
            <a:ext cx="1669414" cy="2540635"/>
            <a:chOff x="6966835" y="771685"/>
            <a:chExt cx="1669414" cy="2540635"/>
          </a:xfrm>
        </p:grpSpPr>
        <p:sp>
          <p:nvSpPr>
            <p:cNvPr id="7" name="object 7"/>
            <p:cNvSpPr/>
            <p:nvPr/>
          </p:nvSpPr>
          <p:spPr>
            <a:xfrm>
              <a:off x="6966835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445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18" y="492951"/>
                  </a:lnTo>
                  <a:lnTo>
                    <a:pt x="233077" y="483551"/>
                  </a:lnTo>
                  <a:lnTo>
                    <a:pt x="184179" y="468507"/>
                  </a:lnTo>
                  <a:lnTo>
                    <a:pt x="139524" y="448331"/>
                  </a:lnTo>
                  <a:lnTo>
                    <a:pt x="99815" y="423533"/>
                  </a:lnTo>
                  <a:lnTo>
                    <a:pt x="65752" y="394625"/>
                  </a:lnTo>
                  <a:lnTo>
                    <a:pt x="38038" y="362116"/>
                  </a:lnTo>
                  <a:lnTo>
                    <a:pt x="17373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3" y="169679"/>
                  </a:lnTo>
                  <a:lnTo>
                    <a:pt x="38038" y="134082"/>
                  </a:lnTo>
                  <a:lnTo>
                    <a:pt x="65752" y="101573"/>
                  </a:lnTo>
                  <a:lnTo>
                    <a:pt x="99815" y="72665"/>
                  </a:lnTo>
                  <a:lnTo>
                    <a:pt x="139524" y="47867"/>
                  </a:lnTo>
                  <a:lnTo>
                    <a:pt x="184179" y="27691"/>
                  </a:lnTo>
                  <a:lnTo>
                    <a:pt x="233077" y="12647"/>
                  </a:lnTo>
                  <a:lnTo>
                    <a:pt x="285518" y="3247"/>
                  </a:lnTo>
                  <a:lnTo>
                    <a:pt x="340799" y="0"/>
                  </a:lnTo>
                  <a:lnTo>
                    <a:pt x="396080" y="3247"/>
                  </a:lnTo>
                  <a:lnTo>
                    <a:pt x="448520" y="12647"/>
                  </a:lnTo>
                  <a:lnTo>
                    <a:pt x="497419" y="27691"/>
                  </a:lnTo>
                  <a:lnTo>
                    <a:pt x="542073" y="47867"/>
                  </a:lnTo>
                  <a:lnTo>
                    <a:pt x="581783" y="72665"/>
                  </a:lnTo>
                  <a:lnTo>
                    <a:pt x="615845" y="101573"/>
                  </a:lnTo>
                  <a:lnTo>
                    <a:pt x="643560" y="134082"/>
                  </a:lnTo>
                  <a:lnTo>
                    <a:pt x="664225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5" y="326519"/>
                  </a:lnTo>
                  <a:lnTo>
                    <a:pt x="643560" y="362116"/>
                  </a:lnTo>
                  <a:lnTo>
                    <a:pt x="615845" y="394625"/>
                  </a:lnTo>
                  <a:lnTo>
                    <a:pt x="581783" y="423533"/>
                  </a:lnTo>
                  <a:lnTo>
                    <a:pt x="542073" y="448331"/>
                  </a:lnTo>
                  <a:lnTo>
                    <a:pt x="497419" y="468507"/>
                  </a:lnTo>
                  <a:lnTo>
                    <a:pt x="448520" y="483551"/>
                  </a:lnTo>
                  <a:lnTo>
                    <a:pt x="396080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/>
          <p:nvPr/>
        </p:nvSpPr>
        <p:spPr>
          <a:xfrm>
            <a:off x="49379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617490" y="1133035"/>
            <a:ext cx="2950845" cy="1683385"/>
            <a:chOff x="4617490" y="1133035"/>
            <a:chExt cx="2950845" cy="1683385"/>
          </a:xfrm>
        </p:grpSpPr>
        <p:sp>
          <p:nvSpPr>
            <p:cNvPr id="52" name="object 52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6459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2865" y="2189520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309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141589" y="2023520"/>
            <a:ext cx="85915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5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5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3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1" name="object 61"/>
          <p:cNvSpPr txBox="1"/>
          <p:nvPr/>
        </p:nvSpPr>
        <p:spPr>
          <a:xfrm>
            <a:off x="306024" y="4015950"/>
            <a:ext cx="6187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3</a:t>
            </a:r>
            <a:r>
              <a:rPr sz="1400" dirty="0">
                <a:latin typeface="Comfortaa"/>
                <a:cs typeface="Comfortaa"/>
              </a:rPr>
              <a:t>) = </a:t>
            </a: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157" baseline="-30864" dirty="0">
                <a:latin typeface="Comfortaa"/>
                <a:cs typeface="Comfortaa"/>
              </a:rPr>
              <a:t>2 </a:t>
            </a:r>
            <a:r>
              <a:rPr sz="1400" dirty="0">
                <a:latin typeface="Comfortaa"/>
                <a:cs typeface="Comfortaa"/>
              </a:rPr>
              <a:t>if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3 </a:t>
            </a:r>
            <a:r>
              <a:rPr sz="1400" dirty="0">
                <a:latin typeface="Comfortaa"/>
                <a:cs typeface="Comfortaa"/>
              </a:rPr>
              <a:t>= ‘ORGA’ 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X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3 </a:t>
            </a:r>
            <a:r>
              <a:rPr sz="1400" dirty="0">
                <a:latin typeface="Comfortaa"/>
                <a:cs typeface="Comfortaa"/>
              </a:rPr>
              <a:t>starts with a capital </a:t>
            </a:r>
            <a:r>
              <a:rPr sz="1400" spc="-40" dirty="0">
                <a:latin typeface="Comfortaa"/>
                <a:cs typeface="Comfortaa"/>
              </a:rPr>
              <a:t>letter, </a:t>
            </a:r>
            <a:r>
              <a:rPr sz="1400" dirty="0">
                <a:latin typeface="Comfortaa"/>
                <a:cs typeface="Comfortaa"/>
              </a:rPr>
              <a:t>else</a:t>
            </a:r>
            <a:r>
              <a:rPr sz="1400" spc="220" dirty="0">
                <a:latin typeface="Comfortaa"/>
                <a:cs typeface="Comfortaa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0</a:t>
            </a:r>
            <a:r>
              <a:rPr sz="1400" spc="-5" dirty="0">
                <a:latin typeface="Comfortaa"/>
                <a:cs typeface="Comfortaa"/>
              </a:rPr>
              <a:t>.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3799" y="771685"/>
            <a:ext cx="7579995" cy="2540635"/>
            <a:chOff x="493799" y="771685"/>
            <a:chExt cx="7579995" cy="2540635"/>
          </a:xfrm>
        </p:grpSpPr>
        <p:sp>
          <p:nvSpPr>
            <p:cNvPr id="7" name="object 7"/>
            <p:cNvSpPr/>
            <p:nvPr/>
          </p:nvSpPr>
          <p:spPr>
            <a:xfrm>
              <a:off x="6966836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79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20" y="492951"/>
                  </a:lnTo>
                  <a:lnTo>
                    <a:pt x="233080" y="483551"/>
                  </a:lnTo>
                  <a:lnTo>
                    <a:pt x="184182" y="468507"/>
                  </a:lnTo>
                  <a:lnTo>
                    <a:pt x="139528" y="448331"/>
                  </a:lnTo>
                  <a:lnTo>
                    <a:pt x="99818" y="423533"/>
                  </a:lnTo>
                  <a:lnTo>
                    <a:pt x="65754" y="394625"/>
                  </a:lnTo>
                  <a:lnTo>
                    <a:pt x="38039" y="362116"/>
                  </a:lnTo>
                  <a:lnTo>
                    <a:pt x="17374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4" y="169679"/>
                  </a:lnTo>
                  <a:lnTo>
                    <a:pt x="38039" y="134082"/>
                  </a:lnTo>
                  <a:lnTo>
                    <a:pt x="65754" y="101573"/>
                  </a:lnTo>
                  <a:lnTo>
                    <a:pt x="99818" y="72665"/>
                  </a:lnTo>
                  <a:lnTo>
                    <a:pt x="139528" y="47867"/>
                  </a:lnTo>
                  <a:lnTo>
                    <a:pt x="184182" y="27691"/>
                  </a:lnTo>
                  <a:lnTo>
                    <a:pt x="233080" y="12647"/>
                  </a:lnTo>
                  <a:lnTo>
                    <a:pt x="285520" y="3247"/>
                  </a:lnTo>
                  <a:lnTo>
                    <a:pt x="340799" y="0"/>
                  </a:lnTo>
                  <a:lnTo>
                    <a:pt x="396078" y="3247"/>
                  </a:lnTo>
                  <a:lnTo>
                    <a:pt x="448517" y="12647"/>
                  </a:lnTo>
                  <a:lnTo>
                    <a:pt x="497415" y="27691"/>
                  </a:lnTo>
                  <a:lnTo>
                    <a:pt x="542070" y="47867"/>
                  </a:lnTo>
                  <a:lnTo>
                    <a:pt x="581780" y="72665"/>
                  </a:lnTo>
                  <a:lnTo>
                    <a:pt x="615843" y="101573"/>
                  </a:lnTo>
                  <a:lnTo>
                    <a:pt x="643559" y="134082"/>
                  </a:lnTo>
                  <a:lnTo>
                    <a:pt x="664224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4" y="326519"/>
                  </a:lnTo>
                  <a:lnTo>
                    <a:pt x="643559" y="362116"/>
                  </a:lnTo>
                  <a:lnTo>
                    <a:pt x="615843" y="394625"/>
                  </a:lnTo>
                  <a:lnTo>
                    <a:pt x="581780" y="423533"/>
                  </a:lnTo>
                  <a:lnTo>
                    <a:pt x="542070" y="448331"/>
                  </a:lnTo>
                  <a:lnTo>
                    <a:pt x="497415" y="468507"/>
                  </a:lnTo>
                  <a:lnTo>
                    <a:pt x="448517" y="483551"/>
                  </a:lnTo>
                  <a:lnTo>
                    <a:pt x="396078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1228" y="1133035"/>
            <a:ext cx="6776720" cy="1692910"/>
            <a:chOff x="791228" y="1133035"/>
            <a:chExt cx="6776720" cy="1692910"/>
          </a:xfrm>
        </p:grpSpPr>
        <p:sp>
          <p:nvSpPr>
            <p:cNvPr id="52" name="object 52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6460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2865" y="2189520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309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4598" y="2189220"/>
              <a:ext cx="1649730" cy="626745"/>
            </a:xfrm>
            <a:custGeom>
              <a:avLst/>
              <a:gdLst/>
              <a:ahLst/>
              <a:cxnLst/>
              <a:rect l="l" t="t" r="r" b="b"/>
              <a:pathLst>
                <a:path w="1649730" h="626744">
                  <a:moveTo>
                    <a:pt x="0" y="626698"/>
                  </a:moveTo>
                  <a:lnTo>
                    <a:pt x="3599" y="0"/>
                  </a:lnTo>
                </a:path>
                <a:path w="1649730" h="626744">
                  <a:moveTo>
                    <a:pt x="1649496" y="626698"/>
                  </a:moveTo>
                  <a:lnTo>
                    <a:pt x="11799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1228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4578" y="1675481"/>
              <a:ext cx="10795" cy="460375"/>
            </a:xfrm>
            <a:custGeom>
              <a:avLst/>
              <a:gdLst/>
              <a:ahLst/>
              <a:cxnLst/>
              <a:rect l="l" t="t" r="r" b="b"/>
              <a:pathLst>
                <a:path w="10794" h="460375">
                  <a:moveTo>
                    <a:pt x="10799" y="4598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41589" y="2023520"/>
            <a:ext cx="85915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5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5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3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3799" y="771685"/>
            <a:ext cx="7579995" cy="2540635"/>
            <a:chOff x="493799" y="771685"/>
            <a:chExt cx="7579995" cy="2540635"/>
          </a:xfrm>
        </p:grpSpPr>
        <p:sp>
          <p:nvSpPr>
            <p:cNvPr id="7" name="object 7"/>
            <p:cNvSpPr/>
            <p:nvPr/>
          </p:nvSpPr>
          <p:spPr>
            <a:xfrm>
              <a:off x="6966836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79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20" y="492951"/>
                  </a:lnTo>
                  <a:lnTo>
                    <a:pt x="233080" y="483551"/>
                  </a:lnTo>
                  <a:lnTo>
                    <a:pt x="184182" y="468507"/>
                  </a:lnTo>
                  <a:lnTo>
                    <a:pt x="139528" y="448331"/>
                  </a:lnTo>
                  <a:lnTo>
                    <a:pt x="99818" y="423533"/>
                  </a:lnTo>
                  <a:lnTo>
                    <a:pt x="65754" y="394625"/>
                  </a:lnTo>
                  <a:lnTo>
                    <a:pt x="38039" y="362116"/>
                  </a:lnTo>
                  <a:lnTo>
                    <a:pt x="17374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4" y="169679"/>
                  </a:lnTo>
                  <a:lnTo>
                    <a:pt x="38039" y="134082"/>
                  </a:lnTo>
                  <a:lnTo>
                    <a:pt x="65754" y="101573"/>
                  </a:lnTo>
                  <a:lnTo>
                    <a:pt x="99818" y="72665"/>
                  </a:lnTo>
                  <a:lnTo>
                    <a:pt x="139528" y="47867"/>
                  </a:lnTo>
                  <a:lnTo>
                    <a:pt x="184182" y="27691"/>
                  </a:lnTo>
                  <a:lnTo>
                    <a:pt x="233080" y="12647"/>
                  </a:lnTo>
                  <a:lnTo>
                    <a:pt x="285520" y="3247"/>
                  </a:lnTo>
                  <a:lnTo>
                    <a:pt x="340799" y="0"/>
                  </a:lnTo>
                  <a:lnTo>
                    <a:pt x="396078" y="3247"/>
                  </a:lnTo>
                  <a:lnTo>
                    <a:pt x="448517" y="12647"/>
                  </a:lnTo>
                  <a:lnTo>
                    <a:pt x="497415" y="27691"/>
                  </a:lnTo>
                  <a:lnTo>
                    <a:pt x="542070" y="47867"/>
                  </a:lnTo>
                  <a:lnTo>
                    <a:pt x="581780" y="72665"/>
                  </a:lnTo>
                  <a:lnTo>
                    <a:pt x="615843" y="101573"/>
                  </a:lnTo>
                  <a:lnTo>
                    <a:pt x="643559" y="134082"/>
                  </a:lnTo>
                  <a:lnTo>
                    <a:pt x="664224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4" y="326519"/>
                  </a:lnTo>
                  <a:lnTo>
                    <a:pt x="643559" y="362116"/>
                  </a:lnTo>
                  <a:lnTo>
                    <a:pt x="615843" y="394625"/>
                  </a:lnTo>
                  <a:lnTo>
                    <a:pt x="581780" y="423533"/>
                  </a:lnTo>
                  <a:lnTo>
                    <a:pt x="542070" y="448331"/>
                  </a:lnTo>
                  <a:lnTo>
                    <a:pt x="497415" y="468507"/>
                  </a:lnTo>
                  <a:lnTo>
                    <a:pt x="448517" y="483551"/>
                  </a:lnTo>
                  <a:lnTo>
                    <a:pt x="396078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1228" y="1127320"/>
            <a:ext cx="6776720" cy="1698625"/>
            <a:chOff x="791228" y="1127320"/>
            <a:chExt cx="6776720" cy="1698625"/>
          </a:xfrm>
        </p:grpSpPr>
        <p:sp>
          <p:nvSpPr>
            <p:cNvPr id="52" name="object 52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6460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2865" y="2189520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309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4598" y="2189220"/>
              <a:ext cx="1649730" cy="626745"/>
            </a:xfrm>
            <a:custGeom>
              <a:avLst/>
              <a:gdLst/>
              <a:ahLst/>
              <a:cxnLst/>
              <a:rect l="l" t="t" r="r" b="b"/>
              <a:pathLst>
                <a:path w="1649730" h="626744">
                  <a:moveTo>
                    <a:pt x="0" y="626698"/>
                  </a:moveTo>
                  <a:lnTo>
                    <a:pt x="3599" y="0"/>
                  </a:lnTo>
                </a:path>
                <a:path w="1649730" h="626744">
                  <a:moveTo>
                    <a:pt x="1649496" y="626698"/>
                  </a:moveTo>
                  <a:lnTo>
                    <a:pt x="11799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1228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4578" y="1675481"/>
              <a:ext cx="10795" cy="460375"/>
            </a:xfrm>
            <a:custGeom>
              <a:avLst/>
              <a:gdLst/>
              <a:ahLst/>
              <a:cxnLst/>
              <a:rect l="l" t="t" r="r" b="b"/>
              <a:pathLst>
                <a:path w="10794" h="460375">
                  <a:moveTo>
                    <a:pt x="10799" y="4598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41589" y="2023520"/>
            <a:ext cx="85915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5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5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3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55397" y="1794921"/>
            <a:ext cx="105727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762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75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3950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3950" dirty="0">
                <a:latin typeface="Comfortaa"/>
                <a:cs typeface="Comfortaa"/>
              </a:rPr>
              <a:t>1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6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3950" dirty="0">
                <a:latin typeface="Comfortaa"/>
                <a:cs typeface="Comfortaa"/>
              </a:rPr>
              <a:t>1</a:t>
            </a:r>
            <a:r>
              <a:rPr sz="1400" dirty="0">
                <a:latin typeface="Comfortaa"/>
                <a:cs typeface="Comfortaa"/>
              </a:rPr>
              <a:t>,X</a:t>
            </a:r>
            <a:r>
              <a:rPr sz="1350" b="1" baseline="-33950" dirty="0">
                <a:latin typeface="Comfortaa"/>
                <a:cs typeface="Comfortaa"/>
              </a:rPr>
              <a:t>2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06345" y="1959358"/>
            <a:ext cx="328930" cy="227329"/>
            <a:chOff x="906345" y="1959358"/>
            <a:chExt cx="328930" cy="227329"/>
          </a:xfrm>
        </p:grpSpPr>
        <p:sp>
          <p:nvSpPr>
            <p:cNvPr id="66" name="object 66"/>
            <p:cNvSpPr/>
            <p:nvPr/>
          </p:nvSpPr>
          <p:spPr>
            <a:xfrm>
              <a:off x="946838" y="1964120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4" h="193675">
                  <a:moveTo>
                    <a:pt x="283659" y="0"/>
                  </a:moveTo>
                  <a:lnTo>
                    <a:pt x="0" y="193134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1108" y="214425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0" y="37329"/>
                  </a:moveTo>
                  <a:lnTo>
                    <a:pt x="26874" y="0"/>
                  </a:lnTo>
                  <a:lnTo>
                    <a:pt x="44584" y="26007"/>
                  </a:lnTo>
                  <a:lnTo>
                    <a:pt x="0" y="3732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1108" y="214425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26874" y="0"/>
                  </a:moveTo>
                  <a:lnTo>
                    <a:pt x="0" y="37329"/>
                  </a:lnTo>
                  <a:lnTo>
                    <a:pt x="44584" y="26007"/>
                  </a:lnTo>
                  <a:lnTo>
                    <a:pt x="2687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06024" y="4015950"/>
            <a:ext cx="786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1</a:t>
            </a:r>
            <a:r>
              <a:rPr sz="1400" spc="5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r>
              <a:rPr sz="1400" dirty="0">
                <a:latin typeface="Comfortaa"/>
                <a:cs typeface="Comfortaa"/>
              </a:rPr>
              <a:t>, X</a:t>
            </a:r>
            <a:r>
              <a:rPr sz="1350" b="1" baseline="-30864" dirty="0">
                <a:latin typeface="Comfortaa"/>
                <a:cs typeface="Comfortaa"/>
              </a:rPr>
              <a:t>2</a:t>
            </a:r>
            <a:r>
              <a:rPr sz="1400" dirty="0">
                <a:latin typeface="Comfortaa"/>
                <a:cs typeface="Comfortaa"/>
              </a:rPr>
              <a:t>) = </a:t>
            </a:r>
            <a:r>
              <a:rPr sz="1400" b="1" spc="105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157" baseline="-30864" dirty="0">
                <a:latin typeface="Comfortaa"/>
                <a:cs typeface="Comfortaa"/>
              </a:rPr>
              <a:t>3 </a:t>
            </a:r>
            <a:r>
              <a:rPr sz="1400" dirty="0">
                <a:latin typeface="Comfortaa"/>
                <a:cs typeface="Comfortaa"/>
              </a:rPr>
              <a:t>if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baseline="-30864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400" dirty="0">
                <a:latin typeface="Comfortaa"/>
                <a:cs typeface="Comfortaa"/>
              </a:rPr>
              <a:t>= ‘PERS’ and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X</a:t>
            </a:r>
            <a:r>
              <a:rPr sz="1350" b="1" baseline="-30864" dirty="0">
                <a:solidFill>
                  <a:srgbClr val="1154CC"/>
                </a:solidFill>
                <a:latin typeface="Comfortaa"/>
                <a:cs typeface="Comfortaa"/>
              </a:rPr>
              <a:t>1 </a:t>
            </a:r>
            <a:r>
              <a:rPr sz="1400" spc="-10" dirty="0">
                <a:latin typeface="Comfortaa"/>
                <a:cs typeface="Comfortaa"/>
              </a:rPr>
              <a:t>belongs </a:t>
            </a:r>
            <a:r>
              <a:rPr sz="1400" dirty="0">
                <a:latin typeface="Comfortaa"/>
                <a:cs typeface="Comfortaa"/>
              </a:rPr>
              <a:t>to a dictionary of names 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X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2 </a:t>
            </a:r>
            <a:r>
              <a:rPr sz="1400" dirty="0">
                <a:latin typeface="Comfortaa"/>
                <a:cs typeface="Comfortaa"/>
              </a:rPr>
              <a:t>is a</a:t>
            </a:r>
            <a:r>
              <a:rPr sz="1400" spc="365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verb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924" y="654011"/>
            <a:ext cx="7970520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3799" y="771685"/>
            <a:ext cx="7579995" cy="2540635"/>
            <a:chOff x="493799" y="771685"/>
            <a:chExt cx="7579995" cy="2540635"/>
          </a:xfrm>
        </p:grpSpPr>
        <p:sp>
          <p:nvSpPr>
            <p:cNvPr id="7" name="object 7"/>
            <p:cNvSpPr/>
            <p:nvPr/>
          </p:nvSpPr>
          <p:spPr>
            <a:xfrm>
              <a:off x="6966836" y="771685"/>
              <a:ext cx="1106805" cy="348615"/>
            </a:xfrm>
            <a:custGeom>
              <a:avLst/>
              <a:gdLst/>
              <a:ahLst/>
              <a:cxnLst/>
              <a:rect l="l" t="t" r="r" b="b"/>
              <a:pathLst>
                <a:path w="1106804" h="348615">
                  <a:moveTo>
                    <a:pt x="1106697" y="348299"/>
                  </a:moveTo>
                  <a:lnTo>
                    <a:pt x="0" y="348299"/>
                  </a:lnTo>
                  <a:lnTo>
                    <a:pt x="0" y="0"/>
                  </a:lnTo>
                  <a:lnTo>
                    <a:pt x="1106697" y="0"/>
                  </a:lnTo>
                  <a:lnTo>
                    <a:pt x="1106697" y="348299"/>
                  </a:lnTo>
                  <a:close/>
                </a:path>
              </a:pathLst>
            </a:custGeom>
            <a:solidFill>
              <a:srgbClr val="B35E05">
                <a:alpha val="42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79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20" y="492951"/>
                  </a:lnTo>
                  <a:lnTo>
                    <a:pt x="233080" y="483551"/>
                  </a:lnTo>
                  <a:lnTo>
                    <a:pt x="184182" y="468507"/>
                  </a:lnTo>
                  <a:lnTo>
                    <a:pt x="139528" y="448331"/>
                  </a:lnTo>
                  <a:lnTo>
                    <a:pt x="99818" y="423533"/>
                  </a:lnTo>
                  <a:lnTo>
                    <a:pt x="65754" y="394625"/>
                  </a:lnTo>
                  <a:lnTo>
                    <a:pt x="38039" y="362116"/>
                  </a:lnTo>
                  <a:lnTo>
                    <a:pt x="17374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4" y="169679"/>
                  </a:lnTo>
                  <a:lnTo>
                    <a:pt x="38039" y="134082"/>
                  </a:lnTo>
                  <a:lnTo>
                    <a:pt x="65754" y="101573"/>
                  </a:lnTo>
                  <a:lnTo>
                    <a:pt x="99818" y="72665"/>
                  </a:lnTo>
                  <a:lnTo>
                    <a:pt x="139528" y="47867"/>
                  </a:lnTo>
                  <a:lnTo>
                    <a:pt x="184182" y="27691"/>
                  </a:lnTo>
                  <a:lnTo>
                    <a:pt x="233080" y="12647"/>
                  </a:lnTo>
                  <a:lnTo>
                    <a:pt x="285520" y="3247"/>
                  </a:lnTo>
                  <a:lnTo>
                    <a:pt x="340799" y="0"/>
                  </a:lnTo>
                  <a:lnTo>
                    <a:pt x="396078" y="3247"/>
                  </a:lnTo>
                  <a:lnTo>
                    <a:pt x="448517" y="12647"/>
                  </a:lnTo>
                  <a:lnTo>
                    <a:pt x="497415" y="27691"/>
                  </a:lnTo>
                  <a:lnTo>
                    <a:pt x="542070" y="47867"/>
                  </a:lnTo>
                  <a:lnTo>
                    <a:pt x="581780" y="72665"/>
                  </a:lnTo>
                  <a:lnTo>
                    <a:pt x="615843" y="101573"/>
                  </a:lnTo>
                  <a:lnTo>
                    <a:pt x="643559" y="134082"/>
                  </a:lnTo>
                  <a:lnTo>
                    <a:pt x="664224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4" y="326519"/>
                  </a:lnTo>
                  <a:lnTo>
                    <a:pt x="643559" y="362116"/>
                  </a:lnTo>
                  <a:lnTo>
                    <a:pt x="615843" y="394625"/>
                  </a:lnTo>
                  <a:lnTo>
                    <a:pt x="581780" y="423533"/>
                  </a:lnTo>
                  <a:lnTo>
                    <a:pt x="542070" y="448331"/>
                  </a:lnTo>
                  <a:lnTo>
                    <a:pt x="497415" y="468507"/>
                  </a:lnTo>
                  <a:lnTo>
                    <a:pt x="448517" y="483551"/>
                  </a:lnTo>
                  <a:lnTo>
                    <a:pt x="396078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7699" y="1179422"/>
            <a:ext cx="794385" cy="496570"/>
          </a:xfrm>
          <a:custGeom>
            <a:avLst/>
            <a:gdLst/>
            <a:ahLst/>
            <a:cxnLst/>
            <a:rect l="l" t="t" r="r" b="b"/>
            <a:pathLst>
              <a:path w="794385" h="496569">
                <a:moveTo>
                  <a:pt x="396899" y="496199"/>
                </a:moveTo>
                <a:lnTo>
                  <a:pt x="338248" y="493508"/>
                </a:lnTo>
                <a:lnTo>
                  <a:pt x="282269" y="485694"/>
                </a:lnTo>
                <a:lnTo>
                  <a:pt x="229576" y="473140"/>
                </a:lnTo>
                <a:lnTo>
                  <a:pt x="180783" y="456228"/>
                </a:lnTo>
                <a:lnTo>
                  <a:pt x="136503" y="435344"/>
                </a:lnTo>
                <a:lnTo>
                  <a:pt x="97352" y="410871"/>
                </a:lnTo>
                <a:lnTo>
                  <a:pt x="63942" y="383192"/>
                </a:lnTo>
                <a:lnTo>
                  <a:pt x="36888" y="352692"/>
                </a:lnTo>
                <a:lnTo>
                  <a:pt x="16804" y="319754"/>
                </a:lnTo>
                <a:lnTo>
                  <a:pt x="0" y="248099"/>
                </a:lnTo>
                <a:lnTo>
                  <a:pt x="4303" y="211437"/>
                </a:lnTo>
                <a:lnTo>
                  <a:pt x="36888" y="143506"/>
                </a:lnTo>
                <a:lnTo>
                  <a:pt x="63942" y="113006"/>
                </a:lnTo>
                <a:lnTo>
                  <a:pt x="97352" y="85327"/>
                </a:lnTo>
                <a:lnTo>
                  <a:pt x="136503" y="60854"/>
                </a:lnTo>
                <a:lnTo>
                  <a:pt x="180783" y="39970"/>
                </a:lnTo>
                <a:lnTo>
                  <a:pt x="229576" y="23058"/>
                </a:lnTo>
                <a:lnTo>
                  <a:pt x="282269" y="10504"/>
                </a:lnTo>
                <a:lnTo>
                  <a:pt x="338248" y="2690"/>
                </a:lnTo>
                <a:lnTo>
                  <a:pt x="396899" y="0"/>
                </a:lnTo>
                <a:lnTo>
                  <a:pt x="455550" y="2690"/>
                </a:lnTo>
                <a:lnTo>
                  <a:pt x="511529" y="10504"/>
                </a:lnTo>
                <a:lnTo>
                  <a:pt x="564222" y="23058"/>
                </a:lnTo>
                <a:lnTo>
                  <a:pt x="613015" y="39970"/>
                </a:lnTo>
                <a:lnTo>
                  <a:pt x="657294" y="60854"/>
                </a:lnTo>
                <a:lnTo>
                  <a:pt x="696445" y="85327"/>
                </a:lnTo>
                <a:lnTo>
                  <a:pt x="729855" y="113006"/>
                </a:lnTo>
                <a:lnTo>
                  <a:pt x="756909" y="143506"/>
                </a:lnTo>
                <a:lnTo>
                  <a:pt x="776994" y="176444"/>
                </a:lnTo>
                <a:lnTo>
                  <a:pt x="793798" y="248099"/>
                </a:lnTo>
                <a:lnTo>
                  <a:pt x="789495" y="284761"/>
                </a:lnTo>
                <a:lnTo>
                  <a:pt x="756909" y="352692"/>
                </a:lnTo>
                <a:lnTo>
                  <a:pt x="729855" y="383192"/>
                </a:lnTo>
                <a:lnTo>
                  <a:pt x="696445" y="410871"/>
                </a:lnTo>
                <a:lnTo>
                  <a:pt x="657294" y="435344"/>
                </a:lnTo>
                <a:lnTo>
                  <a:pt x="613015" y="456228"/>
                </a:lnTo>
                <a:lnTo>
                  <a:pt x="564222" y="473140"/>
                </a:lnTo>
                <a:lnTo>
                  <a:pt x="511529" y="485694"/>
                </a:lnTo>
                <a:lnTo>
                  <a:pt x="455550" y="493508"/>
                </a:lnTo>
                <a:lnTo>
                  <a:pt x="396899" y="496199"/>
                </a:lnTo>
                <a:close/>
              </a:path>
            </a:pathLst>
          </a:custGeom>
          <a:solidFill>
            <a:srgbClr val="3B77D8">
              <a:alpha val="530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533" y="1323507"/>
            <a:ext cx="386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3245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30" h="496569">
                <a:moveTo>
                  <a:pt x="500849" y="496199"/>
                </a:moveTo>
                <a:lnTo>
                  <a:pt x="438023" y="494265"/>
                </a:lnTo>
                <a:lnTo>
                  <a:pt x="377526" y="488621"/>
                </a:lnTo>
                <a:lnTo>
                  <a:pt x="319828" y="479499"/>
                </a:lnTo>
                <a:lnTo>
                  <a:pt x="265397" y="467130"/>
                </a:lnTo>
                <a:lnTo>
                  <a:pt x="214702" y="451748"/>
                </a:lnTo>
                <a:lnTo>
                  <a:pt x="168214" y="433584"/>
                </a:lnTo>
                <a:lnTo>
                  <a:pt x="126402" y="412872"/>
                </a:lnTo>
                <a:lnTo>
                  <a:pt x="89735" y="389844"/>
                </a:lnTo>
                <a:lnTo>
                  <a:pt x="58682" y="364732"/>
                </a:lnTo>
                <a:lnTo>
                  <a:pt x="15296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2" y="158429"/>
                </a:lnTo>
                <a:lnTo>
                  <a:pt x="89735" y="106354"/>
                </a:lnTo>
                <a:lnTo>
                  <a:pt x="126402" y="83326"/>
                </a:lnTo>
                <a:lnTo>
                  <a:pt x="168214" y="62614"/>
                </a:lnTo>
                <a:lnTo>
                  <a:pt x="214702" y="44450"/>
                </a:lnTo>
                <a:lnTo>
                  <a:pt x="265397" y="29068"/>
                </a:lnTo>
                <a:lnTo>
                  <a:pt x="319828" y="16699"/>
                </a:lnTo>
                <a:lnTo>
                  <a:pt x="377526" y="7577"/>
                </a:lnTo>
                <a:lnTo>
                  <a:pt x="438023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5227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4259" y="1179422"/>
            <a:ext cx="822325" cy="496570"/>
          </a:xfrm>
          <a:custGeom>
            <a:avLst/>
            <a:gdLst/>
            <a:ahLst/>
            <a:cxnLst/>
            <a:rect l="l" t="t" r="r" b="b"/>
            <a:pathLst>
              <a:path w="822325" h="496569">
                <a:moveTo>
                  <a:pt x="410999" y="496199"/>
                </a:moveTo>
                <a:lnTo>
                  <a:pt x="350262" y="493508"/>
                </a:lnTo>
                <a:lnTo>
                  <a:pt x="292293" y="485694"/>
                </a:lnTo>
                <a:lnTo>
                  <a:pt x="237727" y="473140"/>
                </a:lnTo>
                <a:lnTo>
                  <a:pt x="187200" y="456228"/>
                </a:lnTo>
                <a:lnTo>
                  <a:pt x="141349" y="435344"/>
                </a:lnTo>
                <a:lnTo>
                  <a:pt x="100807" y="410871"/>
                </a:lnTo>
                <a:lnTo>
                  <a:pt x="66211" y="383192"/>
                </a:lnTo>
                <a:lnTo>
                  <a:pt x="38197" y="352692"/>
                </a:lnTo>
                <a:lnTo>
                  <a:pt x="17400" y="319754"/>
                </a:lnTo>
                <a:lnTo>
                  <a:pt x="0" y="248099"/>
                </a:lnTo>
                <a:lnTo>
                  <a:pt x="4456" y="211437"/>
                </a:lnTo>
                <a:lnTo>
                  <a:pt x="38197" y="143506"/>
                </a:lnTo>
                <a:lnTo>
                  <a:pt x="66211" y="113006"/>
                </a:lnTo>
                <a:lnTo>
                  <a:pt x="100807" y="85327"/>
                </a:lnTo>
                <a:lnTo>
                  <a:pt x="141349" y="60854"/>
                </a:lnTo>
                <a:lnTo>
                  <a:pt x="187200" y="39970"/>
                </a:lnTo>
                <a:lnTo>
                  <a:pt x="237727" y="23058"/>
                </a:lnTo>
                <a:lnTo>
                  <a:pt x="292293" y="10504"/>
                </a:lnTo>
                <a:lnTo>
                  <a:pt x="350262" y="2690"/>
                </a:lnTo>
                <a:lnTo>
                  <a:pt x="410999" y="0"/>
                </a:lnTo>
                <a:lnTo>
                  <a:pt x="471736" y="2690"/>
                </a:lnTo>
                <a:lnTo>
                  <a:pt x="529705" y="10504"/>
                </a:lnTo>
                <a:lnTo>
                  <a:pt x="584270" y="23058"/>
                </a:lnTo>
                <a:lnTo>
                  <a:pt x="634797" y="39970"/>
                </a:lnTo>
                <a:lnTo>
                  <a:pt x="680649" y="60854"/>
                </a:lnTo>
                <a:lnTo>
                  <a:pt x="721190" y="85327"/>
                </a:lnTo>
                <a:lnTo>
                  <a:pt x="755786" y="113006"/>
                </a:lnTo>
                <a:lnTo>
                  <a:pt x="783800" y="143506"/>
                </a:lnTo>
                <a:lnTo>
                  <a:pt x="804597" y="176444"/>
                </a:lnTo>
                <a:lnTo>
                  <a:pt x="821998" y="248099"/>
                </a:lnTo>
                <a:lnTo>
                  <a:pt x="817542" y="284761"/>
                </a:lnTo>
                <a:lnTo>
                  <a:pt x="783800" y="352692"/>
                </a:lnTo>
                <a:lnTo>
                  <a:pt x="755786" y="383192"/>
                </a:lnTo>
                <a:lnTo>
                  <a:pt x="721190" y="410871"/>
                </a:lnTo>
                <a:lnTo>
                  <a:pt x="680649" y="435344"/>
                </a:lnTo>
                <a:lnTo>
                  <a:pt x="634797" y="456228"/>
                </a:lnTo>
                <a:lnTo>
                  <a:pt x="584270" y="473140"/>
                </a:lnTo>
                <a:lnTo>
                  <a:pt x="529705" y="485694"/>
                </a:lnTo>
                <a:lnTo>
                  <a:pt x="471736" y="493508"/>
                </a:lnTo>
                <a:lnTo>
                  <a:pt x="410999" y="496199"/>
                </a:lnTo>
                <a:close/>
              </a:path>
            </a:pathLst>
          </a:custGeom>
          <a:solidFill>
            <a:srgbClr val="CC0000">
              <a:alpha val="43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92709" y="1323507"/>
            <a:ext cx="405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18896" y="1323507"/>
            <a:ext cx="5384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57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633" y="989377"/>
            <a:ext cx="723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0" dirty="0">
                <a:latin typeface="Comfortaa"/>
                <a:cs typeface="Comfortaa"/>
              </a:rPr>
              <a:t>1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6967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6027" y="989377"/>
            <a:ext cx="952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15" dirty="0">
                <a:latin typeface="Comfortaa"/>
                <a:cs typeface="Comfortaa"/>
              </a:rPr>
              <a:t>2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0563" y="863436"/>
            <a:ext cx="144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9622" y="989377"/>
            <a:ext cx="965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3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80758" y="803512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8" name="object 38"/>
            <p:cNvSpPr/>
            <p:nvPr/>
          </p:nvSpPr>
          <p:spPr>
            <a:xfrm>
              <a:off x="5129864" y="1427522"/>
              <a:ext cx="2754630" cy="0"/>
            </a:xfrm>
            <a:custGeom>
              <a:avLst/>
              <a:gdLst/>
              <a:ahLst/>
              <a:cxnLst/>
              <a:rect l="l" t="t" r="r" b="b"/>
              <a:pathLst>
                <a:path w="2754629">
                  <a:moveTo>
                    <a:pt x="0" y="0"/>
                  </a:moveTo>
                  <a:lnTo>
                    <a:pt x="1057197" y="0"/>
                  </a:lnTo>
                </a:path>
                <a:path w="2754629">
                  <a:moveTo>
                    <a:pt x="2058745" y="0"/>
                  </a:moveTo>
                  <a:lnTo>
                    <a:pt x="2754444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44210" y="1373390"/>
              <a:ext cx="1861185" cy="108585"/>
            </a:xfrm>
            <a:custGeom>
              <a:avLst/>
              <a:gdLst/>
              <a:ahLst/>
              <a:cxnLst/>
              <a:rect l="l" t="t" r="r" b="b"/>
              <a:pathLst>
                <a:path w="1861184" h="10858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1861184" h="108584">
                  <a:moveTo>
                    <a:pt x="1860892" y="0"/>
                  </a:moveTo>
                  <a:lnTo>
                    <a:pt x="1752600" y="0"/>
                  </a:lnTo>
                  <a:lnTo>
                    <a:pt x="1752600" y="108292"/>
                  </a:lnTo>
                  <a:lnTo>
                    <a:pt x="1860892" y="108292"/>
                  </a:lnTo>
                  <a:lnTo>
                    <a:pt x="1860892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97" y="1427522"/>
              <a:ext cx="2990850" cy="0"/>
            </a:xfrm>
            <a:custGeom>
              <a:avLst/>
              <a:gdLst/>
              <a:ahLst/>
              <a:cxnLst/>
              <a:rect l="l" t="t" r="r" b="b"/>
              <a:pathLst>
                <a:path w="2990850">
                  <a:moveTo>
                    <a:pt x="0" y="0"/>
                  </a:moveTo>
                  <a:lnTo>
                    <a:pt x="751798" y="0"/>
                  </a:lnTo>
                </a:path>
                <a:path w="2990850">
                  <a:moveTo>
                    <a:pt x="1753446" y="0"/>
                  </a:moveTo>
                  <a:lnTo>
                    <a:pt x="2990643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617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52957" y="1323507"/>
            <a:ext cx="446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583" y="811650"/>
            <a:ext cx="1276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	</a:t>
            </a:r>
            <a:r>
              <a:rPr sz="2100" b="1" spc="82" baseline="1984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27777" dirty="0">
                <a:solidFill>
                  <a:srgbClr val="990000"/>
                </a:solidFill>
                <a:latin typeface="Comfortaa"/>
                <a:cs typeface="Comfortaa"/>
              </a:rPr>
              <a:t>1</a:t>
            </a:r>
            <a:r>
              <a:rPr sz="2100" spc="82" baseline="1984" dirty="0">
                <a:latin typeface="Comfortaa"/>
                <a:cs typeface="Comfortaa"/>
              </a:rPr>
              <a:t>(Y</a:t>
            </a:r>
            <a:r>
              <a:rPr sz="1350" b="1" spc="82" baseline="-27777" dirty="0">
                <a:latin typeface="Comfortaa"/>
                <a:cs typeface="Comfortaa"/>
              </a:rPr>
              <a:t>5</a:t>
            </a:r>
            <a:r>
              <a:rPr sz="2100" spc="82" baseline="1984" dirty="0">
                <a:latin typeface="Comfortaa"/>
                <a:cs typeface="Comfortaa"/>
              </a:rPr>
              <a:t>,</a:t>
            </a:r>
            <a:r>
              <a:rPr sz="2100" spc="-60" baseline="1984" dirty="0">
                <a:latin typeface="Comfortaa"/>
                <a:cs typeface="Comfortaa"/>
              </a:rPr>
              <a:t> </a:t>
            </a:r>
            <a:r>
              <a:rPr sz="2100" baseline="1984" dirty="0">
                <a:latin typeface="Comfortaa"/>
                <a:cs typeface="Comfortaa"/>
              </a:rPr>
              <a:t>Y</a:t>
            </a:r>
            <a:r>
              <a:rPr sz="1350" b="1" baseline="-27777" dirty="0">
                <a:latin typeface="Comfortaa"/>
                <a:cs typeface="Comfortaa"/>
              </a:rPr>
              <a:t>4</a:t>
            </a:r>
            <a:r>
              <a:rPr sz="2100" baseline="1984" dirty="0">
                <a:latin typeface="Comfortaa"/>
                <a:cs typeface="Comfortaa"/>
              </a:rPr>
              <a:t>,</a:t>
            </a:r>
            <a:endParaRPr sz="2100" baseline="1984">
              <a:latin typeface="Comfortaa"/>
              <a:cs typeface="Comforta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6519" y="1142811"/>
            <a:ext cx="1003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20" dirty="0">
                <a:latin typeface="Comfortaa"/>
                <a:cs typeface="Comfortaa"/>
              </a:rPr>
              <a:t>5</a:t>
            </a:r>
            <a:endParaRPr sz="9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90884" y="1016870"/>
            <a:ext cx="271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X</a:t>
            </a:r>
            <a:r>
              <a:rPr sz="1400" spc="8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1228" y="1127320"/>
            <a:ext cx="6776720" cy="1698625"/>
            <a:chOff x="791228" y="1127320"/>
            <a:chExt cx="6776720" cy="1698625"/>
          </a:xfrm>
        </p:grpSpPr>
        <p:sp>
          <p:nvSpPr>
            <p:cNvPr id="52" name="object 52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6460" y="1137797"/>
              <a:ext cx="11430" cy="179070"/>
            </a:xfrm>
            <a:custGeom>
              <a:avLst/>
              <a:gdLst/>
              <a:ahLst/>
              <a:cxnLst/>
              <a:rect l="l" t="t" r="r" b="b"/>
              <a:pathLst>
                <a:path w="11429" h="179069">
                  <a:moveTo>
                    <a:pt x="5449" y="-4762"/>
                  </a:moveTo>
                  <a:lnTo>
                    <a:pt x="5449" y="183219"/>
                  </a:lnTo>
                </a:path>
              </a:pathLst>
            </a:custGeom>
            <a:ln w="204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349" y="44104"/>
                  </a:moveTo>
                  <a:lnTo>
                    <a:pt x="0" y="1919"/>
                  </a:lnTo>
                  <a:lnTo>
                    <a:pt x="31424" y="0"/>
                  </a:lnTo>
                  <a:lnTo>
                    <a:pt x="18349" y="4410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31659" y="131529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919"/>
                  </a:moveTo>
                  <a:lnTo>
                    <a:pt x="18349" y="44104"/>
                  </a:lnTo>
                  <a:lnTo>
                    <a:pt x="31424" y="0"/>
                  </a:lnTo>
                  <a:lnTo>
                    <a:pt x="0" y="1919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2865" y="2189520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309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40" y="217378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4598" y="2189220"/>
              <a:ext cx="1649730" cy="626745"/>
            </a:xfrm>
            <a:custGeom>
              <a:avLst/>
              <a:gdLst/>
              <a:ahLst/>
              <a:cxnLst/>
              <a:rect l="l" t="t" r="r" b="b"/>
              <a:pathLst>
                <a:path w="1649730" h="626744">
                  <a:moveTo>
                    <a:pt x="0" y="626698"/>
                  </a:moveTo>
                  <a:lnTo>
                    <a:pt x="3599" y="0"/>
                  </a:lnTo>
                </a:path>
                <a:path w="1649730" h="626744">
                  <a:moveTo>
                    <a:pt x="1649496" y="626698"/>
                  </a:moveTo>
                  <a:lnTo>
                    <a:pt x="11799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1228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4578" y="1675481"/>
              <a:ext cx="10795" cy="460375"/>
            </a:xfrm>
            <a:custGeom>
              <a:avLst/>
              <a:gdLst/>
              <a:ahLst/>
              <a:cxnLst/>
              <a:rect l="l" t="t" r="r" b="b"/>
              <a:pathLst>
                <a:path w="10794" h="460375">
                  <a:moveTo>
                    <a:pt x="10799" y="4598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41589" y="2023520"/>
            <a:ext cx="85915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5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2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5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3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55397" y="1794921"/>
            <a:ext cx="105727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4762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375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3950" dirty="0">
                <a:solidFill>
                  <a:srgbClr val="990000"/>
                </a:solidFill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3950" dirty="0">
                <a:latin typeface="Comfortaa"/>
                <a:cs typeface="Comfortaa"/>
              </a:rPr>
              <a:t>1</a:t>
            </a:r>
            <a:r>
              <a:rPr sz="1400" spc="55" dirty="0">
                <a:latin typeface="Comfortaa"/>
                <a:cs typeface="Comfortaa"/>
              </a:rPr>
              <a:t>,</a:t>
            </a:r>
            <a:r>
              <a:rPr sz="1400" spc="-65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X</a:t>
            </a:r>
            <a:r>
              <a:rPr sz="1350" b="1" baseline="-33950" dirty="0">
                <a:latin typeface="Comfortaa"/>
                <a:cs typeface="Comfortaa"/>
              </a:rPr>
              <a:t>1</a:t>
            </a:r>
            <a:r>
              <a:rPr sz="1400" dirty="0">
                <a:latin typeface="Comfortaa"/>
                <a:cs typeface="Comfortaa"/>
              </a:rPr>
              <a:t>,X</a:t>
            </a:r>
            <a:r>
              <a:rPr sz="1350" b="1" baseline="-33950" dirty="0">
                <a:latin typeface="Comfortaa"/>
                <a:cs typeface="Comfortaa"/>
              </a:rPr>
              <a:t>2</a:t>
            </a:r>
            <a:r>
              <a:rPr sz="1400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06345" y="1959358"/>
            <a:ext cx="328930" cy="227329"/>
            <a:chOff x="906345" y="1959358"/>
            <a:chExt cx="328930" cy="227329"/>
          </a:xfrm>
        </p:grpSpPr>
        <p:sp>
          <p:nvSpPr>
            <p:cNvPr id="66" name="object 66"/>
            <p:cNvSpPr/>
            <p:nvPr/>
          </p:nvSpPr>
          <p:spPr>
            <a:xfrm>
              <a:off x="946838" y="1964121"/>
              <a:ext cx="283845" cy="193675"/>
            </a:xfrm>
            <a:custGeom>
              <a:avLst/>
              <a:gdLst/>
              <a:ahLst/>
              <a:cxnLst/>
              <a:rect l="l" t="t" r="r" b="b"/>
              <a:pathLst>
                <a:path w="283844" h="193675">
                  <a:moveTo>
                    <a:pt x="283659" y="0"/>
                  </a:moveTo>
                  <a:lnTo>
                    <a:pt x="0" y="193134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1108" y="214425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0" y="37329"/>
                  </a:moveTo>
                  <a:lnTo>
                    <a:pt x="26874" y="0"/>
                  </a:lnTo>
                  <a:lnTo>
                    <a:pt x="44584" y="26007"/>
                  </a:lnTo>
                  <a:lnTo>
                    <a:pt x="0" y="3732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1108" y="214425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26874" y="0"/>
                  </a:moveTo>
                  <a:lnTo>
                    <a:pt x="0" y="37329"/>
                  </a:lnTo>
                  <a:lnTo>
                    <a:pt x="44584" y="26007"/>
                  </a:lnTo>
                  <a:lnTo>
                    <a:pt x="26874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149668" y="490549"/>
            <a:ext cx="1057275" cy="348615"/>
          </a:xfrm>
          <a:prstGeom prst="rect">
            <a:avLst/>
          </a:prstGeom>
          <a:solidFill>
            <a:srgbClr val="B35E05">
              <a:alpha val="42459"/>
            </a:srgbClr>
          </a:solidFill>
        </p:spPr>
        <p:txBody>
          <a:bodyPr vert="horz" wrap="square" lIns="0" tIns="5270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414"/>
              </a:spcBef>
            </a:pPr>
            <a:r>
              <a:rPr sz="1400" b="1" spc="170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254" baseline="-33950" dirty="0">
                <a:solidFill>
                  <a:srgbClr val="990000"/>
                </a:solidFill>
                <a:latin typeface="Comfortaa"/>
                <a:cs typeface="Comfortaa"/>
              </a:rPr>
              <a:t>4 </a:t>
            </a:r>
            <a:r>
              <a:rPr sz="1400" dirty="0">
                <a:latin typeface="Comfortaa"/>
                <a:cs typeface="Comfortaa"/>
              </a:rPr>
              <a:t>(Y</a:t>
            </a:r>
            <a:r>
              <a:rPr sz="1350" b="1" baseline="-33950" dirty="0">
                <a:latin typeface="Comfortaa"/>
                <a:cs typeface="Comfortaa"/>
              </a:rPr>
              <a:t>t</a:t>
            </a:r>
            <a:r>
              <a:rPr sz="1400" dirty="0">
                <a:latin typeface="Comfortaa"/>
                <a:cs typeface="Comfortaa"/>
              </a:rPr>
              <a:t>,</a:t>
            </a:r>
            <a:r>
              <a:rPr sz="1400" spc="55" dirty="0">
                <a:latin typeface="Comfortaa"/>
                <a:cs typeface="Comfortaa"/>
              </a:rPr>
              <a:t> </a:t>
            </a:r>
            <a:r>
              <a:rPr sz="1400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t-1</a:t>
            </a:r>
            <a:r>
              <a:rPr sz="1400" spc="5" dirty="0">
                <a:latin typeface="Comfortaa"/>
                <a:cs typeface="Comfortaa"/>
              </a:rPr>
              <a:t>)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86889" y="659936"/>
            <a:ext cx="5852160" cy="721360"/>
            <a:chOff x="1586889" y="659936"/>
            <a:chExt cx="5852160" cy="721360"/>
          </a:xfrm>
        </p:grpSpPr>
        <p:sp>
          <p:nvSpPr>
            <p:cNvPr id="71" name="object 71"/>
            <p:cNvSpPr/>
            <p:nvPr/>
          </p:nvSpPr>
          <p:spPr>
            <a:xfrm>
              <a:off x="3666067" y="838848"/>
              <a:ext cx="12065" cy="477520"/>
            </a:xfrm>
            <a:custGeom>
              <a:avLst/>
              <a:gdLst/>
              <a:ahLst/>
              <a:cxnLst/>
              <a:rect l="l" t="t" r="r" b="b"/>
              <a:pathLst>
                <a:path w="12064" h="477519">
                  <a:moveTo>
                    <a:pt x="12049" y="0"/>
                  </a:moveTo>
                  <a:lnTo>
                    <a:pt x="0" y="477466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50342" y="13159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4649" y="43609"/>
                  </a:moveTo>
                  <a:lnTo>
                    <a:pt x="0" y="0"/>
                  </a:lnTo>
                  <a:lnTo>
                    <a:pt x="31449" y="794"/>
                  </a:lnTo>
                  <a:lnTo>
                    <a:pt x="14649" y="4360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50342" y="13159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4649" y="43609"/>
                  </a:lnTo>
                  <a:lnTo>
                    <a:pt x="31449" y="7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06566" y="664698"/>
              <a:ext cx="1591945" cy="651510"/>
            </a:xfrm>
            <a:custGeom>
              <a:avLst/>
              <a:gdLst/>
              <a:ahLst/>
              <a:cxnLst/>
              <a:rect l="l" t="t" r="r" b="b"/>
              <a:pathLst>
                <a:path w="1591945" h="651510">
                  <a:moveTo>
                    <a:pt x="0" y="0"/>
                  </a:moveTo>
                  <a:lnTo>
                    <a:pt x="1591796" y="0"/>
                  </a:lnTo>
                  <a:lnTo>
                    <a:pt x="1591796" y="651448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82638" y="1316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24" y="43224"/>
                  </a:moveTo>
                  <a:lnTo>
                    <a:pt x="0" y="0"/>
                  </a:lnTo>
                  <a:lnTo>
                    <a:pt x="31474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82638" y="1316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24" y="43224"/>
                  </a:lnTo>
                  <a:lnTo>
                    <a:pt x="3147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07384" y="664698"/>
              <a:ext cx="1542415" cy="651510"/>
            </a:xfrm>
            <a:custGeom>
              <a:avLst/>
              <a:gdLst/>
              <a:ahLst/>
              <a:cxnLst/>
              <a:rect l="l" t="t" r="r" b="b"/>
              <a:pathLst>
                <a:path w="1542414" h="651510">
                  <a:moveTo>
                    <a:pt x="1542284" y="0"/>
                  </a:moveTo>
                  <a:lnTo>
                    <a:pt x="0" y="0"/>
                  </a:lnTo>
                  <a:lnTo>
                    <a:pt x="0" y="651448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91651" y="1316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91651" y="1316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10838" y="675498"/>
              <a:ext cx="1583690" cy="683895"/>
            </a:xfrm>
            <a:custGeom>
              <a:avLst/>
              <a:gdLst/>
              <a:ahLst/>
              <a:cxnLst/>
              <a:rect l="l" t="t" r="r" b="b"/>
              <a:pathLst>
                <a:path w="1583690" h="683894">
                  <a:moveTo>
                    <a:pt x="0" y="0"/>
                  </a:moveTo>
                  <a:lnTo>
                    <a:pt x="1583421" y="683548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388035" y="1344602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45924" y="31574"/>
                  </a:moveTo>
                  <a:lnTo>
                    <a:pt x="0" y="28887"/>
                  </a:lnTo>
                  <a:lnTo>
                    <a:pt x="12474" y="0"/>
                  </a:lnTo>
                  <a:lnTo>
                    <a:pt x="45924" y="315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88035" y="1344602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28887"/>
                  </a:moveTo>
                  <a:lnTo>
                    <a:pt x="45924" y="31574"/>
                  </a:lnTo>
                  <a:lnTo>
                    <a:pt x="12474" y="0"/>
                  </a:lnTo>
                  <a:lnTo>
                    <a:pt x="0" y="28887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06024" y="4015950"/>
            <a:ext cx="4051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2</a:t>
            </a:r>
            <a:r>
              <a:rPr sz="1400" dirty="0">
                <a:latin typeface="Comfortaa"/>
                <a:cs typeface="Comfortaa"/>
              </a:rPr>
              <a:t>) = </a:t>
            </a:r>
            <a:r>
              <a:rPr sz="1400" b="1" spc="11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165" baseline="-30864" dirty="0">
                <a:latin typeface="Comfortaa"/>
                <a:cs typeface="Comfortaa"/>
              </a:rPr>
              <a:t>4 </a:t>
            </a:r>
            <a:r>
              <a:rPr sz="1400" dirty="0">
                <a:latin typeface="Comfortaa"/>
                <a:cs typeface="Comfortaa"/>
              </a:rPr>
              <a:t>if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2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5" dirty="0">
                <a:latin typeface="Comfortaa"/>
                <a:cs typeface="Comfortaa"/>
              </a:rPr>
              <a:t>‘OTHER’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3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21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‘ORGA’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3674" y="830073"/>
            <a:ext cx="8456295" cy="2482215"/>
            <a:chOff x="333674" y="830073"/>
            <a:chExt cx="8456295" cy="2482215"/>
          </a:xfrm>
        </p:grpSpPr>
        <p:sp>
          <p:nvSpPr>
            <p:cNvPr id="7" name="object 7"/>
            <p:cNvSpPr/>
            <p:nvPr/>
          </p:nvSpPr>
          <p:spPr>
            <a:xfrm>
              <a:off x="333674" y="830073"/>
              <a:ext cx="8456295" cy="921385"/>
            </a:xfrm>
            <a:custGeom>
              <a:avLst/>
              <a:gdLst/>
              <a:ahLst/>
              <a:cxnLst/>
              <a:rect l="l" t="t" r="r" b="b"/>
              <a:pathLst>
                <a:path w="8456295" h="921385">
                  <a:moveTo>
                    <a:pt x="8455782" y="921298"/>
                  </a:moveTo>
                  <a:lnTo>
                    <a:pt x="0" y="921298"/>
                  </a:lnTo>
                  <a:lnTo>
                    <a:pt x="0" y="0"/>
                  </a:lnTo>
                  <a:lnTo>
                    <a:pt x="8455782" y="0"/>
                  </a:lnTo>
                  <a:lnTo>
                    <a:pt x="8455782" y="921298"/>
                  </a:lnTo>
                  <a:close/>
                </a:path>
              </a:pathLst>
            </a:custGeom>
            <a:solidFill>
              <a:srgbClr val="1154CC">
                <a:alpha val="41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799" y="2815919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90" h="496570">
                  <a:moveTo>
                    <a:pt x="340799" y="496199"/>
                  </a:moveTo>
                  <a:lnTo>
                    <a:pt x="285520" y="492951"/>
                  </a:lnTo>
                  <a:lnTo>
                    <a:pt x="233080" y="483551"/>
                  </a:lnTo>
                  <a:lnTo>
                    <a:pt x="184182" y="468507"/>
                  </a:lnTo>
                  <a:lnTo>
                    <a:pt x="139528" y="448331"/>
                  </a:lnTo>
                  <a:lnTo>
                    <a:pt x="99818" y="423533"/>
                  </a:lnTo>
                  <a:lnTo>
                    <a:pt x="65754" y="394625"/>
                  </a:lnTo>
                  <a:lnTo>
                    <a:pt x="38039" y="362116"/>
                  </a:lnTo>
                  <a:lnTo>
                    <a:pt x="17374" y="326519"/>
                  </a:lnTo>
                  <a:lnTo>
                    <a:pt x="4460" y="288343"/>
                  </a:lnTo>
                  <a:lnTo>
                    <a:pt x="0" y="248099"/>
                  </a:lnTo>
                  <a:lnTo>
                    <a:pt x="4460" y="207855"/>
                  </a:lnTo>
                  <a:lnTo>
                    <a:pt x="17374" y="169679"/>
                  </a:lnTo>
                  <a:lnTo>
                    <a:pt x="38039" y="134082"/>
                  </a:lnTo>
                  <a:lnTo>
                    <a:pt x="65754" y="101573"/>
                  </a:lnTo>
                  <a:lnTo>
                    <a:pt x="99818" y="72665"/>
                  </a:lnTo>
                  <a:lnTo>
                    <a:pt x="139528" y="47867"/>
                  </a:lnTo>
                  <a:lnTo>
                    <a:pt x="184182" y="27691"/>
                  </a:lnTo>
                  <a:lnTo>
                    <a:pt x="233080" y="12647"/>
                  </a:lnTo>
                  <a:lnTo>
                    <a:pt x="285520" y="3247"/>
                  </a:lnTo>
                  <a:lnTo>
                    <a:pt x="340799" y="0"/>
                  </a:lnTo>
                  <a:lnTo>
                    <a:pt x="396078" y="3247"/>
                  </a:lnTo>
                  <a:lnTo>
                    <a:pt x="448517" y="12647"/>
                  </a:lnTo>
                  <a:lnTo>
                    <a:pt x="497415" y="27691"/>
                  </a:lnTo>
                  <a:lnTo>
                    <a:pt x="542070" y="47867"/>
                  </a:lnTo>
                  <a:lnTo>
                    <a:pt x="581780" y="72665"/>
                  </a:lnTo>
                  <a:lnTo>
                    <a:pt x="615843" y="101573"/>
                  </a:lnTo>
                  <a:lnTo>
                    <a:pt x="643559" y="134082"/>
                  </a:lnTo>
                  <a:lnTo>
                    <a:pt x="664224" y="169679"/>
                  </a:lnTo>
                  <a:lnTo>
                    <a:pt x="677138" y="207855"/>
                  </a:lnTo>
                  <a:lnTo>
                    <a:pt x="681598" y="248099"/>
                  </a:lnTo>
                  <a:lnTo>
                    <a:pt x="677138" y="288343"/>
                  </a:lnTo>
                  <a:lnTo>
                    <a:pt x="664224" y="326519"/>
                  </a:lnTo>
                  <a:lnTo>
                    <a:pt x="643559" y="362116"/>
                  </a:lnTo>
                  <a:lnTo>
                    <a:pt x="615843" y="394625"/>
                  </a:lnTo>
                  <a:lnTo>
                    <a:pt x="581780" y="423533"/>
                  </a:lnTo>
                  <a:lnTo>
                    <a:pt x="542070" y="448331"/>
                  </a:lnTo>
                  <a:lnTo>
                    <a:pt x="497415" y="468507"/>
                  </a:lnTo>
                  <a:lnTo>
                    <a:pt x="448517" y="483551"/>
                  </a:lnTo>
                  <a:lnTo>
                    <a:pt x="396078" y="492951"/>
                  </a:lnTo>
                  <a:lnTo>
                    <a:pt x="34079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767" y="2960003"/>
            <a:ext cx="283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Jim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6896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6" y="1932"/>
                </a:lnTo>
                <a:lnTo>
                  <a:pt x="644549" y="7576"/>
                </a:lnTo>
                <a:lnTo>
                  <a:pt x="704132" y="16699"/>
                </a:lnTo>
                <a:lnTo>
                  <a:pt x="760340" y="29068"/>
                </a:lnTo>
                <a:lnTo>
                  <a:pt x="812689" y="44450"/>
                </a:lnTo>
                <a:lnTo>
                  <a:pt x="860694" y="62613"/>
                </a:lnTo>
                <a:lnTo>
                  <a:pt x="903871" y="83325"/>
                </a:lnTo>
                <a:lnTo>
                  <a:pt x="941735" y="106353"/>
                </a:lnTo>
                <a:lnTo>
                  <a:pt x="973801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5" y="337770"/>
                </a:lnTo>
                <a:lnTo>
                  <a:pt x="941735" y="389845"/>
                </a:lnTo>
                <a:lnTo>
                  <a:pt x="903871" y="412873"/>
                </a:lnTo>
                <a:lnTo>
                  <a:pt x="860694" y="433585"/>
                </a:lnTo>
                <a:lnTo>
                  <a:pt x="812689" y="451748"/>
                </a:lnTo>
                <a:lnTo>
                  <a:pt x="760340" y="467130"/>
                </a:lnTo>
                <a:lnTo>
                  <a:pt x="704132" y="479499"/>
                </a:lnTo>
                <a:lnTo>
                  <a:pt x="644549" y="488622"/>
                </a:lnTo>
                <a:lnTo>
                  <a:pt x="582076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4970" y="2960003"/>
            <a:ext cx="558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bought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3412" y="2815919"/>
            <a:ext cx="488950" cy="496570"/>
          </a:xfrm>
          <a:custGeom>
            <a:avLst/>
            <a:gdLst/>
            <a:ahLst/>
            <a:cxnLst/>
            <a:rect l="l" t="t" r="r" b="b"/>
            <a:pathLst>
              <a:path w="488950" h="496570">
                <a:moveTo>
                  <a:pt x="244349" y="496199"/>
                </a:moveTo>
                <a:lnTo>
                  <a:pt x="195104" y="491158"/>
                </a:lnTo>
                <a:lnTo>
                  <a:pt x="149237" y="476702"/>
                </a:lnTo>
                <a:lnTo>
                  <a:pt x="107731" y="453828"/>
                </a:lnTo>
                <a:lnTo>
                  <a:pt x="71568" y="423533"/>
                </a:lnTo>
                <a:lnTo>
                  <a:pt x="41731" y="386815"/>
                </a:lnTo>
                <a:lnTo>
                  <a:pt x="19202" y="344672"/>
                </a:lnTo>
                <a:lnTo>
                  <a:pt x="4964" y="298101"/>
                </a:lnTo>
                <a:lnTo>
                  <a:pt x="0" y="248099"/>
                </a:lnTo>
                <a:lnTo>
                  <a:pt x="4964" y="198097"/>
                </a:lnTo>
                <a:lnTo>
                  <a:pt x="19202" y="151526"/>
                </a:lnTo>
                <a:lnTo>
                  <a:pt x="41731" y="109383"/>
                </a:lnTo>
                <a:lnTo>
                  <a:pt x="71568" y="72665"/>
                </a:lnTo>
                <a:lnTo>
                  <a:pt x="107731" y="42370"/>
                </a:lnTo>
                <a:lnTo>
                  <a:pt x="149237" y="19496"/>
                </a:lnTo>
                <a:lnTo>
                  <a:pt x="195104" y="5040"/>
                </a:lnTo>
                <a:lnTo>
                  <a:pt x="244349" y="0"/>
                </a:lnTo>
                <a:lnTo>
                  <a:pt x="292238" y="4812"/>
                </a:lnTo>
                <a:lnTo>
                  <a:pt x="337852" y="18890"/>
                </a:lnTo>
                <a:lnTo>
                  <a:pt x="379908" y="41691"/>
                </a:lnTo>
                <a:lnTo>
                  <a:pt x="417124" y="72674"/>
                </a:lnTo>
                <a:lnTo>
                  <a:pt x="447640" y="110459"/>
                </a:lnTo>
                <a:lnTo>
                  <a:pt x="470095" y="153159"/>
                </a:lnTo>
                <a:lnTo>
                  <a:pt x="483959" y="199472"/>
                </a:lnTo>
                <a:lnTo>
                  <a:pt x="488699" y="248099"/>
                </a:lnTo>
                <a:lnTo>
                  <a:pt x="483734" y="298101"/>
                </a:lnTo>
                <a:lnTo>
                  <a:pt x="469496" y="344672"/>
                </a:lnTo>
                <a:lnTo>
                  <a:pt x="446967" y="386815"/>
                </a:lnTo>
                <a:lnTo>
                  <a:pt x="417130" y="423533"/>
                </a:lnTo>
                <a:lnTo>
                  <a:pt x="380967" y="453828"/>
                </a:lnTo>
                <a:lnTo>
                  <a:pt x="339461" y="476702"/>
                </a:lnTo>
                <a:lnTo>
                  <a:pt x="293594" y="491158"/>
                </a:lnTo>
                <a:lnTo>
                  <a:pt x="2443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636" y="2960003"/>
            <a:ext cx="1606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in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4459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35208" y="2960003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2021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7699" y="1179422"/>
            <a:ext cx="8268970" cy="496570"/>
            <a:chOff x="437699" y="1179422"/>
            <a:chExt cx="8268970" cy="496570"/>
          </a:xfrm>
        </p:grpSpPr>
        <p:sp>
          <p:nvSpPr>
            <p:cNvPr id="18" name="object 18"/>
            <p:cNvSpPr/>
            <p:nvPr/>
          </p:nvSpPr>
          <p:spPr>
            <a:xfrm>
              <a:off x="437699" y="1179422"/>
              <a:ext cx="794385" cy="496570"/>
            </a:xfrm>
            <a:custGeom>
              <a:avLst/>
              <a:gdLst/>
              <a:ahLst/>
              <a:cxnLst/>
              <a:rect l="l" t="t" r="r" b="b"/>
              <a:pathLst>
                <a:path w="794385" h="496569">
                  <a:moveTo>
                    <a:pt x="396899" y="496199"/>
                  </a:moveTo>
                  <a:lnTo>
                    <a:pt x="338248" y="493508"/>
                  </a:lnTo>
                  <a:lnTo>
                    <a:pt x="282269" y="485694"/>
                  </a:lnTo>
                  <a:lnTo>
                    <a:pt x="229576" y="473140"/>
                  </a:lnTo>
                  <a:lnTo>
                    <a:pt x="180783" y="456228"/>
                  </a:lnTo>
                  <a:lnTo>
                    <a:pt x="136503" y="435344"/>
                  </a:lnTo>
                  <a:lnTo>
                    <a:pt x="97352" y="410871"/>
                  </a:lnTo>
                  <a:lnTo>
                    <a:pt x="63942" y="383192"/>
                  </a:lnTo>
                  <a:lnTo>
                    <a:pt x="36888" y="352692"/>
                  </a:lnTo>
                  <a:lnTo>
                    <a:pt x="16804" y="319754"/>
                  </a:lnTo>
                  <a:lnTo>
                    <a:pt x="0" y="248099"/>
                  </a:lnTo>
                  <a:lnTo>
                    <a:pt x="4303" y="211437"/>
                  </a:lnTo>
                  <a:lnTo>
                    <a:pt x="36888" y="143506"/>
                  </a:lnTo>
                  <a:lnTo>
                    <a:pt x="63942" y="113006"/>
                  </a:lnTo>
                  <a:lnTo>
                    <a:pt x="97352" y="85327"/>
                  </a:lnTo>
                  <a:lnTo>
                    <a:pt x="136503" y="60854"/>
                  </a:lnTo>
                  <a:lnTo>
                    <a:pt x="180783" y="39970"/>
                  </a:lnTo>
                  <a:lnTo>
                    <a:pt x="229576" y="23058"/>
                  </a:lnTo>
                  <a:lnTo>
                    <a:pt x="282269" y="10504"/>
                  </a:lnTo>
                  <a:lnTo>
                    <a:pt x="338248" y="2690"/>
                  </a:lnTo>
                  <a:lnTo>
                    <a:pt x="396899" y="0"/>
                  </a:lnTo>
                  <a:lnTo>
                    <a:pt x="455550" y="2690"/>
                  </a:lnTo>
                  <a:lnTo>
                    <a:pt x="511529" y="10504"/>
                  </a:lnTo>
                  <a:lnTo>
                    <a:pt x="564222" y="23058"/>
                  </a:lnTo>
                  <a:lnTo>
                    <a:pt x="613015" y="39970"/>
                  </a:lnTo>
                  <a:lnTo>
                    <a:pt x="657294" y="60854"/>
                  </a:lnTo>
                  <a:lnTo>
                    <a:pt x="696445" y="85327"/>
                  </a:lnTo>
                  <a:lnTo>
                    <a:pt x="729855" y="113006"/>
                  </a:lnTo>
                  <a:lnTo>
                    <a:pt x="756909" y="143506"/>
                  </a:lnTo>
                  <a:lnTo>
                    <a:pt x="776994" y="176444"/>
                  </a:lnTo>
                  <a:lnTo>
                    <a:pt x="793798" y="248099"/>
                  </a:lnTo>
                  <a:lnTo>
                    <a:pt x="789495" y="284761"/>
                  </a:lnTo>
                  <a:lnTo>
                    <a:pt x="756909" y="352692"/>
                  </a:lnTo>
                  <a:lnTo>
                    <a:pt x="729855" y="383192"/>
                  </a:lnTo>
                  <a:lnTo>
                    <a:pt x="696445" y="410871"/>
                  </a:lnTo>
                  <a:lnTo>
                    <a:pt x="657294" y="435344"/>
                  </a:lnTo>
                  <a:lnTo>
                    <a:pt x="613015" y="456228"/>
                  </a:lnTo>
                  <a:lnTo>
                    <a:pt x="564222" y="473140"/>
                  </a:lnTo>
                  <a:lnTo>
                    <a:pt x="511529" y="485694"/>
                  </a:lnTo>
                  <a:lnTo>
                    <a:pt x="455550" y="493508"/>
                  </a:lnTo>
                  <a:lnTo>
                    <a:pt x="396899" y="496199"/>
                  </a:lnTo>
                  <a:close/>
                </a:path>
              </a:pathLst>
            </a:custGeom>
            <a:solidFill>
              <a:srgbClr val="3B77D8">
                <a:alpha val="53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3246" y="1179422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30" h="496569">
                  <a:moveTo>
                    <a:pt x="500849" y="496199"/>
                  </a:moveTo>
                  <a:lnTo>
                    <a:pt x="438023" y="494265"/>
                  </a:lnTo>
                  <a:lnTo>
                    <a:pt x="377526" y="488621"/>
                  </a:lnTo>
                  <a:lnTo>
                    <a:pt x="319828" y="479499"/>
                  </a:lnTo>
                  <a:lnTo>
                    <a:pt x="265397" y="467130"/>
                  </a:lnTo>
                  <a:lnTo>
                    <a:pt x="214702" y="451748"/>
                  </a:lnTo>
                  <a:lnTo>
                    <a:pt x="168214" y="433584"/>
                  </a:lnTo>
                  <a:lnTo>
                    <a:pt x="126402" y="412872"/>
                  </a:lnTo>
                  <a:lnTo>
                    <a:pt x="89735" y="389844"/>
                  </a:lnTo>
                  <a:lnTo>
                    <a:pt x="58682" y="364732"/>
                  </a:lnTo>
                  <a:lnTo>
                    <a:pt x="15296" y="309188"/>
                  </a:lnTo>
                  <a:lnTo>
                    <a:pt x="0" y="248099"/>
                  </a:lnTo>
                  <a:lnTo>
                    <a:pt x="3902" y="216978"/>
                  </a:lnTo>
                  <a:lnTo>
                    <a:pt x="33712" y="158429"/>
                  </a:lnTo>
                  <a:lnTo>
                    <a:pt x="89735" y="106354"/>
                  </a:lnTo>
                  <a:lnTo>
                    <a:pt x="126402" y="83326"/>
                  </a:lnTo>
                  <a:lnTo>
                    <a:pt x="168214" y="62614"/>
                  </a:lnTo>
                  <a:lnTo>
                    <a:pt x="214702" y="44450"/>
                  </a:lnTo>
                  <a:lnTo>
                    <a:pt x="265397" y="29068"/>
                  </a:lnTo>
                  <a:lnTo>
                    <a:pt x="319828" y="16699"/>
                  </a:lnTo>
                  <a:lnTo>
                    <a:pt x="377526" y="7577"/>
                  </a:lnTo>
                  <a:lnTo>
                    <a:pt x="438023" y="1933"/>
                  </a:lnTo>
                  <a:lnTo>
                    <a:pt x="500849" y="0"/>
                  </a:lnTo>
                  <a:lnTo>
                    <a:pt x="563672" y="1933"/>
                  </a:lnTo>
                  <a:lnTo>
                    <a:pt x="624167" y="7577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4"/>
                  </a:lnTo>
                  <a:lnTo>
                    <a:pt x="875291" y="83326"/>
                  </a:lnTo>
                  <a:lnTo>
                    <a:pt x="911959" y="106354"/>
                  </a:lnTo>
                  <a:lnTo>
                    <a:pt x="943013" y="131466"/>
                  </a:lnTo>
                  <a:lnTo>
                    <a:pt x="986400" y="187010"/>
                  </a:lnTo>
                  <a:lnTo>
                    <a:pt x="1001698" y="248099"/>
                  </a:lnTo>
                  <a:lnTo>
                    <a:pt x="997795" y="279220"/>
                  </a:lnTo>
                  <a:lnTo>
                    <a:pt x="967983" y="337769"/>
                  </a:lnTo>
                  <a:lnTo>
                    <a:pt x="911959" y="389844"/>
                  </a:lnTo>
                  <a:lnTo>
                    <a:pt x="875291" y="412872"/>
                  </a:lnTo>
                  <a:lnTo>
                    <a:pt x="833478" y="433584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1"/>
                  </a:lnTo>
                  <a:lnTo>
                    <a:pt x="563672" y="494265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77909C">
                <a:alpha val="4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4259" y="1179422"/>
              <a:ext cx="822325" cy="496570"/>
            </a:xfrm>
            <a:custGeom>
              <a:avLst/>
              <a:gdLst/>
              <a:ahLst/>
              <a:cxnLst/>
              <a:rect l="l" t="t" r="r" b="b"/>
              <a:pathLst>
                <a:path w="822325" h="496569">
                  <a:moveTo>
                    <a:pt x="410999" y="496199"/>
                  </a:moveTo>
                  <a:lnTo>
                    <a:pt x="350262" y="493508"/>
                  </a:lnTo>
                  <a:lnTo>
                    <a:pt x="292293" y="485694"/>
                  </a:lnTo>
                  <a:lnTo>
                    <a:pt x="237727" y="473140"/>
                  </a:lnTo>
                  <a:lnTo>
                    <a:pt x="187200" y="456228"/>
                  </a:lnTo>
                  <a:lnTo>
                    <a:pt x="141349" y="435344"/>
                  </a:lnTo>
                  <a:lnTo>
                    <a:pt x="100807" y="410871"/>
                  </a:lnTo>
                  <a:lnTo>
                    <a:pt x="66211" y="383192"/>
                  </a:lnTo>
                  <a:lnTo>
                    <a:pt x="38197" y="352692"/>
                  </a:lnTo>
                  <a:lnTo>
                    <a:pt x="17400" y="319754"/>
                  </a:lnTo>
                  <a:lnTo>
                    <a:pt x="0" y="248099"/>
                  </a:lnTo>
                  <a:lnTo>
                    <a:pt x="4456" y="211437"/>
                  </a:lnTo>
                  <a:lnTo>
                    <a:pt x="38197" y="143506"/>
                  </a:lnTo>
                  <a:lnTo>
                    <a:pt x="66211" y="113006"/>
                  </a:lnTo>
                  <a:lnTo>
                    <a:pt x="100807" y="85327"/>
                  </a:lnTo>
                  <a:lnTo>
                    <a:pt x="141349" y="60854"/>
                  </a:lnTo>
                  <a:lnTo>
                    <a:pt x="187200" y="39970"/>
                  </a:lnTo>
                  <a:lnTo>
                    <a:pt x="237727" y="23058"/>
                  </a:lnTo>
                  <a:lnTo>
                    <a:pt x="292293" y="10504"/>
                  </a:lnTo>
                  <a:lnTo>
                    <a:pt x="350262" y="2690"/>
                  </a:lnTo>
                  <a:lnTo>
                    <a:pt x="410999" y="0"/>
                  </a:lnTo>
                  <a:lnTo>
                    <a:pt x="471736" y="2690"/>
                  </a:lnTo>
                  <a:lnTo>
                    <a:pt x="529705" y="10504"/>
                  </a:lnTo>
                  <a:lnTo>
                    <a:pt x="584270" y="23058"/>
                  </a:lnTo>
                  <a:lnTo>
                    <a:pt x="634797" y="39970"/>
                  </a:lnTo>
                  <a:lnTo>
                    <a:pt x="680649" y="60854"/>
                  </a:lnTo>
                  <a:lnTo>
                    <a:pt x="721190" y="85327"/>
                  </a:lnTo>
                  <a:lnTo>
                    <a:pt x="755786" y="113006"/>
                  </a:lnTo>
                  <a:lnTo>
                    <a:pt x="783800" y="143506"/>
                  </a:lnTo>
                  <a:lnTo>
                    <a:pt x="804597" y="176444"/>
                  </a:lnTo>
                  <a:lnTo>
                    <a:pt x="821998" y="248099"/>
                  </a:lnTo>
                  <a:lnTo>
                    <a:pt x="817542" y="284761"/>
                  </a:lnTo>
                  <a:lnTo>
                    <a:pt x="783800" y="352692"/>
                  </a:lnTo>
                  <a:lnTo>
                    <a:pt x="755786" y="383192"/>
                  </a:lnTo>
                  <a:lnTo>
                    <a:pt x="721190" y="410871"/>
                  </a:lnTo>
                  <a:lnTo>
                    <a:pt x="680649" y="435344"/>
                  </a:lnTo>
                  <a:lnTo>
                    <a:pt x="634797" y="456228"/>
                  </a:lnTo>
                  <a:lnTo>
                    <a:pt x="584270" y="473140"/>
                  </a:lnTo>
                  <a:lnTo>
                    <a:pt x="529705" y="485694"/>
                  </a:lnTo>
                  <a:lnTo>
                    <a:pt x="471736" y="493508"/>
                  </a:lnTo>
                  <a:lnTo>
                    <a:pt x="410999" y="496199"/>
                  </a:lnTo>
                  <a:close/>
                </a:path>
              </a:pathLst>
            </a:custGeom>
            <a:solidFill>
              <a:srgbClr val="CC0000">
                <a:alpha val="43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05409" y="1323507"/>
            <a:ext cx="3930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D</a:t>
            </a:r>
            <a:r>
              <a:rPr sz="1100" spc="-90" dirty="0">
                <a:latin typeface="Comfortaa"/>
                <a:cs typeface="Comfortaa"/>
              </a:rPr>
              <a:t>A</a:t>
            </a:r>
            <a:r>
              <a:rPr sz="1100" dirty="0">
                <a:latin typeface="Comfortaa"/>
                <a:cs typeface="Comfortaa"/>
              </a:rPr>
              <a:t>TE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86912" y="1179422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69">
                <a:moveTo>
                  <a:pt x="500849" y="496199"/>
                </a:moveTo>
                <a:lnTo>
                  <a:pt x="438025" y="494265"/>
                </a:lnTo>
                <a:lnTo>
                  <a:pt x="377530" y="488621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4"/>
                </a:lnTo>
                <a:lnTo>
                  <a:pt x="126406" y="412872"/>
                </a:lnTo>
                <a:lnTo>
                  <a:pt x="89738" y="389844"/>
                </a:lnTo>
                <a:lnTo>
                  <a:pt x="58684" y="364732"/>
                </a:lnTo>
                <a:lnTo>
                  <a:pt x="15297" y="309188"/>
                </a:lnTo>
                <a:lnTo>
                  <a:pt x="0" y="248099"/>
                </a:lnTo>
                <a:lnTo>
                  <a:pt x="3902" y="216978"/>
                </a:lnTo>
                <a:lnTo>
                  <a:pt x="33714" y="158429"/>
                </a:lnTo>
                <a:lnTo>
                  <a:pt x="89738" y="106354"/>
                </a:lnTo>
                <a:lnTo>
                  <a:pt x="126406" y="83326"/>
                </a:lnTo>
                <a:lnTo>
                  <a:pt x="168219" y="62614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7"/>
                </a:lnTo>
                <a:lnTo>
                  <a:pt x="438025" y="1933"/>
                </a:lnTo>
                <a:lnTo>
                  <a:pt x="500849" y="0"/>
                </a:lnTo>
                <a:lnTo>
                  <a:pt x="563672" y="1933"/>
                </a:lnTo>
                <a:lnTo>
                  <a:pt x="624167" y="7577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4"/>
                </a:lnTo>
                <a:lnTo>
                  <a:pt x="875291" y="83326"/>
                </a:lnTo>
                <a:lnTo>
                  <a:pt x="911959" y="106354"/>
                </a:lnTo>
                <a:lnTo>
                  <a:pt x="943013" y="131466"/>
                </a:lnTo>
                <a:lnTo>
                  <a:pt x="986400" y="187010"/>
                </a:lnTo>
                <a:lnTo>
                  <a:pt x="1001698" y="248099"/>
                </a:lnTo>
                <a:lnTo>
                  <a:pt x="997795" y="279220"/>
                </a:lnTo>
                <a:lnTo>
                  <a:pt x="967983" y="337769"/>
                </a:lnTo>
                <a:lnTo>
                  <a:pt x="911959" y="389844"/>
                </a:lnTo>
                <a:lnTo>
                  <a:pt x="875291" y="412872"/>
                </a:lnTo>
                <a:lnTo>
                  <a:pt x="833478" y="433584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1"/>
                </a:lnTo>
                <a:lnTo>
                  <a:pt x="563672" y="494265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31596" y="1323507"/>
            <a:ext cx="5257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O</a:t>
            </a:r>
            <a:r>
              <a:rPr sz="1100" dirty="0">
                <a:latin typeface="Comfortaa"/>
                <a:cs typeface="Comfortaa"/>
              </a:rPr>
              <a:t>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8833" y="863436"/>
            <a:ext cx="4248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2527" y="863436"/>
            <a:ext cx="57658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latin typeface="Comfortaa"/>
                <a:cs typeface="Comfortaa"/>
              </a:rPr>
              <a:t>OTHER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17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71567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5163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4283" y="3326246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0758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76983" y="811650"/>
            <a:ext cx="260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</a:t>
            </a:r>
            <a:endParaRPr sz="1350" baseline="-33950">
              <a:latin typeface="Comfortaa"/>
              <a:cs typeface="Comforta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3458" y="803512"/>
            <a:ext cx="257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21972" y="1373382"/>
            <a:ext cx="7083425" cy="1939289"/>
            <a:chOff x="1221972" y="1373382"/>
            <a:chExt cx="7083425" cy="1939289"/>
          </a:xfrm>
        </p:grpSpPr>
        <p:sp>
          <p:nvSpPr>
            <p:cNvPr id="34" name="object 34"/>
            <p:cNvSpPr/>
            <p:nvPr/>
          </p:nvSpPr>
          <p:spPr>
            <a:xfrm>
              <a:off x="1553226" y="137338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1497" y="1427522"/>
              <a:ext cx="6652895" cy="0"/>
            </a:xfrm>
            <a:custGeom>
              <a:avLst/>
              <a:gdLst/>
              <a:ahLst/>
              <a:cxnLst/>
              <a:rect l="l" t="t" r="r" b="b"/>
              <a:pathLst>
                <a:path w="6652895">
                  <a:moveTo>
                    <a:pt x="0" y="0"/>
                  </a:moveTo>
                  <a:lnTo>
                    <a:pt x="751798" y="0"/>
                  </a:lnTo>
                </a:path>
                <a:path w="6652895">
                  <a:moveTo>
                    <a:pt x="1753446" y="0"/>
                  </a:moveTo>
                  <a:lnTo>
                    <a:pt x="2990643" y="0"/>
                  </a:lnTo>
                </a:path>
                <a:path w="6652895">
                  <a:moveTo>
                    <a:pt x="3898367" y="0"/>
                  </a:moveTo>
                  <a:lnTo>
                    <a:pt x="4955565" y="0"/>
                  </a:lnTo>
                </a:path>
                <a:path w="6652895">
                  <a:moveTo>
                    <a:pt x="5957112" y="0"/>
                  </a:moveTo>
                  <a:lnTo>
                    <a:pt x="6652811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0610" y="1373390"/>
              <a:ext cx="3994785" cy="108585"/>
            </a:xfrm>
            <a:custGeom>
              <a:avLst/>
              <a:gdLst/>
              <a:ahLst/>
              <a:cxnLst/>
              <a:rect l="l" t="t" r="r" b="b"/>
              <a:pathLst>
                <a:path w="3994784" h="108584">
                  <a:moveTo>
                    <a:pt x="108305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305" y="108292"/>
                  </a:lnTo>
                  <a:lnTo>
                    <a:pt x="108305" y="0"/>
                  </a:lnTo>
                  <a:close/>
                </a:path>
                <a:path w="3994784" h="108584">
                  <a:moveTo>
                    <a:pt x="2241893" y="0"/>
                  </a:moveTo>
                  <a:lnTo>
                    <a:pt x="2133600" y="0"/>
                  </a:lnTo>
                  <a:lnTo>
                    <a:pt x="2133600" y="108292"/>
                  </a:lnTo>
                  <a:lnTo>
                    <a:pt x="2241893" y="108292"/>
                  </a:lnTo>
                  <a:lnTo>
                    <a:pt x="2241893" y="0"/>
                  </a:lnTo>
                  <a:close/>
                </a:path>
                <a:path w="3994784" h="108584">
                  <a:moveTo>
                    <a:pt x="3994493" y="0"/>
                  </a:moveTo>
                  <a:lnTo>
                    <a:pt x="3886200" y="0"/>
                  </a:lnTo>
                  <a:lnTo>
                    <a:pt x="3886200" y="108292"/>
                  </a:lnTo>
                  <a:lnTo>
                    <a:pt x="3994493" y="108292"/>
                  </a:lnTo>
                  <a:lnTo>
                    <a:pt x="3994493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0959" y="1481682"/>
              <a:ext cx="744855" cy="1334135"/>
            </a:xfrm>
            <a:custGeom>
              <a:avLst/>
              <a:gdLst/>
              <a:ahLst/>
              <a:cxnLst/>
              <a:rect l="l" t="t" r="r" b="b"/>
              <a:pathLst>
                <a:path w="744854" h="1334135">
                  <a:moveTo>
                    <a:pt x="744298" y="13340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5116" y="2815919"/>
              <a:ext cx="1002030" cy="496570"/>
            </a:xfrm>
            <a:custGeom>
              <a:avLst/>
              <a:gdLst/>
              <a:ahLst/>
              <a:cxnLst/>
              <a:rect l="l" t="t" r="r" b="b"/>
              <a:pathLst>
                <a:path w="1002029" h="496570">
                  <a:moveTo>
                    <a:pt x="500849" y="496199"/>
                  </a:moveTo>
                  <a:lnTo>
                    <a:pt x="438025" y="494266"/>
                  </a:lnTo>
                  <a:lnTo>
                    <a:pt x="377530" y="488622"/>
                  </a:lnTo>
                  <a:lnTo>
                    <a:pt x="319833" y="479499"/>
                  </a:lnTo>
                  <a:lnTo>
                    <a:pt x="265402" y="467130"/>
                  </a:lnTo>
                  <a:lnTo>
                    <a:pt x="214708" y="451748"/>
                  </a:lnTo>
                  <a:lnTo>
                    <a:pt x="168219" y="433585"/>
                  </a:lnTo>
                  <a:lnTo>
                    <a:pt x="126406" y="412873"/>
                  </a:lnTo>
                  <a:lnTo>
                    <a:pt x="89738" y="389845"/>
                  </a:lnTo>
                  <a:lnTo>
                    <a:pt x="58684" y="364733"/>
                  </a:lnTo>
                  <a:lnTo>
                    <a:pt x="15297" y="309189"/>
                  </a:lnTo>
                  <a:lnTo>
                    <a:pt x="0" y="248099"/>
                  </a:lnTo>
                  <a:lnTo>
                    <a:pt x="3902" y="216977"/>
                  </a:lnTo>
                  <a:lnTo>
                    <a:pt x="33714" y="158428"/>
                  </a:lnTo>
                  <a:lnTo>
                    <a:pt x="89738" y="106353"/>
                  </a:lnTo>
                  <a:lnTo>
                    <a:pt x="126406" y="83325"/>
                  </a:lnTo>
                  <a:lnTo>
                    <a:pt x="168219" y="62613"/>
                  </a:lnTo>
                  <a:lnTo>
                    <a:pt x="214708" y="44450"/>
                  </a:lnTo>
                  <a:lnTo>
                    <a:pt x="265402" y="29068"/>
                  </a:lnTo>
                  <a:lnTo>
                    <a:pt x="319833" y="16699"/>
                  </a:lnTo>
                  <a:lnTo>
                    <a:pt x="377530" y="7576"/>
                  </a:lnTo>
                  <a:lnTo>
                    <a:pt x="438025" y="1932"/>
                  </a:lnTo>
                  <a:lnTo>
                    <a:pt x="500849" y="0"/>
                  </a:lnTo>
                  <a:lnTo>
                    <a:pt x="563672" y="1932"/>
                  </a:lnTo>
                  <a:lnTo>
                    <a:pt x="624167" y="7576"/>
                  </a:lnTo>
                  <a:lnTo>
                    <a:pt x="681864" y="16699"/>
                  </a:lnTo>
                  <a:lnTo>
                    <a:pt x="736295" y="29068"/>
                  </a:lnTo>
                  <a:lnTo>
                    <a:pt x="786989" y="44450"/>
                  </a:lnTo>
                  <a:lnTo>
                    <a:pt x="833478" y="62613"/>
                  </a:lnTo>
                  <a:lnTo>
                    <a:pt x="875291" y="83325"/>
                  </a:lnTo>
                  <a:lnTo>
                    <a:pt x="911959" y="106353"/>
                  </a:lnTo>
                  <a:lnTo>
                    <a:pt x="943013" y="131465"/>
                  </a:lnTo>
                  <a:lnTo>
                    <a:pt x="986400" y="187009"/>
                  </a:lnTo>
                  <a:lnTo>
                    <a:pt x="1001698" y="248099"/>
                  </a:lnTo>
                  <a:lnTo>
                    <a:pt x="997795" y="279221"/>
                  </a:lnTo>
                  <a:lnTo>
                    <a:pt x="967983" y="337770"/>
                  </a:lnTo>
                  <a:lnTo>
                    <a:pt x="911959" y="389845"/>
                  </a:lnTo>
                  <a:lnTo>
                    <a:pt x="875291" y="412873"/>
                  </a:lnTo>
                  <a:lnTo>
                    <a:pt x="833478" y="433585"/>
                  </a:lnTo>
                  <a:lnTo>
                    <a:pt x="786989" y="451748"/>
                  </a:lnTo>
                  <a:lnTo>
                    <a:pt x="736295" y="467130"/>
                  </a:lnTo>
                  <a:lnTo>
                    <a:pt x="681864" y="479499"/>
                  </a:lnTo>
                  <a:lnTo>
                    <a:pt x="624167" y="488622"/>
                  </a:lnTo>
                  <a:lnTo>
                    <a:pt x="563672" y="494266"/>
                  </a:lnTo>
                  <a:lnTo>
                    <a:pt x="500849" y="496199"/>
                  </a:lnTo>
                  <a:close/>
                </a:path>
              </a:pathLst>
            </a:custGeom>
            <a:solidFill>
              <a:srgbClr val="93C37C">
                <a:alpha val="43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10028" y="2960003"/>
            <a:ext cx="532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Comfortaa"/>
                <a:cs typeface="Comfortaa"/>
              </a:rPr>
              <a:t>G</a:t>
            </a:r>
            <a:r>
              <a:rPr sz="1100" dirty="0">
                <a:latin typeface="Comfortaa"/>
                <a:cs typeface="Comfortaa"/>
              </a:rPr>
              <a:t>oog</a:t>
            </a:r>
            <a:r>
              <a:rPr sz="1100" spc="-35" dirty="0">
                <a:latin typeface="Comfortaa"/>
                <a:cs typeface="Comfortaa"/>
              </a:rPr>
              <a:t>l</a:t>
            </a:r>
            <a:r>
              <a:rPr sz="1100" dirty="0">
                <a:latin typeface="Comfortaa"/>
                <a:cs typeface="Comfortaa"/>
              </a:rPr>
              <a:t>e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22066" y="1179422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40257" y="863436"/>
            <a:ext cx="48450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mfortaa"/>
                <a:cs typeface="Comfortaa"/>
              </a:rPr>
              <a:t>ORGA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1228" y="1665956"/>
            <a:ext cx="3935095" cy="1159510"/>
            <a:chOff x="791228" y="1665956"/>
            <a:chExt cx="3935095" cy="1159510"/>
          </a:xfrm>
        </p:grpSpPr>
        <p:sp>
          <p:nvSpPr>
            <p:cNvPr id="43" name="object 43"/>
            <p:cNvSpPr/>
            <p:nvPr/>
          </p:nvSpPr>
          <p:spPr>
            <a:xfrm>
              <a:off x="4675965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17490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4598" y="2189220"/>
              <a:ext cx="3810" cy="626745"/>
            </a:xfrm>
            <a:custGeom>
              <a:avLst/>
              <a:gdLst/>
              <a:ahLst/>
              <a:cxnLst/>
              <a:rect l="l" t="t" r="r" b="b"/>
              <a:pathLst>
                <a:path w="3809" h="626744">
                  <a:moveTo>
                    <a:pt x="0" y="626698"/>
                  </a:moveTo>
                  <a:lnTo>
                    <a:pt x="3599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1228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4578" y="1675481"/>
              <a:ext cx="10795" cy="460375"/>
            </a:xfrm>
            <a:custGeom>
              <a:avLst/>
              <a:gdLst/>
              <a:ahLst/>
              <a:cxnLst/>
              <a:rect l="l" t="t" r="r" b="b"/>
              <a:pathLst>
                <a:path w="10794" h="460375">
                  <a:moveTo>
                    <a:pt x="10799" y="4598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6024" y="4015950"/>
            <a:ext cx="4051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990000"/>
                </a:solidFill>
                <a:latin typeface="Comfortaa"/>
                <a:cs typeface="Comfortaa"/>
              </a:rPr>
              <a:t>Ψ</a:t>
            </a:r>
            <a:r>
              <a:rPr sz="1350" b="1" spc="82" baseline="-30864" dirty="0">
                <a:solidFill>
                  <a:srgbClr val="990000"/>
                </a:solidFill>
                <a:latin typeface="Comfortaa"/>
                <a:cs typeface="Comfortaa"/>
              </a:rPr>
              <a:t>4</a:t>
            </a:r>
            <a:r>
              <a:rPr sz="1400" spc="55" dirty="0">
                <a:latin typeface="Comfortaa"/>
                <a:cs typeface="Comfortaa"/>
              </a:rPr>
              <a:t>(Y</a:t>
            </a:r>
            <a:r>
              <a:rPr sz="1350" b="1" spc="82" baseline="-30864" dirty="0">
                <a:latin typeface="Comfortaa"/>
                <a:cs typeface="Comfortaa"/>
              </a:rPr>
              <a:t>3</a:t>
            </a:r>
            <a:r>
              <a:rPr sz="1400" spc="5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2</a:t>
            </a:r>
            <a:r>
              <a:rPr sz="1400" dirty="0">
                <a:latin typeface="Comfortaa"/>
                <a:cs typeface="Comfortaa"/>
              </a:rPr>
              <a:t>) = </a:t>
            </a:r>
            <a:r>
              <a:rPr sz="1400" b="1" spc="110" dirty="0">
                <a:solidFill>
                  <a:srgbClr val="990000"/>
                </a:solidFill>
                <a:latin typeface="Comfortaa"/>
                <a:cs typeface="Comfortaa"/>
              </a:rPr>
              <a:t>θ</a:t>
            </a:r>
            <a:r>
              <a:rPr sz="1350" b="1" spc="165" baseline="-30864" dirty="0">
                <a:latin typeface="Comfortaa"/>
                <a:cs typeface="Comfortaa"/>
              </a:rPr>
              <a:t>4 </a:t>
            </a:r>
            <a:r>
              <a:rPr sz="1400" dirty="0">
                <a:latin typeface="Comfortaa"/>
                <a:cs typeface="Comfortaa"/>
              </a:rPr>
              <a:t>if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2 </a:t>
            </a:r>
            <a:r>
              <a:rPr sz="1400" dirty="0">
                <a:latin typeface="Comfortaa"/>
                <a:cs typeface="Comfortaa"/>
              </a:rPr>
              <a:t>= </a:t>
            </a:r>
            <a:r>
              <a:rPr sz="1400" spc="-15" dirty="0">
                <a:latin typeface="Comfortaa"/>
                <a:cs typeface="Comfortaa"/>
              </a:rPr>
              <a:t>‘OTHER’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5" dirty="0">
                <a:solidFill>
                  <a:srgbClr val="1154CC"/>
                </a:solidFill>
                <a:latin typeface="Comfortaa"/>
                <a:cs typeface="Comfortaa"/>
              </a:rPr>
              <a:t>Y</a:t>
            </a:r>
            <a:r>
              <a:rPr sz="1350" b="1" spc="7" baseline="-30864" dirty="0">
                <a:solidFill>
                  <a:srgbClr val="1154CC"/>
                </a:solidFill>
                <a:latin typeface="Comfortaa"/>
                <a:cs typeface="Comfortaa"/>
              </a:rPr>
              <a:t>3 </a:t>
            </a:r>
            <a:r>
              <a:rPr sz="1400" dirty="0">
                <a:latin typeface="Comfortaa"/>
                <a:cs typeface="Comfortaa"/>
              </a:rPr>
              <a:t>=</a:t>
            </a:r>
            <a:r>
              <a:rPr sz="1400" spc="210" dirty="0"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‘ORGA’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325314" y="495786"/>
            <a:ext cx="6374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Comfortaa"/>
                <a:cs typeface="Comfortaa"/>
              </a:rPr>
              <a:t>We 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spc="-10" dirty="0">
                <a:latin typeface="Comfortaa"/>
                <a:cs typeface="Comfortaa"/>
              </a:rPr>
              <a:t>interested </a:t>
            </a:r>
            <a:r>
              <a:rPr sz="1400" dirty="0">
                <a:latin typeface="Comfortaa"/>
                <a:cs typeface="Comfortaa"/>
              </a:rPr>
              <a:t>in modeling P(Y | X) and not </a:t>
            </a:r>
            <a:r>
              <a:rPr sz="1400" spc="-40" dirty="0">
                <a:latin typeface="Comfortaa"/>
                <a:cs typeface="Comfortaa"/>
              </a:rPr>
              <a:t>P(Y,X) </a:t>
            </a:r>
            <a:r>
              <a:rPr sz="1400" dirty="0">
                <a:latin typeface="Comfortaa"/>
                <a:cs typeface="Comfortaa"/>
              </a:rPr>
              <a:t>=&gt;</a:t>
            </a:r>
            <a:r>
              <a:rPr sz="1400" spc="55" dirty="0"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CONDITIONAL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</a:t>
            </a:r>
            <a:r>
              <a:rPr spc="5" dirty="0"/>
              <a:t> </a:t>
            </a:r>
            <a:r>
              <a:rPr spc="-10" dirty="0"/>
              <a:t>Fields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7024" y="643761"/>
            <a:ext cx="832421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1154CC"/>
                </a:solidFill>
                <a:latin typeface="Comfortaa"/>
                <a:cs typeface="Comfortaa"/>
              </a:rPr>
              <a:t>Take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away</a:t>
            </a:r>
            <a:r>
              <a:rPr sz="1400" b="1" spc="65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points: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481965" marR="465455" indent="-336550">
              <a:lnSpc>
                <a:spcPct val="100000"/>
              </a:lnSpc>
              <a:buFont typeface="Arial"/>
              <a:buChar char="●"/>
              <a:tabLst>
                <a:tab pos="481965" algn="l"/>
                <a:tab pos="482600" algn="l"/>
              </a:tabLst>
            </a:pPr>
            <a:r>
              <a:rPr sz="1400" dirty="0">
                <a:latin typeface="Comfortaa"/>
                <a:cs typeface="Comfortaa"/>
              </a:rPr>
              <a:t>Factor models 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dirty="0">
                <a:latin typeface="Comfortaa"/>
                <a:cs typeface="Comfortaa"/>
              </a:rPr>
              <a:t>a pattern </a:t>
            </a:r>
            <a:r>
              <a:rPr sz="1400" spc="-10" dirty="0">
                <a:latin typeface="Comfortaa"/>
                <a:cs typeface="Comfortaa"/>
              </a:rPr>
              <a:t>recognition </a:t>
            </a:r>
            <a:r>
              <a:rPr sz="1400" dirty="0">
                <a:latin typeface="Comfortaa"/>
                <a:cs typeface="Comfortaa"/>
              </a:rPr>
              <a:t>machine </a:t>
            </a:r>
            <a:r>
              <a:rPr sz="1400" spc="-10" dirty="0">
                <a:latin typeface="Comfortaa"/>
                <a:cs typeface="Comfortaa"/>
              </a:rPr>
              <a:t>learning </a:t>
            </a:r>
            <a:r>
              <a:rPr sz="1400" dirty="0">
                <a:latin typeface="Comfortaa"/>
                <a:cs typeface="Comfortaa"/>
              </a:rPr>
              <a:t>model </a:t>
            </a:r>
            <a:r>
              <a:rPr sz="1400" spc="-10" dirty="0">
                <a:latin typeface="Comfortaa"/>
                <a:cs typeface="Comfortaa"/>
              </a:rPr>
              <a:t>for</a:t>
            </a:r>
            <a:r>
              <a:rPr sz="1400" spc="-55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structured  prediction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050">
              <a:latin typeface="Comfortaa"/>
              <a:cs typeface="Comfortaa"/>
            </a:endParaRPr>
          </a:p>
          <a:p>
            <a:pPr marL="482600" indent="-33655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481965" algn="l"/>
                <a:tab pos="482600" algn="l"/>
              </a:tabLst>
            </a:pP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CRF</a:t>
            </a:r>
            <a:r>
              <a:rPr sz="1400" spc="-5" dirty="0">
                <a:latin typeface="Comfortaa"/>
                <a:cs typeface="Comfortaa"/>
              </a:rPr>
              <a:t>’s </a:t>
            </a:r>
            <a:r>
              <a:rPr sz="1400" dirty="0">
                <a:latin typeface="Comfortaa"/>
                <a:cs typeface="Comfortaa"/>
              </a:rPr>
              <a:t>model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P(Y | X) </a:t>
            </a:r>
            <a:r>
              <a:rPr sz="1400" spc="-15" dirty="0">
                <a:latin typeface="Comfortaa"/>
                <a:cs typeface="Comfortaa"/>
              </a:rPr>
              <a:t>where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X is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always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observable </a:t>
            </a:r>
            <a:r>
              <a:rPr sz="1400" dirty="0">
                <a:latin typeface="Comfortaa"/>
                <a:cs typeface="Comfortaa"/>
              </a:rPr>
              <a:t>and does not </a:t>
            </a:r>
            <a:r>
              <a:rPr sz="1400" spc="-15" dirty="0">
                <a:latin typeface="Comfortaa"/>
                <a:cs typeface="Comfortaa"/>
              </a:rPr>
              <a:t>care</a:t>
            </a:r>
            <a:r>
              <a:rPr sz="1400" dirty="0">
                <a:latin typeface="Comfortaa"/>
                <a:cs typeface="Comfortaa"/>
              </a:rPr>
              <a:t> about</a:t>
            </a:r>
            <a:endParaRPr sz="1400">
              <a:latin typeface="Comfortaa"/>
              <a:cs typeface="Comfortaa"/>
            </a:endParaRPr>
          </a:p>
          <a:p>
            <a:pPr marL="481965" marR="47625">
              <a:lnSpc>
                <a:spcPct val="100000"/>
              </a:lnSpc>
            </a:pP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P(X) </a:t>
            </a:r>
            <a:r>
              <a:rPr sz="1400" b="1" dirty="0">
                <a:latin typeface="Comfortaa"/>
                <a:cs typeface="Comfortaa"/>
              </a:rPr>
              <a:t>or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P(X | Y) </a:t>
            </a:r>
            <a:r>
              <a:rPr sz="1400" dirty="0">
                <a:latin typeface="Comfortaa"/>
                <a:cs typeface="Comfortaa"/>
              </a:rPr>
              <a:t>=&gt; A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discriminative model</a:t>
            </a:r>
            <a:r>
              <a:rPr sz="1400" spc="-5" dirty="0">
                <a:latin typeface="Comfortaa"/>
                <a:cs typeface="Comfortaa"/>
              </a:rPr>
              <a:t>, </a:t>
            </a:r>
            <a:r>
              <a:rPr sz="1400" dirty="0">
                <a:latin typeface="Comfortaa"/>
                <a:cs typeface="Comfortaa"/>
              </a:rPr>
              <a:t>can use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complex features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X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-15" dirty="0">
                <a:solidFill>
                  <a:srgbClr val="1154CC"/>
                </a:solidFill>
                <a:latin typeface="Comfortaa"/>
                <a:cs typeface="Comfortaa"/>
              </a:rPr>
              <a:t>more 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efficient</a:t>
            </a:r>
            <a:r>
              <a:rPr sz="1400" spc="-5" dirty="0">
                <a:latin typeface="Comfortaa"/>
                <a:cs typeface="Comfortaa"/>
              </a:rPr>
              <a:t>,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BUT </a:t>
            </a:r>
            <a:r>
              <a:rPr sz="1400" spc="-15" dirty="0">
                <a:latin typeface="Comfortaa"/>
                <a:cs typeface="Comfortaa"/>
              </a:rPr>
              <a:t>always needs </a:t>
            </a:r>
            <a:r>
              <a:rPr sz="1400" spc="-10" dirty="0">
                <a:latin typeface="Comfortaa"/>
                <a:cs typeface="Comfortaa"/>
              </a:rPr>
              <a:t>complete </a:t>
            </a:r>
            <a:r>
              <a:rPr sz="1400" spc="-15" dirty="0">
                <a:latin typeface="Comfortaa"/>
                <a:cs typeface="Comfortaa"/>
              </a:rPr>
              <a:t>features </a:t>
            </a:r>
            <a:r>
              <a:rPr sz="1400" dirty="0">
                <a:latin typeface="Comfortaa"/>
                <a:cs typeface="Comfortaa"/>
              </a:rPr>
              <a:t>X =&gt;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does not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handle </a:t>
            </a:r>
            <a:r>
              <a:rPr sz="1400" b="1" spc="-5" dirty="0">
                <a:solidFill>
                  <a:srgbClr val="990000"/>
                </a:solidFill>
                <a:latin typeface="Comfortaa"/>
                <a:cs typeface="Comfortaa"/>
              </a:rPr>
              <a:t>incomplete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data  </a:t>
            </a:r>
            <a:r>
              <a:rPr sz="1400" spc="-10" dirty="0">
                <a:latin typeface="Comfortaa"/>
                <a:cs typeface="Comfortaa"/>
              </a:rPr>
              <a:t>very</a:t>
            </a:r>
            <a:r>
              <a:rPr sz="1400" spc="-5" dirty="0">
                <a:latin typeface="Comfortaa"/>
                <a:cs typeface="Comfortaa"/>
              </a:rPr>
              <a:t> </a:t>
            </a:r>
            <a:r>
              <a:rPr sz="1400" spc="-10" dirty="0">
                <a:latin typeface="Comfortaa"/>
                <a:cs typeface="Comfortaa"/>
              </a:rPr>
              <a:t>well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omfortaa"/>
              <a:cs typeface="Comfortaa"/>
            </a:endParaRPr>
          </a:p>
          <a:p>
            <a:pPr marL="481965" marR="55880" indent="-336550">
              <a:lnSpc>
                <a:spcPct val="100000"/>
              </a:lnSpc>
              <a:buFont typeface="Arial"/>
              <a:buChar char="●"/>
              <a:tabLst>
                <a:tab pos="481965" algn="l"/>
                <a:tab pos="482600" algn="l"/>
              </a:tabLst>
            </a:pPr>
            <a:r>
              <a:rPr sz="1400" spc="-80" dirty="0">
                <a:latin typeface="Comfortaa"/>
                <a:cs typeface="Comfortaa"/>
              </a:rPr>
              <a:t>We </a:t>
            </a:r>
            <a:r>
              <a:rPr sz="1400" dirty="0">
                <a:latin typeface="Comfortaa"/>
                <a:cs typeface="Comfortaa"/>
              </a:rPr>
              <a:t>use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linear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chain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CRF</a:t>
            </a:r>
            <a:r>
              <a:rPr sz="1400" spc="-5" dirty="0">
                <a:latin typeface="Comfortaa"/>
                <a:cs typeface="Comfortaa"/>
              </a:rPr>
              <a:t>’s (Every </a:t>
            </a: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t </a:t>
            </a:r>
            <a:r>
              <a:rPr sz="1400" dirty="0">
                <a:latin typeface="Comfortaa"/>
                <a:cs typeface="Comfortaa"/>
              </a:rPr>
              <a:t>depends only on </a:t>
            </a: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t-1 </a:t>
            </a:r>
            <a:r>
              <a:rPr sz="1400" dirty="0">
                <a:latin typeface="Comfortaa"/>
                <a:cs typeface="Comfortaa"/>
              </a:rPr>
              <a:t>and </a:t>
            </a: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t+1 </a:t>
            </a:r>
            <a:r>
              <a:rPr sz="1400" dirty="0">
                <a:latin typeface="Comfortaa"/>
                <a:cs typeface="Comfortaa"/>
              </a:rPr>
              <a:t>) </a:t>
            </a:r>
            <a:r>
              <a:rPr sz="1400" spc="-10" dirty="0">
                <a:latin typeface="Comfortaa"/>
                <a:cs typeface="Comfortaa"/>
              </a:rPr>
              <a:t>for </a:t>
            </a:r>
            <a:r>
              <a:rPr sz="1400" dirty="0">
                <a:latin typeface="Comfortaa"/>
                <a:cs typeface="Comfortaa"/>
              </a:rPr>
              <a:t>sequential tasks  such as NER, </a:t>
            </a:r>
            <a:r>
              <a:rPr sz="1400" spc="-10" dirty="0">
                <a:latin typeface="Comfortaa"/>
                <a:cs typeface="Comfortaa"/>
              </a:rPr>
              <a:t>Speech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spc="-10" dirty="0">
                <a:latin typeface="Comfortaa"/>
                <a:cs typeface="Comfortaa"/>
              </a:rPr>
              <a:t>text,</a:t>
            </a:r>
            <a:r>
              <a:rPr sz="1400" dirty="0">
                <a:latin typeface="Comfortaa"/>
                <a:cs typeface="Comfortaa"/>
              </a:rPr>
              <a:t> ...</a:t>
            </a:r>
            <a:endParaRPr sz="1400">
              <a:latin typeface="Comfortaa"/>
              <a:cs typeface="Comforta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spc="-10" dirty="0"/>
              <a:t>Conditional </a:t>
            </a:r>
            <a:r>
              <a:rPr dirty="0"/>
              <a:t>Random </a:t>
            </a:r>
            <a:r>
              <a:rPr spc="-10" dirty="0"/>
              <a:t>Fields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NER</a:t>
            </a:r>
          </a:p>
        </p:txBody>
      </p:sp>
      <p:sp>
        <p:nvSpPr>
          <p:cNvPr id="7" name="object 7"/>
          <p:cNvSpPr/>
          <p:nvPr/>
        </p:nvSpPr>
        <p:spPr>
          <a:xfrm>
            <a:off x="232974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20" y="492951"/>
                </a:lnTo>
                <a:lnTo>
                  <a:pt x="233080" y="483551"/>
                </a:lnTo>
                <a:lnTo>
                  <a:pt x="184182" y="468507"/>
                </a:lnTo>
                <a:lnTo>
                  <a:pt x="139528" y="448331"/>
                </a:lnTo>
                <a:lnTo>
                  <a:pt x="99818" y="423533"/>
                </a:lnTo>
                <a:lnTo>
                  <a:pt x="65754" y="394625"/>
                </a:lnTo>
                <a:lnTo>
                  <a:pt x="38039" y="362116"/>
                </a:lnTo>
                <a:lnTo>
                  <a:pt x="17374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4" y="169679"/>
                </a:lnTo>
                <a:lnTo>
                  <a:pt x="38039" y="134082"/>
                </a:lnTo>
                <a:lnTo>
                  <a:pt x="65754" y="101573"/>
                </a:lnTo>
                <a:lnTo>
                  <a:pt x="99818" y="72665"/>
                </a:lnTo>
                <a:lnTo>
                  <a:pt x="139528" y="47867"/>
                </a:lnTo>
                <a:lnTo>
                  <a:pt x="184182" y="27691"/>
                </a:lnTo>
                <a:lnTo>
                  <a:pt x="233080" y="12647"/>
                </a:lnTo>
                <a:lnTo>
                  <a:pt x="285520" y="3247"/>
                </a:lnTo>
                <a:lnTo>
                  <a:pt x="340799" y="0"/>
                </a:lnTo>
                <a:lnTo>
                  <a:pt x="396078" y="3247"/>
                </a:lnTo>
                <a:lnTo>
                  <a:pt x="448517" y="12647"/>
                </a:lnTo>
                <a:lnTo>
                  <a:pt x="497415" y="27691"/>
                </a:lnTo>
                <a:lnTo>
                  <a:pt x="542070" y="47867"/>
                </a:lnTo>
                <a:lnTo>
                  <a:pt x="581780" y="72665"/>
                </a:lnTo>
                <a:lnTo>
                  <a:pt x="615843" y="101573"/>
                </a:lnTo>
                <a:lnTo>
                  <a:pt x="643559" y="134082"/>
                </a:lnTo>
                <a:lnTo>
                  <a:pt x="664224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4" y="326519"/>
                </a:lnTo>
                <a:lnTo>
                  <a:pt x="643559" y="362116"/>
                </a:lnTo>
                <a:lnTo>
                  <a:pt x="615843" y="394625"/>
                </a:lnTo>
                <a:lnTo>
                  <a:pt x="581780" y="423533"/>
                </a:lnTo>
                <a:lnTo>
                  <a:pt x="542070" y="448331"/>
                </a:lnTo>
                <a:lnTo>
                  <a:pt x="497415" y="468507"/>
                </a:lnTo>
                <a:lnTo>
                  <a:pt x="448517" y="483551"/>
                </a:lnTo>
                <a:lnTo>
                  <a:pt x="396078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0358" y="2960003"/>
            <a:ext cx="3073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Comfortaa"/>
                <a:cs typeface="Comfortaa"/>
              </a:rPr>
              <a:t>U</a:t>
            </a:r>
            <a:r>
              <a:rPr sz="1100" dirty="0">
                <a:latin typeface="Comfortaa"/>
                <a:cs typeface="Comfortaa"/>
              </a:rPr>
              <a:t>.N.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7072" y="2815919"/>
            <a:ext cx="1034415" cy="496570"/>
          </a:xfrm>
          <a:custGeom>
            <a:avLst/>
            <a:gdLst/>
            <a:ahLst/>
            <a:cxnLst/>
            <a:rect l="l" t="t" r="r" b="b"/>
            <a:pathLst>
              <a:path w="1034414" h="496570">
                <a:moveTo>
                  <a:pt x="517198" y="496199"/>
                </a:moveTo>
                <a:lnTo>
                  <a:pt x="452322" y="494266"/>
                </a:lnTo>
                <a:lnTo>
                  <a:pt x="389850" y="488622"/>
                </a:lnTo>
                <a:lnTo>
                  <a:pt x="330268" y="479499"/>
                </a:lnTo>
                <a:lnTo>
                  <a:pt x="274060" y="467130"/>
                </a:lnTo>
                <a:lnTo>
                  <a:pt x="221711" y="451748"/>
                </a:lnTo>
                <a:lnTo>
                  <a:pt x="173706" y="433585"/>
                </a:lnTo>
                <a:lnTo>
                  <a:pt x="130528" y="412873"/>
                </a:lnTo>
                <a:lnTo>
                  <a:pt x="92664" y="389845"/>
                </a:lnTo>
                <a:lnTo>
                  <a:pt x="60597" y="364733"/>
                </a:lnTo>
                <a:lnTo>
                  <a:pt x="15795" y="309189"/>
                </a:lnTo>
                <a:lnTo>
                  <a:pt x="0" y="248099"/>
                </a:lnTo>
                <a:lnTo>
                  <a:pt x="4029" y="216977"/>
                </a:lnTo>
                <a:lnTo>
                  <a:pt x="34813" y="158428"/>
                </a:lnTo>
                <a:lnTo>
                  <a:pt x="92664" y="106353"/>
                </a:lnTo>
                <a:lnTo>
                  <a:pt x="130528" y="83325"/>
                </a:lnTo>
                <a:lnTo>
                  <a:pt x="173706" y="62613"/>
                </a:lnTo>
                <a:lnTo>
                  <a:pt x="221711" y="44450"/>
                </a:lnTo>
                <a:lnTo>
                  <a:pt x="274060" y="29068"/>
                </a:lnTo>
                <a:lnTo>
                  <a:pt x="330268" y="16699"/>
                </a:lnTo>
                <a:lnTo>
                  <a:pt x="389850" y="7576"/>
                </a:lnTo>
                <a:lnTo>
                  <a:pt x="452322" y="1932"/>
                </a:lnTo>
                <a:lnTo>
                  <a:pt x="517198" y="0"/>
                </a:lnTo>
                <a:lnTo>
                  <a:pt x="582075" y="1932"/>
                </a:lnTo>
                <a:lnTo>
                  <a:pt x="644547" y="7576"/>
                </a:lnTo>
                <a:lnTo>
                  <a:pt x="704129" y="16699"/>
                </a:lnTo>
                <a:lnTo>
                  <a:pt x="760337" y="29068"/>
                </a:lnTo>
                <a:lnTo>
                  <a:pt x="812686" y="44450"/>
                </a:lnTo>
                <a:lnTo>
                  <a:pt x="860691" y="62613"/>
                </a:lnTo>
                <a:lnTo>
                  <a:pt x="903868" y="83325"/>
                </a:lnTo>
                <a:lnTo>
                  <a:pt x="941733" y="106353"/>
                </a:lnTo>
                <a:lnTo>
                  <a:pt x="973800" y="131465"/>
                </a:lnTo>
                <a:lnTo>
                  <a:pt x="1018602" y="187009"/>
                </a:lnTo>
                <a:lnTo>
                  <a:pt x="1034397" y="248099"/>
                </a:lnTo>
                <a:lnTo>
                  <a:pt x="1030368" y="279221"/>
                </a:lnTo>
                <a:lnTo>
                  <a:pt x="999584" y="337770"/>
                </a:lnTo>
                <a:lnTo>
                  <a:pt x="941733" y="389845"/>
                </a:lnTo>
                <a:lnTo>
                  <a:pt x="903868" y="412873"/>
                </a:lnTo>
                <a:lnTo>
                  <a:pt x="860691" y="433585"/>
                </a:lnTo>
                <a:lnTo>
                  <a:pt x="812686" y="451748"/>
                </a:lnTo>
                <a:lnTo>
                  <a:pt x="760337" y="467130"/>
                </a:lnTo>
                <a:lnTo>
                  <a:pt x="704129" y="479499"/>
                </a:lnTo>
                <a:lnTo>
                  <a:pt x="644547" y="488622"/>
                </a:lnTo>
                <a:lnTo>
                  <a:pt x="582075" y="494266"/>
                </a:lnTo>
                <a:lnTo>
                  <a:pt x="5171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4338" y="2960003"/>
            <a:ext cx="520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official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9864" y="2815919"/>
            <a:ext cx="931544" cy="496570"/>
          </a:xfrm>
          <a:custGeom>
            <a:avLst/>
            <a:gdLst/>
            <a:ahLst/>
            <a:cxnLst/>
            <a:rect l="l" t="t" r="r" b="b"/>
            <a:pathLst>
              <a:path w="931545" h="496570">
                <a:moveTo>
                  <a:pt x="465749" y="496199"/>
                </a:moveTo>
                <a:lnTo>
                  <a:pt x="402550" y="493934"/>
                </a:lnTo>
                <a:lnTo>
                  <a:pt x="341935" y="487336"/>
                </a:lnTo>
                <a:lnTo>
                  <a:pt x="284459" y="476702"/>
                </a:lnTo>
                <a:lnTo>
                  <a:pt x="230677" y="462326"/>
                </a:lnTo>
                <a:lnTo>
                  <a:pt x="181144" y="444505"/>
                </a:lnTo>
                <a:lnTo>
                  <a:pt x="136415" y="423533"/>
                </a:lnTo>
                <a:lnTo>
                  <a:pt x="97045" y="399707"/>
                </a:lnTo>
                <a:lnTo>
                  <a:pt x="63588" y="373321"/>
                </a:lnTo>
                <a:lnTo>
                  <a:pt x="36601" y="344672"/>
                </a:lnTo>
                <a:lnTo>
                  <a:pt x="4251" y="281765"/>
                </a:lnTo>
                <a:lnTo>
                  <a:pt x="0" y="248099"/>
                </a:lnTo>
                <a:lnTo>
                  <a:pt x="4251" y="214433"/>
                </a:lnTo>
                <a:lnTo>
                  <a:pt x="36601" y="151526"/>
                </a:lnTo>
                <a:lnTo>
                  <a:pt x="63588" y="122877"/>
                </a:lnTo>
                <a:lnTo>
                  <a:pt x="97045" y="96491"/>
                </a:lnTo>
                <a:lnTo>
                  <a:pt x="136415" y="72665"/>
                </a:lnTo>
                <a:lnTo>
                  <a:pt x="181144" y="51693"/>
                </a:lnTo>
                <a:lnTo>
                  <a:pt x="230677" y="33872"/>
                </a:lnTo>
                <a:lnTo>
                  <a:pt x="284459" y="19496"/>
                </a:lnTo>
                <a:lnTo>
                  <a:pt x="341935" y="8862"/>
                </a:lnTo>
                <a:lnTo>
                  <a:pt x="402550" y="2264"/>
                </a:lnTo>
                <a:lnTo>
                  <a:pt x="465749" y="0"/>
                </a:lnTo>
                <a:lnTo>
                  <a:pt x="528948" y="2264"/>
                </a:lnTo>
                <a:lnTo>
                  <a:pt x="589563" y="8862"/>
                </a:lnTo>
                <a:lnTo>
                  <a:pt x="647038" y="19496"/>
                </a:lnTo>
                <a:lnTo>
                  <a:pt x="700820" y="33872"/>
                </a:lnTo>
                <a:lnTo>
                  <a:pt x="750353" y="51693"/>
                </a:lnTo>
                <a:lnTo>
                  <a:pt x="795082" y="72665"/>
                </a:lnTo>
                <a:lnTo>
                  <a:pt x="834452" y="96491"/>
                </a:lnTo>
                <a:lnTo>
                  <a:pt x="867909" y="122877"/>
                </a:lnTo>
                <a:lnTo>
                  <a:pt x="894897" y="151526"/>
                </a:lnTo>
                <a:lnTo>
                  <a:pt x="927246" y="214433"/>
                </a:lnTo>
                <a:lnTo>
                  <a:pt x="931498" y="248099"/>
                </a:lnTo>
                <a:lnTo>
                  <a:pt x="927246" y="281765"/>
                </a:lnTo>
                <a:lnTo>
                  <a:pt x="894897" y="344672"/>
                </a:lnTo>
                <a:lnTo>
                  <a:pt x="867909" y="373321"/>
                </a:lnTo>
                <a:lnTo>
                  <a:pt x="834452" y="399707"/>
                </a:lnTo>
                <a:lnTo>
                  <a:pt x="795082" y="423533"/>
                </a:lnTo>
                <a:lnTo>
                  <a:pt x="750353" y="444505"/>
                </a:lnTo>
                <a:lnTo>
                  <a:pt x="700820" y="462326"/>
                </a:lnTo>
                <a:lnTo>
                  <a:pt x="647038" y="476702"/>
                </a:lnTo>
                <a:lnTo>
                  <a:pt x="589563" y="487336"/>
                </a:lnTo>
                <a:lnTo>
                  <a:pt x="528948" y="493934"/>
                </a:lnTo>
                <a:lnTo>
                  <a:pt x="4657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968" y="2960003"/>
            <a:ext cx="471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h</a:t>
            </a:r>
            <a:r>
              <a:rPr sz="1100" spc="-25" dirty="0">
                <a:latin typeface="Comfortaa"/>
                <a:cs typeface="Comfortaa"/>
              </a:rPr>
              <a:t>e</a:t>
            </a:r>
            <a:r>
              <a:rPr sz="1100" dirty="0">
                <a:latin typeface="Comfortaa"/>
                <a:cs typeface="Comfortaa"/>
              </a:rPr>
              <a:t>ads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9535" y="2815919"/>
            <a:ext cx="1284605" cy="496570"/>
          </a:xfrm>
          <a:custGeom>
            <a:avLst/>
            <a:gdLst/>
            <a:ahLst/>
            <a:cxnLst/>
            <a:rect l="l" t="t" r="r" b="b"/>
            <a:pathLst>
              <a:path w="1284604" h="496570">
                <a:moveTo>
                  <a:pt x="641998" y="496199"/>
                </a:moveTo>
                <a:lnTo>
                  <a:pt x="576356" y="494918"/>
                </a:lnTo>
                <a:lnTo>
                  <a:pt x="512611" y="491158"/>
                </a:lnTo>
                <a:lnTo>
                  <a:pt x="451084" y="485045"/>
                </a:lnTo>
                <a:lnTo>
                  <a:pt x="392100" y="476702"/>
                </a:lnTo>
                <a:lnTo>
                  <a:pt x="335980" y="466255"/>
                </a:lnTo>
                <a:lnTo>
                  <a:pt x="283047" y="453828"/>
                </a:lnTo>
                <a:lnTo>
                  <a:pt x="233624" y="439546"/>
                </a:lnTo>
                <a:lnTo>
                  <a:pt x="188034" y="423533"/>
                </a:lnTo>
                <a:lnTo>
                  <a:pt x="146598" y="405915"/>
                </a:lnTo>
                <a:lnTo>
                  <a:pt x="109641" y="386815"/>
                </a:lnTo>
                <a:lnTo>
                  <a:pt x="77484" y="366359"/>
                </a:lnTo>
                <a:lnTo>
                  <a:pt x="28862" y="321877"/>
                </a:lnTo>
                <a:lnTo>
                  <a:pt x="3314" y="273466"/>
                </a:lnTo>
                <a:lnTo>
                  <a:pt x="0" y="248099"/>
                </a:lnTo>
                <a:lnTo>
                  <a:pt x="3314" y="222732"/>
                </a:lnTo>
                <a:lnTo>
                  <a:pt x="28862" y="174321"/>
                </a:lnTo>
                <a:lnTo>
                  <a:pt x="77484" y="129839"/>
                </a:lnTo>
                <a:lnTo>
                  <a:pt x="109641" y="109383"/>
                </a:lnTo>
                <a:lnTo>
                  <a:pt x="146598" y="90283"/>
                </a:lnTo>
                <a:lnTo>
                  <a:pt x="188034" y="72665"/>
                </a:lnTo>
                <a:lnTo>
                  <a:pt x="233624" y="56652"/>
                </a:lnTo>
                <a:lnTo>
                  <a:pt x="283047" y="42370"/>
                </a:lnTo>
                <a:lnTo>
                  <a:pt x="335980" y="29943"/>
                </a:lnTo>
                <a:lnTo>
                  <a:pt x="392100" y="19496"/>
                </a:lnTo>
                <a:lnTo>
                  <a:pt x="451084" y="11153"/>
                </a:lnTo>
                <a:lnTo>
                  <a:pt x="512611" y="5040"/>
                </a:lnTo>
                <a:lnTo>
                  <a:pt x="576356" y="1280"/>
                </a:lnTo>
                <a:lnTo>
                  <a:pt x="641998" y="0"/>
                </a:lnTo>
                <a:lnTo>
                  <a:pt x="707640" y="1280"/>
                </a:lnTo>
                <a:lnTo>
                  <a:pt x="771386" y="5040"/>
                </a:lnTo>
                <a:lnTo>
                  <a:pt x="832912" y="11153"/>
                </a:lnTo>
                <a:lnTo>
                  <a:pt x="891897" y="19496"/>
                </a:lnTo>
                <a:lnTo>
                  <a:pt x="948017" y="29943"/>
                </a:lnTo>
                <a:lnTo>
                  <a:pt x="1000949" y="42370"/>
                </a:lnTo>
                <a:lnTo>
                  <a:pt x="1050372" y="56652"/>
                </a:lnTo>
                <a:lnTo>
                  <a:pt x="1095963" y="72665"/>
                </a:lnTo>
                <a:lnTo>
                  <a:pt x="1137398" y="90283"/>
                </a:lnTo>
                <a:lnTo>
                  <a:pt x="1174356" y="109383"/>
                </a:lnTo>
                <a:lnTo>
                  <a:pt x="1206513" y="129839"/>
                </a:lnTo>
                <a:lnTo>
                  <a:pt x="1255135" y="174321"/>
                </a:lnTo>
                <a:lnTo>
                  <a:pt x="1280682" y="222732"/>
                </a:lnTo>
                <a:lnTo>
                  <a:pt x="1283997" y="248099"/>
                </a:lnTo>
                <a:lnTo>
                  <a:pt x="1280682" y="273466"/>
                </a:lnTo>
                <a:lnTo>
                  <a:pt x="1255135" y="321877"/>
                </a:lnTo>
                <a:lnTo>
                  <a:pt x="1206513" y="366359"/>
                </a:lnTo>
                <a:lnTo>
                  <a:pt x="1174356" y="386815"/>
                </a:lnTo>
                <a:lnTo>
                  <a:pt x="1137398" y="405915"/>
                </a:lnTo>
                <a:lnTo>
                  <a:pt x="1095963" y="423533"/>
                </a:lnTo>
                <a:lnTo>
                  <a:pt x="1050372" y="439546"/>
                </a:lnTo>
                <a:lnTo>
                  <a:pt x="1000949" y="453828"/>
                </a:lnTo>
                <a:lnTo>
                  <a:pt x="948017" y="466255"/>
                </a:lnTo>
                <a:lnTo>
                  <a:pt x="891897" y="476702"/>
                </a:lnTo>
                <a:lnTo>
                  <a:pt x="832912" y="485045"/>
                </a:lnTo>
                <a:lnTo>
                  <a:pt x="771386" y="491158"/>
                </a:lnTo>
                <a:lnTo>
                  <a:pt x="707640" y="494918"/>
                </a:lnTo>
                <a:lnTo>
                  <a:pt x="641998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72600" y="2960003"/>
            <a:ext cx="6985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Baghdad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6874" y="1179422"/>
            <a:ext cx="8515350" cy="513080"/>
            <a:chOff x="176874" y="1179422"/>
            <a:chExt cx="8515350" cy="513080"/>
          </a:xfrm>
        </p:grpSpPr>
        <p:sp>
          <p:nvSpPr>
            <p:cNvPr id="16" name="object 16"/>
            <p:cNvSpPr/>
            <p:nvPr/>
          </p:nvSpPr>
          <p:spPr>
            <a:xfrm>
              <a:off x="176874" y="1179422"/>
              <a:ext cx="794385" cy="496570"/>
            </a:xfrm>
            <a:custGeom>
              <a:avLst/>
              <a:gdLst/>
              <a:ahLst/>
              <a:cxnLst/>
              <a:rect l="l" t="t" r="r" b="b"/>
              <a:pathLst>
                <a:path w="794385" h="496569">
                  <a:moveTo>
                    <a:pt x="396899" y="496199"/>
                  </a:moveTo>
                  <a:lnTo>
                    <a:pt x="338248" y="493508"/>
                  </a:lnTo>
                  <a:lnTo>
                    <a:pt x="282269" y="485694"/>
                  </a:lnTo>
                  <a:lnTo>
                    <a:pt x="229576" y="473140"/>
                  </a:lnTo>
                  <a:lnTo>
                    <a:pt x="180783" y="456228"/>
                  </a:lnTo>
                  <a:lnTo>
                    <a:pt x="136503" y="435344"/>
                  </a:lnTo>
                  <a:lnTo>
                    <a:pt x="97352" y="410871"/>
                  </a:lnTo>
                  <a:lnTo>
                    <a:pt x="63942" y="383192"/>
                  </a:lnTo>
                  <a:lnTo>
                    <a:pt x="36888" y="352692"/>
                  </a:lnTo>
                  <a:lnTo>
                    <a:pt x="16804" y="319754"/>
                  </a:lnTo>
                  <a:lnTo>
                    <a:pt x="0" y="248099"/>
                  </a:lnTo>
                  <a:lnTo>
                    <a:pt x="4303" y="211437"/>
                  </a:lnTo>
                  <a:lnTo>
                    <a:pt x="36888" y="143506"/>
                  </a:lnTo>
                  <a:lnTo>
                    <a:pt x="63942" y="113006"/>
                  </a:lnTo>
                  <a:lnTo>
                    <a:pt x="97352" y="85327"/>
                  </a:lnTo>
                  <a:lnTo>
                    <a:pt x="136503" y="60854"/>
                  </a:lnTo>
                  <a:lnTo>
                    <a:pt x="180783" y="39970"/>
                  </a:lnTo>
                  <a:lnTo>
                    <a:pt x="229576" y="23058"/>
                  </a:lnTo>
                  <a:lnTo>
                    <a:pt x="282269" y="10504"/>
                  </a:lnTo>
                  <a:lnTo>
                    <a:pt x="338248" y="2690"/>
                  </a:lnTo>
                  <a:lnTo>
                    <a:pt x="396899" y="0"/>
                  </a:lnTo>
                  <a:lnTo>
                    <a:pt x="455550" y="2690"/>
                  </a:lnTo>
                  <a:lnTo>
                    <a:pt x="511529" y="10504"/>
                  </a:lnTo>
                  <a:lnTo>
                    <a:pt x="564222" y="23058"/>
                  </a:lnTo>
                  <a:lnTo>
                    <a:pt x="613015" y="39970"/>
                  </a:lnTo>
                  <a:lnTo>
                    <a:pt x="657294" y="60854"/>
                  </a:lnTo>
                  <a:lnTo>
                    <a:pt x="696445" y="85327"/>
                  </a:lnTo>
                  <a:lnTo>
                    <a:pt x="729855" y="113006"/>
                  </a:lnTo>
                  <a:lnTo>
                    <a:pt x="756909" y="143506"/>
                  </a:lnTo>
                  <a:lnTo>
                    <a:pt x="776994" y="176444"/>
                  </a:lnTo>
                  <a:lnTo>
                    <a:pt x="793798" y="248099"/>
                  </a:lnTo>
                  <a:lnTo>
                    <a:pt x="789495" y="284761"/>
                  </a:lnTo>
                  <a:lnTo>
                    <a:pt x="756909" y="352692"/>
                  </a:lnTo>
                  <a:lnTo>
                    <a:pt x="729855" y="383192"/>
                  </a:lnTo>
                  <a:lnTo>
                    <a:pt x="696445" y="410871"/>
                  </a:lnTo>
                  <a:lnTo>
                    <a:pt x="657294" y="435344"/>
                  </a:lnTo>
                  <a:lnTo>
                    <a:pt x="613015" y="456228"/>
                  </a:lnTo>
                  <a:lnTo>
                    <a:pt x="564222" y="473140"/>
                  </a:lnTo>
                  <a:lnTo>
                    <a:pt x="511529" y="485694"/>
                  </a:lnTo>
                  <a:lnTo>
                    <a:pt x="455550" y="493508"/>
                  </a:lnTo>
                  <a:lnTo>
                    <a:pt x="396899" y="496199"/>
                  </a:lnTo>
                  <a:close/>
                </a:path>
              </a:pathLst>
            </a:custGeom>
            <a:solidFill>
              <a:srgbClr val="3B77D8">
                <a:alpha val="53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8063" y="1223124"/>
              <a:ext cx="4110990" cy="448309"/>
            </a:xfrm>
            <a:custGeom>
              <a:avLst/>
              <a:gdLst/>
              <a:ahLst/>
              <a:cxnLst/>
              <a:rect l="l" t="t" r="r" b="b"/>
              <a:pathLst>
                <a:path w="4110990" h="448310">
                  <a:moveTo>
                    <a:pt x="410095" y="209257"/>
                  </a:moveTo>
                  <a:lnTo>
                    <a:pt x="406120" y="170040"/>
                  </a:lnTo>
                  <a:lnTo>
                    <a:pt x="394487" y="132689"/>
                  </a:lnTo>
                  <a:lnTo>
                    <a:pt x="375653" y="98247"/>
                  </a:lnTo>
                  <a:lnTo>
                    <a:pt x="350037" y="67767"/>
                  </a:lnTo>
                  <a:lnTo>
                    <a:pt x="318808" y="42786"/>
                  </a:lnTo>
                  <a:lnTo>
                    <a:pt x="283514" y="24396"/>
                  </a:lnTo>
                  <a:lnTo>
                    <a:pt x="245237" y="13042"/>
                  </a:lnTo>
                  <a:lnTo>
                    <a:pt x="205054" y="9169"/>
                  </a:lnTo>
                  <a:lnTo>
                    <a:pt x="158038" y="14452"/>
                  </a:lnTo>
                  <a:lnTo>
                    <a:pt x="114871" y="29502"/>
                  </a:lnTo>
                  <a:lnTo>
                    <a:pt x="76809" y="53124"/>
                  </a:lnTo>
                  <a:lnTo>
                    <a:pt x="45046" y="84112"/>
                  </a:lnTo>
                  <a:lnTo>
                    <a:pt x="20840" y="121259"/>
                  </a:lnTo>
                  <a:lnTo>
                    <a:pt x="5422" y="163385"/>
                  </a:lnTo>
                  <a:lnTo>
                    <a:pt x="0" y="209257"/>
                  </a:lnTo>
                  <a:lnTo>
                    <a:pt x="5422" y="255143"/>
                  </a:lnTo>
                  <a:lnTo>
                    <a:pt x="20840" y="297268"/>
                  </a:lnTo>
                  <a:lnTo>
                    <a:pt x="45046" y="334416"/>
                  </a:lnTo>
                  <a:lnTo>
                    <a:pt x="76809" y="365404"/>
                  </a:lnTo>
                  <a:lnTo>
                    <a:pt x="114871" y="389026"/>
                  </a:lnTo>
                  <a:lnTo>
                    <a:pt x="158038" y="404075"/>
                  </a:lnTo>
                  <a:lnTo>
                    <a:pt x="205054" y="409359"/>
                  </a:lnTo>
                  <a:lnTo>
                    <a:pt x="252069" y="404075"/>
                  </a:lnTo>
                  <a:lnTo>
                    <a:pt x="295224" y="389026"/>
                  </a:lnTo>
                  <a:lnTo>
                    <a:pt x="333298" y="365404"/>
                  </a:lnTo>
                  <a:lnTo>
                    <a:pt x="365048" y="334416"/>
                  </a:lnTo>
                  <a:lnTo>
                    <a:pt x="389255" y="297268"/>
                  </a:lnTo>
                  <a:lnTo>
                    <a:pt x="404685" y="255143"/>
                  </a:lnTo>
                  <a:lnTo>
                    <a:pt x="410095" y="209257"/>
                  </a:lnTo>
                  <a:close/>
                </a:path>
                <a:path w="4110990" h="448310">
                  <a:moveTo>
                    <a:pt x="4110494" y="224104"/>
                  </a:moveTo>
                  <a:lnTo>
                    <a:pt x="4105529" y="178943"/>
                  </a:lnTo>
                  <a:lnTo>
                    <a:pt x="4091292" y="136880"/>
                  </a:lnTo>
                  <a:lnTo>
                    <a:pt x="4068762" y="98806"/>
                  </a:lnTo>
                  <a:lnTo>
                    <a:pt x="4038930" y="65646"/>
                  </a:lnTo>
                  <a:lnTo>
                    <a:pt x="4002760" y="38277"/>
                  </a:lnTo>
                  <a:lnTo>
                    <a:pt x="3961257" y="17614"/>
                  </a:lnTo>
                  <a:lnTo>
                    <a:pt x="3915384" y="4559"/>
                  </a:lnTo>
                  <a:lnTo>
                    <a:pt x="3866146" y="0"/>
                  </a:lnTo>
                  <a:lnTo>
                    <a:pt x="3816896" y="4559"/>
                  </a:lnTo>
                  <a:lnTo>
                    <a:pt x="3771036" y="17614"/>
                  </a:lnTo>
                  <a:lnTo>
                    <a:pt x="3729520" y="38277"/>
                  </a:lnTo>
                  <a:lnTo>
                    <a:pt x="3693363" y="65646"/>
                  </a:lnTo>
                  <a:lnTo>
                    <a:pt x="3663531" y="98806"/>
                  </a:lnTo>
                  <a:lnTo>
                    <a:pt x="3641001" y="136880"/>
                  </a:lnTo>
                  <a:lnTo>
                    <a:pt x="3626764" y="178943"/>
                  </a:lnTo>
                  <a:lnTo>
                    <a:pt x="3621798" y="224104"/>
                  </a:lnTo>
                  <a:lnTo>
                    <a:pt x="3626764" y="269265"/>
                  </a:lnTo>
                  <a:lnTo>
                    <a:pt x="3641001" y="311327"/>
                  </a:lnTo>
                  <a:lnTo>
                    <a:pt x="3663531" y="349402"/>
                  </a:lnTo>
                  <a:lnTo>
                    <a:pt x="3693363" y="382562"/>
                  </a:lnTo>
                  <a:lnTo>
                    <a:pt x="3729520" y="409930"/>
                  </a:lnTo>
                  <a:lnTo>
                    <a:pt x="3771036" y="430593"/>
                  </a:lnTo>
                  <a:lnTo>
                    <a:pt x="3816896" y="443649"/>
                  </a:lnTo>
                  <a:lnTo>
                    <a:pt x="3866146" y="448208"/>
                  </a:lnTo>
                  <a:lnTo>
                    <a:pt x="3915384" y="443649"/>
                  </a:lnTo>
                  <a:lnTo>
                    <a:pt x="3961257" y="430593"/>
                  </a:lnTo>
                  <a:lnTo>
                    <a:pt x="4002760" y="409930"/>
                  </a:lnTo>
                  <a:lnTo>
                    <a:pt x="4038930" y="382562"/>
                  </a:lnTo>
                  <a:lnTo>
                    <a:pt x="4068762" y="349402"/>
                  </a:lnTo>
                  <a:lnTo>
                    <a:pt x="4091292" y="311327"/>
                  </a:lnTo>
                  <a:lnTo>
                    <a:pt x="4105529" y="269265"/>
                  </a:lnTo>
                  <a:lnTo>
                    <a:pt x="4110494" y="224104"/>
                  </a:lnTo>
                  <a:close/>
                </a:path>
              </a:pathLst>
            </a:custGeom>
            <a:solidFill>
              <a:srgbClr val="77909C">
                <a:alpha val="4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859" y="1195725"/>
              <a:ext cx="822325" cy="496570"/>
            </a:xfrm>
            <a:custGeom>
              <a:avLst/>
              <a:gdLst/>
              <a:ahLst/>
              <a:cxnLst/>
              <a:rect l="l" t="t" r="r" b="b"/>
              <a:pathLst>
                <a:path w="822325" h="496569">
                  <a:moveTo>
                    <a:pt x="410999" y="496199"/>
                  </a:moveTo>
                  <a:lnTo>
                    <a:pt x="350262" y="493508"/>
                  </a:lnTo>
                  <a:lnTo>
                    <a:pt x="292293" y="485694"/>
                  </a:lnTo>
                  <a:lnTo>
                    <a:pt x="237727" y="473140"/>
                  </a:lnTo>
                  <a:lnTo>
                    <a:pt x="187200" y="456228"/>
                  </a:lnTo>
                  <a:lnTo>
                    <a:pt x="141349" y="435344"/>
                  </a:lnTo>
                  <a:lnTo>
                    <a:pt x="100807" y="410871"/>
                  </a:lnTo>
                  <a:lnTo>
                    <a:pt x="66211" y="383192"/>
                  </a:lnTo>
                  <a:lnTo>
                    <a:pt x="38197" y="352692"/>
                  </a:lnTo>
                  <a:lnTo>
                    <a:pt x="17400" y="319754"/>
                  </a:lnTo>
                  <a:lnTo>
                    <a:pt x="0" y="248099"/>
                  </a:lnTo>
                  <a:lnTo>
                    <a:pt x="4456" y="211437"/>
                  </a:lnTo>
                  <a:lnTo>
                    <a:pt x="38197" y="143506"/>
                  </a:lnTo>
                  <a:lnTo>
                    <a:pt x="66211" y="113006"/>
                  </a:lnTo>
                  <a:lnTo>
                    <a:pt x="100807" y="85327"/>
                  </a:lnTo>
                  <a:lnTo>
                    <a:pt x="141349" y="60854"/>
                  </a:lnTo>
                  <a:lnTo>
                    <a:pt x="187200" y="39970"/>
                  </a:lnTo>
                  <a:lnTo>
                    <a:pt x="237727" y="23058"/>
                  </a:lnTo>
                  <a:lnTo>
                    <a:pt x="292293" y="10504"/>
                  </a:lnTo>
                  <a:lnTo>
                    <a:pt x="350262" y="2690"/>
                  </a:lnTo>
                  <a:lnTo>
                    <a:pt x="410999" y="0"/>
                  </a:lnTo>
                  <a:lnTo>
                    <a:pt x="471736" y="2690"/>
                  </a:lnTo>
                  <a:lnTo>
                    <a:pt x="529705" y="10504"/>
                  </a:lnTo>
                  <a:lnTo>
                    <a:pt x="584270" y="23058"/>
                  </a:lnTo>
                  <a:lnTo>
                    <a:pt x="634797" y="39970"/>
                  </a:lnTo>
                  <a:lnTo>
                    <a:pt x="680649" y="60854"/>
                  </a:lnTo>
                  <a:lnTo>
                    <a:pt x="721190" y="85327"/>
                  </a:lnTo>
                  <a:lnTo>
                    <a:pt x="755786" y="113006"/>
                  </a:lnTo>
                  <a:lnTo>
                    <a:pt x="783800" y="143506"/>
                  </a:lnTo>
                  <a:lnTo>
                    <a:pt x="804597" y="176444"/>
                  </a:lnTo>
                  <a:lnTo>
                    <a:pt x="821998" y="248099"/>
                  </a:lnTo>
                  <a:lnTo>
                    <a:pt x="817542" y="284761"/>
                  </a:lnTo>
                  <a:lnTo>
                    <a:pt x="783800" y="352692"/>
                  </a:lnTo>
                  <a:lnTo>
                    <a:pt x="755786" y="383192"/>
                  </a:lnTo>
                  <a:lnTo>
                    <a:pt x="721190" y="410871"/>
                  </a:lnTo>
                  <a:lnTo>
                    <a:pt x="680649" y="435344"/>
                  </a:lnTo>
                  <a:lnTo>
                    <a:pt x="634797" y="456228"/>
                  </a:lnTo>
                  <a:lnTo>
                    <a:pt x="584270" y="473140"/>
                  </a:lnTo>
                  <a:lnTo>
                    <a:pt x="529705" y="485694"/>
                  </a:lnTo>
                  <a:lnTo>
                    <a:pt x="471736" y="493508"/>
                  </a:lnTo>
                  <a:lnTo>
                    <a:pt x="410999" y="496199"/>
                  </a:lnTo>
                  <a:close/>
                </a:path>
              </a:pathLst>
            </a:custGeom>
            <a:solidFill>
              <a:srgbClr val="CC0000">
                <a:alpha val="43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433" y="3378034"/>
            <a:ext cx="250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X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1965" y="3378034"/>
            <a:ext cx="273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0765" y="3378034"/>
            <a:ext cx="274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3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7485" y="3334400"/>
            <a:ext cx="281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4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1561" y="3318102"/>
            <a:ext cx="27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5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434" y="896041"/>
            <a:ext cx="399415" cy="62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fortaa"/>
                <a:cs typeface="Comfortaa"/>
              </a:rPr>
              <a:t>Y</a:t>
            </a:r>
            <a:r>
              <a:rPr sz="1350" b="1" baseline="-30864" dirty="0">
                <a:latin typeface="Comfortaa"/>
                <a:cs typeface="Comfortaa"/>
              </a:rPr>
              <a:t>1</a:t>
            </a:r>
            <a:endParaRPr sz="1350" baseline="-30864">
              <a:latin typeface="Comfortaa"/>
              <a:cs typeface="Comfortaa"/>
            </a:endParaRPr>
          </a:p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100" dirty="0">
                <a:latin typeface="Comfortaa"/>
                <a:cs typeface="Comfortaa"/>
              </a:rPr>
              <a:t>ORG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0015" y="904192"/>
            <a:ext cx="26543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0864" dirty="0">
                <a:latin typeface="Comfortaa"/>
                <a:cs typeface="Comfortaa"/>
              </a:rPr>
              <a:t>2</a:t>
            </a:r>
            <a:endParaRPr sz="1350" baseline="-30864">
              <a:latin typeface="Comfortaa"/>
              <a:cs typeface="Comfortaa"/>
            </a:endParaRPr>
          </a:p>
          <a:p>
            <a:pPr marL="43815">
              <a:lnSpc>
                <a:spcPct val="100000"/>
              </a:lnSpc>
              <a:spcBef>
                <a:spcPts val="1660"/>
              </a:spcBef>
            </a:pPr>
            <a:r>
              <a:rPr sz="1100" dirty="0">
                <a:latin typeface="Comfortaa"/>
                <a:cs typeface="Comfortaa"/>
              </a:rPr>
              <a:t>O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6759" y="879712"/>
            <a:ext cx="38862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6</a:t>
            </a:r>
            <a:endParaRPr sz="1350" baseline="-3395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100" spc="-35" dirty="0">
                <a:latin typeface="Comfortaa"/>
                <a:cs typeface="Comfortaa"/>
              </a:rPr>
              <a:t>LOC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14768" y="2853844"/>
            <a:ext cx="1002030" cy="496570"/>
          </a:xfrm>
          <a:custGeom>
            <a:avLst/>
            <a:gdLst/>
            <a:ahLst/>
            <a:cxnLst/>
            <a:rect l="l" t="t" r="r" b="b"/>
            <a:pathLst>
              <a:path w="1002029" h="496570">
                <a:moveTo>
                  <a:pt x="500849" y="496199"/>
                </a:moveTo>
                <a:lnTo>
                  <a:pt x="438025" y="494266"/>
                </a:lnTo>
                <a:lnTo>
                  <a:pt x="377530" y="488622"/>
                </a:lnTo>
                <a:lnTo>
                  <a:pt x="319833" y="479499"/>
                </a:lnTo>
                <a:lnTo>
                  <a:pt x="265402" y="467130"/>
                </a:lnTo>
                <a:lnTo>
                  <a:pt x="214708" y="451748"/>
                </a:lnTo>
                <a:lnTo>
                  <a:pt x="168219" y="433585"/>
                </a:lnTo>
                <a:lnTo>
                  <a:pt x="126406" y="412873"/>
                </a:lnTo>
                <a:lnTo>
                  <a:pt x="89738" y="389845"/>
                </a:lnTo>
                <a:lnTo>
                  <a:pt x="58684" y="364733"/>
                </a:lnTo>
                <a:lnTo>
                  <a:pt x="15297" y="309189"/>
                </a:lnTo>
                <a:lnTo>
                  <a:pt x="0" y="248099"/>
                </a:lnTo>
                <a:lnTo>
                  <a:pt x="3902" y="216977"/>
                </a:lnTo>
                <a:lnTo>
                  <a:pt x="33714" y="158428"/>
                </a:lnTo>
                <a:lnTo>
                  <a:pt x="89738" y="106353"/>
                </a:lnTo>
                <a:lnTo>
                  <a:pt x="126406" y="83325"/>
                </a:lnTo>
                <a:lnTo>
                  <a:pt x="168219" y="62613"/>
                </a:lnTo>
                <a:lnTo>
                  <a:pt x="214708" y="44450"/>
                </a:lnTo>
                <a:lnTo>
                  <a:pt x="265402" y="29068"/>
                </a:lnTo>
                <a:lnTo>
                  <a:pt x="319833" y="16699"/>
                </a:lnTo>
                <a:lnTo>
                  <a:pt x="377530" y="7576"/>
                </a:lnTo>
                <a:lnTo>
                  <a:pt x="438025" y="1932"/>
                </a:lnTo>
                <a:lnTo>
                  <a:pt x="500849" y="0"/>
                </a:lnTo>
                <a:lnTo>
                  <a:pt x="563672" y="1932"/>
                </a:lnTo>
                <a:lnTo>
                  <a:pt x="624167" y="7576"/>
                </a:lnTo>
                <a:lnTo>
                  <a:pt x="681864" y="16699"/>
                </a:lnTo>
                <a:lnTo>
                  <a:pt x="736295" y="29068"/>
                </a:lnTo>
                <a:lnTo>
                  <a:pt x="786989" y="44450"/>
                </a:lnTo>
                <a:lnTo>
                  <a:pt x="833478" y="62613"/>
                </a:lnTo>
                <a:lnTo>
                  <a:pt x="875291" y="83325"/>
                </a:lnTo>
                <a:lnTo>
                  <a:pt x="911959" y="106353"/>
                </a:lnTo>
                <a:lnTo>
                  <a:pt x="943013" y="131465"/>
                </a:lnTo>
                <a:lnTo>
                  <a:pt x="986400" y="187009"/>
                </a:lnTo>
                <a:lnTo>
                  <a:pt x="1001698" y="248099"/>
                </a:lnTo>
                <a:lnTo>
                  <a:pt x="997795" y="279221"/>
                </a:lnTo>
                <a:lnTo>
                  <a:pt x="967983" y="337770"/>
                </a:lnTo>
                <a:lnTo>
                  <a:pt x="911959" y="389845"/>
                </a:lnTo>
                <a:lnTo>
                  <a:pt x="875291" y="412873"/>
                </a:lnTo>
                <a:lnTo>
                  <a:pt x="833478" y="433585"/>
                </a:lnTo>
                <a:lnTo>
                  <a:pt x="786989" y="451748"/>
                </a:lnTo>
                <a:lnTo>
                  <a:pt x="736295" y="467130"/>
                </a:lnTo>
                <a:lnTo>
                  <a:pt x="681864" y="479499"/>
                </a:lnTo>
                <a:lnTo>
                  <a:pt x="624167" y="488622"/>
                </a:lnTo>
                <a:lnTo>
                  <a:pt x="563672" y="494266"/>
                </a:lnTo>
                <a:lnTo>
                  <a:pt x="50084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90444" y="2997932"/>
            <a:ext cx="450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mfortaa"/>
                <a:cs typeface="Comfortaa"/>
              </a:rPr>
              <a:t>E</a:t>
            </a:r>
            <a:r>
              <a:rPr sz="1100" spc="-55" dirty="0">
                <a:latin typeface="Comfortaa"/>
                <a:cs typeface="Comfortaa"/>
              </a:rPr>
              <a:t>k</a:t>
            </a:r>
            <a:r>
              <a:rPr sz="1100" dirty="0">
                <a:latin typeface="Comfortaa"/>
                <a:cs typeface="Comfortaa"/>
              </a:rPr>
              <a:t>eus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76293" y="1187120"/>
            <a:ext cx="908050" cy="496570"/>
          </a:xfrm>
          <a:custGeom>
            <a:avLst/>
            <a:gdLst/>
            <a:ahLst/>
            <a:cxnLst/>
            <a:rect l="l" t="t" r="r" b="b"/>
            <a:pathLst>
              <a:path w="908050" h="496569">
                <a:moveTo>
                  <a:pt x="453899" y="496199"/>
                </a:moveTo>
                <a:lnTo>
                  <a:pt x="392309" y="493934"/>
                </a:lnTo>
                <a:lnTo>
                  <a:pt x="333237" y="487336"/>
                </a:lnTo>
                <a:lnTo>
                  <a:pt x="277224" y="476702"/>
                </a:lnTo>
                <a:lnTo>
                  <a:pt x="224810" y="462326"/>
                </a:lnTo>
                <a:lnTo>
                  <a:pt x="176537" y="444504"/>
                </a:lnTo>
                <a:lnTo>
                  <a:pt x="132946" y="423532"/>
                </a:lnTo>
                <a:lnTo>
                  <a:pt x="94577" y="399705"/>
                </a:lnTo>
                <a:lnTo>
                  <a:pt x="61972" y="373320"/>
                </a:lnTo>
                <a:lnTo>
                  <a:pt x="35670" y="344671"/>
                </a:lnTo>
                <a:lnTo>
                  <a:pt x="4143" y="281765"/>
                </a:lnTo>
                <a:lnTo>
                  <a:pt x="0" y="248099"/>
                </a:lnTo>
                <a:lnTo>
                  <a:pt x="4143" y="214433"/>
                </a:lnTo>
                <a:lnTo>
                  <a:pt x="35670" y="151527"/>
                </a:lnTo>
                <a:lnTo>
                  <a:pt x="61972" y="122878"/>
                </a:lnTo>
                <a:lnTo>
                  <a:pt x="94577" y="96493"/>
                </a:lnTo>
                <a:lnTo>
                  <a:pt x="132946" y="72666"/>
                </a:lnTo>
                <a:lnTo>
                  <a:pt x="176537" y="51694"/>
                </a:lnTo>
                <a:lnTo>
                  <a:pt x="224810" y="33872"/>
                </a:lnTo>
                <a:lnTo>
                  <a:pt x="277224" y="19496"/>
                </a:lnTo>
                <a:lnTo>
                  <a:pt x="333237" y="8862"/>
                </a:lnTo>
                <a:lnTo>
                  <a:pt x="392309" y="2264"/>
                </a:lnTo>
                <a:lnTo>
                  <a:pt x="453899" y="0"/>
                </a:lnTo>
                <a:lnTo>
                  <a:pt x="515489" y="2264"/>
                </a:lnTo>
                <a:lnTo>
                  <a:pt x="574561" y="8862"/>
                </a:lnTo>
                <a:lnTo>
                  <a:pt x="630574" y="19496"/>
                </a:lnTo>
                <a:lnTo>
                  <a:pt x="682987" y="33872"/>
                </a:lnTo>
                <a:lnTo>
                  <a:pt x="731260" y="51694"/>
                </a:lnTo>
                <a:lnTo>
                  <a:pt x="774851" y="72666"/>
                </a:lnTo>
                <a:lnTo>
                  <a:pt x="813220" y="96493"/>
                </a:lnTo>
                <a:lnTo>
                  <a:pt x="845826" y="122878"/>
                </a:lnTo>
                <a:lnTo>
                  <a:pt x="872127" y="151527"/>
                </a:lnTo>
                <a:lnTo>
                  <a:pt x="903654" y="214433"/>
                </a:lnTo>
                <a:lnTo>
                  <a:pt x="907798" y="248099"/>
                </a:lnTo>
                <a:lnTo>
                  <a:pt x="903654" y="281765"/>
                </a:lnTo>
                <a:lnTo>
                  <a:pt x="872127" y="344671"/>
                </a:lnTo>
                <a:lnTo>
                  <a:pt x="845826" y="373320"/>
                </a:lnTo>
                <a:lnTo>
                  <a:pt x="813220" y="399705"/>
                </a:lnTo>
                <a:lnTo>
                  <a:pt x="774851" y="423532"/>
                </a:lnTo>
                <a:lnTo>
                  <a:pt x="731260" y="444504"/>
                </a:lnTo>
                <a:lnTo>
                  <a:pt x="682987" y="462326"/>
                </a:lnTo>
                <a:lnTo>
                  <a:pt x="630574" y="476702"/>
                </a:lnTo>
                <a:lnTo>
                  <a:pt x="574561" y="487336"/>
                </a:lnTo>
                <a:lnTo>
                  <a:pt x="515489" y="493934"/>
                </a:lnTo>
                <a:lnTo>
                  <a:pt x="453899" y="496199"/>
                </a:lnTo>
                <a:close/>
              </a:path>
            </a:pathLst>
          </a:custGeom>
          <a:solidFill>
            <a:srgbClr val="E69138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11729" y="915181"/>
            <a:ext cx="43751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3</a:t>
            </a:r>
            <a:endParaRPr sz="1350" baseline="-33950">
              <a:latin typeface="Comfortaa"/>
              <a:cs typeface="Comfortaa"/>
            </a:endParaRPr>
          </a:p>
          <a:p>
            <a:pPr marL="38100">
              <a:lnSpc>
                <a:spcPct val="100000"/>
              </a:lnSpc>
              <a:spcBef>
                <a:spcPts val="1595"/>
              </a:spcBef>
            </a:pPr>
            <a:r>
              <a:rPr sz="1100" dirty="0">
                <a:latin typeface="Comfortaa"/>
                <a:cs typeface="Comfortaa"/>
              </a:rPr>
              <a:t>PERS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23386" y="2815919"/>
            <a:ext cx="681990" cy="496570"/>
          </a:xfrm>
          <a:custGeom>
            <a:avLst/>
            <a:gdLst/>
            <a:ahLst/>
            <a:cxnLst/>
            <a:rect l="l" t="t" r="r" b="b"/>
            <a:pathLst>
              <a:path w="681990" h="496570">
                <a:moveTo>
                  <a:pt x="340799" y="496199"/>
                </a:moveTo>
                <a:lnTo>
                  <a:pt x="285518" y="492951"/>
                </a:lnTo>
                <a:lnTo>
                  <a:pt x="233077" y="483551"/>
                </a:lnTo>
                <a:lnTo>
                  <a:pt x="184179" y="468507"/>
                </a:lnTo>
                <a:lnTo>
                  <a:pt x="139524" y="448331"/>
                </a:lnTo>
                <a:lnTo>
                  <a:pt x="99815" y="423533"/>
                </a:lnTo>
                <a:lnTo>
                  <a:pt x="65752" y="394625"/>
                </a:lnTo>
                <a:lnTo>
                  <a:pt x="38038" y="362116"/>
                </a:lnTo>
                <a:lnTo>
                  <a:pt x="17373" y="326519"/>
                </a:lnTo>
                <a:lnTo>
                  <a:pt x="4460" y="288343"/>
                </a:lnTo>
                <a:lnTo>
                  <a:pt x="0" y="248099"/>
                </a:lnTo>
                <a:lnTo>
                  <a:pt x="4460" y="207855"/>
                </a:lnTo>
                <a:lnTo>
                  <a:pt x="17373" y="169679"/>
                </a:lnTo>
                <a:lnTo>
                  <a:pt x="38038" y="134082"/>
                </a:lnTo>
                <a:lnTo>
                  <a:pt x="65752" y="101573"/>
                </a:lnTo>
                <a:lnTo>
                  <a:pt x="99815" y="72665"/>
                </a:lnTo>
                <a:lnTo>
                  <a:pt x="139524" y="47867"/>
                </a:lnTo>
                <a:lnTo>
                  <a:pt x="184179" y="27691"/>
                </a:lnTo>
                <a:lnTo>
                  <a:pt x="233077" y="12647"/>
                </a:lnTo>
                <a:lnTo>
                  <a:pt x="285518" y="3247"/>
                </a:lnTo>
                <a:lnTo>
                  <a:pt x="340799" y="0"/>
                </a:lnTo>
                <a:lnTo>
                  <a:pt x="396080" y="3247"/>
                </a:lnTo>
                <a:lnTo>
                  <a:pt x="448520" y="12647"/>
                </a:lnTo>
                <a:lnTo>
                  <a:pt x="497419" y="27691"/>
                </a:lnTo>
                <a:lnTo>
                  <a:pt x="542073" y="47867"/>
                </a:lnTo>
                <a:lnTo>
                  <a:pt x="581783" y="72665"/>
                </a:lnTo>
                <a:lnTo>
                  <a:pt x="615845" y="101573"/>
                </a:lnTo>
                <a:lnTo>
                  <a:pt x="643560" y="134082"/>
                </a:lnTo>
                <a:lnTo>
                  <a:pt x="664225" y="169679"/>
                </a:lnTo>
                <a:lnTo>
                  <a:pt x="677138" y="207855"/>
                </a:lnTo>
                <a:lnTo>
                  <a:pt x="681598" y="248099"/>
                </a:lnTo>
                <a:lnTo>
                  <a:pt x="677138" y="288343"/>
                </a:lnTo>
                <a:lnTo>
                  <a:pt x="664225" y="326519"/>
                </a:lnTo>
                <a:lnTo>
                  <a:pt x="643560" y="362116"/>
                </a:lnTo>
                <a:lnTo>
                  <a:pt x="615845" y="394625"/>
                </a:lnTo>
                <a:lnTo>
                  <a:pt x="581783" y="423533"/>
                </a:lnTo>
                <a:lnTo>
                  <a:pt x="542073" y="448331"/>
                </a:lnTo>
                <a:lnTo>
                  <a:pt x="497419" y="468507"/>
                </a:lnTo>
                <a:lnTo>
                  <a:pt x="448520" y="483551"/>
                </a:lnTo>
                <a:lnTo>
                  <a:pt x="396080" y="492951"/>
                </a:lnTo>
                <a:lnTo>
                  <a:pt x="340799" y="496199"/>
                </a:lnTo>
                <a:close/>
              </a:path>
            </a:pathLst>
          </a:custGeom>
          <a:solidFill>
            <a:srgbClr val="93C37C">
              <a:alpha val="435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48119" y="2960003"/>
            <a:ext cx="232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omfortaa"/>
                <a:cs typeface="Comfortaa"/>
              </a:rPr>
              <a:t>f</a:t>
            </a:r>
            <a:r>
              <a:rPr sz="1100" dirty="0">
                <a:latin typeface="Comfortaa"/>
                <a:cs typeface="Comfortaa"/>
              </a:rPr>
              <a:t>or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17344" y="3301834"/>
            <a:ext cx="272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X</a:t>
            </a:r>
            <a:r>
              <a:rPr sz="1350" b="1" spc="7" baseline="-30864" dirty="0">
                <a:latin typeface="Comfortaa"/>
                <a:cs typeface="Comfortaa"/>
              </a:rPr>
              <a:t>6</a:t>
            </a:r>
            <a:endParaRPr sz="1350" baseline="-30864">
              <a:latin typeface="Comfortaa"/>
              <a:cs typeface="Comforta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45736" y="1247120"/>
            <a:ext cx="410209" cy="400685"/>
          </a:xfrm>
          <a:custGeom>
            <a:avLst/>
            <a:gdLst/>
            <a:ahLst/>
            <a:cxnLst/>
            <a:rect l="l" t="t" r="r" b="b"/>
            <a:pathLst>
              <a:path w="410209" h="400685">
                <a:moveTo>
                  <a:pt x="205049" y="400199"/>
                </a:moveTo>
                <a:lnTo>
                  <a:pt x="158032" y="394914"/>
                </a:lnTo>
                <a:lnTo>
                  <a:pt x="114872" y="379860"/>
                </a:lnTo>
                <a:lnTo>
                  <a:pt x="76799" y="356239"/>
                </a:lnTo>
                <a:lnTo>
                  <a:pt x="45045" y="325251"/>
                </a:lnTo>
                <a:lnTo>
                  <a:pt x="20840" y="288098"/>
                </a:lnTo>
                <a:lnTo>
                  <a:pt x="5415" y="245980"/>
                </a:lnTo>
                <a:lnTo>
                  <a:pt x="0" y="200099"/>
                </a:lnTo>
                <a:lnTo>
                  <a:pt x="5415" y="154218"/>
                </a:lnTo>
                <a:lnTo>
                  <a:pt x="20840" y="112100"/>
                </a:lnTo>
                <a:lnTo>
                  <a:pt x="45045" y="74947"/>
                </a:lnTo>
                <a:lnTo>
                  <a:pt x="76799" y="43959"/>
                </a:lnTo>
                <a:lnTo>
                  <a:pt x="114872" y="20338"/>
                </a:lnTo>
                <a:lnTo>
                  <a:pt x="158032" y="5284"/>
                </a:lnTo>
                <a:lnTo>
                  <a:pt x="205049" y="0"/>
                </a:lnTo>
                <a:lnTo>
                  <a:pt x="245238" y="3880"/>
                </a:lnTo>
                <a:lnTo>
                  <a:pt x="283521" y="15231"/>
                </a:lnTo>
                <a:lnTo>
                  <a:pt x="318818" y="33619"/>
                </a:lnTo>
                <a:lnTo>
                  <a:pt x="350049" y="58607"/>
                </a:lnTo>
                <a:lnTo>
                  <a:pt x="375653" y="89083"/>
                </a:lnTo>
                <a:lnTo>
                  <a:pt x="394492" y="123524"/>
                </a:lnTo>
                <a:lnTo>
                  <a:pt x="406123" y="160879"/>
                </a:lnTo>
                <a:lnTo>
                  <a:pt x="410099" y="200099"/>
                </a:lnTo>
                <a:lnTo>
                  <a:pt x="404683" y="245980"/>
                </a:lnTo>
                <a:lnTo>
                  <a:pt x="389258" y="288098"/>
                </a:lnTo>
                <a:lnTo>
                  <a:pt x="365053" y="325251"/>
                </a:lnTo>
                <a:lnTo>
                  <a:pt x="333299" y="356239"/>
                </a:lnTo>
                <a:lnTo>
                  <a:pt x="295226" y="379860"/>
                </a:lnTo>
                <a:lnTo>
                  <a:pt x="252066" y="394914"/>
                </a:lnTo>
                <a:lnTo>
                  <a:pt x="205049" y="400199"/>
                </a:lnTo>
                <a:close/>
              </a:path>
            </a:pathLst>
          </a:custGeom>
          <a:solidFill>
            <a:srgbClr val="77909C">
              <a:alpha val="480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45283" y="964050"/>
            <a:ext cx="26987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5</a:t>
            </a:r>
            <a:endParaRPr sz="1350" baseline="-33950">
              <a:latin typeface="Comfortaa"/>
              <a:cs typeface="Comfortaa"/>
            </a:endParaRPr>
          </a:p>
          <a:p>
            <a:pPr marL="45720">
              <a:lnSpc>
                <a:spcPct val="100000"/>
              </a:lnSpc>
              <a:spcBef>
                <a:spcPts val="1305"/>
              </a:spcBef>
            </a:pPr>
            <a:r>
              <a:rPr sz="1100" dirty="0">
                <a:latin typeface="Comfortaa"/>
                <a:cs typeface="Comfortaa"/>
              </a:rPr>
              <a:t>O</a:t>
            </a:r>
            <a:endParaRPr sz="1100">
              <a:latin typeface="Comfortaa"/>
              <a:cs typeface="Comforta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60319" y="915181"/>
            <a:ext cx="273050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mfortaa"/>
                <a:cs typeface="Comfortaa"/>
              </a:rPr>
              <a:t>Y</a:t>
            </a:r>
            <a:r>
              <a:rPr sz="1350" b="1" spc="7" baseline="-33950" dirty="0">
                <a:latin typeface="Comfortaa"/>
                <a:cs typeface="Comfortaa"/>
              </a:rPr>
              <a:t>4</a:t>
            </a:r>
            <a:endParaRPr sz="1350" baseline="-33950">
              <a:latin typeface="Comfortaa"/>
              <a:cs typeface="Comfortaa"/>
            </a:endParaRPr>
          </a:p>
          <a:p>
            <a:pPr marL="69215">
              <a:lnSpc>
                <a:spcPct val="100000"/>
              </a:lnSpc>
              <a:spcBef>
                <a:spcPts val="1689"/>
              </a:spcBef>
            </a:pPr>
            <a:r>
              <a:rPr sz="1100" dirty="0">
                <a:latin typeface="Comfortaa"/>
                <a:cs typeface="Comfortaa"/>
              </a:rPr>
              <a:t>O</a:t>
            </a:r>
            <a:endParaRPr sz="1100">
              <a:latin typeface="Comfortaa"/>
              <a:cs typeface="Comforta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9033" y="1373382"/>
            <a:ext cx="7829550" cy="1562735"/>
            <a:chOff x="519033" y="1373382"/>
            <a:chExt cx="7829550" cy="1562735"/>
          </a:xfrm>
        </p:grpSpPr>
        <p:sp>
          <p:nvSpPr>
            <p:cNvPr id="38" name="object 38"/>
            <p:cNvSpPr/>
            <p:nvPr/>
          </p:nvSpPr>
          <p:spPr>
            <a:xfrm>
              <a:off x="970673" y="1427522"/>
              <a:ext cx="6899275" cy="20320"/>
            </a:xfrm>
            <a:custGeom>
              <a:avLst/>
              <a:gdLst/>
              <a:ahLst/>
              <a:cxnLst/>
              <a:rect l="l" t="t" r="r" b="b"/>
              <a:pathLst>
                <a:path w="6899275" h="20319">
                  <a:moveTo>
                    <a:pt x="0" y="0"/>
                  </a:moveTo>
                  <a:lnTo>
                    <a:pt x="757498" y="4799"/>
                  </a:lnTo>
                </a:path>
                <a:path w="6899275" h="20319">
                  <a:moveTo>
                    <a:pt x="1167497" y="4859"/>
                  </a:moveTo>
                  <a:lnTo>
                    <a:pt x="2305695" y="7559"/>
                  </a:lnTo>
                </a:path>
                <a:path w="6899275" h="20319">
                  <a:moveTo>
                    <a:pt x="3213418" y="7697"/>
                  </a:moveTo>
                  <a:lnTo>
                    <a:pt x="4379216" y="19697"/>
                  </a:lnTo>
                </a:path>
                <a:path w="6899275" h="20319">
                  <a:moveTo>
                    <a:pt x="4867890" y="19699"/>
                  </a:moveTo>
                  <a:lnTo>
                    <a:pt x="5874988" y="19699"/>
                  </a:lnTo>
                </a:path>
                <a:path w="6899275" h="20319">
                  <a:moveTo>
                    <a:pt x="6285162" y="19697"/>
                  </a:moveTo>
                  <a:lnTo>
                    <a:pt x="6899261" y="16397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4622" y="1373390"/>
              <a:ext cx="6280785" cy="125095"/>
            </a:xfrm>
            <a:custGeom>
              <a:avLst/>
              <a:gdLst/>
              <a:ahLst/>
              <a:cxnLst/>
              <a:rect l="l" t="t" r="r" b="b"/>
              <a:pathLst>
                <a:path w="6280784" h="125094">
                  <a:moveTo>
                    <a:pt x="108292" y="0"/>
                  </a:moveTo>
                  <a:lnTo>
                    <a:pt x="0" y="0"/>
                  </a:lnTo>
                  <a:lnTo>
                    <a:pt x="0" y="108292"/>
                  </a:lnTo>
                  <a:lnTo>
                    <a:pt x="108292" y="108292"/>
                  </a:lnTo>
                  <a:lnTo>
                    <a:pt x="108292" y="0"/>
                  </a:lnTo>
                  <a:close/>
                </a:path>
                <a:path w="6280784" h="125094">
                  <a:moveTo>
                    <a:pt x="1403692" y="0"/>
                  </a:moveTo>
                  <a:lnTo>
                    <a:pt x="1295387" y="0"/>
                  </a:lnTo>
                  <a:lnTo>
                    <a:pt x="1295387" y="108292"/>
                  </a:lnTo>
                  <a:lnTo>
                    <a:pt x="1403692" y="108292"/>
                  </a:lnTo>
                  <a:lnTo>
                    <a:pt x="1403692" y="0"/>
                  </a:lnTo>
                  <a:close/>
                </a:path>
                <a:path w="6280784" h="125094">
                  <a:moveTo>
                    <a:pt x="3384893" y="8153"/>
                  </a:moveTo>
                  <a:lnTo>
                    <a:pt x="3276587" y="8153"/>
                  </a:lnTo>
                  <a:lnTo>
                    <a:pt x="3276587" y="116446"/>
                  </a:lnTo>
                  <a:lnTo>
                    <a:pt x="3384893" y="116446"/>
                  </a:lnTo>
                  <a:lnTo>
                    <a:pt x="3384893" y="8153"/>
                  </a:lnTo>
                  <a:close/>
                </a:path>
                <a:path w="6280784" h="125094">
                  <a:moveTo>
                    <a:pt x="5213680" y="16294"/>
                  </a:moveTo>
                  <a:lnTo>
                    <a:pt x="5105387" y="16294"/>
                  </a:lnTo>
                  <a:lnTo>
                    <a:pt x="5105387" y="124599"/>
                  </a:lnTo>
                  <a:lnTo>
                    <a:pt x="5213680" y="124599"/>
                  </a:lnTo>
                  <a:lnTo>
                    <a:pt x="5213680" y="16294"/>
                  </a:lnTo>
                  <a:close/>
                </a:path>
                <a:path w="6280784" h="125094">
                  <a:moveTo>
                    <a:pt x="6280480" y="0"/>
                  </a:moveTo>
                  <a:lnTo>
                    <a:pt x="6172187" y="0"/>
                  </a:lnTo>
                  <a:lnTo>
                    <a:pt x="6172187" y="108292"/>
                  </a:lnTo>
                  <a:lnTo>
                    <a:pt x="6280480" y="108292"/>
                  </a:lnTo>
                  <a:lnTo>
                    <a:pt x="6280480" y="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4755" y="1632421"/>
              <a:ext cx="1139825" cy="1256665"/>
            </a:xfrm>
            <a:custGeom>
              <a:avLst/>
              <a:gdLst/>
              <a:ahLst/>
              <a:cxnLst/>
              <a:rect l="l" t="t" r="r" b="b"/>
              <a:pathLst>
                <a:path w="1139825" h="1256664">
                  <a:moveTo>
                    <a:pt x="1139515" y="1183497"/>
                  </a:moveTo>
                  <a:lnTo>
                    <a:pt x="1118515" y="0"/>
                  </a:lnTo>
                </a:path>
                <a:path w="1139825" h="1256664">
                  <a:moveTo>
                    <a:pt x="0" y="1256172"/>
                  </a:moveTo>
                  <a:lnTo>
                    <a:pt x="1133397" y="584766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478" y="215983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19985" y="1647421"/>
              <a:ext cx="6002020" cy="1279525"/>
            </a:xfrm>
            <a:custGeom>
              <a:avLst/>
              <a:gdLst/>
              <a:ahLst/>
              <a:cxnLst/>
              <a:rect l="l" t="t" r="r" b="b"/>
              <a:pathLst>
                <a:path w="6002020" h="1279525">
                  <a:moveTo>
                    <a:pt x="1395632" y="1206422"/>
                  </a:moveTo>
                  <a:lnTo>
                    <a:pt x="1410332" y="35824"/>
                  </a:lnTo>
                </a:path>
                <a:path w="6002020" h="1279525">
                  <a:moveTo>
                    <a:pt x="3275628" y="1168497"/>
                  </a:moveTo>
                  <a:lnTo>
                    <a:pt x="3274128" y="23999"/>
                  </a:lnTo>
                </a:path>
                <a:path w="6002020" h="1279525">
                  <a:moveTo>
                    <a:pt x="4744200" y="1168497"/>
                  </a:moveTo>
                  <a:lnTo>
                    <a:pt x="4730700" y="0"/>
                  </a:lnTo>
                </a:path>
                <a:path w="6002020" h="1279525">
                  <a:moveTo>
                    <a:pt x="6001547" y="1168497"/>
                  </a:moveTo>
                  <a:lnTo>
                    <a:pt x="5960747" y="44399"/>
                  </a:lnTo>
                </a:path>
                <a:path w="6002020" h="1279525">
                  <a:moveTo>
                    <a:pt x="0" y="1241172"/>
                  </a:moveTo>
                  <a:lnTo>
                    <a:pt x="1397107" y="626766"/>
                  </a:lnTo>
                </a:path>
                <a:path w="6002020" h="1279525">
                  <a:moveTo>
                    <a:pt x="1749781" y="1279097"/>
                  </a:moveTo>
                  <a:lnTo>
                    <a:pt x="3263578" y="594191"/>
                  </a:lnTo>
                </a:path>
                <a:path w="6002020" h="1279525">
                  <a:moveTo>
                    <a:pt x="3604952" y="1241172"/>
                  </a:moveTo>
                  <a:lnTo>
                    <a:pt x="4747350" y="561666"/>
                  </a:lnTo>
                </a:path>
                <a:path w="6002020" h="1279525">
                  <a:moveTo>
                    <a:pt x="4985174" y="1241172"/>
                  </a:moveTo>
                  <a:lnTo>
                    <a:pt x="5978197" y="618666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4209" y="2167991"/>
              <a:ext cx="4693920" cy="160655"/>
            </a:xfrm>
            <a:custGeom>
              <a:avLst/>
              <a:gdLst/>
              <a:ahLst/>
              <a:cxnLst/>
              <a:rect l="l" t="t" r="r" b="b"/>
              <a:pathLst>
                <a:path w="4693920" h="160655">
                  <a:moveTo>
                    <a:pt x="108305" y="51739"/>
                  </a:moveTo>
                  <a:lnTo>
                    <a:pt x="0" y="51739"/>
                  </a:lnTo>
                  <a:lnTo>
                    <a:pt x="0" y="160045"/>
                  </a:lnTo>
                  <a:lnTo>
                    <a:pt x="108305" y="160045"/>
                  </a:lnTo>
                  <a:lnTo>
                    <a:pt x="108305" y="51739"/>
                  </a:lnTo>
                  <a:close/>
                </a:path>
                <a:path w="4693920" h="160655">
                  <a:moveTo>
                    <a:pt x="1994154" y="0"/>
                  </a:moveTo>
                  <a:lnTo>
                    <a:pt x="1885848" y="0"/>
                  </a:lnTo>
                  <a:lnTo>
                    <a:pt x="1885848" y="108305"/>
                  </a:lnTo>
                  <a:lnTo>
                    <a:pt x="1994154" y="108305"/>
                  </a:lnTo>
                  <a:lnTo>
                    <a:pt x="1994154" y="0"/>
                  </a:lnTo>
                  <a:close/>
                </a:path>
                <a:path w="4693920" h="160655">
                  <a:moveTo>
                    <a:pt x="3450094" y="0"/>
                  </a:moveTo>
                  <a:lnTo>
                    <a:pt x="3341801" y="0"/>
                  </a:lnTo>
                  <a:lnTo>
                    <a:pt x="3341801" y="108305"/>
                  </a:lnTo>
                  <a:lnTo>
                    <a:pt x="3450094" y="108305"/>
                  </a:lnTo>
                  <a:lnTo>
                    <a:pt x="3450094" y="0"/>
                  </a:lnTo>
                  <a:close/>
                </a:path>
                <a:path w="4693920" h="160655">
                  <a:moveTo>
                    <a:pt x="4693767" y="32600"/>
                  </a:moveTo>
                  <a:lnTo>
                    <a:pt x="4585462" y="32600"/>
                  </a:lnTo>
                  <a:lnTo>
                    <a:pt x="4585462" y="140906"/>
                  </a:lnTo>
                  <a:lnTo>
                    <a:pt x="4693767" y="140906"/>
                  </a:lnTo>
                  <a:lnTo>
                    <a:pt x="4693767" y="32600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3773" y="1675621"/>
              <a:ext cx="0" cy="1140460"/>
            </a:xfrm>
            <a:custGeom>
              <a:avLst/>
              <a:gdLst/>
              <a:ahLst/>
              <a:cxnLst/>
              <a:rect l="l" t="t" r="r" b="b"/>
              <a:pathLst>
                <a:path h="1140460">
                  <a:moveTo>
                    <a:pt x="0" y="114029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033" y="21353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99" y="108299"/>
                  </a:moveTo>
                  <a:lnTo>
                    <a:pt x="0" y="108299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08299" y="1082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4423" y="1602954"/>
              <a:ext cx="205740" cy="231140"/>
            </a:xfrm>
            <a:custGeom>
              <a:avLst/>
              <a:gdLst/>
              <a:ahLst/>
              <a:cxnLst/>
              <a:rect l="l" t="t" r="r" b="b"/>
              <a:pathLst>
                <a:path w="205740" h="231139">
                  <a:moveTo>
                    <a:pt x="0" y="0"/>
                  </a:moveTo>
                  <a:lnTo>
                    <a:pt x="205199" y="230999"/>
                  </a:lnTo>
                </a:path>
              </a:pathLst>
            </a:custGeom>
            <a:ln w="19049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9237" y="179648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61799" y="150599"/>
                  </a:moveTo>
                  <a:lnTo>
                    <a:pt x="0" y="61799"/>
                  </a:lnTo>
                  <a:lnTo>
                    <a:pt x="88799" y="0"/>
                  </a:lnTo>
                  <a:lnTo>
                    <a:pt x="150599" y="88799"/>
                  </a:lnTo>
                  <a:lnTo>
                    <a:pt x="61799" y="150599"/>
                  </a:lnTo>
                  <a:close/>
                </a:path>
              </a:pathLst>
            </a:custGeom>
            <a:solidFill>
              <a:srgbClr val="115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 rot="19440000">
            <a:off x="990336" y="1954249"/>
            <a:ext cx="448833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b="1" spc="-35" dirty="0">
                <a:solidFill>
                  <a:srgbClr val="990000"/>
                </a:solidFill>
                <a:latin typeface="Comfortaa"/>
                <a:cs typeface="Comfortaa"/>
              </a:rPr>
              <a:t>B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OS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924" y="654011"/>
            <a:ext cx="7970520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924" y="654011"/>
            <a:ext cx="7970520" cy="124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4198" y="64187"/>
            <a:ext cx="2259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fortaa"/>
                <a:cs typeface="Comfortaa"/>
              </a:rPr>
              <a:t>ML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Algorithms</a:t>
            </a:r>
            <a:endParaRPr sz="1400">
              <a:latin typeface="Comfortaa"/>
              <a:cs typeface="Comforta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798027"/>
            <a:ext cx="9144000" cy="346075"/>
            <a:chOff x="0" y="4798027"/>
            <a:chExt cx="9144000" cy="346075"/>
          </a:xfrm>
        </p:grpSpPr>
        <p:sp>
          <p:nvSpPr>
            <p:cNvPr id="4" name="object 4"/>
            <p:cNvSpPr/>
            <p:nvPr/>
          </p:nvSpPr>
          <p:spPr>
            <a:xfrm>
              <a:off x="0" y="4802790"/>
              <a:ext cx="9144000" cy="340995"/>
            </a:xfrm>
            <a:custGeom>
              <a:avLst/>
              <a:gdLst/>
              <a:ahLst/>
              <a:cxnLst/>
              <a:rect l="l" t="t" r="r" b="b"/>
              <a:pathLst>
                <a:path w="9144000" h="340995">
                  <a:moveTo>
                    <a:pt x="0" y="0"/>
                  </a:moveTo>
                  <a:lnTo>
                    <a:pt x="9143981" y="0"/>
                  </a:lnTo>
                  <a:lnTo>
                    <a:pt x="9143981" y="340699"/>
                  </a:lnTo>
                  <a:lnTo>
                    <a:pt x="0" y="340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0279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798309" cy="393700"/>
          </a:xfrm>
          <a:prstGeom prst="rect">
            <a:avLst/>
          </a:prstGeom>
          <a:solidFill>
            <a:srgbClr val="3B77D8"/>
          </a:solidFill>
          <a:ln w="9524">
            <a:solidFill>
              <a:srgbClr val="59595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325"/>
              </a:spcBef>
            </a:pPr>
            <a:r>
              <a:rPr dirty="0"/>
              <a:t>Factor </a:t>
            </a:r>
            <a:r>
              <a:rPr spc="-15" dirty="0"/>
              <a:t>Graphs </a:t>
            </a:r>
            <a:r>
              <a:rPr dirty="0"/>
              <a:t>and </a:t>
            </a:r>
            <a:r>
              <a:rPr spc="-25" dirty="0"/>
              <a:t>Markov</a:t>
            </a:r>
            <a:r>
              <a:rPr dirty="0"/>
              <a:t> </a:t>
            </a:r>
            <a:r>
              <a:rPr spc="-10" dirty="0"/>
              <a:t>property</a:t>
            </a:r>
          </a:p>
        </p:txBody>
      </p:sp>
      <p:sp>
        <p:nvSpPr>
          <p:cNvPr id="7" name="object 7"/>
          <p:cNvSpPr/>
          <p:nvPr/>
        </p:nvSpPr>
        <p:spPr>
          <a:xfrm>
            <a:off x="4286591" y="3683892"/>
            <a:ext cx="268749" cy="26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4539" y="3039671"/>
            <a:ext cx="267599" cy="26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7166" y="2368172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818" y="3039671"/>
            <a:ext cx="267599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7507" y="643731"/>
            <a:ext cx="267586" cy="2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9118" y="643723"/>
            <a:ext cx="267599" cy="263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6924" y="654011"/>
            <a:ext cx="797052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  <a:tab pos="3162300" algn="l"/>
              </a:tabLst>
            </a:pPr>
            <a:r>
              <a:rPr sz="1400" dirty="0">
                <a:latin typeface="Comfortaa"/>
                <a:cs typeface="Comfortaa"/>
              </a:rPr>
              <a:t>Suppose </a:t>
            </a:r>
            <a:r>
              <a:rPr sz="1400" spc="-10" dirty="0">
                <a:latin typeface="Comfortaa"/>
                <a:cs typeface="Comfortaa"/>
              </a:rPr>
              <a:t>you</a:t>
            </a:r>
            <a:r>
              <a:rPr sz="1400" spc="5" dirty="0">
                <a:latin typeface="Comfortaa"/>
                <a:cs typeface="Comfortaa"/>
              </a:rPr>
              <a:t> </a:t>
            </a:r>
            <a:r>
              <a:rPr sz="1400" spc="-15" dirty="0">
                <a:latin typeface="Comfortaa"/>
                <a:cs typeface="Comfortaa"/>
              </a:rPr>
              <a:t>know</a:t>
            </a:r>
            <a:r>
              <a:rPr sz="1400" dirty="0">
                <a:latin typeface="Comfortaa"/>
                <a:cs typeface="Comfortaa"/>
              </a:rPr>
              <a:t> that	and	</a:t>
            </a:r>
            <a:r>
              <a:rPr sz="1400" spc="-20" dirty="0">
                <a:latin typeface="Comfortaa"/>
                <a:cs typeface="Comfortaa"/>
              </a:rPr>
              <a:t>are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friends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What does this tell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 you</a:t>
            </a:r>
            <a:r>
              <a:rPr sz="1400" spc="-10" dirty="0">
                <a:latin typeface="Comfortaa"/>
                <a:cs typeface="Comfortaa"/>
              </a:rPr>
              <a:t>?</a:t>
            </a:r>
            <a:endParaRPr sz="1400">
              <a:latin typeface="Comfortaa"/>
              <a:cs typeface="Comforta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</a:pPr>
            <a:r>
              <a:rPr sz="1400" dirty="0">
                <a:latin typeface="Comfortaa"/>
                <a:cs typeface="Comfortaa"/>
              </a:rPr>
              <a:t>=&gt; They might </a:t>
            </a:r>
            <a:r>
              <a:rPr sz="1400" spc="-20" dirty="0">
                <a:latin typeface="Comfortaa"/>
                <a:cs typeface="Comfortaa"/>
              </a:rPr>
              <a:t>have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similar 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smoking </a:t>
            </a:r>
            <a:r>
              <a:rPr sz="1400" b="1" spc="-5" dirty="0">
                <a:solidFill>
                  <a:srgbClr val="1154CC"/>
                </a:solidFill>
                <a:latin typeface="Comfortaa"/>
                <a:cs typeface="Comfortaa"/>
              </a:rPr>
              <a:t>habits</a:t>
            </a:r>
            <a:r>
              <a:rPr sz="1400" spc="-5" dirty="0">
                <a:latin typeface="Comfortaa"/>
                <a:cs typeface="Comfortaa"/>
              </a:rPr>
              <a:t>! </a:t>
            </a:r>
            <a:r>
              <a:rPr sz="1400" dirty="0">
                <a:latin typeface="Comfortaa"/>
                <a:cs typeface="Comfortaa"/>
              </a:rPr>
              <a:t>Is this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useful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dirty="0">
                <a:solidFill>
                  <a:srgbClr val="990000"/>
                </a:solidFill>
                <a:latin typeface="Comfortaa"/>
                <a:cs typeface="Comfortaa"/>
              </a:rPr>
              <a:t>model </a:t>
            </a:r>
            <a:r>
              <a:rPr sz="1400" dirty="0">
                <a:latin typeface="Comfortaa"/>
                <a:cs typeface="Comfortaa"/>
              </a:rPr>
              <a:t>smoking</a:t>
            </a:r>
            <a:r>
              <a:rPr sz="1400" spc="-40" dirty="0">
                <a:latin typeface="Comfortaa"/>
                <a:cs typeface="Comfortaa"/>
              </a:rPr>
              <a:t> </a:t>
            </a:r>
            <a:r>
              <a:rPr sz="1400" spc="-5" dirty="0">
                <a:latin typeface="Comfortaa"/>
                <a:cs typeface="Comfortaa"/>
              </a:rPr>
              <a:t>behaviors?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Call </a:t>
            </a:r>
            <a:r>
              <a:rPr sz="1400" dirty="0">
                <a:latin typeface="Comfortaa"/>
                <a:cs typeface="Comfortaa"/>
              </a:rPr>
              <a:t>it a </a:t>
            </a:r>
            <a:r>
              <a:rPr sz="1400" b="1" spc="-20" dirty="0">
                <a:solidFill>
                  <a:srgbClr val="1154CC"/>
                </a:solidFill>
                <a:latin typeface="Comfortaa"/>
                <a:cs typeface="Comfortaa"/>
              </a:rPr>
              <a:t>feature</a:t>
            </a:r>
            <a:r>
              <a:rPr sz="1400" b="1" dirty="0">
                <a:solidFill>
                  <a:srgbClr val="1154CC"/>
                </a:solidFill>
                <a:latin typeface="Comfortaa"/>
                <a:cs typeface="Comfortaa"/>
              </a:rPr>
              <a:t> </a:t>
            </a:r>
            <a:r>
              <a:rPr sz="1400" dirty="0">
                <a:latin typeface="Comfortaa"/>
                <a:cs typeface="Comfortaa"/>
              </a:rPr>
              <a:t>then!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Comfortaa"/>
                <a:cs typeface="Comfortaa"/>
              </a:rPr>
              <a:t>=&gt; </a:t>
            </a:r>
            <a:r>
              <a:rPr sz="1400" spc="-15" dirty="0">
                <a:latin typeface="Comfortaa"/>
                <a:cs typeface="Comfortaa"/>
              </a:rPr>
              <a:t>Need </a:t>
            </a:r>
            <a:r>
              <a:rPr sz="1400" dirty="0">
                <a:latin typeface="Comfortaa"/>
                <a:cs typeface="Comfortaa"/>
              </a:rPr>
              <a:t>a </a:t>
            </a:r>
            <a:r>
              <a:rPr sz="1400" spc="-10" dirty="0">
                <a:latin typeface="Comfortaa"/>
                <a:cs typeface="Comfortaa"/>
              </a:rPr>
              <a:t>way </a:t>
            </a:r>
            <a:r>
              <a:rPr sz="1400" dirty="0">
                <a:latin typeface="Comfortaa"/>
                <a:cs typeface="Comfortaa"/>
              </a:rPr>
              <a:t>to </a:t>
            </a:r>
            <a:r>
              <a:rPr sz="1400" b="1" spc="-15" dirty="0">
                <a:solidFill>
                  <a:srgbClr val="990000"/>
                </a:solidFill>
                <a:latin typeface="Comfortaa"/>
                <a:cs typeface="Comfortaa"/>
              </a:rPr>
              <a:t>represent</a:t>
            </a:r>
            <a:r>
              <a:rPr sz="1400" b="1" spc="10" dirty="0">
                <a:solidFill>
                  <a:srgbClr val="990000"/>
                </a:solidFill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Comfortaa"/>
                <a:cs typeface="Comfortaa"/>
              </a:rPr>
              <a:t>interactions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  <a:p>
            <a:pPr marL="27940">
              <a:lnSpc>
                <a:spcPct val="100000"/>
              </a:lnSpc>
              <a:spcBef>
                <a:spcPts val="385"/>
              </a:spcBef>
            </a:pPr>
            <a:r>
              <a:rPr sz="1400" dirty="0">
                <a:latin typeface="Comfortaa"/>
                <a:cs typeface="Comfortaa"/>
              </a:rPr>
              <a:t>=&gt; Use</a:t>
            </a:r>
            <a:r>
              <a:rPr sz="1400" spc="-10" dirty="0">
                <a:latin typeface="Comfortaa"/>
                <a:cs typeface="Comfortaa"/>
              </a:rPr>
              <a:t> </a:t>
            </a:r>
            <a:r>
              <a:rPr sz="1400" b="1" spc="-10" dirty="0">
                <a:solidFill>
                  <a:srgbClr val="1154CC"/>
                </a:solidFill>
                <a:latin typeface="Comfortaa"/>
                <a:cs typeface="Comfortaa"/>
              </a:rPr>
              <a:t>Graphs</a:t>
            </a:r>
            <a:r>
              <a:rPr sz="1400" spc="-10" dirty="0">
                <a:latin typeface="Comfortaa"/>
                <a:cs typeface="Comfortaa"/>
              </a:rPr>
              <a:t>!</a:t>
            </a:r>
            <a:endParaRPr sz="1400">
              <a:latin typeface="Comfortaa"/>
              <a:cs typeface="Comforta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408854" y="4852715"/>
            <a:ext cx="33972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4159</Words>
  <Application>Microsoft Office PowerPoint</Application>
  <PresentationFormat>On-screen Show (16:9)</PresentationFormat>
  <Paragraphs>1051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Comfortaa</vt:lpstr>
      <vt:lpstr>DejaVu Sans</vt:lpstr>
      <vt:lpstr>Office Theme</vt:lpstr>
      <vt:lpstr>Conditional Random Fields</vt:lpstr>
      <vt:lpstr>PowerPoint Presentation</vt:lpstr>
      <vt:lpstr>PowerPoint Presentation</vt:lpstr>
      <vt:lpstr>PowerPoint Presentation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Factor Graphs and Markov property</vt:lpstr>
      <vt:lpstr>PowerPoint Presentation</vt:lpstr>
      <vt:lpstr>PowerPoint Presentation</vt:lpstr>
      <vt:lpstr>PowerPoint Presentation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Factor Graphs and Compatibility</vt:lpstr>
      <vt:lpstr>Learning by maximizing the likelihood</vt:lpstr>
      <vt:lpstr>Learning by maximizing the likelihood</vt:lpstr>
      <vt:lpstr>Learning by maximizing the likelihood</vt:lpstr>
      <vt:lpstr>Learning by maximizing the likelihood</vt:lpstr>
      <vt:lpstr>Learning by maximizing the likelihood</vt:lpstr>
      <vt:lpstr>Learning by maximizing the likelihood</vt:lpstr>
      <vt:lpstr>Learning by maximizing the likelihood</vt:lpstr>
      <vt:lpstr>Learning by maximizing the likelihood</vt:lpstr>
      <vt:lpstr>PowerPoint Presentation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 in NER</vt:lpstr>
      <vt:lpstr>Conditional Random Fields</vt:lpstr>
      <vt:lpstr>Conditional Random Fields in 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</dc:title>
  <cp:lastModifiedBy>Ali Ballout</cp:lastModifiedBy>
  <cp:revision>1</cp:revision>
  <dcterms:created xsi:type="dcterms:W3CDTF">2023-02-13T01:36:19Z</dcterms:created>
  <dcterms:modified xsi:type="dcterms:W3CDTF">2023-02-13T03:14:20Z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2023-02-13T00:00:00Z</vt:filetime>
  </property>
</Properties>
</file>