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745" r:id="rId3"/>
    <p:sldId id="752" r:id="rId4"/>
    <p:sldId id="753" r:id="rId5"/>
    <p:sldId id="754" r:id="rId6"/>
    <p:sldId id="755" r:id="rId7"/>
    <p:sldId id="776" r:id="rId8"/>
    <p:sldId id="760" r:id="rId9"/>
    <p:sldId id="761" r:id="rId10"/>
    <p:sldId id="762" r:id="rId11"/>
    <p:sldId id="763" r:id="rId12"/>
    <p:sldId id="764" r:id="rId13"/>
    <p:sldId id="777" r:id="rId14"/>
    <p:sldId id="767" r:id="rId15"/>
    <p:sldId id="768" r:id="rId16"/>
    <p:sldId id="769" r:id="rId17"/>
    <p:sldId id="778" r:id="rId18"/>
    <p:sldId id="771" r:id="rId19"/>
    <p:sldId id="772" r:id="rId20"/>
    <p:sldId id="773" r:id="rId21"/>
    <p:sldId id="774" r:id="rId22"/>
    <p:sldId id="775" r:id="rId23"/>
    <p:sldId id="781" r:id="rId24"/>
    <p:sldId id="780" r:id="rId25"/>
  </p:sldIdLst>
  <p:sldSz cx="9144000" cy="6858000" type="screen4x3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200"/>
    <a:srgbClr val="FF00FF"/>
    <a:srgbClr val="093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69524" autoAdjust="0"/>
  </p:normalViewPr>
  <p:slideViewPr>
    <p:cSldViewPr>
      <p:cViewPr varScale="1">
        <p:scale>
          <a:sx n="87" d="100"/>
          <a:sy n="87" d="100"/>
        </p:scale>
        <p:origin x="28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750888"/>
            <a:ext cx="500697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754188"/>
          </a:xfrm>
          <a:noFill/>
          <a:ln/>
        </p:spPr>
        <p:txBody>
          <a:bodyPr/>
          <a:lstStyle/>
          <a:p>
            <a:r>
              <a:rPr lang="en-US" dirty="0">
                <a:latin typeface="Times" pitchFamily="48" charset="0"/>
              </a:rPr>
              <a:t>At this point create a demonstration: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Open </a:t>
            </a:r>
            <a:r>
              <a:rPr lang="en-US" dirty="0" err="1">
                <a:latin typeface="Times" pitchFamily="48" charset="0"/>
              </a:rPr>
              <a:t>HelloWorld.cs</a:t>
            </a:r>
            <a:r>
              <a:rPr lang="en-US" dirty="0">
                <a:latin typeface="Times" pitchFamily="48" charset="0"/>
              </a:rPr>
              <a:t> in VS 2012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Show case-sensitive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Show whitespace-insensitive</a:t>
            </a:r>
          </a:p>
          <a:p>
            <a:pPr lvl="1">
              <a:buFontTx/>
              <a:buChar char="•"/>
            </a:pPr>
            <a:r>
              <a:rPr lang="en-US" dirty="0">
                <a:latin typeface="Times" pitchFamily="48" charset="0"/>
                <a:ea typeface="ＭＳ Ｐゴシック" pitchFamily="48" charset="-128"/>
              </a:rPr>
              <a:t>Show how VS will nicely reformat the code, if necessary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When you have discussed the “Namespace and Using” slide, continue this demonstration by showing equality by </a:t>
            </a:r>
            <a:r>
              <a:rPr lang="en-US" dirty="0" err="1">
                <a:latin typeface="Times" pitchFamily="48" charset="0"/>
              </a:rPr>
              <a:t>rectangularly</a:t>
            </a:r>
            <a:r>
              <a:rPr lang="en-US" dirty="0">
                <a:latin typeface="Times" pitchFamily="48" charset="0"/>
              </a:rPr>
              <a:t> cutting out the “System.” blocks and replacing them with a single “using System;”</a:t>
            </a:r>
          </a:p>
        </p:txBody>
      </p:sp>
    </p:spTree>
    <p:extLst>
      <p:ext uri="{BB962C8B-B14F-4D97-AF65-F5344CB8AC3E}">
        <p14:creationId xmlns:p14="http://schemas.microsoft.com/office/powerpoint/2010/main" val="276077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r>
              <a:rPr lang="en-US">
                <a:latin typeface="Times" pitchFamily="48" charset="0"/>
              </a:rPr>
              <a:t>“Using” is not like the Java.style “include”, but more like an “Import”.</a:t>
            </a:r>
          </a:p>
        </p:txBody>
      </p:sp>
    </p:spTree>
    <p:extLst>
      <p:ext uri="{BB962C8B-B14F-4D97-AF65-F5344CB8AC3E}">
        <p14:creationId xmlns:p14="http://schemas.microsoft.com/office/powerpoint/2010/main" val="396469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42545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>
                <a:latin typeface="Times" pitchFamily="48" charset="0"/>
              </a:rPr>
              <a:t>Intellisense</a:t>
            </a:r>
          </a:p>
          <a:p>
            <a:pPr>
              <a:buFontTx/>
              <a:buChar char="•"/>
            </a:pPr>
            <a:r>
              <a:rPr lang="en-US">
                <a:latin typeface="Times" pitchFamily="48" charset="0"/>
              </a:rPr>
              <a:t>CTRL+Å</a:t>
            </a:r>
          </a:p>
        </p:txBody>
      </p:sp>
    </p:spTree>
    <p:extLst>
      <p:ext uri="{BB962C8B-B14F-4D97-AF65-F5344CB8AC3E}">
        <p14:creationId xmlns:p14="http://schemas.microsoft.com/office/powerpoint/2010/main" val="323616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7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93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948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84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2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0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52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Set breakpoints in code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Step through program execution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Use the visualizing tools in the Debugger (mouse-over)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Set watches</a:t>
            </a:r>
          </a:p>
          <a:p>
            <a:pPr>
              <a:buFontTx/>
              <a:buChar char="•"/>
            </a:pPr>
            <a:r>
              <a:rPr lang="en-US" dirty="0">
                <a:latin typeface="Times" pitchFamily="48" charset="0"/>
              </a:rPr>
              <a:t>Stop, modify a run-time value, continue execution</a:t>
            </a:r>
          </a:p>
          <a:p>
            <a:pPr>
              <a:buFontTx/>
              <a:buChar char="•"/>
            </a:pPr>
            <a:r>
              <a:rPr lang="en-US" dirty="0" err="1">
                <a:latin typeface="Times" pitchFamily="48" charset="0"/>
              </a:rPr>
              <a:t>Lav</a:t>
            </a:r>
            <a:r>
              <a:rPr lang="en-US" dirty="0">
                <a:latin typeface="Times" pitchFamily="48" charset="0"/>
              </a:rPr>
              <a:t> en exception!</a:t>
            </a:r>
          </a:p>
        </p:txBody>
      </p:sp>
    </p:spTree>
    <p:extLst>
      <p:ext uri="{BB962C8B-B14F-4D97-AF65-F5344CB8AC3E}">
        <p14:creationId xmlns:p14="http://schemas.microsoft.com/office/powerpoint/2010/main" val="4220781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8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" pitchFamily="48" charset="0"/>
              </a:rPr>
              <a:t>Explain all steps</a:t>
            </a:r>
            <a:r>
              <a:rPr lang="en-US" baseline="0" dirty="0">
                <a:latin typeface="Times" pitchFamily="48" charset="0"/>
              </a:rPr>
              <a:t> of the above processes.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Highlight what happens when in the process.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IL compilation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Just-in-time compilation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Running in bootstrapped .NET wrapper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Mention that a lot of the things happen without the user/developer noticing it.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User must have .NET Framework installed to run .NET windows applications.</a:t>
            </a:r>
          </a:p>
          <a:p>
            <a:pPr>
              <a:buFont typeface="Arial" pitchFamily="34" charset="0"/>
              <a:buChar char="•"/>
            </a:pPr>
            <a:r>
              <a:rPr lang="en-US" b="1" baseline="0" dirty="0">
                <a:latin typeface="Times" pitchFamily="48" charset="0"/>
              </a:rPr>
              <a:t>Important fact to stress: (MS)IL is what the languages share and provide a uniform entry point to objects and values.</a:t>
            </a:r>
            <a:endParaRPr lang="en-US" b="1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4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" pitchFamily="48" charset="0"/>
              </a:rPr>
              <a:t>Walk</a:t>
            </a:r>
            <a:r>
              <a:rPr lang="en-US" baseline="0" dirty="0">
                <a:latin typeface="Times" pitchFamily="48" charset="0"/>
              </a:rPr>
              <a:t> through each – expanding upon which language is good for what.</a:t>
            </a:r>
            <a:endParaRPr lang="en-US" dirty="0">
              <a:latin typeface="Times" pitchFamily="4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" pitchFamily="48" charset="0"/>
              </a:rPr>
              <a:t>Drop by http://www.dotnetlanguages.net .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" pitchFamily="48" charset="0"/>
              </a:rPr>
              <a:t>Explain the story of C#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latin typeface="Times" pitchFamily="48" charset="0"/>
              </a:rPr>
              <a:t>Why</a:t>
            </a:r>
            <a:r>
              <a:rPr lang="en-US" baseline="0" dirty="0">
                <a:latin typeface="Times" pitchFamily="48" charset="0"/>
              </a:rPr>
              <a:t> is it called C#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The CV of Anders Hejlsberg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Stress that C# keeps evolving rapidly!</a:t>
            </a:r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26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" pitchFamily="48" charset="0"/>
              </a:rPr>
              <a:t>These</a:t>
            </a:r>
            <a:r>
              <a:rPr lang="en-US" baseline="0" dirty="0">
                <a:latin typeface="Times" pitchFamily="48" charset="0"/>
              </a:rPr>
              <a:t> are the major releases.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There are also service packs etc. but they are left out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>
                <a:latin typeface="Times" pitchFamily="48" charset="0"/>
              </a:rPr>
              <a:t>Explain the philosophy of Microsoft, that they are very open regarding releases and alpha/beta/CTP downloads.</a:t>
            </a:r>
          </a:p>
        </p:txBody>
      </p:sp>
    </p:spTree>
    <p:extLst>
      <p:ext uri="{BB962C8B-B14F-4D97-AF65-F5344CB8AC3E}">
        <p14:creationId xmlns:p14="http://schemas.microsoft.com/office/powerpoint/2010/main" val="61027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 dirty="0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2563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0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42545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>
                <a:latin typeface="Times" pitchFamily="48" charset="0"/>
              </a:rPr>
              <a:t>As opposed to e.g. Java, the name of the C#-file is not important!</a:t>
            </a:r>
          </a:p>
          <a:p>
            <a:pPr>
              <a:buFontTx/>
              <a:buChar char="•"/>
            </a:pPr>
            <a:r>
              <a:rPr lang="en-US">
                <a:latin typeface="Times" pitchFamily="48" charset="0"/>
              </a:rPr>
              <a:t>Unlike e.g. C++ there are no header files</a:t>
            </a:r>
          </a:p>
        </p:txBody>
      </p:sp>
    </p:spTree>
    <p:extLst>
      <p:ext uri="{BB962C8B-B14F-4D97-AF65-F5344CB8AC3E}">
        <p14:creationId xmlns:p14="http://schemas.microsoft.com/office/powerpoint/2010/main" val="20574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1" name="Picture 2" descr="http://www.ryslinge-efterskole.dk/sites/default/files/content/sponsors/teknologisk_institut_logo580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66" y="5036391"/>
            <a:ext cx="2618234" cy="13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107950"/>
            <a:ext cx="8431806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9027" y="1606163"/>
            <a:ext cx="8762336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157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612" y="6407944"/>
            <a:ext cx="235068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1812" y="6407944"/>
            <a:ext cx="36576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4008" y="1484784"/>
            <a:ext cx="4042792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9144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2376" y="3501008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FD1E4D-6B93-4EE9-8A10-B8AD336451E2}" type="datetimeFigureOut">
              <a:rPr lang="da-DK" smtClean="0"/>
              <a:pPr/>
              <a:t>01.11.2020</a:t>
            </a:fld>
            <a:endParaRPr lang="da-D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a-D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Rectangle 49"/>
          <p:cNvSpPr>
            <a:spLocks noChangeArrowheads="1"/>
          </p:cNvSpPr>
          <p:nvPr userDrawn="1"/>
        </p:nvSpPr>
        <p:spPr bwMode="auto">
          <a:xfrm>
            <a:off x="0" y="5754688"/>
            <a:ext cx="103188" cy="1103312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67" descr="logo_sort_v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8" y="228600"/>
            <a:ext cx="143986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75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7233"/>
            <a:ext cx="7772400" cy="3867911"/>
          </a:xfrm>
        </p:spPr>
        <p:txBody>
          <a:bodyPr>
            <a:normAutofit/>
          </a:bodyPr>
          <a:lstStyle/>
          <a:p>
            <a:pPr algn="l"/>
            <a:r>
              <a:rPr lang="da-DK" b="0" dirty="0" err="1">
                <a:effectLst/>
              </a:rPr>
              <a:t>Module</a:t>
            </a:r>
            <a:r>
              <a:rPr lang="da-DK" b="0" dirty="0">
                <a:effectLst/>
              </a:rPr>
              <a:t> 01</a:t>
            </a:r>
            <a:br>
              <a:rPr lang="da-DK" dirty="0"/>
            </a:br>
            <a:br>
              <a:rPr lang="da-DK" dirty="0"/>
            </a:b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C#,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and VS”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Main()</a:t>
            </a:r>
            <a:r>
              <a:rPr lang="en-US" dirty="0"/>
              <a:t> method has a special meaning</a:t>
            </a:r>
          </a:p>
          <a:p>
            <a:pPr lvl="1" eaLnBrk="1" hangingPunct="1"/>
            <a:r>
              <a:rPr lang="en-US" dirty="0">
                <a:ea typeface="ＭＳ Ｐゴシック" pitchFamily="48" charset="-128"/>
              </a:rPr>
              <a:t>When the program starts, </a:t>
            </a:r>
            <a:r>
              <a:rPr lang="en-US" dirty="0">
                <a:latin typeface="Consolas" pitchFamily="49" charset="0"/>
              </a:rPr>
              <a:t>Main()</a:t>
            </a:r>
            <a:r>
              <a:rPr lang="en-US" dirty="0">
                <a:ea typeface="ＭＳ Ｐゴシック" pitchFamily="48" charset="-128"/>
              </a:rPr>
              <a:t> is executed</a:t>
            </a:r>
          </a:p>
          <a:p>
            <a:pPr lvl="1" eaLnBrk="1" hangingPunct="1"/>
            <a:r>
              <a:rPr lang="en-US" dirty="0">
                <a:ea typeface="ＭＳ Ｐゴシック" pitchFamily="48" charset="-128"/>
              </a:rPr>
              <a:t>When </a:t>
            </a:r>
            <a:r>
              <a:rPr lang="en-US" dirty="0">
                <a:latin typeface="Consolas" pitchFamily="49" charset="0"/>
              </a:rPr>
              <a:t>Main()</a:t>
            </a:r>
            <a:r>
              <a:rPr lang="en-US" dirty="0">
                <a:ea typeface="ＭＳ Ｐゴシック" pitchFamily="48" charset="-128"/>
              </a:rPr>
              <a:t> finishes execution, the program terminates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Multiple classes can each have a </a:t>
            </a:r>
            <a:r>
              <a:rPr lang="en-US" dirty="0">
                <a:latin typeface="Consolas" pitchFamily="49" charset="0"/>
              </a:rPr>
              <a:t>Main()</a:t>
            </a:r>
            <a:r>
              <a:rPr lang="en-US" dirty="0"/>
              <a:t> method</a:t>
            </a:r>
          </a:p>
          <a:p>
            <a:pPr lvl="1" eaLnBrk="1" hangingPunct="1"/>
            <a:r>
              <a:rPr lang="en-US" dirty="0">
                <a:ea typeface="ＭＳ Ｐゴシック" pitchFamily="48" charset="-128"/>
              </a:rPr>
              <a:t>Designate a unique </a:t>
            </a:r>
            <a:r>
              <a:rPr lang="en-US" dirty="0">
                <a:latin typeface="Consolas" pitchFamily="49" charset="0"/>
              </a:rPr>
              <a:t>Main()</a:t>
            </a:r>
            <a:r>
              <a:rPr lang="en-US" dirty="0">
                <a:ea typeface="ＭＳ Ｐゴシック" pitchFamily="48" charset="-128"/>
              </a:rPr>
              <a:t> as the entry point</a:t>
            </a:r>
          </a:p>
          <a:p>
            <a:pPr eaLnBrk="1" hangingPunct="1"/>
            <a:r>
              <a:rPr lang="en-US" dirty="0"/>
              <a:t>Declare </a:t>
            </a:r>
            <a:r>
              <a:rPr lang="en-US" dirty="0">
                <a:latin typeface="Consolas" pitchFamily="49" charset="0"/>
              </a:rPr>
              <a:t>Main()</a:t>
            </a:r>
            <a:r>
              <a:rPr lang="en-US" dirty="0"/>
              <a:t> to be </a:t>
            </a:r>
            <a:r>
              <a:rPr lang="en-US" dirty="0">
                <a:latin typeface="Consolas" pitchFamily="49" charset="0"/>
              </a:rPr>
              <a:t>static void Main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Note that C# is</a:t>
            </a:r>
          </a:p>
          <a:p>
            <a:pPr lvl="1" eaLnBrk="1" hangingPunct="1"/>
            <a:r>
              <a:rPr lang="en-US" dirty="0">
                <a:ea typeface="ＭＳ Ｐゴシック" pitchFamily="48" charset="-128"/>
              </a:rPr>
              <a:t>Case-sensitive!</a:t>
            </a:r>
          </a:p>
          <a:p>
            <a:pPr lvl="1" eaLnBrk="1" hangingPunct="1"/>
            <a:r>
              <a:rPr lang="en-US" dirty="0">
                <a:ea typeface="ＭＳ Ｐゴシック" pitchFamily="48" charset="-128"/>
              </a:rPr>
              <a:t>Whitespace-insensitive!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0" dirty="0">
                <a:latin typeface="Consolas" pitchFamily="49" charset="0"/>
              </a:rPr>
              <a:t>Main()</a:t>
            </a:r>
            <a:r>
              <a:rPr lang="en-US" b="0" dirty="0"/>
              <a:t> </a:t>
            </a:r>
            <a:r>
              <a:rPr lang="en-US" dirty="0"/>
              <a:t>Method</a:t>
            </a:r>
          </a:p>
        </p:txBody>
      </p:sp>
      <p:pic>
        <p:nvPicPr>
          <p:cNvPr id="4" name="Picture 2" descr="C:\DSE\Icon Experience\V Collections\v_collections_png\objects_people_industries\128x128\shadow\worke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56388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468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.NET comes equipped with thousands of classes organized into namespaces</a:t>
            </a:r>
          </a:p>
          <a:p>
            <a:pPr lvl="1"/>
            <a:r>
              <a:rPr lang="en-US" dirty="0">
                <a:latin typeface="Consolas" pitchFamily="49" charset="0"/>
              </a:rPr>
              <a:t>System</a:t>
            </a:r>
            <a:r>
              <a:rPr lang="en-US" dirty="0"/>
              <a:t> is the main namespace with core functionality</a:t>
            </a:r>
            <a:endParaRPr lang="en-US" dirty="0">
              <a:ea typeface="ＭＳ Ｐゴシック" pitchFamily="48" charset="-128"/>
            </a:endParaRPr>
          </a:p>
          <a:p>
            <a:pPr eaLnBrk="1" hangingPunct="1"/>
            <a:r>
              <a:rPr lang="en-US" dirty="0"/>
              <a:t>Classes are referred to by their namespace</a:t>
            </a:r>
          </a:p>
          <a:p>
            <a:pPr eaLnBrk="1" hangingPunct="1"/>
            <a:endParaRPr lang="en-US" dirty="0"/>
          </a:p>
          <a:p>
            <a:pPr marL="109728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Using statements brings classes into scope</a:t>
            </a:r>
          </a:p>
          <a:p>
            <a:pPr eaLnBrk="1" hangingPunct="1">
              <a:buFont typeface="Monotype Sorts" pitchFamily="48" charset="2"/>
              <a:buNone/>
            </a:pPr>
            <a:endParaRPr lang="en-US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Namespaces and </a:t>
            </a:r>
            <a:r>
              <a:rPr lang="en-US" b="0" dirty="0">
                <a:latin typeface="Consolas" pitchFamily="49" charset="0"/>
              </a:rPr>
              <a:t>using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0432" y="3373620"/>
            <a:ext cx="6951662" cy="35718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b="1" kern="0" dirty="0" err="1">
                <a:latin typeface="Consolas" pitchFamily="49" charset="0"/>
              </a:rPr>
              <a:t>System.Console.</a:t>
            </a:r>
            <a:r>
              <a:rPr lang="da-DK" kern="0" dirty="0" err="1">
                <a:latin typeface="Consolas" pitchFamily="49" charset="0"/>
              </a:rPr>
              <a:t>WriteLine</a:t>
            </a:r>
            <a:r>
              <a:rPr lang="da-DK" kern="0" dirty="0">
                <a:latin typeface="Consolas" pitchFamily="49" charset="0"/>
              </a:rPr>
              <a:t>( </a:t>
            </a:r>
            <a:r>
              <a:rPr lang="en-US" dirty="0">
                <a:latin typeface="Consolas" pitchFamily="49" charset="0"/>
              </a:rPr>
              <a:t>"</a:t>
            </a:r>
            <a:r>
              <a:rPr lang="da-DK" kern="0" dirty="0" err="1">
                <a:latin typeface="Consolas" pitchFamily="49" charset="0"/>
              </a:rPr>
              <a:t>Hello</a:t>
            </a:r>
            <a:r>
              <a:rPr lang="da-DK" kern="0" dirty="0">
                <a:latin typeface="Consolas" pitchFamily="49" charset="0"/>
              </a:rPr>
              <a:t>, World from C#</a:t>
            </a:r>
            <a:r>
              <a:rPr lang="en-US" dirty="0">
                <a:latin typeface="Consolas" pitchFamily="49" charset="0"/>
              </a:rPr>
              <a:t>"</a:t>
            </a:r>
            <a:r>
              <a:rPr lang="da-DK" kern="0" dirty="0">
                <a:latin typeface="Consolas" pitchFamily="49" charset="0"/>
              </a:rPr>
              <a:t> 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2410" y="4725144"/>
            <a:ext cx="6951662" cy="100811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b="1" kern="0" dirty="0" err="1">
                <a:latin typeface="Consolas" pitchFamily="49" charset="0"/>
              </a:rPr>
              <a:t>using</a:t>
            </a:r>
            <a:r>
              <a:rPr lang="da-DK" sz="2000" b="1" kern="0" dirty="0">
                <a:latin typeface="Consolas" pitchFamily="49" charset="0"/>
              </a:rPr>
              <a:t> System;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endParaRPr lang="da-DK" sz="2000" kern="0" dirty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>
                <a:latin typeface="Consolas" pitchFamily="49" charset="0"/>
              </a:rPr>
              <a:t>( </a:t>
            </a:r>
            <a:r>
              <a:rPr lang="en-US" sz="2000" dirty="0">
                <a:latin typeface="Consolas" pitchFamily="49" charset="0"/>
              </a:rPr>
              <a:t>"</a:t>
            </a:r>
            <a:r>
              <a:rPr lang="da-DK" sz="2000" kern="0" dirty="0" err="1">
                <a:latin typeface="Consolas" pitchFamily="49" charset="0"/>
              </a:rPr>
              <a:t>Hello</a:t>
            </a:r>
            <a:r>
              <a:rPr lang="da-DK" sz="2000" kern="0" dirty="0">
                <a:latin typeface="Consolas" pitchFamily="49" charset="0"/>
              </a:rPr>
              <a:t>, World from C#</a:t>
            </a:r>
            <a:r>
              <a:rPr lang="en-US" sz="2000" dirty="0">
                <a:latin typeface="Consolas" pitchFamily="49" charset="0"/>
              </a:rPr>
              <a:t>"</a:t>
            </a:r>
            <a:r>
              <a:rPr lang="da-DK" sz="2000" kern="0" dirty="0">
                <a:latin typeface="Consolas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10510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Projects and Solutions in Visual Studio</a:t>
            </a:r>
          </a:p>
          <a:p>
            <a:pPr lvl="1"/>
            <a:r>
              <a:rPr lang="da-DK" dirty="0"/>
              <a:t>Solution Explorer</a:t>
            </a:r>
          </a:p>
          <a:p>
            <a:pPr lvl="2"/>
            <a:r>
              <a:rPr lang="da-DK" dirty="0"/>
              <a:t>Solutions</a:t>
            </a:r>
          </a:p>
          <a:p>
            <a:pPr lvl="2"/>
            <a:r>
              <a:rPr lang="da-DK" dirty="0"/>
              <a:t>Projects</a:t>
            </a:r>
          </a:p>
          <a:p>
            <a:pPr lvl="2"/>
            <a:r>
              <a:rPr lang="da-DK" dirty="0"/>
              <a:t>Files</a:t>
            </a:r>
            <a:endParaRPr lang="en-US" dirty="0"/>
          </a:p>
          <a:p>
            <a:pPr eaLnBrk="1" hangingPunct="1"/>
            <a:r>
              <a:rPr lang="en-US" dirty="0"/>
              <a:t>A brief overview of Visual Studio features and contents</a:t>
            </a:r>
          </a:p>
          <a:p>
            <a:pPr lvl="1"/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development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 for</a:t>
            </a:r>
          </a:p>
          <a:p>
            <a:pPr lvl="2"/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</a:p>
          <a:p>
            <a:pPr lvl="2"/>
            <a:r>
              <a:rPr lang="da-DK" dirty="0"/>
              <a:t>Project types</a:t>
            </a:r>
          </a:p>
          <a:p>
            <a:pPr lvl="2"/>
            <a:r>
              <a:rPr lang="da-DK" dirty="0"/>
              <a:t>Data </a:t>
            </a:r>
            <a:r>
              <a:rPr lang="da-DK" dirty="0" err="1"/>
              <a:t>sources</a:t>
            </a:r>
            <a:endParaRPr lang="da-DK" dirty="0"/>
          </a:p>
          <a:p>
            <a:pPr lvl="2"/>
            <a:r>
              <a:rPr lang="da-DK" dirty="0"/>
              <a:t>…</a:t>
            </a:r>
            <a:endParaRPr lang="en-US" dirty="0"/>
          </a:p>
          <a:p>
            <a:pPr eaLnBrk="1" hangingPunct="1"/>
            <a:r>
              <a:rPr lang="en-US" dirty="0"/>
              <a:t>Compiling a simple C# program</a:t>
            </a:r>
          </a:p>
          <a:p>
            <a:pPr eaLnBrk="1" hangingPunct="1"/>
            <a:r>
              <a:rPr lang="en-US" dirty="0"/>
              <a:t>Locating errors</a:t>
            </a:r>
          </a:p>
          <a:p>
            <a:pPr eaLnBrk="1" hangingPunct="1"/>
            <a:r>
              <a:rPr lang="en-US" dirty="0"/>
              <a:t>Running programs with or without the Visual Studio debugger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Creating a C# Project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380741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C# and The .NET Framework</a:t>
            </a:r>
          </a:p>
          <a:p>
            <a:r>
              <a:rPr lang="en-US" sz="3200" dirty="0"/>
              <a:t>Anatomy of a C# Program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Input and Output in C#</a:t>
            </a:r>
          </a:p>
          <a:p>
            <a:r>
              <a:rPr lang="en-US" sz="3200" dirty="0"/>
              <a:t>Best Practices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9838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Appropriate for “Console Applications”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Write output to the screen by</a:t>
            </a:r>
          </a:p>
          <a:p>
            <a:pPr lvl="1" eaLnBrk="1" hangingPunct="1"/>
            <a:r>
              <a:rPr lang="en-US" dirty="0" err="1">
                <a:latin typeface="Consolas" pitchFamily="49" charset="0"/>
                <a:ea typeface="ＭＳ Ｐゴシック" pitchFamily="48" charset="-128"/>
              </a:rPr>
              <a:t>Console.Write</a:t>
            </a:r>
            <a:r>
              <a:rPr lang="en-US" dirty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lvl="1" eaLnBrk="1" hangingPunct="1"/>
            <a:r>
              <a:rPr lang="en-US" dirty="0" err="1">
                <a:latin typeface="Consolas" pitchFamily="49" charset="0"/>
                <a:ea typeface="ＭＳ Ｐゴシック" pitchFamily="48" charset="-128"/>
              </a:rPr>
              <a:t>Console.WriteLine</a:t>
            </a:r>
            <a:r>
              <a:rPr lang="en-US" dirty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eaLnBrk="1" hangingPunct="1"/>
            <a:r>
              <a:rPr lang="en-US" dirty="0"/>
              <a:t>These methods are overloaded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Read </a:t>
            </a:r>
            <a:r>
              <a:rPr lang="en-US" dirty="0"/>
              <a:t>from the keyboard via</a:t>
            </a:r>
          </a:p>
          <a:p>
            <a:pPr lvl="1" eaLnBrk="1" hangingPunct="1"/>
            <a:r>
              <a:rPr lang="en-US" dirty="0" err="1">
                <a:latin typeface="Consolas" pitchFamily="49" charset="0"/>
                <a:ea typeface="ＭＳ Ｐゴシック" pitchFamily="48" charset="-128"/>
              </a:rPr>
              <a:t>Console.Read</a:t>
            </a:r>
            <a:r>
              <a:rPr lang="en-US" dirty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lvl="1" eaLnBrk="1" hangingPunct="1"/>
            <a:r>
              <a:rPr lang="en-US" dirty="0" err="1">
                <a:latin typeface="Consolas" pitchFamily="49" charset="0"/>
                <a:ea typeface="ＭＳ Ｐゴシック" pitchFamily="48" charset="-128"/>
              </a:rPr>
              <a:t>Console.ReadLine</a:t>
            </a:r>
            <a:r>
              <a:rPr lang="en-US" dirty="0">
                <a:latin typeface="Consolas" pitchFamily="49" charset="0"/>
                <a:ea typeface="ＭＳ Ｐゴシック" pitchFamily="48" charset="-128"/>
              </a:rPr>
              <a:t>()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Console in fact supports colors!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Introducing the </a:t>
            </a:r>
            <a:r>
              <a:rPr lang="en-US" dirty="0" err="1">
                <a:latin typeface="Consolas" pitchFamily="49" charset="0"/>
              </a:rPr>
              <a:t>System.Console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0332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</a:t>
            </a:r>
            <a:r>
              <a:rPr lang="en-US" dirty="0">
                <a:latin typeface="Consolas" pitchFamily="49" charset="0"/>
              </a:rPr>
              <a:t>{0}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</a:rPr>
              <a:t>{1}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</a:rPr>
              <a:t>{2}</a:t>
            </a:r>
            <a:r>
              <a:rPr lang="en-US" dirty="0"/>
              <a:t> etc. as placeholders for </a:t>
            </a:r>
            <a:r>
              <a:rPr lang="en-US" dirty="0" err="1">
                <a:latin typeface="Consolas" pitchFamily="49" charset="0"/>
              </a:rPr>
              <a:t>Console.WriteLine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Monotype Sorts" pitchFamily="48" charset="2"/>
              <a:buNone/>
            </a:pP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Formatting Console Output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2564904"/>
            <a:ext cx="7000898" cy="152048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>
                <a:latin typeface="Consolas" pitchFamily="49" charset="0"/>
              </a:rPr>
              <a:t>(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</a:rPr>
              <a:t>"</a:t>
            </a:r>
            <a:r>
              <a:rPr lang="da-DK" sz="2000" kern="0" dirty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r>
              <a:rPr lang="da-DK" sz="2000" kern="0" dirty="0">
                <a:latin typeface="Consolas" pitchFamily="49" charset="0"/>
              </a:rPr>
              <a:t> is </a:t>
            </a:r>
            <a:r>
              <a:rPr lang="da-DK" sz="2000" b="1" kern="0" dirty="0">
                <a:latin typeface="Consolas" pitchFamily="49" charset="0"/>
              </a:rPr>
              <a:t>{0}</a:t>
            </a:r>
            <a:r>
              <a:rPr lang="da-DK" sz="2000" kern="0" dirty="0">
                <a:latin typeface="Consolas" pitchFamily="49" charset="0"/>
              </a:rPr>
              <a:t>. Not </a:t>
            </a:r>
            <a:r>
              <a:rPr lang="da-DK" sz="2000" b="1" kern="0" dirty="0">
                <a:latin typeface="Consolas" pitchFamily="49" charset="0"/>
              </a:rPr>
              <a:t>{1}</a:t>
            </a:r>
            <a:r>
              <a:rPr lang="en-US" sz="2000" dirty="0">
                <a:latin typeface="Consolas" pitchFamily="49" charset="0"/>
              </a:rPr>
              <a:t>"</a:t>
            </a:r>
            <a:r>
              <a:rPr lang="da-DK" sz="2000" kern="0" dirty="0">
                <a:latin typeface="Consolas" pitchFamily="49" charset="0"/>
              </a:rPr>
              <a:t>,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   87, 42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88" y="4149080"/>
            <a:ext cx="7000898" cy="43995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r>
              <a:rPr lang="da-DK" sz="2000" kern="0" dirty="0">
                <a:latin typeface="Consolas" pitchFamily="49" charset="0"/>
              </a:rPr>
              <a:t> is 87. Not 42</a:t>
            </a:r>
          </a:p>
        </p:txBody>
      </p:sp>
    </p:spTree>
    <p:extLst>
      <p:ext uri="{BB962C8B-B14F-4D97-AF65-F5344CB8AC3E}">
        <p14:creationId xmlns:p14="http://schemas.microsoft.com/office/powerpoint/2010/main" val="29129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/>
              <a:t>The placeholder can be further refined by</a:t>
            </a:r>
          </a:p>
          <a:p>
            <a:pPr lvl="1" eaLnBrk="1" hangingPunct="1"/>
            <a:r>
              <a:rPr lang="en-US" sz="2000" dirty="0">
                <a:ea typeface="ＭＳ Ｐゴシック" pitchFamily="48" charset="-128"/>
              </a:rPr>
              <a:t>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C</a:t>
            </a:r>
            <a:r>
              <a:rPr lang="en-US" sz="2000" dirty="0">
                <a:ea typeface="ＭＳ Ｐゴシック" pitchFamily="48" charset="-128"/>
              </a:rPr>
              <a:t> ‘or 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c</a:t>
            </a:r>
            <a:r>
              <a:rPr lang="en-US" sz="2000" dirty="0">
                <a:ea typeface="ＭＳ Ｐゴシック" pitchFamily="48" charset="-128"/>
              </a:rPr>
              <a:t>’	Currency</a:t>
            </a:r>
          </a:p>
          <a:p>
            <a:pPr lvl="1" eaLnBrk="1" hangingPunct="1"/>
            <a:r>
              <a:rPr lang="en-US" sz="2000" dirty="0">
                <a:ea typeface="ＭＳ Ｐゴシック" pitchFamily="48" charset="-128"/>
              </a:rPr>
              <a:t>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D</a:t>
            </a:r>
            <a:r>
              <a:rPr lang="en-US" sz="2000" dirty="0">
                <a:ea typeface="ＭＳ Ｐゴシック" pitchFamily="48" charset="-128"/>
              </a:rPr>
              <a:t>’ or 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d</a:t>
            </a:r>
            <a:r>
              <a:rPr lang="en-US" sz="2000" dirty="0">
                <a:ea typeface="ＭＳ Ｐゴシック" pitchFamily="48" charset="-128"/>
              </a:rPr>
              <a:t>’	Decimal numbers</a:t>
            </a:r>
          </a:p>
          <a:p>
            <a:pPr lvl="1" eaLnBrk="1" hangingPunct="1"/>
            <a:r>
              <a:rPr lang="en-US" sz="2000" dirty="0">
                <a:ea typeface="ＭＳ Ｐゴシック" pitchFamily="48" charset="-128"/>
              </a:rPr>
              <a:t>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E</a:t>
            </a:r>
            <a:r>
              <a:rPr lang="en-US" sz="2000" dirty="0">
                <a:ea typeface="ＭＳ Ｐゴシック" pitchFamily="48" charset="-128"/>
              </a:rPr>
              <a:t>’ or 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e</a:t>
            </a:r>
            <a:r>
              <a:rPr lang="en-US" sz="2000" dirty="0">
                <a:ea typeface="ＭＳ Ｐゴシック" pitchFamily="48" charset="-128"/>
              </a:rPr>
              <a:t>’	Exponential notation</a:t>
            </a:r>
          </a:p>
          <a:p>
            <a:pPr lvl="1" eaLnBrk="1" hangingPunct="1"/>
            <a:r>
              <a:rPr lang="en-US" sz="2000" dirty="0">
                <a:ea typeface="ＭＳ Ｐゴシック" pitchFamily="48" charset="-128"/>
              </a:rPr>
              <a:t>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F</a:t>
            </a:r>
            <a:r>
              <a:rPr lang="en-US" sz="2000" dirty="0">
                <a:ea typeface="ＭＳ Ｐゴシック" pitchFamily="48" charset="-128"/>
              </a:rPr>
              <a:t>’ or 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f</a:t>
            </a:r>
            <a:r>
              <a:rPr lang="en-US" sz="2000" dirty="0">
                <a:ea typeface="ＭＳ Ｐゴシック" pitchFamily="48" charset="-128"/>
              </a:rPr>
              <a:t>’	Floating point</a:t>
            </a:r>
          </a:p>
          <a:p>
            <a:pPr lvl="1" eaLnBrk="1" hangingPunct="1"/>
            <a:r>
              <a:rPr lang="en-US" sz="2000" dirty="0">
                <a:ea typeface="ＭＳ Ｐゴシック" pitchFamily="48" charset="-128"/>
              </a:rPr>
              <a:t>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N</a:t>
            </a:r>
            <a:r>
              <a:rPr lang="en-US" sz="2000" dirty="0">
                <a:ea typeface="ＭＳ Ｐゴシック" pitchFamily="48" charset="-128"/>
              </a:rPr>
              <a:t>’ or 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n</a:t>
            </a:r>
            <a:r>
              <a:rPr lang="en-US" sz="2000" dirty="0">
                <a:ea typeface="ＭＳ Ｐゴシック" pitchFamily="48" charset="-128"/>
              </a:rPr>
              <a:t>’	Number</a:t>
            </a:r>
          </a:p>
          <a:p>
            <a:pPr lvl="1" eaLnBrk="1" hangingPunct="1"/>
            <a:r>
              <a:rPr lang="en-US" sz="2000" dirty="0">
                <a:ea typeface="ＭＳ Ｐゴシック" pitchFamily="48" charset="-128"/>
              </a:rPr>
              <a:t>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X</a:t>
            </a:r>
            <a:r>
              <a:rPr lang="en-US" sz="2000" dirty="0">
                <a:ea typeface="ＭＳ Ｐゴシック" pitchFamily="48" charset="-128"/>
              </a:rPr>
              <a:t>’ or ‘</a:t>
            </a:r>
            <a:r>
              <a:rPr lang="en-US" sz="2000" dirty="0">
                <a:latin typeface="Consolas" pitchFamily="49" charset="0"/>
                <a:ea typeface="ＭＳ Ｐゴシック" pitchFamily="48" charset="-128"/>
              </a:rPr>
              <a:t>x</a:t>
            </a:r>
            <a:r>
              <a:rPr lang="en-US" sz="2000" dirty="0">
                <a:ea typeface="ＭＳ Ｐゴシック" pitchFamily="48" charset="-128"/>
              </a:rPr>
              <a:t>’	Hexadecimal</a:t>
            </a:r>
          </a:p>
          <a:p>
            <a:pPr eaLnBrk="1" hangingPunct="1"/>
            <a:r>
              <a:rPr lang="en-US" sz="2400" dirty="0"/>
              <a:t>Precision of formatting can be specified after the format character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Strings can be formatted in a similar fashion using </a:t>
            </a:r>
            <a:r>
              <a:rPr lang="en-US" sz="2400" dirty="0" err="1">
                <a:latin typeface="Consolas" pitchFamily="49" charset="0"/>
              </a:rPr>
              <a:t>string.Format</a:t>
            </a:r>
            <a:r>
              <a:rPr lang="en-US" sz="2400" dirty="0">
                <a:latin typeface="Consolas" pitchFamily="49" charset="0"/>
              </a:rPr>
              <a:t>()</a:t>
            </a:r>
          </a:p>
          <a:p>
            <a:pPr eaLnBrk="1" hangingPunct="1">
              <a:buFont typeface="Monotype Sorts" pitchFamily="48" charset="2"/>
              <a:buNone/>
            </a:pPr>
            <a:endParaRPr lang="en-US" sz="2400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Formatting Numerical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716016" y="1940716"/>
            <a:ext cx="3744416" cy="1344268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>
                <a:latin typeface="Consolas" pitchFamily="49" charset="0"/>
              </a:rPr>
              <a:t>(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>
                <a:latin typeface="Consolas" pitchFamily="49" charset="0"/>
              </a:rPr>
              <a:t>   </a:t>
            </a:r>
            <a:r>
              <a:rPr lang="da-DK" sz="2000" dirty="0">
                <a:latin typeface="Consolas" pitchFamily="49" charset="0"/>
              </a:rPr>
              <a:t>"</a:t>
            </a:r>
            <a:r>
              <a:rPr lang="da-DK" sz="2000" kern="0" dirty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endParaRPr lang="da-DK" sz="2000" kern="0" dirty="0">
              <a:latin typeface="Consolas" pitchFamily="49" charset="0"/>
            </a:endParaRP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>
                <a:latin typeface="Consolas" pitchFamily="49" charset="0"/>
              </a:rPr>
              <a:t>    is {0:</a:t>
            </a:r>
            <a:r>
              <a:rPr lang="da-DK" sz="2000" b="1" kern="0" dirty="0">
                <a:latin typeface="Consolas" pitchFamily="49" charset="0"/>
              </a:rPr>
              <a:t>x</a:t>
            </a:r>
            <a:r>
              <a:rPr lang="da-DK" sz="2000" kern="0" dirty="0">
                <a:latin typeface="Consolas" pitchFamily="49" charset="0"/>
              </a:rPr>
              <a:t>}</a:t>
            </a:r>
            <a:r>
              <a:rPr lang="da-DK" sz="2000" dirty="0">
                <a:latin typeface="Consolas" pitchFamily="49" charset="0"/>
              </a:rPr>
              <a:t>"</a:t>
            </a:r>
            <a:r>
              <a:rPr lang="da-DK" sz="2000" kern="0" dirty="0">
                <a:latin typeface="Consolas" pitchFamily="49" charset="0"/>
              </a:rPr>
              <a:t>,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>
                <a:latin typeface="Consolas" pitchFamily="49" charset="0"/>
              </a:rPr>
              <a:t>   87);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05732" y="3411830"/>
            <a:ext cx="3754700" cy="40061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>
                <a:latin typeface="Consolas" pitchFamily="49" charset="0"/>
              </a:rPr>
              <a:t>My </a:t>
            </a:r>
            <a:r>
              <a:rPr lang="da-DK" sz="2000" kern="0" dirty="0" err="1">
                <a:latin typeface="Consolas" pitchFamily="49" charset="0"/>
              </a:rPr>
              <a:t>favorite</a:t>
            </a:r>
            <a:r>
              <a:rPr lang="da-DK" sz="2000" kern="0" dirty="0">
                <a:latin typeface="Consolas" pitchFamily="49" charset="0"/>
              </a:rPr>
              <a:t> </a:t>
            </a:r>
            <a:r>
              <a:rPr lang="da-DK" sz="2000" kern="0" dirty="0" err="1">
                <a:latin typeface="Consolas" pitchFamily="49" charset="0"/>
              </a:rPr>
              <a:t>number</a:t>
            </a:r>
            <a:r>
              <a:rPr lang="da-DK" sz="2000" kern="0" dirty="0">
                <a:latin typeface="Consolas" pitchFamily="49" charset="0"/>
              </a:rPr>
              <a:t> is 57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99592" y="4742364"/>
            <a:ext cx="7560840" cy="41706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defRPr/>
            </a:pPr>
            <a:r>
              <a:rPr lang="da-DK" sz="2000" kern="0" dirty="0" err="1">
                <a:latin typeface="Consolas" pitchFamily="49" charset="0"/>
              </a:rPr>
              <a:t>Console.WriteLine</a:t>
            </a:r>
            <a:r>
              <a:rPr lang="da-DK" sz="2000" kern="0" dirty="0">
                <a:latin typeface="Consolas" pitchFamily="49" charset="0"/>
              </a:rPr>
              <a:t>( </a:t>
            </a:r>
            <a:r>
              <a:rPr lang="da-DK" sz="2000" dirty="0">
                <a:latin typeface="Consolas" pitchFamily="49" charset="0"/>
              </a:rPr>
              <a:t>"Pi is</a:t>
            </a:r>
            <a:r>
              <a:rPr lang="da-DK" sz="2000" kern="0" dirty="0">
                <a:latin typeface="Consolas" pitchFamily="49" charset="0"/>
              </a:rPr>
              <a:t> {0:</a:t>
            </a:r>
            <a:r>
              <a:rPr lang="da-DK" sz="2000" b="1" kern="0" dirty="0">
                <a:latin typeface="Consolas" pitchFamily="49" charset="0"/>
              </a:rPr>
              <a:t>f2</a:t>
            </a:r>
            <a:r>
              <a:rPr lang="da-DK" sz="2000" kern="0" dirty="0">
                <a:latin typeface="Consolas" pitchFamily="49" charset="0"/>
              </a:rPr>
              <a:t>}</a:t>
            </a:r>
            <a:r>
              <a:rPr lang="da-DK" sz="2000" dirty="0">
                <a:latin typeface="Consolas" pitchFamily="49" charset="0"/>
              </a:rPr>
              <a:t>"</a:t>
            </a:r>
            <a:r>
              <a:rPr lang="da-DK" sz="2000" kern="0" dirty="0">
                <a:latin typeface="Consolas" pitchFamily="49" charset="0"/>
              </a:rPr>
              <a:t>, </a:t>
            </a:r>
            <a:r>
              <a:rPr lang="da-DK" sz="2000" kern="0" dirty="0" err="1">
                <a:latin typeface="Consolas" pitchFamily="49" charset="0"/>
              </a:rPr>
              <a:t>Math.PI</a:t>
            </a:r>
            <a:r>
              <a:rPr lang="da-DK" sz="2000" kern="0" dirty="0">
                <a:latin typeface="Consolas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91309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C# and The .NET Framework</a:t>
            </a:r>
          </a:p>
          <a:p>
            <a:r>
              <a:rPr lang="en-US" sz="3200" dirty="0"/>
              <a:t>Anatomy 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</a:t>
            </a:r>
            <a:endParaRPr lang="en-US" sz="3200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8504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Remember to write your comments when you write your code!</a:t>
            </a:r>
          </a:p>
          <a:p>
            <a:pPr eaLnBrk="1" hangingPunct="1"/>
            <a:r>
              <a:rPr lang="en-US" dirty="0"/>
              <a:t>Single-line comments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109728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Multi-line comments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2919666"/>
            <a:ext cx="6951662" cy="101338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b="1" kern="0" dirty="0">
                <a:latin typeface="Consolas" pitchFamily="49" charset="0"/>
              </a:rPr>
              <a:t>// Input the </a:t>
            </a:r>
            <a:r>
              <a:rPr lang="da-DK" sz="2000" b="1" kern="0" dirty="0" err="1">
                <a:latin typeface="Consolas" pitchFamily="49" charset="0"/>
              </a:rPr>
              <a:t>user’s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name</a:t>
            </a:r>
            <a:endParaRPr lang="da-DK" sz="2000" b="1" kern="0" dirty="0">
              <a:latin typeface="Consolas" pitchFamily="49" charset="0"/>
            </a:endParaRPr>
          </a:p>
          <a:p>
            <a:pPr>
              <a:defRPr/>
            </a:pPr>
            <a:r>
              <a:rPr lang="en-US" sz="2000" dirty="0" err="1">
                <a:latin typeface="Consolas" pitchFamily="49" charset="0"/>
              </a:rPr>
              <a:t>Console.WriteLine</a:t>
            </a:r>
            <a:r>
              <a:rPr lang="en-US" sz="2000" dirty="0">
                <a:latin typeface="Consolas" pitchFamily="49" charset="0"/>
              </a:rPr>
              <a:t>( "Please input your name: " );</a:t>
            </a:r>
          </a:p>
          <a:p>
            <a:pPr>
              <a:defRPr/>
            </a:pPr>
            <a:r>
              <a:rPr lang="da-DK" sz="2000" dirty="0" err="1">
                <a:latin typeface="Consolas" pitchFamily="49" charset="0"/>
              </a:rPr>
              <a:t>string</a:t>
            </a:r>
            <a:r>
              <a:rPr lang="da-DK" sz="2000" dirty="0">
                <a:latin typeface="Consolas" pitchFamily="49" charset="0"/>
              </a:rPr>
              <a:t> </a:t>
            </a:r>
            <a:r>
              <a:rPr lang="da-DK" sz="2000" dirty="0" err="1">
                <a:latin typeface="Consolas" pitchFamily="49" charset="0"/>
              </a:rPr>
              <a:t>name</a:t>
            </a:r>
            <a:r>
              <a:rPr lang="da-DK" sz="2000" dirty="0">
                <a:latin typeface="Consolas" pitchFamily="49" charset="0"/>
              </a:rPr>
              <a:t> = </a:t>
            </a:r>
            <a:r>
              <a:rPr lang="da-DK" sz="2000" dirty="0" err="1">
                <a:latin typeface="Consolas" pitchFamily="49" charset="0"/>
              </a:rPr>
              <a:t>Console.ReadLine</a:t>
            </a:r>
            <a:r>
              <a:rPr lang="da-DK" sz="2000" dirty="0">
                <a:latin typeface="Consolas" pitchFamily="49" charset="0"/>
              </a:rPr>
              <a:t>();</a:t>
            </a:r>
            <a:endParaRPr lang="da-DK" sz="2000" kern="0" dirty="0">
              <a:latin typeface="Consolas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28688" y="4725144"/>
            <a:ext cx="6951662" cy="1689732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b="1" kern="0" dirty="0">
                <a:latin typeface="Consolas" pitchFamily="49" charset="0"/>
              </a:rPr>
              <a:t>/* In the </a:t>
            </a:r>
            <a:r>
              <a:rPr lang="da-DK" sz="2000" b="1" kern="0" dirty="0" err="1">
                <a:latin typeface="Consolas" pitchFamily="49" charset="0"/>
              </a:rPr>
              <a:t>section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below</a:t>
            </a:r>
            <a:r>
              <a:rPr lang="da-DK" sz="2000" b="1" kern="0" dirty="0">
                <a:latin typeface="Consolas" pitchFamily="49" charset="0"/>
              </a:rPr>
              <a:t>, </a:t>
            </a:r>
            <a:r>
              <a:rPr lang="da-DK" sz="2000" b="1" kern="0" dirty="0" err="1">
                <a:latin typeface="Consolas" pitchFamily="49" charset="0"/>
              </a:rPr>
              <a:t>we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iterate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through</a:t>
            </a:r>
            <a:r>
              <a:rPr lang="da-DK" sz="2000" b="1" kern="0" dirty="0">
                <a:latin typeface="Consolas" pitchFamily="49" charset="0"/>
              </a:rPr>
              <a:t> the list of all the elements. </a:t>
            </a:r>
            <a:r>
              <a:rPr lang="da-DK" sz="2000" b="1" kern="0" dirty="0" err="1">
                <a:latin typeface="Consolas" pitchFamily="49" charset="0"/>
              </a:rPr>
              <a:t>We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then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compute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their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values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one</a:t>
            </a:r>
            <a:r>
              <a:rPr lang="da-DK" sz="2000" b="1" kern="0" dirty="0">
                <a:latin typeface="Consolas" pitchFamily="49" charset="0"/>
              </a:rPr>
              <a:t>-by-</a:t>
            </a:r>
            <a:r>
              <a:rPr lang="da-DK" sz="2000" b="1" kern="0" dirty="0" err="1">
                <a:latin typeface="Consolas" pitchFamily="49" charset="0"/>
              </a:rPr>
              <a:t>one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before</a:t>
            </a:r>
            <a:r>
              <a:rPr lang="da-DK" sz="2000" b="1" kern="0" dirty="0">
                <a:latin typeface="Consolas" pitchFamily="49" charset="0"/>
              </a:rPr>
              <a:t> </a:t>
            </a:r>
            <a:r>
              <a:rPr lang="da-DK" sz="2000" b="1" kern="0" dirty="0" err="1">
                <a:latin typeface="Consolas" pitchFamily="49" charset="0"/>
              </a:rPr>
              <a:t>returning</a:t>
            </a:r>
            <a:r>
              <a:rPr lang="da-DK" sz="2000" b="1" kern="0" dirty="0">
                <a:latin typeface="Consolas" pitchFamily="49" charset="0"/>
              </a:rPr>
              <a:t> the overall </a:t>
            </a:r>
            <a:r>
              <a:rPr lang="da-DK" sz="2000" b="1" kern="0" dirty="0" err="1">
                <a:latin typeface="Consolas" pitchFamily="49" charset="0"/>
              </a:rPr>
              <a:t>value</a:t>
            </a:r>
            <a:r>
              <a:rPr lang="da-DK" sz="2000" b="1" kern="0" dirty="0">
                <a:latin typeface="Consolas" pitchFamily="49" charset="0"/>
              </a:rPr>
              <a:t> */</a:t>
            </a:r>
          </a:p>
          <a:p>
            <a:pPr marL="280988" indent="-280988" defTabSz="958850" eaLnBrk="0" hangingPunct="0">
              <a:buClr>
                <a:srgbClr val="D3000C"/>
              </a:buClr>
              <a:buSzPct val="80000"/>
              <a:buFont typeface="Monotype Sorts" pitchFamily="48" charset="2"/>
              <a:buNone/>
              <a:defRPr/>
            </a:pPr>
            <a:r>
              <a:rPr lang="da-DK" sz="2000" kern="0" dirty="0" err="1">
                <a:latin typeface="Consolas" pitchFamily="49" charset="0"/>
              </a:rPr>
              <a:t>DoStuff</a:t>
            </a:r>
            <a:r>
              <a:rPr lang="da-DK" sz="2000" kern="0" dirty="0">
                <a:latin typeface="Consolas" pitchFamily="49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50868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Use </a:t>
            </a:r>
            <a:r>
              <a:rPr lang="en-US" dirty="0">
                <a:latin typeface="Consolas" pitchFamily="49" charset="0"/>
              </a:rPr>
              <a:t>///</a:t>
            </a:r>
            <a:r>
              <a:rPr lang="en-US" dirty="0"/>
              <a:t> to generate XML comments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 Documentation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28688" y="2071688"/>
            <a:ext cx="7603752" cy="4453656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 cmpd="sng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>
              <a:defRPr/>
            </a:pPr>
            <a:r>
              <a:rPr lang="da-DK" b="1" dirty="0">
                <a:latin typeface="Consolas" pitchFamily="49" charset="0"/>
              </a:rPr>
              <a:t>/// &lt;summary&gt;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/// This is an example program for use with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/// the “Programming in C# 5.0</a:t>
            </a:r>
            <a:r>
              <a:rPr lang="en-US" dirty="0">
                <a:latin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</a:rPr>
              <a:t> course.</a:t>
            </a:r>
          </a:p>
          <a:p>
            <a:pPr>
              <a:defRPr/>
            </a:pPr>
            <a:r>
              <a:rPr lang="da-DK" b="1" dirty="0">
                <a:latin typeface="Consolas" pitchFamily="49" charset="0"/>
              </a:rPr>
              <a:t>/// &lt;/summary&gt;</a:t>
            </a:r>
          </a:p>
          <a:p>
            <a:pPr>
              <a:defRPr/>
            </a:pPr>
            <a:r>
              <a:rPr lang="da-DK" dirty="0" err="1">
                <a:latin typeface="Consolas" pitchFamily="49" charset="0"/>
              </a:rPr>
              <a:t>class</a:t>
            </a:r>
            <a:r>
              <a:rPr lang="da-DK" dirty="0">
                <a:latin typeface="Consolas" pitchFamily="49" charset="0"/>
              </a:rPr>
              <a:t> Program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{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</a:t>
            </a:r>
            <a:r>
              <a:rPr lang="da-DK" b="1" dirty="0">
                <a:latin typeface="Consolas" pitchFamily="49" charset="0"/>
              </a:rPr>
              <a:t>/// &lt;summary&gt;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   /// This is the entry point of the application.</a:t>
            </a:r>
          </a:p>
          <a:p>
            <a:pPr>
              <a:defRPr/>
            </a:pPr>
            <a:r>
              <a:rPr lang="da-DK" b="1" dirty="0">
                <a:latin typeface="Consolas" pitchFamily="49" charset="0"/>
              </a:rPr>
              <a:t>   /// &lt;/summary&gt;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   /// &lt;</a:t>
            </a:r>
            <a:r>
              <a:rPr lang="en-US" b="1" dirty="0" err="1">
                <a:latin typeface="Consolas" pitchFamily="49" charset="0"/>
              </a:rPr>
              <a:t>param</a:t>
            </a:r>
            <a:r>
              <a:rPr lang="en-US" b="1" dirty="0">
                <a:latin typeface="Consolas" pitchFamily="49" charset="0"/>
              </a:rPr>
              <a:t> name="</a:t>
            </a:r>
            <a:r>
              <a:rPr lang="en-US" b="1" dirty="0" err="1">
                <a:latin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</a:rPr>
              <a:t>"&gt;Command-line arguments</a:t>
            </a:r>
          </a:p>
          <a:p>
            <a:pPr>
              <a:defRPr/>
            </a:pPr>
            <a:r>
              <a:rPr lang="en-US" b="1" dirty="0">
                <a:latin typeface="Consolas" pitchFamily="49" charset="0"/>
              </a:rPr>
              <a:t>   /// supplied to the application&lt;/</a:t>
            </a:r>
            <a:r>
              <a:rPr lang="en-US" b="1" dirty="0" err="1">
                <a:latin typeface="Consolas" pitchFamily="49" charset="0"/>
              </a:rPr>
              <a:t>param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latin typeface="Consolas" pitchFamily="49" charset="0"/>
              </a:rPr>
              <a:t>   static void Main( string[] </a:t>
            </a:r>
            <a:r>
              <a:rPr lang="en-US" dirty="0" err="1">
                <a:latin typeface="Consolas" pitchFamily="49" charset="0"/>
              </a:rPr>
              <a:t>args</a:t>
            </a:r>
            <a:r>
              <a:rPr lang="en-US" dirty="0">
                <a:latin typeface="Consolas" pitchFamily="49" charset="0"/>
              </a:rPr>
              <a:t> )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{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   </a:t>
            </a:r>
            <a:r>
              <a:rPr lang="da-DK" dirty="0" err="1">
                <a:latin typeface="Consolas" pitchFamily="49" charset="0"/>
              </a:rPr>
              <a:t>Console.WriteLine</a:t>
            </a:r>
            <a:r>
              <a:rPr lang="da-DK" dirty="0">
                <a:latin typeface="Consolas" pitchFamily="49" charset="0"/>
              </a:rPr>
              <a:t>( ... );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   }</a:t>
            </a:r>
          </a:p>
          <a:p>
            <a:pPr>
              <a:defRPr/>
            </a:pPr>
            <a:r>
              <a:rPr lang="da-DK" dirty="0">
                <a:latin typeface="Consolas" pitchFamily="49" charset="0"/>
              </a:rPr>
              <a:t>}</a:t>
            </a:r>
            <a:endParaRPr lang="da-DK" kern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1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and The .NET Framework</a:t>
            </a:r>
          </a:p>
          <a:p>
            <a:r>
              <a:rPr lang="en-US" sz="3200" dirty="0"/>
              <a:t>Anatomy 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dirty="0"/>
              <a:t>Best Practices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56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Extremely valuable documentation while programming</a:t>
            </a:r>
          </a:p>
          <a:p>
            <a:pPr eaLnBrk="1" hangingPunct="1"/>
            <a:r>
              <a:rPr lang="en-US" dirty="0"/>
              <a:t>A must to use for any programmer!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“HELP” menu item in Visual Studio</a:t>
            </a:r>
          </a:p>
          <a:p>
            <a:pPr eaLnBrk="1" hangingPunct="1"/>
            <a:r>
              <a:rPr lang="en-US" dirty="0"/>
              <a:t>Press F1 on C# keyword or .NET type</a:t>
            </a:r>
          </a:p>
          <a:p>
            <a:pPr eaLnBrk="1" hangingPunct="1"/>
            <a:endParaRPr lang="en-US" dirty="0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Integrated .NET Framework Documentation System</a:t>
            </a:r>
          </a:p>
        </p:txBody>
      </p:sp>
    </p:spTree>
    <p:extLst>
      <p:ext uri="{BB962C8B-B14F-4D97-AF65-F5344CB8AC3E}">
        <p14:creationId xmlns:p14="http://schemas.microsoft.com/office/powerpoint/2010/main" val="170689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Using the Visual Studio Debugger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7710028" cy="5120018"/>
          </a:xfrm>
          <a:prstGeom prst="rect">
            <a:avLst/>
          </a:prstGeom>
          <a:effectLst>
            <a:outerShdw blurRad="889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2856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000" dirty="0" err="1"/>
              <a:t>Tools</a:t>
            </a:r>
            <a:r>
              <a:rPr lang="da-DK" sz="2000" dirty="0"/>
              <a:t> -&gt; Options</a:t>
            </a:r>
          </a:p>
          <a:p>
            <a:r>
              <a:rPr lang="da-DK" sz="2000" dirty="0"/>
              <a:t>Millions of </a:t>
            </a:r>
            <a:r>
              <a:rPr lang="da-DK" sz="2000" dirty="0" err="1"/>
              <a:t>commands</a:t>
            </a:r>
            <a:r>
              <a:rPr lang="da-DK" sz="2000" dirty="0"/>
              <a:t> and </a:t>
            </a:r>
            <a:r>
              <a:rPr lang="da-DK" sz="2000" dirty="0" err="1"/>
              <a:t>shortcuts</a:t>
            </a:r>
            <a:endParaRPr lang="da-DK" sz="2000" dirty="0"/>
          </a:p>
          <a:p>
            <a:pPr lvl="1"/>
            <a:r>
              <a:rPr lang="da-DK" sz="2000" dirty="0" err="1"/>
              <a:t>Shortcuts</a:t>
            </a:r>
            <a:r>
              <a:rPr lang="da-DK" sz="2000" dirty="0"/>
              <a:t> can be (re)defined at </a:t>
            </a:r>
            <a:r>
              <a:rPr lang="da-DK" sz="2000" dirty="0" err="1"/>
              <a:t>will</a:t>
            </a:r>
            <a:endParaRPr lang="da-DK" sz="2000" dirty="0"/>
          </a:p>
          <a:p>
            <a:r>
              <a:rPr lang="da-DK" sz="2000" dirty="0" err="1"/>
              <a:t>Customizations</a:t>
            </a:r>
            <a:endParaRPr lang="da-DK" sz="2000" dirty="0"/>
          </a:p>
          <a:p>
            <a:r>
              <a:rPr lang="da-DK" sz="2000" dirty="0"/>
              <a:t>Code Snippets</a:t>
            </a:r>
          </a:p>
          <a:p>
            <a:r>
              <a:rPr lang="da-DK" sz="2000" dirty="0"/>
              <a:t>Extensions and Updates</a:t>
            </a:r>
          </a:p>
          <a:p>
            <a:endParaRPr lang="da-DK" sz="2000" dirty="0"/>
          </a:p>
          <a:p>
            <a:pPr marL="109728" indent="0">
              <a:buNone/>
            </a:pPr>
            <a:endParaRPr lang="da-DK" sz="2000" dirty="0"/>
          </a:p>
          <a:p>
            <a:r>
              <a:rPr lang="da-DK" sz="2000" dirty="0"/>
              <a:t>Reset everything(!) with</a:t>
            </a:r>
          </a:p>
          <a:p>
            <a:pPr lvl="1"/>
            <a:r>
              <a:rPr lang="da-DK" sz="2000" dirty="0" err="1"/>
              <a:t>devenv</a:t>
            </a:r>
            <a:r>
              <a:rPr lang="da-DK" sz="2000" dirty="0"/>
              <a:t> /</a:t>
            </a:r>
            <a:r>
              <a:rPr lang="da-DK" sz="2000" dirty="0" err="1"/>
              <a:t>ResetSettings</a:t>
            </a:r>
            <a:endParaRPr lang="da-DK" sz="2000" dirty="0"/>
          </a:p>
          <a:p>
            <a:pPr lvl="1"/>
            <a:endParaRPr lang="da-DK" sz="2000" dirty="0"/>
          </a:p>
          <a:p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Customizing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59989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C# and The .NET Framework</a:t>
            </a:r>
          </a:p>
          <a:p>
            <a:r>
              <a:rPr lang="en-US" sz="3200" dirty="0"/>
              <a:t>Anatomy 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dirty="0"/>
              <a:t>Best Practices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9813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da-DK" sz="2000" dirty="0" err="1"/>
              <a:t>What</a:t>
            </a:r>
            <a:r>
              <a:rPr lang="da-DK" sz="2000" dirty="0"/>
              <a:t> </a:t>
            </a:r>
            <a:r>
              <a:rPr lang="da-DK" sz="2000" dirty="0" err="1"/>
              <a:t>will</a:t>
            </a:r>
            <a:r>
              <a:rPr lang="da-DK" sz="2000" dirty="0"/>
              <a:t>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to the Console </a:t>
            </a:r>
            <a:r>
              <a:rPr lang="da-DK" sz="2000" dirty="0" err="1"/>
              <a:t>when</a:t>
            </a:r>
            <a:r>
              <a:rPr lang="da-DK" sz="2000" dirty="0"/>
              <a:t> </a:t>
            </a:r>
            <a:r>
              <a:rPr lang="da-DK" sz="2000" dirty="0" err="1"/>
              <a:t>executing</a:t>
            </a:r>
            <a:r>
              <a:rPr lang="da-DK" sz="2000" dirty="0"/>
              <a:t> the </a:t>
            </a:r>
            <a:r>
              <a:rPr lang="da-DK" sz="2000" dirty="0" err="1"/>
              <a:t>following</a:t>
            </a:r>
            <a:r>
              <a:rPr lang="da-DK" sz="2000" dirty="0"/>
              <a:t> statements?</a:t>
            </a:r>
            <a:br>
              <a:rPr lang="da-DK" sz="2000" dirty="0"/>
            </a:br>
            <a:r>
              <a:rPr lang="da-DK" sz="2000" dirty="0"/>
              <a:t>	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 s = "\"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\"";</a:t>
            </a:r>
            <a:b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( @"{0}, {1}", s, "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!" );</a:t>
            </a:r>
          </a:p>
          <a:p>
            <a:pPr marL="624078" indent="-514350">
              <a:buFont typeface="+mj-lt"/>
              <a:buAutoNum type="alphaLcParenR"/>
            </a:pPr>
            <a:endParaRPr lang="da-DK" sz="2000" dirty="0"/>
          </a:p>
          <a:p>
            <a:pPr marL="624078" indent="-514350">
              <a:buFont typeface="+mj-lt"/>
              <a:buAutoNum type="alphaLcParenR"/>
            </a:pPr>
            <a:r>
              <a:rPr lang="da-DK" sz="2000" dirty="0" err="1"/>
              <a:t>Compile</a:t>
            </a:r>
            <a:r>
              <a:rPr lang="da-DK" sz="2000" dirty="0"/>
              <a:t>-time </a:t>
            </a:r>
            <a:r>
              <a:rPr lang="da-DK" sz="2000" dirty="0" err="1"/>
              <a:t>error</a:t>
            </a:r>
            <a:endParaRPr lang="da-DK" sz="2000" dirty="0"/>
          </a:p>
          <a:p>
            <a:pPr marL="624078" indent="-514350">
              <a:buFont typeface="+mj-lt"/>
              <a:buAutoNum type="alphaLcParenR"/>
            </a:pPr>
            <a:r>
              <a:rPr lang="da-DK" sz="2000" dirty="0"/>
              <a:t>Runtime </a:t>
            </a:r>
            <a:r>
              <a:rPr lang="da-DK" sz="2000" dirty="0" err="1"/>
              <a:t>error</a:t>
            </a:r>
            <a:endParaRPr lang="da-DK" sz="2000" dirty="0"/>
          </a:p>
          <a:p>
            <a:pPr marL="624078" indent="-514350">
              <a:buFont typeface="+mj-lt"/>
              <a:buAutoNum type="alphaLcParenR"/>
            </a:pP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624078" indent="-514350">
              <a:buFont typeface="+mj-lt"/>
              <a:buAutoNum type="alphaLcParenR"/>
            </a:pP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\", </a:t>
            </a:r>
            <a:r>
              <a:rPr lang="da-DK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da-DK" sz="20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da-DK" sz="2000" dirty="0"/>
          </a:p>
          <a:p>
            <a:pPr marL="624078" indent="-514350">
              <a:buFont typeface="+mj-lt"/>
              <a:buAutoNum type="alphaLcParenR"/>
            </a:pPr>
            <a:endParaRPr lang="da-DK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066366" y="3861048"/>
            <a:ext cx="700092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63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compilation and execution happen in multiple steps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Compilation and Execution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1000100" y="2549857"/>
            <a:ext cx="1857388" cy="1112837"/>
          </a:xfrm>
          <a:prstGeom prst="foldedCorner">
            <a:avLst>
              <a:gd name="adj" fmla="val 12500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1000" dirty="0">
                <a:latin typeface="Consolas" pitchFamily="49" charset="0"/>
              </a:rPr>
              <a:t>class Program</a:t>
            </a:r>
          </a:p>
          <a:p>
            <a:r>
              <a:rPr lang="en-US" sz="1000" dirty="0">
                <a:latin typeface="Consolas" pitchFamily="49" charset="0"/>
              </a:rPr>
              <a:t>{</a:t>
            </a:r>
          </a:p>
          <a:p>
            <a:r>
              <a:rPr lang="en-US" sz="1000" dirty="0">
                <a:latin typeface="Consolas" pitchFamily="49" charset="0"/>
              </a:rPr>
              <a:t>  static void Main()</a:t>
            </a:r>
          </a:p>
          <a:p>
            <a:r>
              <a:rPr lang="en-US" sz="1000" dirty="0">
                <a:latin typeface="Consolas" pitchFamily="49" charset="0"/>
              </a:rPr>
              <a:t>  {</a:t>
            </a:r>
          </a:p>
          <a:p>
            <a:r>
              <a:rPr lang="en-US" sz="1000" dirty="0">
                <a:latin typeface="Consolas" pitchFamily="49" charset="0"/>
              </a:rPr>
              <a:t>  }</a:t>
            </a:r>
          </a:p>
          <a:p>
            <a:r>
              <a:rPr lang="en-US" sz="1000" dirty="0">
                <a:latin typeface="Consolas" pitchFamily="49" charset="0"/>
              </a:rPr>
              <a:t>}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500166" y="2876876"/>
            <a:ext cx="785818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>
            <a:spAutoFit/>
          </a:bodyPr>
          <a:lstStyle/>
          <a:p>
            <a:pPr algn="ctr"/>
            <a:r>
              <a:rPr lang="en-US" sz="1400" dirty="0"/>
              <a:t>C#</a:t>
            </a:r>
          </a:p>
        </p:txBody>
      </p:sp>
      <p:sp>
        <p:nvSpPr>
          <p:cNvPr id="7" name="Rounded Rectangle 9219"/>
          <p:cNvSpPr>
            <a:spLocks noChangeArrowheads="1"/>
          </p:cNvSpPr>
          <p:nvPr/>
        </p:nvSpPr>
        <p:spPr bwMode="auto">
          <a:xfrm>
            <a:off x="3714744" y="2519687"/>
            <a:ext cx="1714512" cy="1143007"/>
          </a:xfrm>
          <a:prstGeom prst="roundRect">
            <a:avLst>
              <a:gd name="adj" fmla="val 261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58738" algn="l"/>
            <a:r>
              <a:rPr lang="en-GB" sz="2000" dirty="0">
                <a:latin typeface="+mn-lt"/>
              </a:rPr>
              <a:t>IL Compiler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6286512" y="2519686"/>
            <a:ext cx="1857388" cy="1143008"/>
          </a:xfrm>
          <a:prstGeom prst="foldedCorner">
            <a:avLst>
              <a:gd name="adj" fmla="val 12500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 sz="1000" dirty="0">
              <a:latin typeface="Consolas" pitchFamily="49" charset="0"/>
            </a:endParaRPr>
          </a:p>
          <a:p>
            <a:r>
              <a:rPr lang="en-US" sz="1000" dirty="0">
                <a:latin typeface="Consolas" pitchFamily="49" charset="0"/>
              </a:rPr>
              <a:t>.method private </a:t>
            </a:r>
            <a:r>
              <a:rPr lang="en-US" sz="1000" dirty="0" err="1">
                <a:latin typeface="Consolas" pitchFamily="49" charset="0"/>
              </a:rPr>
              <a:t>hidebysig</a:t>
            </a:r>
            <a:r>
              <a:rPr lang="en-US" sz="1000" dirty="0">
                <a:latin typeface="Consolas" pitchFamily="49" charset="0"/>
              </a:rPr>
              <a:t> static void Main() </a:t>
            </a:r>
            <a:r>
              <a:rPr lang="en-US" sz="1000" dirty="0" err="1">
                <a:latin typeface="Consolas" pitchFamily="49" charset="0"/>
              </a:rPr>
              <a:t>cil</a:t>
            </a:r>
            <a:r>
              <a:rPr lang="en-US" sz="1000" dirty="0">
                <a:latin typeface="Consolas" pitchFamily="49" charset="0"/>
              </a:rPr>
              <a:t> managed </a:t>
            </a:r>
            <a:r>
              <a:rPr lang="da-DK" sz="1000" dirty="0">
                <a:latin typeface="Consolas" pitchFamily="49" charset="0"/>
              </a:rPr>
              <a:t>{</a:t>
            </a:r>
          </a:p>
          <a:p>
            <a:r>
              <a:rPr lang="da-DK" sz="1000" dirty="0">
                <a:latin typeface="Consolas" pitchFamily="49" charset="0"/>
              </a:rPr>
              <a:t>  .</a:t>
            </a:r>
            <a:r>
              <a:rPr lang="da-DK" sz="1000" dirty="0" err="1">
                <a:latin typeface="Consolas" pitchFamily="49" charset="0"/>
              </a:rPr>
              <a:t>maxstack</a:t>
            </a:r>
            <a:r>
              <a:rPr lang="da-DK" sz="1000" dirty="0">
                <a:latin typeface="Consolas" pitchFamily="49" charset="0"/>
              </a:rPr>
              <a:t>  8</a:t>
            </a:r>
          </a:p>
          <a:p>
            <a:r>
              <a:rPr lang="en-US" sz="1000" dirty="0">
                <a:latin typeface="Consolas" pitchFamily="49" charset="0"/>
              </a:rPr>
              <a:t>  IL_0001:  call void</a:t>
            </a:r>
          </a:p>
          <a:p>
            <a:r>
              <a:rPr lang="da-DK" sz="1000" dirty="0">
                <a:latin typeface="Consolas" pitchFamily="49" charset="0"/>
              </a:rPr>
              <a:t>  IL_000d:  ...</a:t>
            </a:r>
          </a:p>
          <a:p>
            <a:r>
              <a:rPr lang="en-US" sz="1000" dirty="0">
                <a:latin typeface="Consolas" pitchFamily="49" charset="0"/>
              </a:rPr>
              <a:t>}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6858016" y="2805438"/>
            <a:ext cx="785818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>
            <a:spAutoFit/>
          </a:bodyPr>
          <a:lstStyle/>
          <a:p>
            <a:pPr algn="ctr"/>
            <a:r>
              <a:rPr lang="en-US" sz="1400" dirty="0"/>
              <a:t>IL</a:t>
            </a:r>
          </a:p>
        </p:txBody>
      </p:sp>
      <p:sp>
        <p:nvSpPr>
          <p:cNvPr id="17" name="Line 41"/>
          <p:cNvSpPr>
            <a:spLocks noChangeShapeType="1"/>
          </p:cNvSpPr>
          <p:nvPr/>
        </p:nvSpPr>
        <p:spPr bwMode="auto">
          <a:xfrm flipH="1" flipV="1">
            <a:off x="5072066" y="3091190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9" name="Line 41"/>
          <p:cNvSpPr>
            <a:spLocks noChangeShapeType="1"/>
          </p:cNvSpPr>
          <p:nvPr/>
        </p:nvSpPr>
        <p:spPr bwMode="auto">
          <a:xfrm flipH="1" flipV="1">
            <a:off x="2643174" y="3091190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pic>
        <p:nvPicPr>
          <p:cNvPr id="2052" name="Picture 4" descr="C:\DSE\Icon Experience\V Collections\v_collections_png\objects_people_industries\64x64\shadow\gea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876876"/>
            <a:ext cx="609600" cy="609601"/>
          </a:xfrm>
          <a:prstGeom prst="rect">
            <a:avLst/>
          </a:prstGeom>
          <a:noFill/>
        </p:spPr>
      </p:pic>
      <p:sp>
        <p:nvSpPr>
          <p:cNvPr id="24" name="Rounded Rectangle 9219"/>
          <p:cNvSpPr>
            <a:spLocks noChangeArrowheads="1"/>
          </p:cNvSpPr>
          <p:nvPr/>
        </p:nvSpPr>
        <p:spPr bwMode="auto">
          <a:xfrm>
            <a:off x="6429388" y="4734264"/>
            <a:ext cx="1714512" cy="1143007"/>
          </a:xfrm>
          <a:prstGeom prst="roundRect">
            <a:avLst>
              <a:gd name="adj" fmla="val 261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58738" algn="l"/>
            <a:r>
              <a:rPr lang="en-GB" sz="2000" dirty="0">
                <a:latin typeface="+mn-lt"/>
              </a:rPr>
              <a:t>JIT Compiler</a:t>
            </a:r>
          </a:p>
        </p:txBody>
      </p:sp>
      <p:pic>
        <p:nvPicPr>
          <p:cNvPr id="29" name="Picture 4" descr="C:\DSE\Icon Experience\V Collections\v_collections_png\objects_people_industries\64x64\shadow\gear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5091454"/>
            <a:ext cx="609600" cy="609601"/>
          </a:xfrm>
          <a:prstGeom prst="rect">
            <a:avLst/>
          </a:prstGeom>
          <a:noFill/>
        </p:spPr>
      </p:pic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3714744" y="4764435"/>
            <a:ext cx="1857388" cy="1112837"/>
          </a:xfrm>
          <a:prstGeom prst="foldedCorner">
            <a:avLst>
              <a:gd name="adj" fmla="val 12500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1000" dirty="0">
                <a:latin typeface="Consolas" pitchFamily="49" charset="0"/>
              </a:rPr>
              <a:t>09 87 </a:t>
            </a:r>
            <a:r>
              <a:rPr lang="en-US" sz="1000" dirty="0" err="1">
                <a:latin typeface="Consolas" pitchFamily="49" charset="0"/>
              </a:rPr>
              <a:t>fE</a:t>
            </a:r>
            <a:r>
              <a:rPr lang="en-US" sz="1000" dirty="0">
                <a:latin typeface="Consolas" pitchFamily="49" charset="0"/>
              </a:rPr>
              <a:t> 99 AD D9 C4 28 77 59 88 EF AF DD 00 00 74 C3 C9 88 11 59 29 FF </a:t>
            </a:r>
            <a:r>
              <a:rPr lang="en-US" sz="1000" dirty="0" err="1">
                <a:latin typeface="Consolas" pitchFamily="49" charset="0"/>
              </a:rPr>
              <a:t>FF</a:t>
            </a:r>
            <a:r>
              <a:rPr lang="en-US" sz="1000" dirty="0">
                <a:latin typeface="Consolas" pitchFamily="49" charset="0"/>
              </a:rPr>
              <a:t> 49 9F AA 88 99 24 AD D9 C4 28 77 59 88 EF AF DD 00 27 61 41 4F 2E 29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214810" y="5050187"/>
            <a:ext cx="1000132" cy="49244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>
            <a:spAutoFit/>
          </a:bodyPr>
          <a:lstStyle/>
          <a:p>
            <a:pPr algn="ctr"/>
            <a:r>
              <a:rPr lang="en-US" sz="1400" dirty="0"/>
              <a:t>Native</a:t>
            </a: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rot="10800000" flipH="1" flipV="1">
            <a:off x="5286380" y="5305768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20" name="Line 41"/>
          <p:cNvSpPr>
            <a:spLocks noChangeShapeType="1"/>
          </p:cNvSpPr>
          <p:nvPr/>
        </p:nvSpPr>
        <p:spPr bwMode="auto">
          <a:xfrm rot="5400000" flipH="1" flipV="1">
            <a:off x="6496794" y="4166792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sp>
        <p:nvSpPr>
          <p:cNvPr id="21" name="Rounded Rectangle 9219"/>
          <p:cNvSpPr>
            <a:spLocks noChangeArrowheads="1"/>
          </p:cNvSpPr>
          <p:nvPr/>
        </p:nvSpPr>
        <p:spPr bwMode="auto">
          <a:xfrm>
            <a:off x="1071538" y="4734264"/>
            <a:ext cx="1714512" cy="1143007"/>
          </a:xfrm>
          <a:prstGeom prst="roundRect">
            <a:avLst>
              <a:gd name="adj" fmla="val 2616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58738" algn="l"/>
            <a:r>
              <a:rPr lang="en-GB" sz="2000" dirty="0">
                <a:latin typeface="+mn-lt"/>
              </a:rPr>
              <a:t>      CLR</a:t>
            </a: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rot="10800000" flipH="1" flipV="1">
            <a:off x="2571736" y="5305768"/>
            <a:ext cx="1440000" cy="3175"/>
          </a:xfrm>
          <a:prstGeom prst="line">
            <a:avLst/>
          </a:prstGeom>
          <a:noFill/>
          <a:ln w="57150">
            <a:solidFill>
              <a:schemeClr val="tx1">
                <a:alpha val="52000"/>
              </a:schemeClr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da-DK"/>
          </a:p>
        </p:txBody>
      </p:sp>
      <p:pic>
        <p:nvPicPr>
          <p:cNvPr id="99330" name="Picture 2" descr="C:\DSE\Icon Experience\V Collections\v_collections_png\computer_network_security\64x64\shadow\monito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5091454"/>
            <a:ext cx="609600" cy="609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526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.NET Programming Languages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000100" y="3486136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>
                <a:latin typeface="+mn-lt"/>
              </a:rPr>
              <a:t>F#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000100" y="2914632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>
                <a:latin typeface="+mn-lt"/>
              </a:rPr>
              <a:t>C++/CLI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1000100" y="2343128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>
                <a:latin typeface="+mn-lt"/>
              </a:rPr>
              <a:t>VB.NET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000100" y="1771624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>
                <a:latin typeface="+mn-lt"/>
              </a:rPr>
              <a:t>C#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000100" y="4629144"/>
            <a:ext cx="7254902" cy="442930"/>
          </a:xfrm>
          <a:prstGeom prst="roundRect">
            <a:avLst>
              <a:gd name="adj" fmla="val 4083"/>
            </a:avLst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320040" tIns="36000" bIns="36000" anchor="ctr"/>
          <a:lstStyle/>
          <a:p>
            <a:pPr algn="l">
              <a:lnSpc>
                <a:spcPct val="90000"/>
              </a:lnSpc>
              <a:spcBef>
                <a:spcPct val="40000"/>
              </a:spcBef>
              <a:buClr>
                <a:srgbClr val="990033"/>
              </a:buClr>
              <a:buSzPct val="85000"/>
            </a:pPr>
            <a:r>
              <a:rPr lang="en-US" sz="2400" dirty="0">
                <a:latin typeface="+mn-lt"/>
              </a:rPr>
              <a:t>Third-party languages</a:t>
            </a:r>
          </a:p>
        </p:txBody>
      </p:sp>
    </p:spTree>
    <p:extLst>
      <p:ext uri="{BB962C8B-B14F-4D97-AF65-F5344CB8AC3E}">
        <p14:creationId xmlns:p14="http://schemas.microsoft.com/office/powerpoint/2010/main" val="88741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en-US" u="sng" dirty="0"/>
              <a:t>The</a:t>
            </a:r>
            <a:r>
              <a:rPr lang="en-US" dirty="0"/>
              <a:t> language for the .NET Framework!</a:t>
            </a:r>
          </a:p>
          <a:p>
            <a:pPr eaLnBrk="1" hangingPunct="1"/>
            <a:r>
              <a:rPr lang="en-US" dirty="0"/>
              <a:t>New and very powerful object-oriented language inspired by C, C++, and Java</a:t>
            </a:r>
          </a:p>
          <a:p>
            <a:pPr lvl="1" eaLnBrk="1" hangingPunct="1"/>
            <a:r>
              <a:rPr lang="en-US" dirty="0"/>
              <a:t>C/C++ syntax</a:t>
            </a:r>
          </a:p>
          <a:p>
            <a:pPr lvl="1" eaLnBrk="1" hangingPunct="1"/>
            <a:r>
              <a:rPr lang="en-US" dirty="0"/>
              <a:t>Java paradigms</a:t>
            </a:r>
          </a:p>
          <a:p>
            <a:pPr eaLnBrk="1" hangingPunct="1"/>
            <a:r>
              <a:rPr lang="en-US" dirty="0"/>
              <a:t>Type-safe, easy-to-use, and very elegant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Created exclusively for the .NET Framework by Anders Hejlsberg</a:t>
            </a:r>
          </a:p>
          <a:p>
            <a:pPr eaLnBrk="1" hangingPunct="1"/>
            <a:r>
              <a:rPr lang="en-US" dirty="0"/>
              <a:t>Evolves all the time with the trends of the development community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C# Language</a:t>
            </a:r>
          </a:p>
        </p:txBody>
      </p:sp>
    </p:spTree>
    <p:extLst>
      <p:ext uri="{BB962C8B-B14F-4D97-AF65-F5344CB8AC3E}">
        <p14:creationId xmlns:p14="http://schemas.microsoft.com/office/powerpoint/2010/main" val="188030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Major .NET and C# releases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Evolution of .NET and C#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72766"/>
              </p:ext>
            </p:extLst>
          </p:nvPr>
        </p:nvGraphicFramePr>
        <p:xfrm>
          <a:off x="1214414" y="2071674"/>
          <a:ext cx="7174010" cy="3935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952">
                <a:tc>
                  <a:txBody>
                    <a:bodyPr/>
                    <a:lstStyle/>
                    <a:p>
                      <a:r>
                        <a:rPr lang="da-DK" sz="2400" dirty="0" err="1"/>
                        <a:t>Year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.NET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Visual</a:t>
                      </a:r>
                      <a:r>
                        <a:rPr lang="da-DK" sz="2400" baseline="0" dirty="0"/>
                        <a:t> </a:t>
                      </a:r>
                      <a:r>
                        <a:rPr lang="da-DK" sz="2400" baseline="0" dirty="0" err="1"/>
                        <a:t>Studio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/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Visual </a:t>
                      </a:r>
                      <a:r>
                        <a:rPr lang="da-DK" sz="2400" dirty="0" err="1"/>
                        <a:t>Studio</a:t>
                      </a:r>
                      <a:r>
                        <a:rPr lang="da-DK" sz="2400" dirty="0"/>
                        <a:t> .NET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/>
                        <a:t>2003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Visual </a:t>
                      </a:r>
                      <a:r>
                        <a:rPr lang="da-DK" sz="2400" dirty="0" err="1"/>
                        <a:t>Studio</a:t>
                      </a:r>
                      <a:r>
                        <a:rPr lang="da-DK" sz="2400" dirty="0"/>
                        <a:t> 2003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/>
                        <a:t>-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/>
                        <a:t>2005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Visual </a:t>
                      </a:r>
                      <a:r>
                        <a:rPr lang="da-DK" sz="2400" dirty="0" err="1"/>
                        <a:t>Studio</a:t>
                      </a:r>
                      <a:r>
                        <a:rPr lang="da-DK" sz="2400" dirty="0"/>
                        <a:t> 2005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/>
                        <a:t>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dirty="0"/>
                        <a:t>2007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Visual </a:t>
                      </a:r>
                      <a:r>
                        <a:rPr lang="da-DK" sz="2400" dirty="0" err="1"/>
                        <a:t>Studio</a:t>
                      </a:r>
                      <a:r>
                        <a:rPr lang="da-DK" sz="2400" baseline="0" dirty="0"/>
                        <a:t> 2008</a:t>
                      </a:r>
                      <a:endParaRPr lang="da-DK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Visual </a:t>
                      </a:r>
                      <a:r>
                        <a:rPr lang="da-DK" sz="2400" i="0" dirty="0" err="1">
                          <a:solidFill>
                            <a:schemeClr val="tx1"/>
                          </a:solidFill>
                        </a:rPr>
                        <a:t>Studio</a:t>
                      </a:r>
                      <a:r>
                        <a:rPr lang="da-DK" sz="2400" i="0" baseline="0" dirty="0">
                          <a:solidFill>
                            <a:schemeClr val="tx1"/>
                          </a:solidFill>
                        </a:rPr>
                        <a:t> 2010</a:t>
                      </a:r>
                      <a:endParaRPr lang="da-DK" sz="24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952"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Visual Studio 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i="0" dirty="0">
                          <a:solidFill>
                            <a:schemeClr val="tx1"/>
                          </a:solidFill>
                        </a:rPr>
                        <a:t>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B1D41B-C271-D34C-B211-891498FDB870}"/>
              </a:ext>
            </a:extLst>
          </p:cNvPr>
          <p:cNvSpPr txBox="1"/>
          <p:nvPr/>
        </p:nvSpPr>
        <p:spPr>
          <a:xfrm>
            <a:off x="698116" y="6070981"/>
            <a:ext cx="820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docs.microsoft.com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-us/dotnet/</a:t>
            </a:r>
            <a:r>
              <a:rPr lang="en-GB" dirty="0" err="1"/>
              <a:t>csharp</a:t>
            </a:r>
            <a:r>
              <a:rPr lang="en-GB" dirty="0"/>
              <a:t>/</a:t>
            </a:r>
            <a:r>
              <a:rPr lang="en-GB" dirty="0" err="1"/>
              <a:t>whats</a:t>
            </a:r>
            <a:r>
              <a:rPr lang="en-GB" dirty="0"/>
              <a:t>-new/</a:t>
            </a:r>
            <a:r>
              <a:rPr lang="en-GB" dirty="0" err="1"/>
              <a:t>csharp</a:t>
            </a:r>
            <a:r>
              <a:rPr lang="en-GB" dirty="0"/>
              <a:t>-version-history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7626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C# and The .NET Framework</a:t>
            </a:r>
          </a:p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Anatomy of a C# Program</a:t>
            </a:r>
          </a:p>
          <a:p>
            <a:r>
              <a:rPr lang="en-US" sz="3200" dirty="0"/>
              <a:t>Basic Input and Output in C#</a:t>
            </a:r>
          </a:p>
          <a:p>
            <a:r>
              <a:rPr lang="en-US" sz="3200" dirty="0"/>
              <a:t>Best Practices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7703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19256" cy="4323936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txBody>
          <a:bodyPr lIns="36000" tIns="36000" rIns="36000" bIns="36000">
            <a:noAutofit/>
          </a:bodyPr>
          <a:lstStyle/>
          <a:p>
            <a:pPr>
              <a:buFont typeface="Monotype Sorts" pitchFamily="48" charset="2"/>
              <a:buNone/>
              <a:defRPr/>
            </a:pPr>
            <a:r>
              <a:rPr lang="da-DK" sz="2000" dirty="0" err="1">
                <a:latin typeface="Consolas" pitchFamily="49" charset="0"/>
              </a:rPr>
              <a:t>using</a:t>
            </a:r>
            <a:r>
              <a:rPr lang="da-DK" sz="2000" dirty="0">
                <a:latin typeface="Consolas" pitchFamily="49" charset="0"/>
              </a:rPr>
              <a:t> System;</a:t>
            </a:r>
          </a:p>
          <a:p>
            <a:pPr>
              <a:buFont typeface="Monotype Sorts" pitchFamily="48" charset="2"/>
              <a:buNone/>
              <a:defRPr/>
            </a:pPr>
            <a:endParaRPr lang="da-DK" sz="2000" dirty="0">
              <a:latin typeface="Consolas" pitchFamily="49" charset="0"/>
            </a:endParaRP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 err="1">
                <a:latin typeface="Consolas" pitchFamily="49" charset="0"/>
              </a:rPr>
              <a:t>namespace</a:t>
            </a:r>
            <a:r>
              <a:rPr lang="da-DK" sz="2000" dirty="0">
                <a:latin typeface="Consolas" pitchFamily="49" charset="0"/>
              </a:rPr>
              <a:t> </a:t>
            </a:r>
            <a:r>
              <a:rPr lang="da-DK" sz="2000" dirty="0" err="1">
                <a:latin typeface="Consolas" pitchFamily="49" charset="0"/>
              </a:rPr>
              <a:t>SimpleCSharpApp</a:t>
            </a:r>
            <a:endParaRPr lang="da-DK" sz="2000" dirty="0">
              <a:latin typeface="Consolas" pitchFamily="49" charset="0"/>
            </a:endParaRP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>
                <a:latin typeface="Consolas" pitchFamily="49" charset="0"/>
              </a:rPr>
              <a:t>{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>
                <a:latin typeface="Consolas" pitchFamily="49" charset="0"/>
              </a:rPr>
              <a:t>   </a:t>
            </a:r>
            <a:r>
              <a:rPr lang="da-DK" sz="2000" b="1" dirty="0" err="1">
                <a:latin typeface="Consolas" pitchFamily="49" charset="0"/>
              </a:rPr>
              <a:t>class</a:t>
            </a:r>
            <a:r>
              <a:rPr lang="da-DK" sz="2000" b="1" dirty="0">
                <a:latin typeface="Consolas" pitchFamily="49" charset="0"/>
              </a:rPr>
              <a:t> Program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>
                <a:latin typeface="Consolas" pitchFamily="49" charset="0"/>
              </a:rPr>
              <a:t>   {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>
                <a:latin typeface="Consolas" pitchFamily="49" charset="0"/>
              </a:rPr>
              <a:t>      </a:t>
            </a:r>
            <a:r>
              <a:rPr lang="da-DK" sz="2000" b="1" dirty="0" err="1">
                <a:latin typeface="Consolas" pitchFamily="49" charset="0"/>
              </a:rPr>
              <a:t>static</a:t>
            </a:r>
            <a:r>
              <a:rPr lang="da-DK" sz="2000" b="1" dirty="0">
                <a:latin typeface="Consolas" pitchFamily="49" charset="0"/>
              </a:rPr>
              <a:t> </a:t>
            </a:r>
            <a:r>
              <a:rPr lang="da-DK" sz="2000" b="1" dirty="0" err="1">
                <a:latin typeface="Consolas" pitchFamily="49" charset="0"/>
              </a:rPr>
              <a:t>void</a:t>
            </a:r>
            <a:r>
              <a:rPr lang="da-DK" sz="2000" b="1" dirty="0">
                <a:latin typeface="Consolas" pitchFamily="49" charset="0"/>
              </a:rPr>
              <a:t> Main(</a:t>
            </a:r>
            <a:r>
              <a:rPr lang="da-DK" sz="2000" b="1" dirty="0" err="1">
                <a:latin typeface="Consolas" pitchFamily="49" charset="0"/>
              </a:rPr>
              <a:t>string</a:t>
            </a:r>
            <a:r>
              <a:rPr lang="da-DK" sz="2000" b="1" dirty="0">
                <a:latin typeface="Consolas" pitchFamily="49" charset="0"/>
              </a:rPr>
              <a:t>[] </a:t>
            </a:r>
            <a:r>
              <a:rPr lang="da-DK" sz="2000" b="1" dirty="0" err="1">
                <a:latin typeface="Consolas" pitchFamily="49" charset="0"/>
              </a:rPr>
              <a:t>args</a:t>
            </a:r>
            <a:r>
              <a:rPr lang="da-DK" sz="2000" b="1" dirty="0">
                <a:latin typeface="Consolas" pitchFamily="49" charset="0"/>
              </a:rPr>
              <a:t>)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>
                <a:latin typeface="Consolas" pitchFamily="49" charset="0"/>
              </a:rPr>
              <a:t>      {</a:t>
            </a:r>
          </a:p>
          <a:p>
            <a:pPr>
              <a:buNone/>
              <a:defRPr/>
            </a:pPr>
            <a:r>
              <a:rPr lang="da-DK" sz="2000" b="1" dirty="0">
                <a:latin typeface="Consolas" pitchFamily="49" charset="0"/>
              </a:rPr>
              <a:t>         </a:t>
            </a:r>
            <a:r>
              <a:rPr lang="da-DK" sz="2000" b="1" dirty="0" err="1">
                <a:latin typeface="Consolas" pitchFamily="49" charset="0"/>
              </a:rPr>
              <a:t>Console.WriteLine</a:t>
            </a:r>
            <a:r>
              <a:rPr lang="da-DK" sz="2000" b="1" dirty="0">
                <a:latin typeface="Consolas" pitchFamily="49" charset="0"/>
              </a:rPr>
              <a:t>( </a:t>
            </a:r>
            <a:r>
              <a:rPr lang="en-US" sz="2000" b="1" dirty="0">
                <a:latin typeface="Consolas" pitchFamily="49" charset="0"/>
              </a:rPr>
              <a:t>"</a:t>
            </a:r>
            <a:r>
              <a:rPr lang="da-DK" sz="2000" b="1" dirty="0" err="1">
                <a:latin typeface="Consolas" pitchFamily="49" charset="0"/>
              </a:rPr>
              <a:t>Hello</a:t>
            </a:r>
            <a:r>
              <a:rPr lang="da-DK" sz="2000" b="1" dirty="0">
                <a:latin typeface="Consolas" pitchFamily="49" charset="0"/>
              </a:rPr>
              <a:t>, World from C#</a:t>
            </a:r>
            <a:r>
              <a:rPr lang="en-US" sz="2000" b="1" dirty="0">
                <a:latin typeface="Consolas" pitchFamily="49" charset="0"/>
              </a:rPr>
              <a:t>"</a:t>
            </a:r>
            <a:r>
              <a:rPr lang="da-DK" sz="2000" b="1" dirty="0">
                <a:latin typeface="Consolas" pitchFamily="49" charset="0"/>
              </a:rPr>
              <a:t> );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>
                <a:latin typeface="Consolas" pitchFamily="49" charset="0"/>
              </a:rPr>
              <a:t>      }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b="1" dirty="0">
                <a:latin typeface="Consolas" pitchFamily="49" charset="0"/>
              </a:rPr>
              <a:t>   }</a:t>
            </a:r>
          </a:p>
          <a:p>
            <a:pPr>
              <a:buFont typeface="Monotype Sorts" pitchFamily="48" charset="2"/>
              <a:buNone/>
              <a:defRPr/>
            </a:pPr>
            <a:r>
              <a:rPr lang="da-DK" sz="2000" dirty="0">
                <a:latin typeface="Consolas" pitchFamily="49" charset="0"/>
              </a:rPr>
              <a:t>}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“Hello, World” in C#</a:t>
            </a:r>
          </a:p>
        </p:txBody>
      </p:sp>
    </p:spTree>
    <p:extLst>
      <p:ext uri="{BB962C8B-B14F-4D97-AF65-F5344CB8AC3E}">
        <p14:creationId xmlns:p14="http://schemas.microsoft.com/office/powerpoint/2010/main" val="173031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/>
              <a:t>A C# application can consist of many files, usually </a:t>
            </a:r>
            <a:r>
              <a:rPr lang="en-US" dirty="0"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cs</a:t>
            </a:r>
            <a:r>
              <a:rPr lang="en-US" dirty="0"/>
              <a:t>-files</a:t>
            </a:r>
          </a:p>
          <a:p>
            <a:pPr eaLnBrk="1" hangingPunct="1"/>
            <a:r>
              <a:rPr lang="en-US" dirty="0"/>
              <a:t>A C# program consists of classes, structures, and other types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‘</a:t>
            </a:r>
            <a:r>
              <a:rPr lang="en-US" dirty="0">
                <a:latin typeface="Consolas" pitchFamily="49" charset="0"/>
              </a:rPr>
              <a:t>{</a:t>
            </a:r>
            <a:r>
              <a:rPr lang="en-US" dirty="0"/>
              <a:t>’ and ‘</a:t>
            </a:r>
            <a:r>
              <a:rPr lang="en-US" dirty="0">
                <a:latin typeface="Consolas" pitchFamily="49" charset="0"/>
              </a:rPr>
              <a:t>}</a:t>
            </a:r>
            <a:r>
              <a:rPr lang="en-US" dirty="0"/>
              <a:t>’ characters are the foundational block delimiters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/>
              <a:t>The </a:t>
            </a:r>
            <a:r>
              <a:rPr lang="en-US" dirty="0"/>
              <a:t>‘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/>
              <a:t>’ character separates statements of </a:t>
            </a:r>
            <a:r>
              <a:rPr lang="en-US"/>
              <a:t>the language, if needed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 class is a unit of data members and “methods”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Classes will be treated in much more details later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141184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11092</TotalTime>
  <Words>1561</Words>
  <Application>Microsoft Macintosh PowerPoint</Application>
  <PresentationFormat>On-screen Show (4:3)</PresentationFormat>
  <Paragraphs>297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Consolas</vt:lpstr>
      <vt:lpstr>Monotype Sorts</vt:lpstr>
      <vt:lpstr>Segoe UI Light</vt:lpstr>
      <vt:lpstr>Times</vt:lpstr>
      <vt:lpstr>Wingdings 2</vt:lpstr>
      <vt:lpstr>Wingdings 3</vt:lpstr>
      <vt:lpstr>Concourse</vt:lpstr>
      <vt:lpstr>Module 01  ”Introduction to C#, .NET and VS”</vt:lpstr>
      <vt:lpstr>Agenda</vt:lpstr>
      <vt:lpstr>Compilation and Execution</vt:lpstr>
      <vt:lpstr>.NET Programming Languages</vt:lpstr>
      <vt:lpstr>The C# Language</vt:lpstr>
      <vt:lpstr>The Evolution of .NET and C#</vt:lpstr>
      <vt:lpstr>Agenda</vt:lpstr>
      <vt:lpstr>“Hello, World” in C#</vt:lpstr>
      <vt:lpstr>Basic Structure</vt:lpstr>
      <vt:lpstr>The Main() Method</vt:lpstr>
      <vt:lpstr>Namespaces and using</vt:lpstr>
      <vt:lpstr>Creating a C# Project in Visual Studio</vt:lpstr>
      <vt:lpstr>Agenda</vt:lpstr>
      <vt:lpstr>Introducing the System.Console Class</vt:lpstr>
      <vt:lpstr>Formatting Console Output</vt:lpstr>
      <vt:lpstr>Formatting Numerical Data</vt:lpstr>
      <vt:lpstr>Agenda</vt:lpstr>
      <vt:lpstr>Comments</vt:lpstr>
      <vt:lpstr>XML Documentation</vt:lpstr>
      <vt:lpstr>The Integrated .NET Framework Documentation System</vt:lpstr>
      <vt:lpstr>Using the Visual Studio Debugger</vt:lpstr>
      <vt:lpstr>Customizing Visual Studio</vt:lpstr>
      <vt:lpstr>Summary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70-483 Programming in C# 5.0</dc:title>
  <dc:subject>01 - Introduction to C# 5.0, .NET 4.5 and VS 2012</dc:subject>
  <dc:creator>Jesper Gulmann Henriksen</dc:creator>
  <cp:lastModifiedBy>Martin Esmann</cp:lastModifiedBy>
  <cp:revision>821</cp:revision>
  <dcterms:created xsi:type="dcterms:W3CDTF">2009-04-01T20:01:27Z</dcterms:created>
  <dcterms:modified xsi:type="dcterms:W3CDTF">2020-11-01T19:13:47Z</dcterms:modified>
</cp:coreProperties>
</file>