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handoutMasterIdLst>
    <p:handoutMasterId r:id="rId48"/>
  </p:handoutMasterIdLst>
  <p:sldIdLst>
    <p:sldId id="256" r:id="rId2"/>
    <p:sldId id="745" r:id="rId3"/>
    <p:sldId id="785" r:id="rId4"/>
    <p:sldId id="786" r:id="rId5"/>
    <p:sldId id="831" r:id="rId6"/>
    <p:sldId id="789" r:id="rId7"/>
    <p:sldId id="790" r:id="rId8"/>
    <p:sldId id="791" r:id="rId9"/>
    <p:sldId id="832" r:id="rId10"/>
    <p:sldId id="793" r:id="rId11"/>
    <p:sldId id="794" r:id="rId12"/>
    <p:sldId id="795" r:id="rId13"/>
    <p:sldId id="796" r:id="rId14"/>
    <p:sldId id="797" r:id="rId15"/>
    <p:sldId id="798" r:id="rId16"/>
    <p:sldId id="833" r:id="rId17"/>
    <p:sldId id="800" r:id="rId18"/>
    <p:sldId id="801" r:id="rId19"/>
    <p:sldId id="802" r:id="rId20"/>
    <p:sldId id="803" r:id="rId21"/>
    <p:sldId id="834" r:id="rId22"/>
    <p:sldId id="805" r:id="rId23"/>
    <p:sldId id="806" r:id="rId24"/>
    <p:sldId id="835" r:id="rId25"/>
    <p:sldId id="813" r:id="rId26"/>
    <p:sldId id="814" r:id="rId27"/>
    <p:sldId id="815" r:id="rId28"/>
    <p:sldId id="816" r:id="rId29"/>
    <p:sldId id="817" r:id="rId30"/>
    <p:sldId id="818" r:id="rId31"/>
    <p:sldId id="819" r:id="rId32"/>
    <p:sldId id="820" r:id="rId33"/>
    <p:sldId id="821" r:id="rId34"/>
    <p:sldId id="822" r:id="rId35"/>
    <p:sldId id="836" r:id="rId36"/>
    <p:sldId id="824" r:id="rId37"/>
    <p:sldId id="825" r:id="rId38"/>
    <p:sldId id="826" r:id="rId39"/>
    <p:sldId id="827" r:id="rId40"/>
    <p:sldId id="837" r:id="rId41"/>
    <p:sldId id="829" r:id="rId42"/>
    <p:sldId id="830" r:id="rId43"/>
    <p:sldId id="838" r:id="rId44"/>
    <p:sldId id="839" r:id="rId45"/>
    <p:sldId id="741" r:id="rId46"/>
  </p:sldIdLst>
  <p:sldSz cx="9144000" cy="6858000" type="screen4x3"/>
  <p:notesSz cx="6858000" cy="1001395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200"/>
    <a:srgbClr val="FF00FF"/>
    <a:srgbClr val="093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 autoAdjust="0"/>
    <p:restoredTop sz="69574" autoAdjust="0"/>
  </p:normalViewPr>
  <p:slideViewPr>
    <p:cSldViewPr>
      <p:cViewPr varScale="1">
        <p:scale>
          <a:sx n="132" d="100"/>
          <a:sy n="132" d="100"/>
        </p:scale>
        <p:origin x="148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D25578-ADB9-49AB-A791-499D6985E5EA}" type="doc">
      <dgm:prSet loTypeId="urn:microsoft.com/office/officeart/2005/8/layout/hierarchy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FD770231-96B6-4DC3-BF0E-C89B1FF711B6}">
      <dgm:prSet phldrT="[Text]"/>
      <dgm:spPr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/>
          <a:contourClr>
            <a:schemeClr val="bg1"/>
          </a:contourClr>
        </a:sp3d>
      </dgm:spPr>
      <dgm:t>
        <a:bodyPr/>
        <a:lstStyle/>
        <a:p>
          <a:r>
            <a:rPr lang="da-DK" dirty="0" smtClean="0"/>
            <a:t>Type</a:t>
          </a:r>
          <a:endParaRPr lang="da-DK" dirty="0"/>
        </a:p>
      </dgm:t>
    </dgm:pt>
    <dgm:pt modelId="{5DEB90CF-A57D-4EC7-9F46-483C914DD66C}" type="parTrans" cxnId="{3F0EE222-9A45-4777-A7B5-4AD4A0D1F207}">
      <dgm:prSet/>
      <dgm:spPr/>
      <dgm:t>
        <a:bodyPr/>
        <a:lstStyle/>
        <a:p>
          <a:endParaRPr lang="da-DK"/>
        </a:p>
      </dgm:t>
    </dgm:pt>
    <dgm:pt modelId="{CCF9B72B-B0C6-43C4-B845-113DB437DC84}" type="sibTrans" cxnId="{3F0EE222-9A45-4777-A7B5-4AD4A0D1F207}">
      <dgm:prSet/>
      <dgm:spPr/>
      <dgm:t>
        <a:bodyPr/>
        <a:lstStyle/>
        <a:p>
          <a:endParaRPr lang="da-DK"/>
        </a:p>
      </dgm:t>
    </dgm:pt>
    <dgm:pt modelId="{D41E9B77-04EF-45A2-9F1B-3CB858E0B797}">
      <dgm:prSet phldrT="[Text]"/>
      <dgm:spPr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/>
          <a:contourClr>
            <a:schemeClr val="bg1"/>
          </a:contourClr>
        </a:sp3d>
      </dgm:spPr>
      <dgm:t>
        <a:bodyPr/>
        <a:lstStyle/>
        <a:p>
          <a:r>
            <a:rPr lang="da-DK" dirty="0" err="1" smtClean="0"/>
            <a:t>Value</a:t>
          </a:r>
          <a:r>
            <a:rPr lang="da-DK" dirty="0" smtClean="0"/>
            <a:t> Type</a:t>
          </a:r>
          <a:endParaRPr lang="da-DK" dirty="0"/>
        </a:p>
      </dgm:t>
    </dgm:pt>
    <dgm:pt modelId="{D6E6ACB3-2CEF-43AC-AEE2-6ABCFF1106A1}" type="parTrans" cxnId="{7D714FD8-5E94-4F86-92B5-6A0C1F86577E}">
      <dgm:prSet/>
      <dgm:spPr>
        <a:scene3d>
          <a:camera prst="orthographicFront"/>
          <a:lightRig rig="threePt" dir="t">
            <a:rot lat="0" lon="0" rev="7500000"/>
          </a:lightRig>
        </a:scene3d>
        <a:sp3d z="-40000" prstMaterial="matte">
          <a:bevelT/>
        </a:sp3d>
      </dgm:spPr>
      <dgm:t>
        <a:bodyPr/>
        <a:lstStyle/>
        <a:p>
          <a:endParaRPr lang="da-DK"/>
        </a:p>
      </dgm:t>
    </dgm:pt>
    <dgm:pt modelId="{73441BB4-98D0-4BE2-881F-64B19E0CE0F0}" type="sibTrans" cxnId="{7D714FD8-5E94-4F86-92B5-6A0C1F86577E}">
      <dgm:prSet/>
      <dgm:spPr/>
      <dgm:t>
        <a:bodyPr/>
        <a:lstStyle/>
        <a:p>
          <a:endParaRPr lang="da-DK"/>
        </a:p>
      </dgm:t>
    </dgm:pt>
    <dgm:pt modelId="{9D5649DF-701D-4C86-AEE1-76C9A4E50CEB}">
      <dgm:prSet phldrT="[Text]"/>
      <dgm:spPr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/>
          <a:contourClr>
            <a:schemeClr val="bg1"/>
          </a:contourClr>
        </a:sp3d>
      </dgm:spPr>
      <dgm:t>
        <a:bodyPr/>
        <a:lstStyle/>
        <a:p>
          <a:r>
            <a:rPr lang="da-DK" dirty="0" smtClean="0"/>
            <a:t>Reference Type</a:t>
          </a:r>
          <a:endParaRPr lang="da-DK" dirty="0"/>
        </a:p>
      </dgm:t>
    </dgm:pt>
    <dgm:pt modelId="{4855B31B-5B6B-4B99-9B6C-302B1D8A47DC}" type="parTrans" cxnId="{F29004E5-95E8-4D88-AC0D-123E8BBEA478}">
      <dgm:prSet/>
      <dgm:spPr>
        <a:scene3d>
          <a:camera prst="orthographicFront"/>
          <a:lightRig rig="threePt" dir="t">
            <a:rot lat="0" lon="0" rev="7500000"/>
          </a:lightRig>
        </a:scene3d>
        <a:sp3d z="-40000" prstMaterial="matte">
          <a:bevelT/>
        </a:sp3d>
      </dgm:spPr>
      <dgm:t>
        <a:bodyPr/>
        <a:lstStyle/>
        <a:p>
          <a:endParaRPr lang="da-DK"/>
        </a:p>
      </dgm:t>
    </dgm:pt>
    <dgm:pt modelId="{D52BA651-53D9-4290-996A-5E6974C5C06B}" type="sibTrans" cxnId="{F29004E5-95E8-4D88-AC0D-123E8BBEA478}">
      <dgm:prSet/>
      <dgm:spPr/>
      <dgm:t>
        <a:bodyPr/>
        <a:lstStyle/>
        <a:p>
          <a:endParaRPr lang="da-DK"/>
        </a:p>
      </dgm:t>
    </dgm:pt>
    <dgm:pt modelId="{2C9728C2-A968-47FA-A1E8-6386E1A8D748}" type="pres">
      <dgm:prSet presAssocID="{62D25578-ADB9-49AB-A791-499D6985E5E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a-DK"/>
        </a:p>
      </dgm:t>
    </dgm:pt>
    <dgm:pt modelId="{47784CBD-0FE7-4B65-A5D1-9EC79E67B137}" type="pres">
      <dgm:prSet presAssocID="{FD770231-96B6-4DC3-BF0E-C89B1FF711B6}" presName="hierRoot1" presStyleCnt="0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da-DK"/>
        </a:p>
      </dgm:t>
    </dgm:pt>
    <dgm:pt modelId="{8429F991-5CAD-45E1-B5C9-9CBAF6A0CC29}" type="pres">
      <dgm:prSet presAssocID="{FD770231-96B6-4DC3-BF0E-C89B1FF711B6}" presName="composite" presStyleCnt="0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da-DK"/>
        </a:p>
      </dgm:t>
    </dgm:pt>
    <dgm:pt modelId="{AA39B01F-B079-4CB4-8F6B-BE450E0C2FB3}" type="pres">
      <dgm:prSet presAssocID="{FD770231-96B6-4DC3-BF0E-C89B1FF711B6}" presName="background" presStyleLbl="node0" presStyleIdx="0" presStyleCnt="1"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/>
        </a:sp3d>
      </dgm:spPr>
      <dgm:t>
        <a:bodyPr/>
        <a:lstStyle/>
        <a:p>
          <a:endParaRPr lang="da-DK"/>
        </a:p>
      </dgm:t>
    </dgm:pt>
    <dgm:pt modelId="{DA2D032A-B8CE-4E98-951D-72B404CF3FDC}" type="pres">
      <dgm:prSet presAssocID="{FD770231-96B6-4DC3-BF0E-C89B1FF711B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da-DK"/>
        </a:p>
      </dgm:t>
    </dgm:pt>
    <dgm:pt modelId="{A8DC28F9-E755-4DEC-96FE-666EC8F7A429}" type="pres">
      <dgm:prSet presAssocID="{FD770231-96B6-4DC3-BF0E-C89B1FF711B6}" presName="hierChild2" presStyleCnt="0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da-DK"/>
        </a:p>
      </dgm:t>
    </dgm:pt>
    <dgm:pt modelId="{CC059B58-662A-4390-90F6-9A8CE8421727}" type="pres">
      <dgm:prSet presAssocID="{D6E6ACB3-2CEF-43AC-AEE2-6ABCFF1106A1}" presName="Name10" presStyleLbl="parChTrans1D2" presStyleIdx="0" presStyleCnt="2"/>
      <dgm:spPr/>
      <dgm:t>
        <a:bodyPr/>
        <a:lstStyle/>
        <a:p>
          <a:endParaRPr lang="da-DK"/>
        </a:p>
      </dgm:t>
    </dgm:pt>
    <dgm:pt modelId="{817B7F40-D5A7-42CB-AF8F-F38327872E89}" type="pres">
      <dgm:prSet presAssocID="{D41E9B77-04EF-45A2-9F1B-3CB858E0B797}" presName="hierRoot2" presStyleCnt="0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da-DK"/>
        </a:p>
      </dgm:t>
    </dgm:pt>
    <dgm:pt modelId="{AF609C24-075C-42A2-98F0-6F252094B8BD}" type="pres">
      <dgm:prSet presAssocID="{D41E9B77-04EF-45A2-9F1B-3CB858E0B797}" presName="composite2" presStyleCnt="0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da-DK"/>
        </a:p>
      </dgm:t>
    </dgm:pt>
    <dgm:pt modelId="{FE4B9B07-C919-4948-B526-30D12A36BE85}" type="pres">
      <dgm:prSet presAssocID="{D41E9B77-04EF-45A2-9F1B-3CB858E0B797}" presName="background2" presStyleLbl="node2" presStyleIdx="0" presStyleCnt="2"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/>
        </a:sp3d>
      </dgm:spPr>
      <dgm:t>
        <a:bodyPr/>
        <a:lstStyle/>
        <a:p>
          <a:endParaRPr lang="da-DK"/>
        </a:p>
      </dgm:t>
    </dgm:pt>
    <dgm:pt modelId="{AD7C18FF-97D0-4217-95EF-C32420633772}" type="pres">
      <dgm:prSet presAssocID="{D41E9B77-04EF-45A2-9F1B-3CB858E0B797}" presName="text2" presStyleLbl="fgAcc2" presStyleIdx="0" presStyleCnt="2" custLinFactNeighborX="-44134" custLinFactNeighborY="2547">
        <dgm:presLayoutVars>
          <dgm:chPref val="3"/>
        </dgm:presLayoutVars>
      </dgm:prSet>
      <dgm:spPr/>
      <dgm:t>
        <a:bodyPr/>
        <a:lstStyle/>
        <a:p>
          <a:endParaRPr lang="da-DK"/>
        </a:p>
      </dgm:t>
    </dgm:pt>
    <dgm:pt modelId="{2DADE325-AE69-4799-A5FC-BA460A25221E}" type="pres">
      <dgm:prSet presAssocID="{D41E9B77-04EF-45A2-9F1B-3CB858E0B797}" presName="hierChild3" presStyleCnt="0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da-DK"/>
        </a:p>
      </dgm:t>
    </dgm:pt>
    <dgm:pt modelId="{64CD4B77-78B8-47F2-8201-2250F3AA6BBB}" type="pres">
      <dgm:prSet presAssocID="{4855B31B-5B6B-4B99-9B6C-302B1D8A47DC}" presName="Name10" presStyleLbl="parChTrans1D2" presStyleIdx="1" presStyleCnt="2"/>
      <dgm:spPr/>
      <dgm:t>
        <a:bodyPr/>
        <a:lstStyle/>
        <a:p>
          <a:endParaRPr lang="da-DK"/>
        </a:p>
      </dgm:t>
    </dgm:pt>
    <dgm:pt modelId="{88EEBBBE-18B8-49D2-B4F0-37A4ADF23BBC}" type="pres">
      <dgm:prSet presAssocID="{9D5649DF-701D-4C86-AEE1-76C9A4E50CEB}" presName="hierRoot2" presStyleCnt="0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da-DK"/>
        </a:p>
      </dgm:t>
    </dgm:pt>
    <dgm:pt modelId="{52A6F019-FA87-4FB5-9DE6-5D41F7C6DC88}" type="pres">
      <dgm:prSet presAssocID="{9D5649DF-701D-4C86-AEE1-76C9A4E50CEB}" presName="composite2" presStyleCnt="0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da-DK"/>
        </a:p>
      </dgm:t>
    </dgm:pt>
    <dgm:pt modelId="{1A96ABBE-243F-4386-B5EB-E7BF9496E23B}" type="pres">
      <dgm:prSet presAssocID="{9D5649DF-701D-4C86-AEE1-76C9A4E50CEB}" presName="background2" presStyleLbl="node2" presStyleIdx="1" presStyleCnt="2"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/>
        </a:sp3d>
      </dgm:spPr>
      <dgm:t>
        <a:bodyPr/>
        <a:lstStyle/>
        <a:p>
          <a:endParaRPr lang="da-DK"/>
        </a:p>
      </dgm:t>
    </dgm:pt>
    <dgm:pt modelId="{5C3B0D87-1550-48FE-B8AE-97DC03F74134}" type="pres">
      <dgm:prSet presAssocID="{9D5649DF-701D-4C86-AEE1-76C9A4E50CEB}" presName="text2" presStyleLbl="fgAcc2" presStyleIdx="1" presStyleCnt="2" custLinFactNeighborX="40388" custLinFactNeighborY="13971">
        <dgm:presLayoutVars>
          <dgm:chPref val="3"/>
        </dgm:presLayoutVars>
      </dgm:prSet>
      <dgm:spPr/>
      <dgm:t>
        <a:bodyPr/>
        <a:lstStyle/>
        <a:p>
          <a:endParaRPr lang="da-DK"/>
        </a:p>
      </dgm:t>
    </dgm:pt>
    <dgm:pt modelId="{9D2F9548-2E39-4155-80CE-303862877350}" type="pres">
      <dgm:prSet presAssocID="{9D5649DF-701D-4C86-AEE1-76C9A4E50CEB}" presName="hierChild3" presStyleCnt="0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da-DK"/>
        </a:p>
      </dgm:t>
    </dgm:pt>
  </dgm:ptLst>
  <dgm:cxnLst>
    <dgm:cxn modelId="{FF2AF400-4022-42DC-A4F8-F6F4EB5A9DD4}" type="presOf" srcId="{9D5649DF-701D-4C86-AEE1-76C9A4E50CEB}" destId="{5C3B0D87-1550-48FE-B8AE-97DC03F74134}" srcOrd="0" destOrd="0" presId="urn:microsoft.com/office/officeart/2005/8/layout/hierarchy1"/>
    <dgm:cxn modelId="{6E1298D6-B980-40ED-9A89-1F67BBCC5D14}" type="presOf" srcId="{D41E9B77-04EF-45A2-9F1B-3CB858E0B797}" destId="{AD7C18FF-97D0-4217-95EF-C32420633772}" srcOrd="0" destOrd="0" presId="urn:microsoft.com/office/officeart/2005/8/layout/hierarchy1"/>
    <dgm:cxn modelId="{571AE570-6B75-4138-B6B4-548F8E4BD223}" type="presOf" srcId="{62D25578-ADB9-49AB-A791-499D6985E5EA}" destId="{2C9728C2-A968-47FA-A1E8-6386E1A8D748}" srcOrd="0" destOrd="0" presId="urn:microsoft.com/office/officeart/2005/8/layout/hierarchy1"/>
    <dgm:cxn modelId="{F29004E5-95E8-4D88-AC0D-123E8BBEA478}" srcId="{FD770231-96B6-4DC3-BF0E-C89B1FF711B6}" destId="{9D5649DF-701D-4C86-AEE1-76C9A4E50CEB}" srcOrd="1" destOrd="0" parTransId="{4855B31B-5B6B-4B99-9B6C-302B1D8A47DC}" sibTransId="{D52BA651-53D9-4290-996A-5E6974C5C06B}"/>
    <dgm:cxn modelId="{54D0D117-7C06-43C4-A6AF-A74A74729288}" type="presOf" srcId="{FD770231-96B6-4DC3-BF0E-C89B1FF711B6}" destId="{DA2D032A-B8CE-4E98-951D-72B404CF3FDC}" srcOrd="0" destOrd="0" presId="urn:microsoft.com/office/officeart/2005/8/layout/hierarchy1"/>
    <dgm:cxn modelId="{7D714FD8-5E94-4F86-92B5-6A0C1F86577E}" srcId="{FD770231-96B6-4DC3-BF0E-C89B1FF711B6}" destId="{D41E9B77-04EF-45A2-9F1B-3CB858E0B797}" srcOrd="0" destOrd="0" parTransId="{D6E6ACB3-2CEF-43AC-AEE2-6ABCFF1106A1}" sibTransId="{73441BB4-98D0-4BE2-881F-64B19E0CE0F0}"/>
    <dgm:cxn modelId="{C17301AA-C800-4630-9FBB-5C58D2655453}" type="presOf" srcId="{4855B31B-5B6B-4B99-9B6C-302B1D8A47DC}" destId="{64CD4B77-78B8-47F2-8201-2250F3AA6BBB}" srcOrd="0" destOrd="0" presId="urn:microsoft.com/office/officeart/2005/8/layout/hierarchy1"/>
    <dgm:cxn modelId="{11293D7D-8DC0-47F6-945F-55DD848B42A1}" type="presOf" srcId="{D6E6ACB3-2CEF-43AC-AEE2-6ABCFF1106A1}" destId="{CC059B58-662A-4390-90F6-9A8CE8421727}" srcOrd="0" destOrd="0" presId="urn:microsoft.com/office/officeart/2005/8/layout/hierarchy1"/>
    <dgm:cxn modelId="{3F0EE222-9A45-4777-A7B5-4AD4A0D1F207}" srcId="{62D25578-ADB9-49AB-A791-499D6985E5EA}" destId="{FD770231-96B6-4DC3-BF0E-C89B1FF711B6}" srcOrd="0" destOrd="0" parTransId="{5DEB90CF-A57D-4EC7-9F46-483C914DD66C}" sibTransId="{CCF9B72B-B0C6-43C4-B845-113DB437DC84}"/>
    <dgm:cxn modelId="{F451A05E-A6F7-4433-90DE-EA657889B07B}" type="presParOf" srcId="{2C9728C2-A968-47FA-A1E8-6386E1A8D748}" destId="{47784CBD-0FE7-4B65-A5D1-9EC79E67B137}" srcOrd="0" destOrd="0" presId="urn:microsoft.com/office/officeart/2005/8/layout/hierarchy1"/>
    <dgm:cxn modelId="{6F902B48-0A31-49E1-A21D-D463A37F136C}" type="presParOf" srcId="{47784CBD-0FE7-4B65-A5D1-9EC79E67B137}" destId="{8429F991-5CAD-45E1-B5C9-9CBAF6A0CC29}" srcOrd="0" destOrd="0" presId="urn:microsoft.com/office/officeart/2005/8/layout/hierarchy1"/>
    <dgm:cxn modelId="{E2249AFD-9655-43E9-8155-D8830D8CF1BB}" type="presParOf" srcId="{8429F991-5CAD-45E1-B5C9-9CBAF6A0CC29}" destId="{AA39B01F-B079-4CB4-8F6B-BE450E0C2FB3}" srcOrd="0" destOrd="0" presId="urn:microsoft.com/office/officeart/2005/8/layout/hierarchy1"/>
    <dgm:cxn modelId="{E0B85116-3185-431A-9AAA-6E44A2A04FAD}" type="presParOf" srcId="{8429F991-5CAD-45E1-B5C9-9CBAF6A0CC29}" destId="{DA2D032A-B8CE-4E98-951D-72B404CF3FDC}" srcOrd="1" destOrd="0" presId="urn:microsoft.com/office/officeart/2005/8/layout/hierarchy1"/>
    <dgm:cxn modelId="{CEDAE536-4472-4D81-9E0A-1D9A0695C735}" type="presParOf" srcId="{47784CBD-0FE7-4B65-A5D1-9EC79E67B137}" destId="{A8DC28F9-E755-4DEC-96FE-666EC8F7A429}" srcOrd="1" destOrd="0" presId="urn:microsoft.com/office/officeart/2005/8/layout/hierarchy1"/>
    <dgm:cxn modelId="{DAC803D2-7CB0-4FFB-890F-3CB68BC7E009}" type="presParOf" srcId="{A8DC28F9-E755-4DEC-96FE-666EC8F7A429}" destId="{CC059B58-662A-4390-90F6-9A8CE8421727}" srcOrd="0" destOrd="0" presId="urn:microsoft.com/office/officeart/2005/8/layout/hierarchy1"/>
    <dgm:cxn modelId="{DA27425C-04B9-43D4-906E-87DA2E019373}" type="presParOf" srcId="{A8DC28F9-E755-4DEC-96FE-666EC8F7A429}" destId="{817B7F40-D5A7-42CB-AF8F-F38327872E89}" srcOrd="1" destOrd="0" presId="urn:microsoft.com/office/officeart/2005/8/layout/hierarchy1"/>
    <dgm:cxn modelId="{C0CEDFE9-CC6D-4BB6-84AD-2DD53033467C}" type="presParOf" srcId="{817B7F40-D5A7-42CB-AF8F-F38327872E89}" destId="{AF609C24-075C-42A2-98F0-6F252094B8BD}" srcOrd="0" destOrd="0" presId="urn:microsoft.com/office/officeart/2005/8/layout/hierarchy1"/>
    <dgm:cxn modelId="{0DEC3819-B27C-4B9C-A236-97205AA3959C}" type="presParOf" srcId="{AF609C24-075C-42A2-98F0-6F252094B8BD}" destId="{FE4B9B07-C919-4948-B526-30D12A36BE85}" srcOrd="0" destOrd="0" presId="urn:microsoft.com/office/officeart/2005/8/layout/hierarchy1"/>
    <dgm:cxn modelId="{B3D10F3B-68EC-4C2F-BB21-DECA048D6FC2}" type="presParOf" srcId="{AF609C24-075C-42A2-98F0-6F252094B8BD}" destId="{AD7C18FF-97D0-4217-95EF-C32420633772}" srcOrd="1" destOrd="0" presId="urn:microsoft.com/office/officeart/2005/8/layout/hierarchy1"/>
    <dgm:cxn modelId="{DA50779F-856E-4AC7-8AF7-1677C4861AA6}" type="presParOf" srcId="{817B7F40-D5A7-42CB-AF8F-F38327872E89}" destId="{2DADE325-AE69-4799-A5FC-BA460A25221E}" srcOrd="1" destOrd="0" presId="urn:microsoft.com/office/officeart/2005/8/layout/hierarchy1"/>
    <dgm:cxn modelId="{96C91703-3139-4D83-8F3D-114BE2658377}" type="presParOf" srcId="{A8DC28F9-E755-4DEC-96FE-666EC8F7A429}" destId="{64CD4B77-78B8-47F2-8201-2250F3AA6BBB}" srcOrd="2" destOrd="0" presId="urn:microsoft.com/office/officeart/2005/8/layout/hierarchy1"/>
    <dgm:cxn modelId="{83548578-2C65-4306-9981-E3BC3598B5C3}" type="presParOf" srcId="{A8DC28F9-E755-4DEC-96FE-666EC8F7A429}" destId="{88EEBBBE-18B8-49D2-B4F0-37A4ADF23BBC}" srcOrd="3" destOrd="0" presId="urn:microsoft.com/office/officeart/2005/8/layout/hierarchy1"/>
    <dgm:cxn modelId="{F92199CA-95FC-440B-A584-B029E14CFE91}" type="presParOf" srcId="{88EEBBBE-18B8-49D2-B4F0-37A4ADF23BBC}" destId="{52A6F019-FA87-4FB5-9DE6-5D41F7C6DC88}" srcOrd="0" destOrd="0" presId="urn:microsoft.com/office/officeart/2005/8/layout/hierarchy1"/>
    <dgm:cxn modelId="{76C9C93B-48CE-4231-8019-F46890B199A7}" type="presParOf" srcId="{52A6F019-FA87-4FB5-9DE6-5D41F7C6DC88}" destId="{1A96ABBE-243F-4386-B5EB-E7BF9496E23B}" srcOrd="0" destOrd="0" presId="urn:microsoft.com/office/officeart/2005/8/layout/hierarchy1"/>
    <dgm:cxn modelId="{F7BA626E-7225-4A20-AE46-DC67731CA158}" type="presParOf" srcId="{52A6F019-FA87-4FB5-9DE6-5D41F7C6DC88}" destId="{5C3B0D87-1550-48FE-B8AE-97DC03F74134}" srcOrd="1" destOrd="0" presId="urn:microsoft.com/office/officeart/2005/8/layout/hierarchy1"/>
    <dgm:cxn modelId="{536C2E60-B278-4CEC-8E50-66E450386187}" type="presParOf" srcId="{88EEBBBE-18B8-49D2-B4F0-37A4ADF23BBC}" destId="{9D2F9548-2E39-4155-80CE-30386287735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D4B77-78B8-47F2-8201-2250F3AA6BBB}">
      <dsp:nvSpPr>
        <dsp:cNvPr id="0" name=""/>
        <dsp:cNvSpPr/>
      </dsp:nvSpPr>
      <dsp:spPr>
        <a:xfrm>
          <a:off x="2719428" y="1170701"/>
          <a:ext cx="1798071" cy="536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794"/>
              </a:lnTo>
              <a:lnTo>
                <a:pt x="1798071" y="365794"/>
              </a:lnTo>
              <a:lnTo>
                <a:pt x="1798071" y="536501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59B58-662A-4390-90F6-9A8CE8421727}">
      <dsp:nvSpPr>
        <dsp:cNvPr id="0" name=""/>
        <dsp:cNvSpPr/>
      </dsp:nvSpPr>
      <dsp:spPr>
        <a:xfrm>
          <a:off x="780062" y="1170701"/>
          <a:ext cx="1939365" cy="536501"/>
        </a:xfrm>
        <a:custGeom>
          <a:avLst/>
          <a:gdLst/>
          <a:ahLst/>
          <a:cxnLst/>
          <a:rect l="0" t="0" r="0" b="0"/>
          <a:pathLst>
            <a:path>
              <a:moveTo>
                <a:pt x="1939365" y="0"/>
              </a:moveTo>
              <a:lnTo>
                <a:pt x="1939365" y="365794"/>
              </a:lnTo>
              <a:lnTo>
                <a:pt x="0" y="365794"/>
              </a:lnTo>
              <a:lnTo>
                <a:pt x="0" y="536501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9B01F-B079-4CB4-8F6B-BE450E0C2FB3}">
      <dsp:nvSpPr>
        <dsp:cNvPr id="0" name=""/>
        <dsp:cNvSpPr/>
      </dsp:nvSpPr>
      <dsp:spPr>
        <a:xfrm>
          <a:off x="1798071" y="578"/>
          <a:ext cx="1842713" cy="11701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2D032A-B8CE-4E98-951D-72B404CF3FDC}">
      <dsp:nvSpPr>
        <dsp:cNvPr id="0" name=""/>
        <dsp:cNvSpPr/>
      </dsp:nvSpPr>
      <dsp:spPr>
        <a:xfrm>
          <a:off x="2002817" y="195087"/>
          <a:ext cx="1842713" cy="11701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900" kern="1200" dirty="0" smtClean="0"/>
            <a:t>Type</a:t>
          </a:r>
          <a:endParaRPr lang="da-DK" sz="2900" kern="1200" dirty="0"/>
        </a:p>
      </dsp:txBody>
      <dsp:txXfrm>
        <a:off x="2037089" y="229359"/>
        <a:ext cx="1774169" cy="1101578"/>
      </dsp:txXfrm>
    </dsp:sp>
    <dsp:sp modelId="{FE4B9B07-C919-4948-B526-30D12A36BE85}">
      <dsp:nvSpPr>
        <dsp:cNvPr id="0" name=""/>
        <dsp:cNvSpPr/>
      </dsp:nvSpPr>
      <dsp:spPr>
        <a:xfrm>
          <a:off x="-141294" y="1707202"/>
          <a:ext cx="1842713" cy="11701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7C18FF-97D0-4217-95EF-C32420633772}">
      <dsp:nvSpPr>
        <dsp:cNvPr id="0" name=""/>
        <dsp:cNvSpPr/>
      </dsp:nvSpPr>
      <dsp:spPr>
        <a:xfrm>
          <a:off x="63451" y="1901711"/>
          <a:ext cx="1842713" cy="11701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900" kern="1200" dirty="0" err="1" smtClean="0"/>
            <a:t>Value</a:t>
          </a:r>
          <a:r>
            <a:rPr lang="da-DK" sz="2900" kern="1200" dirty="0" smtClean="0"/>
            <a:t> Type</a:t>
          </a:r>
          <a:endParaRPr lang="da-DK" sz="2900" kern="1200" dirty="0"/>
        </a:p>
      </dsp:txBody>
      <dsp:txXfrm>
        <a:off x="97723" y="1935983"/>
        <a:ext cx="1774169" cy="1101578"/>
      </dsp:txXfrm>
    </dsp:sp>
    <dsp:sp modelId="{1A96ABBE-243F-4386-B5EB-E7BF9496E23B}">
      <dsp:nvSpPr>
        <dsp:cNvPr id="0" name=""/>
        <dsp:cNvSpPr/>
      </dsp:nvSpPr>
      <dsp:spPr>
        <a:xfrm>
          <a:off x="3596142" y="1707202"/>
          <a:ext cx="1842713" cy="11701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3B0D87-1550-48FE-B8AE-97DC03F74134}">
      <dsp:nvSpPr>
        <dsp:cNvPr id="0" name=""/>
        <dsp:cNvSpPr/>
      </dsp:nvSpPr>
      <dsp:spPr>
        <a:xfrm>
          <a:off x="3800888" y="1901711"/>
          <a:ext cx="1842713" cy="11701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900" kern="1200" dirty="0" smtClean="0"/>
            <a:t>Reference Type</a:t>
          </a:r>
          <a:endParaRPr lang="da-DK" sz="2900" kern="1200" dirty="0"/>
        </a:p>
      </dsp:txBody>
      <dsp:txXfrm>
        <a:off x="3835160" y="1935983"/>
        <a:ext cx="1774169" cy="1101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FA857-2522-43A0-A715-2E459C56A198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D7743-E134-4D4D-92A4-CC6541DEE163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0632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8539A-412E-4890-BAE7-146FC9254F78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750888"/>
            <a:ext cx="5006975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56626"/>
            <a:ext cx="5486400" cy="450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48561-AAC0-4226-BE68-3360D8D0BF2F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816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0897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6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309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400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508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There are</a:t>
            </a:r>
            <a:r>
              <a:rPr lang="en-US" baseline="0" dirty="0" smtClean="0">
                <a:latin typeface="Times" pitchFamily="48" charset="0"/>
              </a:rPr>
              <a:t> many others, e.g. bitwise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Can define and overload operators yourself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046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428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133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693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Ask what the value of j is.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Run the example. Show the value in</a:t>
            </a:r>
            <a:r>
              <a:rPr lang="en-US" baseline="0" dirty="0" smtClean="0">
                <a:latin typeface="Times" pitchFamily="48" charset="0"/>
              </a:rPr>
              <a:t> the debugger.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Modify </a:t>
            </a:r>
            <a:r>
              <a:rPr lang="en-US" baseline="0" dirty="0" err="1" smtClean="0">
                <a:latin typeface="Times" pitchFamily="48" charset="0"/>
              </a:rPr>
              <a:t>i</a:t>
            </a:r>
            <a:r>
              <a:rPr lang="en-US" baseline="0" dirty="0" smtClean="0">
                <a:latin typeface="Times" pitchFamily="48" charset="0"/>
              </a:rPr>
              <a:t> and repeat.</a:t>
            </a:r>
            <a:endParaRPr lang="en-US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017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43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9522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Note that implicitly</a:t>
            </a:r>
            <a:r>
              <a:rPr lang="en-US" baseline="0" dirty="0" smtClean="0">
                <a:latin typeface="Times" pitchFamily="48" charset="0"/>
              </a:rPr>
              <a:t> typed variables must be local!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Ask the students what type they think they have. Run the program to see their types.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Try mixing up with doubles and floats etc.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None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132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6963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Ask the students what the </a:t>
            </a:r>
            <a:r>
              <a:rPr lang="en-US" dirty="0" err="1" smtClean="0">
                <a:latin typeface="Times" pitchFamily="48" charset="0"/>
              </a:rPr>
              <a:t>Console.WriteLine</a:t>
            </a:r>
            <a:r>
              <a:rPr lang="en-US" baseline="0" dirty="0" smtClean="0">
                <a:latin typeface="Times" pitchFamily="48" charset="0"/>
              </a:rPr>
              <a:t>() statement will write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557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r>
              <a:rPr lang="en-US" dirty="0" smtClean="0">
                <a:latin typeface="Times" pitchFamily="48" charset="0"/>
              </a:rPr>
              <a:t>Create</a:t>
            </a:r>
            <a:r>
              <a:rPr lang="en-US" baseline="0" dirty="0" smtClean="0">
                <a:latin typeface="Times" pitchFamily="48" charset="0"/>
              </a:rPr>
              <a:t> a Point type as </a:t>
            </a:r>
            <a:r>
              <a:rPr lang="da-DK" sz="1200" dirty="0" err="1" smtClean="0">
                <a:latin typeface="Consolas" pitchFamily="49" charset="0"/>
              </a:rPr>
              <a:t>struct</a:t>
            </a:r>
            <a:r>
              <a:rPr lang="da-DK" sz="1200" dirty="0" smtClean="0">
                <a:latin typeface="Consolas" pitchFamily="49" charset="0"/>
              </a:rPr>
              <a:t> Point</a:t>
            </a:r>
          </a:p>
          <a:p>
            <a:r>
              <a:rPr lang="da-DK" sz="1200" dirty="0" smtClean="0">
                <a:latin typeface="Consolas" pitchFamily="49" charset="0"/>
              </a:rPr>
              <a:t>{</a:t>
            </a:r>
          </a:p>
          <a:p>
            <a:r>
              <a:rPr lang="da-DK" sz="1200" dirty="0" smtClean="0">
                <a:latin typeface="Consolas" pitchFamily="49" charset="0"/>
              </a:rPr>
              <a:t>   </a:t>
            </a:r>
            <a:r>
              <a:rPr lang="da-DK" sz="1200" dirty="0" err="1" smtClean="0">
                <a:latin typeface="Consolas" pitchFamily="49" charset="0"/>
              </a:rPr>
              <a:t>int</a:t>
            </a:r>
            <a:r>
              <a:rPr lang="da-DK" sz="1200" dirty="0" smtClean="0">
                <a:latin typeface="Consolas" pitchFamily="49" charset="0"/>
              </a:rPr>
              <a:t> </a:t>
            </a:r>
            <a:r>
              <a:rPr lang="da-DK" sz="1200" dirty="0" err="1" smtClean="0">
                <a:latin typeface="Consolas" pitchFamily="49" charset="0"/>
              </a:rPr>
              <a:t>x,y</a:t>
            </a:r>
            <a:r>
              <a:rPr lang="da-DK" sz="1200" dirty="0" smtClean="0">
                <a:latin typeface="Consolas" pitchFamily="49" charset="0"/>
              </a:rPr>
              <a:t>;</a:t>
            </a:r>
          </a:p>
          <a:p>
            <a:r>
              <a:rPr lang="da-DK" sz="1200" dirty="0" smtClean="0">
                <a:latin typeface="Consolas" pitchFamily="49" charset="0"/>
              </a:rPr>
              <a:t>}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dirty="0" smtClean="0">
                <a:latin typeface="Times" pitchFamily="48" charset="0"/>
              </a:rPr>
              <a:t>Private</a:t>
            </a:r>
            <a:r>
              <a:rPr lang="en-US" sz="1200" kern="1200" baseline="0" dirty="0" smtClean="0">
                <a:latin typeface="Times" pitchFamily="48" charset="0"/>
              </a:rPr>
              <a:t> by default. Show </a:t>
            </a:r>
            <a:r>
              <a:rPr lang="en-US" sz="1200" kern="1200" baseline="0" dirty="0" err="1" smtClean="0">
                <a:latin typeface="Times" pitchFamily="48" charset="0"/>
              </a:rPr>
              <a:t>Intellisense</a:t>
            </a:r>
            <a:r>
              <a:rPr lang="en-US" sz="1200" kern="1200" baseline="0" dirty="0" smtClean="0">
                <a:latin typeface="Times" pitchFamily="48" charset="0"/>
              </a:rPr>
              <a:t>. Correct error.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baseline="0" dirty="0" smtClean="0">
                <a:latin typeface="Times" pitchFamily="48" charset="0"/>
              </a:rPr>
              <a:t>Show </a:t>
            </a:r>
            <a:r>
              <a:rPr lang="en-US" sz="1200" kern="1200" baseline="0" dirty="0" err="1" smtClean="0">
                <a:latin typeface="Times" pitchFamily="48" charset="0"/>
              </a:rPr>
              <a:t>Intellisense</a:t>
            </a:r>
            <a:r>
              <a:rPr lang="en-US" sz="1200" kern="1200" baseline="0" dirty="0" smtClean="0">
                <a:latin typeface="Times" pitchFamily="48" charset="0"/>
              </a:rPr>
              <a:t> again with public. Set values.</a:t>
            </a:r>
            <a:endParaRPr lang="da-DK" sz="1200" kern="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155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309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1544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655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3459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The new operator is general for reference types!</a:t>
            </a:r>
          </a:p>
        </p:txBody>
      </p:sp>
    </p:spTree>
    <p:extLst>
      <p:ext uri="{BB962C8B-B14F-4D97-AF65-F5344CB8AC3E}">
        <p14:creationId xmlns:p14="http://schemas.microsoft.com/office/powerpoint/2010/main" val="9380149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388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Every variable</a:t>
            </a:r>
            <a:r>
              <a:rPr lang="en-US" baseline="0" dirty="0" smtClean="0">
                <a:latin typeface="Times" pitchFamily="48" charset="0"/>
              </a:rPr>
              <a:t> has a </a:t>
            </a:r>
            <a:r>
              <a:rPr lang="en-US" baseline="0" dirty="0" err="1" smtClean="0">
                <a:latin typeface="Times" pitchFamily="48" charset="0"/>
              </a:rPr>
              <a:t>datatype</a:t>
            </a:r>
            <a:r>
              <a:rPr lang="en-US" baseline="0" dirty="0" smtClean="0">
                <a:latin typeface="Times" pitchFamily="48" charset="0"/>
              </a:rPr>
              <a:t> which decides the values that can be stored in the variable.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C# type-safe: Variables always contains values of the correct type.</a:t>
            </a:r>
            <a:endParaRPr lang="en-US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Decides how types are declared, initialized, and handled.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Common</a:t>
            </a:r>
            <a:r>
              <a:rPr lang="en-US" baseline="0" dirty="0" smtClean="0">
                <a:latin typeface="Times" pitchFamily="48" charset="0"/>
              </a:rPr>
              <a:t> Type System is cross-language.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CTS is a part of the Common Language Specification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235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Show and run an example of this!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This is general for ALL reference types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8356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Show and run an example of this!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This is general for ALL reference types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3027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436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265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Do show examples in code if students are ready for it!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Set</a:t>
            </a:r>
            <a:r>
              <a:rPr lang="en-US" baseline="0" dirty="0" smtClean="0">
                <a:latin typeface="Times" pitchFamily="48" charset="0"/>
              </a:rPr>
              <a:t> the scene for later modules by mentioning that Sort() requires </a:t>
            </a:r>
            <a:r>
              <a:rPr lang="en-US" baseline="0" dirty="0" err="1" smtClean="0">
                <a:latin typeface="Times" pitchFamily="48" charset="0"/>
              </a:rPr>
              <a:t>IComparable</a:t>
            </a:r>
            <a:r>
              <a:rPr lang="en-US" baseline="0" dirty="0" smtClean="0">
                <a:latin typeface="Times" pitchFamily="48" charset="0"/>
              </a:rPr>
              <a:t> and </a:t>
            </a:r>
            <a:r>
              <a:rPr lang="en-US" baseline="0" dirty="0" err="1" smtClean="0">
                <a:latin typeface="Times" pitchFamily="48" charset="0"/>
              </a:rPr>
              <a:t>IndexOf</a:t>
            </a:r>
            <a:r>
              <a:rPr lang="en-US" baseline="0" dirty="0" smtClean="0">
                <a:latin typeface="Times" pitchFamily="48" charset="0"/>
              </a:rPr>
              <a:t>() requires </a:t>
            </a:r>
            <a:r>
              <a:rPr lang="en-US" baseline="0" dirty="0" err="1" smtClean="0">
                <a:latin typeface="Times" pitchFamily="48" charset="0"/>
              </a:rPr>
              <a:t>IEquatable</a:t>
            </a:r>
            <a:r>
              <a:rPr lang="en-US" baseline="0" dirty="0" smtClean="0">
                <a:latin typeface="Times" pitchFamily="48" charset="0"/>
              </a:rPr>
              <a:t>.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8986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957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0927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Show how the bottom two are formatted!</a:t>
            </a:r>
          </a:p>
        </p:txBody>
      </p:sp>
    </p:spTree>
    <p:extLst>
      <p:ext uri="{BB962C8B-B14F-4D97-AF65-F5344CB8AC3E}">
        <p14:creationId xmlns:p14="http://schemas.microsoft.com/office/powerpoint/2010/main" val="23807055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5335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946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Draw</a:t>
            </a:r>
            <a:r>
              <a:rPr lang="en-US" baseline="0" dirty="0" smtClean="0">
                <a:latin typeface="Times" pitchFamily="48" charset="0"/>
              </a:rPr>
              <a:t> “memory” boxes illustrating the difference.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5109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511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162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1039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880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588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Times" pitchFamily="48" charset="0"/>
              </a:rPr>
              <a:t>uint</a:t>
            </a:r>
            <a:r>
              <a:rPr lang="en-US" dirty="0" smtClean="0">
                <a:latin typeface="Times" pitchFamily="48" charset="0"/>
              </a:rPr>
              <a:t> is not CLS-compliant!</a:t>
            </a:r>
          </a:p>
        </p:txBody>
      </p:sp>
    </p:spTree>
    <p:extLst>
      <p:ext uri="{BB962C8B-B14F-4D97-AF65-F5344CB8AC3E}">
        <p14:creationId xmlns:p14="http://schemas.microsoft.com/office/powerpoint/2010/main" val="896689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576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238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2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pic>
        <p:nvPicPr>
          <p:cNvPr id="11" name="Picture 2" descr="http://www.ryslinge-efterskole.dk/sites/default/files/content/sponsors/teknologisk_institut_logo58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966" y="5036391"/>
            <a:ext cx="2618234" cy="135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042792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4008" y="1484784"/>
            <a:ext cx="4042792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581128"/>
            <a:ext cx="9144000" cy="227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22376" y="3501008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ctr">
              <a:buNone/>
              <a:defRPr sz="4800" b="0" cap="none" baseline="0">
                <a:solidFill>
                  <a:schemeClr val="bg1"/>
                </a:solidFill>
                <a:effectLst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107950"/>
            <a:ext cx="8431806" cy="114040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C6A5-A5C0-4F2A-815B-7A0D6C777D4B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9027" y="1606163"/>
            <a:ext cx="8762336" cy="48661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Rectangle 49"/>
          <p:cNvSpPr>
            <a:spLocks noChangeArrowheads="1"/>
          </p:cNvSpPr>
          <p:nvPr userDrawn="1"/>
        </p:nvSpPr>
        <p:spPr bwMode="auto">
          <a:xfrm>
            <a:off x="0" y="5754688"/>
            <a:ext cx="103188" cy="1103312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67" descr="logo_sort_v2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8" y="228600"/>
            <a:ext cx="143986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5" r:id="rId3"/>
    <p:sldLayoutId id="2147483675" r:id="rId4"/>
    <p:sldLayoutId id="2147483679" r:id="rId5"/>
    <p:sldLayoutId id="2147483680" r:id="rId6"/>
    <p:sldLayoutId id="2147483682" r:id="rId7"/>
    <p:sldLayoutId id="2147483683" r:id="rId8"/>
    <p:sldLayoutId id="2147483684" r:id="rId9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/>
          <a:latin typeface="+mn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Arial" pitchFamily="34" charset="0"/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hyperlink" Target="file:///C:/DSE/Icon%20Experience/V%20Collections/search.html" TargetMode="External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7233"/>
            <a:ext cx="7772400" cy="3867911"/>
          </a:xfrm>
        </p:spPr>
        <p:txBody>
          <a:bodyPr>
            <a:normAutofit/>
          </a:bodyPr>
          <a:lstStyle/>
          <a:p>
            <a:pPr algn="l"/>
            <a:r>
              <a:rPr lang="da-DK" b="0" dirty="0" err="1" smtClean="0">
                <a:effectLst/>
              </a:rPr>
              <a:t>Module</a:t>
            </a:r>
            <a:r>
              <a:rPr lang="da-DK" b="0" dirty="0" smtClean="0">
                <a:effectLst/>
              </a:rPr>
              <a:t> 02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Types and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 Types”</a:t>
            </a:r>
            <a:endParaRPr lang="da-D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Declare by data type and variable name</a:t>
            </a:r>
          </a:p>
          <a:p>
            <a:pPr eaLnBrk="1" hangingPunct="1">
              <a:buNone/>
            </a:pPr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Multiple variables can be declared simultaneously</a:t>
            </a:r>
          </a:p>
          <a:p>
            <a:pPr marL="109728" indent="0" eaLnBrk="1" hangingPunct="1">
              <a:buNone/>
            </a:pPr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Local variables can be declared everywhere in methods</a:t>
            </a:r>
          </a:p>
          <a:p>
            <a:pPr eaLnBrk="1" hangingPunct="1"/>
            <a:r>
              <a:rPr lang="en-US" sz="2000" dirty="0" smtClean="0"/>
              <a:t>Class-level variables are called </a:t>
            </a:r>
            <a:r>
              <a:rPr lang="en-US" sz="2000" i="1" dirty="0" smtClean="0"/>
              <a:t>members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Declaring Variables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99592" y="1881951"/>
            <a:ext cx="6951662" cy="35718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b="1" kern="0" dirty="0" err="1" smtClean="0">
                <a:latin typeface="Consolas" pitchFamily="49" charset="0"/>
              </a:rPr>
              <a:t>bool</a:t>
            </a:r>
            <a:r>
              <a:rPr lang="da-DK" b="1" kern="0" dirty="0" smtClean="0">
                <a:latin typeface="Consolas" pitchFamily="49" charset="0"/>
              </a:rPr>
              <a:t> </a:t>
            </a:r>
            <a:r>
              <a:rPr lang="da-DK" b="1" kern="0" dirty="0" err="1" smtClean="0">
                <a:latin typeface="Consolas" pitchFamily="49" charset="0"/>
              </a:rPr>
              <a:t>isStarted</a:t>
            </a:r>
            <a:r>
              <a:rPr lang="da-DK" b="1" kern="0" dirty="0" smtClean="0">
                <a:latin typeface="Consolas" pitchFamily="49" charset="0"/>
              </a:rPr>
              <a:t>;</a:t>
            </a:r>
            <a:endParaRPr lang="da-DK" b="1" kern="0" dirty="0">
              <a:latin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99592" y="2996952"/>
            <a:ext cx="6951662" cy="35718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kern="0" dirty="0" err="1" smtClean="0">
                <a:latin typeface="Consolas" pitchFamily="49" charset="0"/>
              </a:rPr>
              <a:t>int</a:t>
            </a:r>
            <a:r>
              <a:rPr lang="da-DK" kern="0" dirty="0" smtClean="0">
                <a:latin typeface="Consolas" pitchFamily="49" charset="0"/>
              </a:rPr>
              <a:t> </a:t>
            </a:r>
            <a:r>
              <a:rPr lang="da-DK" b="1" kern="0" dirty="0" err="1" smtClean="0">
                <a:latin typeface="Consolas" pitchFamily="49" charset="0"/>
              </a:rPr>
              <a:t>favoriteNumber</a:t>
            </a:r>
            <a:r>
              <a:rPr lang="da-DK" b="1" kern="0" dirty="0" smtClean="0">
                <a:latin typeface="Consolas" pitchFamily="49" charset="0"/>
              </a:rPr>
              <a:t>, i, j</a:t>
            </a:r>
            <a:r>
              <a:rPr lang="da-DK" kern="0" dirty="0" smtClean="0">
                <a:latin typeface="Consolas" pitchFamily="49" charset="0"/>
              </a:rPr>
              <a:t>;</a:t>
            </a:r>
            <a:endParaRPr lang="da-DK" kern="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94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Assign values by using the assignment operator </a:t>
            </a:r>
            <a:r>
              <a:rPr lang="en-US" dirty="0" smtClean="0">
                <a:latin typeface="Consolas" pitchFamily="49" charset="0"/>
              </a:rPr>
              <a:t>=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Variables can be declared and assigned simultaneously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marL="109728" indent="0" eaLnBrk="1" hangingPunct="1"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Note: Variables </a:t>
            </a:r>
            <a:r>
              <a:rPr lang="en-US" u="sng" dirty="0" smtClean="0"/>
              <a:t>must</a:t>
            </a:r>
            <a:r>
              <a:rPr lang="en-US" dirty="0" smtClean="0"/>
              <a:t> be initialized before use!</a:t>
            </a: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Assigning Values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28662" y="2285992"/>
            <a:ext cx="6951662" cy="57150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kern="0" dirty="0" err="1" smtClean="0">
                <a:latin typeface="Consolas" pitchFamily="49" charset="0"/>
              </a:rPr>
              <a:t>bool</a:t>
            </a:r>
            <a:r>
              <a:rPr lang="da-DK" kern="0" dirty="0" smtClean="0">
                <a:latin typeface="Consolas" pitchFamily="49" charset="0"/>
              </a:rPr>
              <a:t> </a:t>
            </a:r>
            <a:r>
              <a:rPr lang="da-DK" kern="0" dirty="0" err="1" smtClean="0">
                <a:latin typeface="Consolas" pitchFamily="49" charset="0"/>
              </a:rPr>
              <a:t>isStarted</a:t>
            </a:r>
            <a:r>
              <a:rPr lang="da-DK" kern="0" dirty="0" smtClean="0">
                <a:latin typeface="Consolas" pitchFamily="49" charset="0"/>
              </a:rPr>
              <a:t>;</a:t>
            </a:r>
          </a:p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b="1" kern="0" dirty="0" err="1" smtClean="0">
                <a:latin typeface="Consolas" pitchFamily="49" charset="0"/>
              </a:rPr>
              <a:t>isStarted</a:t>
            </a:r>
            <a:r>
              <a:rPr lang="da-DK" b="1" kern="0" dirty="0" smtClean="0">
                <a:latin typeface="Consolas" pitchFamily="49" charset="0"/>
              </a:rPr>
              <a:t> = true</a:t>
            </a:r>
            <a:r>
              <a:rPr lang="da-DK" kern="0" dirty="0" smtClean="0">
                <a:latin typeface="Consolas" pitchFamily="49" charset="0"/>
              </a:rPr>
              <a:t>;</a:t>
            </a:r>
            <a:endParaRPr lang="da-DK" kern="0" dirty="0">
              <a:latin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06486" y="3939896"/>
            <a:ext cx="6951662" cy="35718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b="1" kern="0" dirty="0" err="1" smtClean="0">
                <a:latin typeface="Consolas" pitchFamily="49" charset="0"/>
              </a:rPr>
              <a:t>int</a:t>
            </a:r>
            <a:r>
              <a:rPr lang="da-DK" b="1" kern="0" dirty="0" smtClean="0">
                <a:latin typeface="Consolas" pitchFamily="49" charset="0"/>
              </a:rPr>
              <a:t> </a:t>
            </a:r>
            <a:r>
              <a:rPr lang="da-DK" b="1" kern="0" dirty="0" err="1" smtClean="0">
                <a:latin typeface="Consolas" pitchFamily="49" charset="0"/>
              </a:rPr>
              <a:t>favoriteNumber</a:t>
            </a:r>
            <a:r>
              <a:rPr lang="da-DK" b="1" kern="0" dirty="0" smtClean="0">
                <a:latin typeface="Consolas" pitchFamily="49" charset="0"/>
              </a:rPr>
              <a:t> = 87, i = 0, j = i;</a:t>
            </a:r>
            <a:endParaRPr lang="da-DK" b="1" kern="0" dirty="0">
              <a:latin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06486" y="4439963"/>
            <a:ext cx="6951662" cy="35718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b="1" kern="0" dirty="0" err="1" smtClean="0">
                <a:latin typeface="Consolas" pitchFamily="49" charset="0"/>
              </a:rPr>
              <a:t>char</a:t>
            </a:r>
            <a:r>
              <a:rPr lang="da-DK" b="1" kern="0" dirty="0" smtClean="0">
                <a:latin typeface="Consolas" pitchFamily="49" charset="0"/>
              </a:rPr>
              <a:t> c = ’A’;</a:t>
            </a:r>
            <a:endParaRPr lang="da-DK" b="1" kern="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45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Compiler requires that only letters, digits, and underscores are used</a:t>
            </a:r>
          </a:p>
          <a:p>
            <a:pPr eaLnBrk="1" hangingPunct="1"/>
            <a:r>
              <a:rPr lang="en-US" sz="2000" dirty="0" smtClean="0"/>
              <a:t>C# keywords are reserved</a:t>
            </a:r>
          </a:p>
          <a:p>
            <a:pPr eaLnBrk="1" hangingPunct="1"/>
            <a:r>
              <a:rPr lang="en-US" sz="2000" dirty="0" smtClean="0"/>
              <a:t>Case-sensitive!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Recommendations</a:t>
            </a:r>
          </a:p>
          <a:p>
            <a:pPr lvl="1" eaLnBrk="1" hangingPunct="1"/>
            <a:r>
              <a:rPr lang="en-US" sz="1800" dirty="0" smtClean="0"/>
              <a:t>Don’t abbreviate. Characters are cheap! </a:t>
            </a:r>
            <a:r>
              <a:rPr lang="en-US" sz="1800" dirty="0" smtClean="0">
                <a:sym typeface="Wingdings" pitchFamily="2" charset="2"/>
              </a:rPr>
              <a:t></a:t>
            </a:r>
            <a:endParaRPr lang="en-US" sz="1800" dirty="0" smtClean="0"/>
          </a:p>
          <a:p>
            <a:pPr lvl="1" eaLnBrk="1" hangingPunct="1"/>
            <a:r>
              <a:rPr lang="en-US" sz="1800" dirty="0" smtClean="0"/>
              <a:t>Use </a:t>
            </a:r>
            <a:r>
              <a:rPr lang="en-US" sz="1800" dirty="0" err="1" smtClean="0"/>
              <a:t>camelCasing</a:t>
            </a:r>
            <a:r>
              <a:rPr lang="en-US" sz="1800" dirty="0" smtClean="0"/>
              <a:t> for variables</a:t>
            </a:r>
          </a:p>
          <a:p>
            <a:pPr lvl="1" eaLnBrk="1" hangingPunct="1"/>
            <a:r>
              <a:rPr lang="en-US" sz="1800" dirty="0" smtClean="0"/>
              <a:t>Use </a:t>
            </a:r>
            <a:r>
              <a:rPr lang="en-US" sz="1800" dirty="0" err="1" smtClean="0"/>
              <a:t>PascalCasing</a:t>
            </a:r>
            <a:r>
              <a:rPr lang="en-US" sz="1800" dirty="0" smtClean="0"/>
              <a:t> for types, classes, methods.</a:t>
            </a: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Naming of Variables</a:t>
            </a:r>
          </a:p>
        </p:txBody>
      </p:sp>
    </p:spTree>
    <p:extLst>
      <p:ext uri="{BB962C8B-B14F-4D97-AF65-F5344CB8AC3E}">
        <p14:creationId xmlns:p14="http://schemas.microsoft.com/office/powerpoint/2010/main" val="128715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Use the const keyword to declare constants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Must be initialized when declared</a:t>
            </a: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Constants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99592" y="1988840"/>
            <a:ext cx="6951662" cy="35718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b="1" kern="0" dirty="0" err="1" smtClean="0">
                <a:latin typeface="Consolas" pitchFamily="49" charset="0"/>
              </a:rPr>
              <a:t>const</a:t>
            </a:r>
            <a:r>
              <a:rPr lang="da-DK" kern="0" dirty="0" smtClean="0">
                <a:latin typeface="Consolas" pitchFamily="49" charset="0"/>
              </a:rPr>
              <a:t> </a:t>
            </a:r>
            <a:r>
              <a:rPr lang="da-DK" kern="0" dirty="0" err="1" smtClean="0">
                <a:latin typeface="Consolas" pitchFamily="49" charset="0"/>
              </a:rPr>
              <a:t>int</a:t>
            </a:r>
            <a:r>
              <a:rPr lang="da-DK" kern="0" dirty="0" smtClean="0">
                <a:latin typeface="Consolas" pitchFamily="49" charset="0"/>
              </a:rPr>
              <a:t> </a:t>
            </a:r>
            <a:r>
              <a:rPr lang="da-DK" kern="0" dirty="0" err="1" smtClean="0">
                <a:latin typeface="Consolas" pitchFamily="49" charset="0"/>
              </a:rPr>
              <a:t>favoriteNumber</a:t>
            </a:r>
            <a:r>
              <a:rPr lang="da-DK" kern="0" dirty="0" smtClean="0">
                <a:latin typeface="Consolas" pitchFamily="49" charset="0"/>
              </a:rPr>
              <a:t> = 87;</a:t>
            </a:r>
            <a:endParaRPr lang="da-DK" kern="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99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268705"/>
              </p:ext>
            </p:extLst>
          </p:nvPr>
        </p:nvGraphicFramePr>
        <p:xfrm>
          <a:off x="645602" y="1556792"/>
          <a:ext cx="7824192" cy="39591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12096"/>
                <a:gridCol w="3912096"/>
              </a:tblGrid>
              <a:tr h="565596">
                <a:tc>
                  <a:txBody>
                    <a:bodyPr/>
                    <a:lstStyle/>
                    <a:p>
                      <a:r>
                        <a:rPr lang="da-DK" sz="2000" baseline="0" dirty="0" smtClean="0"/>
                        <a:t>Operator Type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smtClean="0"/>
                        <a:t>Operators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596">
                <a:tc>
                  <a:txBody>
                    <a:bodyPr/>
                    <a:lstStyle/>
                    <a:p>
                      <a:r>
                        <a:rPr lang="da-DK" sz="2000" dirty="0" err="1" smtClean="0"/>
                        <a:t>Equality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smtClean="0">
                          <a:latin typeface="Consolas" pitchFamily="49" charset="0"/>
                        </a:rPr>
                        <a:t>==</a:t>
                      </a:r>
                      <a:r>
                        <a:rPr lang="da-DK" sz="2000" baseline="0" dirty="0" smtClean="0">
                          <a:latin typeface="Consolas" pitchFamily="49" charset="0"/>
                        </a:rPr>
                        <a:t>   </a:t>
                      </a:r>
                      <a:r>
                        <a:rPr lang="da-DK" sz="2000" dirty="0" smtClean="0">
                          <a:latin typeface="Consolas" pitchFamily="49" charset="0"/>
                        </a:rPr>
                        <a:t>!=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596">
                <a:tc>
                  <a:txBody>
                    <a:bodyPr/>
                    <a:lstStyle/>
                    <a:p>
                      <a:r>
                        <a:rPr lang="da-DK" sz="2000" dirty="0" err="1" smtClean="0"/>
                        <a:t>Relational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smtClean="0">
                          <a:latin typeface="Consolas" pitchFamily="49" charset="0"/>
                        </a:rPr>
                        <a:t>&lt;</a:t>
                      </a:r>
                      <a:r>
                        <a:rPr lang="da-DK" sz="2000" baseline="0" dirty="0" smtClean="0">
                          <a:latin typeface="Consolas" pitchFamily="49" charset="0"/>
                        </a:rPr>
                        <a:t>   &lt;=   &gt;   &gt;=   is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596">
                <a:tc>
                  <a:txBody>
                    <a:bodyPr/>
                    <a:lstStyle/>
                    <a:p>
                      <a:r>
                        <a:rPr lang="da-DK" sz="2000" dirty="0" err="1" smtClean="0"/>
                        <a:t>Conditional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smtClean="0">
                          <a:latin typeface="Consolas" pitchFamily="49" charset="0"/>
                        </a:rPr>
                        <a:t>||</a:t>
                      </a:r>
                      <a:r>
                        <a:rPr lang="da-DK" sz="2000" baseline="0" dirty="0" smtClean="0">
                          <a:latin typeface="Consolas" pitchFamily="49" charset="0"/>
                        </a:rPr>
                        <a:t>  &amp;&amp;  ?: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596">
                <a:tc>
                  <a:txBody>
                    <a:bodyPr/>
                    <a:lstStyle/>
                    <a:p>
                      <a:r>
                        <a:rPr lang="da-DK" sz="2000" dirty="0" err="1" smtClean="0"/>
                        <a:t>Arithmetic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smtClean="0">
                          <a:latin typeface="Consolas" pitchFamily="49" charset="0"/>
                        </a:rPr>
                        <a:t>+   -   *   /   %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596">
                <a:tc>
                  <a:txBody>
                    <a:bodyPr/>
                    <a:lstStyle/>
                    <a:p>
                      <a:r>
                        <a:rPr lang="da-DK" sz="2000" dirty="0" err="1" smtClean="0"/>
                        <a:t>Increment</a:t>
                      </a:r>
                      <a:r>
                        <a:rPr lang="da-DK" sz="2000" dirty="0" smtClean="0"/>
                        <a:t>,</a:t>
                      </a:r>
                      <a:r>
                        <a:rPr lang="da-DK" sz="2000" baseline="0" dirty="0" smtClean="0"/>
                        <a:t> </a:t>
                      </a:r>
                      <a:r>
                        <a:rPr lang="da-DK" sz="2000" baseline="0" dirty="0" err="1" smtClean="0"/>
                        <a:t>Decrement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smtClean="0">
                          <a:latin typeface="Consolas" pitchFamily="49" charset="0"/>
                        </a:rPr>
                        <a:t>++   --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596">
                <a:tc>
                  <a:txBody>
                    <a:bodyPr/>
                    <a:lstStyle/>
                    <a:p>
                      <a:r>
                        <a:rPr lang="da-DK" sz="2000" dirty="0" err="1" smtClean="0"/>
                        <a:t>Assignment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smtClean="0">
                          <a:latin typeface="Consolas" pitchFamily="49" charset="0"/>
                        </a:rPr>
                        <a:t>=   +=   -=   *=   /=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76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Operator precedence determines order of evaluation</a:t>
            </a:r>
          </a:p>
          <a:p>
            <a:pPr lvl="1" eaLnBrk="1" hangingPunct="1"/>
            <a:r>
              <a:rPr lang="en-US" sz="2000" dirty="0" smtClean="0"/>
              <a:t>Multiplicative &gt; Additive.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err="1" smtClean="0"/>
              <a:t>Associativity</a:t>
            </a:r>
            <a:endParaRPr lang="en-US" sz="2400" dirty="0" smtClean="0"/>
          </a:p>
          <a:p>
            <a:pPr lvl="1" eaLnBrk="1" hangingPunct="1"/>
            <a:r>
              <a:rPr lang="en-US" sz="2000" dirty="0" smtClean="0"/>
              <a:t>All binary (except assignment) is left-associative</a:t>
            </a: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Use parentheses whenever there is doubt!</a:t>
            </a: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Operator Precedence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000628" y="1916832"/>
            <a:ext cx="1665250" cy="35718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sz="1500" kern="0" dirty="0" smtClean="0">
                <a:latin typeface="Consolas" pitchFamily="49" charset="0"/>
              </a:rPr>
              <a:t>x = y + 87 * z</a:t>
            </a:r>
            <a:endParaRPr lang="da-DK" sz="1500" kern="0" dirty="0">
              <a:latin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000628" y="2530930"/>
            <a:ext cx="2000264" cy="35718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sz="1500" kern="0" dirty="0" smtClean="0">
                <a:latin typeface="Consolas" pitchFamily="49" charset="0"/>
              </a:rPr>
              <a:t>x = y + </a:t>
            </a:r>
            <a:r>
              <a:rPr lang="da-DK" sz="1500" b="1" kern="0" dirty="0" smtClean="0">
                <a:latin typeface="Consolas" pitchFamily="49" charset="0"/>
              </a:rPr>
              <a:t>(</a:t>
            </a:r>
            <a:r>
              <a:rPr lang="da-DK" sz="1500" kern="0" dirty="0" smtClean="0">
                <a:latin typeface="Consolas" pitchFamily="49" charset="0"/>
              </a:rPr>
              <a:t> 87 * z </a:t>
            </a:r>
            <a:r>
              <a:rPr lang="da-DK" sz="1500" b="1" kern="0" dirty="0" smtClean="0">
                <a:latin typeface="Consolas" pitchFamily="49" charset="0"/>
              </a:rPr>
              <a:t>)</a:t>
            </a:r>
            <a:endParaRPr lang="da-DK" sz="1500" b="1" kern="0" dirty="0">
              <a:latin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54440" y="4005064"/>
            <a:ext cx="1071570" cy="35718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sz="1500" kern="0" dirty="0" smtClean="0">
                <a:latin typeface="Consolas" pitchFamily="49" charset="0"/>
              </a:rPr>
              <a:t>x + y + z</a:t>
            </a:r>
            <a:endParaRPr lang="da-DK" sz="1500" kern="0" dirty="0">
              <a:latin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711762" y="4005064"/>
            <a:ext cx="1500198" cy="35718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sz="1500" b="1" kern="0" dirty="0" smtClean="0">
                <a:latin typeface="Consolas" pitchFamily="49" charset="0"/>
              </a:rPr>
              <a:t>(</a:t>
            </a:r>
            <a:r>
              <a:rPr lang="da-DK" sz="1500" kern="0" dirty="0" smtClean="0">
                <a:latin typeface="Consolas" pitchFamily="49" charset="0"/>
              </a:rPr>
              <a:t> x + y </a:t>
            </a:r>
            <a:r>
              <a:rPr lang="da-DK" sz="1500" b="1" kern="0" dirty="0" smtClean="0">
                <a:latin typeface="Consolas" pitchFamily="49" charset="0"/>
              </a:rPr>
              <a:t>)</a:t>
            </a:r>
            <a:r>
              <a:rPr lang="da-DK" sz="1500" kern="0" dirty="0" smtClean="0">
                <a:latin typeface="Consolas" pitchFamily="49" charset="0"/>
              </a:rPr>
              <a:t> + z</a:t>
            </a:r>
            <a:endParaRPr lang="da-DK" sz="1500" kern="0" dirty="0">
              <a:latin typeface="Consolas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354440" y="4576568"/>
            <a:ext cx="1071570" cy="35718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sz="1500" kern="0" dirty="0" smtClean="0">
                <a:latin typeface="Consolas" pitchFamily="49" charset="0"/>
              </a:rPr>
              <a:t>a = b = c</a:t>
            </a:r>
            <a:endParaRPr lang="da-DK" sz="1500" kern="0" dirty="0">
              <a:latin typeface="Consolas" pitchFamily="49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2711762" y="4576568"/>
            <a:ext cx="1500198" cy="35718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sz="1500" kern="0" dirty="0" smtClean="0">
                <a:latin typeface="Consolas" pitchFamily="49" charset="0"/>
              </a:rPr>
              <a:t>a = </a:t>
            </a:r>
            <a:r>
              <a:rPr lang="da-DK" sz="1500" b="1" kern="0" dirty="0" smtClean="0">
                <a:latin typeface="Consolas" pitchFamily="49" charset="0"/>
              </a:rPr>
              <a:t>(</a:t>
            </a:r>
            <a:r>
              <a:rPr lang="da-DK" sz="1500" kern="0" dirty="0" smtClean="0">
                <a:latin typeface="Consolas" pitchFamily="49" charset="0"/>
              </a:rPr>
              <a:t> b = c </a:t>
            </a:r>
            <a:r>
              <a:rPr lang="da-DK" sz="1500" b="1" kern="0" dirty="0" smtClean="0">
                <a:latin typeface="Consolas" pitchFamily="49" charset="0"/>
              </a:rPr>
              <a:t>)</a:t>
            </a:r>
            <a:endParaRPr lang="da-DK" sz="1500" b="1" kern="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4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 smtClean="0"/>
              <a:t>.</a:t>
            </a:r>
            <a:r>
              <a:rPr lang="en-US" sz="3200" dirty="0"/>
              <a:t>NET Common Type System</a:t>
            </a:r>
          </a:p>
          <a:p>
            <a:r>
              <a:rPr lang="en-US" sz="3200" dirty="0"/>
              <a:t>Predefined Value Types</a:t>
            </a:r>
          </a:p>
          <a:p>
            <a:r>
              <a:rPr lang="en-US" sz="3200" dirty="0"/>
              <a:t>Expressions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 Conversions</a:t>
            </a:r>
          </a:p>
          <a:p>
            <a:r>
              <a:rPr lang="en-US" sz="3200" dirty="0"/>
              <a:t>User-defined Value </a:t>
            </a:r>
            <a:r>
              <a:rPr lang="en-US" sz="3200" dirty="0" smtClean="0"/>
              <a:t>Types</a:t>
            </a:r>
          </a:p>
          <a:p>
            <a:r>
              <a:rPr lang="en-US" sz="3200" dirty="0"/>
              <a:t>Arrays</a:t>
            </a:r>
          </a:p>
          <a:p>
            <a:r>
              <a:rPr lang="en-US" sz="3200" dirty="0"/>
              <a:t>Strings</a:t>
            </a:r>
          </a:p>
          <a:p>
            <a:r>
              <a:rPr lang="en-US" sz="3200" dirty="0"/>
              <a:t>Value Types Revisited – </a:t>
            </a:r>
            <a:r>
              <a:rPr lang="en-US" sz="3200" dirty="0" err="1">
                <a:latin typeface="Consolas" pitchFamily="49" charset="0"/>
              </a:rPr>
              <a:t>Nullable</a:t>
            </a:r>
            <a:r>
              <a:rPr lang="en-US" sz="3200" dirty="0"/>
              <a:t> </a:t>
            </a:r>
          </a:p>
          <a:p>
            <a:endParaRPr lang="en-US" sz="3200" dirty="0"/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3531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Also known as “widening” conversions</a:t>
            </a:r>
          </a:p>
          <a:p>
            <a:pPr eaLnBrk="1" hangingPunct="1"/>
            <a:r>
              <a:rPr lang="en-US" dirty="0" smtClean="0"/>
              <a:t>Never lose precision or value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marL="109728" indent="0" eaLnBrk="1" hangingPunct="1"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Are always allowed by the compiler</a:t>
            </a:r>
          </a:p>
          <a:p>
            <a:pPr eaLnBrk="1" hangingPunct="1"/>
            <a:r>
              <a:rPr lang="en-US" dirty="0" smtClean="0"/>
              <a:t>Always succeeds</a:t>
            </a: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Implicit Conversions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403648" y="2456648"/>
            <a:ext cx="4857784" cy="1260383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kern="0" dirty="0" smtClean="0">
                <a:latin typeface="Consolas" pitchFamily="49" charset="0"/>
              </a:rPr>
              <a:t>short i = 16384;</a:t>
            </a:r>
          </a:p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endParaRPr lang="da-DK" kern="0" dirty="0" smtClean="0">
              <a:latin typeface="Consolas" pitchFamily="49" charset="0"/>
            </a:endParaRPr>
          </a:p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kern="0" dirty="0" smtClean="0">
                <a:latin typeface="Consolas" pitchFamily="49" charset="0"/>
              </a:rPr>
              <a:t>// </a:t>
            </a:r>
            <a:r>
              <a:rPr lang="da-DK" kern="0" dirty="0" err="1" smtClean="0">
                <a:latin typeface="Consolas" pitchFamily="49" charset="0"/>
              </a:rPr>
              <a:t>Implicit/Widening</a:t>
            </a:r>
            <a:r>
              <a:rPr lang="da-DK" kern="0" dirty="0" smtClean="0">
                <a:latin typeface="Consolas" pitchFamily="49" charset="0"/>
              </a:rPr>
              <a:t> </a:t>
            </a:r>
            <a:r>
              <a:rPr lang="da-DK" kern="0" dirty="0" err="1" smtClean="0">
                <a:latin typeface="Consolas" pitchFamily="49" charset="0"/>
              </a:rPr>
              <a:t>conversion</a:t>
            </a:r>
            <a:endParaRPr lang="da-DK" kern="0" dirty="0" smtClean="0">
              <a:latin typeface="Consolas" pitchFamily="49" charset="0"/>
            </a:endParaRPr>
          </a:p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b="1" kern="0" dirty="0" err="1" smtClean="0">
                <a:latin typeface="Consolas" pitchFamily="49" charset="0"/>
              </a:rPr>
              <a:t>int</a:t>
            </a:r>
            <a:r>
              <a:rPr lang="da-DK" b="1" kern="0" dirty="0" smtClean="0">
                <a:latin typeface="Consolas" pitchFamily="49" charset="0"/>
              </a:rPr>
              <a:t> j = i</a:t>
            </a:r>
            <a:r>
              <a:rPr lang="da-DK" kern="0" dirty="0" smtClean="0">
                <a:latin typeface="Consolas" pitchFamily="49" charset="0"/>
              </a:rPr>
              <a:t>;</a:t>
            </a:r>
            <a:endParaRPr lang="da-DK" kern="0" dirty="0">
              <a:latin typeface="Consolas" pitchFamily="49" charset="0"/>
            </a:endParaRPr>
          </a:p>
        </p:txBody>
      </p:sp>
      <p:pic>
        <p:nvPicPr>
          <p:cNvPr id="2" name="Picture 2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924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 smtClean="0"/>
              <a:t>Also known as “narrowing” conversions</a:t>
            </a:r>
          </a:p>
          <a:p>
            <a:pPr eaLnBrk="1" hangingPunct="1"/>
            <a:r>
              <a:rPr lang="en-US" dirty="0" smtClean="0"/>
              <a:t>Can lose precision or value</a:t>
            </a:r>
          </a:p>
          <a:p>
            <a:pPr eaLnBrk="1" hangingPunct="1"/>
            <a:endParaRPr lang="en-US" dirty="0" smtClean="0"/>
          </a:p>
          <a:p>
            <a:pPr marL="109728" indent="0" eaLnBrk="1" hangingPunct="1"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Are allowed by the compiler</a:t>
            </a:r>
          </a:p>
          <a:p>
            <a:pPr eaLnBrk="1" hangingPunct="1"/>
            <a:r>
              <a:rPr lang="en-US" dirty="0" smtClean="0"/>
              <a:t>Might fail!</a:t>
            </a:r>
          </a:p>
          <a:p>
            <a:pPr eaLnBrk="1" hangingPunct="1">
              <a:buNone/>
            </a:pPr>
            <a:endParaRPr lang="en-US" dirty="0" smtClean="0"/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Explicit Conversions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403648" y="2520165"/>
            <a:ext cx="4857784" cy="121501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kern="0" dirty="0" err="1" smtClean="0">
                <a:latin typeface="Consolas" pitchFamily="49" charset="0"/>
              </a:rPr>
              <a:t>int</a:t>
            </a:r>
            <a:r>
              <a:rPr lang="da-DK" kern="0" dirty="0" smtClean="0">
                <a:latin typeface="Consolas" pitchFamily="49" charset="0"/>
              </a:rPr>
              <a:t> i = </a:t>
            </a:r>
            <a:r>
              <a:rPr lang="da-DK" kern="0" dirty="0" err="1" smtClean="0">
                <a:latin typeface="Consolas" pitchFamily="49" charset="0"/>
              </a:rPr>
              <a:t>int.MaxValue</a:t>
            </a:r>
            <a:r>
              <a:rPr lang="da-DK" kern="0" dirty="0" smtClean="0">
                <a:latin typeface="Consolas" pitchFamily="49" charset="0"/>
              </a:rPr>
              <a:t>;</a:t>
            </a:r>
          </a:p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endParaRPr lang="da-DK" kern="0" dirty="0" smtClean="0">
              <a:latin typeface="Consolas" pitchFamily="49" charset="0"/>
            </a:endParaRPr>
          </a:p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kern="0" dirty="0" smtClean="0">
                <a:latin typeface="Consolas" pitchFamily="49" charset="0"/>
              </a:rPr>
              <a:t>// </a:t>
            </a:r>
            <a:r>
              <a:rPr lang="da-DK" kern="0" dirty="0" err="1" smtClean="0">
                <a:latin typeface="Consolas" pitchFamily="49" charset="0"/>
              </a:rPr>
              <a:t>Explicit/Narrowing</a:t>
            </a:r>
            <a:r>
              <a:rPr lang="da-DK" kern="0" dirty="0" smtClean="0">
                <a:latin typeface="Consolas" pitchFamily="49" charset="0"/>
              </a:rPr>
              <a:t> </a:t>
            </a:r>
            <a:r>
              <a:rPr lang="da-DK" kern="0" dirty="0" err="1" smtClean="0">
                <a:latin typeface="Consolas" pitchFamily="49" charset="0"/>
              </a:rPr>
              <a:t>conversion</a:t>
            </a:r>
            <a:endParaRPr lang="da-DK" kern="0" dirty="0" smtClean="0">
              <a:latin typeface="Consolas" pitchFamily="49" charset="0"/>
            </a:endParaRPr>
          </a:p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kern="0" dirty="0" smtClean="0">
                <a:latin typeface="Consolas" pitchFamily="49" charset="0"/>
              </a:rPr>
              <a:t>short j = </a:t>
            </a:r>
            <a:r>
              <a:rPr lang="da-DK" b="1" kern="0" dirty="0" smtClean="0">
                <a:latin typeface="Consolas" pitchFamily="49" charset="0"/>
              </a:rPr>
              <a:t>(short)</a:t>
            </a:r>
            <a:r>
              <a:rPr lang="da-DK" kern="0" dirty="0" smtClean="0">
                <a:latin typeface="Consolas" pitchFamily="49" charset="0"/>
              </a:rPr>
              <a:t> i;</a:t>
            </a:r>
            <a:endParaRPr lang="da-DK" kern="0" dirty="0">
              <a:latin typeface="Consolas" pitchFamily="49" charset="0"/>
            </a:endParaRPr>
          </a:p>
        </p:txBody>
      </p:sp>
      <p:pic>
        <p:nvPicPr>
          <p:cNvPr id="19458" name="Picture 2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443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The </a:t>
            </a:r>
            <a:r>
              <a:rPr lang="en-US" sz="2400" dirty="0" smtClean="0">
                <a:latin typeface="Consolas" pitchFamily="49" charset="0"/>
              </a:rPr>
              <a:t>checked</a:t>
            </a:r>
            <a:r>
              <a:rPr lang="en-US" sz="2400" dirty="0" smtClean="0"/>
              <a:t> keyword turns on over/underflow checking</a:t>
            </a:r>
          </a:p>
          <a:p>
            <a:pPr marL="109728" indent="0" eaLnBrk="1" hangingPunct="1">
              <a:buNone/>
            </a:pP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There is an corresponding </a:t>
            </a:r>
            <a:r>
              <a:rPr lang="en-US" sz="2400" dirty="0" smtClean="0">
                <a:latin typeface="Consolas" pitchFamily="49" charset="0"/>
              </a:rPr>
              <a:t>unchecked</a:t>
            </a:r>
            <a:r>
              <a:rPr lang="en-US" sz="2400" dirty="0" smtClean="0"/>
              <a:t> keyword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Default (un)checking can be set in the Visual Studio 2012 project properties</a:t>
            </a:r>
          </a:p>
          <a:p>
            <a:pPr lvl="1" eaLnBrk="1" hangingPunct="1"/>
            <a:r>
              <a:rPr lang="en-US" sz="2000" dirty="0" smtClean="0"/>
              <a:t>“Build” -&gt; “Advanced…”</a:t>
            </a: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Overflow Checking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28662" y="2285992"/>
            <a:ext cx="3067274" cy="135903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b="1" dirty="0" err="1" smtClean="0">
                <a:latin typeface="Consolas" pitchFamily="49" charset="0"/>
              </a:rPr>
              <a:t>checked</a:t>
            </a:r>
            <a:endParaRPr lang="da-DK" b="1" dirty="0" smtClean="0">
              <a:latin typeface="Consolas" pitchFamily="49" charset="0"/>
            </a:endParaRPr>
          </a:p>
          <a:p>
            <a:r>
              <a:rPr lang="da-DK" b="1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short j = (short) i;</a:t>
            </a:r>
          </a:p>
          <a:p>
            <a:r>
              <a:rPr lang="da-DK" b="1" dirty="0" smtClean="0">
                <a:latin typeface="Consolas" pitchFamily="49" charset="0"/>
              </a:rPr>
              <a:t>}</a:t>
            </a:r>
            <a:endParaRPr lang="da-DK" b="1" kern="0" dirty="0">
              <a:latin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357686" y="2643182"/>
            <a:ext cx="4102746" cy="35377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short j = </a:t>
            </a:r>
            <a:r>
              <a:rPr lang="da-DK" b="1" dirty="0" err="1" smtClean="0">
                <a:latin typeface="Consolas" pitchFamily="49" charset="0"/>
              </a:rPr>
              <a:t>checked</a:t>
            </a:r>
            <a:r>
              <a:rPr lang="da-DK" b="1" dirty="0" smtClean="0">
                <a:latin typeface="Consolas" pitchFamily="49" charset="0"/>
              </a:rPr>
              <a:t>(</a:t>
            </a:r>
            <a:r>
              <a:rPr lang="da-DK" dirty="0" smtClean="0">
                <a:latin typeface="Consolas" pitchFamily="49" charset="0"/>
              </a:rPr>
              <a:t> (short) i </a:t>
            </a:r>
            <a:r>
              <a:rPr lang="da-DK" b="1" dirty="0" smtClean="0">
                <a:latin typeface="Consolas" pitchFamily="49" charset="0"/>
              </a:rPr>
              <a:t>)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endParaRPr lang="da-DK" kern="0" dirty="0">
              <a:latin typeface="Consolas" pitchFamily="49" charset="0"/>
            </a:endParaRPr>
          </a:p>
        </p:txBody>
      </p:sp>
      <p:pic>
        <p:nvPicPr>
          <p:cNvPr id="17410" name="Picture 2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446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 Common Type System</a:t>
            </a:r>
          </a:p>
          <a:p>
            <a:r>
              <a:rPr lang="en-US" sz="3200" dirty="0"/>
              <a:t>Predefined Value Types</a:t>
            </a:r>
          </a:p>
          <a:p>
            <a:r>
              <a:rPr lang="en-US" sz="3200" dirty="0"/>
              <a:t>Expressions</a:t>
            </a:r>
          </a:p>
          <a:p>
            <a:r>
              <a:rPr lang="en-US" sz="3200" dirty="0"/>
              <a:t>Data Type Conversions</a:t>
            </a:r>
          </a:p>
          <a:p>
            <a:r>
              <a:rPr lang="en-US" sz="3200" dirty="0"/>
              <a:t>User-defined Value </a:t>
            </a:r>
            <a:r>
              <a:rPr lang="en-US" sz="3200" dirty="0" smtClean="0"/>
              <a:t>Types</a:t>
            </a:r>
          </a:p>
          <a:p>
            <a:r>
              <a:rPr lang="en-US" sz="3200" dirty="0"/>
              <a:t>Arrays</a:t>
            </a:r>
          </a:p>
          <a:p>
            <a:r>
              <a:rPr lang="en-US" sz="3200" dirty="0"/>
              <a:t>Strings</a:t>
            </a:r>
          </a:p>
          <a:p>
            <a:r>
              <a:rPr lang="en-US" sz="3200" dirty="0"/>
              <a:t>Value Types Revisited – </a:t>
            </a:r>
            <a:r>
              <a:rPr lang="en-US" sz="3200" dirty="0" err="1">
                <a:latin typeface="Consolas" pitchFamily="49" charset="0"/>
              </a:rPr>
              <a:t>Nullable</a:t>
            </a:r>
            <a:r>
              <a:rPr lang="en-US" sz="3200" dirty="0"/>
              <a:t> </a:t>
            </a:r>
          </a:p>
          <a:p>
            <a:endParaRPr lang="en-US" sz="3200" dirty="0"/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5956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You can define </a:t>
            </a:r>
            <a:r>
              <a:rPr lang="en-US" sz="2000" u="sng" dirty="0" smtClean="0"/>
              <a:t>local</a:t>
            </a:r>
            <a:r>
              <a:rPr lang="en-US" sz="2000" dirty="0" smtClean="0"/>
              <a:t> implicitly typed variables using the </a:t>
            </a:r>
            <a:r>
              <a:rPr lang="en-US" sz="2000" dirty="0" err="1" smtClean="0">
                <a:latin typeface="Consolas" pitchFamily="49" charset="0"/>
              </a:rPr>
              <a:t>var</a:t>
            </a:r>
            <a:r>
              <a:rPr lang="en-US" sz="2000" dirty="0" smtClean="0"/>
              <a:t> keyword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marL="109728" indent="0" eaLnBrk="1" hangingPunct="1">
              <a:buNone/>
            </a:pPr>
            <a:endParaRPr lang="en-US" sz="2000" dirty="0" smtClean="0"/>
          </a:p>
          <a:p>
            <a:pPr eaLnBrk="1" hangingPunct="1"/>
            <a:r>
              <a:rPr lang="en-US" sz="2000" dirty="0" smtClean="0"/>
              <a:t>The compiler infers the type of the local variable!</a:t>
            </a:r>
          </a:p>
          <a:p>
            <a:pPr eaLnBrk="1" hangingPunct="1"/>
            <a:r>
              <a:rPr lang="en-US" sz="2000" dirty="0" smtClean="0"/>
              <a:t>Everything </a:t>
            </a:r>
            <a:r>
              <a:rPr lang="en-US" sz="2000" dirty="0"/>
              <a:t>is still completely </a:t>
            </a:r>
            <a:r>
              <a:rPr lang="en-US" sz="2000" dirty="0" smtClean="0"/>
              <a:t>type-safe</a:t>
            </a:r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marL="0" indent="0" eaLnBrk="1" hangingPunct="1">
              <a:buNone/>
            </a:pPr>
            <a:endParaRPr lang="en-US" sz="2000" dirty="0" smtClean="0"/>
          </a:p>
          <a:p>
            <a:pPr marL="0" indent="0" eaLnBrk="1" hangingPunct="1">
              <a:buNone/>
            </a:pPr>
            <a:endParaRPr lang="en-US" sz="2000" dirty="0" smtClean="0"/>
          </a:p>
          <a:p>
            <a:pPr eaLnBrk="1" hangingPunct="1"/>
            <a:r>
              <a:rPr lang="en-US" sz="2000" dirty="0" smtClean="0"/>
              <a:t>Must </a:t>
            </a:r>
            <a:r>
              <a:rPr lang="en-US" sz="2000" dirty="0"/>
              <a:t>be assigned a value when </a:t>
            </a:r>
            <a:r>
              <a:rPr lang="en-US" sz="2000" dirty="0" smtClean="0"/>
              <a:t>declared</a:t>
            </a:r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Implicitly Typed Variables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27584" y="1899979"/>
            <a:ext cx="5000660" cy="90641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b="1" dirty="0" smtClean="0">
                <a:solidFill>
                  <a:srgbClr val="000000"/>
                </a:solidFill>
                <a:latin typeface="Consolas" pitchFamily="49" charset="0"/>
              </a:rPr>
              <a:t>var</a:t>
            </a:r>
            <a:r>
              <a:rPr lang="da-DK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a-DK" dirty="0" err="1" smtClean="0">
                <a:solidFill>
                  <a:srgbClr val="000000"/>
                </a:solidFill>
                <a:latin typeface="Consolas" pitchFamily="49" charset="0"/>
              </a:rPr>
              <a:t>myInteger</a:t>
            </a:r>
            <a:r>
              <a:rPr lang="da-DK" dirty="0" smtClean="0">
                <a:solidFill>
                  <a:srgbClr val="000000"/>
                </a:solidFill>
                <a:latin typeface="Consolas" pitchFamily="49" charset="0"/>
              </a:rPr>
              <a:t> = 87;</a:t>
            </a:r>
          </a:p>
          <a:p>
            <a:r>
              <a:rPr lang="da-DK" b="1" dirty="0" smtClean="0">
                <a:solidFill>
                  <a:srgbClr val="000000"/>
                </a:solidFill>
                <a:latin typeface="Consolas" pitchFamily="49" charset="0"/>
              </a:rPr>
              <a:t>var</a:t>
            </a:r>
            <a:r>
              <a:rPr lang="da-DK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a-DK" dirty="0" err="1" smtClean="0">
                <a:solidFill>
                  <a:srgbClr val="000000"/>
                </a:solidFill>
                <a:latin typeface="Consolas" pitchFamily="49" charset="0"/>
              </a:rPr>
              <a:t>myBoolean</a:t>
            </a:r>
            <a:r>
              <a:rPr lang="da-DK" dirty="0" smtClean="0">
                <a:solidFill>
                  <a:srgbClr val="000000"/>
                </a:solidFill>
                <a:latin typeface="Consolas" pitchFamily="49" charset="0"/>
              </a:rPr>
              <a:t> = true;</a:t>
            </a:r>
          </a:p>
          <a:p>
            <a:r>
              <a:rPr lang="da-DK" b="1" dirty="0" smtClean="0">
                <a:solidFill>
                  <a:srgbClr val="000000"/>
                </a:solidFill>
                <a:latin typeface="Consolas" pitchFamily="49" charset="0"/>
              </a:rPr>
              <a:t>var</a:t>
            </a:r>
            <a:r>
              <a:rPr lang="da-DK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a-DK" dirty="0" err="1" smtClean="0">
                <a:solidFill>
                  <a:srgbClr val="000000"/>
                </a:solidFill>
                <a:latin typeface="Consolas" pitchFamily="49" charset="0"/>
              </a:rPr>
              <a:t>myString</a:t>
            </a:r>
            <a:r>
              <a:rPr lang="da-DK" dirty="0" smtClean="0">
                <a:solidFill>
                  <a:srgbClr val="000000"/>
                </a:solidFill>
                <a:latin typeface="Consolas" pitchFamily="49" charset="0"/>
              </a:rPr>
              <a:t> = "</a:t>
            </a:r>
            <a:r>
              <a:rPr lang="da-DK" dirty="0" err="1" smtClean="0">
                <a:solidFill>
                  <a:srgbClr val="000000"/>
                </a:solidFill>
                <a:latin typeface="Consolas" pitchFamily="49" charset="0"/>
              </a:rPr>
              <a:t>Hello</a:t>
            </a:r>
            <a:r>
              <a:rPr lang="da-DK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a-DK" dirty="0" err="1" smtClean="0">
                <a:solidFill>
                  <a:srgbClr val="000000"/>
                </a:solidFill>
                <a:latin typeface="Consolas" pitchFamily="49" charset="0"/>
              </a:rPr>
              <a:t>there</a:t>
            </a:r>
            <a:r>
              <a:rPr lang="da-DK" dirty="0" smtClean="0">
                <a:solidFill>
                  <a:srgbClr val="000000"/>
                </a:solidFill>
                <a:latin typeface="Consolas" pitchFamily="49" charset="0"/>
              </a:rPr>
              <a:t>...";</a:t>
            </a: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827584" y="3654714"/>
            <a:ext cx="5040560" cy="121444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i = 87;</a:t>
            </a:r>
          </a:p>
          <a:p>
            <a:r>
              <a:rPr lang="da-DK" dirty="0" smtClean="0">
                <a:latin typeface="Consolas" pitchFamily="49" charset="0"/>
              </a:rPr>
              <a:t>i = 112;</a:t>
            </a:r>
          </a:p>
          <a:p>
            <a:r>
              <a:rPr lang="da-DK" dirty="0" smtClean="0">
                <a:latin typeface="Consolas" pitchFamily="49" charset="0"/>
              </a:rPr>
              <a:t>int j = i + 42;</a:t>
            </a:r>
          </a:p>
          <a:p>
            <a:r>
              <a:rPr lang="da-DK" dirty="0" smtClean="0">
                <a:latin typeface="Consolas" pitchFamily="49" charset="0"/>
              </a:rPr>
              <a:t>i = </a:t>
            </a:r>
            <a:r>
              <a:rPr lang="da-DK" dirty="0">
                <a:latin typeface="Consolas" pitchFamily="49" charset="0"/>
              </a:rPr>
              <a:t>"Forbidden</a:t>
            </a:r>
            <a:r>
              <a:rPr lang="da-DK" dirty="0" smtClean="0">
                <a:latin typeface="Consolas" pitchFamily="49" charset="0"/>
              </a:rPr>
              <a:t>!";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829776" y="5397621"/>
            <a:ext cx="5000660" cy="695675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b="1" dirty="0" smtClean="0">
                <a:latin typeface="Consolas" pitchFamily="49" charset="0"/>
              </a:rPr>
              <a:t>var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myInteger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err="1" smtClean="0">
                <a:latin typeface="Consolas" pitchFamily="49" charset="0"/>
              </a:rPr>
              <a:t>myInteger</a:t>
            </a:r>
            <a:r>
              <a:rPr lang="da-DK" dirty="0" smtClean="0">
                <a:latin typeface="Consolas" pitchFamily="49" charset="0"/>
              </a:rPr>
              <a:t> = 87;</a:t>
            </a:r>
          </a:p>
          <a:p>
            <a:endParaRPr lang="da-DK" dirty="0" smtClean="0">
              <a:latin typeface="Consolas" pitchFamily="49" charset="0"/>
            </a:endParaRPr>
          </a:p>
        </p:txBody>
      </p:sp>
      <p:pic>
        <p:nvPicPr>
          <p:cNvPr id="13" name="Picture 4" descr="C:\DSE\Icon Experience\V Collections\v_collections_png\basic_foundation\32x32\shadow\dele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98376" y="5474521"/>
            <a:ext cx="304800" cy="304800"/>
          </a:xfrm>
          <a:prstGeom prst="rect">
            <a:avLst/>
          </a:prstGeom>
          <a:noFill/>
        </p:spPr>
      </p:pic>
      <p:pic>
        <p:nvPicPr>
          <p:cNvPr id="14" name="Picture 6" descr="C:\DSE\Icon Experience\V Collections\v_collections_png\basic_foundation\24x24\plain\check.png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01444" y="3664434"/>
            <a:ext cx="228600" cy="228600"/>
          </a:xfrm>
          <a:prstGeom prst="rect">
            <a:avLst/>
          </a:prstGeom>
          <a:noFill/>
        </p:spPr>
      </p:pic>
      <p:pic>
        <p:nvPicPr>
          <p:cNvPr id="15" name="Picture 6" descr="C:\DSE\Icon Experience\V Collections\v_collections_png\basic_foundation\24x24\plain\check.png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01444" y="3906089"/>
            <a:ext cx="228600" cy="228600"/>
          </a:xfrm>
          <a:prstGeom prst="rect">
            <a:avLst/>
          </a:prstGeom>
          <a:noFill/>
        </p:spPr>
      </p:pic>
      <p:pic>
        <p:nvPicPr>
          <p:cNvPr id="16" name="Picture 6" descr="C:\DSE\Icon Experience\V Collections\v_collections_png\basic_foundation\24x24\plain\check.png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01444" y="4157357"/>
            <a:ext cx="228600" cy="228600"/>
          </a:xfrm>
          <a:prstGeom prst="rect">
            <a:avLst/>
          </a:prstGeom>
          <a:noFill/>
        </p:spPr>
      </p:pic>
      <p:pic>
        <p:nvPicPr>
          <p:cNvPr id="17" name="Picture 4" descr="C:\DSE\Icon Experience\V Collections\v_collections_png\basic_foundation\32x32\shadow\dele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3493" y="4487293"/>
            <a:ext cx="304800" cy="30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634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 smtClean="0"/>
              <a:t>.</a:t>
            </a:r>
            <a:r>
              <a:rPr lang="en-US" sz="3200" dirty="0"/>
              <a:t>NET Common Type System</a:t>
            </a:r>
          </a:p>
          <a:p>
            <a:r>
              <a:rPr lang="en-US" sz="3200" dirty="0"/>
              <a:t>Predefined Value Types</a:t>
            </a:r>
          </a:p>
          <a:p>
            <a:r>
              <a:rPr lang="en-US" sz="3200" dirty="0"/>
              <a:t>Expressions</a:t>
            </a:r>
          </a:p>
          <a:p>
            <a:r>
              <a:rPr lang="en-US" sz="3200" dirty="0"/>
              <a:t>Data Type Conversions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User-defined Value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</a:t>
            </a:r>
          </a:p>
          <a:p>
            <a:r>
              <a:rPr lang="en-US" sz="3200" dirty="0"/>
              <a:t>Arrays</a:t>
            </a:r>
          </a:p>
          <a:p>
            <a:r>
              <a:rPr lang="en-US" sz="3200" dirty="0"/>
              <a:t>Strings</a:t>
            </a:r>
          </a:p>
          <a:p>
            <a:r>
              <a:rPr lang="en-US" sz="3200" dirty="0"/>
              <a:t>Value Types Revisited – </a:t>
            </a:r>
            <a:r>
              <a:rPr lang="en-US" sz="3200" dirty="0" err="1">
                <a:latin typeface="Consolas" pitchFamily="49" charset="0"/>
              </a:rPr>
              <a:t>Nullable</a:t>
            </a:r>
            <a:r>
              <a:rPr lang="en-US" sz="3200" dirty="0"/>
              <a:t> </a:t>
            </a:r>
          </a:p>
          <a:p>
            <a:endParaRPr lang="en-US" sz="3200" dirty="0"/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3911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Used for creating a set of symbolic names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marL="109728" indent="0" eaLnBrk="1" hangingPunct="1">
              <a:buNone/>
            </a:pPr>
            <a:endParaRPr lang="en-US" sz="2000" dirty="0" smtClean="0"/>
          </a:p>
          <a:p>
            <a:pPr marL="109728" indent="0" eaLnBrk="1" hangingPunct="1">
              <a:buNone/>
            </a:pPr>
            <a:endParaRPr lang="en-US" sz="2000" dirty="0" smtClean="0"/>
          </a:p>
          <a:p>
            <a:pPr eaLnBrk="1" hangingPunct="1"/>
            <a:r>
              <a:rPr lang="en-US" sz="2000" dirty="0" smtClean="0"/>
              <a:t>Ordering does not have to be sequential – and can also be bit flags!</a:t>
            </a:r>
          </a:p>
          <a:p>
            <a:pPr eaLnBrk="1" hangingPunct="1"/>
            <a:r>
              <a:rPr lang="en-US" sz="2000" dirty="0" smtClean="0"/>
              <a:t>Underlying enumeration type can be explicitly chosen</a:t>
            </a: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Enumerations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285852" y="1844824"/>
            <a:ext cx="1428760" cy="172819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b="1" dirty="0" err="1" smtClean="0">
                <a:latin typeface="Consolas" pitchFamily="49" charset="0"/>
              </a:rPr>
              <a:t>enum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Fruit</a:t>
            </a:r>
            <a:endParaRPr lang="da-DK" b="1" dirty="0" smtClean="0">
              <a:latin typeface="Consolas" pitchFamily="49" charset="0"/>
            </a:endParaRPr>
          </a:p>
          <a:p>
            <a:r>
              <a:rPr lang="da-DK" b="1" kern="0" dirty="0" smtClean="0">
                <a:latin typeface="Consolas" pitchFamily="49" charset="0"/>
              </a:rPr>
              <a:t>{</a:t>
            </a:r>
          </a:p>
          <a:p>
            <a:r>
              <a:rPr lang="da-DK" b="1" kern="0" dirty="0" smtClean="0">
                <a:latin typeface="Consolas" pitchFamily="49" charset="0"/>
              </a:rPr>
              <a:t>   Apple,</a:t>
            </a:r>
          </a:p>
          <a:p>
            <a:r>
              <a:rPr lang="da-DK" b="1" kern="0" dirty="0" smtClean="0">
                <a:latin typeface="Consolas" pitchFamily="49" charset="0"/>
              </a:rPr>
              <a:t>   </a:t>
            </a:r>
            <a:r>
              <a:rPr lang="da-DK" b="1" kern="0" dirty="0" err="1" smtClean="0">
                <a:latin typeface="Consolas" pitchFamily="49" charset="0"/>
              </a:rPr>
              <a:t>Banana</a:t>
            </a:r>
            <a:r>
              <a:rPr lang="da-DK" b="1" kern="0" dirty="0" smtClean="0">
                <a:latin typeface="Consolas" pitchFamily="49" charset="0"/>
              </a:rPr>
              <a:t>,</a:t>
            </a:r>
          </a:p>
          <a:p>
            <a:r>
              <a:rPr lang="da-DK" b="1" kern="0" dirty="0" smtClean="0">
                <a:latin typeface="Consolas" pitchFamily="49" charset="0"/>
              </a:rPr>
              <a:t>   Orange</a:t>
            </a:r>
          </a:p>
          <a:p>
            <a:r>
              <a:rPr lang="da-DK" b="1" kern="0" dirty="0" smtClean="0">
                <a:latin typeface="Consolas" pitchFamily="49" charset="0"/>
              </a:rPr>
              <a:t>}</a:t>
            </a:r>
            <a:endParaRPr lang="da-DK" b="1" kern="0" dirty="0">
              <a:latin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71802" y="2202014"/>
            <a:ext cx="3786214" cy="35719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kern="0" dirty="0" err="1" smtClean="0">
                <a:latin typeface="Consolas" pitchFamily="49" charset="0"/>
              </a:rPr>
              <a:t>Fruit</a:t>
            </a:r>
            <a:r>
              <a:rPr lang="da-DK" kern="0" dirty="0" smtClean="0">
                <a:latin typeface="Consolas" pitchFamily="49" charset="0"/>
              </a:rPr>
              <a:t> f = </a:t>
            </a:r>
            <a:r>
              <a:rPr lang="da-DK" b="1" kern="0" dirty="0" err="1" smtClean="0">
                <a:latin typeface="Consolas" pitchFamily="49" charset="0"/>
              </a:rPr>
              <a:t>Fruit.Banana</a:t>
            </a:r>
            <a:r>
              <a:rPr lang="da-DK" kern="0" dirty="0" smtClean="0">
                <a:latin typeface="Consolas" pitchFamily="49" charset="0"/>
              </a:rPr>
              <a:t>;</a:t>
            </a:r>
            <a:endParaRPr lang="da-DK" kern="0" dirty="0">
              <a:latin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99592" y="4357694"/>
            <a:ext cx="2664296" cy="2013093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enum</a:t>
            </a:r>
            <a:r>
              <a:rPr lang="da-DK" dirty="0" smtClean="0">
                <a:latin typeface="Consolas" pitchFamily="49" charset="0"/>
              </a:rPr>
              <a:t> Team </a:t>
            </a:r>
            <a:r>
              <a:rPr lang="da-DK" b="1" dirty="0" smtClean="0">
                <a:latin typeface="Consolas" pitchFamily="49" charset="0"/>
              </a:rPr>
              <a:t>: byte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AGF = 1,</a:t>
            </a:r>
          </a:p>
          <a:p>
            <a:r>
              <a:rPr lang="da-DK" dirty="0" smtClean="0">
                <a:latin typeface="Consolas" pitchFamily="49" charset="0"/>
              </a:rPr>
              <a:t>   Brøndby = 6,</a:t>
            </a:r>
          </a:p>
          <a:p>
            <a:r>
              <a:rPr lang="da-DK" dirty="0" smtClean="0">
                <a:latin typeface="Consolas" pitchFamily="49" charset="0"/>
              </a:rPr>
              <a:t>   FCK = 5,</a:t>
            </a:r>
          </a:p>
          <a:p>
            <a:r>
              <a:rPr lang="da-DK" dirty="0" smtClean="0">
                <a:latin typeface="Consolas" pitchFamily="49" charset="0"/>
              </a:rPr>
              <a:t>   Randers = 12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da-DK" kern="0" dirty="0">
              <a:latin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707904" y="4357694"/>
            <a:ext cx="4385648" cy="65662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Team t = </a:t>
            </a:r>
            <a:r>
              <a:rPr lang="da-DK" b="1" dirty="0" err="1" smtClean="0">
                <a:latin typeface="Consolas" pitchFamily="49" charset="0"/>
              </a:rPr>
              <a:t>Team.AGF</a:t>
            </a:r>
            <a:r>
              <a:rPr lang="da-DK" b="1" dirty="0" smtClean="0">
                <a:latin typeface="Consolas" pitchFamily="49" charset="0"/>
              </a:rPr>
              <a:t>;</a:t>
            </a: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t )</a:t>
            </a:r>
            <a:r>
              <a:rPr lang="da-DK" kern="0" dirty="0" smtClean="0">
                <a:latin typeface="Consolas" pitchFamily="49" charset="0"/>
              </a:rPr>
              <a:t>; // ???</a:t>
            </a:r>
            <a:endParaRPr lang="da-DK" kern="0" dirty="0">
              <a:latin typeface="Consolas" pitchFamily="49" charset="0"/>
            </a:endParaRPr>
          </a:p>
        </p:txBody>
      </p:sp>
      <p:pic>
        <p:nvPicPr>
          <p:cNvPr id="8" name="Picture 2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251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Used for defining a structured value consisting of several </a:t>
            </a:r>
            <a:r>
              <a:rPr lang="en-US" sz="2000" dirty="0" err="1" smtClean="0"/>
              <a:t>subvalues</a:t>
            </a:r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marL="109728" indent="0" eaLnBrk="1" hangingPunct="1">
              <a:buNone/>
            </a:pPr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Members are private by default</a:t>
            </a:r>
          </a:p>
          <a:p>
            <a:pPr eaLnBrk="1" hangingPunct="1"/>
            <a:r>
              <a:rPr lang="en-US" sz="2000" dirty="0" smtClean="0"/>
              <a:t>All </a:t>
            </a:r>
            <a:r>
              <a:rPr lang="en-US" sz="2000" dirty="0" err="1" smtClean="0"/>
              <a:t>subvalues</a:t>
            </a:r>
            <a:r>
              <a:rPr lang="en-US" sz="2000" dirty="0" smtClean="0"/>
              <a:t> </a:t>
            </a:r>
            <a:r>
              <a:rPr lang="en-US" sz="2000" u="sng" dirty="0" smtClean="0"/>
              <a:t>must</a:t>
            </a:r>
            <a:r>
              <a:rPr lang="en-US" sz="2000" dirty="0" smtClean="0"/>
              <a:t> be initialized before use!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Value can be default initialized using the </a:t>
            </a:r>
            <a:r>
              <a:rPr lang="en-US" sz="2000" dirty="0" smtClean="0">
                <a:latin typeface="Consolas" pitchFamily="49" charset="0"/>
              </a:rPr>
              <a:t>new</a:t>
            </a:r>
            <a:r>
              <a:rPr lang="en-US" sz="2000" dirty="0" smtClean="0"/>
              <a:t> construct</a:t>
            </a: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Structures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28662" y="2071677"/>
            <a:ext cx="2563218" cy="1213307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b="1" dirty="0" err="1" smtClean="0">
                <a:latin typeface="Consolas" pitchFamily="49" charset="0"/>
              </a:rPr>
              <a:t>struct</a:t>
            </a:r>
            <a:r>
              <a:rPr lang="da-DK" b="1" dirty="0" smtClean="0">
                <a:latin typeface="Consolas" pitchFamily="49" charset="0"/>
              </a:rPr>
              <a:t> Point</a:t>
            </a:r>
          </a:p>
          <a:p>
            <a:r>
              <a:rPr lang="da-DK" b="1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b="1" dirty="0" smtClean="0">
                <a:latin typeface="Consolas" pitchFamily="49" charset="0"/>
              </a:rPr>
              <a:t>public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 x, y;</a:t>
            </a:r>
          </a:p>
          <a:p>
            <a:r>
              <a:rPr lang="da-DK" b="1" dirty="0" smtClean="0">
                <a:latin typeface="Consolas" pitchFamily="49" charset="0"/>
              </a:rPr>
              <a:t>}</a:t>
            </a:r>
            <a:endParaRPr lang="da-DK" b="1" kern="0" dirty="0">
              <a:latin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643306" y="2071678"/>
            <a:ext cx="4961142" cy="121330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Point </a:t>
            </a:r>
            <a:r>
              <a:rPr lang="da-DK" dirty="0" err="1" smtClean="0">
                <a:latin typeface="Consolas" pitchFamily="49" charset="0"/>
              </a:rPr>
              <a:t>pt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b="1" dirty="0" err="1" smtClean="0">
                <a:latin typeface="Consolas" pitchFamily="49" charset="0"/>
              </a:rPr>
              <a:t>pt.x</a:t>
            </a:r>
            <a:r>
              <a:rPr lang="da-DK" b="1" dirty="0" smtClean="0">
                <a:latin typeface="Consolas" pitchFamily="49" charset="0"/>
              </a:rPr>
              <a:t> = 42;</a:t>
            </a: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pt.y</a:t>
            </a:r>
            <a:r>
              <a:rPr lang="da-DK" dirty="0" smtClean="0">
                <a:latin typeface="Consolas" pitchFamily="49" charset="0"/>
              </a:rPr>
              <a:t> ); // </a:t>
            </a:r>
            <a:r>
              <a:rPr lang="da-DK" dirty="0" err="1" smtClean="0">
                <a:latin typeface="Consolas" pitchFamily="49" charset="0"/>
              </a:rPr>
              <a:t>Oops</a:t>
            </a:r>
            <a:r>
              <a:rPr lang="da-DK" dirty="0" smtClean="0">
                <a:latin typeface="Consolas" pitchFamily="49" charset="0"/>
              </a:rPr>
              <a:t>!</a:t>
            </a:r>
            <a:endParaRPr lang="da-DK" kern="0" dirty="0">
              <a:latin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28662" y="5157192"/>
            <a:ext cx="4500594" cy="64294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Point </a:t>
            </a:r>
            <a:r>
              <a:rPr lang="da-DK" dirty="0" err="1" smtClean="0">
                <a:latin typeface="Consolas" pitchFamily="49" charset="0"/>
              </a:rPr>
              <a:t>pt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b="1" dirty="0" smtClean="0">
                <a:latin typeface="Consolas" pitchFamily="49" charset="0"/>
              </a:rPr>
              <a:t>new Point()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pt.y</a:t>
            </a:r>
            <a:r>
              <a:rPr lang="da-DK" dirty="0" smtClean="0">
                <a:latin typeface="Consolas" pitchFamily="49" charset="0"/>
              </a:rPr>
              <a:t> ); // ???</a:t>
            </a:r>
            <a:endParaRPr lang="da-DK" kern="0" dirty="0" smtClean="0">
              <a:latin typeface="Consolas" pitchFamily="49" charset="0"/>
            </a:endParaRPr>
          </a:p>
          <a:p>
            <a:endParaRPr lang="da-DK" kern="0" dirty="0">
              <a:latin typeface="Consolas" pitchFamily="49" charset="0"/>
            </a:endParaRPr>
          </a:p>
        </p:txBody>
      </p:sp>
      <p:pic>
        <p:nvPicPr>
          <p:cNvPr id="7" name="Picture 2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56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 smtClean="0"/>
              <a:t>.</a:t>
            </a:r>
            <a:r>
              <a:rPr lang="en-US" sz="3200" dirty="0"/>
              <a:t>NET Common Type System</a:t>
            </a:r>
          </a:p>
          <a:p>
            <a:r>
              <a:rPr lang="en-US" sz="3200" dirty="0"/>
              <a:t>Predefined Value Types</a:t>
            </a:r>
          </a:p>
          <a:p>
            <a:r>
              <a:rPr lang="en-US" sz="3200" dirty="0"/>
              <a:t>Expressions</a:t>
            </a:r>
          </a:p>
          <a:p>
            <a:r>
              <a:rPr lang="en-US" sz="3200" dirty="0"/>
              <a:t>Data Type Conversions</a:t>
            </a:r>
          </a:p>
          <a:p>
            <a:r>
              <a:rPr lang="en-US" sz="3200" dirty="0"/>
              <a:t>User-defined Value </a:t>
            </a:r>
            <a:r>
              <a:rPr lang="en-US" sz="3200" dirty="0" smtClean="0"/>
              <a:t>Types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</a:p>
          <a:p>
            <a:r>
              <a:rPr lang="en-US" sz="3200" dirty="0"/>
              <a:t>Strings</a:t>
            </a:r>
          </a:p>
          <a:p>
            <a:r>
              <a:rPr lang="en-US" sz="3200" dirty="0"/>
              <a:t>Value Types Revisited – </a:t>
            </a:r>
            <a:r>
              <a:rPr lang="en-US" sz="3200" dirty="0" err="1">
                <a:latin typeface="Consolas" pitchFamily="49" charset="0"/>
              </a:rPr>
              <a:t>Nullable</a:t>
            </a:r>
            <a:r>
              <a:rPr lang="en-US" sz="3200" dirty="0"/>
              <a:t> </a:t>
            </a:r>
          </a:p>
          <a:p>
            <a:endParaRPr lang="en-US" sz="3200" dirty="0"/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07264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An array is a set of data items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All items are of the same type</a:t>
            </a:r>
          </a:p>
          <a:p>
            <a:pPr eaLnBrk="1" hangingPunct="1"/>
            <a:r>
              <a:rPr lang="en-US" dirty="0" smtClean="0"/>
              <a:t>An array is accessed using a numerical index starting from 0!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Are Arrays?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71802" y="2071678"/>
          <a:ext cx="26432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"/>
                <a:gridCol w="500066"/>
                <a:gridCol w="571504"/>
                <a:gridCol w="500066"/>
                <a:gridCol w="571505"/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112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1357290" y="3071810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85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An array variable is declared as</a:t>
            </a:r>
          </a:p>
          <a:p>
            <a:pPr eaLnBrk="1" hangingPunct="1">
              <a:buNone/>
            </a:pPr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Array size is not a part of the declaration!</a:t>
            </a:r>
          </a:p>
          <a:p>
            <a:pPr marL="109728" indent="0" eaLnBrk="1" hangingPunct="1">
              <a:buNone/>
            </a:pPr>
            <a:endParaRPr lang="en-US" sz="2000" dirty="0" smtClean="0"/>
          </a:p>
          <a:p>
            <a:pPr marL="109728" indent="0" eaLnBrk="1" hangingPunct="1">
              <a:buNone/>
            </a:pPr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Can declare arrays of several dimensions</a:t>
            </a:r>
          </a:p>
          <a:p>
            <a:pPr eaLnBrk="1" hangingPunct="1"/>
            <a:endParaRPr lang="en-US" sz="2000" dirty="0" smtClean="0"/>
          </a:p>
          <a:p>
            <a:pPr eaLnBrk="1" hangingPunct="1">
              <a:buNone/>
            </a:pPr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Declaring an Array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357290" y="3071810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100242" y="2228840"/>
            <a:ext cx="3429024" cy="35718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b="1" i="1" kern="0" dirty="0" smtClean="0">
                <a:latin typeface="Consolas" pitchFamily="49" charset="0"/>
              </a:rPr>
              <a:t>Type</a:t>
            </a:r>
            <a:r>
              <a:rPr lang="da-DK" b="1" kern="0" dirty="0" smtClean="0">
                <a:latin typeface="Consolas" pitchFamily="49" charset="0"/>
              </a:rPr>
              <a:t>[] </a:t>
            </a:r>
            <a:r>
              <a:rPr lang="da-DK" b="1" i="1" kern="0" dirty="0" err="1" smtClean="0">
                <a:latin typeface="Consolas" pitchFamily="49" charset="0"/>
              </a:rPr>
              <a:t>Name</a:t>
            </a:r>
            <a:r>
              <a:rPr lang="da-DK" b="1" kern="0" dirty="0" smtClean="0">
                <a:latin typeface="Consolas" pitchFamily="49" charset="0"/>
              </a:rPr>
              <a:t>;</a:t>
            </a:r>
            <a:endParaRPr lang="da-DK" b="1" kern="0" dirty="0">
              <a:latin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100242" y="3421860"/>
            <a:ext cx="3429024" cy="35718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kern="0" dirty="0" err="1" smtClean="0">
                <a:latin typeface="Consolas" pitchFamily="49" charset="0"/>
              </a:rPr>
              <a:t>int</a:t>
            </a:r>
            <a:r>
              <a:rPr lang="da-DK" kern="0" dirty="0" smtClean="0">
                <a:latin typeface="Consolas" pitchFamily="49" charset="0"/>
              </a:rPr>
              <a:t>[ </a:t>
            </a:r>
            <a:r>
              <a:rPr lang="da-DK" b="1" kern="0" dirty="0" smtClean="0">
                <a:latin typeface="Consolas" pitchFamily="49" charset="0"/>
              </a:rPr>
              <a:t>10 </a:t>
            </a:r>
            <a:r>
              <a:rPr lang="da-DK" kern="0" dirty="0" smtClean="0">
                <a:latin typeface="Consolas" pitchFamily="49" charset="0"/>
              </a:rPr>
              <a:t>] </a:t>
            </a:r>
            <a:r>
              <a:rPr lang="da-DK" kern="0" dirty="0" err="1" smtClean="0">
                <a:latin typeface="Consolas" pitchFamily="49" charset="0"/>
              </a:rPr>
              <a:t>myArray</a:t>
            </a:r>
            <a:r>
              <a:rPr lang="da-DK" kern="0" dirty="0" smtClean="0">
                <a:latin typeface="Consolas" pitchFamily="49" charset="0"/>
              </a:rPr>
              <a:t>;</a:t>
            </a:r>
            <a:endParaRPr lang="da-DK" kern="0" dirty="0">
              <a:latin typeface="Consolas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3357554" y="4572008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2" name="Picture 4" descr="C:\DSE\Icon Experience\V Collections\v_collections_png\basic_foundation\128x128\shadow\dele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4061" y="2990854"/>
            <a:ext cx="1219200" cy="1219200"/>
          </a:xfrm>
          <a:prstGeom prst="rect">
            <a:avLst/>
          </a:prstGeom>
          <a:noFill/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357290" y="5000636"/>
            <a:ext cx="2782662" cy="35718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kern="0" dirty="0" err="1" smtClean="0">
                <a:latin typeface="Consolas" pitchFamily="49" charset="0"/>
              </a:rPr>
              <a:t>char</a:t>
            </a:r>
            <a:r>
              <a:rPr lang="da-DK" b="1" kern="0" dirty="0" smtClean="0">
                <a:latin typeface="Consolas" pitchFamily="49" charset="0"/>
              </a:rPr>
              <a:t>[ , ] </a:t>
            </a:r>
            <a:r>
              <a:rPr lang="da-DK" kern="0" dirty="0" err="1" smtClean="0">
                <a:latin typeface="Consolas" pitchFamily="49" charset="0"/>
              </a:rPr>
              <a:t>myCharGrid</a:t>
            </a:r>
            <a:r>
              <a:rPr lang="da-DK" kern="0" dirty="0" smtClean="0">
                <a:latin typeface="Consolas" pitchFamily="49" charset="0"/>
              </a:rPr>
              <a:t>;</a:t>
            </a:r>
            <a:endParaRPr lang="da-DK" kern="0" dirty="0">
              <a:latin typeface="Consolas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357686" y="5000636"/>
            <a:ext cx="2814622" cy="35718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kern="0" dirty="0" smtClean="0">
                <a:latin typeface="Consolas" pitchFamily="49" charset="0"/>
              </a:rPr>
              <a:t>double</a:t>
            </a:r>
            <a:r>
              <a:rPr lang="da-DK" b="1" kern="0" dirty="0" smtClean="0">
                <a:latin typeface="Consolas" pitchFamily="49" charset="0"/>
              </a:rPr>
              <a:t>[ , , ] </a:t>
            </a:r>
            <a:r>
              <a:rPr lang="da-DK" kern="0" dirty="0" err="1" smtClean="0">
                <a:latin typeface="Consolas" pitchFamily="49" charset="0"/>
              </a:rPr>
              <a:t>myCube</a:t>
            </a:r>
            <a:r>
              <a:rPr lang="da-DK" kern="0" dirty="0" smtClean="0">
                <a:latin typeface="Consolas" pitchFamily="49" charset="0"/>
              </a:rPr>
              <a:t>;</a:t>
            </a:r>
            <a:endParaRPr lang="da-DK" kern="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96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Arrays are indexed by variable name and index 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Indexing Arrays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71802" y="3786190"/>
          <a:ext cx="26432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"/>
                <a:gridCol w="500066"/>
                <a:gridCol w="571504"/>
                <a:gridCol w="500066"/>
                <a:gridCol w="571505"/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rgbClr val="00B050"/>
                          </a:solidFill>
                        </a:rPr>
                        <a:t>112</a:t>
                      </a:r>
                      <a:endParaRPr lang="da-DK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1357290" y="3071810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71670" y="2285992"/>
            <a:ext cx="5380650" cy="92869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kern="0" dirty="0" err="1" smtClean="0">
                <a:latin typeface="Consolas" pitchFamily="49" charset="0"/>
              </a:rPr>
              <a:t>int</a:t>
            </a:r>
            <a:r>
              <a:rPr lang="da-DK" kern="0" dirty="0" smtClean="0">
                <a:latin typeface="Consolas" pitchFamily="49" charset="0"/>
              </a:rPr>
              <a:t>[] </a:t>
            </a:r>
            <a:r>
              <a:rPr lang="da-DK" kern="0" dirty="0" err="1" smtClean="0">
                <a:latin typeface="Consolas" pitchFamily="49" charset="0"/>
              </a:rPr>
              <a:t>myArray</a:t>
            </a:r>
            <a:r>
              <a:rPr lang="da-DK" kern="0" dirty="0" smtClean="0">
                <a:latin typeface="Consolas" pitchFamily="49" charset="0"/>
              </a:rPr>
              <a:t>;</a:t>
            </a:r>
          </a:p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kern="0" dirty="0" smtClean="0">
                <a:latin typeface="Consolas" pitchFamily="49" charset="0"/>
              </a:rPr>
              <a:t>...</a:t>
            </a:r>
          </a:p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kern="0" dirty="0" err="1" smtClean="0">
                <a:latin typeface="Consolas" pitchFamily="49" charset="0"/>
              </a:rPr>
              <a:t>Console.WriteLine</a:t>
            </a:r>
            <a:r>
              <a:rPr lang="da-DK" kern="0" dirty="0" smtClean="0">
                <a:latin typeface="Consolas" pitchFamily="49" charset="0"/>
              </a:rPr>
              <a:t>( </a:t>
            </a:r>
            <a:r>
              <a:rPr lang="da-DK" b="1" kern="0" dirty="0" err="1" smtClean="0">
                <a:latin typeface="Consolas" pitchFamily="49" charset="0"/>
              </a:rPr>
              <a:t>myArray</a:t>
            </a:r>
            <a:r>
              <a:rPr lang="da-DK" b="1" kern="0" dirty="0" smtClean="0">
                <a:latin typeface="Consolas" pitchFamily="49" charset="0"/>
              </a:rPr>
              <a:t>[2]</a:t>
            </a:r>
            <a:r>
              <a:rPr lang="da-DK" kern="0" dirty="0" smtClean="0">
                <a:latin typeface="Consolas" pitchFamily="49" charset="0"/>
              </a:rPr>
              <a:t> ); // 112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rot="5400000">
            <a:off x="4143372" y="3286124"/>
            <a:ext cx="857256" cy="285752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4071934" y="3714752"/>
            <a:ext cx="571504" cy="6429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62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Declaring an array variable does not create the array itself!</a:t>
            </a:r>
          </a:p>
          <a:p>
            <a:pPr eaLnBrk="1" hangingPunct="1"/>
            <a:r>
              <a:rPr lang="en-US" sz="2000" dirty="0" smtClean="0"/>
              <a:t>It must be explicitly created with the </a:t>
            </a:r>
            <a:r>
              <a:rPr lang="en-US" sz="2000" dirty="0" smtClean="0">
                <a:latin typeface="Consolas" pitchFamily="49" charset="0"/>
              </a:rPr>
              <a:t>new</a:t>
            </a:r>
            <a:r>
              <a:rPr lang="en-US" sz="2000" dirty="0" smtClean="0"/>
              <a:t> operator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marL="109728" indent="0" eaLnBrk="1" hangingPunct="1">
              <a:buNone/>
            </a:pPr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>
              <a:buNone/>
            </a:pPr>
            <a:endParaRPr lang="en-US" sz="2000" dirty="0" smtClean="0"/>
          </a:p>
          <a:p>
            <a:pPr eaLnBrk="1" hangingPunct="1"/>
            <a:r>
              <a:rPr lang="en-US" sz="2000" dirty="0" smtClean="0"/>
              <a:t>Arrays are by default initialized with “Zero Whitewash”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Creating Arrays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357290" y="3071810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85786" y="2714620"/>
            <a:ext cx="2994126" cy="100013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kern="0" dirty="0" err="1" smtClean="0">
                <a:latin typeface="Consolas" pitchFamily="49" charset="0"/>
              </a:rPr>
              <a:t>int</a:t>
            </a:r>
            <a:r>
              <a:rPr lang="da-DK" kern="0" dirty="0" smtClean="0">
                <a:latin typeface="Consolas" pitchFamily="49" charset="0"/>
              </a:rPr>
              <a:t>[] </a:t>
            </a:r>
            <a:r>
              <a:rPr lang="da-DK" kern="0" dirty="0" err="1" smtClean="0">
                <a:latin typeface="Consolas" pitchFamily="49" charset="0"/>
              </a:rPr>
              <a:t>myArray</a:t>
            </a:r>
            <a:r>
              <a:rPr lang="da-DK" kern="0" dirty="0" smtClean="0">
                <a:latin typeface="Consolas" pitchFamily="49" charset="0"/>
              </a:rPr>
              <a:t>;</a:t>
            </a:r>
          </a:p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kern="0" dirty="0" smtClean="0">
                <a:latin typeface="Consolas" pitchFamily="49" charset="0"/>
              </a:rPr>
              <a:t>...</a:t>
            </a:r>
          </a:p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kern="0" dirty="0" err="1" smtClean="0">
                <a:latin typeface="Consolas" pitchFamily="49" charset="0"/>
              </a:rPr>
              <a:t>myArray</a:t>
            </a:r>
            <a:r>
              <a:rPr lang="da-DK" kern="0" dirty="0" smtClean="0">
                <a:latin typeface="Consolas" pitchFamily="49" charset="0"/>
              </a:rPr>
              <a:t> = </a:t>
            </a:r>
            <a:r>
              <a:rPr lang="da-DK" b="1" kern="0" dirty="0" smtClean="0">
                <a:latin typeface="Consolas" pitchFamily="49" charset="0"/>
              </a:rPr>
              <a:t>new </a:t>
            </a:r>
            <a:r>
              <a:rPr lang="da-DK" b="1" kern="0" dirty="0" err="1" smtClean="0">
                <a:latin typeface="Consolas" pitchFamily="49" charset="0"/>
              </a:rPr>
              <a:t>int</a:t>
            </a:r>
            <a:r>
              <a:rPr lang="da-DK" b="1" kern="0" dirty="0" smtClean="0">
                <a:latin typeface="Consolas" pitchFamily="49" charset="0"/>
              </a:rPr>
              <a:t>[ 5 ]</a:t>
            </a:r>
            <a:r>
              <a:rPr lang="da-DK" kern="0" dirty="0" smtClean="0">
                <a:latin typeface="Consolas" pitchFamily="49" charset="0"/>
              </a:rPr>
              <a:t>;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rot="5400000">
            <a:off x="4143372" y="3286124"/>
            <a:ext cx="857256" cy="285752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4071934" y="3714752"/>
            <a:ext cx="571504" cy="6429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343627"/>
              </p:ext>
            </p:extLst>
          </p:nvPr>
        </p:nvGraphicFramePr>
        <p:xfrm>
          <a:off x="5961241" y="2964653"/>
          <a:ext cx="26432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"/>
                <a:gridCol w="500066"/>
                <a:gridCol w="571504"/>
                <a:gridCol w="500066"/>
                <a:gridCol w="571505"/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062090"/>
              </p:ext>
            </p:extLst>
          </p:nvPr>
        </p:nvGraphicFramePr>
        <p:xfrm>
          <a:off x="4175291" y="2928934"/>
          <a:ext cx="404794" cy="44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794"/>
              </a:tblGrid>
              <a:tr h="442278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 bwMode="auto">
          <a:xfrm>
            <a:off x="4389605" y="3143248"/>
            <a:ext cx="1571636" cy="1588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895059" y="335952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>
                <a:latin typeface="Consolas" pitchFamily="49" charset="0"/>
              </a:rPr>
              <a:t>myArray</a:t>
            </a:r>
            <a:endParaRPr lang="da-DK" sz="1500" dirty="0">
              <a:latin typeface="Consolas" pitchFamily="49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785786" y="4000504"/>
            <a:ext cx="3857652" cy="35719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kern="0" dirty="0" err="1" smtClean="0">
                <a:latin typeface="Consolas" pitchFamily="49" charset="0"/>
              </a:rPr>
              <a:t>int</a:t>
            </a:r>
            <a:r>
              <a:rPr lang="da-DK" kern="0" dirty="0" smtClean="0">
                <a:latin typeface="Consolas" pitchFamily="49" charset="0"/>
              </a:rPr>
              <a:t>[] </a:t>
            </a:r>
            <a:r>
              <a:rPr lang="da-DK" kern="0" dirty="0" err="1" smtClean="0">
                <a:latin typeface="Consolas" pitchFamily="49" charset="0"/>
              </a:rPr>
              <a:t>myArray</a:t>
            </a:r>
            <a:r>
              <a:rPr lang="da-DK" kern="0" dirty="0" smtClean="0">
                <a:latin typeface="Consolas" pitchFamily="49" charset="0"/>
              </a:rPr>
              <a:t> = </a:t>
            </a:r>
            <a:r>
              <a:rPr lang="da-DK" b="1" kern="0" dirty="0" smtClean="0">
                <a:latin typeface="Consolas" pitchFamily="49" charset="0"/>
              </a:rPr>
              <a:t>new </a:t>
            </a:r>
            <a:r>
              <a:rPr lang="da-DK" b="1" kern="0" dirty="0" err="1" smtClean="0">
                <a:latin typeface="Consolas" pitchFamily="49" charset="0"/>
              </a:rPr>
              <a:t>int</a:t>
            </a:r>
            <a:r>
              <a:rPr lang="da-DK" b="1" kern="0" dirty="0" smtClean="0">
                <a:latin typeface="Consolas" pitchFamily="49" charset="0"/>
              </a:rPr>
              <a:t>[ 5 ]</a:t>
            </a:r>
            <a:r>
              <a:rPr lang="da-DK" kern="0" dirty="0" smtClean="0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8159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Arrays can be explicitly initialized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marL="109728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A convenient shorter syntax exists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Initializing Arrays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357290" y="3071810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57224" y="2214553"/>
            <a:ext cx="6955136" cy="394603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kern="0" dirty="0" err="1" smtClean="0">
                <a:latin typeface="Consolas" pitchFamily="49" charset="0"/>
              </a:rPr>
              <a:t>int</a:t>
            </a:r>
            <a:r>
              <a:rPr lang="da-DK" kern="0" dirty="0" smtClean="0">
                <a:latin typeface="Consolas" pitchFamily="49" charset="0"/>
              </a:rPr>
              <a:t>[] </a:t>
            </a:r>
            <a:r>
              <a:rPr lang="da-DK" kern="0" dirty="0" err="1" smtClean="0">
                <a:latin typeface="Consolas" pitchFamily="49" charset="0"/>
              </a:rPr>
              <a:t>myArray</a:t>
            </a:r>
            <a:r>
              <a:rPr lang="da-DK" kern="0" dirty="0" smtClean="0">
                <a:latin typeface="Consolas" pitchFamily="49" charset="0"/>
              </a:rPr>
              <a:t> = </a:t>
            </a:r>
            <a:r>
              <a:rPr lang="da-DK" b="1" kern="0" dirty="0" smtClean="0">
                <a:latin typeface="Consolas" pitchFamily="49" charset="0"/>
              </a:rPr>
              <a:t>new </a:t>
            </a:r>
            <a:r>
              <a:rPr lang="da-DK" b="1" kern="0" dirty="0" err="1" smtClean="0">
                <a:latin typeface="Consolas" pitchFamily="49" charset="0"/>
              </a:rPr>
              <a:t>int</a:t>
            </a:r>
            <a:r>
              <a:rPr lang="da-DK" b="1" kern="0" dirty="0" smtClean="0">
                <a:latin typeface="Consolas" pitchFamily="49" charset="0"/>
              </a:rPr>
              <a:t>[ 5 ] { 42, 87, 112, 99, 208 }</a:t>
            </a:r>
            <a:r>
              <a:rPr lang="da-DK" kern="0" dirty="0" smtClean="0">
                <a:latin typeface="Consolas" pitchFamily="49" charset="0"/>
              </a:rPr>
              <a:t>;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rot="5400000">
            <a:off x="4143372" y="3286124"/>
            <a:ext cx="857256" cy="285752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4071934" y="3714752"/>
            <a:ext cx="571504" cy="6429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500694" y="2964653"/>
          <a:ext cx="26432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"/>
                <a:gridCol w="500066"/>
                <a:gridCol w="571504"/>
                <a:gridCol w="500066"/>
                <a:gridCol w="571505"/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112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208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14744" y="2928934"/>
          <a:ext cx="404794" cy="44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794"/>
              </a:tblGrid>
              <a:tr h="442278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 bwMode="auto">
          <a:xfrm>
            <a:off x="3929058" y="3143248"/>
            <a:ext cx="1571636" cy="1588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428992" y="335756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>
                <a:latin typeface="Consolas" pitchFamily="49" charset="0"/>
              </a:rPr>
              <a:t>myArray</a:t>
            </a:r>
            <a:endParaRPr lang="da-DK" sz="1500" dirty="0">
              <a:latin typeface="Consolas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857224" y="4354185"/>
            <a:ext cx="6955136" cy="37692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kern="0" dirty="0" err="1" smtClean="0">
                <a:latin typeface="Consolas" pitchFamily="49" charset="0"/>
              </a:rPr>
              <a:t>int</a:t>
            </a:r>
            <a:r>
              <a:rPr lang="da-DK" kern="0" dirty="0" smtClean="0">
                <a:latin typeface="Consolas" pitchFamily="49" charset="0"/>
              </a:rPr>
              <a:t>[] </a:t>
            </a:r>
            <a:r>
              <a:rPr lang="da-DK" kern="0" dirty="0" err="1" smtClean="0">
                <a:latin typeface="Consolas" pitchFamily="49" charset="0"/>
              </a:rPr>
              <a:t>myArray</a:t>
            </a:r>
            <a:r>
              <a:rPr lang="da-DK" kern="0" dirty="0" smtClean="0">
                <a:latin typeface="Consolas" pitchFamily="49" charset="0"/>
              </a:rPr>
              <a:t> = </a:t>
            </a:r>
            <a:r>
              <a:rPr lang="da-DK" b="1" kern="0" dirty="0" smtClean="0">
                <a:latin typeface="Consolas" pitchFamily="49" charset="0"/>
              </a:rPr>
              <a:t>{ 42, 87, 112, 99, 208 }</a:t>
            </a:r>
            <a:r>
              <a:rPr lang="da-DK" kern="0" dirty="0" smtClean="0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6209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Every</a:t>
            </a:r>
            <a:r>
              <a:rPr lang="da-DK" dirty="0" smtClean="0"/>
              <a:t> variable has a </a:t>
            </a:r>
            <a:r>
              <a:rPr lang="da-DK" dirty="0" err="1" smtClean="0"/>
              <a:t>specified</a:t>
            </a:r>
            <a:r>
              <a:rPr lang="da-DK" dirty="0" smtClean="0"/>
              <a:t> type</a:t>
            </a:r>
          </a:p>
          <a:p>
            <a:r>
              <a:rPr lang="da-DK" dirty="0" smtClean="0"/>
              <a:t>C# is type-</a:t>
            </a:r>
            <a:r>
              <a:rPr lang="da-DK" dirty="0" err="1" smtClean="0"/>
              <a:t>safe</a:t>
            </a:r>
            <a:r>
              <a:rPr lang="da-DK" dirty="0" smtClean="0"/>
              <a:t>…!</a:t>
            </a:r>
          </a:p>
          <a:p>
            <a:endParaRPr lang="da-DK" dirty="0"/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Anatomy of the</a:t>
            </a:r>
            <a:br>
              <a:rPr lang="en-US" dirty="0" smtClean="0"/>
            </a:br>
            <a:r>
              <a:rPr lang="en-US" dirty="0" smtClean="0"/>
              <a:t>Common Type System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18863053"/>
              </p:ext>
            </p:extLst>
          </p:nvPr>
        </p:nvGraphicFramePr>
        <p:xfrm>
          <a:off x="2195736" y="2564904"/>
          <a:ext cx="5643602" cy="3071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674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Copying array variables amounts to copying references only!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This is the case for reference types in general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Assigning Array Variables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357290" y="3071810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28662" y="2319447"/>
            <a:ext cx="7243738" cy="1149555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kern="0" dirty="0" err="1" smtClean="0">
                <a:latin typeface="Consolas" pitchFamily="49" charset="0"/>
              </a:rPr>
              <a:t>int</a:t>
            </a:r>
            <a:r>
              <a:rPr lang="da-DK" kern="0" dirty="0" smtClean="0">
                <a:latin typeface="Consolas" pitchFamily="49" charset="0"/>
              </a:rPr>
              <a:t>[] </a:t>
            </a:r>
            <a:r>
              <a:rPr lang="da-DK" kern="0" dirty="0" err="1" smtClean="0">
                <a:latin typeface="Consolas" pitchFamily="49" charset="0"/>
              </a:rPr>
              <a:t>myArray</a:t>
            </a:r>
            <a:r>
              <a:rPr lang="da-DK" kern="0" dirty="0" smtClean="0">
                <a:latin typeface="Consolas" pitchFamily="49" charset="0"/>
              </a:rPr>
              <a:t> = new </a:t>
            </a:r>
            <a:r>
              <a:rPr lang="da-DK" kern="0" dirty="0" err="1" smtClean="0">
                <a:latin typeface="Consolas" pitchFamily="49" charset="0"/>
              </a:rPr>
              <a:t>int</a:t>
            </a:r>
            <a:r>
              <a:rPr lang="da-DK" kern="0" dirty="0" smtClean="0">
                <a:latin typeface="Consolas" pitchFamily="49" charset="0"/>
              </a:rPr>
              <a:t>[ 5 ] { 42, 87, 112, 99, 208 };</a:t>
            </a:r>
          </a:p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kern="0" dirty="0" err="1" smtClean="0">
                <a:latin typeface="Consolas" pitchFamily="49" charset="0"/>
              </a:rPr>
              <a:t>int</a:t>
            </a:r>
            <a:r>
              <a:rPr lang="da-DK" kern="0" dirty="0" smtClean="0">
                <a:latin typeface="Consolas" pitchFamily="49" charset="0"/>
              </a:rPr>
              <a:t>[] </a:t>
            </a:r>
            <a:r>
              <a:rPr lang="da-DK" b="1" kern="0" dirty="0" err="1" smtClean="0">
                <a:latin typeface="Consolas" pitchFamily="49" charset="0"/>
              </a:rPr>
              <a:t>myCopy</a:t>
            </a:r>
            <a:r>
              <a:rPr lang="da-DK" b="1" kern="0" dirty="0" smtClean="0">
                <a:latin typeface="Consolas" pitchFamily="49" charset="0"/>
              </a:rPr>
              <a:t> = </a:t>
            </a:r>
            <a:r>
              <a:rPr lang="da-DK" b="1" kern="0" dirty="0" err="1" smtClean="0">
                <a:latin typeface="Consolas" pitchFamily="49" charset="0"/>
              </a:rPr>
              <a:t>myArray</a:t>
            </a:r>
            <a:r>
              <a:rPr lang="da-DK" kern="0" dirty="0" smtClean="0">
                <a:latin typeface="Consolas" pitchFamily="49" charset="0"/>
              </a:rPr>
              <a:t>;</a:t>
            </a:r>
          </a:p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kern="0" dirty="0" err="1" smtClean="0">
                <a:latin typeface="Consolas" pitchFamily="49" charset="0"/>
              </a:rPr>
              <a:t>myArray</a:t>
            </a:r>
            <a:r>
              <a:rPr lang="da-DK" kern="0" dirty="0" smtClean="0">
                <a:latin typeface="Consolas" pitchFamily="49" charset="0"/>
              </a:rPr>
              <a:t>[ 1 ] = 0;</a:t>
            </a:r>
          </a:p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kern="0" dirty="0" err="1" smtClean="0">
                <a:latin typeface="Consolas" pitchFamily="49" charset="0"/>
              </a:rPr>
              <a:t>Console.WriteLine</a:t>
            </a:r>
            <a:r>
              <a:rPr lang="da-DK" kern="0" dirty="0" smtClean="0">
                <a:latin typeface="Consolas" pitchFamily="49" charset="0"/>
              </a:rPr>
              <a:t>( </a:t>
            </a:r>
            <a:r>
              <a:rPr lang="da-DK" kern="0" dirty="0" err="1" smtClean="0">
                <a:latin typeface="Consolas" pitchFamily="49" charset="0"/>
              </a:rPr>
              <a:t>myCopy</a:t>
            </a:r>
            <a:r>
              <a:rPr lang="da-DK" kern="0" dirty="0" smtClean="0">
                <a:latin typeface="Consolas" pitchFamily="49" charset="0"/>
              </a:rPr>
              <a:t>[ 1 ] );</a:t>
            </a:r>
          </a:p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endParaRPr lang="da-DK" kern="0" dirty="0" smtClean="0">
              <a:latin typeface="Consolas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rot="5400000">
            <a:off x="4143372" y="3286124"/>
            <a:ext cx="857256" cy="285752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4071934" y="3858768"/>
            <a:ext cx="571504" cy="6429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578672"/>
              </p:ext>
            </p:extLst>
          </p:nvPr>
        </p:nvGraphicFramePr>
        <p:xfrm>
          <a:off x="5500694" y="3642191"/>
          <a:ext cx="26432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"/>
                <a:gridCol w="500066"/>
                <a:gridCol w="571504"/>
                <a:gridCol w="500066"/>
                <a:gridCol w="571505"/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112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208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019333"/>
              </p:ext>
            </p:extLst>
          </p:nvPr>
        </p:nvGraphicFramePr>
        <p:xfrm>
          <a:off x="3678241" y="3599647"/>
          <a:ext cx="404794" cy="44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794"/>
              </a:tblGrid>
              <a:tr h="442278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 bwMode="auto">
          <a:xfrm>
            <a:off x="3929058" y="3820786"/>
            <a:ext cx="1571636" cy="1588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322056" y="400993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>
                <a:latin typeface="Consolas" pitchFamily="49" charset="0"/>
              </a:rPr>
              <a:t>myArray</a:t>
            </a:r>
            <a:endParaRPr lang="da-DK" dirty="0">
              <a:latin typeface="Consolas" pitchFamily="49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444155"/>
              </p:ext>
            </p:extLst>
          </p:nvPr>
        </p:nvGraphicFramePr>
        <p:xfrm>
          <a:off x="4429124" y="4035100"/>
          <a:ext cx="404794" cy="44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794"/>
              </a:tblGrid>
              <a:tr h="442278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 bwMode="auto">
          <a:xfrm flipV="1">
            <a:off x="4643438" y="3963662"/>
            <a:ext cx="857256" cy="285752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143372" y="447398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>
                <a:latin typeface="Consolas" pitchFamily="49" charset="0"/>
              </a:rPr>
              <a:t>myCopy</a:t>
            </a:r>
            <a:endParaRPr lang="da-DK" dirty="0">
              <a:latin typeface="Consolas" pitchFamily="49" charset="0"/>
            </a:endParaRPr>
          </a:p>
        </p:txBody>
      </p:sp>
      <p:pic>
        <p:nvPicPr>
          <p:cNvPr id="81922" name="Picture 2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928662" y="4905638"/>
            <a:ext cx="5857916" cy="35719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kern="0" dirty="0" err="1" smtClean="0">
                <a:latin typeface="Consolas" pitchFamily="49" charset="0"/>
              </a:rPr>
              <a:t>myArray</a:t>
            </a:r>
            <a:r>
              <a:rPr lang="da-DK" kern="0" dirty="0" smtClean="0">
                <a:latin typeface="Consolas" pitchFamily="49" charset="0"/>
              </a:rPr>
              <a:t> = </a:t>
            </a:r>
            <a:r>
              <a:rPr lang="da-DK" b="1" kern="0" dirty="0" err="1" smtClean="0">
                <a:latin typeface="Consolas" pitchFamily="49" charset="0"/>
              </a:rPr>
              <a:t>null</a:t>
            </a:r>
            <a:r>
              <a:rPr lang="da-DK" kern="0" dirty="0" smtClean="0">
                <a:latin typeface="Consolas" pitchFamily="49" charset="0"/>
              </a:rPr>
              <a:t>;</a:t>
            </a:r>
            <a:endParaRPr lang="da-DK" kern="0" dirty="0">
              <a:latin typeface="Consolas" pitchFamily="49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388914"/>
              </p:ext>
            </p:extLst>
          </p:nvPr>
        </p:nvGraphicFramePr>
        <p:xfrm>
          <a:off x="7072330" y="4837447"/>
          <a:ext cx="404794" cy="44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794"/>
              </a:tblGrid>
              <a:tr h="442278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 bwMode="auto">
          <a:xfrm flipV="1">
            <a:off x="7286644" y="5048514"/>
            <a:ext cx="642942" cy="3247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6786578" y="526607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>
                <a:latin typeface="Consolas" pitchFamily="49" charset="0"/>
              </a:rPr>
              <a:t>myArray</a:t>
            </a:r>
            <a:endParaRPr lang="da-DK" sz="1500" dirty="0">
              <a:latin typeface="Consolas" pitchFamily="49" charset="0"/>
            </a:endParaRPr>
          </a:p>
        </p:txBody>
      </p:sp>
      <p:cxnSp>
        <p:nvCxnSpPr>
          <p:cNvPr id="31" name="Straight Connector 30"/>
          <p:cNvCxnSpPr/>
          <p:nvPr/>
        </p:nvCxnSpPr>
        <p:spPr bwMode="auto">
          <a:xfrm rot="5400000">
            <a:off x="7858148" y="5048117"/>
            <a:ext cx="285752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rot="5400000">
            <a:off x="7966099" y="5048117"/>
            <a:ext cx="214314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3840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Comparing array variables amounts to comparing references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This is the case for reference types in general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Comparing Array Variables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357290" y="3071810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44959" y="1935349"/>
            <a:ext cx="7243738" cy="95956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kern="0" dirty="0" err="1" smtClean="0">
                <a:latin typeface="Consolas" pitchFamily="49" charset="0"/>
              </a:rPr>
              <a:t>int</a:t>
            </a:r>
            <a:r>
              <a:rPr lang="da-DK" kern="0" dirty="0" smtClean="0">
                <a:latin typeface="Consolas" pitchFamily="49" charset="0"/>
              </a:rPr>
              <a:t>[] </a:t>
            </a:r>
            <a:r>
              <a:rPr lang="da-DK" kern="0" dirty="0" err="1" smtClean="0">
                <a:latin typeface="Consolas" pitchFamily="49" charset="0"/>
              </a:rPr>
              <a:t>myArray</a:t>
            </a:r>
            <a:r>
              <a:rPr lang="da-DK" kern="0" dirty="0" smtClean="0">
                <a:latin typeface="Consolas" pitchFamily="49" charset="0"/>
              </a:rPr>
              <a:t> = { 42, 87, 112, 99, 208 };</a:t>
            </a:r>
          </a:p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kern="0" dirty="0" err="1" smtClean="0">
                <a:latin typeface="Consolas" pitchFamily="49" charset="0"/>
              </a:rPr>
              <a:t>int</a:t>
            </a:r>
            <a:r>
              <a:rPr lang="da-DK" kern="0" dirty="0" smtClean="0">
                <a:latin typeface="Consolas" pitchFamily="49" charset="0"/>
              </a:rPr>
              <a:t>[] </a:t>
            </a:r>
            <a:r>
              <a:rPr lang="da-DK" kern="0" dirty="0" err="1" smtClean="0">
                <a:latin typeface="Consolas" pitchFamily="49" charset="0"/>
              </a:rPr>
              <a:t>myCopy</a:t>
            </a:r>
            <a:r>
              <a:rPr lang="da-DK" kern="0" dirty="0" smtClean="0">
                <a:latin typeface="Consolas" pitchFamily="49" charset="0"/>
              </a:rPr>
              <a:t> = { 42, 87, 112, 99, 208 };</a:t>
            </a:r>
          </a:p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kern="0" dirty="0" err="1" smtClean="0">
                <a:latin typeface="Consolas" pitchFamily="49" charset="0"/>
              </a:rPr>
              <a:t>Console.WriteLine</a:t>
            </a:r>
            <a:r>
              <a:rPr lang="da-DK" kern="0" dirty="0" smtClean="0">
                <a:latin typeface="Consolas" pitchFamily="49" charset="0"/>
              </a:rPr>
              <a:t>( </a:t>
            </a:r>
            <a:r>
              <a:rPr lang="da-DK" b="1" kern="0" dirty="0" err="1" smtClean="0">
                <a:latin typeface="Consolas" pitchFamily="49" charset="0"/>
              </a:rPr>
              <a:t>myArray</a:t>
            </a:r>
            <a:r>
              <a:rPr lang="da-DK" b="1" kern="0" dirty="0" smtClean="0">
                <a:latin typeface="Consolas" pitchFamily="49" charset="0"/>
              </a:rPr>
              <a:t> == </a:t>
            </a:r>
            <a:r>
              <a:rPr lang="da-DK" b="1" kern="0" dirty="0" err="1" smtClean="0">
                <a:latin typeface="Consolas" pitchFamily="49" charset="0"/>
              </a:rPr>
              <a:t>myCopy</a:t>
            </a:r>
            <a:r>
              <a:rPr lang="da-DK" b="1" kern="0" dirty="0" smtClean="0">
                <a:latin typeface="Consolas" pitchFamily="49" charset="0"/>
              </a:rPr>
              <a:t> </a:t>
            </a:r>
            <a:r>
              <a:rPr lang="da-DK" kern="0" dirty="0" smtClean="0">
                <a:latin typeface="Consolas" pitchFamily="49" charset="0"/>
              </a:rPr>
              <a:t>); // </a:t>
            </a:r>
            <a:r>
              <a:rPr lang="da-DK" b="1" kern="0" dirty="0" smtClean="0">
                <a:latin typeface="Consolas" pitchFamily="49" charset="0"/>
              </a:rPr>
              <a:t>???</a:t>
            </a:r>
          </a:p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endParaRPr lang="da-DK" kern="0" dirty="0" smtClean="0">
              <a:latin typeface="Consolas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rot="5400000">
            <a:off x="4143372" y="3286124"/>
            <a:ext cx="857256" cy="285752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4071934" y="3500438"/>
            <a:ext cx="571504" cy="6429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500694" y="3107529"/>
          <a:ext cx="26432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"/>
                <a:gridCol w="500066"/>
                <a:gridCol w="571504"/>
                <a:gridCol w="500066"/>
                <a:gridCol w="571505"/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112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208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14744" y="3071810"/>
          <a:ext cx="404794" cy="44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794"/>
              </a:tblGrid>
              <a:tr h="442278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 bwMode="auto">
          <a:xfrm>
            <a:off x="3929058" y="3286124"/>
            <a:ext cx="1571636" cy="1588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428992" y="357187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>
                <a:latin typeface="Consolas" pitchFamily="49" charset="0"/>
              </a:rPr>
              <a:t>myArray</a:t>
            </a:r>
            <a:endParaRPr lang="da-DK" dirty="0">
              <a:latin typeface="Consolas" pitchFamily="49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738578" y="4058292"/>
          <a:ext cx="404794" cy="44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794"/>
              </a:tblGrid>
              <a:tr h="442278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428992" y="457200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>
                <a:latin typeface="Consolas" pitchFamily="49" charset="0"/>
              </a:rPr>
              <a:t>myCopy</a:t>
            </a:r>
            <a:endParaRPr lang="da-DK" dirty="0">
              <a:latin typeface="Consolas" pitchFamily="49" charset="0"/>
            </a:endParaRPr>
          </a:p>
        </p:txBody>
      </p:sp>
      <p:pic>
        <p:nvPicPr>
          <p:cNvPr id="81922" name="Picture 2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500694" y="4058292"/>
          <a:ext cx="26432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"/>
                <a:gridCol w="500066"/>
                <a:gridCol w="571504"/>
                <a:gridCol w="500066"/>
                <a:gridCol w="571505"/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112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208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 bwMode="auto">
          <a:xfrm>
            <a:off x="3929058" y="4284668"/>
            <a:ext cx="1571636" cy="1588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2660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 smtClean="0"/>
              <a:t>Can use implicit typing for arrays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But types cannot be mixed!</a:t>
            </a:r>
          </a:p>
          <a:p>
            <a:pPr eaLnBrk="1" hangingPunct="1"/>
            <a:endParaRPr lang="en-US" dirty="0"/>
          </a:p>
          <a:p>
            <a:pPr marL="109728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In general, the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 smtClean="0"/>
              <a:t> keyword can be used with any reference type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marL="109728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However, the variable must be non-null upon declaration!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Implicitly Typed Local Arrays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357290" y="3071810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rot="5400000">
            <a:off x="4143372" y="3286124"/>
            <a:ext cx="857256" cy="285752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4071934" y="3714752"/>
            <a:ext cx="571504" cy="6429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865196" y="1816427"/>
            <a:ext cx="6858048" cy="79050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sz="1500" dirty="0" err="1">
                <a:latin typeface="Consolas" pitchFamily="49" charset="0"/>
              </a:rPr>
              <a:t>var</a:t>
            </a:r>
            <a:r>
              <a:rPr lang="en-US" sz="1500" dirty="0">
                <a:latin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</a:rPr>
              <a:t>a </a:t>
            </a:r>
            <a:r>
              <a:rPr lang="en-US" sz="1500" dirty="0">
                <a:latin typeface="Consolas" pitchFamily="49" charset="0"/>
              </a:rPr>
              <a:t>= new[] { 1, </a:t>
            </a:r>
            <a:r>
              <a:rPr lang="en-US" sz="1500" dirty="0" smtClean="0">
                <a:latin typeface="Consolas" pitchFamily="49" charset="0"/>
              </a:rPr>
              <a:t>2, </a:t>
            </a:r>
            <a:r>
              <a:rPr lang="en-US" sz="1500" dirty="0">
                <a:latin typeface="Consolas" pitchFamily="49" charset="0"/>
              </a:rPr>
              <a:t>3, </a:t>
            </a:r>
            <a:r>
              <a:rPr lang="en-US" sz="1500" dirty="0" smtClean="0">
                <a:latin typeface="Consolas" pitchFamily="49" charset="0"/>
              </a:rPr>
              <a:t>4 };</a:t>
            </a:r>
          </a:p>
          <a:p>
            <a:r>
              <a:rPr lang="en-US" sz="1500" dirty="0" err="1">
                <a:latin typeface="Consolas" pitchFamily="49" charset="0"/>
              </a:rPr>
              <a:t>var</a:t>
            </a:r>
            <a:r>
              <a:rPr lang="en-US" sz="1500" dirty="0">
                <a:latin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</a:rPr>
              <a:t>b </a:t>
            </a:r>
            <a:r>
              <a:rPr lang="en-US" sz="1500" dirty="0">
                <a:latin typeface="Consolas" pitchFamily="49" charset="0"/>
              </a:rPr>
              <a:t>= new[] { </a:t>
            </a:r>
            <a:r>
              <a:rPr lang="en-US" sz="1500" dirty="0" smtClean="0">
                <a:latin typeface="Consolas" pitchFamily="49" charset="0"/>
              </a:rPr>
              <a:t>false, true, true </a:t>
            </a:r>
            <a:r>
              <a:rPr lang="en-US" sz="1500" dirty="0">
                <a:latin typeface="Consolas" pitchFamily="49" charset="0"/>
              </a:rPr>
              <a:t>};</a:t>
            </a:r>
            <a:endParaRPr lang="da-DK" sz="1500" dirty="0">
              <a:latin typeface="Consolas" pitchFamily="49" charset="0"/>
            </a:endParaRPr>
          </a:p>
          <a:p>
            <a:r>
              <a:rPr lang="en-US" sz="1500" dirty="0" err="1">
                <a:latin typeface="Consolas" pitchFamily="49" charset="0"/>
              </a:rPr>
              <a:t>var</a:t>
            </a:r>
            <a:r>
              <a:rPr lang="en-US" sz="1500" dirty="0">
                <a:latin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</a:rPr>
              <a:t>c </a:t>
            </a:r>
            <a:r>
              <a:rPr lang="en-US" sz="1500" dirty="0">
                <a:latin typeface="Consolas" pitchFamily="49" charset="0"/>
              </a:rPr>
              <a:t>= new[] { </a:t>
            </a:r>
            <a:r>
              <a:rPr lang="en-US" sz="1500" dirty="0" smtClean="0">
                <a:latin typeface="Consolas" pitchFamily="49" charset="0"/>
              </a:rPr>
              <a:t>"Implicit", "Typing", "Rocks" };</a:t>
            </a:r>
            <a:endParaRPr lang="da-DK" sz="1500" dirty="0" smtClean="0">
              <a:latin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65196" y="3364474"/>
            <a:ext cx="5000660" cy="28575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sz="1500" dirty="0" err="1" smtClean="0">
                <a:latin typeface="Consolas" pitchFamily="49" charset="0"/>
              </a:rPr>
              <a:t>var</a:t>
            </a:r>
            <a:r>
              <a:rPr lang="en-US" sz="1500" dirty="0" smtClean="0">
                <a:latin typeface="Consolas" pitchFamily="49" charset="0"/>
              </a:rPr>
              <a:t> d = new[] { 1, "two", 3, false };</a:t>
            </a:r>
            <a:endParaRPr lang="da-DK" sz="1500" dirty="0" smtClean="0">
              <a:latin typeface="Consolas" pitchFamily="49" charset="0"/>
            </a:endParaRPr>
          </a:p>
        </p:txBody>
      </p:sp>
      <p:pic>
        <p:nvPicPr>
          <p:cNvPr id="11" name="Picture 4" descr="C:\DSE\Icon Experience\V Collections\v_collections_png\basic_foundation\32x32\shadow\dele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2080" y="3337243"/>
            <a:ext cx="304800" cy="304800"/>
          </a:xfrm>
          <a:prstGeom prst="rect">
            <a:avLst/>
          </a:prstGeom>
          <a:noFill/>
        </p:spPr>
      </p:pic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85796" y="4333030"/>
            <a:ext cx="2286016" cy="78581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sz="1500" b="1" dirty="0" smtClean="0">
                <a:latin typeface="Consolas" pitchFamily="49" charset="0"/>
              </a:rPr>
              <a:t>var</a:t>
            </a:r>
            <a:r>
              <a:rPr lang="da-DK" sz="1500" dirty="0" smtClean="0">
                <a:latin typeface="Consolas" pitchFamily="49" charset="0"/>
              </a:rPr>
              <a:t> o = new </a:t>
            </a:r>
            <a:r>
              <a:rPr lang="da-DK" sz="1500" dirty="0" err="1" smtClean="0">
                <a:latin typeface="Consolas" pitchFamily="49" charset="0"/>
              </a:rPr>
              <a:t>Car</a:t>
            </a:r>
            <a:r>
              <a:rPr lang="da-DK" sz="1500" dirty="0" smtClean="0">
                <a:latin typeface="Consolas" pitchFamily="49" charset="0"/>
              </a:rPr>
              <a:t>();</a:t>
            </a:r>
          </a:p>
          <a:p>
            <a:r>
              <a:rPr lang="da-DK" sz="1500" dirty="0" smtClean="0">
                <a:latin typeface="Consolas" pitchFamily="49" charset="0"/>
              </a:rPr>
              <a:t>...</a:t>
            </a:r>
          </a:p>
          <a:p>
            <a:r>
              <a:rPr lang="da-DK" sz="1500" dirty="0" smtClean="0">
                <a:latin typeface="Consolas" pitchFamily="49" charset="0"/>
              </a:rPr>
              <a:t>o = </a:t>
            </a:r>
            <a:r>
              <a:rPr lang="da-DK" sz="1500" dirty="0" err="1" smtClean="0">
                <a:latin typeface="Consolas" pitchFamily="49" charset="0"/>
              </a:rPr>
              <a:t>null</a:t>
            </a:r>
            <a:r>
              <a:rPr lang="da-DK" sz="1500" dirty="0" smtClean="0">
                <a:latin typeface="Consolas" pitchFamily="49" charset="0"/>
              </a:rPr>
              <a:t>;</a:t>
            </a:r>
          </a:p>
          <a:p>
            <a:r>
              <a:rPr lang="da-DK" sz="1500" dirty="0" smtClean="0">
                <a:latin typeface="Consolas" pitchFamily="49" charset="0"/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781401"/>
            <a:ext cx="22542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356047"/>
            <a:ext cx="22542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843871" y="5833259"/>
            <a:ext cx="2286016" cy="33962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sz="1500" b="1" dirty="0" smtClean="0">
                <a:latin typeface="Consolas" pitchFamily="49" charset="0"/>
              </a:rPr>
              <a:t>var</a:t>
            </a:r>
            <a:r>
              <a:rPr lang="da-DK" sz="1500" dirty="0" smtClean="0">
                <a:latin typeface="Consolas" pitchFamily="49" charset="0"/>
              </a:rPr>
              <a:t> ohNo = null;</a:t>
            </a:r>
          </a:p>
          <a:p>
            <a:endParaRPr lang="da-DK" sz="1500" dirty="0" smtClean="0">
              <a:latin typeface="Consolas" pitchFamily="49" charset="0"/>
            </a:endParaRPr>
          </a:p>
        </p:txBody>
      </p:sp>
      <p:pic>
        <p:nvPicPr>
          <p:cNvPr id="17" name="Picture 4" descr="C:\DSE\Icon Experience\V Collections\v_collections_png\basic_foundation\32x32\shadow\dele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1408" y="5867950"/>
            <a:ext cx="304800" cy="304800"/>
          </a:xfrm>
          <a:prstGeom prst="rect">
            <a:avLst/>
          </a:prstGeom>
          <a:noFill/>
        </p:spPr>
      </p:pic>
      <p:pic>
        <p:nvPicPr>
          <p:cNvPr id="18" name="Picture 2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274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Length</a:t>
            </a:r>
          </a:p>
          <a:p>
            <a:pPr eaLnBrk="1" hangingPunct="1"/>
            <a:r>
              <a:rPr lang="en-US" dirty="0" smtClean="0"/>
              <a:t>Rank (a.k.a. “dimensions”)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Once an array has been created it cannot be resized!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Array Properties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357290" y="3071810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rot="5400000">
            <a:off x="4143372" y="3286124"/>
            <a:ext cx="857256" cy="285752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4071934" y="3714752"/>
            <a:ext cx="571504" cy="6429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83568" y="3762640"/>
            <a:ext cx="8136904" cy="96250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[ , ] </a:t>
            </a:r>
            <a:r>
              <a:rPr lang="en-US" dirty="0" err="1" smtClean="0">
                <a:latin typeface="Consolas" pitchFamily="49" charset="0"/>
              </a:rPr>
              <a:t>myGrid</a:t>
            </a:r>
            <a:r>
              <a:rPr lang="en-US" dirty="0" smtClean="0">
                <a:latin typeface="Consolas" pitchFamily="49" charset="0"/>
              </a:rPr>
              <a:t> = new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[ 2, 3 ] { { 0, 1, 2 }, { 3, </a:t>
            </a:r>
            <a:r>
              <a:rPr lang="en-US" dirty="0">
                <a:latin typeface="Consolas" pitchFamily="49" charset="0"/>
              </a:rPr>
              <a:t>4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dirty="0">
                <a:latin typeface="Consolas" pitchFamily="49" charset="0"/>
              </a:rPr>
              <a:t>5</a:t>
            </a:r>
            <a:r>
              <a:rPr lang="en-US" dirty="0" smtClean="0">
                <a:latin typeface="Consolas" pitchFamily="49" charset="0"/>
              </a:rPr>
              <a:t> } };</a:t>
            </a:r>
          </a:p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kern="0" dirty="0" err="1" smtClean="0">
                <a:latin typeface="Consolas" pitchFamily="49" charset="0"/>
              </a:rPr>
              <a:t>Console.WriteLine</a:t>
            </a:r>
            <a:r>
              <a:rPr lang="da-DK" kern="0" dirty="0" smtClean="0">
                <a:latin typeface="Consolas" pitchFamily="49" charset="0"/>
              </a:rPr>
              <a:t>( </a:t>
            </a:r>
            <a:r>
              <a:rPr lang="da-DK" b="1" kern="0" dirty="0" err="1" smtClean="0">
                <a:latin typeface="Consolas" pitchFamily="49" charset="0"/>
              </a:rPr>
              <a:t>myGrid.Length</a:t>
            </a:r>
            <a:r>
              <a:rPr lang="da-DK" kern="0" dirty="0" smtClean="0">
                <a:latin typeface="Consolas" pitchFamily="49" charset="0"/>
              </a:rPr>
              <a:t> ); // 6</a:t>
            </a:r>
          </a:p>
          <a:p>
            <a:pPr marL="280988" indent="-280988" defTabSz="958850" eaLnBrk="0" hangingPunct="0">
              <a:buClr>
                <a:srgbClr val="D3000C"/>
              </a:buClr>
              <a:buSzPct val="80000"/>
              <a:defRPr/>
            </a:pPr>
            <a:r>
              <a:rPr lang="da-DK" kern="0" dirty="0" err="1" smtClean="0">
                <a:latin typeface="Consolas" pitchFamily="49" charset="0"/>
              </a:rPr>
              <a:t>Console.WriteLine</a:t>
            </a:r>
            <a:r>
              <a:rPr lang="da-DK" kern="0" dirty="0" smtClean="0">
                <a:latin typeface="Consolas" pitchFamily="49" charset="0"/>
              </a:rPr>
              <a:t>( </a:t>
            </a:r>
            <a:r>
              <a:rPr lang="da-DK" b="1" kern="0" dirty="0" err="1" smtClean="0">
                <a:latin typeface="Consolas" pitchFamily="49" charset="0"/>
              </a:rPr>
              <a:t>myGrid.Rank</a:t>
            </a:r>
            <a:r>
              <a:rPr lang="da-DK" kern="0" dirty="0" smtClean="0">
                <a:latin typeface="Consolas" pitchFamily="49" charset="0"/>
              </a:rPr>
              <a:t> );   // 2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683568" y="2504180"/>
            <a:ext cx="8136904" cy="94837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kern="0" dirty="0" err="1" smtClean="0">
                <a:latin typeface="Consolas" pitchFamily="49" charset="0"/>
              </a:rPr>
              <a:t>int</a:t>
            </a:r>
            <a:r>
              <a:rPr lang="da-DK" kern="0" dirty="0" smtClean="0">
                <a:latin typeface="Consolas" pitchFamily="49" charset="0"/>
              </a:rPr>
              <a:t>[] </a:t>
            </a:r>
            <a:r>
              <a:rPr lang="da-DK" kern="0" dirty="0" err="1" smtClean="0">
                <a:latin typeface="Consolas" pitchFamily="49" charset="0"/>
              </a:rPr>
              <a:t>myArray</a:t>
            </a:r>
            <a:r>
              <a:rPr lang="da-DK" kern="0" dirty="0" smtClean="0">
                <a:latin typeface="Consolas" pitchFamily="49" charset="0"/>
              </a:rPr>
              <a:t> = new </a:t>
            </a:r>
            <a:r>
              <a:rPr lang="da-DK" kern="0" dirty="0" err="1" smtClean="0">
                <a:latin typeface="Consolas" pitchFamily="49" charset="0"/>
              </a:rPr>
              <a:t>int</a:t>
            </a:r>
            <a:r>
              <a:rPr lang="da-DK" kern="0" dirty="0" smtClean="0">
                <a:latin typeface="Consolas" pitchFamily="49" charset="0"/>
              </a:rPr>
              <a:t>[ 5 ] { 42, 87, 112, 99, 208 };</a:t>
            </a:r>
          </a:p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kern="0" dirty="0" err="1" smtClean="0">
                <a:latin typeface="Consolas" pitchFamily="49" charset="0"/>
              </a:rPr>
              <a:t>Console.WriteLine</a:t>
            </a:r>
            <a:r>
              <a:rPr lang="da-DK" kern="0" dirty="0" smtClean="0">
                <a:latin typeface="Consolas" pitchFamily="49" charset="0"/>
              </a:rPr>
              <a:t>( </a:t>
            </a:r>
            <a:r>
              <a:rPr lang="da-DK" b="1" kern="0" dirty="0" err="1" smtClean="0">
                <a:latin typeface="Consolas" pitchFamily="49" charset="0"/>
              </a:rPr>
              <a:t>myArray.Length</a:t>
            </a:r>
            <a:r>
              <a:rPr lang="da-DK" kern="0" dirty="0" smtClean="0">
                <a:latin typeface="Consolas" pitchFamily="49" charset="0"/>
              </a:rPr>
              <a:t> ); // 5</a:t>
            </a:r>
          </a:p>
          <a:p>
            <a:pPr marL="280988" indent="-280988" defTabSz="958850" eaLnBrk="0" hangingPunct="0">
              <a:buClr>
                <a:srgbClr val="D3000C"/>
              </a:buClr>
              <a:buSzPct val="80000"/>
              <a:defRPr/>
            </a:pPr>
            <a:r>
              <a:rPr lang="da-DK" kern="0" dirty="0" err="1" smtClean="0">
                <a:latin typeface="Consolas" pitchFamily="49" charset="0"/>
              </a:rPr>
              <a:t>Console.WriteLine</a:t>
            </a:r>
            <a:r>
              <a:rPr lang="da-DK" kern="0" dirty="0" smtClean="0">
                <a:latin typeface="Consolas" pitchFamily="49" charset="0"/>
              </a:rPr>
              <a:t>( </a:t>
            </a:r>
            <a:r>
              <a:rPr lang="da-DK" b="1" kern="0" dirty="0" err="1" smtClean="0">
                <a:latin typeface="Consolas" pitchFamily="49" charset="0"/>
              </a:rPr>
              <a:t>myArray.Rank</a:t>
            </a:r>
            <a:r>
              <a:rPr lang="da-DK" kern="0" dirty="0" smtClean="0">
                <a:latin typeface="Consolas" pitchFamily="49" charset="0"/>
              </a:rPr>
              <a:t> );   // 1</a:t>
            </a:r>
          </a:p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endParaRPr lang="da-DK" kern="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6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Arrays are instances of </a:t>
            </a:r>
            <a:r>
              <a:rPr lang="en-US" dirty="0" err="1" smtClean="0">
                <a:latin typeface="Consolas" pitchFamily="49" charset="0"/>
              </a:rPr>
              <a:t>System.Array</a:t>
            </a:r>
            <a:endParaRPr lang="en-US" dirty="0" smtClean="0">
              <a:latin typeface="Consolas" pitchFamily="49" charset="0"/>
            </a:endParaRP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Static methods</a:t>
            </a:r>
          </a:p>
          <a:p>
            <a:pPr lvl="1" eaLnBrk="1" hangingPunct="1"/>
            <a:r>
              <a:rPr lang="en-US" dirty="0" smtClean="0">
                <a:latin typeface="Consolas" pitchFamily="49" charset="0"/>
              </a:rPr>
              <a:t>Clear()</a:t>
            </a:r>
          </a:p>
          <a:p>
            <a:pPr lvl="1" eaLnBrk="1" hangingPunct="1"/>
            <a:r>
              <a:rPr lang="en-US" dirty="0" smtClean="0">
                <a:latin typeface="Consolas" pitchFamily="49" charset="0"/>
              </a:rPr>
              <a:t>Reverse()</a:t>
            </a:r>
          </a:p>
          <a:p>
            <a:pPr lvl="1" eaLnBrk="1" hangingPunct="1"/>
            <a:r>
              <a:rPr lang="en-US" b="1" dirty="0" smtClean="0">
                <a:latin typeface="Consolas" pitchFamily="49" charset="0"/>
              </a:rPr>
              <a:t>Sort()</a:t>
            </a:r>
          </a:p>
          <a:p>
            <a:pPr lvl="1" eaLnBrk="1" hangingPunct="1"/>
            <a:r>
              <a:rPr lang="en-US" dirty="0" err="1" smtClean="0">
                <a:latin typeface="Consolas" pitchFamily="49" charset="0"/>
              </a:rPr>
              <a:t>IndexOf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pPr lvl="1" eaLnBrk="1" hangingPunct="1"/>
            <a:r>
              <a:rPr lang="en-US" dirty="0" smtClean="0"/>
              <a:t>…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 smtClean="0">
                <a:latin typeface="Consolas" pitchFamily="49" charset="0"/>
              </a:rPr>
              <a:t>System.Array</a:t>
            </a:r>
            <a:endParaRPr lang="en-US" b="0" dirty="0" smtClean="0">
              <a:latin typeface="Consolas" pitchFamily="49" charset="0"/>
            </a:endParaRPr>
          </a:p>
        </p:txBody>
      </p:sp>
      <p:pic>
        <p:nvPicPr>
          <p:cNvPr id="4" name="Picture 2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769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 smtClean="0"/>
              <a:t>.</a:t>
            </a:r>
            <a:r>
              <a:rPr lang="en-US" sz="3200" dirty="0"/>
              <a:t>NET Common Type System</a:t>
            </a:r>
          </a:p>
          <a:p>
            <a:r>
              <a:rPr lang="en-US" sz="3200" dirty="0"/>
              <a:t>Predefined Value Types</a:t>
            </a:r>
          </a:p>
          <a:p>
            <a:r>
              <a:rPr lang="en-US" sz="3200" dirty="0"/>
              <a:t>Expressions</a:t>
            </a:r>
          </a:p>
          <a:p>
            <a:r>
              <a:rPr lang="en-US" sz="3200" dirty="0"/>
              <a:t>Data Type Conversions</a:t>
            </a:r>
          </a:p>
          <a:p>
            <a:r>
              <a:rPr lang="en-US" sz="3200" dirty="0"/>
              <a:t>User-defined Value </a:t>
            </a:r>
            <a:r>
              <a:rPr lang="en-US" sz="3200" dirty="0" smtClean="0"/>
              <a:t>Types</a:t>
            </a:r>
          </a:p>
          <a:p>
            <a:r>
              <a:rPr lang="en-US" sz="3200" dirty="0"/>
              <a:t>Arrays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Strings</a:t>
            </a:r>
          </a:p>
          <a:p>
            <a:r>
              <a:rPr lang="en-US" sz="3200" dirty="0"/>
              <a:t>Value Types Revisited – </a:t>
            </a:r>
            <a:r>
              <a:rPr lang="en-US" sz="3200" dirty="0" err="1">
                <a:latin typeface="Consolas" pitchFamily="49" charset="0"/>
              </a:rPr>
              <a:t>Nullable</a:t>
            </a:r>
            <a:r>
              <a:rPr lang="en-US" sz="3200" dirty="0"/>
              <a:t> </a:t>
            </a:r>
          </a:p>
          <a:p>
            <a:endParaRPr lang="en-US" sz="3200" dirty="0"/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3920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 smtClean="0"/>
              <a:t>Strings have a number of useful methods and properties</a:t>
            </a:r>
            <a:endParaRPr lang="en-US" dirty="0" smtClean="0">
              <a:latin typeface="Consolas" pitchFamily="49" charset="0"/>
            </a:endParaRPr>
          </a:p>
          <a:p>
            <a:pPr lvl="1" eaLnBrk="1" hangingPunct="1"/>
            <a:r>
              <a:rPr lang="en-US" dirty="0" smtClean="0">
                <a:latin typeface="Consolas" pitchFamily="49" charset="0"/>
              </a:rPr>
              <a:t>Length</a:t>
            </a:r>
          </a:p>
          <a:p>
            <a:pPr lvl="1" eaLnBrk="1" hangingPunct="1"/>
            <a:r>
              <a:rPr lang="en-US" dirty="0" smtClean="0">
                <a:latin typeface="Consolas" pitchFamily="49" charset="0"/>
              </a:rPr>
              <a:t>Compare()</a:t>
            </a:r>
          </a:p>
          <a:p>
            <a:pPr lvl="1" eaLnBrk="1" hangingPunct="1"/>
            <a:r>
              <a:rPr lang="en-US" dirty="0" smtClean="0">
                <a:latin typeface="Consolas" pitchFamily="49" charset="0"/>
              </a:rPr>
              <a:t>Contains()</a:t>
            </a:r>
          </a:p>
          <a:p>
            <a:pPr lvl="1" eaLnBrk="1" hangingPunct="1"/>
            <a:r>
              <a:rPr lang="en-US" dirty="0" smtClean="0">
                <a:latin typeface="Consolas" pitchFamily="49" charset="0"/>
              </a:rPr>
              <a:t>Equals()</a:t>
            </a:r>
          </a:p>
          <a:p>
            <a:pPr lvl="1" eaLnBrk="1" hangingPunct="1"/>
            <a:r>
              <a:rPr lang="en-US" b="1" dirty="0" smtClean="0">
                <a:latin typeface="Consolas" pitchFamily="49" charset="0"/>
              </a:rPr>
              <a:t>Format()</a:t>
            </a:r>
          </a:p>
          <a:p>
            <a:pPr lvl="1" eaLnBrk="1" hangingPunct="1"/>
            <a:r>
              <a:rPr lang="en-US" dirty="0" smtClean="0">
                <a:latin typeface="Consolas" pitchFamily="49" charset="0"/>
              </a:rPr>
              <a:t>Insert()</a:t>
            </a:r>
          </a:p>
          <a:p>
            <a:pPr lvl="1" eaLnBrk="1" hangingPunct="1"/>
            <a:r>
              <a:rPr lang="en-US" dirty="0" err="1" smtClean="0">
                <a:latin typeface="Consolas" pitchFamily="49" charset="0"/>
              </a:rPr>
              <a:t>PadLeft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pPr lvl="1" eaLnBrk="1" hangingPunct="1"/>
            <a:r>
              <a:rPr lang="en-US" dirty="0" err="1" smtClean="0">
                <a:latin typeface="Consolas" pitchFamily="49" charset="0"/>
              </a:rPr>
              <a:t>PadRight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pPr lvl="1" eaLnBrk="1" hangingPunct="1"/>
            <a:r>
              <a:rPr lang="en-US" dirty="0" smtClean="0">
                <a:latin typeface="Consolas" pitchFamily="49" charset="0"/>
              </a:rPr>
              <a:t>Remove()</a:t>
            </a:r>
          </a:p>
          <a:p>
            <a:pPr lvl="1" eaLnBrk="1" hangingPunct="1"/>
            <a:r>
              <a:rPr lang="en-US" dirty="0" smtClean="0">
                <a:latin typeface="Consolas" pitchFamily="49" charset="0"/>
              </a:rPr>
              <a:t>Replace()</a:t>
            </a:r>
          </a:p>
          <a:p>
            <a:pPr lvl="1" eaLnBrk="1" hangingPunct="1"/>
            <a:r>
              <a:rPr lang="en-US" dirty="0" smtClean="0">
                <a:latin typeface="Consolas" pitchFamily="49" charset="0"/>
              </a:rPr>
              <a:t>Split()</a:t>
            </a:r>
          </a:p>
          <a:p>
            <a:pPr lvl="1" eaLnBrk="1" hangingPunct="1"/>
            <a:r>
              <a:rPr lang="en-US" dirty="0" smtClean="0">
                <a:latin typeface="Consolas" pitchFamily="49" charset="0"/>
              </a:rPr>
              <a:t>Substring()</a:t>
            </a:r>
          </a:p>
          <a:p>
            <a:pPr lvl="1" eaLnBrk="1" hangingPunct="1"/>
            <a:r>
              <a:rPr lang="en-US" dirty="0" smtClean="0">
                <a:latin typeface="Consolas" pitchFamily="49" charset="0"/>
              </a:rPr>
              <a:t>Trim()</a:t>
            </a:r>
          </a:p>
          <a:p>
            <a:pPr lvl="1" eaLnBrk="1" hangingPunct="1"/>
            <a:r>
              <a:rPr lang="en-US" dirty="0" err="1" smtClean="0">
                <a:latin typeface="Consolas" pitchFamily="49" charset="0"/>
              </a:rPr>
              <a:t>ToUpper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pPr lvl="1" eaLnBrk="1" hangingPunct="1"/>
            <a:r>
              <a:rPr lang="en-US" dirty="0" err="1" smtClean="0">
                <a:latin typeface="Consolas" pitchFamily="49" charset="0"/>
              </a:rPr>
              <a:t>ToLower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pPr lvl="1" eaLnBrk="1" hangingPunct="1"/>
            <a:r>
              <a:rPr lang="en-US" dirty="0" smtClean="0">
                <a:latin typeface="Consolas" pitchFamily="49" charset="0"/>
              </a:rPr>
              <a:t>…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nsolas" pitchFamily="49" charset="0"/>
              </a:rPr>
              <a:t>System.String</a:t>
            </a:r>
            <a:endParaRPr lang="en-US" dirty="0" smtClean="0">
              <a:latin typeface="Consolas" pitchFamily="49" charset="0"/>
            </a:endParaRPr>
          </a:p>
        </p:txBody>
      </p:sp>
      <p:pic>
        <p:nvPicPr>
          <p:cNvPr id="4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536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</a:rPr>
              <a:t>+</a:t>
            </a:r>
            <a:r>
              <a:rPr lang="en-US" dirty="0" smtClean="0"/>
              <a:t> operator concatenates strings</a:t>
            </a:r>
          </a:p>
          <a:p>
            <a:pPr eaLnBrk="1" hangingPunct="1"/>
            <a:endParaRPr lang="en-US" dirty="0" smtClean="0"/>
          </a:p>
          <a:p>
            <a:pPr marL="109728" indent="0" eaLnBrk="1" hangingPunct="1">
              <a:buNone/>
            </a:pPr>
            <a:endParaRPr lang="en-US" dirty="0"/>
          </a:p>
          <a:p>
            <a:pPr marL="109728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It is a convenient shorthand for </a:t>
            </a:r>
            <a:r>
              <a:rPr lang="en-US" dirty="0" err="1" smtClean="0">
                <a:latin typeface="Consolas" pitchFamily="49" charset="0"/>
              </a:rPr>
              <a:t>String.Concat</a:t>
            </a:r>
            <a:endParaRPr lang="en-US" dirty="0" smtClean="0">
              <a:latin typeface="Consolas" pitchFamily="49" charset="0"/>
            </a:endParaRPr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Escaped strings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Verbatim strings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Manipulating Strings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19054" y="1989249"/>
            <a:ext cx="7757401" cy="1247241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 s1 = "Programming ";</a:t>
            </a:r>
          </a:p>
          <a:p>
            <a:r>
              <a:rPr lang="da-DK" dirty="0" smtClean="0">
                <a:latin typeface="Consolas" pitchFamily="49" charset="0"/>
              </a:rPr>
              <a:t>string s2 = "C# 5.0";</a:t>
            </a:r>
          </a:p>
          <a:p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 s3 = s1 </a:t>
            </a:r>
            <a:r>
              <a:rPr lang="da-DK" b="1" dirty="0" smtClean="0">
                <a:latin typeface="Consolas" pitchFamily="49" charset="0"/>
              </a:rPr>
              <a:t>+</a:t>
            </a:r>
            <a:r>
              <a:rPr lang="da-DK" dirty="0" smtClean="0">
                <a:latin typeface="Consolas" pitchFamily="49" charset="0"/>
              </a:rPr>
              <a:t> " in " </a:t>
            </a:r>
            <a:r>
              <a:rPr lang="da-DK" b="1" dirty="0" smtClean="0">
                <a:latin typeface="Consolas" pitchFamily="49" charset="0"/>
              </a:rPr>
              <a:t>+</a:t>
            </a:r>
            <a:r>
              <a:rPr lang="da-DK" dirty="0" smtClean="0">
                <a:latin typeface="Consolas" pitchFamily="49" charset="0"/>
              </a:rPr>
              <a:t> s2;</a:t>
            </a: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s3 ); </a:t>
            </a:r>
            <a:endParaRPr lang="da-DK" kern="0" dirty="0" smtClean="0">
              <a:latin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19054" y="3802901"/>
            <a:ext cx="7757401" cy="35719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 s3 = </a:t>
            </a:r>
            <a:r>
              <a:rPr lang="da-DK" dirty="0" err="1" smtClean="0">
                <a:latin typeface="Consolas" pitchFamily="49" charset="0"/>
              </a:rPr>
              <a:t>string.Concat</a:t>
            </a:r>
            <a:r>
              <a:rPr lang="da-DK" dirty="0" smtClean="0">
                <a:latin typeface="Consolas" pitchFamily="49" charset="0"/>
              </a:rPr>
              <a:t>( s1, </a:t>
            </a:r>
            <a:r>
              <a:rPr lang="da-DK" dirty="0" err="1" smtClean="0">
                <a:latin typeface="Consolas" pitchFamily="49" charset="0"/>
              </a:rPr>
              <a:t>string.Concat</a:t>
            </a:r>
            <a:r>
              <a:rPr lang="da-DK" dirty="0" smtClean="0">
                <a:latin typeface="Consolas" pitchFamily="49" charset="0"/>
              </a:rPr>
              <a:t>( " in ", s2 ) 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19055" y="4715199"/>
            <a:ext cx="7757400" cy="36849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smtClean="0">
                <a:latin typeface="Consolas" pitchFamily="49" charset="0"/>
              </a:rPr>
              <a:t>string s = "This is a </a:t>
            </a:r>
            <a:r>
              <a:rPr lang="en-US" b="1" dirty="0" smtClean="0">
                <a:latin typeface="Consolas" pitchFamily="49" charset="0"/>
              </a:rPr>
              <a:t>\t \\tab\\</a:t>
            </a:r>
            <a:r>
              <a:rPr lang="en-US" dirty="0" smtClean="0">
                <a:latin typeface="Consolas" pitchFamily="49" charset="0"/>
              </a:rPr>
              <a:t> with newline</a:t>
            </a:r>
            <a:r>
              <a:rPr lang="en-US" b="1" dirty="0" smtClean="0">
                <a:latin typeface="Consolas" pitchFamily="49" charset="0"/>
              </a:rPr>
              <a:t>\r\n</a:t>
            </a:r>
            <a:r>
              <a:rPr lang="en-US" dirty="0" smtClean="0">
                <a:latin typeface="Consolas" pitchFamily="49" charset="0"/>
              </a:rPr>
              <a:t>";</a:t>
            </a:r>
            <a:endParaRPr lang="da-DK" dirty="0" smtClean="0">
              <a:latin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919055" y="5636573"/>
            <a:ext cx="7757400" cy="432181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smtClean="0">
                <a:latin typeface="Consolas" pitchFamily="49" charset="0"/>
              </a:rPr>
              <a:t>string s = </a:t>
            </a:r>
            <a:r>
              <a:rPr lang="en-US" b="1" dirty="0" smtClean="0">
                <a:latin typeface="Consolas" pitchFamily="49" charset="0"/>
              </a:rPr>
              <a:t>@</a:t>
            </a:r>
            <a:r>
              <a:rPr lang="en-US" dirty="0" smtClean="0">
                <a:latin typeface="Consolas" pitchFamily="49" charset="0"/>
              </a:rPr>
              <a:t>"This is a \t \\tab\\ with newline\r\n";</a:t>
            </a:r>
            <a:endParaRPr lang="da-DK" dirty="0" smtClean="0">
              <a:latin typeface="Consolas" pitchFamily="49" charset="0"/>
            </a:endParaRPr>
          </a:p>
        </p:txBody>
      </p:sp>
      <p:pic>
        <p:nvPicPr>
          <p:cNvPr id="89092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295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String is a reference type!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marL="109728" indent="0" eaLnBrk="1" hangingPunct="1">
              <a:buNone/>
            </a:pP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The </a:t>
            </a:r>
            <a:r>
              <a:rPr lang="en-US" sz="2400" dirty="0" smtClean="0">
                <a:latin typeface="Consolas" pitchFamily="49" charset="0"/>
              </a:rPr>
              <a:t>==</a:t>
            </a:r>
            <a:r>
              <a:rPr lang="en-US" sz="2400" dirty="0" smtClean="0"/>
              <a:t> operator has been redefined for strings to compare values</a:t>
            </a:r>
          </a:p>
          <a:p>
            <a:pPr lvl="1" eaLnBrk="1" hangingPunct="1"/>
            <a:r>
              <a:rPr lang="en-US" sz="2000" dirty="0" smtClean="0"/>
              <a:t>Uses the </a:t>
            </a:r>
            <a:r>
              <a:rPr lang="en-US" sz="2000" dirty="0" smtClean="0">
                <a:latin typeface="Consolas" pitchFamily="49" charset="0"/>
              </a:rPr>
              <a:t>Equals()</a:t>
            </a:r>
            <a:r>
              <a:rPr lang="en-US" sz="2000" dirty="0" smtClean="0"/>
              <a:t> method under the covers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Strings and Equality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28662" y="1917616"/>
            <a:ext cx="6996138" cy="286892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 s1 = "</a:t>
            </a:r>
            <a:r>
              <a:rPr lang="da-DK" dirty="0" err="1" smtClean="0">
                <a:latin typeface="Consolas" pitchFamily="49" charset="0"/>
              </a:rPr>
              <a:t>Hello</a:t>
            </a:r>
            <a:r>
              <a:rPr lang="da-DK" dirty="0" smtClean="0">
                <a:latin typeface="Consolas" pitchFamily="49" charset="0"/>
              </a:rPr>
              <a:t>!";</a:t>
            </a:r>
          </a:p>
          <a:p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 s2 = "</a:t>
            </a:r>
            <a:r>
              <a:rPr lang="da-DK" dirty="0" err="1" smtClean="0">
                <a:latin typeface="Consolas" pitchFamily="49" charset="0"/>
              </a:rPr>
              <a:t>Hello</a:t>
            </a:r>
            <a:r>
              <a:rPr lang="da-DK" dirty="0" smtClean="0">
                <a:latin typeface="Consolas" pitchFamily="49" charset="0"/>
              </a:rPr>
              <a:t>!";</a:t>
            </a:r>
          </a:p>
          <a:p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 t = "</a:t>
            </a:r>
            <a:r>
              <a:rPr lang="da-DK" dirty="0" err="1" smtClean="0">
                <a:latin typeface="Consolas" pitchFamily="49" charset="0"/>
              </a:rPr>
              <a:t>Yo</a:t>
            </a:r>
            <a:r>
              <a:rPr lang="da-DK" dirty="0" smtClean="0">
                <a:latin typeface="Consolas" pitchFamily="49" charset="0"/>
              </a:rPr>
              <a:t>!";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s1 == s2 );                 // </a:t>
            </a:r>
            <a:r>
              <a:rPr lang="da-DK" b="1" dirty="0" smtClean="0">
                <a:latin typeface="Consolas" pitchFamily="49" charset="0"/>
              </a:rPr>
              <a:t>???</a:t>
            </a: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s1 == "</a:t>
            </a:r>
            <a:r>
              <a:rPr lang="da-DK" dirty="0" err="1" smtClean="0">
                <a:latin typeface="Consolas" pitchFamily="49" charset="0"/>
              </a:rPr>
              <a:t>Hello</a:t>
            </a:r>
            <a:r>
              <a:rPr lang="da-DK" dirty="0" smtClean="0">
                <a:latin typeface="Consolas" pitchFamily="49" charset="0"/>
              </a:rPr>
              <a:t>!" );           // </a:t>
            </a:r>
            <a:r>
              <a:rPr lang="da-DK" b="1" dirty="0" smtClean="0">
                <a:latin typeface="Consolas" pitchFamily="49" charset="0"/>
              </a:rPr>
              <a:t>???</a:t>
            </a: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s1 == "HELLO!" );           // </a:t>
            </a:r>
            <a:r>
              <a:rPr lang="da-DK" b="1" dirty="0" smtClean="0">
                <a:latin typeface="Consolas" pitchFamily="49" charset="0"/>
              </a:rPr>
              <a:t>???</a:t>
            </a: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s1.ToUpper() == "HELLO!" ); // </a:t>
            </a:r>
            <a:r>
              <a:rPr lang="da-DK" b="1" dirty="0" smtClean="0">
                <a:latin typeface="Consolas" pitchFamily="49" charset="0"/>
              </a:rPr>
              <a:t>???</a:t>
            </a: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s1.Equals( t ) );           // </a:t>
            </a:r>
            <a:r>
              <a:rPr lang="da-DK" b="1" dirty="0" smtClean="0">
                <a:latin typeface="Consolas" pitchFamily="49" charset="0"/>
              </a:rPr>
              <a:t>???</a:t>
            </a: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"</a:t>
            </a:r>
            <a:r>
              <a:rPr lang="da-DK" dirty="0" err="1" smtClean="0">
                <a:latin typeface="Consolas" pitchFamily="49" charset="0"/>
              </a:rPr>
              <a:t>Yo</a:t>
            </a:r>
            <a:r>
              <a:rPr lang="da-DK" dirty="0" smtClean="0">
                <a:latin typeface="Consolas" pitchFamily="49" charset="0"/>
              </a:rPr>
              <a:t>!".</a:t>
            </a:r>
            <a:r>
              <a:rPr lang="da-DK" dirty="0" err="1" smtClean="0">
                <a:latin typeface="Consolas" pitchFamily="49" charset="0"/>
              </a:rPr>
              <a:t>Equals</a:t>
            </a:r>
            <a:r>
              <a:rPr lang="da-DK" dirty="0" smtClean="0">
                <a:latin typeface="Consolas" pitchFamily="49" charset="0"/>
              </a:rPr>
              <a:t>( t ) );        // </a:t>
            </a:r>
            <a:r>
              <a:rPr lang="da-DK" b="1" dirty="0" smtClean="0">
                <a:latin typeface="Consolas" pitchFamily="49" charset="0"/>
              </a:rPr>
              <a:t>???</a:t>
            </a:r>
            <a:endParaRPr lang="da-DK" b="1" kern="0" dirty="0" smtClean="0">
              <a:latin typeface="Consolas" pitchFamily="49" charset="0"/>
            </a:endParaRP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114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Don’t be fooled: All string operations return copies of strings!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marL="109728" indent="0" eaLnBrk="1" hangingPunct="1">
              <a:buNone/>
            </a:pPr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err="1" smtClean="0">
                <a:latin typeface="Consolas" pitchFamily="49" charset="0"/>
              </a:rPr>
              <a:t>System.Text.StringBuilder</a:t>
            </a:r>
            <a:r>
              <a:rPr lang="en-US" sz="2000" dirty="0" smtClean="0"/>
              <a:t> is specially designed for gradually building strings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Strings Are Immutable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28662" y="2000240"/>
            <a:ext cx="6858048" cy="171679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 s1 = "</a:t>
            </a:r>
            <a:r>
              <a:rPr lang="da-DK" dirty="0" err="1" smtClean="0">
                <a:latin typeface="Consolas" pitchFamily="49" charset="0"/>
              </a:rPr>
              <a:t>Hello</a:t>
            </a:r>
            <a:r>
              <a:rPr lang="da-DK" dirty="0" smtClean="0">
                <a:latin typeface="Consolas" pitchFamily="49" charset="0"/>
              </a:rPr>
              <a:t>!";</a:t>
            </a:r>
          </a:p>
          <a:p>
            <a:r>
              <a:rPr lang="da-DK" dirty="0" smtClean="0">
                <a:latin typeface="Consolas" pitchFamily="49" charset="0"/>
              </a:rPr>
              <a:t>s1.ToUpper();</a:t>
            </a: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s1 == "</a:t>
            </a:r>
            <a:r>
              <a:rPr lang="da-DK" dirty="0" err="1" smtClean="0">
                <a:latin typeface="Consolas" pitchFamily="49" charset="0"/>
              </a:rPr>
              <a:t>Hello</a:t>
            </a:r>
            <a:r>
              <a:rPr lang="da-DK" dirty="0" smtClean="0">
                <a:latin typeface="Consolas" pitchFamily="49" charset="0"/>
              </a:rPr>
              <a:t>!" );           // </a:t>
            </a:r>
            <a:r>
              <a:rPr lang="da-DK" b="1" dirty="0" smtClean="0">
                <a:latin typeface="Consolas" pitchFamily="49" charset="0"/>
              </a:rPr>
              <a:t>???</a:t>
            </a: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s1 == "HELLO!" );           // </a:t>
            </a:r>
            <a:r>
              <a:rPr lang="da-DK" b="1" dirty="0" smtClean="0">
                <a:latin typeface="Consolas" pitchFamily="49" charset="0"/>
              </a:rPr>
              <a:t>???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s1 += " Again...";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28662" y="3929066"/>
            <a:ext cx="6858048" cy="65206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s1[ 0 ] );</a:t>
            </a:r>
          </a:p>
          <a:p>
            <a:r>
              <a:rPr lang="da-DK" b="1" kern="0" dirty="0" smtClean="0">
                <a:latin typeface="Consolas" pitchFamily="49" charset="0"/>
              </a:rPr>
              <a:t>s1[ 0 ] = ’Y’;</a:t>
            </a:r>
          </a:p>
        </p:txBody>
      </p:sp>
      <p:pic>
        <p:nvPicPr>
          <p:cNvPr id="6" name="Picture 4" descr="C:\DSE\Icon Experience\V Collections\v_collections_png\basic_foundation\128x128\shadow\dele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3571876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626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05679" y="2417432"/>
            <a:ext cx="4186809" cy="396389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Directly contain data</a:t>
            </a:r>
          </a:p>
          <a:p>
            <a:pPr eaLnBrk="1" hangingPunct="1"/>
            <a:r>
              <a:rPr lang="en-US" sz="2000" dirty="0" smtClean="0"/>
              <a:t>Allocated on the stack</a:t>
            </a:r>
          </a:p>
          <a:p>
            <a:pPr eaLnBrk="1" hangingPunct="1"/>
            <a:r>
              <a:rPr lang="en-US" sz="2000" dirty="0" smtClean="0"/>
              <a:t>Have to be initialized</a:t>
            </a:r>
          </a:p>
          <a:p>
            <a:pPr eaLnBrk="1" hangingPunct="1"/>
            <a:r>
              <a:rPr lang="en-US" sz="2000" dirty="0" smtClean="0"/>
              <a:t>Each copy has its own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Value Types </a:t>
            </a:r>
            <a:r>
              <a:rPr lang="en-US" sz="4400" dirty="0" smtClean="0"/>
              <a:t>vs.</a:t>
            </a:r>
            <a:br>
              <a:rPr lang="en-US" sz="4400" dirty="0" smtClean="0"/>
            </a:br>
            <a:r>
              <a:rPr lang="en-US" sz="4400" dirty="0" smtClean="0"/>
              <a:t>Reference Types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352300" y="1861236"/>
            <a:ext cx="4040188" cy="487644"/>
          </a:xfrm>
          <a:ln>
            <a:solidFill>
              <a:schemeClr val="tx1"/>
            </a:solidFill>
          </a:ln>
        </p:spPr>
        <p:txBody>
          <a:bodyPr anchor="ctr" anchorCtr="1">
            <a:noAutofit/>
          </a:bodyPr>
          <a:lstStyle/>
          <a:p>
            <a:pPr marL="109728" indent="0">
              <a:buNone/>
            </a:pPr>
            <a:r>
              <a:rPr lang="da-DK" sz="2800" dirty="0" err="1" smtClean="0"/>
              <a:t>Value</a:t>
            </a:r>
            <a:r>
              <a:rPr lang="da-DK" sz="2800" dirty="0" smtClean="0"/>
              <a:t> Types</a:t>
            </a:r>
            <a:endParaRPr lang="da-DK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4645025" y="1857374"/>
            <a:ext cx="4041775" cy="491505"/>
          </a:xfrm>
          <a:ln>
            <a:solidFill>
              <a:schemeClr val="tx1"/>
            </a:solidFill>
          </a:ln>
        </p:spPr>
        <p:txBody>
          <a:bodyPr anchor="ctr" anchorCtr="1">
            <a:noAutofit/>
          </a:bodyPr>
          <a:lstStyle/>
          <a:p>
            <a:pPr marL="109728" indent="0">
              <a:buNone/>
            </a:pPr>
            <a:r>
              <a:rPr lang="da-DK" sz="2800" dirty="0" smtClean="0"/>
              <a:t>Reference Types</a:t>
            </a:r>
            <a:endParaRPr lang="da-DK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4392488" y="2417432"/>
            <a:ext cx="4499992" cy="3452812"/>
          </a:xfrm>
        </p:spPr>
        <p:txBody>
          <a:bodyPr>
            <a:normAutofit/>
          </a:bodyPr>
          <a:lstStyle/>
          <a:p>
            <a:r>
              <a:rPr lang="da-DK" sz="2000" dirty="0" smtClean="0"/>
              <a:t>Store references to data (”</a:t>
            </a:r>
            <a:r>
              <a:rPr lang="da-DK" sz="2000" dirty="0" err="1" smtClean="0"/>
              <a:t>objects</a:t>
            </a:r>
            <a:r>
              <a:rPr lang="da-DK" sz="2000" dirty="0" smtClean="0"/>
              <a:t>”)</a:t>
            </a:r>
          </a:p>
          <a:p>
            <a:r>
              <a:rPr lang="da-DK" sz="2000" dirty="0" err="1" smtClean="0"/>
              <a:t>Stored</a:t>
            </a:r>
            <a:r>
              <a:rPr lang="da-DK" sz="2000" dirty="0" smtClean="0"/>
              <a:t> </a:t>
            </a:r>
            <a:r>
              <a:rPr lang="da-DK" sz="2000" dirty="0" err="1" smtClean="0"/>
              <a:t>on</a:t>
            </a:r>
            <a:r>
              <a:rPr lang="da-DK" sz="2000" dirty="0" smtClean="0"/>
              <a:t> the </a:t>
            </a:r>
            <a:r>
              <a:rPr lang="da-DK" sz="2000" dirty="0" err="1" smtClean="0"/>
              <a:t>heap</a:t>
            </a:r>
            <a:endParaRPr lang="da-DK" sz="2000" dirty="0" smtClean="0"/>
          </a:p>
          <a:p>
            <a:r>
              <a:rPr lang="da-DK" sz="2000" dirty="0" smtClean="0"/>
              <a:t>Has a default </a:t>
            </a:r>
            <a:r>
              <a:rPr lang="da-DK" sz="2000" dirty="0" err="1" smtClean="0"/>
              <a:t>value</a:t>
            </a:r>
            <a:r>
              <a:rPr lang="da-DK" sz="2000" dirty="0" smtClean="0"/>
              <a:t> of </a:t>
            </a:r>
            <a:r>
              <a:rPr lang="da-DK" sz="2000" dirty="0" err="1" smtClean="0">
                <a:cs typeface="Consolas" pitchFamily="49" charset="0"/>
              </a:rPr>
              <a:t>null</a:t>
            </a:r>
            <a:endParaRPr lang="da-DK" sz="2000" dirty="0" smtClean="0">
              <a:cs typeface="Consolas" pitchFamily="49" charset="0"/>
            </a:endParaRPr>
          </a:p>
          <a:p>
            <a:r>
              <a:rPr lang="da-DK" sz="2000" dirty="0" err="1" smtClean="0"/>
              <a:t>Several</a:t>
            </a:r>
            <a:r>
              <a:rPr lang="da-DK" sz="2000" dirty="0" smtClean="0"/>
              <a:t> references </a:t>
            </a:r>
            <a:r>
              <a:rPr lang="da-DK" sz="2000" dirty="0" err="1" smtClean="0"/>
              <a:t>can</a:t>
            </a:r>
            <a:r>
              <a:rPr lang="da-DK" sz="2000" dirty="0" smtClean="0"/>
              <a:t> </a:t>
            </a:r>
            <a:r>
              <a:rPr lang="da-DK" sz="2000" dirty="0" err="1" smtClean="0"/>
              <a:t>refer</a:t>
            </a:r>
            <a:r>
              <a:rPr lang="da-DK" sz="2000" dirty="0" smtClean="0"/>
              <a:t> to same data</a:t>
            </a:r>
            <a:endParaRPr lang="da-DK" sz="20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928662" y="3571876"/>
            <a:ext cx="857256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49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 smtClean="0"/>
              <a:t>.</a:t>
            </a:r>
            <a:r>
              <a:rPr lang="en-US" sz="3200" dirty="0"/>
              <a:t>NET Common Type System</a:t>
            </a:r>
          </a:p>
          <a:p>
            <a:r>
              <a:rPr lang="en-US" sz="3200" dirty="0"/>
              <a:t>Predefined Value Types</a:t>
            </a:r>
          </a:p>
          <a:p>
            <a:r>
              <a:rPr lang="en-US" sz="3200" dirty="0"/>
              <a:t>Expressions</a:t>
            </a:r>
          </a:p>
          <a:p>
            <a:r>
              <a:rPr lang="en-US" sz="3200" dirty="0"/>
              <a:t>Data Type Conversions</a:t>
            </a:r>
          </a:p>
          <a:p>
            <a:r>
              <a:rPr lang="en-US" sz="3200" dirty="0"/>
              <a:t>User-defined Value </a:t>
            </a:r>
            <a:r>
              <a:rPr lang="en-US" sz="3200" dirty="0" smtClean="0"/>
              <a:t>Types</a:t>
            </a:r>
          </a:p>
          <a:p>
            <a:r>
              <a:rPr lang="en-US" sz="3200" dirty="0"/>
              <a:t>Arrays</a:t>
            </a:r>
          </a:p>
          <a:p>
            <a:r>
              <a:rPr lang="en-US" sz="3200" dirty="0"/>
              <a:t>Strings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Types Revisited –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Nullable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endParaRPr lang="en-US" sz="3200" dirty="0"/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3979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Can assume the values of the underlying value type as well as </a:t>
            </a:r>
            <a:r>
              <a:rPr lang="en-US" sz="2000" dirty="0" smtClean="0">
                <a:latin typeface="Consolas" pitchFamily="49" charset="0"/>
              </a:rPr>
              <a:t>null</a:t>
            </a:r>
          </a:p>
          <a:p>
            <a:pPr eaLnBrk="1" hangingPunct="1"/>
            <a:endParaRPr lang="en-US" sz="2000" dirty="0" smtClean="0">
              <a:latin typeface="Consolas" pitchFamily="49" charset="0"/>
            </a:endParaRPr>
          </a:p>
          <a:p>
            <a:pPr eaLnBrk="1" hangingPunct="1"/>
            <a:endParaRPr lang="en-US" sz="2000" dirty="0" smtClean="0">
              <a:latin typeface="Consolas" pitchFamily="49" charset="0"/>
            </a:endParaRPr>
          </a:p>
          <a:p>
            <a:pPr eaLnBrk="1" hangingPunct="1"/>
            <a:endParaRPr lang="en-US" sz="2000" dirty="0" smtClean="0">
              <a:latin typeface="Consolas" pitchFamily="49" charset="0"/>
            </a:endParaRPr>
          </a:p>
          <a:p>
            <a:pPr eaLnBrk="1" hangingPunct="1"/>
            <a:endParaRPr lang="en-US" sz="2000" dirty="0" smtClean="0">
              <a:latin typeface="Consolas" pitchFamily="49" charset="0"/>
            </a:endParaRPr>
          </a:p>
          <a:p>
            <a:pPr eaLnBrk="1" hangingPunct="1"/>
            <a:endParaRPr lang="en-US" sz="2000" dirty="0" smtClean="0">
              <a:latin typeface="Consolas" pitchFamily="49" charset="0"/>
            </a:endParaRPr>
          </a:p>
          <a:p>
            <a:pPr eaLnBrk="1" hangingPunct="1"/>
            <a:endParaRPr lang="en-US" sz="2000" dirty="0" smtClean="0">
              <a:latin typeface="Consolas" pitchFamily="49" charset="0"/>
            </a:endParaRPr>
          </a:p>
          <a:p>
            <a:pPr eaLnBrk="1" hangingPunct="1"/>
            <a:endParaRPr lang="en-US" sz="2000" dirty="0" smtClean="0">
              <a:latin typeface="Consolas" pitchFamily="49" charset="0"/>
            </a:endParaRPr>
          </a:p>
          <a:p>
            <a:pPr eaLnBrk="1" hangingPunct="1"/>
            <a:endParaRPr lang="en-US" sz="2000" dirty="0" smtClean="0">
              <a:latin typeface="Consolas" pitchFamily="49" charset="0"/>
            </a:endParaRPr>
          </a:p>
          <a:p>
            <a:pPr eaLnBrk="1" hangingPunct="1"/>
            <a:endParaRPr lang="en-US" sz="2000" dirty="0" smtClean="0">
              <a:latin typeface="Consolas" pitchFamily="49" charset="0"/>
            </a:endParaRPr>
          </a:p>
          <a:p>
            <a:pPr marL="109728" indent="0" eaLnBrk="1" hangingPunct="1">
              <a:buNone/>
            </a:pPr>
            <a:endParaRPr lang="en-US" sz="2000" dirty="0" smtClean="0">
              <a:latin typeface="Consolas" pitchFamily="49" charset="0"/>
            </a:endParaRPr>
          </a:p>
          <a:p>
            <a:pPr eaLnBrk="1" hangingPunct="1"/>
            <a:r>
              <a:rPr lang="en-US" sz="2000" dirty="0" smtClean="0"/>
              <a:t>The </a:t>
            </a:r>
            <a:r>
              <a:rPr lang="en-US" sz="2000" dirty="0" smtClean="0">
                <a:latin typeface="Consolas" pitchFamily="49" charset="0"/>
              </a:rPr>
              <a:t>??</a:t>
            </a:r>
            <a:r>
              <a:rPr lang="en-US" sz="2000" dirty="0" smtClean="0"/>
              <a:t> operator is an elegant shorthand</a:t>
            </a:r>
            <a:endParaRPr lang="en-US" sz="2000" dirty="0" smtClean="0">
              <a:latin typeface="Consolas" pitchFamily="49" charset="0"/>
            </a:endParaRP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What Are </a:t>
            </a:r>
            <a:r>
              <a:rPr lang="en-US" dirty="0" err="1" smtClean="0"/>
              <a:t>Nullable</a:t>
            </a:r>
            <a:r>
              <a:rPr lang="en-US" dirty="0" smtClean="0"/>
              <a:t> Types?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28662" y="2133692"/>
            <a:ext cx="6858048" cy="2087395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b="1" dirty="0" err="1" smtClean="0">
                <a:latin typeface="Consolas" pitchFamily="49" charset="0"/>
              </a:rPr>
              <a:t>int</a:t>
            </a:r>
            <a:r>
              <a:rPr lang="da-DK" b="1" dirty="0" smtClean="0">
                <a:latin typeface="Consolas" pitchFamily="49" charset="0"/>
              </a:rPr>
              <a:t>?</a:t>
            </a:r>
            <a:r>
              <a:rPr lang="da-DK" dirty="0" smtClean="0">
                <a:latin typeface="Consolas" pitchFamily="49" charset="0"/>
              </a:rPr>
              <a:t> i = 87;</a:t>
            </a:r>
          </a:p>
          <a:p>
            <a:r>
              <a:rPr lang="da-DK" b="1" dirty="0" err="1" smtClean="0">
                <a:latin typeface="Consolas" pitchFamily="49" charset="0"/>
              </a:rPr>
              <a:t>int</a:t>
            </a:r>
            <a:r>
              <a:rPr lang="da-DK" b="1" dirty="0" smtClean="0">
                <a:latin typeface="Consolas" pitchFamily="49" charset="0"/>
              </a:rPr>
              <a:t>?</a:t>
            </a:r>
            <a:r>
              <a:rPr lang="da-DK" dirty="0" smtClean="0">
                <a:latin typeface="Consolas" pitchFamily="49" charset="0"/>
              </a:rPr>
              <a:t> j = </a:t>
            </a:r>
            <a:r>
              <a:rPr lang="da-DK" dirty="0" err="1" smtClean="0">
                <a:latin typeface="Consolas" pitchFamily="49" charset="0"/>
              </a:rPr>
              <a:t>null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err="1" smtClean="0">
                <a:latin typeface="Consolas" pitchFamily="49" charset="0"/>
              </a:rPr>
              <a:t>if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i</a:t>
            </a:r>
            <a:r>
              <a:rPr lang="da-DK" b="1" dirty="0" err="1" smtClean="0">
                <a:latin typeface="Consolas" pitchFamily="49" charset="0"/>
              </a:rPr>
              <a:t>.HasValue</a:t>
            </a:r>
            <a:r>
              <a:rPr lang="da-DK" dirty="0" smtClean="0">
                <a:latin typeface="Consolas" pitchFamily="49" charset="0"/>
              </a:rPr>
              <a:t>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 k = </a:t>
            </a:r>
            <a:r>
              <a:rPr lang="da-DK" dirty="0" err="1" smtClean="0">
                <a:latin typeface="Consolas" pitchFamily="49" charset="0"/>
              </a:rPr>
              <a:t>i</a:t>
            </a:r>
            <a:r>
              <a:rPr lang="da-DK" b="1" dirty="0" err="1" smtClean="0">
                <a:latin typeface="Consolas" pitchFamily="49" charset="0"/>
              </a:rPr>
              <a:t>.Value</a:t>
            </a:r>
            <a:r>
              <a:rPr lang="da-DK" dirty="0" smtClean="0">
                <a:latin typeface="Consolas" pitchFamily="49" charset="0"/>
              </a:rPr>
              <a:t> + </a:t>
            </a:r>
            <a:r>
              <a:rPr lang="da-DK" b="1" dirty="0" err="1" smtClean="0">
                <a:latin typeface="Consolas" pitchFamily="49" charset="0"/>
              </a:rPr>
              <a:t>j.GetValueOrDefault</a:t>
            </a:r>
            <a:r>
              <a:rPr lang="da-DK" b="1" dirty="0" smtClean="0">
                <a:latin typeface="Consolas" pitchFamily="49" charset="0"/>
              </a:rPr>
              <a:t>( 42 )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k );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28662" y="4500570"/>
            <a:ext cx="6858048" cy="35719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 k = </a:t>
            </a:r>
            <a:r>
              <a:rPr lang="da-DK" dirty="0" err="1" smtClean="0">
                <a:latin typeface="Consolas" pitchFamily="49" charset="0"/>
              </a:rPr>
              <a:t>i.Value</a:t>
            </a:r>
            <a:r>
              <a:rPr lang="da-DK" dirty="0" smtClean="0">
                <a:latin typeface="Consolas" pitchFamily="49" charset="0"/>
              </a:rPr>
              <a:t> + ( j </a:t>
            </a:r>
            <a:r>
              <a:rPr lang="da-DK" b="1" dirty="0" smtClean="0">
                <a:latin typeface="Consolas" pitchFamily="49" charset="0"/>
              </a:rPr>
              <a:t>??</a:t>
            </a:r>
            <a:r>
              <a:rPr lang="da-DK" dirty="0" smtClean="0">
                <a:latin typeface="Consolas" pitchFamily="49" charset="0"/>
              </a:rPr>
              <a:t> 42 );</a:t>
            </a:r>
          </a:p>
        </p:txBody>
      </p:sp>
      <p:pic>
        <p:nvPicPr>
          <p:cNvPr id="6" name="Picture 5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591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Make no mistake about it: </a:t>
            </a:r>
            <a:r>
              <a:rPr lang="en-US" dirty="0" err="1" smtClean="0"/>
              <a:t>Nullable</a:t>
            </a:r>
            <a:r>
              <a:rPr lang="en-US" dirty="0" smtClean="0"/>
              <a:t> types are </a:t>
            </a:r>
            <a:r>
              <a:rPr lang="en-US" b="1" dirty="0" smtClean="0"/>
              <a:t>value types</a:t>
            </a:r>
            <a:r>
              <a:rPr lang="en-US" dirty="0" smtClean="0"/>
              <a:t>!</a:t>
            </a:r>
          </a:p>
          <a:p>
            <a:pPr eaLnBrk="1" hangingPunct="1"/>
            <a:r>
              <a:rPr lang="en-US" dirty="0" smtClean="0"/>
              <a:t>Only value types can be </a:t>
            </a:r>
            <a:r>
              <a:rPr lang="en-US" dirty="0" err="1" smtClean="0"/>
              <a:t>nullable</a:t>
            </a:r>
            <a:r>
              <a:rPr lang="en-US" dirty="0" smtClean="0"/>
              <a:t>!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?</a:t>
            </a:r>
            <a:r>
              <a:rPr lang="en-US" dirty="0" smtClean="0"/>
              <a:t> is actually defined as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This will become apparent when we discuss Generics later…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Characteristics of </a:t>
            </a:r>
            <a:r>
              <a:rPr lang="en-US" dirty="0" err="1" smtClean="0"/>
              <a:t>Nullable</a:t>
            </a:r>
            <a:r>
              <a:rPr lang="en-US" dirty="0" smtClean="0"/>
              <a:t> Types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99592" y="3565714"/>
            <a:ext cx="6858048" cy="35719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b="1" dirty="0" err="1" smtClean="0">
                <a:latin typeface="Consolas" pitchFamily="49" charset="0"/>
              </a:rPr>
              <a:t>Nullable&lt;int</a:t>
            </a:r>
            <a:r>
              <a:rPr lang="da-DK" b="1" dirty="0" smtClean="0">
                <a:latin typeface="Consolas" pitchFamily="49" charset="0"/>
              </a:rPr>
              <a:t>&gt;</a:t>
            </a:r>
            <a:r>
              <a:rPr lang="da-DK" dirty="0" smtClean="0">
                <a:latin typeface="Consolas" pitchFamily="49" charset="0"/>
              </a:rPr>
              <a:t> i = 42;</a:t>
            </a:r>
          </a:p>
        </p:txBody>
      </p:sp>
    </p:spTree>
    <p:extLst>
      <p:ext uri="{BB962C8B-B14F-4D97-AF65-F5344CB8AC3E}">
        <p14:creationId xmlns:p14="http://schemas.microsoft.com/office/powerpoint/2010/main" val="242051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 smtClean="0"/>
              <a:t>.</a:t>
            </a:r>
            <a:r>
              <a:rPr lang="en-US" sz="3200" dirty="0"/>
              <a:t>NET Common Type System</a:t>
            </a:r>
          </a:p>
          <a:p>
            <a:r>
              <a:rPr lang="en-US" sz="3200" dirty="0"/>
              <a:t>Predefined Value Types</a:t>
            </a:r>
          </a:p>
          <a:p>
            <a:r>
              <a:rPr lang="en-US" sz="3200" dirty="0"/>
              <a:t>Expressions</a:t>
            </a:r>
          </a:p>
          <a:p>
            <a:r>
              <a:rPr lang="en-US" sz="3200" dirty="0"/>
              <a:t>Data Type Conversions</a:t>
            </a:r>
          </a:p>
          <a:p>
            <a:r>
              <a:rPr lang="en-US" sz="3200" dirty="0"/>
              <a:t>User-defined Value </a:t>
            </a:r>
            <a:r>
              <a:rPr lang="en-US" sz="3200" dirty="0" smtClean="0"/>
              <a:t>Types</a:t>
            </a:r>
          </a:p>
          <a:p>
            <a:r>
              <a:rPr lang="en-US" sz="3200" dirty="0"/>
              <a:t>Arrays</a:t>
            </a:r>
          </a:p>
          <a:p>
            <a:r>
              <a:rPr lang="en-US" sz="3200" dirty="0"/>
              <a:t>Strings</a:t>
            </a:r>
          </a:p>
          <a:p>
            <a:r>
              <a:rPr lang="en-US" sz="3200" dirty="0"/>
              <a:t>Value Types Revisited – </a:t>
            </a:r>
            <a:r>
              <a:rPr lang="en-US" sz="3200" dirty="0" err="1">
                <a:latin typeface="Consolas" pitchFamily="49" charset="0"/>
              </a:rPr>
              <a:t>Nullable</a:t>
            </a:r>
            <a:r>
              <a:rPr lang="en-US" sz="3200" dirty="0"/>
              <a:t> </a:t>
            </a:r>
          </a:p>
          <a:p>
            <a:endParaRPr lang="en-US" sz="3200" dirty="0"/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60361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written</a:t>
            </a:r>
            <a:r>
              <a:rPr lang="da-DK" dirty="0" smtClean="0"/>
              <a:t> to the Console </a:t>
            </a:r>
            <a:r>
              <a:rPr lang="da-DK" dirty="0" err="1" smtClean="0"/>
              <a:t>when</a:t>
            </a:r>
            <a:r>
              <a:rPr lang="da-DK" dirty="0" smtClean="0"/>
              <a:t> </a:t>
            </a:r>
            <a:r>
              <a:rPr lang="da-DK" dirty="0" err="1" smtClean="0"/>
              <a:t>executing</a:t>
            </a:r>
            <a:r>
              <a:rPr lang="da-DK" dirty="0" smtClean="0"/>
              <a:t> the </a:t>
            </a:r>
            <a:r>
              <a:rPr lang="da-DK" dirty="0" err="1" smtClean="0"/>
              <a:t>following</a:t>
            </a:r>
            <a:r>
              <a:rPr lang="da-DK" dirty="0" smtClean="0"/>
              <a:t> statements?</a:t>
            </a:r>
            <a:br>
              <a:rPr lang="da-DK" dirty="0" smtClean="0"/>
            </a:b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( 87L / 2 == 87 / 2m );</a:t>
            </a:r>
          </a:p>
          <a:p>
            <a:pPr marL="624078" indent="-514350">
              <a:buFont typeface="+mj-lt"/>
              <a:buAutoNum type="alphaLcParenR"/>
            </a:pPr>
            <a:endParaRPr lang="da-DK" dirty="0" smtClean="0"/>
          </a:p>
          <a:p>
            <a:pPr marL="624078" indent="-514350">
              <a:buFont typeface="+mj-lt"/>
              <a:buAutoNum type="alphaLcParenR"/>
            </a:pPr>
            <a:r>
              <a:rPr lang="da-DK" sz="2400" dirty="0" err="1" smtClean="0"/>
              <a:t>Compile</a:t>
            </a:r>
            <a:r>
              <a:rPr lang="da-DK" sz="2400" dirty="0" smtClean="0"/>
              <a:t>-time </a:t>
            </a:r>
            <a:r>
              <a:rPr lang="da-DK" sz="2400" dirty="0" err="1" smtClean="0"/>
              <a:t>error</a:t>
            </a:r>
            <a:endParaRPr lang="da-DK" sz="2400" dirty="0" smtClean="0"/>
          </a:p>
          <a:p>
            <a:pPr marL="624078" indent="-514350">
              <a:buFont typeface="+mj-lt"/>
              <a:buAutoNum type="alphaLcParenR"/>
            </a:pPr>
            <a:r>
              <a:rPr lang="da-DK" sz="2400" dirty="0" smtClean="0"/>
              <a:t>Runtime </a:t>
            </a:r>
            <a:r>
              <a:rPr lang="da-DK" sz="2400" dirty="0" err="1" smtClean="0"/>
              <a:t>error</a:t>
            </a:r>
            <a:endParaRPr lang="da-DK" sz="2400" dirty="0"/>
          </a:p>
          <a:p>
            <a:pPr marL="624078" indent="-514350">
              <a:buFont typeface="+mj-lt"/>
              <a:buAutoNum type="alphaLcParenR"/>
            </a:pPr>
            <a:r>
              <a:rPr lang="da-DK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624078" indent="-514350">
              <a:buFont typeface="+mj-lt"/>
              <a:buAutoNum type="alphaLcParenR"/>
            </a:pPr>
            <a:r>
              <a:rPr lang="da-DK" sz="240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da-DK" sz="2400" dirty="0" smtClean="0"/>
          </a:p>
          <a:p>
            <a:pPr marL="624078" indent="-514350">
              <a:buFont typeface="+mj-lt"/>
              <a:buAutoNum type="alphaLcParenR"/>
            </a:pPr>
            <a:endParaRPr lang="da-DK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Question</a:t>
            </a:r>
            <a:endParaRPr lang="da-DK" dirty="0"/>
          </a:p>
        </p:txBody>
      </p:sp>
      <p:sp>
        <p:nvSpPr>
          <p:cNvPr id="9" name="Rectangle 8"/>
          <p:cNvSpPr/>
          <p:nvPr/>
        </p:nvSpPr>
        <p:spPr>
          <a:xfrm>
            <a:off x="1115616" y="4437112"/>
            <a:ext cx="7000924" cy="360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1053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98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 smtClean="0"/>
              <a:t>.</a:t>
            </a:r>
            <a:r>
              <a:rPr lang="en-US" sz="3200" dirty="0"/>
              <a:t>NET Common Type System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Predefined Value Types</a:t>
            </a:r>
          </a:p>
          <a:p>
            <a:r>
              <a:rPr lang="en-US" sz="3200" dirty="0"/>
              <a:t>Expressions</a:t>
            </a:r>
          </a:p>
          <a:p>
            <a:r>
              <a:rPr lang="en-US" sz="3200" dirty="0"/>
              <a:t>Data Type Conversions</a:t>
            </a:r>
          </a:p>
          <a:p>
            <a:r>
              <a:rPr lang="en-US" sz="3200" dirty="0"/>
              <a:t>User-defined Value </a:t>
            </a:r>
            <a:r>
              <a:rPr lang="en-US" sz="3200" dirty="0" smtClean="0"/>
              <a:t>Types</a:t>
            </a:r>
          </a:p>
          <a:p>
            <a:r>
              <a:rPr lang="en-US" sz="3200" dirty="0"/>
              <a:t>Arrays</a:t>
            </a:r>
          </a:p>
          <a:p>
            <a:r>
              <a:rPr lang="en-US" sz="3200" dirty="0"/>
              <a:t>Strings</a:t>
            </a:r>
          </a:p>
          <a:p>
            <a:r>
              <a:rPr lang="en-US" sz="3200" dirty="0"/>
              <a:t>Value Types Revisited – </a:t>
            </a:r>
            <a:r>
              <a:rPr lang="en-US" sz="3200" dirty="0" err="1">
                <a:latin typeface="Consolas" pitchFamily="49" charset="0"/>
              </a:rPr>
              <a:t>Nullable</a:t>
            </a:r>
            <a:r>
              <a:rPr lang="en-US" sz="3200" dirty="0"/>
              <a:t> </a:t>
            </a:r>
          </a:p>
          <a:p>
            <a:endParaRPr lang="en-US" sz="3200" dirty="0"/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3571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813504"/>
              </p:ext>
            </p:extLst>
          </p:nvPr>
        </p:nvGraphicFramePr>
        <p:xfrm>
          <a:off x="457200" y="1481138"/>
          <a:ext cx="8218488" cy="43241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0322"/>
                <a:gridCol w="2533692"/>
                <a:gridCol w="3404474"/>
              </a:tblGrid>
              <a:tr h="432413">
                <a:tc>
                  <a:txBody>
                    <a:bodyPr/>
                    <a:lstStyle/>
                    <a:p>
                      <a:r>
                        <a:rPr lang="da-DK" sz="2000" dirty="0" smtClean="0"/>
                        <a:t>C# Data</a:t>
                      </a:r>
                      <a:r>
                        <a:rPr lang="da-DK" sz="2000" baseline="0" dirty="0" smtClean="0"/>
                        <a:t> Type</a:t>
                      </a:r>
                      <a:endParaRPr lang="da-DK" sz="2000" dirty="0"/>
                    </a:p>
                  </a:txBody>
                  <a:tcPr marL="108103" marR="1081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smtClean="0"/>
                        <a:t>CTS Type</a:t>
                      </a:r>
                      <a:endParaRPr lang="da-DK" sz="2000" dirty="0"/>
                    </a:p>
                  </a:txBody>
                  <a:tcPr marL="108103" marR="1081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 smtClean="0"/>
                        <a:t>Description</a:t>
                      </a:r>
                      <a:endParaRPr lang="da-DK" sz="2000" dirty="0"/>
                    </a:p>
                  </a:txBody>
                  <a:tcPr marL="108103" marR="1081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13">
                <a:tc>
                  <a:txBody>
                    <a:bodyPr/>
                    <a:lstStyle/>
                    <a:p>
                      <a:r>
                        <a:rPr lang="da-DK" sz="2000" dirty="0" err="1" smtClean="0">
                          <a:latin typeface="Consolas" pitchFamily="49" charset="0"/>
                        </a:rPr>
                        <a:t>bool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 marL="108103" marR="1081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 smtClean="0">
                          <a:latin typeface="Consolas" pitchFamily="49" charset="0"/>
                        </a:rPr>
                        <a:t>System.Boolean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 marL="108103" marR="1081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smtClean="0"/>
                        <a:t>True </a:t>
                      </a:r>
                      <a:r>
                        <a:rPr lang="da-DK" sz="2000" dirty="0" err="1" smtClean="0"/>
                        <a:t>or</a:t>
                      </a:r>
                      <a:r>
                        <a:rPr lang="da-DK" sz="2000" baseline="0" dirty="0" smtClean="0"/>
                        <a:t> false </a:t>
                      </a:r>
                      <a:r>
                        <a:rPr lang="da-DK" sz="2000" baseline="0" dirty="0" err="1" smtClean="0"/>
                        <a:t>values</a:t>
                      </a:r>
                      <a:endParaRPr lang="da-DK" sz="2000" dirty="0"/>
                    </a:p>
                  </a:txBody>
                  <a:tcPr marL="108103" marR="1081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13">
                <a:tc>
                  <a:txBody>
                    <a:bodyPr/>
                    <a:lstStyle/>
                    <a:p>
                      <a:r>
                        <a:rPr lang="da-DK" sz="2000" dirty="0" err="1" smtClean="0">
                          <a:latin typeface="Consolas" pitchFamily="49" charset="0"/>
                        </a:rPr>
                        <a:t>int</a:t>
                      </a:r>
                      <a:endParaRPr lang="da-DK" sz="2000" dirty="0" smtClean="0">
                        <a:latin typeface="Consolas" pitchFamily="49" charset="0"/>
                      </a:endParaRPr>
                    </a:p>
                  </a:txBody>
                  <a:tcPr marL="108103" marR="1081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smtClean="0">
                          <a:latin typeface="Consolas" pitchFamily="49" charset="0"/>
                        </a:rPr>
                        <a:t>System.Int32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 marL="108103" marR="1081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 smtClean="0"/>
                        <a:t>Signed</a:t>
                      </a:r>
                      <a:r>
                        <a:rPr lang="da-DK" sz="2000" baseline="0" dirty="0" smtClean="0"/>
                        <a:t> </a:t>
                      </a:r>
                      <a:r>
                        <a:rPr lang="da-DK" sz="2000" baseline="0" dirty="0" err="1" smtClean="0"/>
                        <a:t>integers</a:t>
                      </a:r>
                      <a:endParaRPr lang="da-DK" sz="2000" dirty="0"/>
                    </a:p>
                  </a:txBody>
                  <a:tcPr marL="108103" marR="1081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13">
                <a:tc>
                  <a:txBody>
                    <a:bodyPr/>
                    <a:lstStyle/>
                    <a:p>
                      <a:r>
                        <a:rPr lang="da-DK" sz="2000" dirty="0" smtClean="0">
                          <a:latin typeface="Consolas" pitchFamily="49" charset="0"/>
                        </a:rPr>
                        <a:t>short</a:t>
                      </a:r>
                    </a:p>
                  </a:txBody>
                  <a:tcPr marL="108103" marR="1081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smtClean="0">
                          <a:latin typeface="Consolas" pitchFamily="49" charset="0"/>
                        </a:rPr>
                        <a:t>System.Int16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 marL="108103" marR="1081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 smtClean="0"/>
                        <a:t>Signed</a:t>
                      </a:r>
                      <a:r>
                        <a:rPr lang="da-DK" sz="2000" dirty="0" smtClean="0"/>
                        <a:t> short </a:t>
                      </a:r>
                      <a:r>
                        <a:rPr lang="da-DK" sz="2000" dirty="0" err="1" smtClean="0"/>
                        <a:t>integers</a:t>
                      </a:r>
                      <a:endParaRPr lang="da-DK" sz="2000" dirty="0"/>
                    </a:p>
                  </a:txBody>
                  <a:tcPr marL="108103" marR="1081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13">
                <a:tc>
                  <a:txBody>
                    <a:bodyPr/>
                    <a:lstStyle/>
                    <a:p>
                      <a:r>
                        <a:rPr lang="da-DK" sz="2000" dirty="0" smtClean="0">
                          <a:latin typeface="Consolas" pitchFamily="49" charset="0"/>
                        </a:rPr>
                        <a:t>long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 marL="108103" marR="1081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smtClean="0">
                          <a:latin typeface="Consolas" pitchFamily="49" charset="0"/>
                        </a:rPr>
                        <a:t>System.Int64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 marL="108103" marR="1081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 smtClean="0"/>
                        <a:t>Signed</a:t>
                      </a:r>
                      <a:r>
                        <a:rPr lang="da-DK" sz="2000" dirty="0" smtClean="0"/>
                        <a:t> long</a:t>
                      </a:r>
                      <a:r>
                        <a:rPr lang="da-DK" sz="2000" baseline="0" dirty="0" smtClean="0"/>
                        <a:t> </a:t>
                      </a:r>
                      <a:r>
                        <a:rPr lang="da-DK" sz="2000" baseline="0" dirty="0" err="1" smtClean="0"/>
                        <a:t>integers</a:t>
                      </a:r>
                      <a:endParaRPr lang="da-DK" sz="2000" dirty="0"/>
                    </a:p>
                  </a:txBody>
                  <a:tcPr marL="108103" marR="1081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13">
                <a:tc>
                  <a:txBody>
                    <a:bodyPr/>
                    <a:lstStyle/>
                    <a:p>
                      <a:r>
                        <a:rPr lang="da-DK" sz="2000" dirty="0" err="1" smtClean="0">
                          <a:latin typeface="Consolas" pitchFamily="49" charset="0"/>
                        </a:rPr>
                        <a:t>uint</a:t>
                      </a:r>
                      <a:endParaRPr lang="da-DK" sz="2000" i="1" dirty="0">
                        <a:latin typeface="Consolas" pitchFamily="49" charset="0"/>
                      </a:endParaRPr>
                    </a:p>
                  </a:txBody>
                  <a:tcPr marL="108103" marR="1081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smtClean="0">
                          <a:latin typeface="Consolas" pitchFamily="49" charset="0"/>
                        </a:rPr>
                        <a:t>System.UInt32</a:t>
                      </a:r>
                      <a:endParaRPr lang="da-DK" sz="2000" i="1" dirty="0">
                        <a:latin typeface="Consolas" pitchFamily="49" charset="0"/>
                      </a:endParaRPr>
                    </a:p>
                  </a:txBody>
                  <a:tcPr marL="108103" marR="1081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 smtClean="0"/>
                        <a:t>Unsigned</a:t>
                      </a:r>
                      <a:r>
                        <a:rPr lang="da-DK" sz="2000" dirty="0" smtClean="0"/>
                        <a:t> </a:t>
                      </a:r>
                      <a:r>
                        <a:rPr lang="da-DK" sz="2000" dirty="0" err="1" smtClean="0"/>
                        <a:t>integers</a:t>
                      </a:r>
                      <a:endParaRPr lang="da-DK" sz="2000" i="1" dirty="0"/>
                    </a:p>
                  </a:txBody>
                  <a:tcPr marL="108103" marR="1081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13">
                <a:tc>
                  <a:txBody>
                    <a:bodyPr/>
                    <a:lstStyle/>
                    <a:p>
                      <a:r>
                        <a:rPr lang="da-DK" sz="2000" dirty="0" err="1" smtClean="0">
                          <a:latin typeface="Consolas" pitchFamily="49" charset="0"/>
                        </a:rPr>
                        <a:t>char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 marL="108103" marR="1081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 smtClean="0">
                          <a:latin typeface="Consolas" pitchFamily="49" charset="0"/>
                        </a:rPr>
                        <a:t>System.Char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 marL="108103" marR="1081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 smtClean="0"/>
                        <a:t>Character</a:t>
                      </a:r>
                      <a:r>
                        <a:rPr lang="da-DK" sz="2000" dirty="0" smtClean="0"/>
                        <a:t> </a:t>
                      </a:r>
                      <a:r>
                        <a:rPr lang="da-DK" sz="2000" dirty="0" err="1" smtClean="0"/>
                        <a:t>values</a:t>
                      </a:r>
                      <a:endParaRPr lang="da-DK" sz="2000" dirty="0"/>
                    </a:p>
                  </a:txBody>
                  <a:tcPr marL="108103" marR="1081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13">
                <a:tc>
                  <a:txBody>
                    <a:bodyPr/>
                    <a:lstStyle/>
                    <a:p>
                      <a:r>
                        <a:rPr lang="da-DK" sz="2000" dirty="0" err="1" smtClean="0">
                          <a:latin typeface="Consolas" pitchFamily="49" charset="0"/>
                        </a:rPr>
                        <a:t>float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 marL="108103" marR="1081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 smtClean="0">
                          <a:latin typeface="Consolas" pitchFamily="49" charset="0"/>
                        </a:rPr>
                        <a:t>System.Single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 marL="108103" marR="1081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 smtClean="0"/>
                        <a:t>Single-precision</a:t>
                      </a:r>
                      <a:r>
                        <a:rPr lang="da-DK" sz="2000" baseline="0" dirty="0" smtClean="0"/>
                        <a:t> </a:t>
                      </a:r>
                      <a:r>
                        <a:rPr lang="da-DK" sz="2000" baseline="0" dirty="0" err="1" smtClean="0"/>
                        <a:t>floating</a:t>
                      </a:r>
                      <a:endParaRPr lang="da-DK" sz="2000" dirty="0"/>
                    </a:p>
                  </a:txBody>
                  <a:tcPr marL="108103" marR="1081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13">
                <a:tc>
                  <a:txBody>
                    <a:bodyPr/>
                    <a:lstStyle/>
                    <a:p>
                      <a:r>
                        <a:rPr lang="da-DK" sz="2000" dirty="0" smtClean="0">
                          <a:latin typeface="Consolas" pitchFamily="49" charset="0"/>
                        </a:rPr>
                        <a:t>double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 marL="108103" marR="1081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 smtClean="0">
                          <a:latin typeface="Consolas" pitchFamily="49" charset="0"/>
                        </a:rPr>
                        <a:t>System.Double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 marL="108103" marR="1081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 smtClean="0"/>
                        <a:t>Double-precision</a:t>
                      </a:r>
                      <a:r>
                        <a:rPr lang="da-DK" sz="2000" baseline="0" dirty="0" smtClean="0"/>
                        <a:t> </a:t>
                      </a:r>
                      <a:r>
                        <a:rPr lang="da-DK" sz="2000" baseline="0" dirty="0" err="1" smtClean="0"/>
                        <a:t>floating</a:t>
                      </a:r>
                      <a:endParaRPr lang="da-DK" sz="2000" dirty="0"/>
                    </a:p>
                  </a:txBody>
                  <a:tcPr marL="108103" marR="1081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13">
                <a:tc>
                  <a:txBody>
                    <a:bodyPr/>
                    <a:lstStyle/>
                    <a:p>
                      <a:r>
                        <a:rPr lang="da-DK" sz="2000" dirty="0" smtClean="0">
                          <a:latin typeface="Consolas" pitchFamily="49" charset="0"/>
                        </a:rPr>
                        <a:t>d</a:t>
                      </a:r>
                      <a:r>
                        <a:rPr lang="da-DK" sz="2000" smtClean="0">
                          <a:latin typeface="Consolas" pitchFamily="49" charset="0"/>
                        </a:rPr>
                        <a:t>ecimal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 marL="108103" marR="1081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 smtClean="0">
                          <a:latin typeface="Consolas" pitchFamily="49" charset="0"/>
                        </a:rPr>
                        <a:t>System.Decimal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 marL="108103" marR="1081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smtClean="0"/>
                        <a:t>128-bit </a:t>
                      </a:r>
                      <a:r>
                        <a:rPr lang="da-DK" sz="2000" dirty="0" err="1" smtClean="0"/>
                        <a:t>precision</a:t>
                      </a:r>
                      <a:r>
                        <a:rPr lang="da-DK" sz="2000" baseline="0" dirty="0" smtClean="0"/>
                        <a:t> </a:t>
                      </a:r>
                      <a:r>
                        <a:rPr lang="da-DK" sz="2000" baseline="0" dirty="0" err="1" smtClean="0"/>
                        <a:t>number</a:t>
                      </a:r>
                      <a:endParaRPr lang="da-DK" sz="2000" dirty="0"/>
                    </a:p>
                  </a:txBody>
                  <a:tcPr marL="108103" marR="1081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Overview of</a:t>
            </a:r>
            <a:br>
              <a:rPr lang="en-US" dirty="0" smtClean="0"/>
            </a:br>
            <a:r>
              <a:rPr lang="en-US" dirty="0" smtClean="0"/>
              <a:t>Predefined Value Types</a:t>
            </a:r>
          </a:p>
        </p:txBody>
      </p:sp>
    </p:spTree>
    <p:extLst>
      <p:ext uri="{BB962C8B-B14F-4D97-AF65-F5344CB8AC3E}">
        <p14:creationId xmlns:p14="http://schemas.microsoft.com/office/powerpoint/2010/main" val="400676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A very important type with no C# keyword</a:t>
            </a:r>
          </a:p>
          <a:p>
            <a:pPr eaLnBrk="1" hangingPunct="1"/>
            <a:r>
              <a:rPr lang="en-US" sz="2400" dirty="0" smtClean="0"/>
              <a:t>Has a lot of interesting details and features</a:t>
            </a:r>
          </a:p>
          <a:p>
            <a:pPr lvl="1" eaLnBrk="1" hangingPunct="1"/>
            <a:r>
              <a:rPr lang="en-US" sz="2400" dirty="0" smtClean="0"/>
              <a:t>High-precision</a:t>
            </a:r>
          </a:p>
          <a:p>
            <a:pPr lvl="1" eaLnBrk="1" hangingPunct="1"/>
            <a:r>
              <a:rPr lang="en-US" sz="2400" dirty="0" smtClean="0"/>
              <a:t>Versatile formatting is built-in</a:t>
            </a:r>
          </a:p>
          <a:p>
            <a:pPr lvl="1" eaLnBrk="1" hangingPunct="1"/>
            <a:endParaRPr lang="en-US" sz="2400" dirty="0" smtClean="0"/>
          </a:p>
          <a:p>
            <a:pPr marL="393192" lvl="1" indent="0" eaLnBrk="1" hangingPunct="1">
              <a:buNone/>
            </a:pPr>
            <a:endParaRPr lang="en-US" sz="2400" dirty="0" smtClean="0"/>
          </a:p>
          <a:p>
            <a:pPr marL="393192" lvl="1" indent="0" eaLnBrk="1" hangingPunct="1">
              <a:buNone/>
            </a:pPr>
            <a:endParaRPr lang="en-US" sz="2400" dirty="0" smtClean="0"/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A corresponding </a:t>
            </a:r>
            <a:r>
              <a:rPr lang="en-US" sz="2400" dirty="0" err="1" smtClean="0">
                <a:latin typeface="Consolas" pitchFamily="49" charset="0"/>
              </a:rPr>
              <a:t>System.TimeSpan</a:t>
            </a:r>
            <a:r>
              <a:rPr lang="en-US" sz="2400" dirty="0" smtClean="0"/>
              <a:t> also exists</a:t>
            </a: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0" dirty="0" err="1" smtClean="0">
                <a:latin typeface="Consolas" pitchFamily="49" charset="0"/>
              </a:rPr>
              <a:t>System.DateTime</a:t>
            </a:r>
            <a:endParaRPr lang="en-US" b="0" dirty="0" smtClean="0">
              <a:latin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3296795"/>
            <a:ext cx="6951662" cy="39377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kern="0" dirty="0" err="1" smtClean="0">
                <a:latin typeface="Consolas" pitchFamily="49" charset="0"/>
              </a:rPr>
              <a:t>Console.WriteLine</a:t>
            </a:r>
            <a:r>
              <a:rPr lang="da-DK" kern="0" dirty="0" smtClean="0">
                <a:latin typeface="Consolas" pitchFamily="49" charset="0"/>
              </a:rPr>
              <a:t>( </a:t>
            </a:r>
            <a:r>
              <a:rPr lang="da-DK" b="1" kern="0" dirty="0" err="1" smtClean="0">
                <a:latin typeface="Consolas" pitchFamily="49" charset="0"/>
              </a:rPr>
              <a:t>DateTime.Now</a:t>
            </a:r>
            <a:r>
              <a:rPr lang="da-DK" kern="0" dirty="0" smtClean="0">
                <a:latin typeface="Consolas" pitchFamily="49" charset="0"/>
              </a:rPr>
              <a:t> );</a:t>
            </a:r>
            <a:endParaRPr lang="da-DK" kern="0" dirty="0">
              <a:latin typeface="Consolas" pitchFamily="49" charset="0"/>
            </a:endParaRPr>
          </a:p>
        </p:txBody>
      </p:sp>
      <p:pic>
        <p:nvPicPr>
          <p:cNvPr id="6" name="Picture 2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187" y="3754255"/>
            <a:ext cx="4214225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5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.NET 4.5 has a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System.Numerics</a:t>
            </a:r>
            <a:r>
              <a:rPr lang="en-US" dirty="0" smtClean="0"/>
              <a:t> namespace containing</a:t>
            </a:r>
            <a:endParaRPr lang="en-US" dirty="0"/>
          </a:p>
          <a:p>
            <a:pPr lvl="1" eaLnBrk="1" hangingPunct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BigInteger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 eaLnBrk="1" hangingPunct="1"/>
            <a:r>
              <a:rPr lang="en-US" dirty="0" smtClean="0">
                <a:latin typeface="Consolas" pitchFamily="49" charset="0"/>
                <a:cs typeface="Consolas" pitchFamily="49" charset="0"/>
              </a:rPr>
              <a:t>Complex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 smtClean="0"/>
              <a:t>These are immutable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Probably not on the exam!</a:t>
            </a:r>
          </a:p>
          <a:p>
            <a:pPr lvl="1" eaLnBrk="1" hangingPunct="1"/>
            <a:r>
              <a:rPr lang="en-US" dirty="0" smtClean="0"/>
              <a:t>[</a:t>
            </a:r>
            <a:r>
              <a:rPr lang="en-US" dirty="0" err="1" smtClean="0"/>
              <a:t>Troelsen</a:t>
            </a:r>
            <a:r>
              <a:rPr lang="en-US" dirty="0" smtClean="0"/>
              <a:t>, p. 93 – 95] has more info</a:t>
            </a: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0" dirty="0" err="1" smtClean="0">
                <a:latin typeface="Consolas" pitchFamily="49" charset="0"/>
              </a:rPr>
              <a:t>System.Numerics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/>
              <a:t>Namespace</a:t>
            </a:r>
            <a:endParaRPr lang="en-US" dirty="0" smtClean="0">
              <a:latin typeface="Consolas" pitchFamily="49" charset="0"/>
            </a:endParaRPr>
          </a:p>
        </p:txBody>
      </p:sp>
      <p:pic>
        <p:nvPicPr>
          <p:cNvPr id="6" name="Picture 2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300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 smtClean="0"/>
              <a:t>.</a:t>
            </a:r>
            <a:r>
              <a:rPr lang="en-US" sz="3200" dirty="0"/>
              <a:t>NET Common Type System</a:t>
            </a:r>
          </a:p>
          <a:p>
            <a:r>
              <a:rPr lang="en-US" sz="3200" dirty="0"/>
              <a:t>Predefined Value Types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Expressions</a:t>
            </a:r>
          </a:p>
          <a:p>
            <a:r>
              <a:rPr lang="en-US" sz="3200" dirty="0"/>
              <a:t>Data Type Conversions</a:t>
            </a:r>
          </a:p>
          <a:p>
            <a:r>
              <a:rPr lang="en-US" sz="3200" dirty="0"/>
              <a:t>User-defined Value </a:t>
            </a:r>
            <a:r>
              <a:rPr lang="en-US" sz="3200" dirty="0" smtClean="0"/>
              <a:t>Types</a:t>
            </a:r>
          </a:p>
          <a:p>
            <a:r>
              <a:rPr lang="en-US" sz="3200" dirty="0"/>
              <a:t>Arrays</a:t>
            </a:r>
          </a:p>
          <a:p>
            <a:r>
              <a:rPr lang="en-US" sz="3200" dirty="0"/>
              <a:t>Strings</a:t>
            </a:r>
          </a:p>
          <a:p>
            <a:r>
              <a:rPr lang="en-US" sz="3200" dirty="0"/>
              <a:t>Value Types Revisited – </a:t>
            </a:r>
            <a:r>
              <a:rPr lang="en-US" sz="3200" dirty="0" err="1">
                <a:latin typeface="Consolas" pitchFamily="49" charset="0"/>
              </a:rPr>
              <a:t>Nullable</a:t>
            </a:r>
            <a:r>
              <a:rPr lang="en-US" sz="3200" dirty="0"/>
              <a:t> </a:t>
            </a:r>
          </a:p>
          <a:p>
            <a:endParaRPr lang="en-US" sz="3200" dirty="0"/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56911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Wincubate">
      <a:dk1>
        <a:sysClr val="windowText" lastClr="000000"/>
      </a:dk1>
      <a:lt1>
        <a:sysClr val="window" lastClr="FFFFFF"/>
      </a:lt1>
      <a:dk2>
        <a:srgbClr val="464646"/>
      </a:dk2>
      <a:lt2>
        <a:srgbClr val="01A0C7"/>
      </a:lt2>
      <a:accent1>
        <a:srgbClr val="09367A"/>
      </a:accent1>
      <a:accent2>
        <a:srgbClr val="01A0C7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9367A"/>
      </a:hlink>
      <a:folHlink>
        <a:srgbClr val="01A0C7"/>
      </a:folHlink>
    </a:clrScheme>
    <a:fontScheme name="Metro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11009</TotalTime>
  <Words>2301</Words>
  <Application>Microsoft Macintosh PowerPoint</Application>
  <PresentationFormat>On-screen Show (4:3)</PresentationFormat>
  <Paragraphs>688</Paragraphs>
  <Slides>45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Calibri</vt:lpstr>
      <vt:lpstr>Consolas</vt:lpstr>
      <vt:lpstr>Monotype Sorts</vt:lpstr>
      <vt:lpstr>Segoe UI Light</vt:lpstr>
      <vt:lpstr>Times</vt:lpstr>
      <vt:lpstr>Univers</vt:lpstr>
      <vt:lpstr>Wingdings</vt:lpstr>
      <vt:lpstr>Wingdings 2</vt:lpstr>
      <vt:lpstr>Wingdings 3</vt:lpstr>
      <vt:lpstr>Arial</vt:lpstr>
      <vt:lpstr>Concourse</vt:lpstr>
      <vt:lpstr>Module 02  ”Value Types and  Reference Types”</vt:lpstr>
      <vt:lpstr>Agenda</vt:lpstr>
      <vt:lpstr>Anatomy of the Common Type System</vt:lpstr>
      <vt:lpstr>Value Types vs. Reference Types</vt:lpstr>
      <vt:lpstr>Agenda</vt:lpstr>
      <vt:lpstr>Overview of Predefined Value Types</vt:lpstr>
      <vt:lpstr>System.DateTime</vt:lpstr>
      <vt:lpstr>System.Numerics Namespace</vt:lpstr>
      <vt:lpstr>Agenda</vt:lpstr>
      <vt:lpstr>Declaring Variables</vt:lpstr>
      <vt:lpstr>Assigning Values</vt:lpstr>
      <vt:lpstr>Naming of Variables</vt:lpstr>
      <vt:lpstr>Constants</vt:lpstr>
      <vt:lpstr>Operators</vt:lpstr>
      <vt:lpstr>Operator Precedence</vt:lpstr>
      <vt:lpstr>Agenda</vt:lpstr>
      <vt:lpstr>Implicit Conversions</vt:lpstr>
      <vt:lpstr>Explicit Conversions</vt:lpstr>
      <vt:lpstr>Overflow Checking</vt:lpstr>
      <vt:lpstr>Implicitly Typed Variables</vt:lpstr>
      <vt:lpstr>Agenda</vt:lpstr>
      <vt:lpstr>Enumerations</vt:lpstr>
      <vt:lpstr>Structures</vt:lpstr>
      <vt:lpstr>Agenda</vt:lpstr>
      <vt:lpstr>What Are Arrays?</vt:lpstr>
      <vt:lpstr>Declaring an Array</vt:lpstr>
      <vt:lpstr>Indexing Arrays</vt:lpstr>
      <vt:lpstr>Creating Arrays</vt:lpstr>
      <vt:lpstr>Initializing Arrays</vt:lpstr>
      <vt:lpstr>Assigning Array Variables</vt:lpstr>
      <vt:lpstr>Comparing Array Variables</vt:lpstr>
      <vt:lpstr>Implicitly Typed Local Arrays</vt:lpstr>
      <vt:lpstr>Array Properties</vt:lpstr>
      <vt:lpstr>System.Array</vt:lpstr>
      <vt:lpstr>Agenda</vt:lpstr>
      <vt:lpstr>System.String</vt:lpstr>
      <vt:lpstr>Manipulating Strings</vt:lpstr>
      <vt:lpstr>Strings and Equality</vt:lpstr>
      <vt:lpstr>Strings Are Immutable</vt:lpstr>
      <vt:lpstr>Agenda</vt:lpstr>
      <vt:lpstr>What Are Nullable Types?</vt:lpstr>
      <vt:lpstr>Characteristics of Nullable Types</vt:lpstr>
      <vt:lpstr>Summary</vt:lpstr>
      <vt:lpstr>Question</vt:lpstr>
      <vt:lpstr>PowerPoint Presentation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70-483 Programming in C# 5.0</dc:title>
  <dc:subject>02 - Value Types and Reference Types</dc:subject>
  <dc:creator>Jesper Gulmann Henriksen</dc:creator>
  <cp:lastModifiedBy>Martin Esmann</cp:lastModifiedBy>
  <cp:revision>858</cp:revision>
  <dcterms:created xsi:type="dcterms:W3CDTF">2009-04-01T20:01:27Z</dcterms:created>
  <dcterms:modified xsi:type="dcterms:W3CDTF">2017-05-13T14:29:02Z</dcterms:modified>
</cp:coreProperties>
</file>