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745" r:id="rId3"/>
    <p:sldId id="842" r:id="rId4"/>
    <p:sldId id="843" r:id="rId5"/>
    <p:sldId id="844" r:id="rId6"/>
    <p:sldId id="883" r:id="rId7"/>
    <p:sldId id="846" r:id="rId8"/>
    <p:sldId id="847" r:id="rId9"/>
    <p:sldId id="848" r:id="rId10"/>
    <p:sldId id="849" r:id="rId11"/>
    <p:sldId id="884" r:id="rId12"/>
    <p:sldId id="851" r:id="rId13"/>
    <p:sldId id="852" r:id="rId14"/>
    <p:sldId id="853" r:id="rId15"/>
    <p:sldId id="885" r:id="rId16"/>
    <p:sldId id="860" r:id="rId17"/>
    <p:sldId id="861" r:id="rId18"/>
    <p:sldId id="862" r:id="rId19"/>
    <p:sldId id="863" r:id="rId20"/>
    <p:sldId id="864" r:id="rId21"/>
    <p:sldId id="865" r:id="rId22"/>
    <p:sldId id="886" r:id="rId23"/>
    <p:sldId id="867" r:id="rId24"/>
    <p:sldId id="868" r:id="rId25"/>
    <p:sldId id="869" r:id="rId26"/>
    <p:sldId id="870" r:id="rId27"/>
    <p:sldId id="871" r:id="rId28"/>
    <p:sldId id="872" r:id="rId29"/>
    <p:sldId id="887" r:id="rId30"/>
    <p:sldId id="874" r:id="rId31"/>
    <p:sldId id="875" r:id="rId32"/>
    <p:sldId id="876" r:id="rId33"/>
    <p:sldId id="877" r:id="rId34"/>
    <p:sldId id="888" r:id="rId35"/>
    <p:sldId id="889" r:id="rId36"/>
    <p:sldId id="839" r:id="rId37"/>
    <p:sldId id="741" r:id="rId38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do-snippet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Compare all loop constructs</a:t>
            </a:r>
          </a:p>
        </p:txBody>
      </p:sp>
    </p:spTree>
    <p:extLst>
      <p:ext uri="{BB962C8B-B14F-4D97-AF65-F5344CB8AC3E}">
        <p14:creationId xmlns:p14="http://schemas.microsoft.com/office/powerpoint/2010/main" val="1293206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7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4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Compare to previous slide. What is the difference?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Draw</a:t>
            </a:r>
            <a:r>
              <a:rPr lang="en-US" baseline="0" dirty="0" smtClean="0">
                <a:latin typeface="Times" pitchFamily="48" charset="0"/>
              </a:rPr>
              <a:t> schematics a la 4994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do-snippet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Compare all loop constructs</a:t>
            </a:r>
          </a:p>
        </p:txBody>
      </p:sp>
    </p:spTree>
    <p:extLst>
      <p:ext uri="{BB962C8B-B14F-4D97-AF65-F5344CB8AC3E}">
        <p14:creationId xmlns:p14="http://schemas.microsoft.com/office/powerpoint/2010/main" val="203398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You may</a:t>
            </a:r>
            <a:r>
              <a:rPr lang="en-US" baseline="0" dirty="0" smtClean="0">
                <a:latin typeface="Times" pitchFamily="48" charset="0"/>
              </a:rPr>
              <a:t> know methods as “functions”, “procedures”, etc.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Main()</a:t>
            </a:r>
            <a:r>
              <a:rPr lang="en-US" baseline="0" dirty="0" smtClean="0">
                <a:latin typeface="Times" pitchFamily="48" charset="0"/>
              </a:rPr>
              <a:t> is a method that you already know.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Void means nothing is returned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Compiler does NOT warn</a:t>
            </a:r>
            <a:r>
              <a:rPr lang="en-US" baseline="0" dirty="0" smtClean="0">
                <a:latin typeface="Times" pitchFamily="48" charset="0"/>
              </a:rPr>
              <a:t> of scope conflicts! (Show example)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16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example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37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Void signifies “no</a:t>
            </a:r>
            <a:r>
              <a:rPr lang="en-US" baseline="0" dirty="0" smtClean="0">
                <a:latin typeface="Times" pitchFamily="48" charset="0"/>
              </a:rPr>
              <a:t> return value”.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We discuss returning values shortly.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2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Walk</a:t>
            </a:r>
            <a:r>
              <a:rPr lang="en-US" baseline="0" dirty="0" smtClean="0">
                <a:latin typeface="Times" pitchFamily="48" charset="0"/>
              </a:rPr>
              <a:t> through how execution proceeds in the method invocation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Ref and out</a:t>
            </a:r>
            <a:r>
              <a:rPr lang="en-US" baseline="0" dirty="0" smtClean="0">
                <a:latin typeface="Times" pitchFamily="48" charset="0"/>
              </a:rPr>
              <a:t> can be used to return multiple values.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6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7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1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 program! The result might be surprising to some</a:t>
            </a:r>
            <a:r>
              <a:rPr lang="en-US" baseline="0" dirty="0" smtClean="0">
                <a:latin typeface="Times" pitchFamily="48" charset="0"/>
              </a:rPr>
              <a:t> students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Change example program to return a value instead to fix the problem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This is the default parameter passing scheme!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1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Construct this program by modifying program of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144187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Modify</a:t>
            </a:r>
            <a:r>
              <a:rPr lang="en-US" baseline="0" dirty="0" smtClean="0">
                <a:latin typeface="Times" pitchFamily="48" charset="0"/>
              </a:rPr>
              <a:t> example program from ref to out (and remove initialization demand)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Remember to summarize parameter passing on the whiteboard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In: Pass by value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In, Out: Pass by reference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Out: Output parameters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71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First – before showing</a:t>
            </a:r>
            <a:r>
              <a:rPr lang="en-US" baseline="0" dirty="0" smtClean="0">
                <a:latin typeface="Times" pitchFamily="48" charset="0"/>
              </a:rPr>
              <a:t> the slide – transform the example program from Sum to include </a:t>
            </a:r>
            <a:r>
              <a:rPr lang="en-US" baseline="0" dirty="0" err="1" smtClean="0">
                <a:latin typeface="Times" pitchFamily="48" charset="0"/>
              </a:rPr>
              <a:t>params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Then(!) – Show this slide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7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99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87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6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Boolean</a:t>
            </a:r>
            <a:r>
              <a:rPr lang="en-US" baseline="0" dirty="0" smtClean="0">
                <a:latin typeface="Times" pitchFamily="48" charset="0"/>
              </a:rPr>
              <a:t> or implicitly convertible to Boolean.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No assignments in Condition!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&amp;&amp;, ||, ! etc.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" pitchFamily="48" charset="0"/>
              </a:rPr>
              <a:t>Console.WriteLine</a:t>
            </a:r>
            <a:r>
              <a:rPr lang="en-US" dirty="0" smtClean="0">
                <a:latin typeface="Times" pitchFamily="48" charset="0"/>
              </a:rPr>
              <a:t> has 19 overloads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 default</a:t>
            </a:r>
            <a:r>
              <a:rPr lang="en-US" baseline="0" dirty="0" smtClean="0">
                <a:latin typeface="Times" pitchFamily="48" charset="0"/>
              </a:rPr>
              <a:t> values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Used for grouping common functionality in a set of methods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Use wisely! Don’t overuse! 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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Good idea when doing 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backwardsly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 compatible code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5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example that out and ref cannot be distinguished</a:t>
            </a:r>
          </a:p>
        </p:txBody>
      </p:sp>
    </p:spTree>
    <p:extLst>
      <p:ext uri="{BB962C8B-B14F-4D97-AF65-F5344CB8AC3E}">
        <p14:creationId xmlns:p14="http://schemas.microsoft.com/office/powerpoint/2010/main" val="47736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for results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Then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run example.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Then walk through execution and allocation</a:t>
            </a:r>
          </a:p>
        </p:txBody>
      </p:sp>
    </p:spTree>
    <p:extLst>
      <p:ext uri="{BB962C8B-B14F-4D97-AF65-F5344CB8AC3E}">
        <p14:creationId xmlns:p14="http://schemas.microsoft.com/office/powerpoint/2010/main" val="1180043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Performance issues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Must have terminating base clause</a:t>
            </a:r>
          </a:p>
        </p:txBody>
      </p:sp>
    </p:spTree>
    <p:extLst>
      <p:ext uri="{BB962C8B-B14F-4D97-AF65-F5344CB8AC3E}">
        <p14:creationId xmlns:p14="http://schemas.microsoft.com/office/powerpoint/2010/main" val="2648188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40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Wrong: type mismatch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Wrong: No return statement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Wrong: Not all paths return a value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Wrong: Must be M5( out y 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Wrong: Must use</a:t>
            </a:r>
            <a:r>
              <a:rPr lang="en-US" baseline="0" dirty="0" smtClean="0">
                <a:latin typeface="Times" pitchFamily="48" charset="0"/>
              </a:rPr>
              <a:t> named parameters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58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3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There</a:t>
            </a:r>
            <a:r>
              <a:rPr lang="en-US" baseline="0" dirty="0" smtClean="0">
                <a:latin typeface="Times" pitchFamily="48" charset="0"/>
              </a:rPr>
              <a:t> is no </a:t>
            </a:r>
            <a:r>
              <a:rPr lang="en-US" baseline="0" dirty="0" err="1" smtClean="0">
                <a:latin typeface="Times" pitchFamily="48" charset="0"/>
              </a:rPr>
              <a:t>elseif</a:t>
            </a:r>
            <a:r>
              <a:rPr lang="en-US" baseline="0" dirty="0" smtClean="0">
                <a:latin typeface="Times" pitchFamily="48" charset="0"/>
              </a:rPr>
              <a:t> keyword but the semantic meaning is the same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example where next if is nested inside else-branch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7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syntax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Exactly</a:t>
            </a:r>
            <a:r>
              <a:rPr lang="en-US" baseline="0" dirty="0" smtClean="0">
                <a:latin typeface="Times" pitchFamily="48" charset="0"/>
              </a:rPr>
              <a:t> one case on each line. No doubles.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Default is optional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Can use </a:t>
            </a:r>
            <a:r>
              <a:rPr lang="en-US" baseline="0" dirty="0" err="1" smtClean="0">
                <a:latin typeface="Times" pitchFamily="48" charset="0"/>
              </a:rPr>
              <a:t>int</a:t>
            </a:r>
            <a:r>
              <a:rPr lang="en-US" baseline="0" dirty="0" smtClean="0">
                <a:latin typeface="Times" pitchFamily="48" charset="0"/>
              </a:rPr>
              <a:t>, byte, char, string(!)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err="1" smtClean="0">
                <a:latin typeface="Times" pitchFamily="48" charset="0"/>
              </a:rPr>
              <a:t>Goto</a:t>
            </a:r>
            <a:r>
              <a:rPr lang="en-US" baseline="0" dirty="0" smtClean="0">
                <a:latin typeface="Times" pitchFamily="48" charset="0"/>
              </a:rPr>
              <a:t>, break, return, throw last required! 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 Order is then immaterial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Show all this on example in VS2012! (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Fodbold-klubber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)</a:t>
            </a:r>
            <a:endParaRPr lang="en-US" baseline="0" dirty="0" smtClean="0">
              <a:latin typeface="Times" pitchFamily="4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8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1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Draw</a:t>
            </a:r>
            <a:r>
              <a:rPr lang="en-US" baseline="0" dirty="0" smtClean="0">
                <a:latin typeface="Times" pitchFamily="48" charset="0"/>
              </a:rPr>
              <a:t> schematics a la 4994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</a:t>
            </a:r>
            <a:r>
              <a:rPr lang="en-US" baseline="0" dirty="0" smtClean="0">
                <a:latin typeface="Times" pitchFamily="48" charset="0"/>
              </a:rPr>
              <a:t> the limiting factors in code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( ; ; ) is “ever”, i.e. “forever”.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for-snippet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7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that here is another example of “added” functionality for specific interfaces. We cover interfaces in a later Module.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</a:t>
            </a:r>
            <a:r>
              <a:rPr lang="en-US" baseline="0" dirty="0" err="1" smtClean="0">
                <a:latin typeface="Times" pitchFamily="48" charset="0"/>
              </a:rPr>
              <a:t>foreach</a:t>
            </a:r>
            <a:r>
              <a:rPr lang="en-US" baseline="0" dirty="0" smtClean="0">
                <a:latin typeface="Times" pitchFamily="48" charset="0"/>
              </a:rPr>
              <a:t>-snippet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example of e.g. </a:t>
            </a:r>
            <a:r>
              <a:rPr lang="en-US" baseline="0" dirty="0" err="1" smtClean="0">
                <a:latin typeface="Times" pitchFamily="48" charset="0"/>
              </a:rPr>
              <a:t>foreach</a:t>
            </a:r>
            <a:r>
              <a:rPr lang="en-US" baseline="0" dirty="0" smtClean="0">
                <a:latin typeface="Times" pitchFamily="48" charset="0"/>
              </a:rPr>
              <a:t> string in </a:t>
            </a:r>
            <a:r>
              <a:rPr lang="en-US" baseline="0" dirty="0" err="1" smtClean="0">
                <a:latin typeface="Times" pitchFamily="48" charset="0"/>
              </a:rPr>
              <a:t>myStringList</a:t>
            </a:r>
            <a:r>
              <a:rPr lang="en-US" baseline="0" dirty="0" smtClean="0">
                <a:latin typeface="Times" pitchFamily="48" charset="0"/>
              </a:rPr>
              <a:t> etc. </a:t>
            </a:r>
            <a:r>
              <a:rPr lang="en-US" baseline="0" dirty="0" err="1" smtClean="0">
                <a:latin typeface="Times" pitchFamily="48" charset="0"/>
              </a:rPr>
              <a:t>BitArray</a:t>
            </a:r>
            <a:r>
              <a:rPr lang="en-US" baseline="0" dirty="0" smtClean="0">
                <a:latin typeface="Times" pitchFamily="48" charset="0"/>
              </a:rPr>
              <a:t>, …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5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semantics!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“Best used when…”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while-snippet</a:t>
            </a:r>
          </a:p>
        </p:txBody>
      </p:sp>
    </p:spTree>
    <p:extLst>
      <p:ext uri="{BB962C8B-B14F-4D97-AF65-F5344CB8AC3E}">
        <p14:creationId xmlns:p14="http://schemas.microsoft.com/office/powerpoint/2010/main" val="347333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SE/Icon%20Experience/V%20Collections/search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03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and Methods”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Iterates one or more times</a:t>
            </a:r>
          </a:p>
          <a:p>
            <a:pPr eaLnBrk="1" hangingPunct="1"/>
            <a:r>
              <a:rPr lang="en-US" dirty="0" smtClean="0"/>
              <a:t>Iterating Boolean condition is evaluated after each iteration</a:t>
            </a:r>
          </a:p>
          <a:p>
            <a:pPr eaLnBrk="1" hangingPunct="1"/>
            <a:r>
              <a:rPr lang="en-US" dirty="0" smtClean="0"/>
              <a:t>Executes statement block if condition is true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Condition must be Boolean</a:t>
            </a:r>
          </a:p>
          <a:p>
            <a:pPr eaLnBrk="1" hangingPunct="1"/>
            <a:r>
              <a:rPr lang="en-US" dirty="0" smtClean="0"/>
              <a:t>Parentheses are required</a:t>
            </a:r>
          </a:p>
          <a:p>
            <a:pPr eaLnBrk="1" hangingPunct="1"/>
            <a:r>
              <a:rPr lang="en-US" dirty="0" smtClean="0"/>
              <a:t>Braces are required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do</a:t>
            </a:r>
            <a:r>
              <a:rPr lang="en-US" b="0" dirty="0" smtClean="0"/>
              <a:t>-</a:t>
            </a:r>
            <a:r>
              <a:rPr lang="en-US" b="0" dirty="0" smtClean="0">
                <a:latin typeface="Consolas" pitchFamily="49" charset="0"/>
              </a:rPr>
              <a:t>while</a:t>
            </a:r>
            <a:r>
              <a:rPr lang="en-US" dirty="0" smtClean="0"/>
              <a:t> 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2492896"/>
            <a:ext cx="7286676" cy="20088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userIsDone</a:t>
            </a:r>
            <a:r>
              <a:rPr lang="da-DK" dirty="0" smtClean="0">
                <a:latin typeface="Consolas" pitchFamily="49" charset="0"/>
              </a:rPr>
              <a:t> = "";</a:t>
            </a:r>
          </a:p>
          <a:p>
            <a:r>
              <a:rPr lang="da-DK" b="1" dirty="0" smtClean="0">
                <a:latin typeface="Consolas" pitchFamily="49" charset="0"/>
              </a:rPr>
              <a:t>do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Console.Write</a:t>
            </a:r>
            <a:r>
              <a:rPr lang="en-US" dirty="0" smtClean="0">
                <a:latin typeface="Consolas" pitchFamily="49" charset="0"/>
              </a:rPr>
              <a:t>("Are you done? [yes] [no]: ");</a:t>
            </a:r>
          </a:p>
          <a:p>
            <a:r>
              <a:rPr lang="da-DK" dirty="0" smtClean="0">
                <a:latin typeface="Consolas" pitchFamily="49" charset="0"/>
              </a:rPr>
              <a:t>  </a:t>
            </a:r>
            <a:r>
              <a:rPr lang="da-DK" dirty="0" err="1" smtClean="0">
                <a:latin typeface="Consolas" pitchFamily="49" charset="0"/>
              </a:rPr>
              <a:t>userIsDone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Console.ReadLine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b="1" dirty="0" smtClean="0">
                <a:latin typeface="Consolas" pitchFamily="49" charset="0"/>
              </a:rPr>
              <a:t>} while(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userIsDone.ToLower</a:t>
            </a:r>
            <a:r>
              <a:rPr lang="en-US" dirty="0" smtClean="0">
                <a:latin typeface="Consolas" pitchFamily="49" charset="0"/>
              </a:rPr>
              <a:t>() != "yes" </a:t>
            </a:r>
            <a:r>
              <a:rPr lang="en-US" b="1" dirty="0" smtClean="0">
                <a:latin typeface="Consolas" pitchFamily="49" charset="0"/>
              </a:rPr>
              <a:t>);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</a:p>
          <a:p>
            <a:r>
              <a:rPr lang="en-US" sz="3200" dirty="0" smtClean="0"/>
              <a:t>Creating </a:t>
            </a:r>
            <a:r>
              <a:rPr lang="en-US" sz="3200" dirty="0"/>
              <a:t>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766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Used in loop constructs</a:t>
            </a:r>
          </a:p>
          <a:p>
            <a:pPr eaLnBrk="1" hangingPunct="1"/>
            <a:r>
              <a:rPr lang="en-US" dirty="0" smtClean="0"/>
              <a:t>Skips remainder of iteration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continue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500305"/>
            <a:ext cx="7286676" cy="228778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nn-NO" dirty="0" smtClean="0">
                <a:latin typeface="Consolas" pitchFamily="49" charset="0"/>
              </a:rPr>
              <a:t>foreach (int i in myArray)</a:t>
            </a:r>
          </a:p>
          <a:p>
            <a:r>
              <a:rPr lang="nn-NO" dirty="0" smtClean="0">
                <a:latin typeface="Consolas" pitchFamily="49" charset="0"/>
              </a:rPr>
              <a:t>{</a:t>
            </a:r>
          </a:p>
          <a:p>
            <a:r>
              <a:rPr lang="nn-NO" dirty="0" smtClean="0">
                <a:latin typeface="Consolas" pitchFamily="49" charset="0"/>
              </a:rPr>
              <a:t>   if( i != 87 )</a:t>
            </a:r>
          </a:p>
          <a:p>
            <a:r>
              <a:rPr lang="nn-NO" dirty="0" smtClean="0">
                <a:latin typeface="Consolas" pitchFamily="49" charset="0"/>
              </a:rPr>
              <a:t>   {</a:t>
            </a:r>
          </a:p>
          <a:p>
            <a:r>
              <a:rPr lang="nn-NO" dirty="0" smtClean="0">
                <a:latin typeface="Consolas" pitchFamily="49" charset="0"/>
              </a:rPr>
              <a:t>      </a:t>
            </a:r>
            <a:r>
              <a:rPr lang="nn-NO" b="1" dirty="0" smtClean="0">
                <a:latin typeface="Consolas" pitchFamily="49" charset="0"/>
              </a:rPr>
              <a:t>continue</a:t>
            </a:r>
            <a:r>
              <a:rPr lang="nn-NO" dirty="0" smtClean="0">
                <a:latin typeface="Consolas" pitchFamily="49" charset="0"/>
              </a:rPr>
              <a:t>;</a:t>
            </a:r>
          </a:p>
          <a:p>
            <a:r>
              <a:rPr lang="nn-NO" dirty="0" smtClean="0">
                <a:latin typeface="Consolas" pitchFamily="49" charset="0"/>
              </a:rPr>
              <a:t>   }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"Number is: {0} ", i );</a:t>
            </a:r>
          </a:p>
          <a:p>
            <a:r>
              <a:rPr lang="nn-NO" dirty="0" smtClean="0">
                <a:latin typeface="Consolas" pitchFamily="49" charset="0"/>
              </a:rPr>
              <a:t>} </a:t>
            </a:r>
            <a:endParaRPr lang="en-US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9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Used in loop constructs</a:t>
            </a:r>
          </a:p>
          <a:p>
            <a:pPr eaLnBrk="1" hangingPunct="1"/>
            <a:r>
              <a:rPr lang="en-US" dirty="0" smtClean="0"/>
              <a:t>Skips remainder of iteration and exits loop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used in </a:t>
            </a:r>
            <a:r>
              <a:rPr lang="en-US" dirty="0" smtClean="0">
                <a:latin typeface="Consolas" pitchFamily="49" charset="0"/>
              </a:rPr>
              <a:t>switch</a:t>
            </a:r>
            <a:r>
              <a:rPr lang="en-US" dirty="0" smtClean="0"/>
              <a:t> statements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break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2348880"/>
            <a:ext cx="7286676" cy="22968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nn-NO" dirty="0" smtClean="0">
                <a:latin typeface="Consolas" pitchFamily="49" charset="0"/>
              </a:rPr>
              <a:t>foreach (int i in myArray)</a:t>
            </a:r>
          </a:p>
          <a:p>
            <a:r>
              <a:rPr lang="nn-NO" dirty="0" smtClean="0">
                <a:latin typeface="Consolas" pitchFamily="49" charset="0"/>
              </a:rPr>
              <a:t>{</a:t>
            </a:r>
          </a:p>
          <a:p>
            <a:r>
              <a:rPr lang="nn-NO" dirty="0" smtClean="0">
                <a:latin typeface="Consolas" pitchFamily="49" charset="0"/>
              </a:rPr>
              <a:t>   if( i == 87 )</a:t>
            </a:r>
          </a:p>
          <a:p>
            <a:r>
              <a:rPr lang="nn-NO" dirty="0" smtClean="0">
                <a:latin typeface="Consolas" pitchFamily="49" charset="0"/>
              </a:rPr>
              <a:t>   {</a:t>
            </a:r>
          </a:p>
          <a:p>
            <a:r>
              <a:rPr lang="nn-NO" dirty="0" smtClean="0">
                <a:latin typeface="Consolas" pitchFamily="49" charset="0"/>
              </a:rPr>
              <a:t>      Console.WriteLine( i );</a:t>
            </a:r>
          </a:p>
          <a:p>
            <a:r>
              <a:rPr lang="nn-NO" dirty="0" smtClean="0">
                <a:latin typeface="Consolas" pitchFamily="49" charset="0"/>
              </a:rPr>
              <a:t>      </a:t>
            </a:r>
            <a:r>
              <a:rPr lang="nn-NO" b="1" dirty="0" smtClean="0">
                <a:latin typeface="Consolas" pitchFamily="49" charset="0"/>
              </a:rPr>
              <a:t>break</a:t>
            </a:r>
            <a:r>
              <a:rPr lang="nn-NO" dirty="0" smtClean="0">
                <a:latin typeface="Consolas" pitchFamily="49" charset="0"/>
              </a:rPr>
              <a:t>;</a:t>
            </a:r>
          </a:p>
          <a:p>
            <a:r>
              <a:rPr lang="nn-NO" dirty="0" smtClean="0">
                <a:latin typeface="Consolas" pitchFamily="49" charset="0"/>
              </a:rPr>
              <a:t>   }</a:t>
            </a:r>
          </a:p>
          <a:p>
            <a:r>
              <a:rPr lang="nn-NO" dirty="0" smtClean="0">
                <a:latin typeface="Consolas" pitchFamily="49" charset="0"/>
              </a:rPr>
              <a:t>} 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Redirects flow of control to a labeled statement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used in </a:t>
            </a:r>
            <a:r>
              <a:rPr lang="en-US" dirty="0" smtClean="0">
                <a:latin typeface="Consolas" pitchFamily="49" charset="0"/>
              </a:rPr>
              <a:t>switch</a:t>
            </a:r>
            <a:r>
              <a:rPr lang="en-US" dirty="0" smtClean="0"/>
              <a:t> statements</a:t>
            </a:r>
          </a:p>
          <a:p>
            <a:pPr eaLnBrk="1" hangingPunct="1"/>
            <a:r>
              <a:rPr lang="en-US" dirty="0" smtClean="0"/>
              <a:t>Avoid using </a:t>
            </a:r>
            <a:r>
              <a:rPr lang="en-US" dirty="0" err="1" smtClean="0">
                <a:latin typeface="Consolas" pitchFamily="49" charset="0"/>
              </a:rPr>
              <a:t>goto</a:t>
            </a:r>
            <a:r>
              <a:rPr lang="en-US" dirty="0" smtClean="0"/>
              <a:t> except…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goto</a:t>
            </a:r>
            <a:endParaRPr lang="en-US" b="0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071677"/>
            <a:ext cx="7286676" cy="271641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i == 42 )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goto</a:t>
            </a:r>
            <a:r>
              <a:rPr lang="da-DK" b="1" dirty="0" smtClean="0">
                <a:latin typeface="Consolas" pitchFamily="49" charset="0"/>
              </a:rPr>
              <a:t> Mol;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b="1" dirty="0" err="1" smtClean="0">
                <a:latin typeface="Consolas" pitchFamily="49" charset="0"/>
              </a:rPr>
              <a:t>goto</a:t>
            </a:r>
            <a:r>
              <a:rPr lang="da-DK" b="1" dirty="0" smtClean="0">
                <a:latin typeface="Consolas" pitchFamily="49" charset="0"/>
              </a:rPr>
              <a:t> End;</a:t>
            </a:r>
          </a:p>
          <a:p>
            <a:r>
              <a:rPr lang="da-DK" dirty="0" smtClean="0">
                <a:latin typeface="Consolas" pitchFamily="49" charset="0"/>
              </a:rPr>
              <a:t>Mol:</a:t>
            </a:r>
          </a:p>
          <a:p>
            <a:r>
              <a:rPr lang="da-DK" dirty="0" smtClean="0">
                <a:latin typeface="Consolas" pitchFamily="49" charset="0"/>
              </a:rPr>
              <a:t>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( 42 );</a:t>
            </a:r>
          </a:p>
          <a:p>
            <a:r>
              <a:rPr lang="da-DK" dirty="0" smtClean="0">
                <a:latin typeface="Consolas" pitchFamily="49" charset="0"/>
              </a:rPr>
              <a:t>  </a:t>
            </a:r>
            <a:r>
              <a:rPr lang="da-DK" b="1" dirty="0" err="1" smtClean="0">
                <a:latin typeface="Consolas" pitchFamily="49" charset="0"/>
              </a:rPr>
              <a:t>goto</a:t>
            </a:r>
            <a:r>
              <a:rPr lang="da-DK" b="1" dirty="0" smtClean="0">
                <a:latin typeface="Consolas" pitchFamily="49" charset="0"/>
              </a:rPr>
              <a:t> End;</a:t>
            </a:r>
          </a:p>
          <a:p>
            <a:r>
              <a:rPr lang="da-DK" dirty="0" smtClean="0">
                <a:latin typeface="Consolas" pitchFamily="49" charset="0"/>
              </a:rPr>
              <a:t>End:</a:t>
            </a:r>
            <a:endParaRPr lang="en-US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dirty="0" smtClean="0"/>
              <a:t>Jump Statements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931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syntax of methods are</a:t>
            </a:r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All methods must exist inside of a class definition – no “global” methods!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latin typeface="Consolas" pitchFamily="49" charset="0"/>
              </a:rPr>
              <a:t>Main()</a:t>
            </a:r>
            <a:r>
              <a:rPr lang="en-US" sz="2000" dirty="0" smtClean="0"/>
              <a:t> is a method that you already know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WriteLine</a:t>
            </a:r>
            <a:r>
              <a:rPr lang="en-US" sz="2000" dirty="0" smtClean="0">
                <a:latin typeface="Consolas" pitchFamily="49" charset="0"/>
              </a:rPr>
              <a:t>()</a:t>
            </a:r>
            <a:r>
              <a:rPr lang="en-US" sz="2000" dirty="0" smtClean="0"/>
              <a:t> is a method on the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000" dirty="0" smtClean="0"/>
              <a:t> class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Syntax of a Method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3438" y="3000372"/>
            <a:ext cx="4177034" cy="20128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Calculator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public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Add(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x,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y)</a:t>
            </a:r>
          </a:p>
          <a:p>
            <a:r>
              <a:rPr lang="en-US" b="1" dirty="0" smtClean="0">
                <a:latin typeface="Consolas" pitchFamily="49" charset="0"/>
              </a:rPr>
              <a:t>   {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</a:rPr>
              <a:t>return x + y;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43650" y="1893346"/>
            <a:ext cx="7057374" cy="3835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i="1" dirty="0" err="1" smtClean="0">
                <a:latin typeface="Consolas" pitchFamily="49" charset="0"/>
              </a:rPr>
              <a:t>ReturnValue</a:t>
            </a:r>
            <a:r>
              <a:rPr lang="da-DK" b="1" i="1" dirty="0" smtClean="0">
                <a:latin typeface="Consolas" pitchFamily="49" charset="0"/>
              </a:rPr>
              <a:t> </a:t>
            </a:r>
            <a:r>
              <a:rPr lang="da-DK" b="1" i="1" dirty="0" err="1" smtClean="0">
                <a:latin typeface="Consolas" pitchFamily="49" charset="0"/>
              </a:rPr>
              <a:t>MethodName</a:t>
            </a:r>
            <a:r>
              <a:rPr lang="da-DK" b="1" i="1" dirty="0" smtClean="0">
                <a:latin typeface="Consolas" pitchFamily="49" charset="0"/>
              </a:rPr>
              <a:t>( arguments ) </a:t>
            </a:r>
            <a:r>
              <a:rPr lang="en-US" b="1" dirty="0" smtClean="0">
                <a:latin typeface="Consolas" pitchFamily="49" charset="0"/>
              </a:rPr>
              <a:t>{ </a:t>
            </a:r>
            <a:r>
              <a:rPr lang="en-US" b="1" i="1" dirty="0" err="1" smtClean="0">
                <a:latin typeface="Consolas" pitchFamily="49" charset="0"/>
              </a:rPr>
              <a:t>MethodBody</a:t>
            </a:r>
            <a:r>
              <a:rPr lang="en-US" b="1" dirty="0" smtClean="0">
                <a:latin typeface="Consolas" pitchFamily="49" charset="0"/>
              </a:rPr>
              <a:t>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000372"/>
            <a:ext cx="4042792" cy="20128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Program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i="1" dirty="0" smtClean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b="1" dirty="0" smtClean="0">
                <a:latin typeface="Consolas" pitchFamily="49" charset="0"/>
              </a:rPr>
              <a:t>void </a:t>
            </a:r>
            <a:r>
              <a:rPr lang="en-US" b="1" dirty="0" err="1" smtClean="0">
                <a:latin typeface="Consolas" pitchFamily="49" charset="0"/>
              </a:rPr>
              <a:t>DoStuff</a:t>
            </a:r>
            <a:r>
              <a:rPr lang="en-US" b="1" dirty="0" smtClean="0">
                <a:latin typeface="Consolas" pitchFamily="49" charset="0"/>
              </a:rPr>
              <a:t>( )</a:t>
            </a:r>
          </a:p>
          <a:p>
            <a:r>
              <a:rPr lang="en-US" b="1" dirty="0" smtClean="0">
                <a:latin typeface="Consolas" pitchFamily="49" charset="0"/>
              </a:rPr>
              <a:t>   {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b="1" dirty="0" err="1" smtClean="0">
                <a:latin typeface="Consolas" pitchFamily="49" charset="0"/>
              </a:rPr>
              <a:t>Console.WriteLine</a:t>
            </a:r>
            <a:r>
              <a:rPr lang="en-US" b="1" dirty="0" smtClean="0">
                <a:latin typeface="Consolas" pitchFamily="49" charset="0"/>
              </a:rPr>
              <a:t>( 87 );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Methods can declare local variables</a:t>
            </a:r>
          </a:p>
          <a:p>
            <a:pPr lvl="1" eaLnBrk="1" hangingPunct="1"/>
            <a:r>
              <a:rPr lang="en-US" dirty="0" smtClean="0"/>
              <a:t>Created during method invocation</a:t>
            </a:r>
          </a:p>
          <a:p>
            <a:pPr lvl="1" eaLnBrk="1" hangingPunct="1"/>
            <a:r>
              <a:rPr lang="en-US" dirty="0" smtClean="0"/>
              <a:t>Local to the method (i.e. “private”)</a:t>
            </a:r>
          </a:p>
          <a:p>
            <a:pPr lvl="1" eaLnBrk="1" hangingPunct="1"/>
            <a:r>
              <a:rPr lang="en-US" dirty="0" smtClean="0"/>
              <a:t>Exist only inside method and are destroyed on exit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Classes can declare member variables</a:t>
            </a:r>
          </a:p>
          <a:p>
            <a:pPr lvl="1" eaLnBrk="1" hangingPunct="1"/>
            <a:r>
              <a:rPr lang="en-US" dirty="0" smtClean="0"/>
              <a:t>These exist for the lifetime of the class</a:t>
            </a:r>
          </a:p>
          <a:p>
            <a:pPr lvl="1" eaLnBrk="1" hangingPunct="1"/>
            <a:r>
              <a:rPr lang="en-US" dirty="0" smtClean="0"/>
              <a:t>Can be used for sharing data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Local variables take precedence over member variables!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Local Variables</a:t>
            </a:r>
          </a:p>
        </p:txBody>
      </p:sp>
      <p:pic>
        <p:nvPicPr>
          <p:cNvPr id="4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44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You can invoke a method </a:t>
            </a:r>
            <a:r>
              <a:rPr lang="en-US" dirty="0" smtClean="0">
                <a:latin typeface="Consolas" pitchFamily="49" charset="0"/>
              </a:rPr>
              <a:t>M</a:t>
            </a:r>
            <a:r>
              <a:rPr lang="en-US" dirty="0" smtClean="0"/>
              <a:t> within the same class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 can invoke a method </a:t>
            </a:r>
            <a:r>
              <a:rPr lang="en-US" dirty="0" smtClean="0">
                <a:latin typeface="Consolas" pitchFamily="49" charset="0"/>
              </a:rPr>
              <a:t>M</a:t>
            </a:r>
            <a:r>
              <a:rPr lang="en-US" dirty="0" smtClean="0"/>
              <a:t> within another class </a:t>
            </a:r>
            <a:r>
              <a:rPr lang="en-US" dirty="0" smtClean="0">
                <a:latin typeface="Consolas" pitchFamily="49" charset="0"/>
              </a:rPr>
              <a:t>C</a:t>
            </a:r>
          </a:p>
          <a:p>
            <a:pPr eaLnBrk="1" hangingPunct="1"/>
            <a:endParaRPr lang="en-US" dirty="0" smtClean="0">
              <a:latin typeface="Consolas" pitchFamily="49" charset="0"/>
            </a:endParaRPr>
          </a:p>
          <a:p>
            <a:pPr eaLnBrk="1" hangingPunct="1">
              <a:buNone/>
            </a:pPr>
            <a:endParaRPr lang="en-US" dirty="0" smtClean="0">
              <a:latin typeface="Consolas" pitchFamily="49" charset="0"/>
            </a:endParaRPr>
          </a:p>
          <a:p>
            <a:pPr eaLnBrk="1" hangingPunct="1"/>
            <a:r>
              <a:rPr lang="en-US" dirty="0" smtClean="0">
                <a:latin typeface="Consolas" pitchFamily="49" charset="0"/>
              </a:rPr>
              <a:t>M</a:t>
            </a:r>
            <a:r>
              <a:rPr lang="en-US" dirty="0" smtClean="0"/>
              <a:t> must be visible to the outside, i.e. “public”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 can invoke methods, which in turns invokes other methods etc. etc.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Call Stack Window in Visual Studio 2012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Invoking a Method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71600" y="1916832"/>
            <a:ext cx="2232248" cy="3399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kern="0" dirty="0" smtClean="0">
                <a:latin typeface="Consolas" pitchFamily="49" charset="0"/>
              </a:rPr>
              <a:t>M( 87, true 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4240" y="3140968"/>
            <a:ext cx="2209608" cy="34323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kern="0" dirty="0" smtClean="0">
                <a:latin typeface="Consolas" pitchFamily="49" charset="0"/>
              </a:rPr>
              <a:t>C.M( 87, true );</a:t>
            </a:r>
          </a:p>
        </p:txBody>
      </p:sp>
      <p:pic>
        <p:nvPicPr>
          <p:cNvPr id="6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8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method returns</a:t>
            </a:r>
          </a:p>
          <a:p>
            <a:pPr lvl="1" eaLnBrk="1" hangingPunct="1"/>
            <a:r>
              <a:rPr lang="en-US" sz="2000" dirty="0" smtClean="0"/>
              <a:t>When the method body has finished executing </a:t>
            </a:r>
          </a:p>
          <a:p>
            <a:pPr lvl="1" eaLnBrk="1" hangingPunct="1"/>
            <a:r>
              <a:rPr lang="en-US" sz="2000" dirty="0" smtClean="0"/>
              <a:t>When a </a:t>
            </a:r>
            <a:r>
              <a:rPr lang="en-US" sz="2000" dirty="0" smtClean="0">
                <a:latin typeface="Consolas" pitchFamily="49" charset="0"/>
              </a:rPr>
              <a:t>return</a:t>
            </a:r>
            <a:r>
              <a:rPr lang="en-US" sz="2000" dirty="0" smtClean="0"/>
              <a:t> statement is executed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Returning from a Method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3000372"/>
            <a:ext cx="3571900" cy="12207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dirty="0" err="1" smtClean="0">
                <a:latin typeface="Consolas" pitchFamily="49" charset="0"/>
              </a:rPr>
              <a:t>DoStuff</a:t>
            </a:r>
            <a:r>
              <a:rPr lang="en-US" dirty="0" smtClean="0">
                <a:latin typeface="Consolas" pitchFamily="49" charset="0"/>
              </a:rPr>
              <a:t>( 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( 87 );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51920" y="3998066"/>
            <a:ext cx="4480967" cy="231125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dirty="0" err="1" smtClean="0">
                <a:latin typeface="Consolas" pitchFamily="49" charset="0"/>
              </a:rPr>
              <a:t>DoMore</a:t>
            </a:r>
            <a:r>
              <a:rPr lang="en-US" dirty="0" smtClean="0">
                <a:latin typeface="Consolas" pitchFamily="49" charset="0"/>
              </a:rPr>
              <a:t>( 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en-US" dirty="0" smtClean="0">
                <a:latin typeface="Consolas" pitchFamily="49" charset="0"/>
              </a:rPr>
              <a:t>   if(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0 ) { </a:t>
            </a:r>
            <a:r>
              <a:rPr lang="en-US" b="1" dirty="0" smtClean="0"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; }</a:t>
            </a:r>
          </a:p>
          <a:p>
            <a:r>
              <a:rPr lang="en-US" dirty="0" smtClean="0">
                <a:latin typeface="Consolas" pitchFamily="49" charset="0"/>
              </a:rPr>
              <a:t>   		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( 87 );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2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Statements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dirty="0" smtClean="0"/>
              <a:t>Jump Statements</a:t>
            </a:r>
          </a:p>
          <a:p>
            <a:r>
              <a:rPr lang="en-US" sz="3200" dirty="0"/>
              <a:t>Creating 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5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Methods can return values if declared with a specific return type (i.e. not </a:t>
            </a:r>
            <a:r>
              <a:rPr lang="en-US" dirty="0" smtClean="0">
                <a:latin typeface="Consolas" pitchFamily="49" charset="0"/>
              </a:rPr>
              <a:t>void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Values are returned with a </a:t>
            </a:r>
            <a:r>
              <a:rPr lang="en-US" dirty="0" smtClean="0">
                <a:latin typeface="Consolas" pitchFamily="49" charset="0"/>
              </a:rPr>
              <a:t>return</a:t>
            </a:r>
            <a:r>
              <a:rPr lang="en-US" dirty="0" smtClean="0"/>
              <a:t> statement</a:t>
            </a:r>
          </a:p>
          <a:p>
            <a:pPr eaLnBrk="1" hangingPunct="1"/>
            <a:r>
              <a:rPr lang="en-US" dirty="0" smtClean="0"/>
              <a:t>Must return a value of the specified return type!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Return value is </a:t>
            </a:r>
            <a:r>
              <a:rPr lang="en-US" u="sng" dirty="0" smtClean="0"/>
              <a:t>copied</a:t>
            </a:r>
            <a:r>
              <a:rPr lang="en-US" dirty="0" smtClean="0"/>
              <a:t> back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Return value does not have to be used, however…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Returning Values from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428868"/>
            <a:ext cx="3357586" cy="9281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cv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cv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b="1" dirty="0" err="1" smtClean="0">
                <a:latin typeface="Consolas" pitchFamily="49" charset="0"/>
              </a:rPr>
              <a:t>CoolValue</a:t>
            </a:r>
            <a:r>
              <a:rPr lang="en-US" b="1" dirty="0" smtClean="0">
                <a:latin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cv</a:t>
            </a:r>
            <a:r>
              <a:rPr lang="en-US" dirty="0" smtClean="0">
                <a:latin typeface="Consolas" pitchFamily="49" charset="0"/>
              </a:rPr>
              <a:t> 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00562" y="2071678"/>
            <a:ext cx="3815854" cy="17893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CoolValue</a:t>
            </a:r>
            <a:r>
              <a:rPr lang="en-US" dirty="0" smtClean="0">
                <a:latin typeface="Consolas" pitchFamily="49" charset="0"/>
              </a:rPr>
              <a:t>( 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mol = 42;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mol + 87 – 112;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5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/>
              <a:t> keyword </a:t>
            </a:r>
            <a:r>
              <a:rPr lang="en-US" sz="2000" dirty="0" smtClean="0"/>
              <a:t>cannot </a:t>
            </a:r>
            <a:r>
              <a:rPr lang="en-US" sz="2000" dirty="0"/>
              <a:t>be used as parameters or return value in </a:t>
            </a:r>
            <a:r>
              <a:rPr lang="en-US" sz="2000" dirty="0" smtClean="0"/>
              <a:t>methods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But can be used locally inside the method body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Implicit Typing in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9306" y="2276872"/>
            <a:ext cx="4230766" cy="13681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b="1" dirty="0" smtClean="0">
                <a:latin typeface="Consolas" pitchFamily="49" charset="0"/>
              </a:rPr>
              <a:t>var</a:t>
            </a:r>
            <a:r>
              <a:rPr lang="da-DK" dirty="0" smtClean="0">
                <a:latin typeface="Consolas" pitchFamily="49" charset="0"/>
              </a:rPr>
              <a:t> M( </a:t>
            </a:r>
            <a:r>
              <a:rPr lang="da-DK" b="1" dirty="0" smtClean="0">
                <a:latin typeface="Consolas" pitchFamily="49" charset="0"/>
              </a:rPr>
              <a:t>var</a:t>
            </a:r>
            <a:r>
              <a:rPr lang="da-DK" dirty="0" smtClean="0">
                <a:latin typeface="Consolas" pitchFamily="49" charset="0"/>
              </a:rPr>
              <a:t> x, </a:t>
            </a:r>
            <a:r>
              <a:rPr lang="da-DK" b="1" dirty="0" smtClean="0">
                <a:latin typeface="Consolas" pitchFamily="49" charset="0"/>
              </a:rPr>
              <a:t>var</a:t>
            </a:r>
            <a:r>
              <a:rPr lang="da-DK" dirty="0" smtClean="0">
                <a:latin typeface="Consolas" pitchFamily="49" charset="0"/>
              </a:rPr>
              <a:t> 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05898" y="4415918"/>
            <a:ext cx="4214174" cy="150247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GetSomeInt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var</a:t>
            </a:r>
            <a:r>
              <a:rPr lang="da-DK" dirty="0" smtClean="0">
                <a:latin typeface="Consolas" pitchFamily="49" charset="0"/>
              </a:rPr>
              <a:t> ret = 87;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ret;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 </a:t>
            </a:r>
          </a:p>
        </p:txBody>
      </p:sp>
      <p:pic>
        <p:nvPicPr>
          <p:cNvPr id="8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0222" y="2480903"/>
            <a:ext cx="304800" cy="304800"/>
          </a:xfrm>
          <a:prstGeom prst="rect">
            <a:avLst/>
          </a:prstGeom>
          <a:noFill/>
        </p:spPr>
      </p:pic>
      <p:pic>
        <p:nvPicPr>
          <p:cNvPr id="9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5022" y="5052857"/>
            <a:ext cx="228600" cy="228600"/>
          </a:xfrm>
          <a:prstGeom prst="rect">
            <a:avLst/>
          </a:prstGeom>
          <a:noFill/>
        </p:spPr>
      </p:pic>
      <p:pic>
        <p:nvPicPr>
          <p:cNvPr id="10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764" y="2476127"/>
            <a:ext cx="304800" cy="304800"/>
          </a:xfrm>
          <a:prstGeom prst="rect">
            <a:avLst/>
          </a:prstGeom>
          <a:noFill/>
        </p:spPr>
      </p:pic>
      <p:pic>
        <p:nvPicPr>
          <p:cNvPr id="11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5347" y="2467622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9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dirty="0"/>
              <a:t>Jump Statements</a:t>
            </a:r>
            <a:endParaRPr lang="en-US" sz="3200" dirty="0" smtClean="0"/>
          </a:p>
          <a:p>
            <a:r>
              <a:rPr lang="en-US" sz="3200" dirty="0"/>
              <a:t>Creating and Calling Methods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319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Define </a:t>
            </a:r>
            <a:r>
              <a:rPr lang="en-US" i="1" dirty="0" smtClean="0"/>
              <a:t>formal</a:t>
            </a:r>
            <a:r>
              <a:rPr lang="en-US" dirty="0" smtClean="0"/>
              <a:t> parameters within parentheses in method</a:t>
            </a:r>
          </a:p>
          <a:p>
            <a:pPr lvl="1" eaLnBrk="1" hangingPunct="1"/>
            <a:r>
              <a:rPr lang="en-US" dirty="0" smtClean="0"/>
              <a:t>Supply type and name for each parameter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Invoke method by supplying </a:t>
            </a:r>
            <a:r>
              <a:rPr lang="en-US" i="1" dirty="0" smtClean="0"/>
              <a:t>actual</a:t>
            </a:r>
            <a:r>
              <a:rPr lang="en-US" dirty="0" smtClean="0"/>
              <a:t> parameters in parentheses</a:t>
            </a:r>
          </a:p>
          <a:p>
            <a:pPr lvl="1" eaLnBrk="1" hangingPunct="1"/>
            <a:r>
              <a:rPr lang="en-US" dirty="0" smtClean="0"/>
              <a:t>The formal and actual parameter types and count must be compatible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Parameter values are copied from actual to formal</a:t>
            </a:r>
          </a:p>
          <a:p>
            <a:pPr eaLnBrk="1" hangingPunct="1"/>
            <a:r>
              <a:rPr lang="en-US" dirty="0" smtClean="0"/>
              <a:t>Changes made inside method has no effect outside method!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Passing Parameters by Value</a:t>
            </a:r>
          </a:p>
        </p:txBody>
      </p:sp>
      <p:pic>
        <p:nvPicPr>
          <p:cNvPr id="4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169412"/>
            <a:ext cx="3570760" cy="11875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Twice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x 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x = 2 * x;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4051812"/>
            <a:ext cx="3570760" cy="91848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= 42;</a:t>
            </a:r>
          </a:p>
          <a:p>
            <a:r>
              <a:rPr lang="da-DK" dirty="0" smtClean="0">
                <a:latin typeface="Consolas" pitchFamily="49" charset="0"/>
              </a:rPr>
              <a:t>Twice</a:t>
            </a:r>
            <a:r>
              <a:rPr lang="da-DK" b="1" dirty="0" smtClean="0">
                <a:latin typeface="Consolas" pitchFamily="49" charset="0"/>
              </a:rPr>
              <a:t>( i 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Reference parameters are references to memory locations, i.e. aliases for variables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</a:rPr>
              <a:t>ref</a:t>
            </a:r>
            <a:r>
              <a:rPr lang="en-US" dirty="0" smtClean="0"/>
              <a:t> modifier to pass variables by reference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use the </a:t>
            </a:r>
            <a:r>
              <a:rPr lang="en-US" dirty="0" smtClean="0">
                <a:latin typeface="Consolas" pitchFamily="49" charset="0"/>
              </a:rPr>
              <a:t>ref</a:t>
            </a:r>
            <a:r>
              <a:rPr lang="en-US" dirty="0" smtClean="0"/>
              <a:t> keyword when invoking the method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Parameter values are referred (or aliased)</a:t>
            </a:r>
          </a:p>
          <a:p>
            <a:pPr eaLnBrk="1" hangingPunct="1"/>
            <a:r>
              <a:rPr lang="en-US" dirty="0" smtClean="0"/>
              <a:t>Changes made inside method has indeed effect outside method!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Variable must be assigned before call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ref</a:t>
            </a:r>
            <a:r>
              <a:rPr lang="en-US" dirty="0" smtClean="0"/>
              <a:t> Modifier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500306"/>
            <a:ext cx="3930800" cy="12167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Twice(</a:t>
            </a:r>
            <a:r>
              <a:rPr lang="en-US" b="1" dirty="0" smtClean="0">
                <a:latin typeface="Consolas" pitchFamily="49" charset="0"/>
              </a:rPr>
              <a:t> ref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x = 2 * x;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9190" y="2500306"/>
            <a:ext cx="2995610" cy="12167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= 42;</a:t>
            </a:r>
          </a:p>
          <a:p>
            <a:r>
              <a:rPr lang="da-DK" dirty="0" smtClean="0">
                <a:latin typeface="Consolas" pitchFamily="49" charset="0"/>
              </a:rPr>
              <a:t>Twice( </a:t>
            </a:r>
            <a:r>
              <a:rPr lang="da-DK" b="1" dirty="0" smtClean="0">
                <a:latin typeface="Consolas" pitchFamily="49" charset="0"/>
              </a:rPr>
              <a:t>ref</a:t>
            </a:r>
            <a:r>
              <a:rPr lang="da-DK" dirty="0" smtClean="0">
                <a:latin typeface="Consolas" pitchFamily="49" charset="0"/>
              </a:rPr>
              <a:t> i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Passing by reference consists of both “inputting” and “outputting”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</a:rPr>
              <a:t>out</a:t>
            </a:r>
            <a:r>
              <a:rPr lang="en-US" dirty="0" smtClean="0"/>
              <a:t> modifier when only outputting value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use the </a:t>
            </a:r>
            <a:r>
              <a:rPr lang="en-US" dirty="0" smtClean="0">
                <a:latin typeface="Consolas" pitchFamily="49" charset="0"/>
              </a:rPr>
              <a:t>out</a:t>
            </a:r>
            <a:r>
              <a:rPr lang="en-US" dirty="0" smtClean="0"/>
              <a:t> keyword when invoking the method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Parameter values are output</a:t>
            </a:r>
          </a:p>
          <a:p>
            <a:pPr eaLnBrk="1" hangingPunct="1"/>
            <a:r>
              <a:rPr lang="en-US" dirty="0" smtClean="0"/>
              <a:t>Changes made inside method has indeed effect outside method!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Variable does not have to be assigned before call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Modifer</a:t>
            </a:r>
            <a:endParaRPr lang="en-US" dirty="0" smtClean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285992"/>
            <a:ext cx="4975950" cy="12150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dirty="0" err="1" smtClean="0">
                <a:latin typeface="Consolas" pitchFamily="49" charset="0"/>
              </a:rPr>
              <a:t>FillWithNumber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smtClean="0">
                <a:latin typeface="Consolas" pitchFamily="49" charset="0"/>
              </a:rPr>
              <a:t>out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x = 87;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60032" y="2742401"/>
            <a:ext cx="3672408" cy="9746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i;</a:t>
            </a:r>
          </a:p>
          <a:p>
            <a:r>
              <a:rPr lang="en-US" dirty="0" err="1" smtClean="0">
                <a:latin typeface="Consolas" pitchFamily="49" charset="0"/>
              </a:rPr>
              <a:t>FillWithNumber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</a:rPr>
              <a:t>out</a:t>
            </a:r>
            <a:r>
              <a:rPr lang="da-DK" dirty="0" smtClean="0">
                <a:latin typeface="Consolas" pitchFamily="49" charset="0"/>
              </a:rPr>
              <a:t> i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Passing parameter lists of varying length by using the </a:t>
            </a:r>
            <a:r>
              <a:rPr lang="en-US" sz="2000" dirty="0" err="1" smtClean="0">
                <a:latin typeface="Consolas" pitchFamily="49" charset="0"/>
              </a:rPr>
              <a:t>params</a:t>
            </a:r>
            <a:r>
              <a:rPr lang="en-US" sz="2000" dirty="0" smtClean="0"/>
              <a:t> modifier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Actual parameters are then passed into the method by value as an array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Only one </a:t>
            </a:r>
            <a:r>
              <a:rPr lang="en-US" sz="2000" dirty="0" err="1" smtClean="0">
                <a:latin typeface="Consolas" pitchFamily="49" charset="0"/>
              </a:rPr>
              <a:t>params</a:t>
            </a:r>
            <a:r>
              <a:rPr lang="en-US" sz="2000" dirty="0" smtClean="0"/>
              <a:t> per method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err="1" smtClean="0">
                <a:latin typeface="Consolas" pitchFamily="49" charset="0"/>
              </a:rPr>
              <a:t>params</a:t>
            </a:r>
            <a:r>
              <a:rPr lang="en-US" dirty="0" smtClean="0"/>
              <a:t> Modifier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000240"/>
            <a:ext cx="5082928" cy="25808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 </a:t>
            </a:r>
            <a:r>
              <a:rPr lang="en-US" b="1" dirty="0" err="1" smtClean="0">
                <a:latin typeface="Consolas" pitchFamily="49" charset="0"/>
              </a:rPr>
              <a:t>params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values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total = 0;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values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total += i;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total;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048611" y="3738131"/>
            <a:ext cx="4645782" cy="33894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Sum( 42, 87 ) );</a:t>
            </a:r>
          </a:p>
        </p:txBody>
      </p:sp>
    </p:spTree>
    <p:extLst>
      <p:ext uri="{BB962C8B-B14F-4D97-AF65-F5344CB8AC3E}">
        <p14:creationId xmlns:p14="http://schemas.microsoft.com/office/powerpoint/2010/main" val="4159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Methods can have optional parameters by specifying their default values</a:t>
            </a:r>
          </a:p>
          <a:p>
            <a:pPr eaLnBrk="1" hangingPunct="1"/>
            <a:endParaRPr lang="en-US" sz="2000" dirty="0"/>
          </a:p>
          <a:p>
            <a:pPr marL="109728" indent="0" eaLnBrk="1" hangingPunct="1">
              <a:buNone/>
            </a:pPr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Optional parameters can be omitted when invoking the method</a:t>
            </a:r>
          </a:p>
          <a:p>
            <a:pPr eaLnBrk="1" hangingPunct="1"/>
            <a:r>
              <a:rPr lang="en-US" sz="2000" dirty="0" smtClean="0"/>
              <a:t>Note: Optional parameters </a:t>
            </a:r>
            <a:r>
              <a:rPr lang="en-US" sz="2000" u="sng" dirty="0" smtClean="0"/>
              <a:t>must appear last</a:t>
            </a:r>
            <a:r>
              <a:rPr lang="en-US" sz="2000" dirty="0" smtClean="0"/>
              <a:t> in parameter list</a:t>
            </a:r>
            <a:endParaRPr lang="en-US" sz="2000" dirty="0"/>
          </a:p>
          <a:p>
            <a:pPr eaLnBrk="1" hangingPunct="1"/>
            <a:r>
              <a:rPr lang="en-US" sz="2000" dirty="0" smtClean="0"/>
              <a:t>Default values for optional parameters must be known at compile time!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Optional Parameters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73236" y="2162097"/>
            <a:ext cx="7387184" cy="119489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LU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>
                <a:latin typeface="Consolas" pitchFamily="49" charset="0"/>
                <a:cs typeface="Consolas" pitchFamily="49" charset="0"/>
              </a:rPr>
              <a:t>M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LU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LU" dirty="0">
                <a:latin typeface="Consolas" pitchFamily="49" charset="0"/>
                <a:cs typeface="Consolas" pitchFamily="49" charset="0"/>
              </a:rPr>
              <a:t> </a:t>
            </a:r>
            <a:r>
              <a:rPr lang="fr-LU" b="1" dirty="0">
                <a:latin typeface="Consolas" pitchFamily="49" charset="0"/>
                <a:cs typeface="Consolas" pitchFamily="49" charset="0"/>
              </a:rPr>
              <a:t>y = </a:t>
            </a:r>
            <a:r>
              <a:rPr lang="fr-LU" b="1" dirty="0" smtClean="0">
                <a:latin typeface="Consolas" pitchFamily="49" charset="0"/>
                <a:cs typeface="Consolas" pitchFamily="49" charset="0"/>
              </a:rPr>
              <a:t>87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LU" b="1" dirty="0">
                <a:latin typeface="Consolas" pitchFamily="49" charset="0"/>
                <a:cs typeface="Consolas" pitchFamily="49" charset="0"/>
              </a:rPr>
              <a:t>z = </a:t>
            </a:r>
            <a:r>
              <a:rPr lang="fr-LU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fr-L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LU" dirty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fr-LU" dirty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3009" y="5076110"/>
            <a:ext cx="7387184" cy="123321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LU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LU" dirty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LU" dirty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N(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b,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dt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LU" dirty="0" err="1" smtClean="0">
                <a:latin typeface="Consolas" pitchFamily="49" charset="0"/>
                <a:cs typeface="Consolas" pitchFamily="49" charset="0"/>
              </a:rPr>
              <a:t>DateTime.Now</a:t>
            </a:r>
            <a:r>
              <a:rPr lang="fr-L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LU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fr-L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LU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fr-LU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71800" y="2535188"/>
            <a:ext cx="5904656" cy="12785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M(1, 2,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M(1, 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   // Equivalent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 M(1,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2, false)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M(1);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// Equivalent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 M(1,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87, false)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M();        // Illegal! x is required!</a:t>
            </a:r>
          </a:p>
        </p:txBody>
      </p:sp>
      <p:pic>
        <p:nvPicPr>
          <p:cNvPr id="8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20100" y="2620144"/>
            <a:ext cx="228600" cy="228600"/>
          </a:xfrm>
          <a:prstGeom prst="rect">
            <a:avLst/>
          </a:prstGeom>
          <a:noFill/>
        </p:spPr>
      </p:pic>
      <p:pic>
        <p:nvPicPr>
          <p:cNvPr id="9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71656" y="3412232"/>
            <a:ext cx="304800" cy="304800"/>
          </a:xfrm>
          <a:prstGeom prst="rect">
            <a:avLst/>
          </a:prstGeom>
          <a:noFill/>
        </p:spPr>
      </p:pic>
      <p:pic>
        <p:nvPicPr>
          <p:cNvPr id="10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1217" y="2908176"/>
            <a:ext cx="228600" cy="228600"/>
          </a:xfrm>
          <a:prstGeom prst="rect">
            <a:avLst/>
          </a:prstGeom>
          <a:noFill/>
        </p:spPr>
      </p:pic>
      <p:pic>
        <p:nvPicPr>
          <p:cNvPr id="11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1217" y="3178841"/>
            <a:ext cx="228600" cy="228600"/>
          </a:xfrm>
          <a:prstGeom prst="rect">
            <a:avLst/>
          </a:prstGeom>
          <a:noFill/>
        </p:spPr>
      </p:pic>
      <p:pic>
        <p:nvPicPr>
          <p:cNvPr id="14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8184" y="5203658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9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Can pass parameter values using their </a:t>
            </a:r>
            <a:r>
              <a:rPr lang="en-US" sz="2000" i="1" dirty="0" smtClean="0"/>
              <a:t>names</a:t>
            </a:r>
            <a:r>
              <a:rPr lang="en-US" sz="2000" dirty="0" smtClean="0"/>
              <a:t> (as opposed to their </a:t>
            </a:r>
            <a:r>
              <a:rPr lang="en-US" sz="2000" i="1" dirty="0" smtClean="0"/>
              <a:t>position</a:t>
            </a:r>
            <a:r>
              <a:rPr lang="en-US" sz="2000" dirty="0" smtClean="0"/>
              <a:t>)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Note: Positional parameters </a:t>
            </a:r>
            <a:r>
              <a:rPr lang="en-US" sz="2000" u="sng" dirty="0" smtClean="0"/>
              <a:t>must always appear</a:t>
            </a:r>
            <a:r>
              <a:rPr lang="en-US" sz="2000" dirty="0" smtClean="0"/>
              <a:t> before any named parameters when invoking methods!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Named and optional parameters mix perfectly</a:t>
            </a:r>
            <a:endParaRPr lang="en-US" sz="2000" dirty="0">
              <a:sym typeface="Wingdings" pitchFamily="2" charset="2"/>
            </a:endParaRPr>
          </a:p>
          <a:p>
            <a:pPr eaLnBrk="1" hangingPunct="1"/>
            <a:r>
              <a:rPr lang="en-US" sz="2000" dirty="0" smtClean="0">
                <a:sym typeface="Wingdings" pitchFamily="2" charset="2"/>
              </a:rPr>
              <a:t>Syntax look horrible, but what is the alternative…? 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Named Parameters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2204864"/>
            <a:ext cx="8416087" cy="150867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M(1,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z: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   // z is passed by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z: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 and z are both passed by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x: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z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are both passed 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(equivalent!)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M(z: true, 1 )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6725" y="2274192"/>
            <a:ext cx="228600" cy="228600"/>
          </a:xfrm>
          <a:prstGeom prst="rect">
            <a:avLst/>
          </a:prstGeom>
          <a:noFill/>
        </p:spPr>
      </p:pic>
      <p:pic>
        <p:nvPicPr>
          <p:cNvPr id="8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4920" y="3353501"/>
            <a:ext cx="304800" cy="304800"/>
          </a:xfrm>
          <a:prstGeom prst="rect">
            <a:avLst/>
          </a:prstGeom>
          <a:noFill/>
        </p:spPr>
      </p:pic>
      <p:pic>
        <p:nvPicPr>
          <p:cNvPr id="9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7842" y="2562224"/>
            <a:ext cx="228600" cy="228600"/>
          </a:xfrm>
          <a:prstGeom prst="rect">
            <a:avLst/>
          </a:prstGeom>
          <a:noFill/>
        </p:spPr>
      </p:pic>
      <p:pic>
        <p:nvPicPr>
          <p:cNvPr id="10" name="Picture 6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7842" y="2832889"/>
            <a:ext cx="228600" cy="228600"/>
          </a:xfrm>
          <a:prstGeom prst="rect">
            <a:avLst/>
          </a:prstGeom>
          <a:noFill/>
        </p:spPr>
      </p:pic>
      <p:pic>
        <p:nvPicPr>
          <p:cNvPr id="11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71656" y="3212976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63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dirty="0"/>
              <a:t>Jump Statements</a:t>
            </a:r>
            <a:endParaRPr lang="en-US" sz="3200" dirty="0" smtClean="0"/>
          </a:p>
          <a:p>
            <a:r>
              <a:rPr lang="en-US" sz="3200" dirty="0"/>
              <a:t>Creating 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Variations 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41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sz="1800" dirty="0" smtClean="0"/>
              <a:t>Condition must be Boolean</a:t>
            </a:r>
          </a:p>
          <a:p>
            <a:pPr eaLnBrk="1" hangingPunct="1"/>
            <a:r>
              <a:rPr lang="en-US" sz="1800" dirty="0" smtClean="0"/>
              <a:t>Parenthesis are required!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Use braces!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>
                <a:latin typeface="Consolas" pitchFamily="49" charset="0"/>
              </a:rPr>
              <a:t>else</a:t>
            </a:r>
            <a:r>
              <a:rPr lang="en-US" sz="1800" dirty="0" smtClean="0"/>
              <a:t>-branch is optional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if</a:t>
            </a:r>
            <a:r>
              <a:rPr lang="en-US" b="0" dirty="0" smtClean="0"/>
              <a:t>-</a:t>
            </a:r>
            <a:r>
              <a:rPr lang="en-US" b="0" dirty="0" smtClean="0">
                <a:latin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1481328"/>
            <a:ext cx="6858048" cy="22911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if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dirty="0" smtClean="0">
                <a:latin typeface="Consolas" pitchFamily="49" charset="0"/>
              </a:rPr>
              <a:t> i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&gt; 0 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"i is </a:t>
            </a:r>
            <a:r>
              <a:rPr lang="da-DK" dirty="0" err="1" smtClean="0">
                <a:latin typeface="Consolas" pitchFamily="49" charset="0"/>
              </a:rPr>
              <a:t>greater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than</a:t>
            </a:r>
            <a:r>
              <a:rPr lang="da-DK" dirty="0" smtClean="0">
                <a:latin typeface="Consolas" pitchFamily="49" charset="0"/>
              </a:rPr>
              <a:t> 0"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b="1" dirty="0" err="1" smtClean="0">
                <a:latin typeface="Consolas" pitchFamily="49" charset="0"/>
              </a:rPr>
              <a:t>else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"i is 0 </a:t>
            </a:r>
            <a:r>
              <a:rPr lang="da-DK" dirty="0" err="1" smtClean="0">
                <a:latin typeface="Consolas" pitchFamily="49" charset="0"/>
              </a:rPr>
              <a:t>or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less</a:t>
            </a:r>
            <a:r>
              <a:rPr lang="da-DK" dirty="0" smtClean="0">
                <a:latin typeface="Consolas" pitchFamily="49" charset="0"/>
              </a:rPr>
              <a:t>" );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Methods can be overloaded</a:t>
            </a:r>
          </a:p>
          <a:p>
            <a:pPr lvl="1" eaLnBrk="1" hangingPunct="1"/>
            <a:r>
              <a:rPr lang="en-US" sz="2000" dirty="0" smtClean="0"/>
              <a:t>Same name for multiple methods within a class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Compiler chooses correct method to invoke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Overloading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2285984"/>
            <a:ext cx="5872736" cy="34472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Add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x + y;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Add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y,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z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x + y + z;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double </a:t>
            </a:r>
            <a:r>
              <a:rPr lang="da-DK" b="1" dirty="0" err="1" smtClean="0">
                <a:latin typeface="Consolas" pitchFamily="49" charset="0"/>
              </a:rPr>
              <a:t>Add</a:t>
            </a:r>
            <a:r>
              <a:rPr lang="da-DK" dirty="0" smtClean="0">
                <a:latin typeface="Consolas" pitchFamily="49" charset="0"/>
              </a:rPr>
              <a:t>( double a, double b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a + b;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58208" y="4862552"/>
            <a:ext cx="5328592" cy="9343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Add( 42, 87 ) );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 ( Add( 42, 87, 112 ) );</a:t>
            </a: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Add( 9.7, 0.1 ) );</a:t>
            </a:r>
          </a:p>
          <a:p>
            <a:endParaRPr lang="en-US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7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Compiler chooses method based upon matching signatures</a:t>
            </a:r>
          </a:p>
          <a:p>
            <a:pPr eaLnBrk="1" hangingPunct="1"/>
            <a:r>
              <a:rPr lang="en-US" i="1" dirty="0" smtClean="0"/>
              <a:t>Signature</a:t>
            </a:r>
            <a:r>
              <a:rPr lang="en-US" dirty="0" smtClean="0"/>
              <a:t> of a method consists of</a:t>
            </a:r>
          </a:p>
          <a:p>
            <a:pPr lvl="1" eaLnBrk="1" hangingPunct="1"/>
            <a:r>
              <a:rPr lang="en-US" dirty="0" smtClean="0"/>
              <a:t>Name</a:t>
            </a:r>
          </a:p>
          <a:p>
            <a:pPr lvl="1" eaLnBrk="1" hangingPunct="1"/>
            <a:r>
              <a:rPr lang="en-US" dirty="0" smtClean="0"/>
              <a:t>Parameter’s type</a:t>
            </a:r>
          </a:p>
          <a:p>
            <a:pPr lvl="1" eaLnBrk="1" hangingPunct="1"/>
            <a:r>
              <a:rPr lang="en-US" dirty="0" smtClean="0"/>
              <a:t>Parameter’s modifier (*)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certain things do </a:t>
            </a:r>
            <a:r>
              <a:rPr lang="en-US" u="sng" dirty="0" smtClean="0"/>
              <a:t>not</a:t>
            </a:r>
            <a:r>
              <a:rPr lang="en-US" dirty="0" smtClean="0"/>
              <a:t> affect the signature</a:t>
            </a:r>
          </a:p>
          <a:p>
            <a:pPr lvl="1" eaLnBrk="1" hangingPunct="1"/>
            <a:r>
              <a:rPr lang="en-US" dirty="0" smtClean="0"/>
              <a:t>Parameter’s name</a:t>
            </a:r>
          </a:p>
          <a:p>
            <a:pPr lvl="1" eaLnBrk="1" hangingPunct="1"/>
            <a:r>
              <a:rPr lang="en-US" dirty="0" smtClean="0"/>
              <a:t>Return type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Method Signatures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6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Reference types can of course be passed to methods as well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What do you think happens here?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Methods and Reference Types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1928232"/>
            <a:ext cx="6307634" cy="20048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Increment(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array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nn-NO" dirty="0" smtClean="0">
                <a:latin typeface="Consolas" pitchFamily="49" charset="0"/>
              </a:rPr>
              <a:t>   for( int i = 0 ; i &lt; array.Length ; i++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array[ i ]++;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92587" y="3414364"/>
            <a:ext cx="5256584" cy="90298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</a:t>
            </a:r>
            <a:r>
              <a:rPr lang="en-US" dirty="0" err="1" smtClean="0">
                <a:latin typeface="Consolas" pitchFamily="49" charset="0"/>
              </a:rPr>
              <a:t>myArray</a:t>
            </a:r>
            <a:r>
              <a:rPr lang="en-US" dirty="0" smtClean="0">
                <a:latin typeface="Consolas" pitchFamily="49" charset="0"/>
              </a:rPr>
              <a:t> = { 42, 87, 112, 99, 208 };</a:t>
            </a:r>
          </a:p>
          <a:p>
            <a:r>
              <a:rPr lang="da-DK" dirty="0" err="1" smtClean="0">
                <a:latin typeface="Consolas" pitchFamily="49" charset="0"/>
              </a:rPr>
              <a:t>Increment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myArray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myArray</a:t>
            </a:r>
            <a:r>
              <a:rPr lang="da-DK" dirty="0" smtClean="0">
                <a:latin typeface="Consolas" pitchFamily="49" charset="0"/>
              </a:rPr>
              <a:t>[ 1 ] );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6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25808"/>
              </p:ext>
            </p:extLst>
          </p:nvPr>
        </p:nvGraphicFramePr>
        <p:xfrm>
          <a:off x="3656985" y="4540706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84510"/>
              </p:ext>
            </p:extLst>
          </p:nvPr>
        </p:nvGraphicFramePr>
        <p:xfrm>
          <a:off x="1871035" y="4504987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2085349" y="4719301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585283" y="4947265"/>
            <a:ext cx="9957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myArray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Methods can call itself either directly or indirectly.</a:t>
            </a:r>
          </a:p>
          <a:p>
            <a:pPr eaLnBrk="1" hangingPunct="1"/>
            <a:r>
              <a:rPr lang="en-US" sz="2000" dirty="0" smtClean="0"/>
              <a:t>Such methods are said to be </a:t>
            </a:r>
            <a:r>
              <a:rPr lang="en-US" sz="2000" i="1" dirty="0" smtClean="0"/>
              <a:t>recursive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Perfect for solving inductively defined problems</a:t>
            </a:r>
          </a:p>
          <a:p>
            <a:pPr eaLnBrk="1" hangingPunct="1"/>
            <a:r>
              <a:rPr lang="en-US" sz="2000" dirty="0" smtClean="0"/>
              <a:t>Must have terminating base clause</a:t>
            </a:r>
          </a:p>
          <a:p>
            <a:pPr eaLnBrk="1" hangingPunct="1"/>
            <a:r>
              <a:rPr lang="en-US" sz="2000" dirty="0" smtClean="0"/>
              <a:t>Use with care!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Recursive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2204864"/>
            <a:ext cx="4939482" cy="25831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Factorial(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n &lt;= 1 )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1;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   return n * Factorial( n - 1 );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23928" y="3071810"/>
            <a:ext cx="4862914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Factorial</a:t>
            </a:r>
            <a:r>
              <a:rPr lang="da-DK" dirty="0" smtClean="0">
                <a:latin typeface="Consolas" pitchFamily="49" charset="0"/>
              </a:rPr>
              <a:t>( 10 ) );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6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dirty="0" smtClean="0"/>
              <a:t>Iteration Statements</a:t>
            </a:r>
          </a:p>
          <a:p>
            <a:r>
              <a:rPr lang="en-US" sz="3200" dirty="0"/>
              <a:t>Jump Statements </a:t>
            </a:r>
            <a:endParaRPr lang="en-US" sz="3200" dirty="0" smtClean="0"/>
          </a:p>
          <a:p>
            <a:r>
              <a:rPr lang="en-US" sz="3200" dirty="0" smtClean="0"/>
              <a:t>Creating </a:t>
            </a:r>
            <a:r>
              <a:rPr lang="en-US" sz="3200" dirty="0"/>
              <a:t>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492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Methods – Right or Wrong?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1643050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void</a:t>
            </a:r>
            <a:r>
              <a:rPr lang="da-DK" sz="1500" dirty="0" smtClean="0">
                <a:latin typeface="Consolas" pitchFamily="49" charset="0"/>
              </a:rPr>
              <a:t> M1(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) { ...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3356992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M4(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) { </a:t>
            </a:r>
            <a:r>
              <a:rPr lang="da-DK" sz="1500" dirty="0" err="1" smtClean="0">
                <a:latin typeface="Consolas" pitchFamily="49" charset="0"/>
              </a:rPr>
              <a:t>if</a:t>
            </a:r>
            <a:r>
              <a:rPr lang="da-DK" sz="1500" dirty="0" smtClean="0">
                <a:latin typeface="Consolas" pitchFamily="49" charset="0"/>
              </a:rPr>
              <a:t>( x &lt; 99 ) { </a:t>
            </a:r>
            <a:r>
              <a:rPr lang="da-DK" sz="1500" dirty="0" err="1" smtClean="0">
                <a:latin typeface="Consolas" pitchFamily="49" charset="0"/>
              </a:rPr>
              <a:t>return</a:t>
            </a:r>
            <a:r>
              <a:rPr lang="da-DK" sz="1500" dirty="0" smtClean="0">
                <a:latin typeface="Consolas" pitchFamily="49" charset="0"/>
              </a:rPr>
              <a:t> x; }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88224" y="1643050"/>
            <a:ext cx="191286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M1( true 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8662" y="2780928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M3(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) { x = x + 87; }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28662" y="2204864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void</a:t>
            </a:r>
            <a:r>
              <a:rPr lang="da-DK" sz="1500" dirty="0" smtClean="0">
                <a:latin typeface="Consolas" pitchFamily="49" charset="0"/>
              </a:rPr>
              <a:t> M2( </a:t>
            </a:r>
            <a:r>
              <a:rPr lang="da-DK" sz="1500" dirty="0" err="1" smtClean="0">
                <a:latin typeface="Consolas" pitchFamily="49" charset="0"/>
              </a:rPr>
              <a:t>string</a:t>
            </a:r>
            <a:r>
              <a:rPr lang="da-DK" sz="1500" dirty="0" smtClean="0">
                <a:latin typeface="Consolas" pitchFamily="49" charset="0"/>
              </a:rPr>
              <a:t> s ) { ... 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588224" y="2204864"/>
            <a:ext cx="191286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M2( </a:t>
            </a:r>
            <a:r>
              <a:rPr lang="da-DK" sz="1600" dirty="0" smtClean="0"/>
              <a:t>"</a:t>
            </a:r>
            <a:r>
              <a:rPr lang="da-DK" sz="1500" dirty="0" smtClean="0">
                <a:latin typeface="Consolas" pitchFamily="49" charset="0"/>
              </a:rPr>
              <a:t>87</a:t>
            </a:r>
            <a:r>
              <a:rPr lang="da-DK" sz="1600" dirty="0" smtClean="0"/>
              <a:t>"</a:t>
            </a:r>
            <a:r>
              <a:rPr lang="da-DK" sz="1500" dirty="0" smtClean="0">
                <a:latin typeface="Consolas" pitchFamily="49" charset="0"/>
              </a:rPr>
              <a:t> );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588224" y="2780928"/>
            <a:ext cx="191286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y = M3( 42</a:t>
            </a:r>
            <a:r>
              <a:rPr lang="da-DK" sz="1600" dirty="0" smtClean="0"/>
              <a:t> </a:t>
            </a:r>
            <a:r>
              <a:rPr lang="da-DK" sz="1500" dirty="0" smtClean="0">
                <a:latin typeface="Consolas" pitchFamily="49" charset="0"/>
              </a:rPr>
              <a:t>);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588224" y="3356992"/>
            <a:ext cx="191286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y = M4( 42</a:t>
            </a:r>
            <a:r>
              <a:rPr lang="da-DK" sz="1600" dirty="0" smtClean="0"/>
              <a:t> </a:t>
            </a:r>
            <a:r>
              <a:rPr lang="da-DK" sz="1500" dirty="0" smtClean="0">
                <a:latin typeface="Consolas" pitchFamily="49" charset="0"/>
              </a:rPr>
              <a:t>);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28662" y="3933056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void</a:t>
            </a:r>
            <a:r>
              <a:rPr lang="da-DK" sz="1500" dirty="0" smtClean="0">
                <a:latin typeface="Consolas" pitchFamily="49" charset="0"/>
              </a:rPr>
              <a:t> M5( out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) { x = 112;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588224" y="3933056"/>
            <a:ext cx="1912866" cy="5715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y;</a:t>
            </a:r>
          </a:p>
          <a:p>
            <a:r>
              <a:rPr lang="da-DK" sz="1500" dirty="0" smtClean="0">
                <a:latin typeface="Consolas" pitchFamily="49" charset="0"/>
              </a:rPr>
              <a:t>M5( y</a:t>
            </a:r>
            <a:r>
              <a:rPr lang="da-DK" sz="1600" dirty="0" smtClean="0"/>
              <a:t> </a:t>
            </a:r>
            <a:r>
              <a:rPr lang="da-DK" sz="1500" dirty="0" smtClean="0">
                <a:latin typeface="Consolas" pitchFamily="49" charset="0"/>
              </a:rPr>
              <a:t>);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28662" y="4726043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int M6(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= 42 ) { return x + 6;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588224" y="4729704"/>
            <a:ext cx="1912866" cy="3535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int y = M6();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928662" y="5304058"/>
            <a:ext cx="544353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void M7(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x = 0,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y = 1, </a:t>
            </a:r>
            <a:r>
              <a:rPr lang="da-DK" sz="1500" dirty="0" err="1" smtClean="0">
                <a:latin typeface="Consolas" pitchFamily="49" charset="0"/>
              </a:rPr>
              <a:t>int</a:t>
            </a:r>
            <a:r>
              <a:rPr lang="da-DK" sz="1500" dirty="0" smtClean="0">
                <a:latin typeface="Consolas" pitchFamily="49" charset="0"/>
              </a:rPr>
              <a:t> z = 2 ) { ... 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588224" y="5307719"/>
            <a:ext cx="1912866" cy="3535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smtClean="0">
                <a:latin typeface="Consolas" pitchFamily="49" charset="0"/>
              </a:rPr>
              <a:t>M7( , , 87 );</a:t>
            </a:r>
          </a:p>
        </p:txBody>
      </p:sp>
      <p:pic>
        <p:nvPicPr>
          <p:cNvPr id="21" name="Picture 20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057" y="2273015"/>
            <a:ext cx="228600" cy="228600"/>
          </a:xfrm>
          <a:prstGeom prst="rect">
            <a:avLst/>
          </a:prstGeom>
          <a:noFill/>
        </p:spPr>
      </p:pic>
      <p:pic>
        <p:nvPicPr>
          <p:cNvPr id="22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7957" y="1669245"/>
            <a:ext cx="304800" cy="304800"/>
          </a:xfrm>
          <a:prstGeom prst="rect">
            <a:avLst/>
          </a:prstGeom>
          <a:noFill/>
        </p:spPr>
      </p:pic>
      <p:pic>
        <p:nvPicPr>
          <p:cNvPr id="23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7957" y="2807123"/>
            <a:ext cx="304800" cy="304800"/>
          </a:xfrm>
          <a:prstGeom prst="rect">
            <a:avLst/>
          </a:prstGeom>
          <a:noFill/>
        </p:spPr>
      </p:pic>
      <p:pic>
        <p:nvPicPr>
          <p:cNvPr id="24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7957" y="3383187"/>
            <a:ext cx="304800" cy="304800"/>
          </a:xfrm>
          <a:prstGeom prst="rect">
            <a:avLst/>
          </a:prstGeom>
          <a:noFill/>
        </p:spPr>
      </p:pic>
      <p:pic>
        <p:nvPicPr>
          <p:cNvPr id="25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7957" y="3962560"/>
            <a:ext cx="304800" cy="304800"/>
          </a:xfrm>
          <a:prstGeom prst="rect">
            <a:avLst/>
          </a:prstGeom>
          <a:noFill/>
        </p:spPr>
      </p:pic>
      <p:pic>
        <p:nvPicPr>
          <p:cNvPr id="26" name="Picture 25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057" y="4790338"/>
            <a:ext cx="228600" cy="228600"/>
          </a:xfrm>
          <a:prstGeom prst="rect">
            <a:avLst/>
          </a:prstGeom>
          <a:noFill/>
        </p:spPr>
      </p:pic>
      <p:pic>
        <p:nvPicPr>
          <p:cNvPr id="27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7957" y="5330253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77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116024"/>
          </a:xfrm>
          <a:noFill/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da-DK" sz="1800" dirty="0" err="1" smtClean="0"/>
              <a:t>You</a:t>
            </a:r>
            <a:r>
              <a:rPr lang="da-DK" sz="1800" dirty="0" smtClean="0"/>
              <a:t> have </a:t>
            </a:r>
            <a:r>
              <a:rPr lang="da-DK" sz="1800" dirty="0" err="1" smtClean="0"/>
              <a:t>written</a:t>
            </a:r>
            <a:r>
              <a:rPr lang="da-DK" sz="1800" dirty="0" smtClean="0"/>
              <a:t> </a:t>
            </a:r>
            <a:r>
              <a:rPr lang="da-DK" sz="1800" dirty="0" err="1" smtClean="0"/>
              <a:t>this</a:t>
            </a:r>
            <a:r>
              <a:rPr lang="da-DK" sz="1800" dirty="0" smtClean="0"/>
              <a:t> program.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code</a:t>
            </a:r>
            <a:r>
              <a:rPr lang="da-DK" sz="1800" dirty="0" smtClean="0"/>
              <a:t> segment </a:t>
            </a:r>
            <a:r>
              <a:rPr lang="da-DK" sz="1800" dirty="0" err="1" smtClean="0"/>
              <a:t>should</a:t>
            </a:r>
            <a:r>
              <a:rPr lang="da-DK" sz="1800" dirty="0" smtClean="0"/>
              <a:t> </a:t>
            </a:r>
            <a:r>
              <a:rPr lang="da-DK" sz="1800" dirty="0" err="1" smtClean="0"/>
              <a:t>you</a:t>
            </a:r>
            <a:r>
              <a:rPr lang="da-DK" sz="1800" dirty="0" smtClean="0"/>
              <a:t> </a:t>
            </a:r>
            <a:r>
              <a:rPr lang="da-DK" sz="1800" dirty="0" err="1" smtClean="0"/>
              <a:t>insert</a:t>
            </a:r>
            <a:r>
              <a:rPr lang="da-DK" sz="1800" dirty="0" smtClean="0"/>
              <a:t> in the </a:t>
            </a:r>
            <a:r>
              <a:rPr lang="da-DK" sz="1800" dirty="0" err="1" smtClean="0"/>
              <a:t>box</a:t>
            </a:r>
            <a:r>
              <a:rPr lang="da-DK" sz="1800" dirty="0" smtClean="0"/>
              <a:t> for the program to </a:t>
            </a:r>
            <a:r>
              <a:rPr lang="da-DK" sz="1800" dirty="0" err="1" smtClean="0"/>
              <a:t>keep</a:t>
            </a:r>
            <a:r>
              <a:rPr lang="da-DK" sz="1800" dirty="0" smtClean="0"/>
              <a:t> </a:t>
            </a:r>
            <a:r>
              <a:rPr lang="da-DK" sz="1800" dirty="0" err="1" smtClean="0"/>
              <a:t>asking</a:t>
            </a:r>
            <a:r>
              <a:rPr lang="da-DK" sz="1800" dirty="0" smtClean="0"/>
              <a:t> for </a:t>
            </a:r>
            <a:r>
              <a:rPr lang="da-DK" sz="1800" dirty="0" err="1" smtClean="0"/>
              <a:t>integer</a:t>
            </a:r>
            <a:r>
              <a:rPr lang="da-DK" sz="1800" dirty="0" smtClean="0"/>
              <a:t> inputs </a:t>
            </a:r>
            <a:r>
              <a:rPr lang="da-DK" sz="1800" dirty="0" err="1" smtClean="0"/>
              <a:t>until</a:t>
            </a:r>
            <a:r>
              <a:rPr lang="da-DK" sz="1800" dirty="0" smtClean="0"/>
              <a:t> a valid </a:t>
            </a:r>
            <a:r>
              <a:rPr lang="da-DK" sz="1800" dirty="0" err="1" smtClean="0"/>
              <a:t>integer</a:t>
            </a:r>
            <a:r>
              <a:rPr lang="da-DK" sz="1800" dirty="0" smtClean="0"/>
              <a:t> is </a:t>
            </a:r>
            <a:r>
              <a:rPr lang="da-DK" sz="1800" dirty="0" err="1" smtClean="0"/>
              <a:t>entered</a:t>
            </a:r>
            <a:r>
              <a:rPr lang="da-DK" sz="1800" dirty="0" smtClean="0"/>
              <a:t>? </a:t>
            </a:r>
          </a:p>
          <a:p>
            <a:pPr marL="624078" indent="-514350">
              <a:buFont typeface="+mj-lt"/>
              <a:buAutoNum type="alphaLcParenR"/>
            </a:pP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  <a:p>
            <a:pPr marL="624078" indent="-514350">
              <a:buFont typeface="+mj-lt"/>
              <a:buAutoNum type="alphaLcParenR"/>
            </a:pP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  <a:p>
            <a:pPr marL="624078" indent="-514350">
              <a:buFont typeface="+mj-lt"/>
              <a:buAutoNum type="alphaLcParenR"/>
            </a:pP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  <a:p>
            <a:pPr marL="624078" indent="-514350">
              <a:buFont typeface="+mj-lt"/>
              <a:buAutoNum type="alphaLcParenR"/>
            </a:pP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  <a:p>
            <a:pPr marL="624078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int.TryParse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s, out n ) )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int.TryParse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s, out n 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a-DK" sz="1800" dirty="0"/>
          </a:p>
          <a:p>
            <a:pPr marL="624078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 n=int32.Parse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)) 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int.MaxValue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if(( n=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s ))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double.NaN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a-DK" sz="1800" dirty="0" smtClean="0"/>
          </a:p>
          <a:p>
            <a:pPr marL="624078" indent="-514350">
              <a:buFont typeface="+mj-lt"/>
              <a:buAutoNum type="alphaLcParenR"/>
            </a:pP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057236" y="5357261"/>
            <a:ext cx="700092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71999" y="2132856"/>
            <a:ext cx="4419600" cy="276762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600" dirty="0">
                <a:latin typeface="Consolas" pitchFamily="49" charset="0"/>
              </a:rPr>
              <a:t>static </a:t>
            </a:r>
            <a:r>
              <a:rPr lang="en-US" sz="1600" dirty="0" err="1">
                <a:latin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GetNumber</a:t>
            </a:r>
            <a:r>
              <a:rPr lang="en-US" sz="1600" dirty="0" smtClean="0">
                <a:latin typeface="Consolas" pitchFamily="49" charset="0"/>
              </a:rPr>
              <a:t>( </a:t>
            </a:r>
            <a:r>
              <a:rPr lang="en-US" sz="1600" dirty="0">
                <a:latin typeface="Consolas" pitchFamily="49" charset="0"/>
              </a:rPr>
              <a:t>ref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number )</a:t>
            </a:r>
          </a:p>
          <a:p>
            <a:r>
              <a:rPr lang="en-US" sz="1600" dirty="0">
                <a:latin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</a:rPr>
              <a:t>   string s = </a:t>
            </a:r>
            <a:r>
              <a:rPr lang="en-US" sz="1600" dirty="0" err="1">
                <a:latin typeface="Consolas" pitchFamily="49" charset="0"/>
              </a:rPr>
              <a:t>Console.ReadLine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n;</a:t>
            </a:r>
          </a:p>
          <a:p>
            <a:r>
              <a:rPr lang="en-US" sz="1600" dirty="0">
                <a:latin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</a:rPr>
              <a:t>      number = n;</a:t>
            </a:r>
          </a:p>
          <a:p>
            <a:r>
              <a:rPr lang="en-US" sz="1600" dirty="0">
                <a:latin typeface="Consolas" pitchFamily="49" charset="0"/>
              </a:rPr>
              <a:t>      return true;</a:t>
            </a:r>
          </a:p>
          <a:p>
            <a:r>
              <a:rPr lang="en-US" sz="1600" dirty="0">
                <a:latin typeface="Consolas" pitchFamily="49" charset="0"/>
              </a:rPr>
              <a:t>   }</a:t>
            </a:r>
          </a:p>
          <a:p>
            <a:r>
              <a:rPr lang="en-US" sz="1600" dirty="0">
                <a:latin typeface="Consolas" pitchFamily="49" charset="0"/>
              </a:rPr>
              <a:t>   return false;</a:t>
            </a:r>
          </a:p>
          <a:p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3528" y="2132856"/>
            <a:ext cx="3964635" cy="234435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600" dirty="0" err="1" smtClean="0">
                <a:latin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ok = false;</a:t>
            </a:r>
          </a:p>
          <a:p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</a:rPr>
              <a:t> = 0;</a:t>
            </a:r>
          </a:p>
          <a:p>
            <a:r>
              <a:rPr lang="en-US" sz="1600" dirty="0" smtClean="0">
                <a:latin typeface="Consolas" pitchFamily="49" charset="0"/>
              </a:rPr>
              <a:t>do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{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Console.WriteLine</a:t>
            </a:r>
            <a:r>
              <a:rPr lang="en-US" sz="1600" dirty="0">
                <a:latin typeface="Consolas" pitchFamily="49" charset="0"/>
              </a:rPr>
              <a:t>( "</a:t>
            </a:r>
            <a:r>
              <a:rPr lang="en-US" sz="1600" dirty="0" smtClean="0">
                <a:latin typeface="Consolas" pitchFamily="49" charset="0"/>
              </a:rPr>
              <a:t>Input i:");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ok = </a:t>
            </a:r>
            <a:r>
              <a:rPr lang="en-US" sz="1600" dirty="0" err="1" smtClean="0">
                <a:latin typeface="Consolas" pitchFamily="49" charset="0"/>
              </a:rPr>
              <a:t>GetNumber</a:t>
            </a:r>
            <a:r>
              <a:rPr lang="en-US" sz="1600" dirty="0" smtClean="0">
                <a:latin typeface="Consolas" pitchFamily="49" charset="0"/>
              </a:rPr>
              <a:t>( </a:t>
            </a:r>
            <a:r>
              <a:rPr lang="en-US" sz="1600" dirty="0">
                <a:latin typeface="Consolas" pitchFamily="49" charset="0"/>
              </a:rPr>
              <a:t>ref </a:t>
            </a:r>
            <a:r>
              <a:rPr lang="en-US" sz="1600" dirty="0" err="1">
                <a:latin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</a:rPr>
              <a:t> );</a:t>
            </a:r>
          </a:p>
          <a:p>
            <a:r>
              <a:rPr lang="en-US" sz="1600" dirty="0" smtClean="0">
                <a:latin typeface="Consolas" pitchFamily="49" charset="0"/>
              </a:rPr>
              <a:t>} </a:t>
            </a:r>
            <a:r>
              <a:rPr lang="en-US" sz="1600" dirty="0">
                <a:latin typeface="Consolas" pitchFamily="49" charset="0"/>
              </a:rPr>
              <a:t>while ( !ok );</a:t>
            </a:r>
          </a:p>
          <a:p>
            <a:r>
              <a:rPr lang="en-US" sz="1600" dirty="0" err="1" smtClean="0">
                <a:latin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</a:rPr>
              <a:t>(</a:t>
            </a:r>
          </a:p>
          <a:p>
            <a:r>
              <a:rPr lang="en-US" sz="1600" dirty="0" smtClean="0">
                <a:latin typeface="Consolas" pitchFamily="49" charset="0"/>
              </a:rPr>
              <a:t>   "</a:t>
            </a:r>
            <a:r>
              <a:rPr lang="en-US" sz="1600" dirty="0">
                <a:latin typeface="Consolas" pitchFamily="49" charset="0"/>
              </a:rPr>
              <a:t>You entered: " + </a:t>
            </a:r>
            <a:r>
              <a:rPr lang="en-US" sz="1600" dirty="0" err="1">
                <a:latin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2128" y="3188569"/>
            <a:ext cx="3384376" cy="1640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5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 </a:t>
            </a:r>
            <a:r>
              <a:rPr lang="en-US" sz="2000" dirty="0" err="1" smtClean="0">
                <a:latin typeface="Consolas" pitchFamily="49" charset="0"/>
              </a:rPr>
              <a:t>elseif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b="0" dirty="0" smtClean="0">
                <a:latin typeface="Consolas" pitchFamily="49" charset="0"/>
              </a:rPr>
              <a:t>if</a:t>
            </a:r>
            <a:r>
              <a:rPr lang="en-US" b="0" dirty="0" smtClean="0"/>
              <a:t>-</a:t>
            </a:r>
            <a:r>
              <a:rPr lang="en-US" b="0" dirty="0" smtClean="0">
                <a:latin typeface="Consolas" pitchFamily="49" charset="0"/>
              </a:rPr>
              <a:t>else</a:t>
            </a:r>
            <a:endParaRPr lang="en-US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71600" y="1481328"/>
            <a:ext cx="6858048" cy="37147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dirty="0" err="1" smtClean="0">
                <a:latin typeface="Consolas" pitchFamily="49" charset="0"/>
              </a:rPr>
              <a:t>if</a:t>
            </a:r>
            <a:r>
              <a:rPr lang="da-DK" sz="1500" dirty="0" smtClean="0">
                <a:latin typeface="Consolas" pitchFamily="49" charset="0"/>
              </a:rPr>
              <a:t>( i &gt; 100 )</a:t>
            </a:r>
          </a:p>
          <a:p>
            <a:r>
              <a:rPr lang="da-DK" sz="1500" dirty="0" smtClean="0">
                <a:latin typeface="Consolas" pitchFamily="49" charset="0"/>
              </a:rPr>
              <a:t>{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Console.WriteLine</a:t>
            </a:r>
            <a:r>
              <a:rPr lang="da-DK" sz="1500" dirty="0" smtClean="0">
                <a:latin typeface="Consolas" pitchFamily="49" charset="0"/>
              </a:rPr>
              <a:t>( "i is </a:t>
            </a:r>
            <a:r>
              <a:rPr lang="da-DK" sz="1500" dirty="0" err="1" smtClean="0">
                <a:latin typeface="Consolas" pitchFamily="49" charset="0"/>
              </a:rPr>
              <a:t>really</a:t>
            </a:r>
            <a:r>
              <a:rPr lang="da-DK" sz="1500" dirty="0" smtClean="0">
                <a:latin typeface="Consolas" pitchFamily="49" charset="0"/>
              </a:rPr>
              <a:t> large" );</a:t>
            </a:r>
          </a:p>
          <a:p>
            <a:r>
              <a:rPr lang="da-DK" sz="1500" dirty="0" smtClean="0">
                <a:latin typeface="Consolas" pitchFamily="49" charset="0"/>
              </a:rPr>
              <a:t>}</a:t>
            </a:r>
          </a:p>
          <a:p>
            <a:r>
              <a:rPr lang="da-DK" sz="1500" b="1" dirty="0" err="1" smtClean="0">
                <a:latin typeface="Consolas" pitchFamily="49" charset="0"/>
              </a:rPr>
              <a:t>else</a:t>
            </a:r>
            <a:r>
              <a:rPr lang="da-DK" sz="1500" b="1" dirty="0" smtClean="0">
                <a:latin typeface="Consolas" pitchFamily="49" charset="0"/>
              </a:rPr>
              <a:t> </a:t>
            </a:r>
            <a:r>
              <a:rPr lang="da-DK" sz="1500" b="1" dirty="0" err="1" smtClean="0">
                <a:latin typeface="Consolas" pitchFamily="49" charset="0"/>
              </a:rPr>
              <a:t>if</a:t>
            </a:r>
            <a:r>
              <a:rPr lang="da-DK" sz="1500" b="1" dirty="0" smtClean="0">
                <a:latin typeface="Consolas" pitchFamily="49" charset="0"/>
              </a:rPr>
              <a:t>( </a:t>
            </a:r>
            <a:r>
              <a:rPr lang="da-DK" sz="1500" dirty="0" smtClean="0">
                <a:latin typeface="Consolas" pitchFamily="49" charset="0"/>
              </a:rPr>
              <a:t>i &gt; 10 </a:t>
            </a:r>
            <a:r>
              <a:rPr lang="da-DK" sz="1500" b="1" dirty="0" smtClean="0">
                <a:latin typeface="Consolas" pitchFamily="49" charset="0"/>
              </a:rPr>
              <a:t>) </a:t>
            </a:r>
          </a:p>
          <a:p>
            <a:r>
              <a:rPr lang="da-DK" sz="1500" b="1" dirty="0" smtClean="0">
                <a:latin typeface="Consolas" pitchFamily="49" charset="0"/>
              </a:rPr>
              <a:t>{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Console.WriteLine</a:t>
            </a:r>
            <a:r>
              <a:rPr lang="da-DK" sz="1500" dirty="0" smtClean="0">
                <a:latin typeface="Consolas" pitchFamily="49" charset="0"/>
              </a:rPr>
              <a:t>( "i is okay </a:t>
            </a:r>
            <a:r>
              <a:rPr lang="da-DK" sz="1500" dirty="0" err="1" smtClean="0">
                <a:latin typeface="Consolas" pitchFamily="49" charset="0"/>
              </a:rPr>
              <a:t>big</a:t>
            </a:r>
            <a:r>
              <a:rPr lang="da-DK" sz="1500" dirty="0" smtClean="0">
                <a:latin typeface="Consolas" pitchFamily="49" charset="0"/>
              </a:rPr>
              <a:t>" );</a:t>
            </a:r>
            <a:endParaRPr lang="da-DK" sz="1500" b="1" dirty="0" smtClean="0">
              <a:latin typeface="Consolas" pitchFamily="49" charset="0"/>
            </a:endParaRPr>
          </a:p>
          <a:p>
            <a:r>
              <a:rPr lang="da-DK" sz="1500" b="1" dirty="0" smtClean="0">
                <a:latin typeface="Consolas" pitchFamily="49" charset="0"/>
              </a:rPr>
              <a:t>}</a:t>
            </a:r>
          </a:p>
          <a:p>
            <a:r>
              <a:rPr lang="da-DK" sz="1500" b="1" dirty="0" err="1" smtClean="0">
                <a:latin typeface="Consolas" pitchFamily="49" charset="0"/>
              </a:rPr>
              <a:t>else</a:t>
            </a:r>
            <a:r>
              <a:rPr lang="da-DK" sz="1500" b="1" dirty="0" smtClean="0">
                <a:latin typeface="Consolas" pitchFamily="49" charset="0"/>
              </a:rPr>
              <a:t> </a:t>
            </a:r>
            <a:r>
              <a:rPr lang="da-DK" sz="1500" b="1" dirty="0" err="1" smtClean="0">
                <a:latin typeface="Consolas" pitchFamily="49" charset="0"/>
              </a:rPr>
              <a:t>if</a:t>
            </a:r>
            <a:r>
              <a:rPr lang="da-DK" sz="1500" b="1" dirty="0" smtClean="0">
                <a:latin typeface="Consolas" pitchFamily="49" charset="0"/>
              </a:rPr>
              <a:t>( </a:t>
            </a:r>
            <a:r>
              <a:rPr lang="da-DK" sz="1500" dirty="0" smtClean="0">
                <a:latin typeface="Consolas" pitchFamily="49" charset="0"/>
              </a:rPr>
              <a:t>i &gt; 0 </a:t>
            </a:r>
            <a:r>
              <a:rPr lang="da-DK" sz="1500" b="1" dirty="0" smtClean="0">
                <a:latin typeface="Consolas" pitchFamily="49" charset="0"/>
              </a:rPr>
              <a:t>)</a:t>
            </a:r>
          </a:p>
          <a:p>
            <a:r>
              <a:rPr lang="da-DK" sz="1500" b="1" dirty="0" smtClean="0">
                <a:latin typeface="Consolas" pitchFamily="49" charset="0"/>
              </a:rPr>
              <a:t>{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Console.WriteLine</a:t>
            </a:r>
            <a:r>
              <a:rPr lang="da-DK" sz="1500" dirty="0" smtClean="0">
                <a:latin typeface="Consolas" pitchFamily="49" charset="0"/>
              </a:rPr>
              <a:t>( "i is </a:t>
            </a:r>
            <a:r>
              <a:rPr lang="da-DK" sz="1500" dirty="0" err="1" smtClean="0">
                <a:latin typeface="Consolas" pitchFamily="49" charset="0"/>
              </a:rPr>
              <a:t>big</a:t>
            </a:r>
            <a:r>
              <a:rPr lang="da-DK" sz="1500" dirty="0" smtClean="0">
                <a:latin typeface="Consolas" pitchFamily="49" charset="0"/>
              </a:rPr>
              <a:t>" );</a:t>
            </a:r>
          </a:p>
          <a:p>
            <a:r>
              <a:rPr lang="da-DK" sz="1500" b="1" dirty="0" smtClean="0">
                <a:latin typeface="Consolas" pitchFamily="49" charset="0"/>
              </a:rPr>
              <a:t>}</a:t>
            </a:r>
          </a:p>
          <a:p>
            <a:r>
              <a:rPr lang="da-DK" sz="1500" dirty="0" err="1" smtClean="0">
                <a:latin typeface="Consolas" pitchFamily="49" charset="0"/>
              </a:rPr>
              <a:t>else</a:t>
            </a:r>
            <a:endParaRPr lang="da-DK" sz="1500" dirty="0" smtClean="0">
              <a:latin typeface="Consolas" pitchFamily="49" charset="0"/>
            </a:endParaRPr>
          </a:p>
          <a:p>
            <a:r>
              <a:rPr lang="da-DK" sz="1500" dirty="0" smtClean="0">
                <a:latin typeface="Consolas" pitchFamily="49" charset="0"/>
              </a:rPr>
              <a:t>{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Console.WriteLine</a:t>
            </a:r>
            <a:r>
              <a:rPr lang="da-DK" sz="1500" dirty="0" smtClean="0">
                <a:latin typeface="Consolas" pitchFamily="49" charset="0"/>
              </a:rPr>
              <a:t>( "i is not </a:t>
            </a:r>
            <a:r>
              <a:rPr lang="da-DK" sz="1500" dirty="0" err="1" smtClean="0">
                <a:latin typeface="Consolas" pitchFamily="49" charset="0"/>
              </a:rPr>
              <a:t>much</a:t>
            </a:r>
            <a:r>
              <a:rPr lang="da-DK" sz="1500" dirty="0" smtClean="0">
                <a:latin typeface="Consolas" pitchFamily="49" charset="0"/>
              </a:rPr>
              <a:t>" );</a:t>
            </a:r>
          </a:p>
          <a:p>
            <a:r>
              <a:rPr lang="da-DK" sz="1500" dirty="0" smtClean="0">
                <a:latin typeface="Consolas" pitchFamily="49" charset="0"/>
              </a:rPr>
              <a:t>}</a:t>
            </a:r>
          </a:p>
          <a:p>
            <a:endParaRPr lang="da-DK" sz="1500" b="1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0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Switch handles a predefined set of choices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switch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2053374"/>
            <a:ext cx="7143800" cy="395176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600" dirty="0" err="1" smtClean="0">
                <a:latin typeface="Consolas" pitchFamily="49" charset="0"/>
              </a:rPr>
              <a:t>Console.WriteLine</a:t>
            </a:r>
            <a:r>
              <a:rPr lang="da-DK" sz="1600" dirty="0" smtClean="0">
                <a:latin typeface="Consolas" pitchFamily="49" charset="0"/>
              </a:rPr>
              <a:t>("1 [C#], 2 [VB]");</a:t>
            </a:r>
          </a:p>
          <a:p>
            <a:r>
              <a:rPr lang="da-DK" sz="1600" dirty="0" err="1" smtClean="0">
                <a:latin typeface="Consolas" pitchFamily="49" charset="0"/>
              </a:rPr>
              <a:t>string</a:t>
            </a:r>
            <a:r>
              <a:rPr lang="da-DK" sz="1600" dirty="0" smtClean="0">
                <a:latin typeface="Consolas" pitchFamily="49" charset="0"/>
              </a:rPr>
              <a:t> </a:t>
            </a:r>
            <a:r>
              <a:rPr lang="da-DK" sz="1600" dirty="0" err="1" smtClean="0">
                <a:latin typeface="Consolas" pitchFamily="49" charset="0"/>
              </a:rPr>
              <a:t>langChoice</a:t>
            </a:r>
            <a:r>
              <a:rPr lang="da-DK" sz="1600" dirty="0" smtClean="0">
                <a:latin typeface="Consolas" pitchFamily="49" charset="0"/>
              </a:rPr>
              <a:t> = </a:t>
            </a:r>
            <a:r>
              <a:rPr lang="da-DK" sz="1600" dirty="0" err="1" smtClean="0">
                <a:latin typeface="Consolas" pitchFamily="49" charset="0"/>
              </a:rPr>
              <a:t>Console.ReadLine</a:t>
            </a:r>
            <a:r>
              <a:rPr lang="da-DK" sz="1600" dirty="0" smtClean="0">
                <a:latin typeface="Consolas" pitchFamily="49" charset="0"/>
              </a:rPr>
              <a:t>();</a:t>
            </a:r>
          </a:p>
          <a:p>
            <a:r>
              <a:rPr lang="da-DK" sz="1600" dirty="0" err="1" smtClean="0">
                <a:latin typeface="Consolas" pitchFamily="49" charset="0"/>
              </a:rPr>
              <a:t>int</a:t>
            </a:r>
            <a:r>
              <a:rPr lang="da-DK" sz="1600" dirty="0" smtClean="0">
                <a:latin typeface="Consolas" pitchFamily="49" charset="0"/>
              </a:rPr>
              <a:t> n = </a:t>
            </a:r>
            <a:r>
              <a:rPr lang="da-DK" sz="1600" dirty="0" err="1" smtClean="0">
                <a:latin typeface="Consolas" pitchFamily="49" charset="0"/>
              </a:rPr>
              <a:t>int.Parse</a:t>
            </a:r>
            <a:r>
              <a:rPr lang="da-DK" sz="1600" dirty="0" smtClean="0">
                <a:latin typeface="Consolas" pitchFamily="49" charset="0"/>
              </a:rPr>
              <a:t>( </a:t>
            </a:r>
            <a:r>
              <a:rPr lang="da-DK" sz="1600" dirty="0" err="1" smtClean="0">
                <a:latin typeface="Consolas" pitchFamily="49" charset="0"/>
              </a:rPr>
              <a:t>langChoice</a:t>
            </a:r>
            <a:r>
              <a:rPr lang="da-DK" sz="1600" dirty="0" smtClean="0">
                <a:latin typeface="Consolas" pitchFamily="49" charset="0"/>
              </a:rPr>
              <a:t> );</a:t>
            </a:r>
          </a:p>
          <a:p>
            <a:r>
              <a:rPr lang="da-DK" sz="1600" b="1" dirty="0" smtClean="0">
                <a:latin typeface="Consolas" pitchFamily="49" charset="0"/>
              </a:rPr>
              <a:t>switch( </a:t>
            </a:r>
            <a:r>
              <a:rPr lang="da-DK" sz="1600" dirty="0" smtClean="0">
                <a:latin typeface="Consolas" pitchFamily="49" charset="0"/>
              </a:rPr>
              <a:t>n</a:t>
            </a:r>
            <a:r>
              <a:rPr lang="da-DK" sz="1600" b="1" dirty="0" smtClean="0">
                <a:latin typeface="Consolas" pitchFamily="49" charset="0"/>
              </a:rPr>
              <a:t> )</a:t>
            </a:r>
          </a:p>
          <a:p>
            <a:r>
              <a:rPr lang="da-DK" sz="1600" b="1" dirty="0" smtClean="0">
                <a:latin typeface="Consolas" pitchFamily="49" charset="0"/>
              </a:rPr>
              <a:t>{</a:t>
            </a:r>
          </a:p>
          <a:p>
            <a:r>
              <a:rPr lang="da-DK" sz="1600" dirty="0" smtClean="0">
                <a:latin typeface="Consolas" pitchFamily="49" charset="0"/>
              </a:rPr>
              <a:t>   </a:t>
            </a:r>
            <a:r>
              <a:rPr lang="da-DK" sz="1600" b="1" dirty="0" smtClean="0">
                <a:latin typeface="Consolas" pitchFamily="49" charset="0"/>
              </a:rPr>
              <a:t>case</a:t>
            </a:r>
            <a:r>
              <a:rPr lang="da-DK" sz="1600" dirty="0" smtClean="0">
                <a:latin typeface="Consolas" pitchFamily="49" charset="0"/>
              </a:rPr>
              <a:t> 1</a:t>
            </a:r>
            <a:r>
              <a:rPr lang="da-DK" sz="1600" b="1" dirty="0" smtClean="0">
                <a:latin typeface="Consolas" pitchFamily="49" charset="0"/>
              </a:rPr>
              <a:t>:</a:t>
            </a:r>
          </a:p>
          <a:p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</a:rPr>
              <a:t>("Good choice, C# is a fine language.");</a:t>
            </a:r>
          </a:p>
          <a:p>
            <a:r>
              <a:rPr lang="da-DK" sz="1600" dirty="0" smtClean="0">
                <a:latin typeface="Consolas" pitchFamily="49" charset="0"/>
              </a:rPr>
              <a:t>      </a:t>
            </a:r>
            <a:r>
              <a:rPr lang="da-DK" sz="1600" b="1" dirty="0" smtClean="0">
                <a:latin typeface="Consolas" pitchFamily="49" charset="0"/>
              </a:rPr>
              <a:t>break;</a:t>
            </a:r>
          </a:p>
          <a:p>
            <a:r>
              <a:rPr lang="da-DK" sz="1600" dirty="0" smtClean="0">
                <a:latin typeface="Consolas" pitchFamily="49" charset="0"/>
              </a:rPr>
              <a:t>   </a:t>
            </a:r>
            <a:r>
              <a:rPr lang="da-DK" sz="1600" b="1" dirty="0" smtClean="0">
                <a:latin typeface="Consolas" pitchFamily="49" charset="0"/>
              </a:rPr>
              <a:t>case</a:t>
            </a:r>
            <a:r>
              <a:rPr lang="da-DK" sz="1600" dirty="0" smtClean="0">
                <a:latin typeface="Consolas" pitchFamily="49" charset="0"/>
              </a:rPr>
              <a:t> 2</a:t>
            </a:r>
            <a:r>
              <a:rPr lang="da-DK" sz="1600" b="1" dirty="0" smtClean="0">
                <a:latin typeface="Consolas" pitchFamily="49" charset="0"/>
              </a:rPr>
              <a:t>:</a:t>
            </a:r>
          </a:p>
          <a:p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</a:rPr>
              <a:t>("VB .NET: OOP, multithreading, and more!");</a:t>
            </a:r>
          </a:p>
          <a:p>
            <a:r>
              <a:rPr lang="da-DK" sz="1600" dirty="0" smtClean="0">
                <a:latin typeface="Consolas" pitchFamily="49" charset="0"/>
              </a:rPr>
              <a:t>      </a:t>
            </a:r>
            <a:r>
              <a:rPr lang="da-DK" sz="1600" b="1" dirty="0" smtClean="0">
                <a:latin typeface="Consolas" pitchFamily="49" charset="0"/>
              </a:rPr>
              <a:t>break;</a:t>
            </a:r>
          </a:p>
          <a:p>
            <a:r>
              <a:rPr lang="da-DK" sz="1600" dirty="0" smtClean="0">
                <a:latin typeface="Consolas" pitchFamily="49" charset="0"/>
              </a:rPr>
              <a:t>   </a:t>
            </a:r>
            <a:r>
              <a:rPr lang="da-DK" sz="1600" b="1" dirty="0" smtClean="0">
                <a:latin typeface="Consolas" pitchFamily="49" charset="0"/>
              </a:rPr>
              <a:t>default:</a:t>
            </a:r>
          </a:p>
          <a:p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</a:rPr>
              <a:t>("Well...good luck with that!");</a:t>
            </a:r>
          </a:p>
          <a:p>
            <a:r>
              <a:rPr lang="da-DK" sz="1600" dirty="0" smtClean="0">
                <a:latin typeface="Consolas" pitchFamily="49" charset="0"/>
              </a:rPr>
              <a:t>      </a:t>
            </a:r>
            <a:r>
              <a:rPr lang="da-DK" sz="1600" b="1" dirty="0" smtClean="0">
                <a:latin typeface="Consolas" pitchFamily="49" charset="0"/>
              </a:rPr>
              <a:t>break;</a:t>
            </a:r>
          </a:p>
          <a:p>
            <a:r>
              <a:rPr lang="da-DK" sz="1600" b="1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83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Selection Statements</a:t>
            </a:r>
            <a:endParaRPr lang="en-US" sz="3200" dirty="0"/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Statements</a:t>
            </a:r>
          </a:p>
          <a:p>
            <a:r>
              <a:rPr lang="en-US" sz="3200" dirty="0"/>
              <a:t>Jump Statements </a:t>
            </a:r>
            <a:endParaRPr lang="en-US" sz="3200" dirty="0" smtClean="0"/>
          </a:p>
          <a:p>
            <a:r>
              <a:rPr lang="en-US" sz="3200" dirty="0" smtClean="0"/>
              <a:t>Creating </a:t>
            </a:r>
            <a:r>
              <a:rPr lang="en-US" sz="3200" dirty="0"/>
              <a:t>and Calling Methods</a:t>
            </a:r>
          </a:p>
          <a:p>
            <a:r>
              <a:rPr lang="en-US" sz="3200" dirty="0"/>
              <a:t>Passing Parameters</a:t>
            </a:r>
          </a:p>
          <a:p>
            <a:r>
              <a:rPr lang="en-US" sz="3200" dirty="0"/>
              <a:t>Variations of </a:t>
            </a:r>
            <a:r>
              <a:rPr lang="en-US" sz="3200" dirty="0" smtClean="0"/>
              <a:t>Methods</a:t>
            </a:r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05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Uses Initialization, a terminating Condition, and an </a:t>
            </a:r>
            <a:r>
              <a:rPr lang="en-US" sz="2000" dirty="0" err="1" smtClean="0"/>
              <a:t>Incrementation</a:t>
            </a:r>
            <a:r>
              <a:rPr lang="en-US" sz="2000" dirty="0" smtClean="0"/>
              <a:t> statement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Can iterate over several variables</a:t>
            </a:r>
          </a:p>
          <a:p>
            <a:pPr eaLnBrk="1" hangingPunct="1"/>
            <a:r>
              <a:rPr lang="en-US" sz="2000" dirty="0" smtClean="0"/>
              <a:t>Any of the three can be left out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for</a:t>
            </a:r>
            <a:r>
              <a:rPr lang="en-US" dirty="0" smtClean="0"/>
              <a:t> 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276871"/>
            <a:ext cx="6996138" cy="20162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// Note! "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" is only visible within the for loop.</a:t>
            </a:r>
          </a:p>
          <a:p>
            <a:r>
              <a:rPr lang="nn-NO" b="1" dirty="0" smtClean="0">
                <a:latin typeface="Consolas" pitchFamily="49" charset="0"/>
              </a:rPr>
              <a:t>for( </a:t>
            </a:r>
            <a:r>
              <a:rPr lang="nn-NO" dirty="0" smtClean="0">
                <a:latin typeface="Consolas" pitchFamily="49" charset="0"/>
              </a:rPr>
              <a:t>int i = 0</a:t>
            </a:r>
            <a:r>
              <a:rPr lang="nn-NO" b="1" dirty="0" smtClean="0">
                <a:latin typeface="Consolas" pitchFamily="49" charset="0"/>
              </a:rPr>
              <a:t>; </a:t>
            </a:r>
            <a:r>
              <a:rPr lang="nn-NO" dirty="0" smtClean="0">
                <a:latin typeface="Consolas" pitchFamily="49" charset="0"/>
              </a:rPr>
              <a:t>i &lt; 4</a:t>
            </a:r>
            <a:r>
              <a:rPr lang="nn-NO" b="1" dirty="0" smtClean="0">
                <a:latin typeface="Consolas" pitchFamily="49" charset="0"/>
              </a:rPr>
              <a:t>; </a:t>
            </a:r>
            <a:r>
              <a:rPr lang="nn-NO" dirty="0" smtClean="0">
                <a:latin typeface="Consolas" pitchFamily="49" charset="0"/>
              </a:rPr>
              <a:t>i++ </a:t>
            </a:r>
            <a:r>
              <a:rPr lang="nn-NO" b="1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"Number is: {0} ", i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// "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" is not visible here.</a:t>
            </a:r>
            <a:endParaRPr lang="da-DK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5088639"/>
            <a:ext cx="6858048" cy="12050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nn-NO" dirty="0" smtClean="0">
                <a:latin typeface="Consolas" pitchFamily="49" charset="0"/>
              </a:rPr>
              <a:t>for( int i = 0, j = 10; ; i++, j -= 10 )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"i = {0}. j = {1}",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, j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2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Iterates over all elements of an enumerable set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Counter variable is read-only!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Type must implement the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/>
              <a:t> interface (more about that later)</a:t>
            </a:r>
          </a:p>
          <a:p>
            <a:pPr lvl="1" eaLnBrk="1" hangingPunct="1"/>
            <a:r>
              <a:rPr lang="en-US" dirty="0" smtClean="0"/>
              <a:t>Works for a number of predefined as well as user-defined types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foreach</a:t>
            </a:r>
            <a:r>
              <a:rPr lang="en-US" dirty="0" smtClean="0"/>
              <a:t> Loop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1988840"/>
            <a:ext cx="6858048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int[] myArray = { 42, 87, 112, 99, 208 };</a:t>
            </a:r>
            <a:endParaRPr lang="nn-NO" b="1" dirty="0" smtClean="0">
              <a:latin typeface="Consolas" pitchFamily="49" charset="0"/>
            </a:endParaRPr>
          </a:p>
          <a:p>
            <a:r>
              <a:rPr lang="nn-NO" b="1" dirty="0" smtClean="0">
                <a:latin typeface="Consolas" pitchFamily="49" charset="0"/>
              </a:rPr>
              <a:t>foreach( int </a:t>
            </a:r>
            <a:r>
              <a:rPr lang="nn-NO" dirty="0" smtClean="0">
                <a:latin typeface="Consolas" pitchFamily="49" charset="0"/>
              </a:rPr>
              <a:t>i</a:t>
            </a:r>
            <a:r>
              <a:rPr lang="nn-NO" b="1" dirty="0" smtClean="0">
                <a:latin typeface="Consolas" pitchFamily="49" charset="0"/>
              </a:rPr>
              <a:t> in </a:t>
            </a:r>
            <a:r>
              <a:rPr lang="nn-NO" dirty="0" smtClean="0">
                <a:latin typeface="Consolas" pitchFamily="49" charset="0"/>
              </a:rPr>
              <a:t>myArray</a:t>
            </a:r>
            <a:r>
              <a:rPr lang="nn-NO" b="1" dirty="0" smtClean="0">
                <a:latin typeface="Consolas" pitchFamily="49" charset="0"/>
              </a:rPr>
              <a:t> 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("Number is: {0} ",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  <a:p>
            <a:endParaRPr lang="da-DK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// "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" is not visible here.</a:t>
            </a:r>
            <a:endParaRPr lang="da-DK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9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Iterates zero or more times</a:t>
            </a:r>
          </a:p>
          <a:p>
            <a:pPr eaLnBrk="1" hangingPunct="1"/>
            <a:r>
              <a:rPr lang="en-US" dirty="0" smtClean="0"/>
              <a:t>Iterating Boolean condition is evaluated before each iteration</a:t>
            </a:r>
          </a:p>
          <a:p>
            <a:pPr eaLnBrk="1" hangingPunct="1"/>
            <a:r>
              <a:rPr lang="en-US" dirty="0" smtClean="0"/>
              <a:t>Executes statement block if condition is true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Condition must be Boolean</a:t>
            </a:r>
          </a:p>
          <a:p>
            <a:pPr eaLnBrk="1" hangingPunct="1"/>
            <a:r>
              <a:rPr lang="en-US" dirty="0" smtClean="0"/>
              <a:t>Parentheses are required – braces are not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while</a:t>
            </a:r>
            <a:r>
              <a:rPr lang="en-US" dirty="0" smtClean="0"/>
              <a:t> 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2636912"/>
            <a:ext cx="6858048" cy="172078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userIsDone</a:t>
            </a:r>
            <a:r>
              <a:rPr lang="da-DK" dirty="0" smtClean="0">
                <a:latin typeface="Consolas" pitchFamily="49" charset="0"/>
              </a:rPr>
              <a:t> = "";</a:t>
            </a:r>
          </a:p>
          <a:p>
            <a:r>
              <a:rPr lang="da-DK" b="1" dirty="0" err="1" smtClean="0">
                <a:latin typeface="Consolas" pitchFamily="49" charset="0"/>
              </a:rPr>
              <a:t>while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userIsDone.ToLower</a:t>
            </a:r>
            <a:r>
              <a:rPr lang="da-DK" dirty="0" smtClean="0">
                <a:latin typeface="Consolas" pitchFamily="49" charset="0"/>
              </a:rPr>
              <a:t>() != "</a:t>
            </a:r>
            <a:r>
              <a:rPr lang="da-DK" dirty="0" err="1" smtClean="0">
                <a:latin typeface="Consolas" pitchFamily="49" charset="0"/>
              </a:rPr>
              <a:t>yes</a:t>
            </a:r>
            <a:r>
              <a:rPr lang="da-DK" dirty="0" smtClean="0">
                <a:latin typeface="Consolas" pitchFamily="49" charset="0"/>
              </a:rPr>
              <a:t>" 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</a:t>
            </a:r>
            <a:r>
              <a:rPr lang="en-US" dirty="0" smtClean="0">
                <a:latin typeface="Consolas" pitchFamily="49" charset="0"/>
              </a:rPr>
              <a:t>("Are you done? [yes] [no]: ");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userIsDone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Console.ReadLine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b="1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9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11084</TotalTime>
  <Words>2869</Words>
  <Application>Microsoft Macintosh PowerPoint</Application>
  <PresentationFormat>On-screen Show (4:3)</PresentationFormat>
  <Paragraphs>770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Calibri</vt:lpstr>
      <vt:lpstr>Consolas</vt:lpstr>
      <vt:lpstr>Monotype Sorts</vt:lpstr>
      <vt:lpstr>Segoe UI Light</vt:lpstr>
      <vt:lpstr>Times</vt:lpstr>
      <vt:lpstr>Wingdings</vt:lpstr>
      <vt:lpstr>Wingdings 2</vt:lpstr>
      <vt:lpstr>Wingdings 3</vt:lpstr>
      <vt:lpstr>Arial</vt:lpstr>
      <vt:lpstr>Concourse</vt:lpstr>
      <vt:lpstr>Module 03  ”Statements and Methods” </vt:lpstr>
      <vt:lpstr>Agenda</vt:lpstr>
      <vt:lpstr>if-else Statements</vt:lpstr>
      <vt:lpstr>Nested if-else</vt:lpstr>
      <vt:lpstr>switch</vt:lpstr>
      <vt:lpstr>Agenda</vt:lpstr>
      <vt:lpstr>for Loop</vt:lpstr>
      <vt:lpstr>foreach Loop </vt:lpstr>
      <vt:lpstr>while Loop</vt:lpstr>
      <vt:lpstr>do-while Loop</vt:lpstr>
      <vt:lpstr>Agenda</vt:lpstr>
      <vt:lpstr>continue</vt:lpstr>
      <vt:lpstr>break</vt:lpstr>
      <vt:lpstr>goto</vt:lpstr>
      <vt:lpstr>Agenda</vt:lpstr>
      <vt:lpstr>The Syntax of a Method</vt:lpstr>
      <vt:lpstr>Local Variables</vt:lpstr>
      <vt:lpstr>Invoking a Method</vt:lpstr>
      <vt:lpstr>Returning from a Method</vt:lpstr>
      <vt:lpstr>Returning Values from Methods</vt:lpstr>
      <vt:lpstr>Implicit Typing in Methods</vt:lpstr>
      <vt:lpstr>Agenda</vt:lpstr>
      <vt:lpstr>Passing Parameters by Value</vt:lpstr>
      <vt:lpstr>The ref Modifier</vt:lpstr>
      <vt:lpstr>The out Modifer</vt:lpstr>
      <vt:lpstr>The params Modifier</vt:lpstr>
      <vt:lpstr>Optional Parameters</vt:lpstr>
      <vt:lpstr>Named Parameters</vt:lpstr>
      <vt:lpstr>Agenda</vt:lpstr>
      <vt:lpstr>Overloading Methods</vt:lpstr>
      <vt:lpstr>Method Signatures</vt:lpstr>
      <vt:lpstr>Methods and Reference Types </vt:lpstr>
      <vt:lpstr>Recursive Methods</vt:lpstr>
      <vt:lpstr>Summary</vt:lpstr>
      <vt:lpstr>Quiz: Methods – Right or Wrong?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03 - Statements and Methods</dc:subject>
  <dc:creator>Jesper Gulmann Henriksen</dc:creator>
  <cp:lastModifiedBy>Martin Esmann</cp:lastModifiedBy>
  <cp:revision>922</cp:revision>
  <dcterms:created xsi:type="dcterms:W3CDTF">2009-04-01T20:01:27Z</dcterms:created>
  <dcterms:modified xsi:type="dcterms:W3CDTF">2017-05-13T14:30:18Z</dcterms:modified>
</cp:coreProperties>
</file>