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handoutMasterIdLst>
    <p:handoutMasterId r:id="rId78"/>
  </p:handoutMasterIdLst>
  <p:sldIdLst>
    <p:sldId id="256" r:id="rId2"/>
    <p:sldId id="745" r:id="rId3"/>
    <p:sldId id="895" r:id="rId4"/>
    <p:sldId id="896" r:id="rId5"/>
    <p:sldId id="897" r:id="rId6"/>
    <p:sldId id="898" r:id="rId7"/>
    <p:sldId id="899" r:id="rId8"/>
    <p:sldId id="986" r:id="rId9"/>
    <p:sldId id="901" r:id="rId10"/>
    <p:sldId id="902" r:id="rId11"/>
    <p:sldId id="903" r:id="rId12"/>
    <p:sldId id="904" r:id="rId13"/>
    <p:sldId id="987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88" r:id="rId23"/>
    <p:sldId id="915" r:id="rId24"/>
    <p:sldId id="916" r:id="rId25"/>
    <p:sldId id="917" r:id="rId26"/>
    <p:sldId id="918" r:id="rId27"/>
    <p:sldId id="919" r:id="rId28"/>
    <p:sldId id="989" r:id="rId29"/>
    <p:sldId id="928" r:id="rId30"/>
    <p:sldId id="929" r:id="rId31"/>
    <p:sldId id="930" r:id="rId32"/>
    <p:sldId id="931" r:id="rId33"/>
    <p:sldId id="932" r:id="rId34"/>
    <p:sldId id="990" r:id="rId35"/>
    <p:sldId id="934" r:id="rId36"/>
    <p:sldId id="935" r:id="rId37"/>
    <p:sldId id="936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  <p:sldId id="991" r:id="rId48"/>
    <p:sldId id="953" r:id="rId49"/>
    <p:sldId id="954" r:id="rId50"/>
    <p:sldId id="955" r:id="rId51"/>
    <p:sldId id="956" r:id="rId52"/>
    <p:sldId id="957" r:id="rId53"/>
    <p:sldId id="958" r:id="rId54"/>
    <p:sldId id="959" r:id="rId55"/>
    <p:sldId id="992" r:id="rId56"/>
    <p:sldId id="965" r:id="rId57"/>
    <p:sldId id="966" r:id="rId58"/>
    <p:sldId id="967" r:id="rId59"/>
    <p:sldId id="968" r:id="rId60"/>
    <p:sldId id="969" r:id="rId61"/>
    <p:sldId id="970" r:id="rId62"/>
    <p:sldId id="971" r:id="rId63"/>
    <p:sldId id="972" r:id="rId64"/>
    <p:sldId id="973" r:id="rId65"/>
    <p:sldId id="974" r:id="rId66"/>
    <p:sldId id="993" r:id="rId67"/>
    <p:sldId id="976" r:id="rId68"/>
    <p:sldId id="977" r:id="rId69"/>
    <p:sldId id="978" r:id="rId70"/>
    <p:sldId id="979" r:id="rId71"/>
    <p:sldId id="980" r:id="rId72"/>
    <p:sldId id="994" r:id="rId73"/>
    <p:sldId id="839" r:id="rId74"/>
    <p:sldId id="995" r:id="rId75"/>
    <p:sldId id="741" r:id="rId76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07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6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baseline="0" dirty="0" smtClean="0">
                <a:latin typeface="Times" pitchFamily="48" charset="0"/>
              </a:rPr>
              <a:t>Inheritance and Polymorphism are the topic of the next module.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3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1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158977"/>
            <a:ext cx="4953000" cy="162506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You have already</a:t>
            </a:r>
            <a:r>
              <a:rPr lang="en-US" baseline="0" dirty="0" smtClean="0">
                <a:latin typeface="Times" pitchFamily="48" charset="0"/>
              </a:rPr>
              <a:t> seen class Program several times by now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how to add a class in Visual Studio 2012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Pinpoint</a:t>
            </a:r>
            <a:r>
              <a:rPr lang="en-US" baseline="0" dirty="0" smtClean="0">
                <a:latin typeface="Times" pitchFamily="48" charset="0"/>
              </a:rPr>
              <a:t> “State” and “Functionality”, i.e. attributes and behavior etc.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As you know by now, state should actually never be public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latin typeface="Times" pitchFamily="4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Times" pitchFamily="48" charset="0"/>
                <a:sym typeface="Wingdings" pitchFamily="2" charset="2"/>
              </a:rPr>
              <a:t>Members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 as opposed to local variables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0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Walk</a:t>
            </a:r>
            <a:r>
              <a:rPr lang="en-US" baseline="0" dirty="0" smtClean="0">
                <a:latin typeface="Times" pitchFamily="48" charset="0"/>
              </a:rPr>
              <a:t> through the semantics of execution (boxes and arrows).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Ask what they think happens in the example below. Afterwards try in the example code.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baseline="0" dirty="0" smtClean="0">
                <a:latin typeface="Times" pitchFamily="48" charset="0"/>
              </a:rPr>
              <a:t>For the purpose of setting the scene for the default constructors, set a breakpoint in the code to examine the values of the class members.</a:t>
            </a:r>
            <a:endParaRPr lang="en-US" b="1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8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Constructors never have</a:t>
            </a:r>
            <a:r>
              <a:rPr lang="en-US" baseline="0" dirty="0" smtClean="0">
                <a:latin typeface="Times" pitchFamily="48" charset="0"/>
              </a:rPr>
              <a:t> return values!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 program and inspect values</a:t>
            </a:r>
          </a:p>
        </p:txBody>
      </p:sp>
    </p:spTree>
    <p:extLst>
      <p:ext uri="{BB962C8B-B14F-4D97-AF65-F5344CB8AC3E}">
        <p14:creationId xmlns:p14="http://schemas.microsoft.com/office/powerpoint/2010/main" val="2203859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corresponding overloaded</a:t>
            </a:r>
            <a:r>
              <a:rPr lang="en-US" baseline="0" dirty="0" smtClean="0">
                <a:latin typeface="Times" pitchFamily="48" charset="0"/>
              </a:rPr>
              <a:t> constructor is then invoked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To illustrate the last point, in the example create a Car </a:t>
            </a:r>
            <a:r>
              <a:rPr lang="en-US" dirty="0" err="1" smtClean="0">
                <a:latin typeface="Times" pitchFamily="48" charset="0"/>
              </a:rPr>
              <a:t>car</a:t>
            </a:r>
            <a:r>
              <a:rPr lang="en-US" dirty="0" smtClean="0">
                <a:latin typeface="Times" pitchFamily="48" charset="0"/>
              </a:rPr>
              <a:t> = new Car();</a:t>
            </a:r>
          </a:p>
        </p:txBody>
      </p:sp>
    </p:spTree>
    <p:extLst>
      <p:ext uri="{BB962C8B-B14F-4D97-AF65-F5344CB8AC3E}">
        <p14:creationId xmlns:p14="http://schemas.microsoft.com/office/powerpoint/2010/main" val="200586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" pitchFamily="48" charset="0"/>
              </a:rPr>
              <a:t>petName</a:t>
            </a:r>
            <a:r>
              <a:rPr lang="en-US" dirty="0" smtClean="0">
                <a:latin typeface="Times" pitchFamily="48" charset="0"/>
              </a:rPr>
              <a:t> = </a:t>
            </a:r>
            <a:r>
              <a:rPr lang="en-US" dirty="0" err="1" smtClean="0">
                <a:latin typeface="Times" pitchFamily="48" charset="0"/>
              </a:rPr>
              <a:t>petName</a:t>
            </a:r>
            <a:r>
              <a:rPr lang="en-US" dirty="0" smtClean="0">
                <a:latin typeface="Times" pitchFamily="48" charset="0"/>
              </a:rPr>
              <a:t> does nothing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</a:t>
            </a:r>
            <a:r>
              <a:rPr lang="en-US" dirty="0" err="1" smtClean="0">
                <a:latin typeface="Times" pitchFamily="48" charset="0"/>
              </a:rPr>
              <a:t>Intellisense</a:t>
            </a:r>
            <a:r>
              <a:rPr lang="en-US" baseline="0" dirty="0" smtClean="0">
                <a:latin typeface="Times" pitchFamily="48" charset="0"/>
              </a:rPr>
              <a:t> for example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2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this keyword is not mandatory for chaining constructors, but a very good practice</a:t>
            </a:r>
            <a:r>
              <a:rPr lang="en-US" baseline="0" dirty="0" smtClean="0">
                <a:latin typeface="Times" pitchFamily="48" charset="0"/>
              </a:rPr>
              <a:t> (setting the scene for the base keyword later) which leads to </a:t>
            </a:r>
            <a:r>
              <a:rPr lang="en-US" baseline="0" dirty="0" err="1" smtClean="0">
                <a:latin typeface="Times" pitchFamily="48" charset="0"/>
              </a:rPr>
              <a:t>mainable</a:t>
            </a:r>
            <a:r>
              <a:rPr lang="en-US" baseline="0" dirty="0" smtClean="0">
                <a:latin typeface="Times" pitchFamily="48" charset="0"/>
              </a:rPr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E.g.: Rename </a:t>
            </a:r>
            <a:r>
              <a:rPr lang="en-US" baseline="0" dirty="0" err="1" smtClean="0">
                <a:latin typeface="Times" pitchFamily="48" charset="0"/>
              </a:rPr>
              <a:t>petName</a:t>
            </a:r>
            <a:r>
              <a:rPr lang="en-US" baseline="0" dirty="0" smtClean="0">
                <a:latin typeface="Times" pitchFamily="48" charset="0"/>
              </a:rPr>
              <a:t> -&gt; </a:t>
            </a:r>
            <a:r>
              <a:rPr lang="en-US" baseline="0" dirty="0" err="1" smtClean="0">
                <a:latin typeface="Times" pitchFamily="48" charset="0"/>
              </a:rPr>
              <a:t>nickName</a:t>
            </a:r>
            <a:r>
              <a:rPr lang="en-US" baseline="0" dirty="0" smtClean="0">
                <a:latin typeface="Times" pitchFamily="48" charset="0"/>
              </a:rPr>
              <a:t>!!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“Master constructor” is usually the one with most parameters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“this” can also be formatted on the next line, of course!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2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2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excellent for dividing</a:t>
            </a:r>
            <a:r>
              <a:rPr lang="en-US" baseline="0" dirty="0" smtClean="0">
                <a:latin typeface="Times" pitchFamily="48" charset="0"/>
              </a:rPr>
              <a:t> into parts, e.g. a compiler-generated class and a part which the programmer can modify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79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53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</a:t>
            </a:r>
            <a:r>
              <a:rPr lang="en-US" baseline="0" dirty="0" smtClean="0">
                <a:latin typeface="Times" pitchFamily="48" charset="0"/>
              </a:rPr>
              <a:t> each modifier (touch upon inheritance)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Explain internal is new and is a physical access modifier (as opposed to the others). We will not spend much time on it here. Interesting when defining .NET class libraries!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Draw the boxes from [2124, Module 11].</a:t>
            </a:r>
          </a:p>
        </p:txBody>
      </p:sp>
    </p:spTree>
    <p:extLst>
      <p:ext uri="{BB962C8B-B14F-4D97-AF65-F5344CB8AC3E}">
        <p14:creationId xmlns:p14="http://schemas.microsoft.com/office/powerpoint/2010/main" val="376245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what they think</a:t>
            </a:r>
            <a:r>
              <a:rPr lang="en-US" baseline="0" dirty="0" smtClean="0">
                <a:latin typeface="Times" pitchFamily="48" charset="0"/>
              </a:rPr>
              <a:t> that a private constructor signifies! (Cannot be instantiated)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70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“…And why would they even be attempted private?” :-)</a:t>
            </a:r>
          </a:p>
        </p:txBody>
      </p:sp>
    </p:spTree>
    <p:extLst>
      <p:ext uri="{BB962C8B-B14F-4D97-AF65-F5344CB8AC3E}">
        <p14:creationId xmlns:p14="http://schemas.microsoft.com/office/powerpoint/2010/main" val="1718402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24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</a:t>
            </a:r>
            <a:r>
              <a:rPr lang="en-US" baseline="0" dirty="0" smtClean="0">
                <a:latin typeface="Times" pitchFamily="48" charset="0"/>
              </a:rPr>
              <a:t> definition: </a:t>
            </a:r>
            <a:r>
              <a:rPr lang="en-US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 usage 1: Wrong. Must new.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 usage 2: 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Person definition: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Wrong: Constructors</a:t>
            </a:r>
            <a:r>
              <a:rPr lang="en-US" baseline="0" dirty="0" smtClean="0">
                <a:latin typeface="Times" pitchFamily="48" charset="0"/>
              </a:rPr>
              <a:t> have no return value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Person usage 1: 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Person usage</a:t>
            </a:r>
            <a:r>
              <a:rPr lang="en-US" baseline="0" dirty="0" smtClean="0">
                <a:latin typeface="Times" pitchFamily="48" charset="0"/>
              </a:rPr>
              <a:t> 2: Wrong. Custom constructor removes default constructor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Person usage 3: Wrong.</a:t>
            </a:r>
            <a:r>
              <a:rPr lang="en-US" baseline="0" dirty="0" smtClean="0">
                <a:latin typeface="Times" pitchFamily="48" charset="0"/>
              </a:rPr>
              <a:t> Name is private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98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57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6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Started</a:t>
            </a:r>
            <a:r>
              <a:rPr lang="en-US" baseline="0" dirty="0" smtClean="0">
                <a:latin typeface="Times" pitchFamily="48" charset="0"/>
              </a:rPr>
              <a:t> with </a:t>
            </a:r>
            <a:r>
              <a:rPr lang="en-US" baseline="0" dirty="0" err="1" smtClean="0">
                <a:latin typeface="Times" pitchFamily="48" charset="0"/>
              </a:rPr>
              <a:t>Simula</a:t>
            </a:r>
            <a:r>
              <a:rPr lang="en-US" baseline="0" dirty="0" smtClean="0">
                <a:latin typeface="Times" pitchFamily="48" charset="0"/>
              </a:rPr>
              <a:t> in 1973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Strong Scandinavian tradition with </a:t>
            </a:r>
            <a:r>
              <a:rPr lang="en-US" baseline="0" dirty="0" err="1" smtClean="0">
                <a:latin typeface="Times" pitchFamily="48" charset="0"/>
              </a:rPr>
              <a:t>Kresten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Nygaard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35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</a:t>
            </a:r>
            <a:r>
              <a:rPr lang="en-US" baseline="0" dirty="0" smtClean="0">
                <a:latin typeface="Times" pitchFamily="48" charset="0"/>
              </a:rPr>
              <a:t> example to prove this point.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</a:t>
            </a:r>
            <a:r>
              <a:rPr lang="en-US" baseline="0" dirty="0" smtClean="0">
                <a:latin typeface="Times" pitchFamily="48" charset="0"/>
              </a:rPr>
              <a:t> “double” ought to have been “decimal”! Go through example fixing double -&gt; decimal (remembering the “m”)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89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Actually misleading to set interest</a:t>
            </a:r>
            <a:r>
              <a:rPr lang="en-US" baseline="0" dirty="0" smtClean="0">
                <a:latin typeface="Times" pitchFamily="48" charset="0"/>
              </a:rPr>
              <a:t> rate on a single object. Should be set of the class!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Modify the example of the previous slide to create a static </a:t>
            </a:r>
            <a:r>
              <a:rPr lang="en-US" baseline="0" dirty="0" err="1" smtClean="0">
                <a:latin typeface="Times" pitchFamily="48" charset="0"/>
              </a:rPr>
              <a:t>SetInterestRate</a:t>
            </a:r>
            <a:r>
              <a:rPr lang="en-US" baseline="0" dirty="0" smtClean="0">
                <a:latin typeface="Times" pitchFamily="48" charset="0"/>
              </a:rPr>
              <a:t>() method!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You already know Main as a static method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Static data and method does not need an instance of the class!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0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Fabricate</a:t>
            </a:r>
            <a:r>
              <a:rPr lang="en-US" baseline="0" dirty="0" smtClean="0">
                <a:latin typeface="Times" pitchFamily="48" charset="0"/>
              </a:rPr>
              <a:t> the static constructor in the previous example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point is that the value of the current interest rate maybe should be retrieved from a database or something, i.e. dynamic!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99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Very</a:t>
            </a:r>
            <a:r>
              <a:rPr lang="en-US" baseline="0" dirty="0" smtClean="0">
                <a:latin typeface="Times" pitchFamily="48" charset="0"/>
              </a:rPr>
              <a:t> good for utility classes and libraries of computations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 we will later see…: Extension Methods will improve further on this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4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6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Traditionally, people have used “</a:t>
            </a:r>
            <a:r>
              <a:rPr lang="en-US" dirty="0" err="1" smtClean="0">
                <a:latin typeface="Times" pitchFamily="48" charset="0"/>
              </a:rPr>
              <a:t>accessor</a:t>
            </a:r>
            <a:r>
              <a:rPr lang="en-US" dirty="0" smtClean="0">
                <a:latin typeface="Times" pitchFamily="48" charset="0"/>
              </a:rPr>
              <a:t>” and “</a:t>
            </a:r>
            <a:r>
              <a:rPr lang="en-US" dirty="0" err="1" smtClean="0">
                <a:latin typeface="Times" pitchFamily="48" charset="0"/>
              </a:rPr>
              <a:t>mutator</a:t>
            </a:r>
            <a:r>
              <a:rPr lang="en-US" dirty="0" smtClean="0">
                <a:latin typeface="Times" pitchFamily="48" charset="0"/>
              </a:rPr>
              <a:t>” methods, e.g.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GetState</a:t>
            </a:r>
            <a:r>
              <a:rPr lang="en-US" baseline="0" dirty="0" smtClean="0">
                <a:latin typeface="Times" pitchFamily="48" charset="0"/>
              </a:rPr>
              <a:t>(), </a:t>
            </a:r>
            <a:r>
              <a:rPr lang="en-US" baseline="0" dirty="0" err="1" smtClean="0">
                <a:latin typeface="Times" pitchFamily="48" charset="0"/>
              </a:rPr>
              <a:t>SetState</a:t>
            </a:r>
            <a:r>
              <a:rPr lang="en-US" baseline="0" dirty="0" smtClean="0">
                <a:latin typeface="Times" pitchFamily="48" charset="0"/>
              </a:rPr>
              <a:t>() etc.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 example program.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Insert </a:t>
            </a:r>
            <a:r>
              <a:rPr lang="en-US" baseline="0" dirty="0" err="1" smtClean="0">
                <a:latin typeface="Times" pitchFamily="48" charset="0"/>
              </a:rPr>
              <a:t>Console.WriteLine</a:t>
            </a:r>
            <a:r>
              <a:rPr lang="en-US" baseline="0" dirty="0" smtClean="0">
                <a:latin typeface="Times" pitchFamily="48" charset="0"/>
              </a:rPr>
              <a:t> in get and set and observe flow. Ask students what they expect from +=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Limit setter to chop string to length 10 to show off power of properties.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</a:t>
            </a:r>
            <a:r>
              <a:rPr lang="en-US" baseline="0" smtClean="0">
                <a:latin typeface="Times" pitchFamily="48" charset="0"/>
              </a:rPr>
              <a:t>prop snippet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2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Compile-time error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 few restrictions apply: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Access</a:t>
            </a:r>
            <a:r>
              <a:rPr lang="en-US" baseline="0" dirty="0" smtClean="0">
                <a:latin typeface="Times" pitchFamily="48" charset="0"/>
              </a:rPr>
              <a:t> modifier </a:t>
            </a:r>
            <a:r>
              <a:rPr lang="en-US" dirty="0" smtClean="0">
                <a:latin typeface="Times" pitchFamily="48" charset="0"/>
              </a:rPr>
              <a:t>cannot</a:t>
            </a:r>
            <a:r>
              <a:rPr lang="en-US" baseline="0" dirty="0" smtClean="0">
                <a:latin typeface="Times" pitchFamily="48" charset="0"/>
              </a:rPr>
              <a:t> be more liberal than that of parent property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25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Mention Automatic</a:t>
            </a:r>
            <a:r>
              <a:rPr lang="en-US" baseline="0" dirty="0" smtClean="0">
                <a:latin typeface="Times" pitchFamily="48" charset="0"/>
              </a:rPr>
              <a:t> Properties, which we will cover later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64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Compiler generates backing store for variable.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Looks</a:t>
            </a:r>
            <a:r>
              <a:rPr lang="en-US" baseline="0" dirty="0" smtClean="0">
                <a:latin typeface="Times" pitchFamily="48" charset="0"/>
              </a:rPr>
              <a:t> like an abstract definition, but it is not!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Are used as ordinary properties. Backing field is never used explicitly!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Extremely convenient.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Snippet “prop” in fact uses automatic properties.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70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From the</a:t>
            </a:r>
            <a:r>
              <a:rPr lang="en-US" baseline="0" dirty="0" smtClean="0">
                <a:latin typeface="Times" pitchFamily="48" charset="0"/>
              </a:rPr>
              <a:t> accompanying example, remove the initialization in the constructor and see that </a:t>
            </a:r>
            <a:r>
              <a:rPr lang="en-US" baseline="0" dirty="0" err="1" smtClean="0">
                <a:latin typeface="Times" pitchFamily="48" charset="0"/>
              </a:rPr>
              <a:t>c.PetName</a:t>
            </a:r>
            <a:r>
              <a:rPr lang="en-US" baseline="0" dirty="0" smtClean="0">
                <a:latin typeface="Times" pitchFamily="48" charset="0"/>
              </a:rPr>
              <a:t> is null!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8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97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35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76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7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11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Enforce</a:t>
            </a:r>
            <a:r>
              <a:rPr lang="en-US" baseline="0" dirty="0" smtClean="0">
                <a:latin typeface="Times" pitchFamily="48" charset="0"/>
              </a:rPr>
              <a:t> the point here my stating that technically one would have expected an instance of </a:t>
            </a:r>
            <a:r>
              <a:rPr lang="en-US" baseline="0" dirty="0" err="1" smtClean="0">
                <a:latin typeface="Times" pitchFamily="48" charset="0"/>
              </a:rPr>
              <a:t>MyMathClass</a:t>
            </a:r>
            <a:r>
              <a:rPr lang="en-US" baseline="0" dirty="0" smtClean="0">
                <a:latin typeface="Times" pitchFamily="48" charset="0"/>
              </a:rPr>
              <a:t> to be created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729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Differs</a:t>
            </a:r>
            <a:r>
              <a:rPr lang="en-US" baseline="0" dirty="0" smtClean="0">
                <a:latin typeface="Times" pitchFamily="48" charset="0"/>
              </a:rPr>
              <a:t> from private data in that it cannot be set by other members of the class!!!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example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Works for static read-only</a:t>
            </a:r>
            <a:r>
              <a:rPr lang="en-US" baseline="0" dirty="0" smtClean="0">
                <a:latin typeface="Times" pitchFamily="48" charset="0"/>
              </a:rPr>
              <a:t> properties also (must be set in static constructor)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74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</a:t>
            </a:r>
            <a:r>
              <a:rPr lang="en-US" baseline="0" dirty="0" smtClean="0">
                <a:latin typeface="Times" pitchFamily="48" charset="0"/>
              </a:rPr>
              <a:t> definition: </a:t>
            </a:r>
            <a:r>
              <a:rPr lang="en-US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 usage 1: Wrong. Must new. Must use</a:t>
            </a:r>
            <a:r>
              <a:rPr lang="en-US" baseline="0" dirty="0" smtClean="0">
                <a:latin typeface="Times" pitchFamily="48" charset="0"/>
              </a:rPr>
              <a:t> class name instead of instance.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Car usage 2: Wrong. </a:t>
            </a:r>
            <a:r>
              <a:rPr lang="en-US" dirty="0" smtClean="0">
                <a:latin typeface="Times" pitchFamily="48" charset="0"/>
              </a:rPr>
              <a:t>Must use</a:t>
            </a:r>
            <a:r>
              <a:rPr lang="en-US" baseline="0" dirty="0" smtClean="0">
                <a:latin typeface="Times" pitchFamily="48" charset="0"/>
              </a:rPr>
              <a:t> class name instead of instance.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Car usage 3: 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Point definition: 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Point usage 1: 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Point usage 2: 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Person definition: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Wrong: Must provide both get and set.</a:t>
            </a:r>
          </a:p>
        </p:txBody>
      </p:sp>
    </p:spTree>
    <p:extLst>
      <p:ext uri="{BB962C8B-B14F-4D97-AF65-F5344CB8AC3E}">
        <p14:creationId xmlns:p14="http://schemas.microsoft.com/office/powerpoint/2010/main" val="9628827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57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Generalization-Specialization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Inherits from base</a:t>
            </a:r>
            <a:r>
              <a:rPr lang="en-US" baseline="0" dirty="0" smtClean="0">
                <a:latin typeface="Times" pitchFamily="48" charset="0"/>
              </a:rPr>
              <a:t> class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32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Related</a:t>
            </a:r>
            <a:r>
              <a:rPr lang="en-US" baseline="0" dirty="0" smtClean="0">
                <a:latin typeface="Times" pitchFamily="48" charset="0"/>
              </a:rPr>
              <a:t> class hierarchies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6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Discuss</a:t>
            </a:r>
            <a:r>
              <a:rPr lang="en-US" baseline="0" dirty="0" smtClean="0">
                <a:latin typeface="Times" pitchFamily="48" charset="0"/>
              </a:rPr>
              <a:t> identity with the Restaurant-Waiter example: “I want what he is eating!”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Discuss state on cars: State of the valves are private, maybe even abstracted away.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767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6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97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Prepare specific examples for this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Add method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Visual inheritance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1296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63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Reinforce</a:t>
            </a:r>
            <a:r>
              <a:rPr lang="en-US" baseline="0" dirty="0" smtClean="0">
                <a:latin typeface="Times" pitchFamily="48" charset="0"/>
              </a:rPr>
              <a:t> Public and Private first.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Discuss the difference with Protected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28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573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Work() method: Each employee</a:t>
            </a:r>
            <a:r>
              <a:rPr lang="en-US" baseline="0" dirty="0" smtClean="0">
                <a:latin typeface="Times" pitchFamily="48" charset="0"/>
              </a:rPr>
              <a:t> picks up the correct tool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>
                <a:latin typeface="Times" pitchFamily="48" charset="0"/>
              </a:rPr>
              <a:t>GiveBonus</a:t>
            </a:r>
            <a:r>
              <a:rPr lang="en-US" baseline="0" dirty="0" smtClean="0">
                <a:latin typeface="Times" pitchFamily="48" charset="0"/>
              </a:rPr>
              <a:t>() method: Each employee gets the “right” bonus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Otherwise everybody just gets the same bonus!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Such polymorphic methods are called “virtual”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303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984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639108"/>
            <a:ext cx="4953000" cy="664797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Walk through full</a:t>
            </a:r>
            <a:r>
              <a:rPr lang="en-US" baseline="0" dirty="0" smtClean="0">
                <a:latin typeface="Times" pitchFamily="48" charset="0"/>
              </a:rPr>
              <a:t> example in the accompanying examples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how this is done in Visual Studio</a:t>
            </a:r>
            <a:r>
              <a:rPr lang="en-US" baseline="0" dirty="0" smtClean="0">
                <a:latin typeface="Times" pitchFamily="48" charset="0"/>
              </a:rPr>
              <a:t> 2012. Highlight the help one gets!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130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Spend time discussing the baking shape (Classes) vs. cookie dough (Objects)</a:t>
            </a:r>
          </a:p>
        </p:txBody>
      </p:sp>
    </p:spTree>
    <p:extLst>
      <p:ext uri="{BB962C8B-B14F-4D97-AF65-F5344CB8AC3E}">
        <p14:creationId xmlns:p14="http://schemas.microsoft.com/office/powerpoint/2010/main" val="9596168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What does it means to</a:t>
            </a:r>
            <a:r>
              <a:rPr lang="en-US" baseline="0" dirty="0" smtClean="0">
                <a:latin typeface="Times" pitchFamily="48" charset="0"/>
              </a:rPr>
              <a:t> create an instance of Employee? A generic employee???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498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70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Sometimes</a:t>
            </a:r>
            <a:r>
              <a:rPr lang="en-US" baseline="0" dirty="0" smtClean="0">
                <a:latin typeface="Times" pitchFamily="48" charset="0"/>
              </a:rPr>
              <a:t> we cannot just change the parent class to allow virtual etc.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If it is created by Microsoft or a component vendor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And the method MUST be called Clear!</a:t>
            </a:r>
          </a:p>
          <a:p>
            <a:pPr lvl="2">
              <a:buFont typeface="Arial" pitchFamily="34" charset="0"/>
              <a:buNone/>
            </a:pPr>
            <a:r>
              <a:rPr lang="en-US" baseline="0" dirty="0" smtClean="0">
                <a:latin typeface="Times" pitchFamily="48" charset="0"/>
              </a:rPr>
              <a:t>	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Note: Using an explicit cast the base implementation</a:t>
            </a:r>
            <a:r>
              <a:rPr lang="en-US" baseline="0" dirty="0" smtClean="0">
                <a:latin typeface="Times" pitchFamily="48" charset="0"/>
              </a:rPr>
              <a:t> can still be invoked, however!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42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examples on</a:t>
            </a:r>
            <a:r>
              <a:rPr lang="en-US" baseline="0" dirty="0" smtClean="0">
                <a:latin typeface="Times" pitchFamily="48" charset="0"/>
              </a:rPr>
              <a:t> the whiteboard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Shape -&gt; Circle etc.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025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04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Remember to check return value!</a:t>
            </a:r>
          </a:p>
        </p:txBody>
      </p:sp>
    </p:spTree>
    <p:extLst>
      <p:ext uri="{BB962C8B-B14F-4D97-AF65-F5344CB8AC3E}">
        <p14:creationId xmlns:p14="http://schemas.microsoft.com/office/powerpoint/2010/main" val="958110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9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79174"/>
            <a:ext cx="4953000" cy="184666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in Visual Studio</a:t>
            </a:r>
            <a:r>
              <a:rPr lang="en-US" baseline="0" dirty="0" smtClean="0">
                <a:latin typeface="Times" pitchFamily="48" charset="0"/>
              </a:rPr>
              <a:t> 2012 with IntelliSense on an object variable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41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" pitchFamily="48" charset="0"/>
              </a:rPr>
              <a:t>Console.WriteLine</a:t>
            </a:r>
            <a:r>
              <a:rPr lang="en-US" baseline="0" dirty="0" smtClean="0">
                <a:latin typeface="Times" pitchFamily="48" charset="0"/>
              </a:rPr>
              <a:t> automatically calls </a:t>
            </a:r>
            <a:r>
              <a:rPr lang="en-US" baseline="0" dirty="0" err="1" smtClean="0">
                <a:latin typeface="Times" pitchFamily="48" charset="0"/>
              </a:rPr>
              <a:t>ToString</a:t>
            </a:r>
            <a:r>
              <a:rPr lang="en-US" baseline="0" dirty="0" smtClean="0">
                <a:latin typeface="Times" pitchFamily="48" charset="0"/>
              </a:rPr>
              <a:t>(). So do a lot of formatting methods etc.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Continue to provide overriding of </a:t>
            </a:r>
            <a:r>
              <a:rPr lang="en-US" baseline="0" dirty="0" err="1" smtClean="0">
                <a:latin typeface="Times" pitchFamily="48" charset="0"/>
              </a:rPr>
              <a:t>ToString</a:t>
            </a:r>
            <a:r>
              <a:rPr lang="en-US" baseline="0" dirty="0" smtClean="0">
                <a:latin typeface="Times" pitchFamily="48" charset="0"/>
              </a:rPr>
              <a:t>() on Manager and </a:t>
            </a:r>
            <a:r>
              <a:rPr lang="en-US" baseline="0" dirty="0" err="1" smtClean="0">
                <a:latin typeface="Times" pitchFamily="48" charset="0"/>
              </a:rPr>
              <a:t>SalesPerson</a:t>
            </a:r>
            <a:r>
              <a:rPr lang="en-US" baseline="0" dirty="0" smtClean="0">
                <a:latin typeface="Times" pitchFamily="48" charset="0"/>
              </a:rPr>
              <a:t>, if time permits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338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</a:t>
            </a:r>
            <a:r>
              <a:rPr lang="en-US" baseline="0" dirty="0" smtClean="0">
                <a:latin typeface="Times" pitchFamily="48" charset="0"/>
              </a:rPr>
              <a:t> full example in accompanying examples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Could also override to</a:t>
            </a:r>
            <a:r>
              <a:rPr lang="en-US" baseline="0" dirty="0" smtClean="0">
                <a:latin typeface="Times" pitchFamily="48" charset="0"/>
              </a:rPr>
              <a:t> deem equal if the </a:t>
            </a:r>
            <a:r>
              <a:rPr lang="en-US" baseline="0" dirty="0" err="1" smtClean="0">
                <a:latin typeface="Times" pitchFamily="48" charset="0"/>
              </a:rPr>
              <a:t>ToString</a:t>
            </a:r>
            <a:r>
              <a:rPr lang="en-US" baseline="0" dirty="0" smtClean="0">
                <a:latin typeface="Times" pitchFamily="48" charset="0"/>
              </a:rPr>
              <a:t>() results are equal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Warns to override </a:t>
            </a:r>
            <a:r>
              <a:rPr lang="en-US" baseline="0" dirty="0" err="1" smtClean="0">
                <a:latin typeface="Times" pitchFamily="48" charset="0"/>
              </a:rPr>
              <a:t>GetHashCode</a:t>
            </a:r>
            <a:r>
              <a:rPr lang="en-US" baseline="0" dirty="0" smtClean="0">
                <a:latin typeface="Times" pitchFamily="48" charset="0"/>
              </a:rPr>
              <a:t>() as well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This is to maintain sanity of code ;-)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Compare “Amount” </a:t>
            </a:r>
            <a:r>
              <a:rPr lang="en-US" dirty="0" err="1" smtClean="0">
                <a:latin typeface="Times" pitchFamily="48" charset="0"/>
              </a:rPr>
              <a:t>struct</a:t>
            </a:r>
            <a:r>
              <a:rPr lang="en-US" baseline="0" dirty="0" smtClean="0">
                <a:latin typeface="Times" pitchFamily="48" charset="0"/>
              </a:rPr>
              <a:t> to “Amount” class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317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Boxing</a:t>
            </a:r>
            <a:r>
              <a:rPr lang="en-US" baseline="0" dirty="0" smtClean="0">
                <a:latin typeface="Times" pitchFamily="48" charset="0"/>
              </a:rPr>
              <a:t> is an implicit and silent conversion.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>
                <a:latin typeface="Times" pitchFamily="48" charset="0"/>
              </a:rPr>
              <a:t>Unboxing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smtClean="0">
                <a:latin typeface="Times" pitchFamily="48" charset="0"/>
              </a:rPr>
              <a:t>is explicit.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97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Employee </a:t>
            </a:r>
            <a:r>
              <a:rPr lang="en-US" baseline="0" dirty="0" smtClean="0">
                <a:latin typeface="Times" pitchFamily="48" charset="0"/>
              </a:rPr>
              <a:t>definition: </a:t>
            </a:r>
            <a:r>
              <a:rPr lang="en-US" dirty="0" smtClean="0">
                <a:latin typeface="Times" pitchFamily="48" charset="0"/>
              </a:rPr>
              <a:t>Right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" pitchFamily="48" charset="0"/>
              </a:rPr>
              <a:t>Developer definition: Right.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" pitchFamily="48" charset="0"/>
              </a:rPr>
              <a:t>Manager definition: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Wrong: Must “override”.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Usage 1: Wrong. Cannot</a:t>
            </a:r>
            <a:r>
              <a:rPr lang="en-US" baseline="0" dirty="0" smtClean="0">
                <a:latin typeface="Times" pitchFamily="48" charset="0"/>
              </a:rPr>
              <a:t> instantiate abstract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Usage 2: 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Usage 3: Right.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Usage 4: Wrong. Cannot instantiate abstract. But even if we could, type would be wrong.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Usage 5: Wrong. Not compatible types.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Usage 6: Right.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Usage 7: Wrong. Name-setter is protected.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Usage 8: Right, but prints false.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325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5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5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SE/Icon%20Experience/V%20Collections/search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hyperlink" Target="file:///C:/DSE/Icon%20Experience/V%20Collections/search.htm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SE/Icon%20Experience/V%20Collections/search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SE/Icon%20Experience/V%20Collections/search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04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 in 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786446" y="3354917"/>
            <a:ext cx="2214578" cy="2000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packaging of operations and attributes representing state into an object type so that state is accessible or modifiable only through the objects' interface 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072198" y="3569230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462598" y="372163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72198" y="4755104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072066" y="4355049"/>
            <a:ext cx="609600" cy="0"/>
          </a:xfrm>
          <a:prstGeom prst="line">
            <a:avLst/>
          </a:prstGeom>
          <a:noFill/>
          <a:ln w="9525" cmpd="dbl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453050" y="489798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2" name="Down Arrow 31"/>
          <p:cNvSpPr/>
          <p:nvPr/>
        </p:nvSpPr>
        <p:spPr bwMode="auto">
          <a:xfrm rot="16200000">
            <a:off x="3964777" y="3747825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072198" y="4140734"/>
            <a:ext cx="121920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balance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738934" y="3897848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6738934" y="4469352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1000100" y="3354917"/>
            <a:ext cx="2214578" cy="2000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285852" y="3569230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676252" y="372163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1285852" y="4755104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666704" y="43264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666704" y="489798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285852" y="4140734"/>
            <a:ext cx="121920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balance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1952588" y="3897848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1952588" y="4469352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pic>
        <p:nvPicPr>
          <p:cNvPr id="41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212173"/>
            <a:ext cx="228600" cy="228601"/>
          </a:xfrm>
          <a:prstGeom prst="rect">
            <a:avLst/>
          </a:prstGeom>
          <a:noFill/>
        </p:spPr>
      </p:pic>
      <p:pic>
        <p:nvPicPr>
          <p:cNvPr id="42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69231"/>
            <a:ext cx="228600" cy="228601"/>
          </a:xfrm>
          <a:prstGeom prst="rect">
            <a:avLst/>
          </a:prstGeom>
          <a:noFill/>
        </p:spPr>
      </p:pic>
      <p:pic>
        <p:nvPicPr>
          <p:cNvPr id="43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783677"/>
            <a:ext cx="228600" cy="228601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 bwMode="auto">
          <a:xfrm>
            <a:off x="5643570" y="5569495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28662" y="5569495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Encapsulation</a:t>
            </a:r>
            <a:r>
              <a:rPr lang="da-DK" dirty="0" smtClean="0"/>
              <a:t> (2)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09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786446" y="3138893"/>
            <a:ext cx="2214578" cy="19288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ability to hide internal detail to the outside</a:t>
            </a:r>
          </a:p>
          <a:p>
            <a:pPr eaLnBrk="1" hangingPunct="1"/>
            <a:r>
              <a:rPr lang="en-US" dirty="0" smtClean="0"/>
              <a:t>Ability to reuse objects without internal representation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072198" y="3353206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462598" y="350560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72198" y="4496215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453050" y="4639091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072198" y="3924710"/>
            <a:ext cx="500066" cy="3667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42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357950" y="3638959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6357950" y="4210463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1000100" y="3138893"/>
            <a:ext cx="2214578" cy="2000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285852" y="3353206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676252" y="350560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1285852" y="4539080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666704" y="468195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285852" y="3924710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42.87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1952588" y="3681824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1952588" y="4253328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786578" y="3924711"/>
            <a:ext cx="500066" cy="3667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87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000892" y="3638959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 flipV="1">
            <a:off x="7000892" y="4210463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9" name="Down Arrow 48"/>
          <p:cNvSpPr/>
          <p:nvPr/>
        </p:nvSpPr>
        <p:spPr bwMode="auto">
          <a:xfrm rot="16200000">
            <a:off x="4179091" y="3103173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5400000">
            <a:off x="4179091" y="4103306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72132" y="5353471"/>
            <a:ext cx="264320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BankAccount2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57224" y="5353471"/>
            <a:ext cx="2714644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BankAccount1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Encapsulation</a:t>
            </a:r>
            <a:r>
              <a:rPr lang="da-DK" dirty="0" smtClean="0"/>
              <a:t> (3)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57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Encapsulation</a:t>
            </a:r>
          </a:p>
          <a:p>
            <a:pPr lvl="1" eaLnBrk="1" hangingPunct="1"/>
            <a:r>
              <a:rPr lang="en-US" dirty="0" smtClean="0"/>
              <a:t>The grouping of related ideas in a single unit</a:t>
            </a:r>
          </a:p>
          <a:p>
            <a:pPr lvl="1" eaLnBrk="1" hangingPunct="1"/>
            <a:r>
              <a:rPr lang="en-US" dirty="0" smtClean="0"/>
              <a:t>The packaging of operations and attributes representing state into an object type so that state is accessible or modifiable only through the objects' interface </a:t>
            </a:r>
          </a:p>
          <a:p>
            <a:pPr lvl="1" eaLnBrk="1" hangingPunct="1"/>
            <a:r>
              <a:rPr lang="en-US" dirty="0" smtClean="0"/>
              <a:t>The ability to hide internal detail to the outside</a:t>
            </a:r>
          </a:p>
          <a:p>
            <a:pPr lvl="1" eaLnBrk="1" hangingPunct="1"/>
            <a:r>
              <a:rPr lang="en-US" dirty="0" smtClean="0"/>
              <a:t>Ability to reuse objects without internal representation</a:t>
            </a:r>
          </a:p>
          <a:p>
            <a:pPr eaLnBrk="1" hangingPunct="1"/>
            <a:r>
              <a:rPr lang="en-US" dirty="0" smtClean="0"/>
              <a:t>Inheritance</a:t>
            </a:r>
          </a:p>
          <a:p>
            <a:pPr eaLnBrk="1" hangingPunct="1"/>
            <a:r>
              <a:rPr lang="en-US" dirty="0" smtClean="0"/>
              <a:t>Polymorphism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Three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20772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181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Classes are defined using the </a:t>
            </a:r>
            <a:r>
              <a:rPr lang="en-US" dirty="0" smtClean="0">
                <a:latin typeface="Consolas" pitchFamily="49" charset="0"/>
              </a:rPr>
              <a:t>class</a:t>
            </a:r>
            <a:r>
              <a:rPr lang="en-US" dirty="0" smtClean="0"/>
              <a:t> keyword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Defining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8596" y="2071678"/>
            <a:ext cx="8215338" cy="452567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class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Car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PrintState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"{0} is </a:t>
            </a:r>
            <a:r>
              <a:rPr lang="da-DK" dirty="0" err="1" smtClean="0">
                <a:latin typeface="Consolas" pitchFamily="49" charset="0"/>
              </a:rPr>
              <a:t>going</a:t>
            </a:r>
            <a:r>
              <a:rPr lang="da-DK" dirty="0" smtClean="0">
                <a:latin typeface="Consolas" pitchFamily="49" charset="0"/>
              </a:rPr>
              <a:t> {1} km/h",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     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     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SpeedUp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delta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 += delta;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  <a:endParaRPr lang="da-DK" b="1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Objects are instantiated by the new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Objects are not allocated in memory until they are “</a:t>
            </a:r>
            <a:r>
              <a:rPr lang="en-US" sz="2000" dirty="0" err="1" smtClean="0"/>
              <a:t>new’ed</a:t>
            </a:r>
            <a:r>
              <a:rPr lang="en-US" sz="2000" dirty="0" smtClean="0"/>
              <a:t>”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Allocating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071678"/>
            <a:ext cx="5572164" cy="242413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myCar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smtClean="0">
                <a:latin typeface="Consolas" pitchFamily="49" charset="0"/>
              </a:rPr>
              <a:t>new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myCar.petName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Goofy</a:t>
            </a:r>
            <a:r>
              <a:rPr lang="da-DK" dirty="0" smtClean="0">
                <a:latin typeface="Consolas" pitchFamily="49" charset="0"/>
              </a:rPr>
              <a:t>";</a:t>
            </a:r>
          </a:p>
          <a:p>
            <a:endParaRPr lang="da-DK" kern="0" dirty="0" smtClean="0">
              <a:latin typeface="Consolas" pitchFamily="49" charset="0"/>
            </a:endParaRPr>
          </a:p>
          <a:p>
            <a:r>
              <a:rPr lang="nn-NO" dirty="0" smtClean="0">
                <a:latin typeface="Consolas" pitchFamily="49" charset="0"/>
              </a:rPr>
              <a:t>for( int i = 0; i &lt; 5; i++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myCar.SpeedUp</a:t>
            </a:r>
            <a:r>
              <a:rPr lang="da-DK" dirty="0" smtClean="0">
                <a:latin typeface="Consolas" pitchFamily="49" charset="0"/>
              </a:rPr>
              <a:t>( 10 );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myCar.PrintState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5181608"/>
            <a:ext cx="5572164" cy="65890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myCar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myCar.petName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Goofy</a:t>
            </a:r>
            <a:r>
              <a:rPr lang="da-DK" dirty="0" smtClean="0">
                <a:latin typeface="Consolas" pitchFamily="49" charset="0"/>
              </a:rPr>
              <a:t>";</a:t>
            </a:r>
          </a:p>
        </p:txBody>
      </p:sp>
      <p:pic>
        <p:nvPicPr>
          <p:cNvPr id="6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8224" y="5020956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9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Every class has a </a:t>
            </a:r>
            <a:r>
              <a:rPr lang="en-US" i="1" dirty="0" smtClean="0"/>
              <a:t>default constructor </a:t>
            </a:r>
            <a:r>
              <a:rPr lang="en-US" dirty="0" smtClean="0"/>
              <a:t>method supplied out-of-the-box</a:t>
            </a:r>
          </a:p>
          <a:p>
            <a:pPr lvl="1" eaLnBrk="1" hangingPunct="1"/>
            <a:r>
              <a:rPr lang="en-US" dirty="0" smtClean="0"/>
              <a:t>Takes no arguments and has no return type</a:t>
            </a:r>
          </a:p>
          <a:p>
            <a:pPr lvl="1" eaLnBrk="1" hangingPunct="1"/>
            <a:r>
              <a:rPr lang="en-US" dirty="0" smtClean="0"/>
              <a:t>Sets all field data to a default value</a:t>
            </a:r>
          </a:p>
          <a:p>
            <a:pPr eaLnBrk="1" hangingPunct="1"/>
            <a:r>
              <a:rPr lang="en-US" dirty="0" smtClean="0"/>
              <a:t>The constructor is invoked when an object is allocated with </a:t>
            </a:r>
            <a:r>
              <a:rPr lang="en-US" dirty="0" smtClean="0">
                <a:latin typeface="Consolas" pitchFamily="49" charset="0"/>
              </a:rPr>
              <a:t>new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default constructor can</a:t>
            </a:r>
            <a:br>
              <a:rPr lang="en-US" dirty="0" smtClean="0"/>
            </a:br>
            <a:r>
              <a:rPr lang="en-US" dirty="0" smtClean="0"/>
              <a:t>be redefined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Default Constructor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1922" y="3573016"/>
            <a:ext cx="3532478" cy="311369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Car</a:t>
            </a:r>
            <a:r>
              <a:rPr lang="da-DK" b="1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petName</a:t>
            </a:r>
            <a:r>
              <a:rPr lang="da-DK" b="1" dirty="0" smtClean="0">
                <a:latin typeface="Consolas" pitchFamily="49" charset="0"/>
              </a:rPr>
              <a:t> = "Chuck";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currentSpeed</a:t>
            </a:r>
            <a:r>
              <a:rPr lang="da-DK" b="1" dirty="0" smtClean="0">
                <a:latin typeface="Consolas" pitchFamily="49" charset="0"/>
              </a:rPr>
              <a:t> = 10;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b="1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2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1800" dirty="0" smtClean="0"/>
              <a:t>Any set of overloaded custom constructors can be defined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marL="109728" indent="0"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sz="1800" dirty="0" smtClean="0"/>
              <a:t>Note: When you define a custom constructor, the compiler silently removes the built-in default constructor!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 Constructors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5762" y="1824895"/>
            <a:ext cx="4725252" cy="34763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  ...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Car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string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pt</a:t>
            </a:r>
            <a:r>
              <a:rPr lang="da-DK" b="1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</a:rPr>
              <a:t>Car(string </a:t>
            </a:r>
            <a:r>
              <a:rPr lang="en-US" b="1" dirty="0" err="1" smtClean="0">
                <a:latin typeface="Consolas" pitchFamily="49" charset="0"/>
              </a:rPr>
              <a:t>pn</a:t>
            </a:r>
            <a:r>
              <a:rPr lang="en-US" b="1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cs</a:t>
            </a:r>
            <a:r>
              <a:rPr lang="en-US" b="1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pn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cs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5976" y="2857496"/>
            <a:ext cx="4573742" cy="1435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Car chuck = </a:t>
            </a:r>
            <a:r>
              <a:rPr lang="en-US" b="1" dirty="0" smtClean="0">
                <a:latin typeface="Consolas" pitchFamily="49" charset="0"/>
              </a:rPr>
              <a:t>new Car( "Chuck"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Car goofy = </a:t>
            </a:r>
            <a:r>
              <a:rPr lang="en-US" b="1" dirty="0" smtClean="0">
                <a:latin typeface="Consolas" pitchFamily="49" charset="0"/>
              </a:rPr>
              <a:t>new Car( "Goofy", 87 )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chuck.PrintState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goofy.PrintState</a:t>
            </a:r>
            <a:r>
              <a:rPr lang="da-DK" dirty="0" smtClean="0">
                <a:latin typeface="Consolas" pitchFamily="49" charset="0"/>
              </a:rPr>
              <a:t>();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In any class the </a:t>
            </a:r>
            <a:r>
              <a:rPr lang="en-US" sz="2000" dirty="0" smtClean="0">
                <a:latin typeface="Consolas" pitchFamily="49" charset="0"/>
              </a:rPr>
              <a:t>this</a:t>
            </a:r>
            <a:r>
              <a:rPr lang="en-US" sz="2000" dirty="0" smtClean="0"/>
              <a:t> keyword is a reference to the current object</a:t>
            </a:r>
          </a:p>
          <a:p>
            <a:pPr eaLnBrk="1" hangingPunct="1"/>
            <a:r>
              <a:rPr lang="en-US" sz="2000" dirty="0" smtClean="0"/>
              <a:t>It can be used to e.g. resolve naming conflicts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Local variables overshadow member variables</a:t>
            </a:r>
          </a:p>
          <a:p>
            <a:pPr eaLnBrk="1" hangingPunct="1"/>
            <a:r>
              <a:rPr lang="en-US" sz="2000" dirty="0" smtClean="0"/>
              <a:t>Useful with IntelliSense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this</a:t>
            </a:r>
            <a:r>
              <a:rPr lang="en-US" dirty="0" smtClean="0"/>
              <a:t>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2348880"/>
            <a:ext cx="4361708" cy="25831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this</a:t>
            </a:r>
            <a:r>
              <a:rPr lang="da-DK" dirty="0" err="1" smtClean="0">
                <a:latin typeface="Consolas" pitchFamily="49" charset="0"/>
              </a:rPr>
              <a:t>.petName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3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Constructors can be chained using </a:t>
            </a:r>
            <a:r>
              <a:rPr lang="en-US" sz="2400" dirty="0" smtClean="0">
                <a:latin typeface="Consolas" pitchFamily="49" charset="0"/>
              </a:rPr>
              <a:t>this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this way the core construction code can be kept non-duplicated</a:t>
            </a:r>
          </a:p>
          <a:p>
            <a:pPr lvl="1" eaLnBrk="1" hangingPunct="1"/>
            <a:r>
              <a:rPr lang="en-US" sz="2000" dirty="0" smtClean="0"/>
              <a:t>Often there is a central initialization method of sorts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Chaining Constructors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003" y="3055680"/>
            <a:ext cx="7098012" cy="33769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Car() : </a:t>
            </a:r>
            <a:r>
              <a:rPr lang="en-US" b="1" dirty="0" smtClean="0">
                <a:latin typeface="Consolas" pitchFamily="49" charset="0"/>
              </a:rPr>
              <a:t>this(</a:t>
            </a:r>
            <a:r>
              <a:rPr lang="en-US" dirty="0" smtClean="0">
                <a:latin typeface="Consolas" pitchFamily="49" charset="0"/>
              </a:rPr>
              <a:t> "Chuck" </a:t>
            </a:r>
            <a:r>
              <a:rPr lang="en-US" b="1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public Car(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 ) : </a:t>
            </a:r>
            <a:r>
              <a:rPr lang="en-US" b="1" dirty="0" smtClean="0">
                <a:latin typeface="Consolas" pitchFamily="49" charset="0"/>
              </a:rPr>
              <a:t>this(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, 0 </a:t>
            </a:r>
            <a:r>
              <a:rPr lang="en-US" b="1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public Car(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currentSpeed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// </a:t>
            </a:r>
            <a:r>
              <a:rPr lang="da-DK" dirty="0" err="1" smtClean="0">
                <a:latin typeface="Consolas" pitchFamily="49" charset="0"/>
              </a:rPr>
              <a:t>This</a:t>
            </a:r>
            <a:r>
              <a:rPr lang="da-DK" dirty="0" smtClean="0">
                <a:latin typeface="Consolas" pitchFamily="49" charset="0"/>
              </a:rPr>
              <a:t> is the central </a:t>
            </a:r>
            <a:r>
              <a:rPr lang="da-DK" dirty="0" err="1" smtClean="0">
                <a:latin typeface="Consolas" pitchFamily="49" charset="0"/>
              </a:rPr>
              <a:t>initialization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code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this.petName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this.currentSpeed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7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5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The optional arguments of Module 03 can also be applied for constructors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Carefully chosen default values usually reduce the number of necessary constructors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Revisiting Optional Arguments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4348" y="2276872"/>
            <a:ext cx="6593956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Car(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 "Chuck"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currentSpeed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 0 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// </a:t>
            </a:r>
            <a:r>
              <a:rPr lang="da-DK" dirty="0" err="1" smtClean="0">
                <a:latin typeface="Consolas" pitchFamily="49" charset="0"/>
              </a:rPr>
              <a:t>This</a:t>
            </a:r>
            <a:r>
              <a:rPr lang="da-DK" dirty="0" smtClean="0">
                <a:latin typeface="Consolas" pitchFamily="49" charset="0"/>
              </a:rPr>
              <a:t> is the central </a:t>
            </a:r>
            <a:r>
              <a:rPr lang="da-DK" dirty="0" err="1" smtClean="0">
                <a:latin typeface="Consolas" pitchFamily="49" charset="0"/>
              </a:rPr>
              <a:t>initialization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code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this.petName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this.currentSpeed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59832" y="4077072"/>
            <a:ext cx="5586709" cy="8640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Car( "Alice", 30 );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bob = new Car( "Bob"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chuck = new Car(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50 );</a:t>
            </a:r>
          </a:p>
        </p:txBody>
      </p:sp>
    </p:spTree>
    <p:extLst>
      <p:ext uri="{BB962C8B-B14F-4D97-AF65-F5344CB8AC3E}">
        <p14:creationId xmlns:p14="http://schemas.microsoft.com/office/powerpoint/2010/main" val="900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implementation of a class can be divided into multiple .</a:t>
            </a:r>
            <a:r>
              <a:rPr lang="en-US" sz="2400" dirty="0" err="1" smtClean="0"/>
              <a:t>cs</a:t>
            </a:r>
            <a:r>
              <a:rPr lang="en-US" sz="2400" dirty="0" smtClean="0"/>
              <a:t>-files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Partial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2348880"/>
            <a:ext cx="4104456" cy="365841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// </a:t>
            </a:r>
            <a:r>
              <a:rPr lang="da-DK" dirty="0" err="1" smtClean="0">
                <a:latin typeface="Consolas" pitchFamily="49" charset="0"/>
              </a:rPr>
              <a:t>Car.Constructors.cs</a:t>
            </a:r>
            <a:endParaRPr lang="da-DK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partial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pt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en-US" dirty="0" smtClean="0">
                <a:latin typeface="Consolas" pitchFamily="49" charset="0"/>
              </a:rPr>
              <a:t>   public Car(string </a:t>
            </a:r>
            <a:r>
              <a:rPr lang="en-US" dirty="0" err="1" smtClean="0">
                <a:latin typeface="Consolas" pitchFamily="49" charset="0"/>
              </a:rPr>
              <a:t>pn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cs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pn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cs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89648" y="2348880"/>
            <a:ext cx="4464496" cy="366590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// </a:t>
            </a:r>
            <a:r>
              <a:rPr lang="da-DK" dirty="0" err="1" smtClean="0">
                <a:latin typeface="Consolas" pitchFamily="49" charset="0"/>
              </a:rPr>
              <a:t>Car.cs</a:t>
            </a:r>
            <a:endParaRPr lang="da-DK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partial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petName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SpeedUp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delta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 += delta;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75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 Modifiers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28822"/>
              </p:ext>
            </p:extLst>
          </p:nvPr>
        </p:nvGraphicFramePr>
        <p:xfrm>
          <a:off x="683568" y="1571612"/>
          <a:ext cx="8003232" cy="4161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1307"/>
                <a:gridCol w="4751925"/>
              </a:tblGrid>
              <a:tr h="426835"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Access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Modifier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Meaning</a:t>
                      </a:r>
                      <a:r>
                        <a:rPr lang="da-DK" sz="1800" dirty="0" smtClean="0"/>
                        <a:t>…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35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public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No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access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restrictions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962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private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Can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only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be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accessed</a:t>
                      </a:r>
                      <a:r>
                        <a:rPr lang="da-DK" sz="1800" dirty="0" smtClean="0"/>
                        <a:t> by the </a:t>
                      </a:r>
                      <a:r>
                        <a:rPr lang="da-DK" sz="1800" dirty="0" err="1" smtClean="0"/>
                        <a:t>defining</a:t>
                      </a:r>
                      <a:r>
                        <a:rPr lang="da-DK" sz="1800" dirty="0" smtClean="0"/>
                        <a:t> type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962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protected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err="1" smtClean="0"/>
                        <a:t>Can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only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be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accessed</a:t>
                      </a:r>
                      <a:r>
                        <a:rPr lang="da-DK" sz="1800" dirty="0" smtClean="0"/>
                        <a:t> by the </a:t>
                      </a:r>
                      <a:r>
                        <a:rPr lang="da-DK" sz="1800" dirty="0" err="1" smtClean="0"/>
                        <a:t>defining</a:t>
                      </a:r>
                      <a:r>
                        <a:rPr lang="da-DK" sz="1800" dirty="0" smtClean="0"/>
                        <a:t> type and </a:t>
                      </a:r>
                      <a:r>
                        <a:rPr lang="da-DK" sz="1800" dirty="0" err="1" smtClean="0"/>
                        <a:t>its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derived</a:t>
                      </a:r>
                      <a:r>
                        <a:rPr lang="da-DK" sz="1800" dirty="0" smtClean="0"/>
                        <a:t> types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962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internal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Accessible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only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within</a:t>
                      </a:r>
                      <a:r>
                        <a:rPr lang="da-DK" sz="1800" dirty="0" smtClean="0"/>
                        <a:t> the </a:t>
                      </a:r>
                      <a:r>
                        <a:rPr lang="da-DK" sz="1800" dirty="0" err="1" smtClean="0"/>
                        <a:t>current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assembly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defining</a:t>
                      </a:r>
                      <a:r>
                        <a:rPr lang="da-DK" sz="1800" dirty="0" smtClean="0"/>
                        <a:t> the type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088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protected</a:t>
                      </a:r>
                      <a:r>
                        <a:rPr lang="da-DK" sz="1800" dirty="0" smtClean="0">
                          <a:latin typeface="Consolas" pitchFamily="49" charset="0"/>
                        </a:rPr>
                        <a:t> </a:t>
                      </a:r>
                      <a:r>
                        <a:rPr lang="da-DK" sz="1800" dirty="0" err="1" smtClean="0">
                          <a:latin typeface="Consolas" pitchFamily="49" charset="0"/>
                        </a:rPr>
                        <a:t>internal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err="1" smtClean="0"/>
                        <a:t>Protected</a:t>
                      </a:r>
                      <a:r>
                        <a:rPr lang="da-DK" sz="1800" dirty="0" smtClean="0"/>
                        <a:t> + </a:t>
                      </a:r>
                      <a:r>
                        <a:rPr lang="da-DK" sz="1800" dirty="0" err="1" smtClean="0"/>
                        <a:t>Internal</a:t>
                      </a:r>
                      <a:r>
                        <a:rPr lang="da-DK" sz="1800" dirty="0" smtClean="0"/>
                        <a:t>; </a:t>
                      </a:r>
                      <a:r>
                        <a:rPr lang="da-DK" sz="1800" dirty="0" err="1" smtClean="0"/>
                        <a:t>Accessible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only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within</a:t>
                      </a:r>
                      <a:r>
                        <a:rPr lang="da-DK" sz="1800" dirty="0" smtClean="0"/>
                        <a:t> the </a:t>
                      </a:r>
                      <a:r>
                        <a:rPr lang="da-DK" sz="1800" dirty="0" err="1" smtClean="0"/>
                        <a:t>current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assembly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defining</a:t>
                      </a:r>
                      <a:r>
                        <a:rPr lang="da-DK" sz="1800" dirty="0" smtClean="0"/>
                        <a:t> the type as </a:t>
                      </a:r>
                      <a:r>
                        <a:rPr lang="da-DK" sz="1800" dirty="0" err="1" smtClean="0"/>
                        <a:t>well</a:t>
                      </a:r>
                      <a:r>
                        <a:rPr lang="da-DK" sz="1800" baseline="0" dirty="0" smtClean="0"/>
                        <a:t> as in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derived</a:t>
                      </a:r>
                      <a:r>
                        <a:rPr lang="da-DK" sz="1800" dirty="0" smtClean="0"/>
                        <a:t> types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4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Members are implicitly private</a:t>
            </a:r>
          </a:p>
          <a:p>
            <a:pPr eaLnBrk="1" hangingPunct="1"/>
            <a:r>
              <a:rPr lang="en-US" dirty="0" smtClean="0"/>
              <a:t>Types are implicitly internal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Good style to declare access modifier explicitly (even if default)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Default Access Modifiers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2285992"/>
            <a:ext cx="6643734" cy="25831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namespace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Devices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Radio    // </a:t>
            </a:r>
            <a:r>
              <a:rPr lang="da-DK" dirty="0" err="1" smtClean="0">
                <a:latin typeface="Consolas" pitchFamily="49" charset="0"/>
              </a:rPr>
              <a:t>internal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Radio()     // private </a:t>
            </a:r>
            <a:r>
              <a:rPr lang="da-DK" dirty="0" err="1" smtClean="0">
                <a:latin typeface="Consolas" pitchFamily="49" charset="0"/>
              </a:rPr>
              <a:t>constructor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{</a:t>
            </a:r>
          </a:p>
          <a:p>
            <a:r>
              <a:rPr lang="da-DK" dirty="0" smtClean="0">
                <a:latin typeface="Consolas" pitchFamily="49" charset="0"/>
              </a:rPr>
              <a:t>      }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5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Nested types can be access-modified as well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Top-level types cannot be private!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 Modifiers and Nested Types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2143116"/>
            <a:ext cx="7215238" cy="25820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Tv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private </a:t>
            </a:r>
            <a:r>
              <a:rPr lang="da-DK" b="1" dirty="0" err="1" smtClean="0">
                <a:latin typeface="Consolas" pitchFamily="49" charset="0"/>
              </a:rPr>
              <a:t>enum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Encoding</a:t>
            </a:r>
            <a:r>
              <a:rPr lang="da-DK" b="1" dirty="0" smtClean="0">
                <a:latin typeface="Consolas" pitchFamily="49" charset="0"/>
              </a:rPr>
              <a:t> { Mpeg2, Mpeg4 }; </a:t>
            </a:r>
            <a:r>
              <a:rPr lang="da-DK" dirty="0" smtClean="0">
                <a:latin typeface="Consolas" pitchFamily="49" charset="0"/>
              </a:rPr>
              <a:t>// </a:t>
            </a:r>
            <a:r>
              <a:rPr lang="da-DK" dirty="0" err="1" smtClean="0">
                <a:latin typeface="Consolas" pitchFamily="49" charset="0"/>
              </a:rPr>
              <a:t>Only</a:t>
            </a:r>
            <a:r>
              <a:rPr lang="da-DK" dirty="0" smtClean="0">
                <a:latin typeface="Consolas" pitchFamily="49" charset="0"/>
              </a:rPr>
              <a:t> visible </a:t>
            </a:r>
            <a:r>
              <a:rPr lang="da-DK" dirty="0" err="1" smtClean="0">
                <a:latin typeface="Consolas" pitchFamily="49" charset="0"/>
              </a:rPr>
              <a:t>inside</a:t>
            </a:r>
            <a:r>
              <a:rPr lang="da-DK" dirty="0" smtClean="0">
                <a:latin typeface="Consolas" pitchFamily="49" charset="0"/>
              </a:rPr>
              <a:t> Tv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Tv()</a:t>
            </a:r>
          </a:p>
          <a:p>
            <a:r>
              <a:rPr lang="da-DK" dirty="0" smtClean="0">
                <a:latin typeface="Consolas" pitchFamily="49" charset="0"/>
              </a:rPr>
              <a:t>   {                                             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There are no mandatory rules for the nomenclature of classes, members etc.</a:t>
            </a:r>
          </a:p>
          <a:p>
            <a:pPr eaLnBrk="1" hangingPunct="1"/>
            <a:r>
              <a:rPr lang="en-US" dirty="0" smtClean="0"/>
              <a:t>Best approach is to follow Microsoft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Classes and other Types are </a:t>
            </a:r>
            <a:r>
              <a:rPr lang="en-US" dirty="0" err="1" smtClean="0">
                <a:sym typeface="Wingdings" pitchFamily="2" charset="2"/>
              </a:rPr>
              <a:t>PascalCase</a:t>
            </a:r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Methods and Properties are </a:t>
            </a:r>
            <a:r>
              <a:rPr lang="en-US" dirty="0" err="1" smtClean="0">
                <a:sym typeface="Wingdings" pitchFamily="2" charset="2"/>
              </a:rPr>
              <a:t>PascalCase</a:t>
            </a:r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Public member variables are </a:t>
            </a:r>
            <a:r>
              <a:rPr lang="en-US" dirty="0" err="1" smtClean="0">
                <a:sym typeface="Wingdings" pitchFamily="2" charset="2"/>
              </a:rPr>
              <a:t>PascalCase</a:t>
            </a:r>
            <a:endParaRPr lang="en-US" dirty="0">
              <a:sym typeface="Wingdings" pitchFamily="2" charset="2"/>
            </a:endParaRP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Parameters are </a:t>
            </a:r>
            <a:r>
              <a:rPr lang="en-US" dirty="0" err="1" smtClean="0">
                <a:sym typeface="Wingdings" pitchFamily="2" charset="2"/>
              </a:rPr>
              <a:t>camelCase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Religious issues</a:t>
            </a:r>
          </a:p>
          <a:p>
            <a:pPr lvl="1" eaLnBrk="1" hangingPunct="1"/>
            <a:r>
              <a:rPr lang="en-US" dirty="0" smtClean="0"/>
              <a:t>Private member variables are</a:t>
            </a:r>
            <a:br>
              <a:rPr lang="en-US" dirty="0" smtClean="0"/>
            </a:br>
            <a:r>
              <a:rPr lang="en-US" dirty="0" smtClean="0"/>
              <a:t>_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 eaLnBrk="1" hangingPunct="1"/>
            <a:r>
              <a:rPr lang="en-US" dirty="0" smtClean="0"/>
              <a:t>Member variables at top of class</a:t>
            </a:r>
            <a:br>
              <a:rPr lang="en-US" dirty="0" smtClean="0"/>
            </a:br>
            <a:r>
              <a:rPr lang="en-US" dirty="0" smtClean="0"/>
              <a:t>definition</a:t>
            </a:r>
          </a:p>
          <a:p>
            <a:pPr lvl="2" eaLnBrk="1" hangingPunct="1"/>
            <a:r>
              <a:rPr lang="en-US" dirty="0" smtClean="0"/>
              <a:t>Except…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 eaLnBrk="1" hangingPunct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Matter of Style and Taste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16016" y="3501008"/>
            <a:ext cx="4248472" cy="28803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class Car</a:t>
            </a:r>
          </a:p>
          <a:p>
            <a:r>
              <a:rPr lang="da-DK" dirty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  public string </a:t>
            </a:r>
            <a:r>
              <a:rPr lang="da-DK" dirty="0" smtClean="0">
                <a:latin typeface="Consolas" pitchFamily="49" charset="0"/>
              </a:rPr>
              <a:t>PetName</a:t>
            </a:r>
            <a:r>
              <a:rPr lang="da-DK" dirty="0">
                <a:latin typeface="Consolas" pitchFamily="49" charset="0"/>
              </a:rPr>
              <a:t>;</a:t>
            </a:r>
          </a:p>
          <a:p>
            <a:r>
              <a:rPr lang="da-DK" dirty="0">
                <a:latin typeface="Consolas" pitchFamily="49" charset="0"/>
              </a:rPr>
              <a:t>   </a:t>
            </a:r>
            <a:r>
              <a:rPr lang="da-DK" dirty="0" smtClean="0">
                <a:latin typeface="Consolas" pitchFamily="49" charset="0"/>
              </a:rPr>
              <a:t>private </a:t>
            </a:r>
            <a:r>
              <a:rPr lang="da-DK" dirty="0">
                <a:latin typeface="Consolas" pitchFamily="49" charset="0"/>
              </a:rPr>
              <a:t>int </a:t>
            </a:r>
            <a:r>
              <a:rPr lang="da-DK" dirty="0" smtClean="0">
                <a:latin typeface="Consolas" pitchFamily="49" charset="0"/>
              </a:rPr>
              <a:t>_currentSpeed</a:t>
            </a:r>
            <a:r>
              <a:rPr lang="da-DK" dirty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	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>
                <a:latin typeface="Consolas" pitchFamily="49" charset="0"/>
              </a:rPr>
              <a:t>void </a:t>
            </a:r>
            <a:r>
              <a:rPr lang="da-DK" dirty="0" smtClean="0">
                <a:latin typeface="Consolas" pitchFamily="49" charset="0"/>
              </a:rPr>
              <a:t>SpeedUp(int delta)</a:t>
            </a:r>
          </a:p>
          <a:p>
            <a:r>
              <a:rPr lang="da-DK" dirty="0" smtClean="0">
                <a:latin typeface="Consolas" pitchFamily="49" charset="0"/>
              </a:rPr>
              <a:t>   {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   ...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}</a:t>
            </a:r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}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Classes – Right or Wrong?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3184" y="1487361"/>
            <a:ext cx="4402832" cy="14350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class Car</a:t>
            </a:r>
          </a:p>
          <a:p>
            <a:r>
              <a:rPr lang="da-DK" dirty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  public string </a:t>
            </a:r>
            <a:r>
              <a:rPr lang="da-DK" dirty="0" smtClean="0">
                <a:latin typeface="Consolas" pitchFamily="49" charset="0"/>
              </a:rPr>
              <a:t>PetName</a:t>
            </a:r>
            <a:r>
              <a:rPr lang="da-DK" dirty="0">
                <a:latin typeface="Consolas" pitchFamily="49" charset="0"/>
              </a:rPr>
              <a:t>;</a:t>
            </a:r>
          </a:p>
          <a:p>
            <a:r>
              <a:rPr lang="da-DK" dirty="0">
                <a:latin typeface="Consolas" pitchFamily="49" charset="0"/>
              </a:rPr>
              <a:t>   public int </a:t>
            </a:r>
            <a:r>
              <a:rPr lang="da-DK" dirty="0" smtClean="0">
                <a:latin typeface="Consolas" pitchFamily="49" charset="0"/>
              </a:rPr>
              <a:t>CurrentSpeed;</a:t>
            </a:r>
          </a:p>
          <a:p>
            <a:r>
              <a:rPr lang="da-DK" dirty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13184" y="3261639"/>
            <a:ext cx="4402832" cy="25436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class Person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string Name;</a:t>
            </a:r>
          </a:p>
          <a:p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Person(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)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{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   </a:t>
            </a:r>
            <a:r>
              <a:rPr lang="da-DK" dirty="0" err="1" smtClean="0">
                <a:latin typeface="Consolas" pitchFamily="49" charset="0"/>
              </a:rPr>
              <a:t>this.Name</a:t>
            </a:r>
            <a:r>
              <a:rPr lang="da-DK" dirty="0" smtClean="0">
                <a:latin typeface="Consolas" pitchFamily="49" charset="0"/>
              </a:rPr>
              <a:t> = name;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}</a:t>
            </a:r>
          </a:p>
          <a:p>
            <a:r>
              <a:rPr lang="da-DK" dirty="0">
                <a:latin typeface="Consolas" pitchFamily="49" charset="0"/>
              </a:rPr>
              <a:t>}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60032" y="1481328"/>
            <a:ext cx="3312367" cy="6731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Car c;</a:t>
            </a:r>
          </a:p>
          <a:p>
            <a:r>
              <a:rPr lang="da-DK" dirty="0" smtClean="0">
                <a:latin typeface="Consolas" pitchFamily="49" charset="0"/>
              </a:rPr>
              <a:t>c.PetName = "Beardyman";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860033" y="3288831"/>
            <a:ext cx="3974682" cy="3512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Person p = </a:t>
            </a:r>
            <a:r>
              <a:rPr lang="da-DK" dirty="0">
                <a:latin typeface="Consolas" pitchFamily="49" charset="0"/>
              </a:rPr>
              <a:t>new </a:t>
            </a:r>
            <a:r>
              <a:rPr lang="da-DK" dirty="0" smtClean="0">
                <a:latin typeface="Consolas" pitchFamily="49" charset="0"/>
              </a:rPr>
              <a:t>Person("Dude");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860032" y="2258327"/>
            <a:ext cx="3298176" cy="68738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Car c = new Car();</a:t>
            </a:r>
          </a:p>
          <a:p>
            <a:r>
              <a:rPr lang="da-DK" dirty="0" smtClean="0">
                <a:latin typeface="Consolas" pitchFamily="49" charset="0"/>
              </a:rPr>
              <a:t>c.PetName = </a:t>
            </a:r>
            <a:r>
              <a:rPr lang="da-DK" dirty="0">
                <a:latin typeface="Consolas" pitchFamily="49" charset="0"/>
              </a:rPr>
              <a:t>"Beardyman";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860033" y="3789040"/>
            <a:ext cx="3960440" cy="3643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Person p = new Person</a:t>
            </a:r>
            <a:r>
              <a:rPr lang="da-DK" dirty="0" smtClean="0">
                <a:latin typeface="Consolas" pitchFamily="49" charset="0"/>
              </a:rPr>
              <a:t>();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860032" y="4314648"/>
            <a:ext cx="3974681" cy="6265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Person p = new Person("Dude</a:t>
            </a:r>
            <a:r>
              <a:rPr lang="da-DK" dirty="0" smtClean="0">
                <a:latin typeface="Consolas" pitchFamily="49" charset="0"/>
              </a:rPr>
              <a:t>");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p.Name </a:t>
            </a:r>
            <a:r>
              <a:rPr lang="da-DK" dirty="0">
                <a:latin typeface="Consolas" pitchFamily="49" charset="0"/>
              </a:rPr>
              <a:t>= </a:t>
            </a:r>
            <a:r>
              <a:rPr lang="da-DK" dirty="0" smtClean="0">
                <a:latin typeface="Consolas" pitchFamily="49" charset="0"/>
              </a:rPr>
              <a:t>"Homie";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11" name="Picture 10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3007" y="1417638"/>
            <a:ext cx="228600" cy="228600"/>
          </a:xfrm>
          <a:prstGeom prst="rect">
            <a:avLst/>
          </a:prstGeom>
          <a:noFill/>
        </p:spPr>
      </p:pic>
      <p:pic>
        <p:nvPicPr>
          <p:cNvPr id="12" name="Picture 11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9000" y="1361097"/>
            <a:ext cx="304800" cy="304800"/>
          </a:xfrm>
          <a:prstGeom prst="rect">
            <a:avLst/>
          </a:prstGeom>
          <a:noFill/>
        </p:spPr>
      </p:pic>
      <p:pic>
        <p:nvPicPr>
          <p:cNvPr id="13" name="Picture 12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6807" y="3140964"/>
            <a:ext cx="304800" cy="304800"/>
          </a:xfrm>
          <a:prstGeom prst="rect">
            <a:avLst/>
          </a:prstGeom>
          <a:noFill/>
        </p:spPr>
      </p:pic>
      <p:pic>
        <p:nvPicPr>
          <p:cNvPr id="14" name="Picture 13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3908" y="2187896"/>
            <a:ext cx="228600" cy="228600"/>
          </a:xfrm>
          <a:prstGeom prst="rect">
            <a:avLst/>
          </a:prstGeom>
          <a:noFill/>
        </p:spPr>
      </p:pic>
      <p:pic>
        <p:nvPicPr>
          <p:cNvPr id="15" name="Picture 14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06172" y="3174531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15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2313" y="3693587"/>
            <a:ext cx="304800" cy="304800"/>
          </a:xfrm>
          <a:prstGeom prst="rect">
            <a:avLst/>
          </a:prstGeom>
          <a:noFill/>
        </p:spPr>
      </p:pic>
      <p:pic>
        <p:nvPicPr>
          <p:cNvPr id="17" name="Picture 16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68072" y="4221602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2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317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data captures information shared between all the objects of a class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19116" y="2500306"/>
            <a:ext cx="2214578" cy="25717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904868" y="2714619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295268" y="286701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904868" y="3900493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85720" y="404336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904868" y="3286123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42.87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1571604" y="3043237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1571604" y="3614741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904868" y="4481522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4.25%</a:t>
            </a:r>
            <a:endParaRPr lang="en-US" sz="1800" b="1" dirty="0">
              <a:latin typeface="Consolas" pitchFamily="49" charset="0"/>
            </a:endParaRPr>
          </a:p>
        </p:txBody>
      </p:sp>
      <p:pic>
        <p:nvPicPr>
          <p:cNvPr id="36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7942" y="4572008"/>
            <a:ext cx="228600" cy="228601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 bwMode="auto">
          <a:xfrm>
            <a:off x="3571868" y="2500306"/>
            <a:ext cx="2214578" cy="25717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857620" y="2714619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3248020" y="286701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857620" y="3900493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3238472" y="404336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3857620" y="3286123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112.34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4524356" y="3043237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4524356" y="3614741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3857620" y="4481522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4.25%</a:t>
            </a:r>
            <a:endParaRPr lang="en-US" sz="1800" b="1" dirty="0">
              <a:latin typeface="Consolas" pitchFamily="49" charset="0"/>
            </a:endParaRPr>
          </a:p>
        </p:txBody>
      </p:sp>
      <p:pic>
        <p:nvPicPr>
          <p:cNvPr id="57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572008"/>
            <a:ext cx="228600" cy="228601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 bwMode="auto">
          <a:xfrm>
            <a:off x="6500826" y="2500306"/>
            <a:ext cx="2214578" cy="25717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786578" y="2714619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>
            <a:off x="6176978" y="286701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6786578" y="3900493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6167430" y="404336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6786578" y="3286123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176.00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7453314" y="3043237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 flipV="1">
            <a:off x="7453314" y="3614741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6786578" y="4481522"/>
            <a:ext cx="178595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4.25%</a:t>
            </a:r>
            <a:endParaRPr lang="en-US" sz="1800" b="1" dirty="0">
              <a:latin typeface="Consolas" pitchFamily="49" charset="0"/>
            </a:endParaRPr>
          </a:p>
        </p:txBody>
      </p:sp>
      <p:pic>
        <p:nvPicPr>
          <p:cNvPr id="67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52" y="4572008"/>
            <a:ext cx="228600" cy="228601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 bwMode="auto">
          <a:xfrm>
            <a:off x="500034" y="5286388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357950" y="5286388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500430" y="5286388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0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Attempts to realistically reflect (part of) the real-world</a:t>
            </a:r>
          </a:p>
          <a:p>
            <a:pPr eaLnBrk="1" hangingPunct="1"/>
            <a:r>
              <a:rPr lang="en-US" dirty="0" smtClean="0"/>
              <a:t>Introduced as a mechanism to ease modeling of simulation problems</a:t>
            </a:r>
          </a:p>
          <a:p>
            <a:pPr eaLnBrk="1" hangingPunct="1"/>
            <a:r>
              <a:rPr lang="en-US" dirty="0" smtClean="0"/>
              <a:t>Slowly but steadily adopted into programming languages since 1973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Abstraction is a crucial technique in this endeavor</a:t>
            </a:r>
          </a:p>
          <a:p>
            <a:pPr lvl="1" eaLnBrk="1" hangingPunct="1"/>
            <a:r>
              <a:rPr lang="en-US" dirty="0" smtClean="0"/>
              <a:t>Focus on important aspects</a:t>
            </a:r>
          </a:p>
          <a:p>
            <a:pPr lvl="1" eaLnBrk="1" hangingPunct="1"/>
            <a:r>
              <a:rPr lang="en-US" dirty="0" smtClean="0"/>
              <a:t>Disregard irrelevant aspects</a:t>
            </a:r>
          </a:p>
          <a:p>
            <a:pPr lvl="1" eaLnBrk="1" hangingPunct="1"/>
            <a:r>
              <a:rPr lang="en-US" dirty="0" smtClean="0"/>
              <a:t>“Selective ignorance”</a:t>
            </a:r>
          </a:p>
          <a:p>
            <a:pPr lvl="1" eaLnBrk="1" hangingPunct="1"/>
            <a:r>
              <a:rPr lang="en-US" dirty="0" smtClean="0"/>
              <a:t>Makes complex things simple!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Main concepts include </a:t>
            </a:r>
            <a:r>
              <a:rPr lang="en-US" i="1" dirty="0" smtClean="0"/>
              <a:t>Classes</a:t>
            </a:r>
            <a:r>
              <a:rPr lang="en-US" dirty="0" smtClean="0"/>
              <a:t> and </a:t>
            </a:r>
            <a:r>
              <a:rPr lang="en-US" i="1" dirty="0" smtClean="0"/>
              <a:t>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Object-Oriented Modeling</a:t>
            </a:r>
          </a:p>
        </p:txBody>
      </p:sp>
    </p:spTree>
    <p:extLst>
      <p:ext uri="{BB962C8B-B14F-4D97-AF65-F5344CB8AC3E}">
        <p14:creationId xmlns:p14="http://schemas.microsoft.com/office/powerpoint/2010/main" val="32671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With instance data each object maintains an independent copy</a:t>
            </a:r>
          </a:p>
          <a:p>
            <a:pPr eaLnBrk="1" hangingPunct="1"/>
            <a:r>
              <a:rPr lang="en-US" dirty="0" smtClean="0"/>
              <a:t>Class data can be </a:t>
            </a:r>
            <a:r>
              <a:rPr lang="en-US" i="1" dirty="0" smtClean="0"/>
              <a:t>static</a:t>
            </a:r>
            <a:r>
              <a:rPr lang="en-US" dirty="0" smtClean="0"/>
              <a:t>, i.e. shared among all instances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Refers to the same physical in-memory location!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2285992"/>
            <a:ext cx="7972452" cy="2871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BankAccount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private decimal _currentBalance;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decimal CurrentInterestRate = 0.04m;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BankAccount( decimal balance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_currentBalance = balance;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42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1800" dirty="0" smtClean="0"/>
              <a:t>Static data should be manipulated by static methods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Invoke static methods via class name instead of instance name!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1844824"/>
            <a:ext cx="7972452" cy="28083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BankAccount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   public static decimal CurrentInterestRate = 0.04m;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void SetInterestRate( decimal interestRate ) 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CurrentInterestRate = interestRate;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4348" y="5445224"/>
            <a:ext cx="4865764" cy="37217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BankAccount.</a:t>
            </a:r>
            <a:r>
              <a:rPr lang="da-DK" dirty="0" smtClean="0">
                <a:latin typeface="Consolas" pitchFamily="49" charset="0"/>
              </a:rPr>
              <a:t>SetInterestRate( 0.06m );</a:t>
            </a:r>
          </a:p>
        </p:txBody>
      </p:sp>
    </p:spTree>
    <p:extLst>
      <p:ext uri="{BB962C8B-B14F-4D97-AF65-F5344CB8AC3E}">
        <p14:creationId xmlns:p14="http://schemas.microsoft.com/office/powerpoint/2010/main" val="3058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Initializing static data should be done in static constructors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Only one static constructor for each class</a:t>
            </a:r>
          </a:p>
          <a:p>
            <a:pPr eaLnBrk="1" hangingPunct="1"/>
            <a:r>
              <a:rPr lang="en-US" sz="2000" dirty="0" smtClean="0"/>
              <a:t>Has no access modifier and no parameters</a:t>
            </a:r>
          </a:p>
          <a:p>
            <a:pPr eaLnBrk="1" hangingPunct="1"/>
            <a:r>
              <a:rPr lang="en-US" sz="2000" dirty="0" smtClean="0"/>
              <a:t>Invoked by the runtime system before first instance constructor</a:t>
            </a:r>
          </a:p>
          <a:p>
            <a:pPr eaLnBrk="1" hangingPunct="1"/>
            <a:r>
              <a:rPr lang="en-US" sz="2000" dirty="0" smtClean="0"/>
              <a:t>Invoked </a:t>
            </a:r>
            <a:r>
              <a:rPr lang="en-US" sz="2000" u="sng" dirty="0" smtClean="0"/>
              <a:t>exactly once</a:t>
            </a:r>
            <a:r>
              <a:rPr lang="en-US" sz="2000" dirty="0" smtClean="0"/>
              <a:t> regardless of number of objects created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Constructors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75442" y="1916832"/>
            <a:ext cx="7901014" cy="25808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BankAccount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static decimal CurrentInterestRate;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BankAccount</a:t>
            </a:r>
            <a:r>
              <a:rPr lang="da-DK" dirty="0" smtClean="0">
                <a:latin typeface="Consolas" pitchFamily="49" charset="0"/>
              </a:rPr>
              <a:t>() 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CurrentInterestRate = 0.04m; // This could be </a:t>
            </a:r>
            <a:r>
              <a:rPr lang="da-DK" b="1" dirty="0" smtClean="0">
                <a:latin typeface="Consolas" pitchFamily="49" charset="0"/>
              </a:rPr>
              <a:t>dynamic</a:t>
            </a:r>
            <a:r>
              <a:rPr lang="da-DK" dirty="0" smtClean="0">
                <a:latin typeface="Consolas" pitchFamily="49" charset="0"/>
              </a:rPr>
              <a:t>!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58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Classes themselves can also be static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Cannot be instantiated</a:t>
            </a:r>
          </a:p>
          <a:p>
            <a:pPr eaLnBrk="1" hangingPunct="1"/>
            <a:r>
              <a:rPr lang="en-US" sz="2000" dirty="0" smtClean="0"/>
              <a:t>Can only contain static fields and methods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Classes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2035" y="1908034"/>
            <a:ext cx="8180606" cy="30922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TimeUtility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PrintTime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DateTime.Now.ToShortTimeString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PrintDate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DateTime.Today.ToShortDateString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35896" y="5075607"/>
            <a:ext cx="4613969" cy="3438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TimeUtility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tu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TimeUtility</a:t>
            </a:r>
            <a:r>
              <a:rPr lang="da-DK" dirty="0" smtClean="0">
                <a:latin typeface="Consolas" pitchFamily="49" charset="0"/>
              </a:rPr>
              <a:t>();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7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2880" y="5107373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0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804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Encapsulation is achieved by </a:t>
            </a:r>
            <a:r>
              <a:rPr lang="en-US" sz="2400" i="1" dirty="0" smtClean="0"/>
              <a:t>Properties</a:t>
            </a:r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i="1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Two specific </a:t>
            </a:r>
            <a:r>
              <a:rPr lang="en-US" sz="2400" dirty="0" err="1" smtClean="0"/>
              <a:t>accessors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get is invoked when retrieving the value</a:t>
            </a:r>
          </a:p>
          <a:p>
            <a:pPr lvl="1" eaLnBrk="1" hangingPunct="1"/>
            <a:r>
              <a:rPr lang="en-US" sz="2000" dirty="0" smtClean="0"/>
              <a:t>set is invoked when setting the value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1988840"/>
            <a:ext cx="4250182" cy="25814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Button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Caption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get</a:t>
            </a:r>
            <a:r>
              <a:rPr lang="da-DK" b="1" dirty="0" smtClean="0">
                <a:latin typeface="Consolas" pitchFamily="49" charset="0"/>
              </a:rPr>
              <a:t>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smtClean="0">
                <a:latin typeface="Consolas" pitchFamily="49" charset="0"/>
              </a:rPr>
              <a:t>set {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value</a:t>
            </a:r>
            <a:r>
              <a:rPr lang="da-DK" dirty="0" smtClean="0">
                <a:latin typeface="Consolas" pitchFamily="49" charset="0"/>
              </a:rPr>
              <a:t>;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41762" y="3744309"/>
            <a:ext cx="4668466" cy="12853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button.Caption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Click</a:t>
            </a:r>
            <a:r>
              <a:rPr lang="da-DK" dirty="0" smtClean="0">
                <a:latin typeface="Consolas" pitchFamily="49" charset="0"/>
              </a:rPr>
              <a:t>!!";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button.Caption</a:t>
            </a:r>
            <a:r>
              <a:rPr lang="da-DK" dirty="0" smtClean="0">
                <a:latin typeface="Consolas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369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Access modifiers can be set for </a:t>
            </a:r>
            <a:r>
              <a:rPr lang="en-US" sz="2000" dirty="0" smtClean="0">
                <a:latin typeface="Consolas" pitchFamily="49" charset="0"/>
              </a:rPr>
              <a:t>get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itchFamily="49" charset="0"/>
              </a:rPr>
              <a:t>set</a:t>
            </a:r>
            <a:r>
              <a:rPr lang="en-US" sz="2000" dirty="0" smtClean="0"/>
              <a:t> separately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of Get/Set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2035958"/>
            <a:ext cx="4968552" cy="254516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Button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Caption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get</a:t>
            </a:r>
            <a:r>
              <a:rPr lang="da-DK" dirty="0" smtClean="0">
                <a:latin typeface="Consolas" pitchFamily="49" charset="0"/>
              </a:rPr>
              <a:t>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 }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smtClean="0">
                <a:latin typeface="Consolas" pitchFamily="49" charset="0"/>
              </a:rPr>
              <a:t>private </a:t>
            </a:r>
            <a:r>
              <a:rPr lang="da-DK" dirty="0" smtClean="0">
                <a:latin typeface="Consolas" pitchFamily="49" charset="0"/>
              </a:rPr>
              <a:t>set {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 = value; }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67246" y="4362824"/>
            <a:ext cx="4937202" cy="12264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Button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button.Caption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button.Caption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Click</a:t>
            </a:r>
            <a:r>
              <a:rPr lang="da-DK" dirty="0" smtClean="0">
                <a:latin typeface="Consolas" pitchFamily="49" charset="0"/>
              </a:rPr>
              <a:t>!!";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10242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258" y="5216623"/>
            <a:ext cx="228600" cy="228601"/>
          </a:xfrm>
          <a:prstGeom prst="rect">
            <a:avLst/>
          </a:prstGeom>
          <a:noFill/>
        </p:spPr>
      </p:pic>
      <p:pic>
        <p:nvPicPr>
          <p:cNvPr id="10244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47258" y="4716557"/>
            <a:ext cx="228600" cy="22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5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Property can be made read-only by omitting </a:t>
            </a:r>
            <a:r>
              <a:rPr lang="en-US" dirty="0" smtClean="0">
                <a:latin typeface="Consolas" pitchFamily="49" charset="0"/>
              </a:rPr>
              <a:t>set</a:t>
            </a:r>
          </a:p>
          <a:p>
            <a:pPr eaLnBrk="1" hangingPunct="1"/>
            <a:r>
              <a:rPr lang="en-US" dirty="0" smtClean="0"/>
              <a:t>Property can be made write-only by omitting </a:t>
            </a:r>
            <a:r>
              <a:rPr lang="en-US" dirty="0" smtClean="0">
                <a:latin typeface="Consolas" pitchFamily="49" charset="0"/>
              </a:rPr>
              <a:t>get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Properties can also be static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Read-Only and Write-Only Properties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2357430"/>
            <a:ext cx="3855372" cy="258373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Button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Caption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get</a:t>
            </a:r>
            <a:r>
              <a:rPr lang="da-DK" dirty="0" smtClean="0">
                <a:latin typeface="Consolas" pitchFamily="49" charset="0"/>
              </a:rPr>
              <a:t>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 }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smtClean="0">
                <a:latin typeface="Consolas" pitchFamily="49" charset="0"/>
              </a:rPr>
              <a:t>// </a:t>
            </a:r>
            <a:r>
              <a:rPr lang="da-DK" b="1" dirty="0" err="1" smtClean="0">
                <a:latin typeface="Consolas" pitchFamily="49" charset="0"/>
              </a:rPr>
              <a:t>No</a:t>
            </a:r>
            <a:r>
              <a:rPr lang="da-DK" b="1" dirty="0" smtClean="0">
                <a:latin typeface="Consolas" pitchFamily="49" charset="0"/>
              </a:rPr>
              <a:t> set!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_</a:t>
            </a:r>
            <a:r>
              <a:rPr lang="da-DK" dirty="0" err="1" smtClean="0">
                <a:latin typeface="Consolas" pitchFamily="49" charset="0"/>
              </a:rPr>
              <a:t>caption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4096" y="2357430"/>
            <a:ext cx="4103316" cy="258373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Login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Password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smtClean="0">
                <a:latin typeface="Consolas" pitchFamily="49" charset="0"/>
              </a:rPr>
              <a:t>// </a:t>
            </a:r>
            <a:r>
              <a:rPr lang="da-DK" b="1" dirty="0" err="1" smtClean="0">
                <a:latin typeface="Consolas" pitchFamily="49" charset="0"/>
              </a:rPr>
              <a:t>No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get</a:t>
            </a:r>
            <a:r>
              <a:rPr lang="da-DK" b="1" dirty="0" smtClean="0">
                <a:latin typeface="Consolas" pitchFamily="49" charset="0"/>
              </a:rPr>
              <a:t>!</a:t>
            </a:r>
          </a:p>
          <a:p>
            <a:r>
              <a:rPr lang="da-DK" dirty="0" smtClean="0">
                <a:latin typeface="Consolas" pitchFamily="49" charset="0"/>
              </a:rPr>
              <a:t>      set { _password = </a:t>
            </a:r>
            <a:r>
              <a:rPr lang="da-DK" dirty="0" err="1" smtClean="0">
                <a:latin typeface="Consolas" pitchFamily="49" charset="0"/>
              </a:rPr>
              <a:t>value</a:t>
            </a:r>
            <a:r>
              <a:rPr lang="da-DK" dirty="0" smtClean="0">
                <a:latin typeface="Consolas" pitchFamily="49" charset="0"/>
              </a:rPr>
              <a:t>; }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_password;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3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Automatic properties ease the burden of defining “trivial” properties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Automatic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000240"/>
            <a:ext cx="6215106" cy="25808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 </a:t>
            </a:r>
            <a:r>
              <a:rPr lang="da-DK" b="1" dirty="0" err="1" smtClean="0">
                <a:latin typeface="Consolas" pitchFamily="49" charset="0"/>
              </a:rPr>
              <a:t>string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PetName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b="1" dirty="0" smtClean="0">
                <a:latin typeface="Consolas" pitchFamily="49" charset="0"/>
              </a:rPr>
              <a:t>      get { return _petName; }</a:t>
            </a:r>
          </a:p>
          <a:p>
            <a:r>
              <a:rPr lang="da-DK" b="1" dirty="0" smtClean="0">
                <a:latin typeface="Consolas" pitchFamily="49" charset="0"/>
              </a:rPr>
              <a:t>      set { _petName = value; }</a:t>
            </a:r>
          </a:p>
          <a:p>
            <a:r>
              <a:rPr lang="da-DK" b="1" dirty="0" smtClean="0">
                <a:latin typeface="Consolas" pitchFamily="49" charset="0"/>
              </a:rPr>
              <a:t>   }</a:t>
            </a:r>
          </a:p>
          <a:p>
            <a:r>
              <a:rPr lang="da-DK" b="1" dirty="0" smtClean="0">
                <a:latin typeface="Consolas" pitchFamily="49" charset="0"/>
              </a:rPr>
              <a:t>   private string _petName = string.Empty;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786" y="4818767"/>
            <a:ext cx="6215106" cy="118852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public string </a:t>
            </a:r>
            <a:r>
              <a:rPr lang="en-US" b="1" dirty="0" err="1" smtClean="0">
                <a:latin typeface="Consolas" pitchFamily="49" charset="0"/>
              </a:rPr>
              <a:t>PetName</a:t>
            </a:r>
            <a:r>
              <a:rPr lang="en-US" b="1" dirty="0" smtClean="0">
                <a:latin typeface="Consolas" pitchFamily="49" charset="0"/>
              </a:rPr>
              <a:t> { get; set;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500430" y="4215418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6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Default value of an automatic property is the usual “zero-whitewash”</a:t>
            </a:r>
          </a:p>
          <a:p>
            <a:pPr lvl="1" eaLnBrk="1" hangingPunct="1"/>
            <a:r>
              <a:rPr lang="en-US" sz="1800" dirty="0" smtClean="0"/>
              <a:t>Reference types are null</a:t>
            </a:r>
          </a:p>
          <a:p>
            <a:pPr lvl="1" eaLnBrk="1" hangingPunct="1"/>
            <a:r>
              <a:rPr lang="en-US" sz="1800" dirty="0" smtClean="0"/>
              <a:t>Integers are 0</a:t>
            </a:r>
          </a:p>
          <a:p>
            <a:pPr lvl="1" eaLnBrk="1" hangingPunct="1"/>
            <a:r>
              <a:rPr lang="en-US" sz="1800" dirty="0" smtClean="0"/>
              <a:t>Booleans are false</a:t>
            </a:r>
          </a:p>
          <a:p>
            <a:pPr lvl="1" eaLnBrk="1" hangingPunct="1"/>
            <a:r>
              <a:rPr lang="en-US" sz="1800" dirty="0" smtClean="0"/>
              <a:t>…</a:t>
            </a:r>
          </a:p>
          <a:p>
            <a:pPr eaLnBrk="1" hangingPunct="1"/>
            <a:r>
              <a:rPr lang="en-US" sz="2000" dirty="0" smtClean="0"/>
              <a:t>If any other default value is required, it must be set in the constructor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Default Values of Automatic Properties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3573016"/>
            <a:ext cx="5040560" cy="15255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() { </a:t>
            </a:r>
            <a:r>
              <a:rPr lang="da-DK" b="1" dirty="0" err="1" smtClean="0">
                <a:latin typeface="Consolas" pitchFamily="49" charset="0"/>
              </a:rPr>
              <a:t>PetName</a:t>
            </a:r>
            <a:r>
              <a:rPr lang="da-DK" b="1" dirty="0" smtClean="0">
                <a:latin typeface="Consolas" pitchFamily="49" charset="0"/>
              </a:rPr>
              <a:t> = "</a:t>
            </a:r>
            <a:r>
              <a:rPr lang="da-DK" b="1" dirty="0" err="1" smtClean="0">
                <a:latin typeface="Consolas" pitchFamily="49" charset="0"/>
              </a:rPr>
              <a:t>Goofy</a:t>
            </a:r>
            <a:r>
              <a:rPr lang="da-DK" b="1" dirty="0" smtClean="0">
                <a:latin typeface="Consolas" pitchFamily="49" charset="0"/>
              </a:rPr>
              <a:t>"; </a:t>
            </a:r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   public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 { get; set;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5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class in effect classifies </a:t>
            </a:r>
            <a:r>
              <a:rPr lang="en-US" u="sng" dirty="0" smtClean="0"/>
              <a:t>abstract</a:t>
            </a:r>
            <a:r>
              <a:rPr lang="en-US" dirty="0" smtClean="0"/>
              <a:t> or </a:t>
            </a:r>
            <a:r>
              <a:rPr lang="en-US" u="sng" dirty="0" smtClean="0"/>
              <a:t>concrete</a:t>
            </a:r>
            <a:r>
              <a:rPr lang="en-US" dirty="0" smtClean="0"/>
              <a:t> things!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Philosophers</a:t>
            </a:r>
          </a:p>
          <a:p>
            <a:pPr lvl="1" eaLnBrk="1" hangingPunct="1"/>
            <a:r>
              <a:rPr lang="en-US" dirty="0" smtClean="0"/>
              <a:t>Use artifacts of human classification</a:t>
            </a:r>
          </a:p>
          <a:p>
            <a:pPr lvl="1" eaLnBrk="1" hangingPunct="1"/>
            <a:r>
              <a:rPr lang="en-US" dirty="0" smtClean="0"/>
              <a:t>Classify concepts based upon common characteristics, behavior, and attributes</a:t>
            </a:r>
          </a:p>
          <a:p>
            <a:pPr lvl="1" eaLnBrk="1" hangingPunct="1"/>
            <a:r>
              <a:rPr lang="en-US" dirty="0" smtClean="0"/>
              <a:t>Create descriptions and names of such classifications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Object-oriented programmers</a:t>
            </a:r>
          </a:p>
          <a:p>
            <a:pPr lvl="1" eaLnBrk="1" hangingPunct="1"/>
            <a:r>
              <a:rPr lang="en-US" dirty="0" smtClean="0"/>
              <a:t>Classify concepts using specific syntactic constructs describing behavior and attributes</a:t>
            </a:r>
          </a:p>
          <a:p>
            <a:pPr lvl="1" eaLnBrk="1" hangingPunct="1"/>
            <a:r>
              <a:rPr lang="en-US" dirty="0" smtClean="0"/>
              <a:t>Define data structures including both data and methods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Concept of Classes</a:t>
            </a:r>
          </a:p>
        </p:txBody>
      </p:sp>
    </p:spTree>
    <p:extLst>
      <p:ext uri="{BB962C8B-B14F-4D97-AF65-F5344CB8AC3E}">
        <p14:creationId xmlns:p14="http://schemas.microsoft.com/office/powerpoint/2010/main" val="38774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Automatic properties </a:t>
            </a:r>
            <a:r>
              <a:rPr lang="en-US" sz="2000" u="sng" dirty="0" smtClean="0"/>
              <a:t>cannot</a:t>
            </a:r>
            <a:r>
              <a:rPr lang="en-US" sz="2000" dirty="0" smtClean="0"/>
              <a:t> be read-only or write-only by omitting get or set!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Use access modifiers on get or set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Note: Neither get nor set can be more visible than the parent property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Restricting Access to Automatic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99458" y="2223399"/>
            <a:ext cx="6357982" cy="12127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{ get;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2606608"/>
            <a:ext cx="304800" cy="3048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99458" y="4005064"/>
            <a:ext cx="6357982" cy="12268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string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{ get; private set;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8" name="Picture 7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9" name="Picture 8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60232" y="4725144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49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Object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syntax can be used to assign values for public properties and fields during construction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Custom constructors can be invoked as well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Object </a:t>
            </a:r>
            <a:r>
              <a:rPr lang="en-US" sz="2000" dirty="0" err="1" smtClean="0"/>
              <a:t>initializers</a:t>
            </a:r>
            <a:r>
              <a:rPr lang="en-US" sz="2000" dirty="0" smtClean="0"/>
              <a:t> execute after constructors</a:t>
            </a:r>
          </a:p>
          <a:p>
            <a:pPr eaLnBrk="1" hangingPunct="1"/>
            <a:r>
              <a:rPr lang="en-US" sz="2000" dirty="0" smtClean="0"/>
              <a:t>Object </a:t>
            </a:r>
            <a:r>
              <a:rPr lang="en-US" sz="2000" dirty="0" err="1" smtClean="0"/>
              <a:t>initializers</a:t>
            </a:r>
            <a:r>
              <a:rPr lang="en-US" sz="2000" dirty="0" smtClean="0"/>
              <a:t> can initialize any subset of available properties and fields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</a:t>
            </a:r>
            <a:r>
              <a:rPr lang="en-US" dirty="0" err="1" smtClean="0"/>
              <a:t>Initializer</a:t>
            </a:r>
            <a:r>
              <a:rPr lang="en-US" dirty="0" smtClean="0"/>
              <a:t> Syntax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214554"/>
            <a:ext cx="6143668" cy="63838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p = new Point </a:t>
            </a:r>
            <a:r>
              <a:rPr lang="da-DK" b="1" dirty="0" smtClean="0">
                <a:latin typeface="Consolas" pitchFamily="49" charset="0"/>
              </a:rPr>
              <a:t>{ X = 42, Y = 87 }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"p is {0}", p 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3600871"/>
            <a:ext cx="6143668" cy="6457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q = new Point( 16, 24 ) </a:t>
            </a:r>
            <a:r>
              <a:rPr lang="da-DK" b="1" dirty="0" smtClean="0">
                <a:latin typeface="Consolas" pitchFamily="49" charset="0"/>
              </a:rPr>
              <a:t>{ X = 112 }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"q is {0}", q );</a:t>
            </a:r>
          </a:p>
        </p:txBody>
      </p:sp>
    </p:spTree>
    <p:extLst>
      <p:ext uri="{BB962C8B-B14F-4D97-AF65-F5344CB8AC3E}">
        <p14:creationId xmlns:p14="http://schemas.microsoft.com/office/powerpoint/2010/main" val="25091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Inner types can now be conveniently initialized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Initializing Inner Types and Collections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000240"/>
            <a:ext cx="5442968" cy="17888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Rectangle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Point </a:t>
            </a:r>
            <a:r>
              <a:rPr lang="da-DK" b="1" dirty="0" err="1" smtClean="0">
                <a:latin typeface="Consolas" pitchFamily="49" charset="0"/>
              </a:rPr>
              <a:t>TopLeft</a:t>
            </a:r>
            <a:r>
              <a:rPr lang="da-DK" b="1" dirty="0" smtClean="0">
                <a:latin typeface="Consolas" pitchFamily="49" charset="0"/>
              </a:rPr>
              <a:t> { </a:t>
            </a:r>
            <a:r>
              <a:rPr lang="da-DK" b="1" dirty="0" err="1" smtClean="0">
                <a:latin typeface="Consolas" pitchFamily="49" charset="0"/>
              </a:rPr>
              <a:t>get</a:t>
            </a:r>
            <a:r>
              <a:rPr lang="da-DK" b="1" dirty="0" smtClean="0">
                <a:latin typeface="Consolas" pitchFamily="49" charset="0"/>
              </a:rPr>
              <a:t>; set;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Point </a:t>
            </a:r>
            <a:r>
              <a:rPr lang="da-DK" b="1" dirty="0" err="1" smtClean="0">
                <a:latin typeface="Consolas" pitchFamily="49" charset="0"/>
              </a:rPr>
              <a:t>BottomRight</a:t>
            </a:r>
            <a:r>
              <a:rPr lang="da-DK" b="1" dirty="0" smtClean="0">
                <a:latin typeface="Consolas" pitchFamily="49" charset="0"/>
              </a:rPr>
              <a:t> { </a:t>
            </a:r>
            <a:r>
              <a:rPr lang="da-DK" b="1" dirty="0" err="1" smtClean="0">
                <a:latin typeface="Consolas" pitchFamily="49" charset="0"/>
              </a:rPr>
              <a:t>get</a:t>
            </a:r>
            <a:r>
              <a:rPr lang="da-DK" b="1" dirty="0" smtClean="0">
                <a:latin typeface="Consolas" pitchFamily="49" charset="0"/>
              </a:rPr>
              <a:t>; set; }</a:t>
            </a:r>
          </a:p>
          <a:p>
            <a:r>
              <a:rPr lang="da-DK" dirty="0" smtClean="0">
                <a:latin typeface="Consolas" pitchFamily="49" charset="0"/>
              </a:rPr>
              <a:t>   ... 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3196" y="3449811"/>
            <a:ext cx="5943604" cy="171628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Rectangle</a:t>
            </a:r>
            <a:r>
              <a:rPr lang="da-DK" dirty="0" smtClean="0">
                <a:latin typeface="Consolas" pitchFamily="49" charset="0"/>
              </a:rPr>
              <a:t> r = new </a:t>
            </a:r>
            <a:r>
              <a:rPr lang="da-DK" dirty="0" err="1" smtClean="0">
                <a:latin typeface="Consolas" pitchFamily="49" charset="0"/>
              </a:rPr>
              <a:t>Rectangle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</a:rPr>
              <a:t>TopLeft</a:t>
            </a:r>
            <a:r>
              <a:rPr lang="en-US" b="1" dirty="0" smtClean="0">
                <a:latin typeface="Consolas" pitchFamily="49" charset="0"/>
              </a:rPr>
              <a:t> = new Point { X = 10, Y = 10 },</a:t>
            </a:r>
          </a:p>
          <a:p>
            <a:r>
              <a:rPr lang="en-US" b="1" dirty="0" smtClean="0">
                <a:latin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</a:rPr>
              <a:t>BottomRight</a:t>
            </a:r>
            <a:r>
              <a:rPr lang="en-US" b="1" dirty="0" smtClean="0">
                <a:latin typeface="Consolas" pitchFamily="49" charset="0"/>
              </a:rPr>
              <a:t> = new Point { X = 90, Y = 90 }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r );</a:t>
            </a:r>
          </a:p>
        </p:txBody>
      </p:sp>
    </p:spTree>
    <p:extLst>
      <p:ext uri="{BB962C8B-B14F-4D97-AF65-F5344CB8AC3E}">
        <p14:creationId xmlns:p14="http://schemas.microsoft.com/office/powerpoint/2010/main" val="3574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Properties are somewhere in between public member variables and methods</a:t>
            </a:r>
          </a:p>
          <a:p>
            <a:pPr eaLnBrk="1" hangingPunct="1"/>
            <a:r>
              <a:rPr lang="en-US" sz="2000" dirty="0" smtClean="0"/>
              <a:t>Methods</a:t>
            </a:r>
          </a:p>
          <a:p>
            <a:pPr lvl="1" eaLnBrk="1" hangingPunct="1"/>
            <a:r>
              <a:rPr lang="en-US" sz="1800" dirty="0" smtClean="0"/>
              <a:t>Defined and invoked using parenthesis</a:t>
            </a:r>
          </a:p>
          <a:p>
            <a:pPr lvl="1" eaLnBrk="1" hangingPunct="1"/>
            <a:r>
              <a:rPr lang="en-US" sz="1800" dirty="0" smtClean="0"/>
              <a:t>Might take parameters</a:t>
            </a:r>
          </a:p>
          <a:p>
            <a:pPr eaLnBrk="1" hangingPunct="1"/>
            <a:r>
              <a:rPr lang="en-US" sz="2000" dirty="0" smtClean="0"/>
              <a:t>Properties</a:t>
            </a:r>
          </a:p>
          <a:p>
            <a:pPr lvl="1" eaLnBrk="1" hangingPunct="1"/>
            <a:r>
              <a:rPr lang="en-US" sz="1800" dirty="0" smtClean="0"/>
              <a:t>Defined and invoked without parenthesis</a:t>
            </a:r>
          </a:p>
          <a:p>
            <a:pPr lvl="1" eaLnBrk="1" hangingPunct="1"/>
            <a:r>
              <a:rPr lang="en-US" sz="1800" dirty="0" smtClean="0"/>
              <a:t>No additional parameters: Gets or sets a single value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vs. Properties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426" y="4247571"/>
            <a:ext cx="4089272" cy="206771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BankAccount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GetBalance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_balance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52880" y="4220938"/>
            <a:ext cx="3967591" cy="20943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BankAccount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Balance 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_balance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58180" y="6070981"/>
            <a:ext cx="3743534" cy="648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BankAccount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...;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a-DK" dirty="0">
                <a:latin typeface="Consolas" pitchFamily="49" charset="0"/>
                <a:cs typeface="Consolas" pitchFamily="49" charset="0"/>
              </a:rPr>
              <a:t>decimal d =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ba.GetBalance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43245" y="6070981"/>
            <a:ext cx="3528392" cy="648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BankAccount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...;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decimal d =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ba.Balance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Data is deemed constant by using the </a:t>
            </a:r>
            <a:r>
              <a:rPr lang="en-US" sz="2000" dirty="0" smtClean="0">
                <a:latin typeface="Consolas" pitchFamily="49" charset="0"/>
              </a:rPr>
              <a:t>const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Such data cannot be changed!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Curious fact: Constant fields are implicitly static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Constant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071678"/>
            <a:ext cx="4290840" cy="12853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MyMathClass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const</a:t>
            </a:r>
            <a:r>
              <a:rPr lang="da-DK" dirty="0" smtClean="0">
                <a:latin typeface="Consolas" pitchFamily="49" charset="0"/>
              </a:rPr>
              <a:t> double Pi = 3.14;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57620" y="3000372"/>
            <a:ext cx="4818836" cy="9469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MyMathClass.Pi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MyMathClass.Pi</a:t>
            </a:r>
            <a:r>
              <a:rPr lang="da-DK" dirty="0" smtClean="0">
                <a:latin typeface="Consolas" pitchFamily="49" charset="0"/>
              </a:rPr>
              <a:t> = 22 / 7;</a:t>
            </a:r>
          </a:p>
        </p:txBody>
      </p:sp>
      <p:pic>
        <p:nvPicPr>
          <p:cNvPr id="6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2892" y="3549650"/>
            <a:ext cx="228600" cy="228601"/>
          </a:xfrm>
          <a:prstGeom prst="rect">
            <a:avLst/>
          </a:prstGeom>
          <a:noFill/>
        </p:spPr>
      </p:pic>
      <p:pic>
        <p:nvPicPr>
          <p:cNvPr id="7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2892" y="3049584"/>
            <a:ext cx="228600" cy="228601"/>
          </a:xfrm>
          <a:prstGeom prst="rect">
            <a:avLst/>
          </a:prstGeom>
          <a:noFill/>
        </p:spPr>
      </p:pic>
      <p:pic>
        <p:nvPicPr>
          <p:cNvPr id="8" name="Picture 7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8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Read-only data can </a:t>
            </a:r>
            <a:r>
              <a:rPr lang="en-US" sz="2000" u="sng" dirty="0" smtClean="0"/>
              <a:t>only be set in constructors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Read-only Data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8807" y="2027053"/>
            <a:ext cx="4968552" cy="42376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MyMathClass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MyMathClass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DateTime.Today.Day</a:t>
            </a:r>
            <a:r>
              <a:rPr lang="da-DK" dirty="0" smtClean="0">
                <a:latin typeface="Consolas" pitchFamily="49" charset="0"/>
              </a:rPr>
              <a:t> % 2 == 0 )</a:t>
            </a:r>
          </a:p>
          <a:p>
            <a:r>
              <a:rPr lang="da-DK" dirty="0" smtClean="0">
                <a:latin typeface="Consolas" pitchFamily="49" charset="0"/>
              </a:rPr>
              <a:t>      {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b="1" dirty="0" err="1" smtClean="0">
                <a:latin typeface="Consolas" pitchFamily="49" charset="0"/>
              </a:rPr>
              <a:t>TodaysPi</a:t>
            </a:r>
            <a:r>
              <a:rPr lang="da-DK" b="1" dirty="0" smtClean="0">
                <a:latin typeface="Consolas" pitchFamily="49" charset="0"/>
              </a:rPr>
              <a:t> = 3.14;</a:t>
            </a:r>
          </a:p>
          <a:p>
            <a:r>
              <a:rPr lang="da-DK" dirty="0" smtClean="0">
                <a:latin typeface="Consolas" pitchFamily="49" charset="0"/>
              </a:rPr>
              <a:t>      }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else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{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b="1" dirty="0" err="1" smtClean="0">
                <a:latin typeface="Consolas" pitchFamily="49" charset="0"/>
              </a:rPr>
              <a:t>TodaysPi</a:t>
            </a:r>
            <a:r>
              <a:rPr lang="da-DK" b="1" dirty="0" smtClean="0">
                <a:latin typeface="Consolas" pitchFamily="49" charset="0"/>
              </a:rPr>
              <a:t> = 22.0 / 7;</a:t>
            </a:r>
          </a:p>
          <a:p>
            <a:r>
              <a:rPr lang="da-DK" dirty="0" smtClean="0">
                <a:latin typeface="Consolas" pitchFamily="49" charset="0"/>
              </a:rPr>
              <a:t>      }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readonly</a:t>
            </a:r>
            <a:r>
              <a:rPr lang="da-DK" dirty="0" smtClean="0">
                <a:latin typeface="Consolas" pitchFamily="49" charset="0"/>
              </a:rPr>
              <a:t> double </a:t>
            </a:r>
            <a:r>
              <a:rPr lang="da-DK" dirty="0" err="1" smtClean="0">
                <a:latin typeface="Consolas" pitchFamily="49" charset="0"/>
              </a:rPr>
              <a:t>TodaysPi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221" y="1894515"/>
            <a:ext cx="4610160" cy="123455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MyMathClass</a:t>
            </a:r>
            <a:r>
              <a:rPr lang="da-DK" dirty="0" smtClean="0">
                <a:latin typeface="Consolas" pitchFamily="49" charset="0"/>
              </a:rPr>
              <a:t> m = new </a:t>
            </a:r>
            <a:r>
              <a:rPr lang="da-DK" dirty="0" err="1" smtClean="0">
                <a:latin typeface="Consolas" pitchFamily="49" charset="0"/>
              </a:rPr>
              <a:t>MyMathClass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m.TodaysPi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m.TodaysPi</a:t>
            </a:r>
            <a:r>
              <a:rPr lang="da-DK" dirty="0" smtClean="0">
                <a:latin typeface="Consolas" pitchFamily="49" charset="0"/>
              </a:rPr>
              <a:t> = 4.00;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99221" y="3653806"/>
            <a:ext cx="4610160" cy="13543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SetTodaysPi</a:t>
            </a:r>
            <a:r>
              <a:rPr lang="en-US" dirty="0" smtClean="0">
                <a:latin typeface="Consolas" pitchFamily="49" charset="0"/>
              </a:rPr>
              <a:t>( double </a:t>
            </a:r>
            <a:r>
              <a:rPr lang="en-US" dirty="0" err="1" smtClean="0">
                <a:latin typeface="Consolas" pitchFamily="49" charset="0"/>
              </a:rPr>
              <a:t>tp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TodaysPi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tp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8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3227" y="2786167"/>
            <a:ext cx="228600" cy="228601"/>
          </a:xfrm>
          <a:prstGeom prst="rect">
            <a:avLst/>
          </a:prstGeom>
          <a:noFill/>
        </p:spPr>
      </p:pic>
      <p:pic>
        <p:nvPicPr>
          <p:cNvPr id="9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53227" y="2283191"/>
            <a:ext cx="228600" cy="228601"/>
          </a:xfrm>
          <a:prstGeom prst="rect">
            <a:avLst/>
          </a:prstGeom>
          <a:noFill/>
        </p:spPr>
      </p:pic>
      <p:pic>
        <p:nvPicPr>
          <p:cNvPr id="10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90181" y="3852624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2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Properties and Static Members – Right or Wrong?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596" y="1643049"/>
            <a:ext cx="4460506" cy="17068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class Car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public static int SpeedLimit;</a:t>
            </a:r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   public string </a:t>
            </a:r>
            <a:r>
              <a:rPr lang="da-DK" dirty="0" smtClean="0">
                <a:latin typeface="Consolas" pitchFamily="49" charset="0"/>
              </a:rPr>
              <a:t>PetName</a:t>
            </a:r>
            <a:r>
              <a:rPr lang="da-DK" dirty="0">
                <a:latin typeface="Consolas" pitchFamily="49" charset="0"/>
              </a:rPr>
              <a:t>;</a:t>
            </a:r>
          </a:p>
          <a:p>
            <a:r>
              <a:rPr lang="da-DK" dirty="0">
                <a:latin typeface="Consolas" pitchFamily="49" charset="0"/>
              </a:rPr>
              <a:t>   public int </a:t>
            </a:r>
            <a:r>
              <a:rPr lang="da-DK" dirty="0" smtClean="0">
                <a:latin typeface="Consolas" pitchFamily="49" charset="0"/>
              </a:rPr>
              <a:t>CurrentSpeed;</a:t>
            </a:r>
          </a:p>
          <a:p>
            <a:r>
              <a:rPr lang="da-DK" dirty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596" y="5013176"/>
            <a:ext cx="4460507" cy="11558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class Person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Id { private </a:t>
            </a:r>
            <a:r>
              <a:rPr lang="en-US" dirty="0">
                <a:latin typeface="Consolas" pitchFamily="49" charset="0"/>
              </a:rPr>
              <a:t>get</a:t>
            </a:r>
            <a:r>
              <a:rPr lang="en-US" dirty="0" smtClean="0">
                <a:latin typeface="Consolas" pitchFamily="49" charset="0"/>
              </a:rPr>
              <a:t>; }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76056" y="1643050"/>
            <a:ext cx="3874151" cy="5831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Car c;</a:t>
            </a:r>
          </a:p>
          <a:p>
            <a:r>
              <a:rPr lang="da-DK" dirty="0" smtClean="0">
                <a:latin typeface="Consolas" pitchFamily="49" charset="0"/>
              </a:rPr>
              <a:t>c.SpeedLimit = 50;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085928" y="3030570"/>
            <a:ext cx="3864279" cy="3176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Car.SpeedLimit </a:t>
            </a:r>
            <a:r>
              <a:rPr lang="da-DK" dirty="0">
                <a:latin typeface="Consolas" pitchFamily="49" charset="0"/>
              </a:rPr>
              <a:t>= </a:t>
            </a:r>
            <a:r>
              <a:rPr lang="da-DK" dirty="0" smtClean="0">
                <a:latin typeface="Consolas" pitchFamily="49" charset="0"/>
              </a:rPr>
              <a:t>50;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084539" y="2309092"/>
            <a:ext cx="3867057" cy="63859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Car </a:t>
            </a:r>
            <a:r>
              <a:rPr lang="da-DK" dirty="0" smtClean="0">
                <a:latin typeface="Consolas" pitchFamily="49" charset="0"/>
              </a:rPr>
              <a:t>c = new Car();</a:t>
            </a:r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c.SpeedLimit = </a:t>
            </a:r>
            <a:r>
              <a:rPr lang="da-DK" dirty="0" smtClean="0">
                <a:latin typeface="Consolas" pitchFamily="49" charset="0"/>
              </a:rPr>
              <a:t>50;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064804" y="3478895"/>
            <a:ext cx="3881338" cy="9148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</a:t>
            </a:r>
            <a:r>
              <a:rPr lang="da-DK" dirty="0">
                <a:latin typeface="Consolas" pitchFamily="49" charset="0"/>
              </a:rPr>
              <a:t>p = new </a:t>
            </a:r>
            <a:r>
              <a:rPr lang="da-DK" dirty="0" smtClean="0">
                <a:latin typeface="Consolas" pitchFamily="49" charset="0"/>
              </a:rPr>
              <a:t>Point();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p.X </a:t>
            </a:r>
            <a:r>
              <a:rPr lang="da-DK" dirty="0">
                <a:latin typeface="Consolas" pitchFamily="49" charset="0"/>
              </a:rPr>
              <a:t>= </a:t>
            </a:r>
            <a:r>
              <a:rPr lang="da-DK" dirty="0" smtClean="0">
                <a:latin typeface="Consolas" pitchFamily="49" charset="0"/>
              </a:rPr>
              <a:t>42;</a:t>
            </a:r>
          </a:p>
          <a:p>
            <a:r>
              <a:rPr lang="da-DK" dirty="0" smtClean="0">
                <a:latin typeface="Consolas" pitchFamily="49" charset="0"/>
              </a:rPr>
              <a:t>p.Y = 87;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77476" y="4457415"/>
            <a:ext cx="3885403" cy="3397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p = new Point{ X = 42 };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8596" y="3470294"/>
            <a:ext cx="4460506" cy="142245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class Point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{ get; set;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{ get; set;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" name="Picture 12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616" y="1579359"/>
            <a:ext cx="228600" cy="228600"/>
          </a:xfrm>
          <a:prstGeom prst="rect">
            <a:avLst/>
          </a:prstGeom>
          <a:noFill/>
        </p:spPr>
      </p:pic>
      <p:pic>
        <p:nvPicPr>
          <p:cNvPr id="14" name="Picture 13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8563" y="2214912"/>
            <a:ext cx="304800" cy="304800"/>
          </a:xfrm>
          <a:prstGeom prst="rect">
            <a:avLst/>
          </a:prstGeom>
          <a:noFill/>
        </p:spPr>
      </p:pic>
      <p:pic>
        <p:nvPicPr>
          <p:cNvPr id="15" name="Picture 1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0080" y="1560529"/>
            <a:ext cx="304800" cy="304800"/>
          </a:xfrm>
          <a:prstGeom prst="rect">
            <a:avLst/>
          </a:prstGeom>
          <a:noFill/>
        </p:spPr>
      </p:pic>
      <p:pic>
        <p:nvPicPr>
          <p:cNvPr id="16" name="Picture 15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7397" y="2966880"/>
            <a:ext cx="228600" cy="228600"/>
          </a:xfrm>
          <a:prstGeom prst="rect">
            <a:avLst/>
          </a:prstGeom>
          <a:noFill/>
        </p:spPr>
      </p:pic>
      <p:pic>
        <p:nvPicPr>
          <p:cNvPr id="17" name="Picture 1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7602" y="3413557"/>
            <a:ext cx="228600" cy="228600"/>
          </a:xfrm>
          <a:prstGeom prst="rect">
            <a:avLst/>
          </a:prstGeom>
          <a:noFill/>
        </p:spPr>
      </p:pic>
      <p:pic>
        <p:nvPicPr>
          <p:cNvPr id="18" name="Picture 17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6280" y="4386488"/>
            <a:ext cx="228600" cy="228600"/>
          </a:xfrm>
          <a:prstGeom prst="rect">
            <a:avLst/>
          </a:prstGeom>
          <a:noFill/>
        </p:spPr>
      </p:pic>
      <p:pic>
        <p:nvPicPr>
          <p:cNvPr id="19" name="Picture 18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7397" y="3395041"/>
            <a:ext cx="228600" cy="228600"/>
          </a:xfrm>
          <a:prstGeom prst="rect">
            <a:avLst/>
          </a:prstGeom>
          <a:noFill/>
        </p:spPr>
      </p:pic>
      <p:pic>
        <p:nvPicPr>
          <p:cNvPr id="20" name="Picture 19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5156" y="4949486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5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8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Inheritance specifies an “is-a” relationship between classes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New classes are said to </a:t>
            </a:r>
            <a:r>
              <a:rPr lang="en-US" sz="2000" i="1" dirty="0" smtClean="0"/>
              <a:t>specialize</a:t>
            </a:r>
            <a:r>
              <a:rPr lang="en-US" sz="2000" dirty="0" smtClean="0"/>
              <a:t> base classes</a:t>
            </a:r>
          </a:p>
          <a:p>
            <a:pPr eaLnBrk="1" hangingPunct="1"/>
            <a:r>
              <a:rPr lang="en-US" sz="2000" dirty="0" smtClean="0"/>
              <a:t>Has all the characteristics + maybe more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Single vs. Multiple inheritance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Inheritance?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0826" y="2146536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Generalization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500826" y="3507105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Specialization</a:t>
            </a:r>
            <a:endParaRPr lang="da-DK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6965173" y="3039511"/>
            <a:ext cx="785818" cy="1588"/>
          </a:xfrm>
          <a:prstGeom prst="straightConnector1">
            <a:avLst/>
          </a:prstGeom>
          <a:noFill/>
          <a:ln w="19050" cap="flat" cmpd="sng" algn="ctr">
            <a:solidFill>
              <a:scrgbClr r="0" g="0" b="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9990" y="1916832"/>
            <a:ext cx="3403256" cy="22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52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Class Hierarchies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628800"/>
            <a:ext cx="731220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03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Classes are “blueprints” for objects</a:t>
            </a:r>
          </a:p>
          <a:p>
            <a:pPr lvl="1" eaLnBrk="1" hangingPunct="1"/>
            <a:r>
              <a:rPr lang="en-US" dirty="0" smtClean="0"/>
              <a:t>An object is an instance of a class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Objects have</a:t>
            </a:r>
          </a:p>
          <a:p>
            <a:pPr lvl="1" eaLnBrk="1" hangingPunct="1"/>
            <a:r>
              <a:rPr lang="en-US" dirty="0" smtClean="0"/>
              <a:t>Identity</a:t>
            </a:r>
          </a:p>
          <a:p>
            <a:pPr lvl="2" eaLnBrk="1" hangingPunct="1"/>
            <a:r>
              <a:rPr lang="en-US" dirty="0" smtClean="0"/>
              <a:t>Unique, Distinguishable</a:t>
            </a:r>
          </a:p>
          <a:p>
            <a:pPr lvl="1" eaLnBrk="1" hangingPunct="1"/>
            <a:r>
              <a:rPr lang="en-US" dirty="0" smtClean="0"/>
              <a:t>State</a:t>
            </a:r>
          </a:p>
          <a:p>
            <a:pPr lvl="2" eaLnBrk="1" hangingPunct="1"/>
            <a:r>
              <a:rPr lang="en-US" dirty="0" smtClean="0"/>
              <a:t>Setting, Data</a:t>
            </a:r>
          </a:p>
          <a:p>
            <a:pPr lvl="1" eaLnBrk="1" hangingPunct="1"/>
            <a:r>
              <a:rPr lang="en-US" dirty="0" smtClean="0"/>
              <a:t>Behavior</a:t>
            </a:r>
          </a:p>
          <a:p>
            <a:pPr lvl="2" eaLnBrk="1" hangingPunct="1"/>
            <a:r>
              <a:rPr lang="en-US" dirty="0" smtClean="0"/>
              <a:t>Performing operations modifying the state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In (sloppy) everyday language the same vocabulary is often used for both the object and the class from which it originates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Concept of Objects</a:t>
            </a:r>
          </a:p>
        </p:txBody>
      </p:sp>
    </p:spTree>
    <p:extLst>
      <p:ext uri="{BB962C8B-B14F-4D97-AF65-F5344CB8AC3E}">
        <p14:creationId xmlns:p14="http://schemas.microsoft.com/office/powerpoint/2010/main" val="9484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Create a derived class using ‘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/>
              <a:t>’ in class definition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Inherits all public members</a:t>
            </a:r>
          </a:p>
          <a:p>
            <a:pPr eaLnBrk="1" hangingPunct="1"/>
            <a:r>
              <a:rPr lang="en-US" sz="2000" dirty="0" smtClean="0"/>
              <a:t>Can only derive from a single base class! But…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Base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8117" y="1868351"/>
            <a:ext cx="4608512" cy="279748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readonly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Car( int maxSpeed = 100 )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this.maxSpeed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4048" y="1868351"/>
            <a:ext cx="3282728" cy="19970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Car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...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35896" y="4252399"/>
            <a:ext cx="5199643" cy="99922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van = new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van.maxSpeed</a:t>
            </a:r>
            <a:r>
              <a:rPr lang="da-DK" dirty="0" smtClean="0">
                <a:latin typeface="Consolas" pitchFamily="49" charset="0"/>
              </a:rPr>
              <a:t> );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van.currentSpeed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7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9157" y="4856583"/>
            <a:ext cx="228600" cy="228601"/>
          </a:xfrm>
          <a:prstGeom prst="rect">
            <a:avLst/>
          </a:prstGeom>
          <a:noFill/>
        </p:spPr>
      </p:pic>
      <p:pic>
        <p:nvPicPr>
          <p:cNvPr id="8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9157" y="4549383"/>
            <a:ext cx="228600" cy="228601"/>
          </a:xfrm>
          <a:prstGeom prst="rect">
            <a:avLst/>
          </a:prstGeom>
          <a:noFill/>
        </p:spPr>
      </p:pic>
      <p:pic>
        <p:nvPicPr>
          <p:cNvPr id="9" name="Picture 8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6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Classes can explicitly prevent inheritance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A lot of .NET Framework classes are sealed, e.g.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System.String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Sealed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071678"/>
            <a:ext cx="3429024" cy="214941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sealed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...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27984" y="2071678"/>
            <a:ext cx="4258816" cy="12133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DeluxeMiniVan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MiniVan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7256" y="2420888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7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Class diagrams can be easily visualized in Visual Studio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“Add New Item” -&gt; “Class Diagram”, or</a:t>
            </a:r>
          </a:p>
          <a:p>
            <a:pPr eaLnBrk="1" hangingPunct="1"/>
            <a:r>
              <a:rPr lang="en-US" sz="2000" dirty="0" smtClean="0"/>
              <a:t>Project node -&gt; “View Class Diagram”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Class Diagrams in Visual Studio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27" y="1916832"/>
            <a:ext cx="1943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base</a:t>
            </a:r>
            <a:r>
              <a:rPr lang="en-US" sz="2000" dirty="0" smtClean="0"/>
              <a:t> keyword is used to control base class creation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very similar to the </a:t>
            </a:r>
            <a:r>
              <a:rPr lang="en-US" sz="2000" dirty="0" smtClean="0">
                <a:latin typeface="Consolas" pitchFamily="49" charset="0"/>
              </a:rPr>
              <a:t>this</a:t>
            </a:r>
            <a:r>
              <a:rPr lang="en-US" sz="2000" dirty="0" smtClean="0"/>
              <a:t> keyword, but for base classes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base</a:t>
            </a:r>
            <a:r>
              <a:rPr lang="en-US" dirty="0" smtClean="0"/>
              <a:t>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520" y="2071678"/>
            <a:ext cx="4680520" cy="294149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readonly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Car( int maxSpeed = 110 )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this.maxSpeed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37720" y="2071678"/>
            <a:ext cx="3538736" cy="20178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 :</a:t>
            </a:r>
            <a:br>
              <a:rPr lang="da-DK" dirty="0" smtClean="0">
                <a:latin typeface="Consolas" pitchFamily="49" charset="0"/>
              </a:rPr>
            </a:br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smtClean="0">
                <a:latin typeface="Consolas" pitchFamily="49" charset="0"/>
              </a:rPr>
              <a:t>base(</a:t>
            </a:r>
            <a:r>
              <a:rPr lang="da-DK" dirty="0" smtClean="0">
                <a:latin typeface="Consolas" pitchFamily="49" charset="0"/>
              </a:rPr>
              <a:t> 90 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38676" y="4644071"/>
            <a:ext cx="5137780" cy="73820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van = new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van.maxSpeed</a:t>
            </a:r>
            <a:r>
              <a:rPr lang="da-DK" dirty="0" smtClean="0">
                <a:latin typeface="Consolas" pitchFamily="49" charset="0"/>
              </a:rPr>
              <a:t> ); // 90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1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Protected members are visible to derived classes also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But still not visible to the outside!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protected</a:t>
            </a:r>
            <a:r>
              <a:rPr lang="en-US" dirty="0" smtClean="0"/>
              <a:t> Modifier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405" y="2071677"/>
            <a:ext cx="4407914" cy="30855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readonly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protected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currentSpeed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Car( int maxSpeed = 110 )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this.maxSpeed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maxSpeed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94917" y="2071677"/>
            <a:ext cx="3426744" cy="201455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Car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CutSpeed</a:t>
            </a:r>
            <a:r>
              <a:rPr lang="da-DK" dirty="0" smtClean="0">
                <a:latin typeface="Consolas" pitchFamily="49" charset="0"/>
              </a:rPr>
              <a:t>()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currentSpeed</a:t>
            </a:r>
            <a:r>
              <a:rPr lang="da-DK" b="1" dirty="0" smtClean="0">
                <a:latin typeface="Consolas" pitchFamily="49" charset="0"/>
              </a:rPr>
              <a:t> /= 2;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0264" y="4660990"/>
            <a:ext cx="5186536" cy="89882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 van = new </a:t>
            </a:r>
            <a:r>
              <a:rPr lang="da-DK" dirty="0" err="1" smtClean="0">
                <a:latin typeface="Consolas" pitchFamily="49" charset="0"/>
              </a:rPr>
              <a:t>MiniVan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van.CutSpeed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van.currentSpeed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0392" y="5293328"/>
            <a:ext cx="228600" cy="228601"/>
          </a:xfrm>
          <a:prstGeom prst="rect">
            <a:avLst/>
          </a:prstGeom>
          <a:noFill/>
        </p:spPr>
      </p:pic>
      <p:pic>
        <p:nvPicPr>
          <p:cNvPr id="9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00392" y="5007576"/>
            <a:ext cx="228600" cy="22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Pillar of OOP: Polymorphism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17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Polymorphism</a:t>
            </a:r>
          </a:p>
          <a:p>
            <a:pPr lvl="1" eaLnBrk="1" hangingPunct="1"/>
            <a:r>
              <a:rPr lang="en-US" sz="2000" dirty="0" smtClean="0"/>
              <a:t>The ability of objects belonging to related classes to respond to method calls of methods of the same name, each one according to an appropriate type-specific behavior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Polymorphism?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3058279"/>
            <a:ext cx="6051830" cy="301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19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Mark </a:t>
            </a:r>
            <a:r>
              <a:rPr lang="en-US" sz="2000" i="1" dirty="0" smtClean="0"/>
              <a:t>virtual methods</a:t>
            </a:r>
            <a:r>
              <a:rPr lang="en-US" sz="2000" dirty="0" smtClean="0"/>
              <a:t> with the </a:t>
            </a:r>
            <a:r>
              <a:rPr lang="en-US" sz="2000" dirty="0" smtClean="0">
                <a:latin typeface="Consolas" pitchFamily="49" charset="0"/>
              </a:rPr>
              <a:t>virtual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allows behavior to be overridden in subclasses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Methods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1988840"/>
            <a:ext cx="6522518" cy="26534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Employee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float _currentPay;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</a:rPr>
              <a:t>virtual</a:t>
            </a:r>
            <a:r>
              <a:rPr lang="en-US" dirty="0" smtClean="0">
                <a:latin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</a:rPr>
              <a:t>GiveBonus</a:t>
            </a:r>
            <a:r>
              <a:rPr lang="en-US" dirty="0" smtClean="0">
                <a:latin typeface="Consolas" pitchFamily="49" charset="0"/>
              </a:rPr>
              <a:t>( float amount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_currentPay += amount;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Override behavior using the </a:t>
            </a:r>
            <a:r>
              <a:rPr lang="en-US" sz="2000" dirty="0" smtClean="0">
                <a:latin typeface="Consolas" pitchFamily="49" charset="0"/>
              </a:rPr>
              <a:t>override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Use the </a:t>
            </a:r>
            <a:r>
              <a:rPr lang="en-US" sz="2000" dirty="0" smtClean="0">
                <a:latin typeface="Consolas" pitchFamily="49" charset="0"/>
              </a:rPr>
              <a:t>base</a:t>
            </a:r>
            <a:r>
              <a:rPr lang="en-US" sz="2000" dirty="0" smtClean="0"/>
              <a:t> keyword to leverage parent implementation</a:t>
            </a:r>
          </a:p>
          <a:p>
            <a:pPr eaLnBrk="1" hangingPunct="1">
              <a:buNone/>
            </a:pPr>
            <a:r>
              <a:rPr lang="en-US" sz="2000" dirty="0" smtClean="0"/>
              <a:t>	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 Virtual Methods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5509" y="1905498"/>
            <a:ext cx="7602638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Manager :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Employee</a:t>
            </a:r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NumberOfOptions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get; protected set; }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GiveBonus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float amount 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base.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GiveBonus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amount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r = new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NumberOfOptions += r.Next( 500 );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kern="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2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Virtual methods can be sealed to prevent overriding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Sealing Virtual Members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818" y="1916831"/>
            <a:ext cx="7215206" cy="258196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SalesPerson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Employee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</a:rPr>
              <a:t>sealed</a:t>
            </a:r>
            <a:r>
              <a:rPr lang="en-US" dirty="0" smtClean="0">
                <a:latin typeface="Consolas" pitchFamily="49" charset="0"/>
              </a:rPr>
              <a:t> override void </a:t>
            </a:r>
            <a:r>
              <a:rPr lang="en-US" dirty="0" err="1" smtClean="0">
                <a:latin typeface="Consolas" pitchFamily="49" charset="0"/>
              </a:rPr>
              <a:t>GiveBonus</a:t>
            </a:r>
            <a:r>
              <a:rPr lang="en-US" dirty="0" smtClean="0">
                <a:latin typeface="Consolas" pitchFamily="49" charset="0"/>
              </a:rPr>
              <a:t>( float amount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salesBonus</a:t>
            </a:r>
            <a:r>
              <a:rPr lang="da-DK" dirty="0" smtClean="0">
                <a:latin typeface="Consolas" pitchFamily="49" charset="0"/>
              </a:rPr>
              <a:t> = 0;</a:t>
            </a:r>
          </a:p>
          <a:p>
            <a:r>
              <a:rPr lang="da-DK" dirty="0" smtClean="0">
                <a:latin typeface="Consolas" pitchFamily="49" charset="0"/>
              </a:rPr>
              <a:t>      ...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base.GiveBonus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amount</a:t>
            </a:r>
            <a:r>
              <a:rPr lang="da-DK" dirty="0" smtClean="0">
                <a:latin typeface="Consolas" pitchFamily="49" charset="0"/>
              </a:rPr>
              <a:t> * </a:t>
            </a:r>
            <a:r>
              <a:rPr lang="da-DK" dirty="0" err="1" smtClean="0">
                <a:latin typeface="Consolas" pitchFamily="49" charset="0"/>
              </a:rPr>
              <a:t>salesBonus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3008" y="4098922"/>
            <a:ext cx="6307384" cy="25704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FreelanceSalesman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SalesPerson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int HoursWorked { get; protected set; }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public override void </a:t>
            </a:r>
            <a:r>
              <a:rPr lang="en-US" dirty="0" err="1" smtClean="0">
                <a:latin typeface="Consolas" pitchFamily="49" charset="0"/>
              </a:rPr>
              <a:t>GiveBonus</a:t>
            </a:r>
            <a:r>
              <a:rPr lang="en-US" dirty="0" smtClean="0">
                <a:latin typeface="Consolas" pitchFamily="49" charset="0"/>
              </a:rPr>
              <a:t>( float amount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base.GiveBonus( amount + HoursWorked * 2 );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7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4643446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3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Examples of Classes and Objects</a:t>
            </a:r>
          </a:p>
        </p:txBody>
      </p:sp>
      <p:pic>
        <p:nvPicPr>
          <p:cNvPr id="2050" name="Picture 2" descr="C:\DSE\Icon Experience\V Collections\v_collections_png\objects_people_industries\128x128\shadow\oldtim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1230" y="1571612"/>
            <a:ext cx="1219200" cy="1219200"/>
          </a:xfrm>
          <a:prstGeom prst="rect">
            <a:avLst/>
          </a:prstGeom>
          <a:noFill/>
        </p:spPr>
      </p:pic>
      <p:pic>
        <p:nvPicPr>
          <p:cNvPr id="2052" name="Picture 4" descr="C:\DSE\Icon Experience\V Collections\v_collections_png\objects_people_industries\128x128\shadow\car_compact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42" y="1571612"/>
            <a:ext cx="1219200" cy="1219200"/>
          </a:xfrm>
          <a:prstGeom prst="rect">
            <a:avLst/>
          </a:prstGeom>
          <a:noFill/>
        </p:spPr>
      </p:pic>
      <p:pic>
        <p:nvPicPr>
          <p:cNvPr id="2054" name="Picture 6" descr="C:\DSE\Icon Experience\V Collections\v_collections_png\objects_people_industries\128x128\shadow\car_convertible_gree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92" y="1571612"/>
            <a:ext cx="1219200" cy="1219200"/>
          </a:xfrm>
          <a:prstGeom prst="rect">
            <a:avLst/>
          </a:prstGeom>
          <a:noFill/>
        </p:spPr>
      </p:pic>
      <p:pic>
        <p:nvPicPr>
          <p:cNvPr id="2061" name="Picture 13" descr="C:\DSE\Icon Experience\V Collections\v_collections_png\computer_network_security\128x128\shadow\hom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3214686"/>
            <a:ext cx="2147894" cy="214789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63" name="Picture 15" descr="C:\DSE\Icon Experience\V Collections\v_collections_png\computer_network_security\128x128\shadow\hom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071810"/>
            <a:ext cx="1219200" cy="1219200"/>
          </a:xfrm>
          <a:prstGeom prst="rect">
            <a:avLst/>
          </a:prstGeom>
          <a:noFill/>
        </p:spPr>
      </p:pic>
      <p:pic>
        <p:nvPicPr>
          <p:cNvPr id="2065" name="Picture 17" descr="C:\DSE\Icon Experience\V Collections\v_collections_png\computer_network_security\128x128\shadow\hom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929066"/>
            <a:ext cx="1219200" cy="1219200"/>
          </a:xfrm>
          <a:prstGeom prst="rect">
            <a:avLst/>
          </a:prstGeom>
          <a:noFill/>
        </p:spPr>
      </p:pic>
      <p:pic>
        <p:nvPicPr>
          <p:cNvPr id="2067" name="Picture 19" descr="C:\DSE\Icon Experience\V Collections\v_collections_png\computer_network_security\128x128\shadow\hom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3143248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6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Sometimes it does not make sense to instantiate certain classes</a:t>
            </a:r>
          </a:p>
          <a:p>
            <a:pPr eaLnBrk="1" hangingPunct="1"/>
            <a:r>
              <a:rPr lang="en-US" sz="2000" dirty="0" smtClean="0"/>
              <a:t>Such classes are </a:t>
            </a:r>
            <a:r>
              <a:rPr lang="en-US" sz="2000" i="1" dirty="0" smtClean="0"/>
              <a:t>abstract</a:t>
            </a:r>
            <a:r>
              <a:rPr lang="en-US" sz="2000" dirty="0" smtClean="0"/>
              <a:t> classes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285992"/>
            <a:ext cx="6810550" cy="335280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abstract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Employee</a:t>
            </a:r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Name { get; protected set;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private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float _currentPay;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public Employee( string name, float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currentPay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Name = name;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_currentPay = currentPay;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da-DK" kern="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61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An </a:t>
            </a:r>
            <a:r>
              <a:rPr lang="en-US" sz="2000" i="1" dirty="0" smtClean="0"/>
              <a:t>abstract method</a:t>
            </a:r>
            <a:r>
              <a:rPr lang="en-US" sz="2000" dirty="0" smtClean="0"/>
              <a:t> is a requirement to derived classes to implement it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An abstract method is a virtual method which </a:t>
            </a:r>
            <a:r>
              <a:rPr lang="en-US" sz="2000" u="sng" dirty="0" smtClean="0"/>
              <a:t>must</a:t>
            </a:r>
            <a:r>
              <a:rPr lang="en-US" sz="2000" dirty="0" smtClean="0"/>
              <a:t> be overridden</a:t>
            </a:r>
          </a:p>
          <a:p>
            <a:pPr eaLnBrk="1" hangingPunct="1"/>
            <a:r>
              <a:rPr lang="en-US" sz="2000" dirty="0" smtClean="0"/>
              <a:t>Abstract methods must occur only in abstract classes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Methods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9184" y="2071677"/>
            <a:ext cx="4158502" cy="199849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abstract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Shape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protected string _shapeName;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abstract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Draw(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93827" y="2071677"/>
            <a:ext cx="4071966" cy="199849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Hexagon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Shape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override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Draw()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...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40152" y="3287893"/>
            <a:ext cx="2829593" cy="186929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Circle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Shape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Circle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8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8019" y="4149903"/>
            <a:ext cx="1219200" cy="1219200"/>
          </a:xfrm>
          <a:prstGeom prst="rect">
            <a:avLst/>
          </a:prstGeom>
          <a:noFill/>
        </p:spPr>
      </p:pic>
      <p:pic>
        <p:nvPicPr>
          <p:cNvPr id="31746" name="Picture 2" descr="C:\DSE\Icon Experience\V Collections\v_collections_png\basic_foundation\128x128\shadow\che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72" y="1591273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7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The inverse of overriding is </a:t>
            </a:r>
            <a:r>
              <a:rPr lang="en-US" sz="2400" i="1" dirty="0" smtClean="0"/>
              <a:t>shadowing </a:t>
            </a:r>
            <a:r>
              <a:rPr lang="en-US" sz="2400" dirty="0" smtClean="0"/>
              <a:t>members</a:t>
            </a:r>
          </a:p>
          <a:p>
            <a:pPr eaLnBrk="1" hangingPunct="1"/>
            <a:r>
              <a:rPr lang="en-US" sz="2400" dirty="0" smtClean="0"/>
              <a:t>Use the new keyword to</a:t>
            </a:r>
          </a:p>
          <a:p>
            <a:pPr lvl="1" eaLnBrk="1" hangingPunct="1"/>
            <a:r>
              <a:rPr lang="en-US" sz="2000" dirty="0" smtClean="0"/>
              <a:t>Resolve name clashes in code</a:t>
            </a:r>
          </a:p>
          <a:p>
            <a:pPr lvl="1" eaLnBrk="1" hangingPunct="1"/>
            <a:r>
              <a:rPr lang="en-US" sz="2000" dirty="0" smtClean="0"/>
              <a:t>Hide methods with identical signature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Can hide both virtual and non-virtual members</a:t>
            </a:r>
          </a:p>
          <a:p>
            <a:pPr eaLnBrk="1" hangingPunct="1"/>
            <a:r>
              <a:rPr lang="en-US" sz="2400" dirty="0" smtClean="0"/>
              <a:t>Can be used to hide also data members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Member Shadowing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0824" y="3068960"/>
            <a:ext cx="3937160" cy="12241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FrameworkClass</a:t>
            </a:r>
            <a:endParaRPr lang="da-DK" dirty="0" smtClean="0">
              <a:latin typeface="Consolas" pitchFamily="49" charset="0"/>
            </a:endParaRPr>
          </a:p>
          <a:p>
            <a:r>
              <a:rPr lang="da-DK" kern="0" dirty="0" smtClean="0">
                <a:latin typeface="Consolas" pitchFamily="49" charset="0"/>
              </a:rPr>
              <a:t>{</a:t>
            </a:r>
          </a:p>
          <a:p>
            <a:r>
              <a:rPr lang="da-DK" kern="0" dirty="0" smtClean="0">
                <a:latin typeface="Consolas" pitchFamily="49" charset="0"/>
              </a:rPr>
              <a:t>   public </a:t>
            </a:r>
            <a:r>
              <a:rPr lang="da-DK" kern="0" dirty="0" err="1" smtClean="0">
                <a:latin typeface="Consolas" pitchFamily="49" charset="0"/>
              </a:rPr>
              <a:t>void</a:t>
            </a:r>
            <a:r>
              <a:rPr lang="da-DK" kern="0" dirty="0" smtClean="0">
                <a:latin typeface="Consolas" pitchFamily="49" charset="0"/>
              </a:rPr>
              <a:t> Clear() { ... 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66828" y="3068960"/>
            <a:ext cx="4248472" cy="170915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dirty="0" err="1" smtClean="0">
                <a:latin typeface="Consolas" pitchFamily="49" charset="0"/>
              </a:rPr>
              <a:t>FrameworkClass</a:t>
            </a:r>
            <a:r>
              <a:rPr lang="da-DK" dirty="0" smtClean="0">
                <a:latin typeface="Consolas" pitchFamily="49" charset="0"/>
              </a:rPr>
              <a:t> </a:t>
            </a:r>
          </a:p>
          <a:p>
            <a:r>
              <a:rPr lang="da-DK" kern="0" dirty="0" smtClean="0">
                <a:latin typeface="Consolas" pitchFamily="49" charset="0"/>
              </a:rPr>
              <a:t>{</a:t>
            </a:r>
          </a:p>
          <a:p>
            <a:r>
              <a:rPr lang="da-DK" kern="0" dirty="0" smtClean="0">
                <a:latin typeface="Consolas" pitchFamily="49" charset="0"/>
              </a:rPr>
              <a:t>   public </a:t>
            </a:r>
            <a:r>
              <a:rPr lang="da-DK" b="1" kern="0" dirty="0" smtClean="0">
                <a:latin typeface="Consolas" pitchFamily="49" charset="0"/>
              </a:rPr>
              <a:t>new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void</a:t>
            </a:r>
            <a:r>
              <a:rPr lang="da-DK" kern="0" dirty="0" smtClean="0">
                <a:latin typeface="Consolas" pitchFamily="49" charset="0"/>
              </a:rPr>
              <a:t> Clear()</a:t>
            </a:r>
          </a:p>
          <a:p>
            <a:r>
              <a:rPr lang="da-DK" kern="0" dirty="0" smtClean="0">
                <a:latin typeface="Consolas" pitchFamily="49" charset="0"/>
              </a:rPr>
              <a:t>   {</a:t>
            </a:r>
          </a:p>
          <a:p>
            <a:r>
              <a:rPr lang="da-DK" kern="0" dirty="0" smtClean="0">
                <a:latin typeface="Consolas" pitchFamily="49" charset="0"/>
              </a:rPr>
              <a:t>   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26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Conversion from child to parent class reference</a:t>
            </a:r>
          </a:p>
          <a:p>
            <a:pPr lvl="1" eaLnBrk="1" hangingPunct="1"/>
            <a:r>
              <a:rPr lang="en-US" sz="2000" dirty="0" smtClean="0"/>
              <a:t>Can be implicit or explicit</a:t>
            </a:r>
          </a:p>
          <a:p>
            <a:pPr lvl="1" eaLnBrk="1" hangingPunct="1"/>
            <a:r>
              <a:rPr lang="en-US" sz="2000" dirty="0" smtClean="0"/>
              <a:t>Never fails!</a:t>
            </a:r>
          </a:p>
          <a:p>
            <a:pPr lvl="1" eaLnBrk="1" hangingPunct="1"/>
            <a:r>
              <a:rPr lang="en-US" sz="2000" dirty="0" smtClean="0"/>
              <a:t>Can always be assigned to object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Conversion from parent to child class reference</a:t>
            </a:r>
          </a:p>
          <a:p>
            <a:pPr lvl="1" eaLnBrk="1" hangingPunct="1"/>
            <a:r>
              <a:rPr lang="en-US" sz="2000" dirty="0" smtClean="0"/>
              <a:t>Has to be explicit</a:t>
            </a:r>
          </a:p>
          <a:p>
            <a:pPr lvl="1" eaLnBrk="1" hangingPunct="1"/>
            <a:r>
              <a:rPr lang="en-US" sz="2000" dirty="0" smtClean="0"/>
              <a:t>Runtime-checks the underlying type of object</a:t>
            </a:r>
          </a:p>
          <a:p>
            <a:pPr lvl="1" eaLnBrk="1" hangingPunct="1"/>
            <a:r>
              <a:rPr lang="en-US" sz="2000" dirty="0" smtClean="0"/>
              <a:t>Will throw an </a:t>
            </a:r>
            <a:r>
              <a:rPr lang="en-US" sz="2000" dirty="0" err="1" smtClean="0">
                <a:latin typeface="Consolas" pitchFamily="49" charset="0"/>
              </a:rPr>
              <a:t>InvalidCastException</a:t>
            </a:r>
            <a:r>
              <a:rPr lang="en-US" sz="2000" dirty="0" smtClean="0"/>
              <a:t> if conversion is illegal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Parent/Child Conversions</a:t>
            </a:r>
          </a:p>
        </p:txBody>
      </p:sp>
    </p:spTree>
    <p:extLst>
      <p:ext uri="{BB962C8B-B14F-4D97-AF65-F5344CB8AC3E}">
        <p14:creationId xmlns:p14="http://schemas.microsoft.com/office/powerpoint/2010/main" val="24653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is</a:t>
            </a:r>
            <a:r>
              <a:rPr lang="en-US" sz="2000" dirty="0" smtClean="0"/>
              <a:t> operator checks whether a conversion can be made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is</a:t>
            </a:r>
            <a:r>
              <a:rPr lang="en-US" dirty="0" smtClean="0"/>
              <a:t> Operator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31640" y="2132856"/>
            <a:ext cx="5616624" cy="2376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Employee e = new Manager( ... );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</a:rPr>
              <a:t>e is Manager </a:t>
            </a:r>
            <a:r>
              <a:rPr lang="da-DK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Manager m = (Manager) e;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Console.WriteLine</a:t>
            </a:r>
            <a:r>
              <a:rPr lang="da-DK" dirty="0">
                <a:latin typeface="Consolas" pitchFamily="49" charset="0"/>
              </a:rPr>
              <a:t>( m.NumberOfOptions );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27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as</a:t>
            </a:r>
            <a:r>
              <a:rPr lang="en-US" dirty="0" smtClean="0"/>
              <a:t> operator performs conversion if it can be made</a:t>
            </a:r>
          </a:p>
          <a:p>
            <a:pPr lvl="1" eaLnBrk="1" hangingPunct="1"/>
            <a:r>
              <a:rPr lang="en-US" dirty="0" smtClean="0"/>
              <a:t>Otherwise null is returned</a:t>
            </a:r>
          </a:p>
          <a:p>
            <a:pPr lvl="1" eaLnBrk="1" hangingPunct="1"/>
            <a:r>
              <a:rPr lang="en-US" dirty="0" smtClean="0"/>
              <a:t>Exceptions are never thrown!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as</a:t>
            </a:r>
            <a:r>
              <a:rPr lang="en-US" dirty="0" smtClean="0"/>
              <a:t> Operator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22512" y="3356992"/>
            <a:ext cx="5688632" cy="21602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Employee e = new Manager( ... );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smtClean="0">
                <a:latin typeface="Consolas" pitchFamily="49" charset="0"/>
              </a:rPr>
              <a:t>Manager m = </a:t>
            </a:r>
            <a:r>
              <a:rPr lang="da-DK" b="1" dirty="0" smtClean="0">
                <a:latin typeface="Consolas" pitchFamily="49" charset="0"/>
              </a:rPr>
              <a:t>e as Manager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m != </a:t>
            </a:r>
            <a:r>
              <a:rPr lang="da-DK" dirty="0" err="1" smtClean="0">
                <a:latin typeface="Consolas" pitchFamily="49" charset="0"/>
              </a:rPr>
              <a:t>null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Console.WriteLine( </a:t>
            </a:r>
            <a:r>
              <a:rPr lang="da-DK" dirty="0" err="1" smtClean="0">
                <a:latin typeface="Consolas" pitchFamily="49" charset="0"/>
              </a:rPr>
              <a:t>m.NumberOfOptions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System.Object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86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Every class ultimately derives from </a:t>
            </a:r>
            <a:r>
              <a:rPr lang="en-US" sz="2000" dirty="0" err="1" smtClean="0">
                <a:latin typeface="Consolas" pitchFamily="49" charset="0"/>
              </a:rPr>
              <a:t>System.Object</a:t>
            </a:r>
            <a:endParaRPr lang="en-US" sz="2000" dirty="0" smtClean="0">
              <a:latin typeface="Consolas" pitchFamily="49" charset="0"/>
            </a:endParaRPr>
          </a:p>
          <a:p>
            <a:pPr eaLnBrk="1" hangingPunct="1"/>
            <a:r>
              <a:rPr lang="en-US" sz="2000" dirty="0" smtClean="0"/>
              <a:t>This master parent class is captured by the </a:t>
            </a:r>
            <a:r>
              <a:rPr lang="en-US" sz="2000" dirty="0" smtClean="0">
                <a:latin typeface="Consolas" pitchFamily="49" charset="0"/>
              </a:rPr>
              <a:t>object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nsolas" pitchFamily="49" charset="0"/>
              </a:rPr>
              <a:t>System.Object</a:t>
            </a:r>
            <a:r>
              <a:rPr lang="en-US" dirty="0" smtClean="0"/>
              <a:t> Members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92234"/>
              </p:ext>
            </p:extLst>
          </p:nvPr>
        </p:nvGraphicFramePr>
        <p:xfrm>
          <a:off x="1500166" y="2285992"/>
          <a:ext cx="6816250" cy="40233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8125"/>
                <a:gridCol w="3408125"/>
              </a:tblGrid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Name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Characteristics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ToString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Virtual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Equals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Virtual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GetHashCode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Virtual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Finalize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Virtual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GetType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Non-virtual</a:t>
                      </a:r>
                      <a:endParaRPr lang="da-DK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MemberwiseClone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Non-virtual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Equals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Static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36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ReferenceEquals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Static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Override the </a:t>
            </a:r>
            <a:r>
              <a:rPr lang="en-US" dirty="0" err="1" smtClean="0">
                <a:latin typeface="Consolas" pitchFamily="49" charset="0"/>
              </a:rPr>
              <a:t>ToString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 method to provide a string representation for the object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 </a:t>
            </a:r>
            <a:r>
              <a:rPr lang="en-US" b="0" dirty="0" err="1" smtClean="0">
                <a:latin typeface="Consolas" pitchFamily="49" charset="0"/>
              </a:rPr>
              <a:t>ToString</a:t>
            </a:r>
            <a:r>
              <a:rPr lang="en-US" b="0" dirty="0" smtClean="0">
                <a:latin typeface="Consolas" pitchFamily="49" charset="0"/>
              </a:rPr>
              <a:t>()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2458443"/>
            <a:ext cx="7776864" cy="227557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abstract class Employee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"Employee named \"{0}\"",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kern="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4942027"/>
            <a:ext cx="7776864" cy="93524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Manager </a:t>
            </a:r>
            <a:r>
              <a:rPr lang="en-US" dirty="0" err="1" smtClean="0">
                <a:latin typeface="Consolas" pitchFamily="49" charset="0"/>
              </a:rPr>
              <a:t>manager</a:t>
            </a:r>
            <a:r>
              <a:rPr lang="en-US" dirty="0" smtClean="0">
                <a:latin typeface="Consolas" pitchFamily="49" charset="0"/>
              </a:rPr>
              <a:t> = new Manager( "Angry Bob", ...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Console.WriteLine( manager ); // </a:t>
            </a:r>
            <a:r>
              <a:rPr lang="da-DK" b="1" dirty="0" smtClean="0">
                <a:latin typeface="Consolas" pitchFamily="49" charset="0"/>
              </a:rPr>
              <a:t>???</a:t>
            </a:r>
            <a:endParaRPr lang="da-DK" b="1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Override the </a:t>
            </a:r>
            <a:r>
              <a:rPr lang="en-US" sz="2000" dirty="0" smtClean="0">
                <a:latin typeface="Consolas" pitchFamily="49" charset="0"/>
              </a:rPr>
              <a:t>Equals()</a:t>
            </a:r>
            <a:r>
              <a:rPr lang="en-US" sz="2000" dirty="0" smtClean="0"/>
              <a:t> method to provide custom equality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Does not influence the </a:t>
            </a:r>
            <a:r>
              <a:rPr lang="en-US" sz="2000" dirty="0" smtClean="0">
                <a:latin typeface="Consolas" pitchFamily="49" charset="0"/>
              </a:rPr>
              <a:t>==</a:t>
            </a:r>
            <a:r>
              <a:rPr lang="en-US" sz="2000" dirty="0" smtClean="0"/>
              <a:t> operator!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 </a:t>
            </a:r>
            <a:r>
              <a:rPr lang="en-US" b="0" dirty="0" smtClean="0">
                <a:latin typeface="Consolas" pitchFamily="49" charset="0"/>
              </a:rPr>
              <a:t>Equals()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1927662"/>
            <a:ext cx="5801868" cy="35175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abstract class Employee</a:t>
            </a:r>
          </a:p>
          <a:p>
            <a:r>
              <a:rPr lang="da-DK" dirty="0" smtClean="0">
                <a:latin typeface="Consolas" pitchFamily="49" charset="0"/>
              </a:rPr>
              <a:t>{  ...  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public override 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b="1" dirty="0" smtClean="0">
                <a:latin typeface="Consolas" pitchFamily="49" charset="0"/>
              </a:rPr>
              <a:t> Equals( object </a:t>
            </a:r>
            <a:r>
              <a:rPr lang="en-US" b="1" dirty="0" err="1" smtClean="0">
                <a:latin typeface="Consolas" pitchFamily="49" charset="0"/>
              </a:rPr>
              <a:t>obj</a:t>
            </a:r>
            <a:r>
              <a:rPr lang="en-US" b="1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{</a:t>
            </a:r>
            <a:r>
              <a:rPr lang="da-DK" dirty="0" smtClean="0">
                <a:latin typeface="Consolas" pitchFamily="49" charset="0"/>
              </a:rPr>
              <a:t>  ...</a:t>
            </a:r>
          </a:p>
          <a:p>
            <a:r>
              <a:rPr lang="da-DK" dirty="0" smtClean="0">
                <a:latin typeface="Consolas" pitchFamily="49" charset="0"/>
              </a:rPr>
              <a:t>      if (other.Name == this.Name )</a:t>
            </a:r>
          </a:p>
          <a:p>
            <a:r>
              <a:rPr lang="da-DK" dirty="0" smtClean="0">
                <a:latin typeface="Consolas" pitchFamily="49" charset="0"/>
              </a:rPr>
              <a:t>      {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true;</a:t>
            </a:r>
          </a:p>
          <a:p>
            <a:r>
              <a:rPr lang="da-DK" dirty="0" smtClean="0">
                <a:latin typeface="Consolas" pitchFamily="49" charset="0"/>
              </a:rPr>
              <a:t>      }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   ...</a:t>
            </a:r>
          </a:p>
          <a:p>
            <a:r>
              <a:rPr lang="da-DK" dirty="0" smtClean="0">
                <a:latin typeface="Consolas" pitchFamily="49" charset="0"/>
              </a:rPr>
              <a:t>      return false;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8600" y="3622565"/>
            <a:ext cx="5033840" cy="20162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Manager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m1 = new Manager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Angry Bob",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900000, 1000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Manager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m2 = new Manager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Angry Bob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900000, 1000 );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m1.Equals( m2 ) 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m1 == m2 );</a:t>
            </a:r>
          </a:p>
        </p:txBody>
      </p:sp>
    </p:spTree>
    <p:extLst>
      <p:ext uri="{BB962C8B-B14F-4D97-AF65-F5344CB8AC3E}">
        <p14:creationId xmlns:p14="http://schemas.microsoft.com/office/powerpoint/2010/main" val="32409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Structs</a:t>
            </a:r>
            <a:r>
              <a:rPr lang="en-US" dirty="0" smtClean="0"/>
              <a:t> are “blueprints” for values</a:t>
            </a:r>
          </a:p>
          <a:p>
            <a:pPr lvl="1" eaLnBrk="1" hangingPunct="1"/>
            <a:r>
              <a:rPr lang="en-US" dirty="0" smtClean="0"/>
              <a:t>No distinguishable identity</a:t>
            </a:r>
          </a:p>
          <a:p>
            <a:pPr lvl="1" eaLnBrk="1" hangingPunct="1"/>
            <a:r>
              <a:rPr lang="en-US" dirty="0" smtClean="0"/>
              <a:t>No inaccessible state</a:t>
            </a:r>
          </a:p>
          <a:p>
            <a:pPr lvl="1" eaLnBrk="1" hangingPunct="1"/>
            <a:r>
              <a:rPr lang="en-US" dirty="0" smtClean="0"/>
              <a:t>No “behavior”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Classes are “blueprints” for objects</a:t>
            </a:r>
          </a:p>
          <a:p>
            <a:pPr lvl="1" eaLnBrk="1" hangingPunct="1"/>
            <a:r>
              <a:rPr lang="en-US" dirty="0" smtClean="0"/>
              <a:t>Distinguishable identity</a:t>
            </a:r>
          </a:p>
          <a:p>
            <a:pPr lvl="1" eaLnBrk="1" hangingPunct="1"/>
            <a:r>
              <a:rPr lang="en-US" dirty="0" smtClean="0"/>
              <a:t>State can be inaccessible</a:t>
            </a:r>
          </a:p>
          <a:p>
            <a:pPr lvl="1" eaLnBrk="1" hangingPunct="1"/>
            <a:r>
              <a:rPr lang="en-US" dirty="0" smtClean="0"/>
              <a:t>Behavior central to object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Structs</a:t>
            </a:r>
            <a:r>
              <a:rPr lang="en-US" dirty="0" smtClean="0"/>
              <a:t> Vs. Classes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0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Value types can be boxed as reference types</a:t>
            </a:r>
          </a:p>
          <a:p>
            <a:pPr eaLnBrk="1" hangingPunct="1"/>
            <a:r>
              <a:rPr lang="en-US" sz="2400" dirty="0" smtClean="0"/>
              <a:t>This unified type system has many advantages, e.g. calling object methods on value types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Downside is performance and safety</a:t>
            </a:r>
          </a:p>
          <a:p>
            <a:pPr lvl="1" eaLnBrk="1" hangingPunct="1"/>
            <a:r>
              <a:rPr lang="en-US" sz="2000" dirty="0" smtClean="0"/>
              <a:t>Can raise </a:t>
            </a:r>
            <a:r>
              <a:rPr lang="en-US" sz="2000" dirty="0" err="1" smtClean="0">
                <a:latin typeface="Consolas" pitchFamily="49" charset="0"/>
              </a:rPr>
              <a:t>InvalidCastException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Boxing and </a:t>
            </a:r>
            <a:r>
              <a:rPr lang="en-US" dirty="0" err="1" smtClean="0"/>
              <a:t>Unboxing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0430" y="3571876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3714744" y="3786190"/>
            <a:ext cx="785818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2" y="3571876"/>
          <a:ext cx="50006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29058" y="2643182"/>
          <a:ext cx="50006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 bwMode="auto">
          <a:xfrm rot="10800000" flipV="1">
            <a:off x="2357422" y="2787646"/>
            <a:ext cx="1000132" cy="8556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965307" y="3353348"/>
            <a:ext cx="1071570" cy="158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92049" y="3178967"/>
            <a:ext cx="108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/>
              <a:t>”</a:t>
            </a:r>
            <a:r>
              <a:rPr lang="da-DK" sz="2000" dirty="0" err="1" smtClean="0"/>
              <a:t>boxing</a:t>
            </a:r>
            <a:r>
              <a:rPr lang="da-DK" sz="2000" dirty="0" smtClean="0"/>
              <a:t>”</a:t>
            </a:r>
            <a:endParaRPr lang="da-DK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51520" y="2996952"/>
            <a:ext cx="1796292" cy="71438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87;</a:t>
            </a:r>
          </a:p>
          <a:p>
            <a:r>
              <a:rPr lang="en-US" dirty="0" smtClean="0">
                <a:latin typeface="Consolas" pitchFamily="49" charset="0"/>
              </a:rPr>
              <a:t>object o =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  <a:endParaRPr lang="da-DK" kern="0" dirty="0" smtClean="0">
              <a:latin typeface="Consolas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5940389" y="3356768"/>
            <a:ext cx="1071570" cy="158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115777" y="3178967"/>
            <a:ext cx="1359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/>
              <a:t>”</a:t>
            </a:r>
            <a:r>
              <a:rPr lang="da-DK" sz="2000" dirty="0" err="1" smtClean="0"/>
              <a:t>unboxing</a:t>
            </a:r>
            <a:r>
              <a:rPr lang="da-DK" sz="2000" dirty="0" smtClean="0"/>
              <a:t>”</a:t>
            </a:r>
            <a:endParaRPr lang="da-DK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736349" y="3178967"/>
            <a:ext cx="2107042" cy="40011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 o;</a:t>
            </a:r>
          </a:p>
        </p:txBody>
      </p:sp>
    </p:spTree>
    <p:extLst>
      <p:ext uri="{BB962C8B-B14F-4D97-AF65-F5344CB8AC3E}">
        <p14:creationId xmlns:p14="http://schemas.microsoft.com/office/powerpoint/2010/main" val="34747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Inheritance and Polymorphism – Right or Wrong?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4121" y="1431288"/>
            <a:ext cx="4114800" cy="153185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abstract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public string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{ get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set;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public abstract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Work();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54696" y="1431288"/>
            <a:ext cx="4176464" cy="3457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</a:rPr>
              <a:t> e = new </a:t>
            </a:r>
            <a:r>
              <a:rPr lang="da-DK" dirty="0" err="1" smtClean="0">
                <a:latin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</a:rPr>
              <a:t>();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644008" y="2372260"/>
            <a:ext cx="4197840" cy="3451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Developer d = new Developer();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3433" y="3076915"/>
            <a:ext cx="4136176" cy="205879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Developer :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public override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Work()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= "Hard-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!";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true;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44008" y="1901774"/>
            <a:ext cx="4176464" cy="3457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</a:rPr>
              <a:t> e = new Developer();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1808" y="5294209"/>
            <a:ext cx="4136176" cy="14253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Manager :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Employee</a:t>
            </a:r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Work()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644008" y="2842136"/>
            <a:ext cx="4197840" cy="3451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Developer d = new </a:t>
            </a:r>
            <a:r>
              <a:rPr lang="da-DK" dirty="0" err="1" smtClean="0">
                <a:latin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</a:rPr>
              <a:t>();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644008" y="3312012"/>
            <a:ext cx="4197840" cy="3451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Developer d = new Manager();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644008" y="3781888"/>
            <a:ext cx="4197840" cy="61485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Developer d = new Developer();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d.Name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44008" y="4521439"/>
            <a:ext cx="4197840" cy="648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Developer d = new Developer();</a:t>
            </a:r>
          </a:p>
          <a:p>
            <a:r>
              <a:rPr lang="da-DK" dirty="0" err="1" smtClean="0">
                <a:latin typeface="Consolas" pitchFamily="49" charset="0"/>
              </a:rPr>
              <a:t>d.Name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Geek</a:t>
            </a:r>
            <a:r>
              <a:rPr lang="da-DK" dirty="0" smtClean="0">
                <a:latin typeface="Consolas" pitchFamily="49" charset="0"/>
              </a:rPr>
              <a:t>!";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4008" y="5294209"/>
            <a:ext cx="4197840" cy="142616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Employee</a:t>
            </a:r>
            <a:r>
              <a:rPr lang="da-DK" dirty="0" smtClean="0">
                <a:latin typeface="Consolas" pitchFamily="49" charset="0"/>
              </a:rPr>
              <a:t> e1 = new Developer();</a:t>
            </a:r>
          </a:p>
          <a:p>
            <a:r>
              <a:rPr lang="da-DK" dirty="0" err="1">
                <a:latin typeface="Consolas" pitchFamily="49" charset="0"/>
              </a:rPr>
              <a:t>Employee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e2 </a:t>
            </a:r>
            <a:r>
              <a:rPr lang="da-DK" dirty="0">
                <a:latin typeface="Consolas" pitchFamily="49" charset="0"/>
              </a:rPr>
              <a:t>= new </a:t>
            </a:r>
            <a:r>
              <a:rPr lang="da-DK" dirty="0" smtClean="0">
                <a:latin typeface="Consolas" pitchFamily="49" charset="0"/>
              </a:rPr>
              <a:t>Manager();</a:t>
            </a:r>
            <a:endParaRPr lang="da-DK" dirty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e1.Work() == e2.Work()</a:t>
            </a:r>
          </a:p>
          <a:p>
            <a:r>
              <a:rPr lang="da-DK" dirty="0" smtClean="0">
                <a:latin typeface="Consolas" pitchFamily="49" charset="0"/>
              </a:rPr>
              <a:t>);</a:t>
            </a:r>
          </a:p>
        </p:txBody>
      </p:sp>
      <p:pic>
        <p:nvPicPr>
          <p:cNvPr id="20" name="Picture 19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1836" y="1316988"/>
            <a:ext cx="228600" cy="228600"/>
          </a:xfrm>
          <a:prstGeom prst="rect">
            <a:avLst/>
          </a:prstGeom>
          <a:noFill/>
        </p:spPr>
      </p:pic>
      <p:pic>
        <p:nvPicPr>
          <p:cNvPr id="21" name="Picture 20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0904" y="3013185"/>
            <a:ext cx="228600" cy="228600"/>
          </a:xfrm>
          <a:prstGeom prst="rect">
            <a:avLst/>
          </a:prstGeom>
          <a:noFill/>
        </p:spPr>
      </p:pic>
      <p:pic>
        <p:nvPicPr>
          <p:cNvPr id="23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2080" y="5228601"/>
            <a:ext cx="228600" cy="228601"/>
          </a:xfrm>
          <a:prstGeom prst="rect">
            <a:avLst/>
          </a:prstGeom>
          <a:noFill/>
        </p:spPr>
      </p:pic>
      <p:pic>
        <p:nvPicPr>
          <p:cNvPr id="24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4722" y="1325473"/>
            <a:ext cx="228600" cy="228601"/>
          </a:xfrm>
          <a:prstGeom prst="rect">
            <a:avLst/>
          </a:prstGeom>
          <a:noFill/>
        </p:spPr>
      </p:pic>
      <p:pic>
        <p:nvPicPr>
          <p:cNvPr id="26" name="Picture 25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4722" y="1833069"/>
            <a:ext cx="228600" cy="228600"/>
          </a:xfrm>
          <a:prstGeom prst="rect">
            <a:avLst/>
          </a:prstGeom>
          <a:noFill/>
        </p:spPr>
      </p:pic>
      <p:pic>
        <p:nvPicPr>
          <p:cNvPr id="27" name="Picture 2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4722" y="2294287"/>
            <a:ext cx="228600" cy="228600"/>
          </a:xfrm>
          <a:prstGeom prst="rect">
            <a:avLst/>
          </a:prstGeom>
          <a:noFill/>
        </p:spPr>
      </p:pic>
      <p:pic>
        <p:nvPicPr>
          <p:cNvPr id="28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4722" y="2760186"/>
            <a:ext cx="228600" cy="228601"/>
          </a:xfrm>
          <a:prstGeom prst="rect">
            <a:avLst/>
          </a:prstGeom>
          <a:noFill/>
        </p:spPr>
      </p:pic>
      <p:pic>
        <p:nvPicPr>
          <p:cNvPr id="29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4722" y="3234513"/>
            <a:ext cx="228600" cy="228601"/>
          </a:xfrm>
          <a:prstGeom prst="rect">
            <a:avLst/>
          </a:prstGeom>
          <a:noFill/>
        </p:spPr>
      </p:pic>
      <p:pic>
        <p:nvPicPr>
          <p:cNvPr id="30" name="Picture 29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4722" y="3733039"/>
            <a:ext cx="228600" cy="228600"/>
          </a:xfrm>
          <a:prstGeom prst="rect">
            <a:avLst/>
          </a:prstGeom>
          <a:noFill/>
        </p:spPr>
      </p:pic>
      <p:pic>
        <p:nvPicPr>
          <p:cNvPr id="31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4722" y="4445592"/>
            <a:ext cx="228600" cy="228601"/>
          </a:xfrm>
          <a:prstGeom prst="rect">
            <a:avLst/>
          </a:prstGeom>
          <a:noFill/>
        </p:spPr>
      </p:pic>
      <p:pic>
        <p:nvPicPr>
          <p:cNvPr id="32" name="Picture 31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4722" y="5228602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9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dirty="0"/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074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116024"/>
          </a:xfrm>
          <a:noFill/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da-DK" sz="1600" dirty="0" err="1" smtClean="0"/>
              <a:t>You</a:t>
            </a:r>
            <a:r>
              <a:rPr lang="da-DK" sz="1600" dirty="0" smtClean="0"/>
              <a:t> have </a:t>
            </a:r>
            <a:r>
              <a:rPr lang="da-DK" sz="1600" dirty="0" err="1" smtClean="0"/>
              <a:t>written</a:t>
            </a:r>
            <a:r>
              <a:rPr lang="da-DK" sz="1600" dirty="0" smtClean="0"/>
              <a:t> the </a:t>
            </a:r>
            <a:r>
              <a:rPr lang="da-DK" sz="1600" dirty="0" err="1" smtClean="0"/>
              <a:t>following</a:t>
            </a:r>
            <a:r>
              <a:rPr lang="da-DK" sz="1600" dirty="0" smtClean="0"/>
              <a:t> program.</a:t>
            </a:r>
          </a:p>
          <a:p>
            <a:pPr marL="109728" indent="0">
              <a:buNone/>
            </a:pPr>
            <a:r>
              <a:rPr lang="da-DK" sz="1600" dirty="0" smtClean="0"/>
              <a:t>The</a:t>
            </a:r>
            <a:r>
              <a:rPr lang="da-DK" sz="1600" dirty="0"/>
              <a:t> </a:t>
            </a:r>
            <a:r>
              <a:rPr lang="da-DK" sz="1600" dirty="0" smtClean="0"/>
              <a:t>Hobby </a:t>
            </a:r>
            <a:r>
              <a:rPr lang="da-DK" sz="1600" dirty="0" err="1" smtClean="0"/>
              <a:t>property</a:t>
            </a:r>
            <a:r>
              <a:rPr lang="da-DK" sz="1600" dirty="0" smtClean="0"/>
              <a:t> must </a:t>
            </a:r>
            <a:r>
              <a:rPr lang="da-DK" sz="1600" dirty="0" err="1" smtClean="0"/>
              <a:t>be</a:t>
            </a:r>
            <a:r>
              <a:rPr lang="da-DK" sz="1600" dirty="0" smtClean="0"/>
              <a:t> </a:t>
            </a:r>
            <a:r>
              <a:rPr lang="da-DK" sz="1600" dirty="0" err="1" smtClean="0"/>
              <a:t>accessed</a:t>
            </a:r>
            <a:r>
              <a:rPr lang="da-DK" sz="1600" dirty="0" smtClean="0"/>
              <a:t> </a:t>
            </a:r>
            <a:r>
              <a:rPr lang="da-DK" sz="1600" dirty="0" err="1" smtClean="0"/>
              <a:t>only</a:t>
            </a:r>
            <a:r>
              <a:rPr lang="da-DK" sz="1600" dirty="0" smtClean="0"/>
              <a:t> by </a:t>
            </a:r>
            <a:r>
              <a:rPr lang="da-DK" sz="1600" dirty="0" err="1" smtClean="0"/>
              <a:t>code</a:t>
            </a:r>
            <a:r>
              <a:rPr lang="da-DK" sz="1600" dirty="0"/>
              <a:t/>
            </a:r>
            <a:br>
              <a:rPr lang="da-DK" sz="1600" dirty="0"/>
            </a:br>
            <a:r>
              <a:rPr lang="da-DK" sz="1600" dirty="0" err="1" smtClean="0"/>
              <a:t>deriving</a:t>
            </a:r>
            <a:r>
              <a:rPr lang="da-DK" sz="1600" dirty="0" smtClean="0"/>
              <a:t> from the Person </a:t>
            </a:r>
            <a:r>
              <a:rPr lang="da-DK" sz="1600" dirty="0" err="1" smtClean="0"/>
              <a:t>class</a:t>
            </a:r>
            <a:r>
              <a:rPr lang="da-DK" sz="1600" dirty="0" smtClean="0"/>
              <a:t>. The Hobby </a:t>
            </a:r>
            <a:r>
              <a:rPr lang="da-DK" sz="1600" dirty="0" err="1" smtClean="0"/>
              <a:t>property</a:t>
            </a:r>
            <a:r>
              <a:rPr lang="da-DK" sz="1600" dirty="0" smtClean="0"/>
              <a:t> is</a:t>
            </a:r>
            <a:br>
              <a:rPr lang="da-DK" sz="1600" dirty="0" smtClean="0"/>
            </a:br>
            <a:r>
              <a:rPr lang="da-DK" sz="1600" dirty="0" err="1" smtClean="0"/>
              <a:t>allowed</a:t>
            </a:r>
            <a:r>
              <a:rPr lang="da-DK" sz="1600" dirty="0" smtClean="0"/>
              <a:t> to </a:t>
            </a:r>
            <a:r>
              <a:rPr lang="da-DK" sz="1600" dirty="0" err="1" smtClean="0"/>
              <a:t>be</a:t>
            </a:r>
            <a:r>
              <a:rPr lang="da-DK" sz="1600" dirty="0" smtClean="0"/>
              <a:t> </a:t>
            </a:r>
            <a:r>
              <a:rPr lang="da-DK" sz="1600" dirty="0" err="1" smtClean="0"/>
              <a:t>modified</a:t>
            </a:r>
            <a:r>
              <a:rPr lang="da-DK" sz="1600" dirty="0" smtClean="0"/>
              <a:t> by </a:t>
            </a:r>
            <a:r>
              <a:rPr lang="da-DK" sz="1600" dirty="0" err="1" smtClean="0"/>
              <a:t>code</a:t>
            </a:r>
            <a:r>
              <a:rPr lang="da-DK" sz="1600" dirty="0" smtClean="0"/>
              <a:t> in the Person </a:t>
            </a:r>
            <a:r>
              <a:rPr lang="da-DK" sz="1600" dirty="0" err="1" smtClean="0"/>
              <a:t>class</a:t>
            </a:r>
            <a:r>
              <a:rPr lang="da-DK" sz="1600" dirty="0"/>
              <a:t/>
            </a:r>
            <a:br>
              <a:rPr lang="da-DK" sz="1600" dirty="0"/>
            </a:br>
            <a:r>
              <a:rPr lang="da-DK" sz="1600" dirty="0" err="1" smtClean="0"/>
              <a:t>only</a:t>
            </a:r>
            <a:r>
              <a:rPr lang="da-DK" sz="1600" dirty="0" smtClean="0"/>
              <a:t>.</a:t>
            </a:r>
          </a:p>
          <a:p>
            <a:pPr marL="109728" indent="0">
              <a:buNone/>
            </a:pPr>
            <a:endParaRPr lang="da-DK" sz="1600" dirty="0"/>
          </a:p>
          <a:p>
            <a:pPr marL="109728" indent="0">
              <a:buNone/>
            </a:pPr>
            <a:r>
              <a:rPr lang="da-DK" sz="1600" dirty="0" err="1" smtClean="0"/>
              <a:t>Which</a:t>
            </a:r>
            <a:r>
              <a:rPr lang="da-DK" sz="1600" dirty="0" smtClean="0"/>
              <a:t> </a:t>
            </a:r>
            <a:r>
              <a:rPr lang="da-DK" sz="1600" dirty="0" err="1" smtClean="0"/>
              <a:t>two</a:t>
            </a:r>
            <a:r>
              <a:rPr lang="da-DK" sz="1600" dirty="0" smtClean="0"/>
              <a:t> actions </a:t>
            </a:r>
            <a:r>
              <a:rPr lang="da-DK" sz="1600" dirty="0" err="1" smtClean="0"/>
              <a:t>should</a:t>
            </a:r>
            <a:r>
              <a:rPr lang="da-DK" sz="1600" dirty="0" smtClean="0"/>
              <a:t> </a:t>
            </a:r>
            <a:r>
              <a:rPr lang="da-DK" sz="1600" dirty="0" err="1" smtClean="0"/>
              <a:t>you</a:t>
            </a:r>
            <a:r>
              <a:rPr lang="da-DK" sz="1600" dirty="0" smtClean="0"/>
              <a:t> perform?</a:t>
            </a:r>
            <a:br>
              <a:rPr lang="da-DK" sz="1600" dirty="0" smtClean="0"/>
            </a:br>
            <a:r>
              <a:rPr lang="da-DK" sz="1600" dirty="0" smtClean="0"/>
              <a:t>(</a:t>
            </a:r>
            <a:r>
              <a:rPr lang="da-DK" sz="1600" dirty="0" err="1" smtClean="0"/>
              <a:t>Each</a:t>
            </a:r>
            <a:r>
              <a:rPr lang="da-DK" sz="1600" dirty="0" smtClean="0"/>
              <a:t> </a:t>
            </a:r>
            <a:r>
              <a:rPr lang="da-DK" sz="1600" dirty="0" err="1" smtClean="0"/>
              <a:t>correct</a:t>
            </a:r>
            <a:r>
              <a:rPr lang="da-DK" sz="1600" dirty="0" smtClean="0"/>
              <a:t> </a:t>
            </a:r>
            <a:r>
              <a:rPr lang="da-DK" sz="1600" dirty="0" err="1" smtClean="0"/>
              <a:t>answer</a:t>
            </a:r>
            <a:r>
              <a:rPr lang="da-DK" sz="1600" dirty="0" smtClean="0"/>
              <a:t> </a:t>
            </a:r>
            <a:r>
              <a:rPr lang="da-DK" sz="1600" dirty="0" err="1" smtClean="0"/>
              <a:t>constitutes</a:t>
            </a:r>
            <a:r>
              <a:rPr lang="da-DK" sz="1600" dirty="0" smtClean="0"/>
              <a:t> part of the</a:t>
            </a:r>
            <a:r>
              <a:rPr lang="da-DK" sz="1600" dirty="0"/>
              <a:t> </a:t>
            </a:r>
            <a:r>
              <a:rPr lang="da-DK" sz="1600" dirty="0" err="1" smtClean="0"/>
              <a:t>complete</a:t>
            </a:r>
            <a:r>
              <a:rPr lang="da-DK" sz="1600" dirty="0" smtClean="0"/>
              <a:t> solution)</a:t>
            </a:r>
          </a:p>
          <a:p>
            <a:pPr marL="109728" indent="0">
              <a:buNone/>
            </a:pP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03 with: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Hobby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03 with: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Hobby</a:t>
            </a:r>
            <a:endParaRPr lang="da-DK" sz="16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</a:t>
            </a:r>
            <a:r>
              <a:rPr lang="da-DK" sz="1600" dirty="0" smtClean="0"/>
              <a:t>05 </a:t>
            </a:r>
            <a:r>
              <a:rPr lang="da-DK" sz="1600" dirty="0"/>
              <a:t>with: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get;</a:t>
            </a:r>
            <a:endParaRPr lang="da-DK" sz="16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</a:t>
            </a:r>
            <a:r>
              <a:rPr lang="da-DK" sz="1600" dirty="0" smtClean="0"/>
              <a:t>05 </a:t>
            </a:r>
            <a:r>
              <a:rPr lang="da-DK" sz="1600" dirty="0"/>
              <a:t>with: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get;</a:t>
            </a:r>
            <a:endParaRPr lang="da-DK" sz="16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</a:t>
            </a:r>
            <a:r>
              <a:rPr lang="da-DK" sz="1600" dirty="0" smtClean="0"/>
              <a:t>06 </a:t>
            </a:r>
            <a:r>
              <a:rPr lang="da-DK" sz="1600" dirty="0"/>
              <a:t>with: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set;</a:t>
            </a:r>
            <a:endParaRPr lang="da-DK" sz="16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600" dirty="0" err="1" smtClean="0"/>
              <a:t>Replace</a:t>
            </a:r>
            <a:r>
              <a:rPr lang="da-DK" sz="1600" dirty="0" smtClean="0"/>
              <a:t> </a:t>
            </a:r>
            <a:r>
              <a:rPr lang="da-DK" sz="1600" dirty="0"/>
              <a:t>line </a:t>
            </a:r>
            <a:r>
              <a:rPr lang="da-DK" sz="1600" dirty="0" smtClean="0"/>
              <a:t>06 </a:t>
            </a:r>
            <a:r>
              <a:rPr lang="da-DK" sz="1600" dirty="0"/>
              <a:t>with: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set;</a:t>
            </a:r>
            <a:endParaRPr lang="da-DK" sz="1600" dirty="0"/>
          </a:p>
          <a:p>
            <a:pPr marL="624078" indent="-514350">
              <a:buFont typeface="+mj-lt"/>
              <a:buAutoNum type="alphaLcParenR"/>
            </a:pPr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066366" y="4293096"/>
            <a:ext cx="7000924" cy="238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292080" y="1268760"/>
            <a:ext cx="3240360" cy="20882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600" dirty="0">
                <a:latin typeface="Consolas" pitchFamily="49" charset="0"/>
              </a:rPr>
              <a:t>01 public class Person</a:t>
            </a:r>
          </a:p>
          <a:p>
            <a:r>
              <a:rPr lang="en-US" sz="1600" dirty="0">
                <a:latin typeface="Consolas" pitchFamily="49" charset="0"/>
              </a:rPr>
              <a:t>02 {</a:t>
            </a:r>
          </a:p>
          <a:p>
            <a:r>
              <a:rPr lang="en-US" sz="1600" dirty="0">
                <a:latin typeface="Consolas" pitchFamily="49" charset="0"/>
              </a:rPr>
              <a:t>03    internal string Hobby</a:t>
            </a:r>
          </a:p>
          <a:p>
            <a:r>
              <a:rPr lang="en-US" sz="1600" dirty="0">
                <a:latin typeface="Consolas" pitchFamily="49" charset="0"/>
              </a:rPr>
              <a:t>04    {</a:t>
            </a:r>
          </a:p>
          <a:p>
            <a:r>
              <a:rPr lang="en-US" sz="1600" dirty="0">
                <a:latin typeface="Consolas" pitchFamily="49" charset="0"/>
              </a:rPr>
              <a:t>05       get;</a:t>
            </a:r>
          </a:p>
          <a:p>
            <a:r>
              <a:rPr lang="en-US" sz="1600" dirty="0">
                <a:latin typeface="Consolas" pitchFamily="49" charset="0"/>
              </a:rPr>
              <a:t>06       set;</a:t>
            </a:r>
          </a:p>
          <a:p>
            <a:r>
              <a:rPr lang="en-US" sz="1600" dirty="0">
                <a:latin typeface="Consolas" pitchFamily="49" charset="0"/>
              </a:rPr>
              <a:t>07    }</a:t>
            </a:r>
          </a:p>
          <a:p>
            <a:r>
              <a:rPr lang="en-US" sz="1600" dirty="0">
                <a:latin typeface="Consolas" pitchFamily="49" charset="0"/>
              </a:rPr>
              <a:t>08 }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542" y="5153170"/>
            <a:ext cx="7000924" cy="238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05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116024"/>
          </a:xfrm>
          <a:noFill/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da-DK" sz="1800" dirty="0" err="1" smtClean="0"/>
              <a:t>You</a:t>
            </a:r>
            <a:r>
              <a:rPr lang="da-DK" sz="1800" dirty="0" smtClean="0"/>
              <a:t> have </a:t>
            </a:r>
            <a:r>
              <a:rPr lang="da-DK" sz="1800" dirty="0" err="1" smtClean="0"/>
              <a:t>written</a:t>
            </a:r>
            <a:r>
              <a:rPr lang="da-DK" sz="1800" dirty="0" smtClean="0"/>
              <a:t> the </a:t>
            </a:r>
            <a:r>
              <a:rPr lang="da-DK" sz="1800" dirty="0" err="1" smtClean="0"/>
              <a:t>following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 err="1" smtClean="0"/>
              <a:t>Vehicle</a:t>
            </a:r>
            <a:r>
              <a:rPr lang="da-DK" sz="1800" dirty="0" smtClean="0"/>
              <a:t>. </a:t>
            </a:r>
            <a:r>
              <a:rPr lang="da-DK" sz="1800" dirty="0" err="1" smtClean="0"/>
              <a:t>You</a:t>
            </a:r>
            <a:r>
              <a:rPr lang="da-DK" sz="1800" dirty="0" smtClean="0"/>
              <a:t> must </a:t>
            </a:r>
            <a:r>
              <a:rPr lang="da-DK" sz="1800" dirty="0" err="1" smtClean="0"/>
              <a:t>ensure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no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 err="1" smtClean="0"/>
              <a:t>subclass</a:t>
            </a:r>
            <a:r>
              <a:rPr lang="da-DK" sz="1800" dirty="0" smtClean="0"/>
              <a:t> of </a:t>
            </a:r>
            <a:r>
              <a:rPr lang="da-DK" sz="1800" dirty="0" err="1" smtClean="0"/>
              <a:t>Vehicle</a:t>
            </a:r>
            <a:r>
              <a:rPr lang="da-DK" sz="1800" dirty="0"/>
              <a:t> </a:t>
            </a:r>
            <a:r>
              <a:rPr lang="da-DK" sz="1800" dirty="0" smtClean="0"/>
              <a:t>overrides the</a:t>
            </a:r>
            <a:br>
              <a:rPr lang="da-DK" sz="1800" dirty="0" smtClean="0"/>
            </a:br>
            <a:r>
              <a:rPr lang="da-DK" sz="1800" dirty="0" err="1" smtClean="0"/>
              <a:t>ToString</a:t>
            </a:r>
            <a:r>
              <a:rPr lang="da-DK" sz="1800" dirty="0" smtClean="0"/>
              <a:t>() </a:t>
            </a:r>
            <a:r>
              <a:rPr lang="da-DK" sz="1800" dirty="0" err="1" smtClean="0"/>
              <a:t>method</a:t>
            </a:r>
            <a:r>
              <a:rPr lang="da-DK" sz="1800" dirty="0" smtClean="0"/>
              <a:t>.</a:t>
            </a:r>
          </a:p>
          <a:p>
            <a:pPr marL="109728" indent="0">
              <a:buNone/>
            </a:pPr>
            <a:endParaRPr lang="da-DK" sz="1800" dirty="0"/>
          </a:p>
          <a:p>
            <a:pPr marL="109728" indent="0">
              <a:buNone/>
            </a:pPr>
            <a:r>
              <a:rPr lang="da-DK" sz="1800" dirty="0" err="1" smtClean="0"/>
              <a:t>Which</a:t>
            </a:r>
            <a:r>
              <a:rPr lang="da-DK" sz="1800" dirty="0" smtClean="0"/>
              <a:t> action </a:t>
            </a:r>
            <a:r>
              <a:rPr lang="da-DK" sz="1800" dirty="0" err="1" smtClean="0"/>
              <a:t>should</a:t>
            </a:r>
            <a:r>
              <a:rPr lang="da-DK" sz="1800" dirty="0" smtClean="0"/>
              <a:t> </a:t>
            </a:r>
            <a:r>
              <a:rPr lang="da-DK" sz="1800" dirty="0" err="1" smtClean="0"/>
              <a:t>you</a:t>
            </a:r>
            <a:r>
              <a:rPr lang="da-DK" sz="1800" dirty="0" smtClean="0"/>
              <a:t> perform?</a:t>
            </a:r>
            <a:br>
              <a:rPr lang="da-DK" sz="1800" dirty="0" smtClean="0"/>
            </a:b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800" dirty="0" err="1" smtClean="0"/>
              <a:t>Add</a:t>
            </a:r>
            <a:r>
              <a:rPr lang="da-DK" sz="1800" dirty="0" smtClean="0"/>
              <a:t> 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800" dirty="0" smtClean="0">
                <a:cs typeface="Consolas" panose="020B0609020204030204" pitchFamily="49" charset="0"/>
              </a:rPr>
              <a:t> keyword</a:t>
            </a:r>
            <a:r>
              <a:rPr lang="da-DK" sz="1800" dirty="0"/>
              <a:t> </a:t>
            </a:r>
            <a:r>
              <a:rPr lang="da-DK" sz="1800" dirty="0" smtClean="0"/>
              <a:t>to line 01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800" dirty="0" err="1" smtClean="0"/>
              <a:t>Add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800" dirty="0">
                <a:cs typeface="Consolas" panose="020B0609020204030204" pitchFamily="49" charset="0"/>
              </a:rPr>
              <a:t> keyword</a:t>
            </a:r>
            <a:r>
              <a:rPr lang="da-DK" sz="1800" dirty="0"/>
              <a:t> to line </a:t>
            </a:r>
            <a:r>
              <a:rPr lang="da-DK" sz="1800" dirty="0" smtClean="0"/>
              <a:t>03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800" dirty="0" err="1"/>
              <a:t>Add</a:t>
            </a:r>
            <a:r>
              <a:rPr lang="da-DK" sz="1800" dirty="0"/>
              <a:t> 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>
                <a:cs typeface="Consolas" panose="020B0609020204030204" pitchFamily="49" charset="0"/>
              </a:rPr>
              <a:t>keyword</a:t>
            </a:r>
            <a:r>
              <a:rPr lang="da-DK" sz="1800" dirty="0"/>
              <a:t> to line 03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da-DK" sz="1800" dirty="0" err="1" smtClean="0"/>
              <a:t>Add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virtual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>
                <a:cs typeface="Consolas" panose="020B0609020204030204" pitchFamily="49" charset="0"/>
              </a:rPr>
              <a:t>keyword</a:t>
            </a:r>
            <a:r>
              <a:rPr lang="da-DK" sz="1800" dirty="0"/>
              <a:t> to line </a:t>
            </a:r>
            <a:r>
              <a:rPr lang="da-DK" sz="1800" dirty="0" smtClean="0"/>
              <a:t>03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066366" y="3933056"/>
            <a:ext cx="7000924" cy="250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55976" y="1481328"/>
            <a:ext cx="4464496" cy="18181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600" dirty="0">
                <a:latin typeface="Consolas" pitchFamily="49" charset="0"/>
              </a:rPr>
              <a:t>01 </a:t>
            </a:r>
            <a:r>
              <a:rPr lang="en-US" sz="1600" dirty="0" smtClean="0">
                <a:latin typeface="Consolas" pitchFamily="49" charset="0"/>
              </a:rPr>
              <a:t>abstract public </a:t>
            </a:r>
            <a:r>
              <a:rPr lang="en-US" sz="1600" dirty="0">
                <a:latin typeface="Consolas" pitchFamily="49" charset="0"/>
              </a:rPr>
              <a:t>class </a:t>
            </a:r>
            <a:r>
              <a:rPr lang="en-US" sz="1600" dirty="0" smtClean="0">
                <a:latin typeface="Consolas" pitchFamily="49" charset="0"/>
              </a:rPr>
              <a:t>Vehicle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02 {  </a:t>
            </a:r>
          </a:p>
          <a:p>
            <a:r>
              <a:rPr lang="en-US" sz="1600" dirty="0">
                <a:latin typeface="Consolas" pitchFamily="49" charset="0"/>
              </a:rPr>
              <a:t>03    public override </a:t>
            </a:r>
            <a:r>
              <a:rPr lang="en-US" sz="1600" dirty="0" smtClean="0">
                <a:latin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</a:rPr>
              <a:t>ToString</a:t>
            </a:r>
            <a:r>
              <a:rPr lang="en-US" sz="1600" dirty="0">
                <a:latin typeface="Consolas" pitchFamily="49" charset="0"/>
              </a:rPr>
              <a:t>()  </a:t>
            </a:r>
          </a:p>
          <a:p>
            <a:r>
              <a:rPr lang="en-US" sz="1600" dirty="0">
                <a:latin typeface="Consolas" pitchFamily="49" charset="0"/>
              </a:rPr>
              <a:t>04    {</a:t>
            </a:r>
          </a:p>
          <a:p>
            <a:r>
              <a:rPr lang="en-US" sz="1600" dirty="0">
                <a:latin typeface="Consolas" pitchFamily="49" charset="0"/>
              </a:rPr>
              <a:t>05       ...</a:t>
            </a:r>
          </a:p>
          <a:p>
            <a:r>
              <a:rPr lang="en-US" sz="1600" dirty="0">
                <a:latin typeface="Consolas" pitchFamily="49" charset="0"/>
              </a:rPr>
              <a:t>06    }</a:t>
            </a:r>
          </a:p>
          <a:p>
            <a:r>
              <a:rPr lang="en-US" sz="1600" dirty="0">
                <a:latin typeface="Consolas" pitchFamily="49" charset="0"/>
              </a:rPr>
              <a:t>07 }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8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Introducing Object-Oriented Programming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Pillar of OOP: Encapsulation</a:t>
            </a:r>
          </a:p>
          <a:p>
            <a:r>
              <a:rPr lang="en-US" sz="3200" dirty="0"/>
              <a:t>Creating Classes and Objects</a:t>
            </a:r>
          </a:p>
          <a:p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r>
              <a:rPr lang="en-US" sz="3200" dirty="0"/>
              <a:t>Static Classes and Members</a:t>
            </a:r>
          </a:p>
          <a:p>
            <a:r>
              <a:rPr lang="en-US" sz="3200" dirty="0"/>
              <a:t>Properties and </a:t>
            </a:r>
            <a:r>
              <a:rPr lang="en-US" sz="3200" dirty="0" smtClean="0"/>
              <a:t>Initializers</a:t>
            </a:r>
          </a:p>
          <a:p>
            <a:r>
              <a:rPr lang="en-US" sz="3200" dirty="0"/>
              <a:t>Second Pillar of OOP: Inheritance</a:t>
            </a:r>
          </a:p>
          <a:p>
            <a:r>
              <a:rPr lang="en-US" sz="3200" dirty="0"/>
              <a:t>Third Pillar of OOP: Polymorphism</a:t>
            </a:r>
            <a:endParaRPr lang="en-US" sz="3200" dirty="0">
              <a:latin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</a:rPr>
              <a:t>System.Object</a:t>
            </a:r>
            <a:endParaRPr lang="en-US" sz="3200" dirty="0">
              <a:latin typeface="Consolas" pitchFamily="49" charset="0"/>
            </a:endParaRPr>
          </a:p>
          <a:p>
            <a:endParaRPr lang="en-US" sz="3200" dirty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89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786446" y="2285993"/>
            <a:ext cx="2214578" cy="2000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Grouping related ideas in a single unit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Encapsulation</a:t>
            </a:r>
            <a:endParaRPr lang="da-DK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47810" y="2509830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938210" y="266223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47810" y="3098032"/>
            <a:ext cx="121920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balance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547810" y="3695704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928662" y="32670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928662" y="383858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214546" y="2838448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214546" y="3409952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072198" y="2500306"/>
            <a:ext cx="1452554" cy="3667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1800" b="1" dirty="0" smtClean="0">
                <a:latin typeface="Consolas" pitchFamily="49" charset="0"/>
              </a:rPr>
              <a:t>Deposit()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462598" y="265270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72198" y="3686180"/>
            <a:ext cx="1752600" cy="376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Withdraw</a:t>
            </a:r>
            <a:r>
              <a:rPr lang="en-US" sz="1800" b="1" dirty="0" smtClean="0">
                <a:latin typeface="Consolas" pitchFamily="49" charset="0"/>
              </a:rPr>
              <a:t>()</a:t>
            </a:r>
            <a:endParaRPr lang="en-US" sz="1800" b="1" dirty="0">
              <a:latin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453050" y="3257552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453050" y="382905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2" name="Down Arrow 31"/>
          <p:cNvSpPr/>
          <p:nvPr/>
        </p:nvSpPr>
        <p:spPr bwMode="auto">
          <a:xfrm rot="16200000">
            <a:off x="3964777" y="2678901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072198" y="3071810"/>
            <a:ext cx="1219200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/>
            <a:r>
              <a:rPr lang="en-US" sz="1800" b="1" dirty="0">
                <a:latin typeface="Consolas" pitchFamily="49" charset="0"/>
              </a:rPr>
              <a:t>balance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738934" y="2828924"/>
            <a:ext cx="0" cy="3143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6738934" y="3400428"/>
            <a:ext cx="0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4" name="Rectangle 33"/>
          <p:cNvSpPr/>
          <p:nvPr/>
        </p:nvSpPr>
        <p:spPr bwMode="auto">
          <a:xfrm>
            <a:off x="5715008" y="4572008"/>
            <a:ext cx="250033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BankAccount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11626</TotalTime>
  <Words>5538</Words>
  <Application>Microsoft Macintosh PowerPoint</Application>
  <PresentationFormat>On-screen Show (4:3)</PresentationFormat>
  <Paragraphs>1459</Paragraphs>
  <Slides>75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Calibri</vt:lpstr>
      <vt:lpstr>Consolas</vt:lpstr>
      <vt:lpstr>Segoe UI Light</vt:lpstr>
      <vt:lpstr>Times</vt:lpstr>
      <vt:lpstr>Univers</vt:lpstr>
      <vt:lpstr>Wingdings</vt:lpstr>
      <vt:lpstr>Wingdings 2</vt:lpstr>
      <vt:lpstr>Wingdings 3</vt:lpstr>
      <vt:lpstr>Arial</vt:lpstr>
      <vt:lpstr>Concourse</vt:lpstr>
      <vt:lpstr>Module 04  ”Object-oriented Programming in C#”</vt:lpstr>
      <vt:lpstr>Agenda</vt:lpstr>
      <vt:lpstr>Object-Oriented Modeling</vt:lpstr>
      <vt:lpstr>The Concept of Classes</vt:lpstr>
      <vt:lpstr>The Concept of Objects</vt:lpstr>
      <vt:lpstr>Examples of Classes and Objects</vt:lpstr>
      <vt:lpstr>Structs Vs. Classes</vt:lpstr>
      <vt:lpstr>Agenda</vt:lpstr>
      <vt:lpstr>Introducing Encapsulation</vt:lpstr>
      <vt:lpstr>Introducing Encapsulation (2)</vt:lpstr>
      <vt:lpstr>Introducing Encapsulation (3)</vt:lpstr>
      <vt:lpstr>The Three Pillars of OOP</vt:lpstr>
      <vt:lpstr>Agenda</vt:lpstr>
      <vt:lpstr>Defining Classes</vt:lpstr>
      <vt:lpstr>Allocating Objects</vt:lpstr>
      <vt:lpstr>Default Constructor</vt:lpstr>
      <vt:lpstr>Custom Constructors</vt:lpstr>
      <vt:lpstr>The this Keyword</vt:lpstr>
      <vt:lpstr>Chaining Constructors</vt:lpstr>
      <vt:lpstr>Revisiting Optional Arguments</vt:lpstr>
      <vt:lpstr>Partial Classes</vt:lpstr>
      <vt:lpstr>Agenda</vt:lpstr>
      <vt:lpstr>Access Modifiers</vt:lpstr>
      <vt:lpstr>Default Access Modifiers</vt:lpstr>
      <vt:lpstr>Access Modifiers and Nested Types</vt:lpstr>
      <vt:lpstr>A Matter of Style and Taste</vt:lpstr>
      <vt:lpstr>Quiz: Classes – Right or Wrong?</vt:lpstr>
      <vt:lpstr>Agenda</vt:lpstr>
      <vt:lpstr>Introducing Static Data</vt:lpstr>
      <vt:lpstr>Static Data</vt:lpstr>
      <vt:lpstr>Static Methods</vt:lpstr>
      <vt:lpstr>Static Constructors</vt:lpstr>
      <vt:lpstr>Static Classes</vt:lpstr>
      <vt:lpstr>Agenda</vt:lpstr>
      <vt:lpstr>Properties</vt:lpstr>
      <vt:lpstr>Visibility of Get/Set</vt:lpstr>
      <vt:lpstr>Read-Only and Write-Only Properties </vt:lpstr>
      <vt:lpstr>Defining Automatic Properties</vt:lpstr>
      <vt:lpstr>Default Values of Automatic Properties</vt:lpstr>
      <vt:lpstr>Restricting Access to Automatic Properties</vt:lpstr>
      <vt:lpstr>Object Initializer Syntax</vt:lpstr>
      <vt:lpstr>Initializing Inner Types and Collections</vt:lpstr>
      <vt:lpstr>Methods vs. Properties</vt:lpstr>
      <vt:lpstr>Constant Data</vt:lpstr>
      <vt:lpstr>Read-only Data</vt:lpstr>
      <vt:lpstr>Quiz: Properties and Static Members – Right or Wrong?</vt:lpstr>
      <vt:lpstr>Agenda</vt:lpstr>
      <vt:lpstr>What is Inheritance?</vt:lpstr>
      <vt:lpstr>Class Hierarchies</vt:lpstr>
      <vt:lpstr>Base Classes</vt:lpstr>
      <vt:lpstr>Sealed Classes</vt:lpstr>
      <vt:lpstr>Class Diagrams in Visual Studio</vt:lpstr>
      <vt:lpstr>The base Keyword</vt:lpstr>
      <vt:lpstr>The protected Modifier</vt:lpstr>
      <vt:lpstr>Agenda</vt:lpstr>
      <vt:lpstr>What is Polymorphism?</vt:lpstr>
      <vt:lpstr>Virtual Methods</vt:lpstr>
      <vt:lpstr>Overriding Virtual Methods</vt:lpstr>
      <vt:lpstr>Sealing Virtual Members</vt:lpstr>
      <vt:lpstr>Abstract Classes</vt:lpstr>
      <vt:lpstr>Abstract Methods</vt:lpstr>
      <vt:lpstr>Member Shadowing</vt:lpstr>
      <vt:lpstr>Parent/Child Conversions</vt:lpstr>
      <vt:lpstr>The is Operator</vt:lpstr>
      <vt:lpstr>The as Operator</vt:lpstr>
      <vt:lpstr>Agenda</vt:lpstr>
      <vt:lpstr>System.Object Members</vt:lpstr>
      <vt:lpstr>Overriding ToString()</vt:lpstr>
      <vt:lpstr>Overriding Equals()</vt:lpstr>
      <vt:lpstr>Boxing and Unboxing</vt:lpstr>
      <vt:lpstr>Quiz: Inheritance and Polymorphism – Right or Wrong?</vt:lpstr>
      <vt:lpstr>Summary</vt:lpstr>
      <vt:lpstr>Question 1</vt:lpstr>
      <vt:lpstr>Question 2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04 - Object-oriented Programming in C# 5.0</dc:subject>
  <dc:creator>Jesper Gulmann Henriksen</dc:creator>
  <cp:lastModifiedBy>Martin Esmann</cp:lastModifiedBy>
  <cp:revision>1075</cp:revision>
  <dcterms:created xsi:type="dcterms:W3CDTF">2009-04-01T20:01:27Z</dcterms:created>
  <dcterms:modified xsi:type="dcterms:W3CDTF">2017-05-13T14:31:46Z</dcterms:modified>
</cp:coreProperties>
</file>