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998" r:id="rId3"/>
    <p:sldId id="1000" r:id="rId4"/>
    <p:sldId id="1001" r:id="rId5"/>
    <p:sldId id="1002" r:id="rId6"/>
    <p:sldId id="1023" r:id="rId7"/>
    <p:sldId id="1004" r:id="rId8"/>
    <p:sldId id="1005" r:id="rId9"/>
    <p:sldId id="1006" r:id="rId10"/>
    <p:sldId id="1007" r:id="rId11"/>
    <p:sldId id="1008" r:id="rId12"/>
    <p:sldId id="1009" r:id="rId13"/>
    <p:sldId id="1010" r:id="rId14"/>
    <p:sldId id="1024" r:id="rId15"/>
    <p:sldId id="1012" r:id="rId16"/>
    <p:sldId id="1013" r:id="rId17"/>
    <p:sldId id="1014" r:id="rId18"/>
    <p:sldId id="1015" r:id="rId19"/>
    <p:sldId id="1025" r:id="rId20"/>
    <p:sldId id="1017" r:id="rId21"/>
    <p:sldId id="1018" r:id="rId22"/>
    <p:sldId id="1019" r:id="rId23"/>
    <p:sldId id="1026" r:id="rId24"/>
    <p:sldId id="839" r:id="rId25"/>
    <p:sldId id="1027" r:id="rId26"/>
    <p:sldId id="741" r:id="rId27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80826" autoAdjust="0"/>
  </p:normalViewPr>
  <p:slideViewPr>
    <p:cSldViewPr>
      <p:cViewPr varScale="1">
        <p:scale>
          <a:sx n="105" d="100"/>
          <a:sy n="105" d="100"/>
        </p:scale>
        <p:origin x="22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Run</a:t>
            </a:r>
            <a:r>
              <a:rPr lang="en-US" baseline="0" dirty="0" smtClean="0">
                <a:latin typeface="Times" pitchFamily="48" charset="0"/>
              </a:rPr>
              <a:t> the example program of Slide08 and enter a the large number again…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Experiment with inserting “catch( Exception </a:t>
            </a:r>
            <a:r>
              <a:rPr lang="en-US" baseline="0" dirty="0" err="1" smtClean="0">
                <a:latin typeface="Times" pitchFamily="48" charset="0"/>
              </a:rPr>
              <a:t>exception</a:t>
            </a:r>
            <a:r>
              <a:rPr lang="en-US" baseline="0" dirty="0" smtClean="0">
                <a:latin typeface="Times" pitchFamily="48" charset="0"/>
              </a:rPr>
              <a:t> )” first and last to see the results</a:t>
            </a:r>
          </a:p>
          <a:p>
            <a:pPr>
              <a:buFont typeface="Arial" pitchFamily="34" charset="0"/>
              <a:buNone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34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Times" pitchFamily="48" charset="0"/>
              </a:rPr>
              <a:t> Except for</a:t>
            </a:r>
            <a:r>
              <a:rPr lang="en-US" baseline="0" dirty="0" smtClean="0">
                <a:latin typeface="Times" pitchFamily="48" charset="0"/>
              </a:rPr>
              <a:t> the compiler warning! ;-)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(You</a:t>
            </a:r>
            <a:r>
              <a:rPr lang="en-US" baseline="0" dirty="0" smtClean="0">
                <a:latin typeface="Times" pitchFamily="48" charset="0"/>
              </a:rPr>
              <a:t> might consider inserting it manually in the example code of the previous slide)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latin typeface="Times" pitchFamily="48" charset="0"/>
              </a:rPr>
              <a:t>Only catch exceptions that you can do something about!!!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56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Good question! </a:t>
            </a:r>
            <a:r>
              <a:rPr lang="en-US" dirty="0" smtClean="0">
                <a:latin typeface="Times" pitchFamily="48" charset="0"/>
                <a:sym typeface="Wingdings" pitchFamily="2" charset="2"/>
              </a:rPr>
              <a:t>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There is really</a:t>
            </a:r>
            <a:r>
              <a:rPr lang="en-US" baseline="0" dirty="0" smtClean="0">
                <a:latin typeface="Times" pitchFamily="48" charset="0"/>
              </a:rPr>
              <a:t> no good way doing this.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Consult the help and IntelliSense!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 lot of classes throw exceptions. Also really innocent-looking ones such as </a:t>
            </a:r>
            <a:r>
              <a:rPr lang="en-US" baseline="0" dirty="0" err="1" smtClean="0">
                <a:latin typeface="Times" pitchFamily="48" charset="0"/>
              </a:rPr>
              <a:t>Console.WriteLine</a:t>
            </a:r>
            <a:r>
              <a:rPr lang="en-US" baseline="0" dirty="0" smtClean="0">
                <a:latin typeface="Times" pitchFamily="48" charset="0"/>
              </a:rPr>
              <a:t>(). (Check out the help for this!)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68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8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7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08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Careful! Remember to </a:t>
            </a:r>
            <a:r>
              <a:rPr lang="en-US" dirty="0" err="1" smtClean="0">
                <a:latin typeface="Times" pitchFamily="48" charset="0"/>
              </a:rPr>
              <a:t>rethrow</a:t>
            </a:r>
            <a:r>
              <a:rPr lang="en-US" dirty="0" smtClean="0">
                <a:latin typeface="Times" pitchFamily="48" charset="0"/>
              </a:rPr>
              <a:t>!</a:t>
            </a:r>
            <a:r>
              <a:rPr lang="en-US" baseline="0" dirty="0" smtClean="0">
                <a:latin typeface="Times" pitchFamily="48" charset="0"/>
              </a:rPr>
              <a:t> If you cannot do anything about the exception here, it is better to not catch it at all!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Only catch exceptions that you can do something about!!!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02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This is excellent</a:t>
            </a:r>
            <a:r>
              <a:rPr lang="en-US" baseline="0" dirty="0" smtClean="0">
                <a:latin typeface="Times" pitchFamily="48" charset="0"/>
              </a:rPr>
              <a:t> for Monitor, database connections etc.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The code might throw an exception and – still – everything gets cleaned up properly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accompanying example and let the students guess about the outcome (Even when “return” is added!)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Limitation: Control cannot be transferred out of the finally block!</a:t>
            </a:r>
          </a:p>
        </p:txBody>
      </p:sp>
    </p:spTree>
    <p:extLst>
      <p:ext uri="{BB962C8B-B14F-4D97-AF65-F5344CB8AC3E}">
        <p14:creationId xmlns:p14="http://schemas.microsoft.com/office/powerpoint/2010/main" val="997780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None/>
            </a:pPr>
            <a:endParaRPr lang="en-US" b="1" baseline="0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0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4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57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Custom exception classes should be public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Custom exception classes should define the three “standard” constructors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See extended</a:t>
            </a:r>
            <a:r>
              <a:rPr lang="en-US" baseline="0" dirty="0" smtClean="0">
                <a:latin typeface="Times" pitchFamily="48" charset="0"/>
              </a:rPr>
              <a:t> example with more info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50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36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(*) This is just part of the truth. All exceptions should be </a:t>
            </a:r>
            <a:r>
              <a:rPr lang="en-US" dirty="0" err="1" smtClean="0">
                <a:latin typeface="Times" pitchFamily="48" charset="0"/>
              </a:rPr>
              <a:t>serializable</a:t>
            </a:r>
            <a:r>
              <a:rPr lang="en-US" dirty="0" smtClean="0">
                <a:latin typeface="Times" pitchFamily="48" charset="0"/>
              </a:rPr>
              <a:t>,</a:t>
            </a:r>
            <a:r>
              <a:rPr lang="en-US" baseline="0" dirty="0" smtClean="0">
                <a:latin typeface="Times" pitchFamily="48" charset="0"/>
              </a:rPr>
              <a:t> so the </a:t>
            </a:r>
            <a:r>
              <a:rPr lang="en-US" baseline="0" dirty="0" err="1" smtClean="0">
                <a:latin typeface="Times" pitchFamily="48" charset="0"/>
              </a:rPr>
              <a:t>ISerializable</a:t>
            </a:r>
            <a:r>
              <a:rPr lang="en-US" baseline="0" dirty="0" smtClean="0">
                <a:latin typeface="Times" pitchFamily="48" charset="0"/>
              </a:rPr>
              <a:t> constructors should be there as well. But this is beyond our scope here!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People don’t agree about whether to subclass </a:t>
            </a:r>
            <a:r>
              <a:rPr lang="en-US" baseline="0" dirty="0" err="1" smtClean="0">
                <a:latin typeface="Times" pitchFamily="48" charset="0"/>
              </a:rPr>
              <a:t>ApplicationException</a:t>
            </a:r>
            <a:r>
              <a:rPr lang="en-US" baseline="0" dirty="0" smtClean="0">
                <a:latin typeface="Times" pitchFamily="48" charset="0"/>
              </a:rPr>
              <a:t> or Exception directly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6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5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Normal</a:t>
            </a:r>
            <a:r>
              <a:rPr lang="en-US" baseline="0" dirty="0" smtClean="0">
                <a:latin typeface="Times" pitchFamily="48" charset="0"/>
              </a:rPr>
              <a:t> program flow is handled by statements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Abnormal program flow is handled by exceptions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1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Because Exception objects are the perfect object-oriented approach to structured error handling..!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>
              <a:latin typeface="Times" pitchFamily="48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Times" pitchFamily="48" charset="0"/>
                <a:sym typeface="Wingdings" pitchFamily="2" charset="2"/>
              </a:rPr>
              <a:t>Traditional</a:t>
            </a: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 error handling is error-prone, impossible to maintain, 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aseline="0" dirty="0" smtClean="0">
              <a:latin typeface="Times" pitchFamily="48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Ask students what is wrong with this: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Mixes logic and error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Copying of code: “</a:t>
            </a:r>
            <a:r>
              <a:rPr lang="en-US" baseline="0" dirty="0" err="1" smtClean="0">
                <a:latin typeface="Times" pitchFamily="48" charset="0"/>
                <a:sym typeface="Wingdings" pitchFamily="2" charset="2"/>
              </a:rPr>
              <a:t>goto</a:t>
            </a: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 Failed”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Value of </a:t>
            </a:r>
            <a:r>
              <a:rPr lang="en-US" baseline="0" dirty="0" err="1" smtClean="0">
                <a:latin typeface="Times" pitchFamily="48" charset="0"/>
                <a:sym typeface="Wingdings" pitchFamily="2" charset="2"/>
              </a:rPr>
              <a:t>rc</a:t>
            </a: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 is not obvious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We can forget to check for a specific </a:t>
            </a:r>
            <a:r>
              <a:rPr lang="en-US" baseline="0" dirty="0" err="1" smtClean="0">
                <a:latin typeface="Times" pitchFamily="48" charset="0"/>
                <a:sym typeface="Wingdings" pitchFamily="2" charset="2"/>
              </a:rPr>
              <a:t>rc</a:t>
            </a:r>
            <a:endParaRPr lang="en-US" baseline="0" dirty="0" smtClean="0">
              <a:latin typeface="Times" pitchFamily="48" charset="0"/>
              <a:sym typeface="Wingdings" pitchFamily="2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Distinct info for each </a:t>
            </a:r>
            <a:r>
              <a:rPr lang="en-US" baseline="0" dirty="0" err="1" smtClean="0">
                <a:latin typeface="Times" pitchFamily="48" charset="0"/>
                <a:sym typeface="Wingdings" pitchFamily="2" charset="2"/>
              </a:rPr>
              <a:t>rc</a:t>
            </a:r>
            <a:r>
              <a:rPr lang="en-US" baseline="0" dirty="0" smtClean="0">
                <a:latin typeface="Times" pitchFamily="48" charset="0"/>
                <a:sym typeface="Wingdings" pitchFamily="2" charset="2"/>
              </a:rPr>
              <a:t>-value possible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01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Exceptions are objects structured in a well-defined hierarchy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There are many more exceptions than shown here (Use Help or Reflector)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relevant Exception object contains the extra info which is relevant for that particular error situation (</a:t>
            </a:r>
            <a:r>
              <a:rPr lang="en-US" baseline="0" dirty="0" err="1" smtClean="0"/>
              <a:t>constrasting</a:t>
            </a:r>
            <a:r>
              <a:rPr lang="en-US" baseline="0" dirty="0" smtClean="0"/>
              <a:t> the earlier traditional error handling)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89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0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789645"/>
            <a:ext cx="4953000" cy="2363724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This separates Application Logic and</a:t>
            </a:r>
            <a:r>
              <a:rPr lang="en-US" baseline="0" dirty="0" smtClean="0">
                <a:latin typeface="Times" pitchFamily="48" charset="0"/>
              </a:rPr>
              <a:t> Error Handling (</a:t>
            </a:r>
            <a:r>
              <a:rPr lang="en-US" baseline="0" dirty="0" err="1" smtClean="0">
                <a:latin typeface="Times" pitchFamily="48" charset="0"/>
              </a:rPr>
              <a:t>constrasting</a:t>
            </a:r>
            <a:r>
              <a:rPr lang="en-US" baseline="0" dirty="0" smtClean="0">
                <a:latin typeface="Times" pitchFamily="48" charset="0"/>
              </a:rPr>
              <a:t> traditional handling)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Explain semantics in detail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Run in Visual Studio 2012. See normal result. Run again and see abnormal result.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Set breakpoint in Visual Studio 2012 to illustrate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Setting the scene for the slides to come, enter a </a:t>
            </a:r>
            <a:r>
              <a:rPr lang="en-US" baseline="0" dirty="0" err="1" smtClean="0">
                <a:latin typeface="Times" pitchFamily="48" charset="0"/>
              </a:rPr>
              <a:t>humongously</a:t>
            </a:r>
            <a:r>
              <a:rPr lang="en-US" baseline="0" dirty="0" smtClean="0">
                <a:latin typeface="Times" pitchFamily="48" charset="0"/>
              </a:rPr>
              <a:t> large number and get an </a:t>
            </a:r>
            <a:r>
              <a:rPr lang="en-US" baseline="0" dirty="0" err="1" smtClean="0">
                <a:latin typeface="Times" pitchFamily="48" charset="0"/>
              </a:rPr>
              <a:t>OverflowException</a:t>
            </a:r>
            <a:r>
              <a:rPr lang="en-US" baseline="0" dirty="0" smtClean="0">
                <a:latin typeface="Times" pitchFamily="48" charset="0"/>
              </a:rPr>
              <a:t>! This misses the handling altogether and sets the scene for discussing call stack etc.</a:t>
            </a:r>
          </a:p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6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946611"/>
            <a:ext cx="4953000" cy="2049792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 runtime maintains a stack of active method calls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how this call stack grows and shrinks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“Debug” -&gt; “Windows” -&gt; “Call</a:t>
            </a:r>
            <a:r>
              <a:rPr lang="en-US" baseline="0" dirty="0" smtClean="0">
                <a:latin typeface="Times" pitchFamily="48" charset="0"/>
              </a:rPr>
              <a:t> Stack” in Visual Studio 2012 and show program execution.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Introduce a try-catch block in B() handling the exception.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Ask students what they will see in the console window.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This is some – but not all – of the central members</a:t>
            </a:r>
            <a:r>
              <a:rPr lang="en-US" baseline="0" dirty="0" smtClean="0">
                <a:latin typeface="Times" pitchFamily="48" charset="0"/>
              </a:rPr>
              <a:t> of </a:t>
            </a:r>
            <a:r>
              <a:rPr lang="en-US" baseline="0" dirty="0" err="1" smtClean="0">
                <a:latin typeface="Times" pitchFamily="48" charset="0"/>
              </a:rPr>
              <a:t>System.Exception</a:t>
            </a: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>
                <a:latin typeface="Times" pitchFamily="48" charset="0"/>
              </a:rPr>
              <a:t>ToString</a:t>
            </a:r>
            <a:r>
              <a:rPr lang="en-US" baseline="0" dirty="0" smtClean="0">
                <a:latin typeface="Times" pitchFamily="48" charset="0"/>
              </a:rPr>
              <a:t>() provides a readable representation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9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36391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05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Handling”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Multiple </a:t>
            </a:r>
            <a:r>
              <a:rPr lang="en-US" sz="2000" dirty="0" smtClean="0">
                <a:latin typeface="Consolas" pitchFamily="49" charset="0"/>
              </a:rPr>
              <a:t>catch</a:t>
            </a:r>
            <a:r>
              <a:rPr lang="en-US" sz="2000" dirty="0" smtClean="0"/>
              <a:t>-blocks can be applied when distinct types of exceptions need to be treated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Blocks must be ordered from most specific first to most general last</a:t>
            </a:r>
          </a:p>
          <a:p>
            <a:pPr eaLnBrk="1" hangingPunct="1"/>
            <a:r>
              <a:rPr lang="en-US" sz="2000" dirty="0" smtClean="0"/>
              <a:t>Only catch exceptions that you can do something about…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</a:t>
            </a:r>
            <a:r>
              <a:rPr lang="en-US" b="0" dirty="0" smtClean="0">
                <a:latin typeface="Consolas" pitchFamily="49" charset="0"/>
              </a:rPr>
              <a:t>catch</a:t>
            </a:r>
            <a:r>
              <a:rPr lang="en-US" b="0" dirty="0" smtClean="0"/>
              <a:t>-blocks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15738" y="2276872"/>
            <a:ext cx="7818662" cy="229570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try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Enter</a:t>
            </a:r>
            <a:r>
              <a:rPr lang="da-DK" dirty="0" smtClean="0">
                <a:latin typeface="Consolas" pitchFamily="49" charset="0"/>
              </a:rPr>
              <a:t> a </a:t>
            </a:r>
            <a:r>
              <a:rPr lang="da-DK" dirty="0" err="1" smtClean="0">
                <a:latin typeface="Consolas" pitchFamily="49" charset="0"/>
              </a:rPr>
              <a:t>number</a:t>
            </a:r>
            <a:r>
              <a:rPr lang="da-DK" dirty="0" smtClean="0">
                <a:latin typeface="Consolas" pitchFamily="49" charset="0"/>
              </a:rPr>
              <a:t>: "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int i = int.Parse( Console.ReadLine() );</a:t>
            </a:r>
          </a:p>
          <a:p>
            <a:r>
              <a:rPr lang="en-US" dirty="0" err="1" smtClean="0">
                <a:latin typeface="Consolas" pitchFamily="49" charset="0"/>
              </a:rPr>
              <a:t>   Console.WriteLine( "You entered the number {0}", i );</a:t>
            </a:r>
          </a:p>
          <a:p>
            <a:r>
              <a:rPr lang="da-DK" dirty="0" err="1" smtClean="0">
                <a:latin typeface="Consolas" pitchFamily="49" charset="0"/>
              </a:rPr>
              <a:t>}</a:t>
            </a:r>
          </a:p>
          <a:p>
            <a:r>
              <a:rPr lang="da-DK" b="1" dirty="0" err="1" smtClean="0">
                <a:latin typeface="Consolas" pitchFamily="49" charset="0"/>
              </a:rPr>
              <a:t>catch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OverflowException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caught</a:t>
            </a:r>
            <a:r>
              <a:rPr lang="da-DK" b="1" dirty="0" smtClean="0">
                <a:latin typeface="Consolas" pitchFamily="49" charset="0"/>
              </a:rPr>
              <a:t> ) { ... }</a:t>
            </a:r>
          </a:p>
          <a:p>
            <a:r>
              <a:rPr lang="da-DK" b="1" dirty="0" err="1" smtClean="0">
                <a:latin typeface="Consolas" pitchFamily="49" charset="0"/>
              </a:rPr>
              <a:t>catch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FormatException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exception</a:t>
            </a:r>
            <a:r>
              <a:rPr lang="da-DK" b="1" dirty="0" smtClean="0">
                <a:latin typeface="Consolas" pitchFamily="49" charset="0"/>
              </a:rPr>
              <a:t> ) { ... }</a:t>
            </a:r>
          </a:p>
        </p:txBody>
      </p:sp>
    </p:spTree>
    <p:extLst>
      <p:ext uri="{BB962C8B-B14F-4D97-AF65-F5344CB8AC3E}">
        <p14:creationId xmlns:p14="http://schemas.microsoft.com/office/powerpoint/2010/main" val="37156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 generic </a:t>
            </a:r>
            <a:r>
              <a:rPr lang="en-US" sz="2000" dirty="0" smtClean="0">
                <a:latin typeface="Consolas" pitchFamily="49" charset="0"/>
              </a:rPr>
              <a:t>catch</a:t>
            </a:r>
            <a:r>
              <a:rPr lang="en-US" sz="2000" dirty="0" smtClean="0"/>
              <a:t>-block anonymously catches all exceptions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is equivalent to 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Generic </a:t>
            </a:r>
            <a:r>
              <a:rPr lang="en-US" b="0" dirty="0" smtClean="0">
                <a:latin typeface="Consolas" pitchFamily="49" charset="0"/>
              </a:rPr>
              <a:t>catch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5786" y="1873242"/>
            <a:ext cx="7242159" cy="280831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try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Enter</a:t>
            </a:r>
            <a:r>
              <a:rPr lang="da-DK" dirty="0" smtClean="0">
                <a:latin typeface="Consolas" pitchFamily="49" charset="0"/>
              </a:rPr>
              <a:t> a </a:t>
            </a:r>
            <a:r>
              <a:rPr lang="da-DK" dirty="0" err="1" smtClean="0">
                <a:latin typeface="Consolas" pitchFamily="49" charset="0"/>
              </a:rPr>
              <a:t>number</a:t>
            </a:r>
            <a:r>
              <a:rPr lang="da-DK" dirty="0" smtClean="0">
                <a:latin typeface="Consolas" pitchFamily="49" charset="0"/>
              </a:rPr>
              <a:t>: "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int i = int.Parse( Console.ReadLine() );</a:t>
            </a:r>
          </a:p>
          <a:p>
            <a:r>
              <a:rPr lang="en-US" dirty="0" err="1" smtClean="0">
                <a:latin typeface="Consolas" pitchFamily="49" charset="0"/>
              </a:rPr>
              <a:t>   Console.WriteLine( "You entered the number {0}", i );</a:t>
            </a:r>
          </a:p>
          <a:p>
            <a:r>
              <a:rPr lang="da-DK" dirty="0" err="1" smtClean="0">
                <a:latin typeface="Consolas" pitchFamily="49" charset="0"/>
              </a:rPr>
              <a:t>}</a:t>
            </a:r>
          </a:p>
          <a:p>
            <a:r>
              <a:rPr lang="da-DK" b="1" dirty="0" err="1" smtClean="0">
                <a:latin typeface="Consolas" pitchFamily="49" charset="0"/>
              </a:rPr>
              <a:t>catch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"Something went haywire..!" );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85347" y="5073468"/>
            <a:ext cx="7242598" cy="123667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catch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Exception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exception</a:t>
            </a:r>
            <a:r>
              <a:rPr lang="da-DK" b="1" dirty="0" smtClean="0">
                <a:latin typeface="Consolas" pitchFamily="49" charset="0"/>
              </a:rPr>
              <a:t> )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"Something went haywire..!" );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Which Classes Throw Which Exceptions?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61" y="1417638"/>
            <a:ext cx="7923874" cy="4044478"/>
          </a:xfrm>
          <a:prstGeom prst="rect">
            <a:avLst/>
          </a:prstGeo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Use the tools of Visual Studio to both inspect, detect, and prevent exceptions!</a:t>
            </a:r>
          </a:p>
          <a:p>
            <a:pPr eaLnBrk="1" hangingPunct="1"/>
            <a:r>
              <a:rPr lang="en-US" sz="2000" dirty="0" smtClean="0"/>
              <a:t>Use the Exception Window to break when certain exceptions are thrown</a:t>
            </a:r>
          </a:p>
          <a:p>
            <a:pPr lvl="1" eaLnBrk="1" hangingPunct="1"/>
            <a:r>
              <a:rPr lang="en-US" sz="1800" dirty="0" smtClean="0"/>
              <a:t>Locate this at “Debug” -&gt; “Exceptions…”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Step through the code with F5, F10, F11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Set breakpoints to pause execution at specific points</a:t>
            </a:r>
          </a:p>
          <a:p>
            <a:pPr lvl="1" eaLnBrk="1" hangingPunct="1"/>
            <a:r>
              <a:rPr lang="en-US" sz="1800" dirty="0" smtClean="0"/>
              <a:t>These can be parameterized by conditions</a:t>
            </a:r>
          </a:p>
          <a:p>
            <a:pPr lvl="1" eaLnBrk="1" hangingPunct="1"/>
            <a:r>
              <a:rPr lang="en-US" sz="1800" dirty="0" smtClean="0"/>
              <a:t>The items at the bottom of the “Debug” menu</a:t>
            </a:r>
          </a:p>
          <a:p>
            <a:pPr lvl="1" eaLnBrk="1" hangingPunct="1"/>
            <a:r>
              <a:rPr lang="en-US" sz="1800" dirty="0" smtClean="0"/>
              <a:t>You can even change values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000" b="1" dirty="0" smtClean="0"/>
              <a:t>Note: Visual Studio treats exceptions in two different ways</a:t>
            </a:r>
          </a:p>
          <a:p>
            <a:pPr lvl="1" eaLnBrk="1" hangingPunct="1"/>
            <a:r>
              <a:rPr lang="en-US" sz="1800" b="1" dirty="0" smtClean="0"/>
              <a:t>With debugger: Breaks at original exception location</a:t>
            </a:r>
          </a:p>
          <a:p>
            <a:pPr lvl="1" eaLnBrk="1" hangingPunct="1"/>
            <a:r>
              <a:rPr lang="en-US" sz="1800" b="1" dirty="0" smtClean="0"/>
              <a:t>Without debugger: Displays OS’s exception dialog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Visual Studio is Your Friend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53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Introducing Exceptions</a:t>
            </a:r>
          </a:p>
          <a:p>
            <a:pPr eaLnBrk="1" hangingPunct="1"/>
            <a:r>
              <a:rPr lang="en-US" dirty="0" smtClean="0"/>
              <a:t>Catching Exceptions</a:t>
            </a:r>
          </a:p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Throwing Exceptions</a:t>
            </a:r>
          </a:p>
          <a:p>
            <a:pPr eaLnBrk="1" hangingPunct="1"/>
            <a:r>
              <a:rPr lang="en-US" dirty="0" smtClean="0"/>
              <a:t>Defining Custom Exceptions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4975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It is possible to directly throw exceptions via the </a:t>
            </a:r>
            <a:r>
              <a:rPr lang="en-US" sz="2000" dirty="0" smtClean="0">
                <a:latin typeface="Consolas" pitchFamily="49" charset="0"/>
              </a:rPr>
              <a:t>throw</a:t>
            </a:r>
            <a:r>
              <a:rPr lang="en-US" sz="2000" dirty="0" smtClean="0"/>
              <a:t> keyword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throw</a:t>
            </a:r>
            <a:r>
              <a:rPr lang="en-US" dirty="0" smtClean="0"/>
              <a:t> Keyword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52114" y="1988840"/>
            <a:ext cx="8034686" cy="258145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Enter</a:t>
            </a:r>
            <a:r>
              <a:rPr lang="da-DK" dirty="0" smtClean="0">
                <a:latin typeface="Consolas" pitchFamily="49" charset="0"/>
              </a:rPr>
              <a:t> a </a:t>
            </a:r>
            <a:r>
              <a:rPr lang="da-DK" dirty="0" err="1" smtClean="0">
                <a:latin typeface="Consolas" pitchFamily="49" charset="0"/>
              </a:rPr>
              <a:t>number</a:t>
            </a:r>
            <a:r>
              <a:rPr lang="da-DK" dirty="0" smtClean="0">
                <a:latin typeface="Consolas" pitchFamily="49" charset="0"/>
              </a:rPr>
              <a:t>: " );</a:t>
            </a:r>
          </a:p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i = </a:t>
            </a:r>
            <a:r>
              <a:rPr lang="da-DK" dirty="0" err="1" smtClean="0">
                <a:latin typeface="Consolas" pitchFamily="49" charset="0"/>
              </a:rPr>
              <a:t>int.Parse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Console.ReadLine</a:t>
            </a:r>
            <a:r>
              <a:rPr lang="da-DK" dirty="0" smtClean="0">
                <a:latin typeface="Consolas" pitchFamily="49" charset="0"/>
              </a:rPr>
              <a:t>() 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Enter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another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number</a:t>
            </a:r>
            <a:r>
              <a:rPr lang="da-DK" dirty="0" smtClean="0">
                <a:latin typeface="Consolas" pitchFamily="49" charset="0"/>
              </a:rPr>
              <a:t>: " );</a:t>
            </a:r>
          </a:p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j = </a:t>
            </a:r>
            <a:r>
              <a:rPr lang="da-DK" dirty="0" err="1" smtClean="0">
                <a:latin typeface="Consolas" pitchFamily="49" charset="0"/>
              </a:rPr>
              <a:t>int.Parse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Console.ReadLine</a:t>
            </a:r>
            <a:r>
              <a:rPr lang="da-DK" dirty="0" smtClean="0">
                <a:latin typeface="Consolas" pitchFamily="49" charset="0"/>
              </a:rPr>
              <a:t>()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i == j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</a:rPr>
              <a:t>throw</a:t>
            </a:r>
            <a:r>
              <a:rPr lang="en-US" dirty="0" smtClean="0">
                <a:latin typeface="Consolas" pitchFamily="49" charset="0"/>
              </a:rPr>
              <a:t> new </a:t>
            </a:r>
            <a:r>
              <a:rPr lang="en-US" dirty="0" err="1" smtClean="0">
                <a:latin typeface="Consolas" pitchFamily="49" charset="0"/>
              </a:rPr>
              <a:t>ArgumentException</a:t>
            </a:r>
            <a:r>
              <a:rPr lang="en-US" dirty="0" smtClean="0">
                <a:latin typeface="Consolas" pitchFamily="49" charset="0"/>
              </a:rPr>
              <a:t>( "Identical numbers entered!"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b="1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28596" y="1628800"/>
            <a:ext cx="8219256" cy="5044016"/>
          </a:xfrm>
          <a:noFill/>
        </p:spPr>
        <p:txBody>
          <a:bodyPr>
            <a:noAutofit/>
          </a:bodyPr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109728" indent="0" eaLnBrk="1" hangingPunct="1">
              <a:buNone/>
            </a:pPr>
            <a:endParaRPr lang="en-US" sz="2400" dirty="0"/>
          </a:p>
          <a:p>
            <a:pPr marL="109728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The variable in the </a:t>
            </a:r>
            <a:r>
              <a:rPr lang="en-US" sz="2400" dirty="0" smtClean="0">
                <a:latin typeface="Consolas" pitchFamily="49" charset="0"/>
              </a:rPr>
              <a:t>catch</a:t>
            </a:r>
            <a:r>
              <a:rPr lang="en-US" sz="2400" dirty="0" smtClean="0"/>
              <a:t> can be omitted if not used</a:t>
            </a:r>
            <a:endParaRPr lang="en-US" sz="2400" b="1" u="sng" dirty="0" smtClean="0"/>
          </a:p>
          <a:p>
            <a:pPr eaLnBrk="1" hangingPunct="1"/>
            <a:endParaRPr lang="en-US" sz="2400" b="1" u="sng" dirty="0" smtClean="0">
              <a:latin typeface="+mj-lt"/>
            </a:endParaRPr>
          </a:p>
          <a:p>
            <a:pPr eaLnBrk="1" hangingPunct="1"/>
            <a:r>
              <a:rPr lang="en-US" sz="2400" b="1" u="sng" dirty="0" smtClean="0">
                <a:latin typeface="+mj-lt"/>
              </a:rPr>
              <a:t>Exam tip:</a:t>
            </a:r>
          </a:p>
          <a:p>
            <a:pPr lvl="1"/>
            <a:r>
              <a:rPr lang="en-US" sz="1800" b="1" dirty="0" smtClean="0">
                <a:latin typeface="+mj-lt"/>
              </a:rPr>
              <a:t>The difference between </a:t>
            </a:r>
            <a:r>
              <a:rPr lang="en-US" sz="1800" b="1" dirty="0" smtClean="0">
                <a:latin typeface="+mj-lt"/>
                <a:cs typeface="Consolas" panose="020B0609020204030204" pitchFamily="49" charset="0"/>
              </a:rPr>
              <a:t>throw</a:t>
            </a:r>
            <a:r>
              <a:rPr lang="en-US" sz="1800" b="1" dirty="0" smtClean="0">
                <a:latin typeface="+mj-lt"/>
              </a:rPr>
              <a:t> and </a:t>
            </a:r>
            <a:r>
              <a:rPr lang="en-US" sz="1800" b="1" dirty="0" smtClean="0">
                <a:latin typeface="+mj-lt"/>
                <a:cs typeface="Consolas" panose="020B0609020204030204" pitchFamily="49" charset="0"/>
              </a:rPr>
              <a:t>throw exception </a:t>
            </a:r>
            <a:r>
              <a:rPr lang="en-US" sz="1800" b="1" dirty="0" smtClean="0">
                <a:latin typeface="+mj-lt"/>
              </a:rPr>
              <a:t>is the call stack!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Re-throwing Exceptions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250" y="1455132"/>
            <a:ext cx="8064896" cy="309634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try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Enter</a:t>
            </a:r>
            <a:r>
              <a:rPr lang="da-DK" dirty="0" smtClean="0">
                <a:latin typeface="Consolas" pitchFamily="49" charset="0"/>
              </a:rPr>
              <a:t> a </a:t>
            </a:r>
            <a:r>
              <a:rPr lang="da-DK" dirty="0" err="1" smtClean="0">
                <a:latin typeface="Consolas" pitchFamily="49" charset="0"/>
              </a:rPr>
              <a:t>number</a:t>
            </a:r>
            <a:r>
              <a:rPr lang="da-DK" dirty="0" smtClean="0">
                <a:latin typeface="Consolas" pitchFamily="49" charset="0"/>
              </a:rPr>
              <a:t>: "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i = </a:t>
            </a:r>
            <a:r>
              <a:rPr lang="da-DK" dirty="0" err="1" smtClean="0">
                <a:latin typeface="Consolas" pitchFamily="49" charset="0"/>
              </a:rPr>
              <a:t>int.Parse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Console.ReadLine</a:t>
            </a:r>
            <a:r>
              <a:rPr lang="da-DK" dirty="0" smtClean="0">
                <a:latin typeface="Consolas" pitchFamily="49" charset="0"/>
              </a:rPr>
              <a:t>() );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"You entered the number {0}",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dirty="0" err="1" smtClean="0">
                <a:latin typeface="Consolas" pitchFamily="49" charset="0"/>
              </a:rPr>
              <a:t>catch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OverflowException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"Cannot deal with overflow here! :-(" );</a:t>
            </a:r>
          </a:p>
          <a:p>
            <a:r>
              <a:rPr lang="da-DK" dirty="0" smtClean="0">
                <a:latin typeface="Consolas" pitchFamily="49" charset="0"/>
              </a:rPr>
              <a:t>  </a:t>
            </a:r>
            <a:r>
              <a:rPr lang="da-DK" b="1" dirty="0" err="1" smtClean="0">
                <a:latin typeface="Consolas" pitchFamily="49" charset="0"/>
              </a:rPr>
              <a:t>throw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8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The statements in a </a:t>
            </a:r>
            <a:r>
              <a:rPr lang="en-US" sz="2000" dirty="0" smtClean="0">
                <a:latin typeface="Consolas" pitchFamily="49" charset="0"/>
              </a:rPr>
              <a:t>finally</a:t>
            </a:r>
            <a:r>
              <a:rPr lang="en-US" sz="2000" dirty="0" smtClean="0"/>
              <a:t> block are </a:t>
            </a:r>
            <a:r>
              <a:rPr lang="en-US" sz="2000" u="sng" dirty="0" smtClean="0"/>
              <a:t>always</a:t>
            </a:r>
            <a:r>
              <a:rPr lang="en-US" sz="2000" dirty="0" smtClean="0"/>
              <a:t> executed – even in the presence of exceptions!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dirty="0" smtClean="0">
                <a:latin typeface="Consolas" pitchFamily="49" charset="0"/>
              </a:rPr>
              <a:t>catch</a:t>
            </a:r>
            <a:r>
              <a:rPr lang="en-US" sz="2000" dirty="0" smtClean="0"/>
              <a:t> blocks are optional when there is a </a:t>
            </a:r>
            <a:r>
              <a:rPr lang="en-US" sz="2000" dirty="0" smtClean="0">
                <a:latin typeface="Consolas" pitchFamily="49" charset="0"/>
              </a:rPr>
              <a:t>finally</a:t>
            </a:r>
            <a:r>
              <a:rPr lang="en-US" sz="2000" dirty="0" smtClean="0"/>
              <a:t>-block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finally</a:t>
            </a:r>
            <a:r>
              <a:rPr lang="en-US" b="0" dirty="0" smtClean="0"/>
              <a:t>-block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5786" y="2285992"/>
            <a:ext cx="6090470" cy="265517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SqlConnection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connection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</a:rPr>
              <a:t>SqlConnection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try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connection.Open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dirty="0" err="1" smtClean="0">
                <a:latin typeface="Consolas" pitchFamily="49" charset="0"/>
              </a:rPr>
              <a:t>finally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connection.Close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b="1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0" dirty="0" smtClean="0"/>
              <a:t>Quiz: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try-catch-finally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19672" y="1417638"/>
            <a:ext cx="5544616" cy="451069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"try" );</a:t>
            </a:r>
          </a:p>
          <a:p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throw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new Exception();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catch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Exception )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"catch" );</a:t>
            </a:r>
          </a:p>
          <a:p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return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finally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"finally" 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792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Introducing Exceptions</a:t>
            </a:r>
          </a:p>
          <a:p>
            <a:pPr eaLnBrk="1" hangingPunct="1"/>
            <a:r>
              <a:rPr lang="en-US" dirty="0" smtClean="0"/>
              <a:t>Catching Exceptions</a:t>
            </a:r>
          </a:p>
          <a:p>
            <a:pPr eaLnBrk="1" hangingPunct="1"/>
            <a:r>
              <a:rPr lang="en-US" dirty="0" smtClean="0"/>
              <a:t>Throwing Exceptions</a:t>
            </a:r>
          </a:p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Custom Exceptions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97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Exceptions</a:t>
            </a:r>
          </a:p>
          <a:p>
            <a:pPr eaLnBrk="1" hangingPunct="1"/>
            <a:r>
              <a:rPr lang="en-US" dirty="0" smtClean="0"/>
              <a:t>Catching Exceptions</a:t>
            </a:r>
          </a:p>
          <a:p>
            <a:pPr eaLnBrk="1" hangingPunct="1"/>
            <a:r>
              <a:rPr lang="en-US" dirty="0" smtClean="0"/>
              <a:t>Throwing Exceptions</a:t>
            </a:r>
          </a:p>
          <a:p>
            <a:pPr eaLnBrk="1" hangingPunct="1"/>
            <a:r>
              <a:rPr lang="en-US" dirty="0" smtClean="0"/>
              <a:t>Defining Custom Exceptions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8144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You can easily create your own custom exceptions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Custom Exception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1829230"/>
            <a:ext cx="7416824" cy="424175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TicketSalesException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: </a:t>
            </a:r>
            <a:r>
              <a:rPr lang="da-DK" b="1" dirty="0" err="1" smtClean="0">
                <a:latin typeface="Consolas" pitchFamily="49" charset="0"/>
              </a:rPr>
              <a:t>Exception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TicketSalesException</a:t>
            </a:r>
            <a:r>
              <a:rPr lang="da-DK" b="1" dirty="0" smtClean="0">
                <a:latin typeface="Consolas" pitchFamily="49" charset="0"/>
              </a:rPr>
              <a:t>()</a:t>
            </a:r>
          </a:p>
          <a:p>
            <a:r>
              <a:rPr lang="da-DK" b="1" dirty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  </a:t>
            </a:r>
            <a:r>
              <a:rPr lang="da-DK" dirty="0" smtClean="0">
                <a:latin typeface="Consolas" pitchFamily="49" charset="0"/>
              </a:rPr>
              <a:t>{ 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}</a:t>
            </a:r>
          </a:p>
          <a:p>
            <a:r>
              <a:rPr lang="en-US" dirty="0" smtClean="0">
                <a:latin typeface="Consolas" pitchFamily="49" charset="0"/>
              </a:rPr>
              <a:t>   public </a:t>
            </a:r>
            <a:r>
              <a:rPr lang="en-US" b="1" dirty="0" err="1" smtClean="0">
                <a:latin typeface="Consolas" pitchFamily="49" charset="0"/>
              </a:rPr>
              <a:t>TicketSalesException</a:t>
            </a:r>
            <a:r>
              <a:rPr lang="en-US" b="1" dirty="0" smtClean="0">
                <a:latin typeface="Consolas" pitchFamily="49" charset="0"/>
              </a:rPr>
              <a:t>( string message )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  : base( message ) 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{ 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TicketSalesException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string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message</a:t>
            </a:r>
            <a:r>
              <a:rPr lang="da-DK" b="1" dirty="0" smtClean="0">
                <a:latin typeface="Consolas" pitchFamily="49" charset="0"/>
              </a:rPr>
              <a:t>, </a:t>
            </a:r>
            <a:br>
              <a:rPr lang="da-DK" b="1" dirty="0" smtClean="0">
                <a:latin typeface="Consolas" pitchFamily="49" charset="0"/>
              </a:rPr>
            </a:br>
            <a:r>
              <a:rPr lang="da-DK" b="1" dirty="0" smtClean="0">
                <a:latin typeface="Consolas" pitchFamily="49" charset="0"/>
              </a:rPr>
              <a:t>                                </a:t>
            </a:r>
            <a:r>
              <a:rPr lang="da-DK" b="1" dirty="0" err="1" smtClean="0">
                <a:latin typeface="Consolas" pitchFamily="49" charset="0"/>
              </a:rPr>
              <a:t>Exception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inner</a:t>
            </a:r>
            <a:r>
              <a:rPr lang="da-DK" b="1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      : base( </a:t>
            </a:r>
            <a:r>
              <a:rPr lang="da-DK" dirty="0" err="1" smtClean="0">
                <a:latin typeface="Consolas" pitchFamily="49" charset="0"/>
              </a:rPr>
              <a:t>message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dirty="0" err="1" smtClean="0">
                <a:latin typeface="Consolas" pitchFamily="49" charset="0"/>
              </a:rPr>
              <a:t>inner</a:t>
            </a:r>
            <a:r>
              <a:rPr lang="da-DK" dirty="0" smtClean="0">
                <a:latin typeface="Consolas" pitchFamily="49" charset="0"/>
              </a:rPr>
              <a:t> ) 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{ 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b="1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8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If specified, the </a:t>
            </a:r>
            <a:r>
              <a:rPr lang="en-US" dirty="0" err="1" smtClean="0">
                <a:latin typeface="Consolas" pitchFamily="49" charset="0"/>
              </a:rPr>
              <a:t>InnerException</a:t>
            </a:r>
            <a:r>
              <a:rPr lang="en-US" dirty="0" smtClean="0"/>
              <a:t> property supplies the original exception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 fact, the exception given by </a:t>
            </a:r>
            <a:r>
              <a:rPr lang="en-US" dirty="0" err="1" smtClean="0">
                <a:latin typeface="Consolas" pitchFamily="49" charset="0"/>
              </a:rPr>
              <a:t>InnerException</a:t>
            </a:r>
            <a:r>
              <a:rPr lang="en-US" dirty="0" smtClean="0"/>
              <a:t> may in turn have inner exceptions.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Inner Exceptions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805793"/>
            <a:ext cx="8453028" cy="342340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try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"{0} was just requested", </a:t>
            </a:r>
            <a:r>
              <a:rPr lang="en-US" dirty="0" err="1" smtClean="0">
                <a:latin typeface="Consolas" pitchFamily="49" charset="0"/>
              </a:rPr>
              <a:t>EnterTickets</a:t>
            </a:r>
            <a:r>
              <a:rPr lang="en-US" dirty="0" smtClean="0">
                <a:latin typeface="Consolas" pitchFamily="49" charset="0"/>
              </a:rPr>
              <a:t>()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dirty="0" err="1" smtClean="0">
                <a:latin typeface="Consolas" pitchFamily="49" charset="0"/>
              </a:rPr>
              <a:t>catch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TicketSalesException</a:t>
            </a:r>
            <a:r>
              <a:rPr lang="da-DK" dirty="0" smtClean="0">
                <a:latin typeface="Consolas" pitchFamily="49" charset="0"/>
              </a:rPr>
              <a:t> e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e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e</a:t>
            </a:r>
            <a:r>
              <a:rPr lang="da-DK" b="1" dirty="0" err="1" smtClean="0">
                <a:latin typeface="Consolas" pitchFamily="49" charset="0"/>
              </a:rPr>
              <a:t>.InnerException</a:t>
            </a:r>
            <a:r>
              <a:rPr lang="da-DK" dirty="0" smtClean="0">
                <a:latin typeface="Consolas" pitchFamily="49" charset="0"/>
              </a:rPr>
              <a:t> != </a:t>
            </a:r>
            <a:r>
              <a:rPr lang="da-DK" dirty="0" err="1" smtClean="0">
                <a:latin typeface="Consolas" pitchFamily="49" charset="0"/>
              </a:rPr>
              <a:t>null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"Technical info: " + </a:t>
            </a:r>
            <a:r>
              <a:rPr lang="da-DK" dirty="0" err="1" smtClean="0">
                <a:latin typeface="Consolas" pitchFamily="49" charset="0"/>
              </a:rPr>
              <a:t>e</a:t>
            </a:r>
            <a:r>
              <a:rPr lang="da-DK" b="1" dirty="0" err="1" smtClean="0">
                <a:latin typeface="Consolas" pitchFamily="49" charset="0"/>
              </a:rPr>
              <a:t>.InnerException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endParaRPr lang="da-DK" b="1" dirty="0" smtClean="0">
              <a:latin typeface="Consolas" pitchFamily="49" charset="0"/>
            </a:endParaRPr>
          </a:p>
          <a:p>
            <a:endParaRPr lang="da-DK" b="1" dirty="0" smtClean="0">
              <a:latin typeface="Consolas" pitchFamily="49" charset="0"/>
            </a:endParaRPr>
          </a:p>
          <a:p>
            <a:endParaRPr lang="da-DK" b="1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92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Use exceptions only for </a:t>
            </a:r>
            <a:r>
              <a:rPr lang="en-US" sz="2000" i="1" dirty="0" smtClean="0"/>
              <a:t>exceptional</a:t>
            </a:r>
            <a:r>
              <a:rPr lang="en-US" sz="2000" dirty="0" smtClean="0"/>
              <a:t> cases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Only catch exceptions you can handle</a:t>
            </a:r>
          </a:p>
          <a:p>
            <a:pPr eaLnBrk="1" hangingPunct="1"/>
            <a:r>
              <a:rPr lang="en-US" sz="2000" dirty="0" smtClean="0"/>
              <a:t>Don’t let any exceptions slip out of your program or component</a:t>
            </a:r>
          </a:p>
          <a:p>
            <a:pPr lvl="1" eaLnBrk="1" hangingPunct="1"/>
            <a:r>
              <a:rPr lang="en-US" sz="1800" dirty="0" smtClean="0"/>
              <a:t>Create an exception filter!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Throw exception objects of a type as specific as possible</a:t>
            </a:r>
          </a:p>
          <a:p>
            <a:pPr eaLnBrk="1" hangingPunct="1"/>
            <a:r>
              <a:rPr lang="en-US" sz="2000" dirty="0" smtClean="0"/>
              <a:t>Never throw a generic </a:t>
            </a:r>
            <a:r>
              <a:rPr lang="en-US" sz="2000" dirty="0" smtClean="0">
                <a:latin typeface="Consolas" pitchFamily="49" charset="0"/>
              </a:rPr>
              <a:t>Exception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Make your own exception classes public</a:t>
            </a:r>
          </a:p>
          <a:p>
            <a:pPr eaLnBrk="1" hangingPunct="1"/>
            <a:r>
              <a:rPr lang="en-US" sz="2000" dirty="0" smtClean="0"/>
              <a:t>Implement the three “standard” constructors (*)</a:t>
            </a:r>
          </a:p>
          <a:p>
            <a:pPr eaLnBrk="1" hangingPunct="1"/>
            <a:r>
              <a:rPr lang="en-US" sz="2000" dirty="0" smtClean="0"/>
              <a:t>The “</a:t>
            </a:r>
            <a:r>
              <a:rPr lang="en-US" sz="2000" dirty="0" smtClean="0">
                <a:latin typeface="Consolas" pitchFamily="49" charset="0"/>
              </a:rPr>
              <a:t>Exception</a:t>
            </a:r>
            <a:r>
              <a:rPr lang="en-US" sz="2000" dirty="0" smtClean="0"/>
              <a:t>/</a:t>
            </a:r>
            <a:r>
              <a:rPr lang="en-US" sz="2000" dirty="0" err="1" smtClean="0">
                <a:latin typeface="Consolas" pitchFamily="49" charset="0"/>
              </a:rPr>
              <a:t>ApplicationException</a:t>
            </a:r>
            <a:r>
              <a:rPr lang="en-US" sz="2000" dirty="0" smtClean="0"/>
              <a:t>” Controversy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Best Practices for Exceptions</a:t>
            </a:r>
          </a:p>
        </p:txBody>
      </p:sp>
    </p:spTree>
    <p:extLst>
      <p:ext uri="{BB962C8B-B14F-4D97-AF65-F5344CB8AC3E}">
        <p14:creationId xmlns:p14="http://schemas.microsoft.com/office/powerpoint/2010/main" val="46273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Introducing Exceptions</a:t>
            </a:r>
          </a:p>
          <a:p>
            <a:pPr eaLnBrk="1" hangingPunct="1"/>
            <a:r>
              <a:rPr lang="en-US" dirty="0" smtClean="0"/>
              <a:t>Catching Exceptions</a:t>
            </a:r>
          </a:p>
          <a:p>
            <a:pPr eaLnBrk="1" hangingPunct="1"/>
            <a:r>
              <a:rPr lang="en-US" dirty="0" smtClean="0"/>
              <a:t>Throwing Exceptions</a:t>
            </a:r>
          </a:p>
          <a:p>
            <a:pPr eaLnBrk="1" hangingPunct="1"/>
            <a:r>
              <a:rPr lang="en-US" dirty="0" smtClean="0"/>
              <a:t>Defining Custom Exceptions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851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developing</a:t>
            </a:r>
            <a:r>
              <a:rPr lang="da-DK" sz="2000" dirty="0" smtClean="0"/>
              <a:t> a program </a:t>
            </a:r>
            <a:r>
              <a:rPr lang="da-DK" sz="2000" dirty="0" err="1" smtClean="0"/>
              <a:t>using</a:t>
            </a:r>
            <a:r>
              <a:rPr lang="da-DK" sz="2000" dirty="0" smtClean="0"/>
              <a:t> </a:t>
            </a:r>
            <a:r>
              <a:rPr lang="da-DK" sz="2000" dirty="0" err="1" smtClean="0"/>
              <a:t>structured</a:t>
            </a:r>
            <a:r>
              <a:rPr lang="da-DK" sz="2000" dirty="0" smtClean="0"/>
              <a:t> </a:t>
            </a:r>
            <a:r>
              <a:rPr lang="da-DK" sz="2000" dirty="0" err="1" smtClean="0"/>
              <a:t>exception</a:t>
            </a:r>
            <a:r>
              <a:rPr lang="da-DK" sz="2000" dirty="0" smtClean="0"/>
              <a:t> handling. </a:t>
            </a:r>
            <a:r>
              <a:rPr lang="da-DK" sz="2000" dirty="0" err="1" smtClean="0"/>
              <a:t>Your</a:t>
            </a:r>
            <a:r>
              <a:rPr lang="da-DK" sz="2000" dirty="0" smtClean="0"/>
              <a:t> </a:t>
            </a:r>
            <a:r>
              <a:rPr lang="da-DK" sz="2000" dirty="0" err="1" smtClean="0"/>
              <a:t>application</a:t>
            </a:r>
            <a:r>
              <a:rPr lang="da-DK" sz="2000" dirty="0" smtClean="0"/>
              <a:t> </a:t>
            </a:r>
            <a:r>
              <a:rPr lang="da-DK" sz="2000" dirty="0" err="1" smtClean="0"/>
              <a:t>defines</a:t>
            </a:r>
            <a:r>
              <a:rPr lang="da-DK" sz="2000" dirty="0" smtClean="0"/>
              <a:t> a </a:t>
            </a:r>
            <a:r>
              <a:rPr lang="da-DK" sz="2000" dirty="0" err="1" smtClean="0"/>
              <a:t>class</a:t>
            </a:r>
            <a:r>
              <a:rPr lang="da-DK" sz="2000" dirty="0" smtClean="0"/>
              <a:t> </a:t>
            </a:r>
            <a:r>
              <a:rPr lang="da-DK" sz="2000" dirty="0" err="1" smtClean="0"/>
              <a:t>called</a:t>
            </a:r>
            <a:r>
              <a:rPr lang="da-DK" sz="2000" dirty="0" smtClean="0"/>
              <a:t> Logger </a:t>
            </a:r>
            <a:r>
              <a:rPr lang="da-DK" sz="2000" dirty="0" err="1" smtClean="0"/>
              <a:t>containing</a:t>
            </a:r>
            <a:r>
              <a:rPr lang="da-DK" sz="2000" dirty="0" smtClean="0"/>
              <a:t> the </a:t>
            </a:r>
            <a:r>
              <a:rPr lang="da-DK" sz="2000" dirty="0" err="1" smtClean="0"/>
              <a:t>following</a:t>
            </a:r>
            <a:r>
              <a:rPr lang="da-DK" sz="2000" dirty="0" smtClean="0"/>
              <a:t> </a:t>
            </a:r>
            <a:r>
              <a:rPr lang="da-DK" sz="2000" dirty="0" err="1" smtClean="0"/>
              <a:t>method</a:t>
            </a:r>
            <a:r>
              <a:rPr lang="da-DK" sz="2000" dirty="0" smtClean="0"/>
              <a:t>. </a:t>
            </a:r>
          </a:p>
          <a:p>
            <a:pPr marL="109728" indent="0">
              <a:buNone/>
            </a:pPr>
            <a:endParaRPr lang="da-DK" sz="2000" dirty="0" smtClean="0"/>
          </a:p>
          <a:p>
            <a:pPr marL="109728" indent="0">
              <a:buNone/>
            </a:pPr>
            <a:endParaRPr lang="da-DK" sz="2000" dirty="0"/>
          </a:p>
          <a:p>
            <a:pPr marL="109728" indent="0">
              <a:buNone/>
            </a:pPr>
            <a:endParaRPr lang="da-DK" sz="2000" dirty="0"/>
          </a:p>
          <a:p>
            <a:pPr marL="109728" indent="0">
              <a:buNone/>
            </a:pPr>
            <a:endParaRPr lang="da-DK" sz="2000" dirty="0" smtClean="0"/>
          </a:p>
          <a:p>
            <a:pPr marL="109728" indent="0">
              <a:buNone/>
            </a:pPr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need</a:t>
            </a:r>
            <a:r>
              <a:rPr lang="da-DK" sz="2000" dirty="0" smtClean="0"/>
              <a:t> to </a:t>
            </a:r>
            <a:r>
              <a:rPr lang="da-DK" sz="2000" dirty="0" err="1" smtClean="0"/>
              <a:t>ensure</a:t>
            </a:r>
            <a:r>
              <a:rPr lang="da-DK" sz="2000" dirty="0" smtClean="0"/>
              <a:t> </a:t>
            </a:r>
            <a:r>
              <a:rPr lang="da-DK" sz="2000" dirty="0" err="1" smtClean="0"/>
              <a:t>that</a:t>
            </a:r>
            <a:endParaRPr lang="da-DK" sz="2000" dirty="0" smtClean="0"/>
          </a:p>
          <a:p>
            <a:pPr marL="452628" indent="-342900">
              <a:buSzPct val="100000"/>
              <a:buFont typeface="+mj-lt"/>
              <a:buAutoNum type="arabicPeriod"/>
            </a:pPr>
            <a:r>
              <a:rPr lang="da-DK" sz="2000" dirty="0" smtClean="0"/>
              <a:t>All </a:t>
            </a:r>
            <a:r>
              <a:rPr lang="da-DK" sz="2000" dirty="0" err="1" smtClean="0"/>
              <a:t>exceptions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logged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</a:t>
            </a:r>
            <a:r>
              <a:rPr lang="da-DK" sz="2000" dirty="0" err="1" smtClean="0"/>
              <a:t>Logger.LogToFile</a:t>
            </a:r>
            <a:r>
              <a:rPr lang="da-DK" sz="2000" dirty="0" smtClean="0"/>
              <a:t>()</a:t>
            </a:r>
          </a:p>
          <a:p>
            <a:pPr marL="452628" indent="-342900">
              <a:buFont typeface="+mj-lt"/>
              <a:buAutoNum type="arabicPeriod"/>
            </a:pPr>
            <a:r>
              <a:rPr lang="da-DK" sz="2000" dirty="0" err="1" smtClean="0"/>
              <a:t>Exceptions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rethrown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the </a:t>
            </a:r>
            <a:r>
              <a:rPr lang="da-DK" sz="2000" dirty="0" err="1" smtClean="0"/>
              <a:t>entire</a:t>
            </a:r>
            <a:r>
              <a:rPr lang="da-DK" sz="2000" dirty="0" smtClean="0"/>
              <a:t> </a:t>
            </a:r>
            <a:r>
              <a:rPr lang="da-DK" sz="2000" dirty="0" err="1" smtClean="0"/>
              <a:t>call</a:t>
            </a:r>
            <a:r>
              <a:rPr lang="da-DK" sz="2000" dirty="0" smtClean="0"/>
              <a:t> </a:t>
            </a:r>
            <a:r>
              <a:rPr lang="da-DK" sz="2000" dirty="0" err="1" smtClean="0"/>
              <a:t>stack</a:t>
            </a:r>
            <a:r>
              <a:rPr lang="da-DK" sz="2000" dirty="0" smtClean="0"/>
              <a:t>.</a:t>
            </a:r>
          </a:p>
          <a:p>
            <a:pPr marL="452628" indent="-342900">
              <a:buFont typeface="+mj-lt"/>
              <a:buAutoNum type="arabicPeriod"/>
            </a:pPr>
            <a:endParaRPr lang="da-DK" sz="2000" dirty="0"/>
          </a:p>
          <a:p>
            <a:pPr marL="109728" indent="0">
              <a:buNone/>
            </a:pPr>
            <a:r>
              <a:rPr lang="da-DK" sz="2000" dirty="0" err="1"/>
              <a:t>Which</a:t>
            </a:r>
            <a:r>
              <a:rPr lang="da-DK" sz="2000" dirty="0"/>
              <a:t> </a:t>
            </a:r>
            <a:r>
              <a:rPr lang="da-DK" sz="2000" dirty="0" err="1"/>
              <a:t>code</a:t>
            </a:r>
            <a:r>
              <a:rPr lang="da-DK" sz="2000" dirty="0"/>
              <a:t> fragment </a:t>
            </a:r>
            <a:r>
              <a:rPr lang="da-DK" sz="2000" dirty="0" err="1"/>
              <a:t>should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use</a:t>
            </a:r>
            <a:r>
              <a:rPr lang="da-DK" sz="2000" dirty="0"/>
              <a:t>?</a:t>
            </a:r>
            <a:endParaRPr lang="da-DK" sz="2000" dirty="0" smtClean="0"/>
          </a:p>
          <a:p>
            <a:pPr marL="109728" indent="0">
              <a:buNone/>
            </a:pPr>
            <a:endParaRPr lang="da-DK" sz="2000" dirty="0" smtClean="0"/>
          </a:p>
          <a:p>
            <a:pPr marL="624078" indent="-514350">
              <a:buFont typeface="+mj-lt"/>
              <a:buAutoNum type="alphaLcParenR"/>
            </a:pP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27584" y="2287381"/>
            <a:ext cx="6979100" cy="105911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sz="1600" dirty="0" smtClean="0">
                <a:latin typeface="Consolas" pitchFamily="49" charset="0"/>
              </a:rPr>
              <a:t>public static </a:t>
            </a:r>
            <a:r>
              <a:rPr lang="en-US" sz="1600" dirty="0">
                <a:latin typeface="Consolas" pitchFamily="49" charset="0"/>
              </a:rPr>
              <a:t>class </a:t>
            </a:r>
            <a:r>
              <a:rPr lang="en-US" sz="1600" dirty="0" smtClean="0">
                <a:latin typeface="Consolas" pitchFamily="49" charset="0"/>
              </a:rPr>
              <a:t>Logger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{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   public static void </a:t>
            </a:r>
            <a:r>
              <a:rPr lang="en-US" sz="1600" dirty="0" err="1" smtClean="0">
                <a:latin typeface="Consolas" pitchFamily="49" charset="0"/>
              </a:rPr>
              <a:t>LogToFile</a:t>
            </a:r>
            <a:r>
              <a:rPr lang="en-US" sz="1600" dirty="0" smtClean="0">
                <a:latin typeface="Consolas" pitchFamily="49" charset="0"/>
              </a:rPr>
              <a:t>( Exception </a:t>
            </a:r>
            <a:r>
              <a:rPr lang="en-US" sz="1600" dirty="0" err="1" smtClean="0">
                <a:latin typeface="Consolas" pitchFamily="49" charset="0"/>
              </a:rPr>
              <a:t>exception</a:t>
            </a:r>
            <a:r>
              <a:rPr lang="en-US" sz="1600" dirty="0" smtClean="0">
                <a:latin typeface="Consolas" pitchFamily="49" charset="0"/>
              </a:rPr>
              <a:t> ) { ... }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 </a:t>
            </a:r>
          </a:p>
          <a:p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catch( Exception e )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Logger.LogToFile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e );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throw e;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catch( Exception e 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Logger.LogToFile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 e );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throw;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Exception e = new Exception();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Logger.LogToFile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 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Exception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 = new Exception();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throw e;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r>
              <a:rPr lang="da-DK" dirty="0" smtClean="0"/>
              <a:t> (</a:t>
            </a:r>
            <a:r>
              <a:rPr lang="da-DK" dirty="0" err="1" smtClean="0"/>
              <a:t>Cont’d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057236" y="2492896"/>
            <a:ext cx="7000924" cy="936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91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Well…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are Exceptions?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04864"/>
            <a:ext cx="3490262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sym typeface="Wingdings" pitchFamily="2" charset="2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Exceptions?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07704" y="1513974"/>
            <a:ext cx="5370390" cy="3946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rc</a:t>
            </a:r>
            <a:r>
              <a:rPr lang="da-DK" dirty="0" smtClean="0">
                <a:latin typeface="Consolas" pitchFamily="49" charset="0"/>
              </a:rPr>
              <a:t> = 0;</a:t>
            </a:r>
          </a:p>
          <a:p>
            <a:r>
              <a:rPr lang="da-DK" dirty="0" smtClean="0">
                <a:latin typeface="Consolas" pitchFamily="49" charset="0"/>
              </a:rPr>
              <a:t>Start:</a:t>
            </a:r>
          </a:p>
          <a:p>
            <a:r>
              <a:rPr lang="da-DK" dirty="0" err="1" smtClean="0">
                <a:latin typeface="Consolas" pitchFamily="49" charset="0"/>
              </a:rPr>
              <a:t>rc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OpenFile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Hello.txt</a:t>
            </a:r>
            <a:r>
              <a:rPr lang="da-DK" dirty="0" smtClean="0">
                <a:latin typeface="Consolas" pitchFamily="49" charset="0"/>
              </a:rPr>
              <a:t>" );</a:t>
            </a:r>
          </a:p>
          <a:p>
            <a:r>
              <a:rPr lang="en-US" dirty="0" smtClean="0">
                <a:latin typeface="Consolas" pitchFamily="49" charset="0"/>
              </a:rPr>
              <a:t>if( </a:t>
            </a:r>
            <a:r>
              <a:rPr lang="en-US" dirty="0" err="1" smtClean="0">
                <a:latin typeface="Consolas" pitchFamily="49" charset="0"/>
              </a:rPr>
              <a:t>rc</a:t>
            </a:r>
            <a:r>
              <a:rPr lang="en-US" dirty="0" smtClean="0">
                <a:latin typeface="Consolas" pitchFamily="49" charset="0"/>
              </a:rPr>
              <a:t> == -1 ) </a:t>
            </a:r>
            <a:r>
              <a:rPr lang="en-US" dirty="0" err="1" smtClean="0">
                <a:latin typeface="Consolas" pitchFamily="49" charset="0"/>
              </a:rPr>
              <a:t>goto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FileNotFound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rc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GetFileContents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</a:rPr>
              <a:t>if( </a:t>
            </a:r>
            <a:r>
              <a:rPr lang="en-US" dirty="0" err="1" smtClean="0">
                <a:latin typeface="Consolas" pitchFamily="49" charset="0"/>
              </a:rPr>
              <a:t>rc</a:t>
            </a:r>
            <a:r>
              <a:rPr lang="en-US" dirty="0" smtClean="0">
                <a:latin typeface="Consolas" pitchFamily="49" charset="0"/>
              </a:rPr>
              <a:t> == 87 ) </a:t>
            </a:r>
            <a:r>
              <a:rPr lang="en-US" dirty="0" err="1" smtClean="0">
                <a:latin typeface="Consolas" pitchFamily="49" charset="0"/>
              </a:rPr>
              <a:t>goto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FileEmpty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rc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ConvertContents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</a:rPr>
              <a:t>if( </a:t>
            </a:r>
            <a:r>
              <a:rPr lang="en-US" dirty="0" err="1" smtClean="0">
                <a:latin typeface="Consolas" pitchFamily="49" charset="0"/>
              </a:rPr>
              <a:t>rc</a:t>
            </a:r>
            <a:r>
              <a:rPr lang="en-US" dirty="0" smtClean="0">
                <a:latin typeface="Consolas" pitchFamily="49" charset="0"/>
              </a:rPr>
              <a:t> == 112 ) </a:t>
            </a:r>
            <a:r>
              <a:rPr lang="en-US" dirty="0" err="1" smtClean="0">
                <a:latin typeface="Consolas" pitchFamily="49" charset="0"/>
              </a:rPr>
              <a:t>goto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IllegalContents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goto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Succeeded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FileNotFound</a:t>
            </a:r>
            <a:r>
              <a:rPr lang="da-DK" dirty="0" smtClean="0">
                <a:latin typeface="Consolas" pitchFamily="49" charset="0"/>
              </a:rPr>
              <a:t>: </a:t>
            </a:r>
            <a:r>
              <a:rPr lang="da-DK" dirty="0" err="1" smtClean="0">
                <a:latin typeface="Consolas" pitchFamily="49" charset="0"/>
              </a:rPr>
              <a:t>goto</a:t>
            </a:r>
            <a:r>
              <a:rPr lang="da-DK" dirty="0" smtClean="0">
                <a:latin typeface="Consolas" pitchFamily="49" charset="0"/>
              </a:rPr>
              <a:t> Start;</a:t>
            </a:r>
          </a:p>
          <a:p>
            <a:r>
              <a:rPr lang="da-DK" dirty="0" err="1" smtClean="0">
                <a:latin typeface="Consolas" pitchFamily="49" charset="0"/>
              </a:rPr>
              <a:t>FileEmpty</a:t>
            </a:r>
            <a:r>
              <a:rPr lang="da-DK" dirty="0" smtClean="0">
                <a:latin typeface="Consolas" pitchFamily="49" charset="0"/>
              </a:rPr>
              <a:t>: </a:t>
            </a:r>
            <a:r>
              <a:rPr lang="da-DK" dirty="0" err="1" smtClean="0">
                <a:latin typeface="Consolas" pitchFamily="49" charset="0"/>
              </a:rPr>
              <a:t>goto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Failed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IllegalContents</a:t>
            </a:r>
            <a:r>
              <a:rPr lang="da-DK" dirty="0" smtClean="0">
                <a:latin typeface="Consolas" pitchFamily="49" charset="0"/>
              </a:rPr>
              <a:t>: </a:t>
            </a:r>
            <a:r>
              <a:rPr lang="da-DK" dirty="0" err="1" smtClean="0">
                <a:latin typeface="Consolas" pitchFamily="49" charset="0"/>
              </a:rPr>
              <a:t>goto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Failed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Succeeded</a:t>
            </a:r>
            <a:r>
              <a:rPr lang="da-DK" dirty="0" smtClean="0">
                <a:latin typeface="Consolas" pitchFamily="49" charset="0"/>
              </a:rPr>
              <a:t>: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Yeah</a:t>
            </a:r>
            <a:r>
              <a:rPr lang="da-DK" dirty="0" smtClean="0">
                <a:latin typeface="Consolas" pitchFamily="49" charset="0"/>
              </a:rPr>
              <a:t>!" );</a:t>
            </a:r>
          </a:p>
          <a:p>
            <a:r>
              <a:rPr lang="da-DK" dirty="0" err="1" smtClean="0">
                <a:latin typeface="Consolas" pitchFamily="49" charset="0"/>
              </a:rPr>
              <a:t>Failed</a:t>
            </a:r>
            <a:r>
              <a:rPr lang="da-DK" dirty="0" smtClean="0">
                <a:latin typeface="Consolas" pitchFamily="49" charset="0"/>
              </a:rPr>
              <a:t>: ...;</a:t>
            </a:r>
            <a:endParaRPr lang="da-DK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Hierarchy of Exceptions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0005" y="1443886"/>
            <a:ext cx="6295385" cy="451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3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Introducing Exceptions</a:t>
            </a:r>
          </a:p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Catching Exceptions</a:t>
            </a:r>
          </a:p>
          <a:p>
            <a:pPr eaLnBrk="1" hangingPunct="1"/>
            <a:r>
              <a:rPr lang="en-US" dirty="0" smtClean="0"/>
              <a:t>Throwing Exceptions</a:t>
            </a:r>
          </a:p>
          <a:p>
            <a:pPr eaLnBrk="1" hangingPunct="1"/>
            <a:r>
              <a:rPr lang="en-US" dirty="0" smtClean="0"/>
              <a:t>Defining Custom Exceptions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820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Perform application logic in a </a:t>
            </a:r>
            <a:r>
              <a:rPr lang="en-US" dirty="0" smtClean="0">
                <a:latin typeface="Consolas" pitchFamily="49" charset="0"/>
              </a:rPr>
              <a:t>try</a:t>
            </a:r>
            <a:r>
              <a:rPr lang="en-US" dirty="0" smtClean="0"/>
              <a:t>-block</a:t>
            </a:r>
          </a:p>
          <a:p>
            <a:pPr eaLnBrk="1" hangingPunct="1"/>
            <a:r>
              <a:rPr lang="en-US" dirty="0" smtClean="0"/>
              <a:t>Deal with exceptions in a </a:t>
            </a:r>
            <a:r>
              <a:rPr lang="en-US" dirty="0" smtClean="0">
                <a:latin typeface="Consolas" pitchFamily="49" charset="0"/>
              </a:rPr>
              <a:t>catch</a:t>
            </a:r>
            <a:r>
              <a:rPr lang="en-US" dirty="0" smtClean="0"/>
              <a:t>-block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exception variable is scoped to the </a:t>
            </a:r>
            <a:r>
              <a:rPr lang="en-US" dirty="0" smtClean="0">
                <a:latin typeface="Consolas" pitchFamily="49" charset="0"/>
              </a:rPr>
              <a:t>catch</a:t>
            </a:r>
            <a:r>
              <a:rPr lang="en-US" dirty="0" smtClean="0"/>
              <a:t>-block only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try-catch</a:t>
            </a:r>
            <a:r>
              <a:rPr lang="en-US" dirty="0" smtClean="0"/>
              <a:t> Construct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786" y="2357430"/>
            <a:ext cx="6286544" cy="24288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b="1" dirty="0" err="1" smtClean="0">
                <a:latin typeface="Consolas" pitchFamily="49" charset="0"/>
              </a:rPr>
              <a:t>try</a:t>
            </a:r>
          </a:p>
          <a:p>
            <a:r>
              <a:rPr lang="da-DK" sz="1500" b="1" dirty="0" smtClean="0">
                <a:latin typeface="Consolas" pitchFamily="49" charset="0"/>
              </a:rPr>
              <a:t>{</a:t>
            </a:r>
          </a:p>
          <a:p>
            <a:r>
              <a:rPr lang="da-DK" sz="1500" dirty="0" smtClean="0">
                <a:latin typeface="Consolas" pitchFamily="49" charset="0"/>
              </a:rPr>
              <a:t>   </a:t>
            </a:r>
            <a:r>
              <a:rPr lang="da-DK" sz="1500" dirty="0" err="1" smtClean="0">
                <a:latin typeface="Consolas" pitchFamily="49" charset="0"/>
              </a:rPr>
              <a:t>Console.WriteLine</a:t>
            </a:r>
            <a:r>
              <a:rPr lang="da-DK" sz="1500" dirty="0" smtClean="0">
                <a:latin typeface="Consolas" pitchFamily="49" charset="0"/>
              </a:rPr>
              <a:t>( "</a:t>
            </a:r>
            <a:r>
              <a:rPr lang="da-DK" sz="1500" dirty="0" err="1" smtClean="0">
                <a:latin typeface="Consolas" pitchFamily="49" charset="0"/>
              </a:rPr>
              <a:t>Enter</a:t>
            </a:r>
            <a:r>
              <a:rPr lang="da-DK" sz="1500" dirty="0" smtClean="0">
                <a:latin typeface="Consolas" pitchFamily="49" charset="0"/>
              </a:rPr>
              <a:t> a </a:t>
            </a:r>
            <a:r>
              <a:rPr lang="da-DK" sz="1500" dirty="0" err="1" smtClean="0">
                <a:latin typeface="Consolas" pitchFamily="49" charset="0"/>
              </a:rPr>
              <a:t>number</a:t>
            </a:r>
            <a:r>
              <a:rPr lang="da-DK" sz="1500" dirty="0" smtClean="0">
                <a:latin typeface="Consolas" pitchFamily="49" charset="0"/>
              </a:rPr>
              <a:t>: " );</a:t>
            </a:r>
          </a:p>
          <a:p>
            <a:r>
              <a:rPr lang="da-DK" sz="1500" dirty="0" smtClean="0">
                <a:latin typeface="Consolas" pitchFamily="49" charset="0"/>
              </a:rPr>
              <a:t>   </a:t>
            </a:r>
            <a:r>
              <a:rPr lang="da-DK" sz="1500" dirty="0" err="1" smtClean="0">
                <a:latin typeface="Consolas" pitchFamily="49" charset="0"/>
              </a:rPr>
              <a:t>int i = int.Parse( Console.ReadLine() );</a:t>
            </a:r>
          </a:p>
          <a:p>
            <a:r>
              <a:rPr lang="en-US" sz="1500" dirty="0" err="1" smtClean="0">
                <a:latin typeface="Consolas" pitchFamily="49" charset="0"/>
              </a:rPr>
              <a:t>   Console.WriteLine( "You entered the number {0}", i );</a:t>
            </a:r>
          </a:p>
          <a:p>
            <a:r>
              <a:rPr lang="da-DK" sz="1500" b="1" dirty="0" err="1" smtClean="0">
                <a:latin typeface="Consolas" pitchFamily="49" charset="0"/>
              </a:rPr>
              <a:t>}</a:t>
            </a:r>
          </a:p>
          <a:p>
            <a:r>
              <a:rPr lang="da-DK" sz="1500" b="1" dirty="0" err="1" smtClean="0">
                <a:latin typeface="Consolas" pitchFamily="49" charset="0"/>
              </a:rPr>
              <a:t>catch( FormatException exception )</a:t>
            </a:r>
          </a:p>
          <a:p>
            <a:r>
              <a:rPr lang="da-DK" sz="1500" b="1" dirty="0" err="1" smtClean="0">
                <a:latin typeface="Consolas" pitchFamily="49" charset="0"/>
              </a:rPr>
              <a:t>{</a:t>
            </a:r>
          </a:p>
          <a:p>
            <a:r>
              <a:rPr lang="da-DK" sz="1500" dirty="0" err="1" smtClean="0">
                <a:latin typeface="Consolas" pitchFamily="49" charset="0"/>
              </a:rPr>
              <a:t>   Console.WriteLine( exception );</a:t>
            </a:r>
          </a:p>
          <a:p>
            <a:r>
              <a:rPr lang="da-DK" sz="1500" b="1" dirty="0" err="1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54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Understanding Exceptions: The Call Stack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71538" y="1665935"/>
            <a:ext cx="3961612" cy="449936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Main()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A();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A()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B();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B()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C();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C()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</a:t>
            </a:r>
            <a:r>
              <a:rPr lang="da-DK" dirty="0" smtClean="0">
                <a:latin typeface="Consolas" pitchFamily="49" charset="0"/>
              </a:rPr>
              <a:t>(" In C"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00694" y="2071678"/>
            <a:ext cx="1643074" cy="50006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 cmpd="sng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kern="0" dirty="0" err="1" smtClean="0">
                <a:latin typeface="Consolas" pitchFamily="49" charset="0"/>
              </a:rPr>
              <a:t>Program.C</a:t>
            </a:r>
            <a:r>
              <a:rPr lang="da-DK" sz="1500" kern="0" dirty="0" smtClean="0">
                <a:latin typeface="Consolas" pitchFamily="49" charset="0"/>
              </a:rPr>
              <a:t>()</a:t>
            </a:r>
          </a:p>
          <a:p>
            <a:r>
              <a:rPr lang="da-DK" sz="1500" kern="0" dirty="0" smtClean="0">
                <a:latin typeface="Consolas" pitchFamily="49" charset="0"/>
              </a:rPr>
              <a:t>Line 21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00694" y="2690807"/>
            <a:ext cx="1643074" cy="50006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kern="0" dirty="0" err="1" smtClean="0">
                <a:latin typeface="Consolas" pitchFamily="49" charset="0"/>
              </a:rPr>
              <a:t>Program.B</a:t>
            </a:r>
            <a:r>
              <a:rPr lang="da-DK" sz="1500" kern="0" dirty="0" smtClean="0">
                <a:latin typeface="Consolas" pitchFamily="49" charset="0"/>
              </a:rPr>
              <a:t>()</a:t>
            </a:r>
          </a:p>
          <a:p>
            <a:r>
              <a:rPr lang="da-DK" sz="1500" kern="0" dirty="0" smtClean="0">
                <a:latin typeface="Consolas" pitchFamily="49" charset="0"/>
              </a:rPr>
              <a:t>Line 17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500694" y="3309936"/>
            <a:ext cx="1643074" cy="50006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kern="0" dirty="0" err="1" smtClean="0">
                <a:latin typeface="Consolas" pitchFamily="49" charset="0"/>
              </a:rPr>
              <a:t>Program.A</a:t>
            </a:r>
            <a:r>
              <a:rPr lang="da-DK" sz="1500" kern="0" dirty="0" smtClean="0">
                <a:latin typeface="Consolas" pitchFamily="49" charset="0"/>
              </a:rPr>
              <a:t>()</a:t>
            </a:r>
          </a:p>
          <a:p>
            <a:r>
              <a:rPr lang="da-DK" sz="1500" kern="0" dirty="0" smtClean="0">
                <a:latin typeface="Consolas" pitchFamily="49" charset="0"/>
              </a:rPr>
              <a:t>Line 13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500694" y="3929066"/>
            <a:ext cx="1643074" cy="50006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sz="1500" kern="0" dirty="0" err="1" smtClean="0">
                <a:latin typeface="Consolas" pitchFamily="49" charset="0"/>
              </a:rPr>
              <a:t>Program.Main</a:t>
            </a:r>
            <a:r>
              <a:rPr lang="da-DK" sz="1500" kern="0" dirty="0" smtClean="0">
                <a:latin typeface="Consolas" pitchFamily="49" charset="0"/>
              </a:rPr>
              <a:t>()</a:t>
            </a:r>
          </a:p>
          <a:p>
            <a:r>
              <a:rPr lang="da-DK" sz="1500" kern="0" dirty="0" smtClean="0">
                <a:latin typeface="Consolas" pitchFamily="49" charset="0"/>
              </a:rPr>
              <a:t>Line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8" y="4714884"/>
            <a:ext cx="164307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a-DK" dirty="0" err="1" smtClean="0">
                <a:latin typeface="+mj-lt"/>
              </a:rPr>
              <a:t>Call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Stack</a:t>
            </a:r>
            <a:endParaRPr lang="da-DK" dirty="0">
              <a:latin typeface="+mj-lt"/>
            </a:endParaRPr>
          </a:p>
        </p:txBody>
      </p:sp>
      <p:pic>
        <p:nvPicPr>
          <p:cNvPr id="6146" name="Picture 2" descr="C:\DSE\Icon Experience\V Collections\v_collections_png\basic_foundation\32x32\shadow\nav_right_yell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981" y="4410084"/>
            <a:ext cx="304800" cy="304800"/>
          </a:xfrm>
          <a:prstGeom prst="rect">
            <a:avLst/>
          </a:prstGeom>
          <a:noFill/>
        </p:spPr>
      </p:pic>
      <p:pic>
        <p:nvPicPr>
          <p:cNvPr id="11" name="Picture 10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04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Core Members of </a:t>
            </a:r>
            <a:br>
              <a:rPr lang="en-US" dirty="0" smtClean="0"/>
            </a:br>
            <a:r>
              <a:rPr lang="en-US" b="0" dirty="0" err="1" smtClean="0">
                <a:latin typeface="Consolas" pitchFamily="49" charset="0"/>
              </a:rPr>
              <a:t>System.Exception</a:t>
            </a:r>
            <a:endParaRPr lang="en-US" b="0" dirty="0" smtClean="0">
              <a:latin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10316"/>
              </p:ext>
            </p:extLst>
          </p:nvPr>
        </p:nvGraphicFramePr>
        <p:xfrm>
          <a:off x="683568" y="1700808"/>
          <a:ext cx="7488832" cy="4387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3744416"/>
              </a:tblGrid>
              <a:tr h="431085"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Name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Characteristics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65"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Consolas" pitchFamily="49" charset="0"/>
                        </a:rPr>
                        <a:t>Data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Additional</a:t>
                      </a:r>
                      <a:r>
                        <a:rPr lang="da-DK" sz="1800" dirty="0" smtClean="0"/>
                        <a:t> data in the </a:t>
                      </a:r>
                      <a:r>
                        <a:rPr lang="da-DK" sz="1800" dirty="0" err="1" smtClean="0"/>
                        <a:t>shape</a:t>
                      </a:r>
                      <a:r>
                        <a:rPr lang="da-DK" sz="1800" dirty="0" smtClean="0"/>
                        <a:t> of </a:t>
                      </a:r>
                      <a:r>
                        <a:rPr lang="da-DK" sz="1800" baseline="0" dirty="0" err="1" smtClean="0"/>
                        <a:t>key/value</a:t>
                      </a:r>
                      <a:r>
                        <a:rPr lang="da-DK" sz="1800" baseline="0" dirty="0" smtClean="0"/>
                        <a:t> pairs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085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HelpLink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URL to</a:t>
                      </a:r>
                      <a:r>
                        <a:rPr lang="da-DK" sz="1800" baseline="0" dirty="0" smtClean="0"/>
                        <a:t> file </a:t>
                      </a:r>
                      <a:r>
                        <a:rPr lang="da-DK" sz="1800" baseline="0" dirty="0" err="1" smtClean="0"/>
                        <a:t>or</a:t>
                      </a:r>
                      <a:r>
                        <a:rPr lang="da-DK" sz="1800" baseline="0" dirty="0" smtClean="0"/>
                        <a:t> website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085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InnerException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Previous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exceptions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085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Message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Textual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description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65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Source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Name</a:t>
                      </a:r>
                      <a:r>
                        <a:rPr lang="da-DK" sz="1800" dirty="0" smtClean="0"/>
                        <a:t> of </a:t>
                      </a:r>
                      <a:r>
                        <a:rPr lang="da-DK" sz="1800" dirty="0" err="1" smtClean="0"/>
                        <a:t>assembly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throwing</a:t>
                      </a:r>
                      <a:r>
                        <a:rPr lang="da-DK" sz="1800" dirty="0" smtClean="0"/>
                        <a:t> the </a:t>
                      </a:r>
                      <a:r>
                        <a:rPr lang="da-DK" sz="1800" dirty="0" err="1" smtClean="0"/>
                        <a:t>exception</a:t>
                      </a:r>
                      <a:endParaRPr lang="da-DK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085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StackTrace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Call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stack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65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TargetSite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Details</a:t>
                      </a:r>
                      <a:r>
                        <a:rPr lang="da-DK" sz="1800" dirty="0" smtClean="0"/>
                        <a:t> of the </a:t>
                      </a:r>
                      <a:r>
                        <a:rPr lang="da-DK" sz="1800" dirty="0" err="1" smtClean="0"/>
                        <a:t>method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throwing</a:t>
                      </a:r>
                      <a:r>
                        <a:rPr lang="da-DK" sz="1800" dirty="0" smtClean="0"/>
                        <a:t> the </a:t>
                      </a:r>
                      <a:r>
                        <a:rPr lang="da-DK" sz="1800" dirty="0" err="1" smtClean="0"/>
                        <a:t>exception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55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11429</TotalTime>
  <Words>1650</Words>
  <Application>Microsoft Macintosh PowerPoint</Application>
  <PresentationFormat>On-screen Show (4:3)</PresentationFormat>
  <Paragraphs>388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Consolas</vt:lpstr>
      <vt:lpstr>Segoe UI</vt:lpstr>
      <vt:lpstr>Segoe UI Light</vt:lpstr>
      <vt:lpstr>Times</vt:lpstr>
      <vt:lpstr>Wingdings</vt:lpstr>
      <vt:lpstr>Wingdings 2</vt:lpstr>
      <vt:lpstr>Wingdings 3</vt:lpstr>
      <vt:lpstr>Arial</vt:lpstr>
      <vt:lpstr>Concourse</vt:lpstr>
      <vt:lpstr>Module 05  ”Structured Exception  Handling”</vt:lpstr>
      <vt:lpstr>Agenda</vt:lpstr>
      <vt:lpstr>What are Exceptions?</vt:lpstr>
      <vt:lpstr>Why Exceptions?</vt:lpstr>
      <vt:lpstr>The Hierarchy of Exceptions</vt:lpstr>
      <vt:lpstr>Agenda</vt:lpstr>
      <vt:lpstr>The try-catch Construct</vt:lpstr>
      <vt:lpstr>Understanding Exceptions: The Call Stack</vt:lpstr>
      <vt:lpstr>Core Members of  System.Exception</vt:lpstr>
      <vt:lpstr>Multiple catch-blocks</vt:lpstr>
      <vt:lpstr>The Generic catch</vt:lpstr>
      <vt:lpstr>Which Classes Throw Which Exceptions?</vt:lpstr>
      <vt:lpstr>Visual Studio is Your Friend</vt:lpstr>
      <vt:lpstr>Agenda</vt:lpstr>
      <vt:lpstr>The throw Keyword</vt:lpstr>
      <vt:lpstr>Re-throwing Exceptions</vt:lpstr>
      <vt:lpstr>The finally-block</vt:lpstr>
      <vt:lpstr>Quiz: try-catch-finally</vt:lpstr>
      <vt:lpstr>Agenda</vt:lpstr>
      <vt:lpstr>A Custom Exception Class</vt:lpstr>
      <vt:lpstr>Inner Exceptions</vt:lpstr>
      <vt:lpstr>Best Practices for Exceptions</vt:lpstr>
      <vt:lpstr>Summary</vt:lpstr>
      <vt:lpstr>Question</vt:lpstr>
      <vt:lpstr>Question (Cont’d)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05 - Structured Exception Handling</dc:subject>
  <dc:creator>Jesper Gulmann Henriksen</dc:creator>
  <cp:lastModifiedBy>Martin Esmann</cp:lastModifiedBy>
  <cp:revision>1127</cp:revision>
  <dcterms:created xsi:type="dcterms:W3CDTF">2009-04-01T20:01:27Z</dcterms:created>
  <dcterms:modified xsi:type="dcterms:W3CDTF">2017-05-13T14:33:12Z</dcterms:modified>
</cp:coreProperties>
</file>