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handoutMasterIdLst>
    <p:handoutMasterId r:id="rId31"/>
  </p:handoutMasterIdLst>
  <p:sldIdLst>
    <p:sldId id="256" r:id="rId2"/>
    <p:sldId id="1030" r:id="rId3"/>
    <p:sldId id="1032" r:id="rId4"/>
    <p:sldId id="1033" r:id="rId5"/>
    <p:sldId id="1034" r:id="rId6"/>
    <p:sldId id="1035" r:id="rId7"/>
    <p:sldId id="1061" r:id="rId8"/>
    <p:sldId id="1037" r:id="rId9"/>
    <p:sldId id="1038" r:id="rId10"/>
    <p:sldId id="1039" r:id="rId11"/>
    <p:sldId id="1040" r:id="rId12"/>
    <p:sldId id="1041" r:id="rId13"/>
    <p:sldId id="1042" r:id="rId14"/>
    <p:sldId id="1043" r:id="rId15"/>
    <p:sldId id="1044" r:id="rId16"/>
    <p:sldId id="1045" r:id="rId17"/>
    <p:sldId id="1062" r:id="rId18"/>
    <p:sldId id="1047" r:id="rId19"/>
    <p:sldId id="1048" r:id="rId20"/>
    <p:sldId id="1049" r:id="rId21"/>
    <p:sldId id="1063" r:id="rId22"/>
    <p:sldId id="1051" r:id="rId23"/>
    <p:sldId id="1052" r:id="rId24"/>
    <p:sldId id="1053" r:id="rId25"/>
    <p:sldId id="1054" r:id="rId26"/>
    <p:sldId id="1064" r:id="rId27"/>
    <p:sldId id="839" r:id="rId28"/>
    <p:sldId id="741" r:id="rId29"/>
  </p:sldIdLst>
  <p:sldSz cx="9144000" cy="6858000" type="screen4x3"/>
  <p:notesSz cx="6858000" cy="1001395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5200"/>
    <a:srgbClr val="FF00FF"/>
    <a:srgbClr val="0936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6" autoAdjust="0"/>
    <p:restoredTop sz="80826" autoAdjust="0"/>
  </p:normalViewPr>
  <p:slideViewPr>
    <p:cSldViewPr>
      <p:cViewPr varScale="1">
        <p:scale>
          <a:sx n="105" d="100"/>
          <a:sy n="105" d="100"/>
        </p:scale>
        <p:origin x="2288" y="17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2454"/>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50069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sz="quarter" idx="1"/>
          </p:nvPr>
        </p:nvSpPr>
        <p:spPr>
          <a:xfrm>
            <a:off x="3884613" y="0"/>
            <a:ext cx="2971800" cy="500698"/>
          </a:xfrm>
          <a:prstGeom prst="rect">
            <a:avLst/>
          </a:prstGeom>
        </p:spPr>
        <p:txBody>
          <a:bodyPr vert="horz" lIns="91440" tIns="45720" rIns="91440" bIns="45720" rtlCol="0"/>
          <a:lstStyle>
            <a:lvl1pPr algn="r">
              <a:defRPr sz="1200"/>
            </a:lvl1pPr>
          </a:lstStyle>
          <a:p>
            <a:fld id="{0BDFA857-2522-43A0-A715-2E459C56A198}" type="datetimeFigureOut">
              <a:rPr lang="da-DK" smtClean="0"/>
              <a:pPr/>
              <a:t>13/05/2017</a:t>
            </a:fld>
            <a:endParaRPr lang="da-DK"/>
          </a:p>
        </p:txBody>
      </p:sp>
      <p:sp>
        <p:nvSpPr>
          <p:cNvPr id="4" name="Footer Placeholder 3"/>
          <p:cNvSpPr>
            <a:spLocks noGrp="1"/>
          </p:cNvSpPr>
          <p:nvPr>
            <p:ph type="ftr" sz="quarter" idx="2"/>
          </p:nvPr>
        </p:nvSpPr>
        <p:spPr>
          <a:xfrm>
            <a:off x="0" y="9511514"/>
            <a:ext cx="2971800" cy="500698"/>
          </a:xfrm>
          <a:prstGeom prst="rect">
            <a:avLst/>
          </a:prstGeom>
        </p:spPr>
        <p:txBody>
          <a:bodyPr vert="horz" lIns="91440" tIns="45720" rIns="91440" bIns="45720" rtlCol="0" anchor="b"/>
          <a:lstStyle>
            <a:lvl1pPr algn="l">
              <a:defRPr sz="1200"/>
            </a:lvl1pPr>
          </a:lstStyle>
          <a:p>
            <a:endParaRPr lang="da-DK"/>
          </a:p>
        </p:txBody>
      </p:sp>
      <p:sp>
        <p:nvSpPr>
          <p:cNvPr id="5" name="Slide Number Placeholder 4"/>
          <p:cNvSpPr>
            <a:spLocks noGrp="1"/>
          </p:cNvSpPr>
          <p:nvPr>
            <p:ph type="sldNum" sz="quarter" idx="3"/>
          </p:nvPr>
        </p:nvSpPr>
        <p:spPr>
          <a:xfrm>
            <a:off x="3884613" y="9511514"/>
            <a:ext cx="2971800" cy="500698"/>
          </a:xfrm>
          <a:prstGeom prst="rect">
            <a:avLst/>
          </a:prstGeom>
        </p:spPr>
        <p:txBody>
          <a:bodyPr vert="horz" lIns="91440" tIns="45720" rIns="91440" bIns="45720" rtlCol="0" anchor="b"/>
          <a:lstStyle>
            <a:lvl1pPr algn="r">
              <a:defRPr sz="1200"/>
            </a:lvl1pPr>
          </a:lstStyle>
          <a:p>
            <a:fld id="{DDED7743-E134-4D4D-92A4-CC6541DEE163}" type="slidenum">
              <a:rPr lang="da-DK" smtClean="0"/>
              <a:pPr/>
              <a:t>‹#›</a:t>
            </a:fld>
            <a:endParaRPr lang="da-DK"/>
          </a:p>
        </p:txBody>
      </p:sp>
    </p:spTree>
    <p:extLst>
      <p:ext uri="{BB962C8B-B14F-4D97-AF65-F5344CB8AC3E}">
        <p14:creationId xmlns:p14="http://schemas.microsoft.com/office/powerpoint/2010/main" val="4150632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50069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500698"/>
          </a:xfrm>
          <a:prstGeom prst="rect">
            <a:avLst/>
          </a:prstGeom>
        </p:spPr>
        <p:txBody>
          <a:bodyPr vert="horz" lIns="91440" tIns="45720" rIns="91440" bIns="45720" rtlCol="0"/>
          <a:lstStyle>
            <a:lvl1pPr algn="r">
              <a:defRPr sz="1200"/>
            </a:lvl1pPr>
          </a:lstStyle>
          <a:p>
            <a:fld id="{DF18539A-412E-4890-BAE7-146FC9254F78}" type="datetimeFigureOut">
              <a:rPr lang="da-DK" smtClean="0"/>
              <a:pPr/>
              <a:t>13/05/2017</a:t>
            </a:fld>
            <a:endParaRPr lang="da-DK"/>
          </a:p>
        </p:txBody>
      </p:sp>
      <p:sp>
        <p:nvSpPr>
          <p:cNvPr id="4" name="Slide Image Placeholder 3"/>
          <p:cNvSpPr>
            <a:spLocks noGrp="1" noRot="1" noChangeAspect="1"/>
          </p:cNvSpPr>
          <p:nvPr>
            <p:ph type="sldImg" idx="2"/>
          </p:nvPr>
        </p:nvSpPr>
        <p:spPr>
          <a:xfrm>
            <a:off x="925513" y="750888"/>
            <a:ext cx="5006975" cy="3756025"/>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756626"/>
            <a:ext cx="5486400" cy="450627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Footer Placeholder 5"/>
          <p:cNvSpPr>
            <a:spLocks noGrp="1"/>
          </p:cNvSpPr>
          <p:nvPr>
            <p:ph type="ftr" sz="quarter" idx="4"/>
          </p:nvPr>
        </p:nvSpPr>
        <p:spPr>
          <a:xfrm>
            <a:off x="0" y="9511514"/>
            <a:ext cx="2971800" cy="500698"/>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9511514"/>
            <a:ext cx="2971800" cy="500698"/>
          </a:xfrm>
          <a:prstGeom prst="rect">
            <a:avLst/>
          </a:prstGeom>
        </p:spPr>
        <p:txBody>
          <a:bodyPr vert="horz" lIns="91440" tIns="45720" rIns="91440" bIns="45720" rtlCol="0" anchor="b"/>
          <a:lstStyle>
            <a:lvl1pPr algn="r">
              <a:defRPr sz="1200"/>
            </a:lvl1pPr>
          </a:lstStyle>
          <a:p>
            <a:fld id="{DAB48561-AAC0-4226-BE68-3360D8D0BF2F}" type="slidenum">
              <a:rPr lang="da-DK" smtClean="0"/>
              <a:pPr/>
              <a:t>‹#›</a:t>
            </a:fld>
            <a:endParaRPr lang="da-DK"/>
          </a:p>
        </p:txBody>
      </p:sp>
    </p:spTree>
    <p:extLst>
      <p:ext uri="{BB962C8B-B14F-4D97-AF65-F5344CB8AC3E}">
        <p14:creationId xmlns:p14="http://schemas.microsoft.com/office/powerpoint/2010/main" val="2248169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B48561-AAC0-4226-BE68-3360D8D0BF2F}" type="slidenum">
              <a:rPr lang="da-DK" smtClean="0"/>
              <a:pPr/>
              <a:t>1</a:t>
            </a:fld>
            <a:endParaRPr lang="da-DK"/>
          </a:p>
        </p:txBody>
      </p:sp>
    </p:spTree>
    <p:extLst>
      <p:ext uri="{BB962C8B-B14F-4D97-AF65-F5344CB8AC3E}">
        <p14:creationId xmlns:p14="http://schemas.microsoft.com/office/powerpoint/2010/main" val="2050897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25000" lnSpcReduction="20000"/>
          </a:bodyPr>
          <a:lstStyle/>
          <a:p>
            <a:pPr>
              <a:buFont typeface="Arial" pitchFamily="34" charset="0"/>
              <a:buChar char="•"/>
            </a:pPr>
            <a:r>
              <a:rPr lang="en-US" b="0" dirty="0" smtClean="0">
                <a:latin typeface="Times" pitchFamily="48" charset="0"/>
              </a:rPr>
              <a:t>In the first box,</a:t>
            </a:r>
            <a:r>
              <a:rPr lang="en-US" b="0" baseline="0" dirty="0" smtClean="0">
                <a:latin typeface="Times" pitchFamily="48" charset="0"/>
              </a:rPr>
              <a:t> show that only objects implementing </a:t>
            </a:r>
            <a:r>
              <a:rPr lang="en-US" b="0" baseline="0" dirty="0" err="1" smtClean="0">
                <a:latin typeface="Times" pitchFamily="48" charset="0"/>
              </a:rPr>
              <a:t>IPointy</a:t>
            </a:r>
            <a:r>
              <a:rPr lang="en-US" b="0" baseline="0" dirty="0" smtClean="0">
                <a:latin typeface="Times" pitchFamily="48" charset="0"/>
              </a:rPr>
              <a:t> can be passed in</a:t>
            </a:r>
          </a:p>
          <a:p>
            <a:pPr>
              <a:buFont typeface="Arial" pitchFamily="34" charset="0"/>
              <a:buChar char="•"/>
            </a:pPr>
            <a:endParaRPr lang="en-US" b="0" baseline="0" dirty="0" smtClean="0">
              <a:latin typeface="Times" pitchFamily="48" charset="0"/>
            </a:endParaRPr>
          </a:p>
          <a:p>
            <a:pPr>
              <a:buFont typeface="Arial" pitchFamily="34" charset="0"/>
              <a:buChar char="•"/>
            </a:pPr>
            <a:r>
              <a:rPr lang="en-US" b="0" dirty="0" smtClean="0">
                <a:latin typeface="Times" pitchFamily="48" charset="0"/>
              </a:rPr>
              <a:t>Remark</a:t>
            </a:r>
            <a:r>
              <a:rPr lang="en-US" b="0" baseline="0" dirty="0" smtClean="0">
                <a:latin typeface="Times" pitchFamily="48" charset="0"/>
              </a:rPr>
              <a:t> that null is a value of every interface type, of course</a:t>
            </a:r>
            <a:endParaRPr lang="en-US" b="0" dirty="0" smtClean="0">
              <a:latin typeface="Times" pitchFamily="48" charset="0"/>
            </a:endParaRPr>
          </a:p>
          <a:p>
            <a:pPr>
              <a:buFont typeface="Arial" pitchFamily="34" charset="0"/>
              <a:buChar char="•"/>
            </a:pPr>
            <a:r>
              <a:rPr lang="en-US" b="0" dirty="0" smtClean="0">
                <a:latin typeface="Times" pitchFamily="48" charset="0"/>
              </a:rPr>
              <a:t>Ask how the second</a:t>
            </a:r>
            <a:r>
              <a:rPr lang="en-US" b="0" baseline="0" dirty="0" smtClean="0">
                <a:latin typeface="Times" pitchFamily="48" charset="0"/>
              </a:rPr>
              <a:t> box could be simplified? (Answer: return( o as </a:t>
            </a:r>
            <a:r>
              <a:rPr lang="en-US" b="0" baseline="0" dirty="0" err="1" smtClean="0">
                <a:latin typeface="Times" pitchFamily="48" charset="0"/>
              </a:rPr>
              <a:t>Ipointy</a:t>
            </a:r>
            <a:r>
              <a:rPr lang="en-US" b="0" baseline="0" dirty="0" smtClean="0">
                <a:latin typeface="Times" pitchFamily="48" charset="0"/>
              </a:rPr>
              <a:t> ) )</a:t>
            </a:r>
            <a:endParaRPr lang="en-US" b="0" dirty="0" smtClean="0">
              <a:latin typeface="Times" pitchFamily="48" charset="0"/>
            </a:endParaRPr>
          </a:p>
        </p:txBody>
      </p:sp>
    </p:spTree>
    <p:extLst>
      <p:ext uri="{BB962C8B-B14F-4D97-AF65-F5344CB8AC3E}">
        <p14:creationId xmlns:p14="http://schemas.microsoft.com/office/powerpoint/2010/main" val="4114615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55000" lnSpcReduction="20000"/>
          </a:bodyPr>
          <a:lstStyle/>
          <a:p>
            <a:pPr>
              <a:buFont typeface="Arial" pitchFamily="34" charset="0"/>
              <a:buChar char="•"/>
            </a:pPr>
            <a:r>
              <a:rPr lang="en-US" dirty="0" smtClean="0">
                <a:latin typeface="Times" pitchFamily="48" charset="0"/>
              </a:rPr>
              <a:t>Not much</a:t>
            </a:r>
            <a:r>
              <a:rPr lang="en-US" baseline="0" dirty="0" smtClean="0">
                <a:latin typeface="Times" pitchFamily="48" charset="0"/>
              </a:rPr>
              <a:t> detail here! The labs will investigate this point further</a:t>
            </a:r>
            <a:endParaRPr lang="en-US" dirty="0" smtClean="0">
              <a:latin typeface="Times" pitchFamily="48" charset="0"/>
            </a:endParaRPr>
          </a:p>
        </p:txBody>
      </p:sp>
    </p:spTree>
    <p:extLst>
      <p:ext uri="{BB962C8B-B14F-4D97-AF65-F5344CB8AC3E}">
        <p14:creationId xmlns:p14="http://schemas.microsoft.com/office/powerpoint/2010/main" val="1386761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25000" lnSpcReduction="20000"/>
          </a:bodyPr>
          <a:lstStyle/>
          <a:p>
            <a:pPr>
              <a:buFont typeface="Arial" pitchFamily="34" charset="0"/>
              <a:buChar char="•"/>
            </a:pPr>
            <a:r>
              <a:rPr lang="en-US" dirty="0" smtClean="0">
                <a:latin typeface="Times" pitchFamily="48" charset="0"/>
              </a:rPr>
              <a:t>Each method must be implemented in class</a:t>
            </a:r>
          </a:p>
          <a:p>
            <a:pPr>
              <a:buFont typeface="Arial" pitchFamily="34" charset="0"/>
              <a:buChar char="•"/>
            </a:pPr>
            <a:r>
              <a:rPr lang="en-US" dirty="0" smtClean="0">
                <a:latin typeface="Times" pitchFamily="48" charset="0"/>
              </a:rPr>
              <a:t>Note:</a:t>
            </a:r>
            <a:r>
              <a:rPr lang="en-US" baseline="0" dirty="0" smtClean="0">
                <a:latin typeface="Times" pitchFamily="48" charset="0"/>
              </a:rPr>
              <a:t> T</a:t>
            </a:r>
            <a:r>
              <a:rPr lang="en-US" dirty="0" smtClean="0">
                <a:latin typeface="Times" pitchFamily="48" charset="0"/>
              </a:rPr>
              <a:t>wo interfaces can in fact share the same implementation method!</a:t>
            </a:r>
          </a:p>
          <a:p>
            <a:pPr>
              <a:buFont typeface="Arial" pitchFamily="34" charset="0"/>
              <a:buNone/>
            </a:pPr>
            <a:endParaRPr lang="en-US" dirty="0" smtClean="0">
              <a:latin typeface="Times" pitchFamily="48" charset="0"/>
            </a:endParaRPr>
          </a:p>
        </p:txBody>
      </p:sp>
    </p:spTree>
    <p:extLst>
      <p:ext uri="{BB962C8B-B14F-4D97-AF65-F5344CB8AC3E}">
        <p14:creationId xmlns:p14="http://schemas.microsoft.com/office/powerpoint/2010/main" val="1419458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55000" lnSpcReduction="20000"/>
          </a:bodyPr>
          <a:lstStyle/>
          <a:p>
            <a:endParaRPr lang="en-US" dirty="0" smtClean="0">
              <a:latin typeface="Times" pitchFamily="48" charset="0"/>
            </a:endParaRPr>
          </a:p>
        </p:txBody>
      </p:sp>
    </p:spTree>
    <p:extLst>
      <p:ext uri="{BB962C8B-B14F-4D97-AF65-F5344CB8AC3E}">
        <p14:creationId xmlns:p14="http://schemas.microsoft.com/office/powerpoint/2010/main" val="1322968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25000" lnSpcReduction="20000"/>
          </a:bodyPr>
          <a:lstStyle/>
          <a:p>
            <a:pPr>
              <a:buFont typeface="Arial" pitchFamily="34" charset="0"/>
              <a:buChar char="•"/>
            </a:pPr>
            <a:r>
              <a:rPr lang="en-US" dirty="0" smtClean="0">
                <a:latin typeface="Times" pitchFamily="48" charset="0"/>
              </a:rPr>
              <a:t>(Consider building</a:t>
            </a:r>
            <a:r>
              <a:rPr lang="en-US" baseline="0" dirty="0" smtClean="0">
                <a:latin typeface="Times" pitchFamily="48" charset="0"/>
              </a:rPr>
              <a:t> the example interactively from the example of the previous slide)</a:t>
            </a:r>
          </a:p>
          <a:p>
            <a:pPr>
              <a:buFont typeface="Arial" pitchFamily="34" charset="0"/>
              <a:buChar char="•"/>
            </a:pPr>
            <a:endParaRPr lang="en-US" baseline="0" dirty="0" smtClean="0">
              <a:latin typeface="Times" pitchFamily="48" charset="0"/>
            </a:endParaRPr>
          </a:p>
          <a:p>
            <a:pPr>
              <a:buFont typeface="Arial" pitchFamily="34" charset="0"/>
              <a:buChar char="•"/>
            </a:pPr>
            <a:r>
              <a:rPr lang="en-US" baseline="0" dirty="0" smtClean="0">
                <a:latin typeface="Times" pitchFamily="48" charset="0"/>
              </a:rPr>
              <a:t>Walk through accompanying example</a:t>
            </a:r>
          </a:p>
          <a:p>
            <a:pPr>
              <a:buFont typeface="Arial" pitchFamily="34" charset="0"/>
              <a:buChar char="•"/>
            </a:pPr>
            <a:endParaRPr lang="en-US" baseline="0" dirty="0" smtClean="0">
              <a:latin typeface="Times" pitchFamily="48" charset="0"/>
            </a:endParaRPr>
          </a:p>
          <a:p>
            <a:pPr>
              <a:buFont typeface="Arial" pitchFamily="34" charset="0"/>
              <a:buChar char="•"/>
            </a:pPr>
            <a:endParaRPr lang="en-US" dirty="0" smtClean="0">
              <a:latin typeface="Times" pitchFamily="48" charset="0"/>
            </a:endParaRPr>
          </a:p>
        </p:txBody>
      </p:sp>
    </p:spTree>
    <p:extLst>
      <p:ext uri="{BB962C8B-B14F-4D97-AF65-F5344CB8AC3E}">
        <p14:creationId xmlns:p14="http://schemas.microsoft.com/office/powerpoint/2010/main" val="1628783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25000" lnSpcReduction="20000"/>
          </a:bodyPr>
          <a:lstStyle/>
          <a:p>
            <a:pPr>
              <a:buFont typeface="Arial" pitchFamily="34" charset="0"/>
              <a:buChar char="•"/>
            </a:pPr>
            <a:r>
              <a:rPr lang="en-US" b="0" dirty="0" smtClean="0">
                <a:latin typeface="Times" pitchFamily="48" charset="0"/>
              </a:rPr>
              <a:t>This is the lead-in to consider </a:t>
            </a:r>
            <a:r>
              <a:rPr lang="en-US" b="0" baseline="0" dirty="0" err="1" smtClean="0">
                <a:latin typeface="Times" pitchFamily="48" charset="0"/>
              </a:rPr>
              <a:t>IEnumerable</a:t>
            </a:r>
            <a:r>
              <a:rPr lang="en-US" b="0" baseline="0" dirty="0" smtClean="0">
                <a:latin typeface="Times" pitchFamily="48" charset="0"/>
              </a:rPr>
              <a:t> next…</a:t>
            </a:r>
            <a:endParaRPr lang="en-US" b="0" dirty="0" smtClean="0">
              <a:latin typeface="Times" pitchFamily="48" charset="0"/>
            </a:endParaRPr>
          </a:p>
          <a:p>
            <a:pPr>
              <a:buFont typeface="Arial" pitchFamily="34" charset="0"/>
              <a:buChar char="•"/>
            </a:pPr>
            <a:endParaRPr lang="en-US" b="0" dirty="0" smtClean="0">
              <a:latin typeface="Times" pitchFamily="48" charset="0"/>
            </a:endParaRPr>
          </a:p>
          <a:p>
            <a:pPr>
              <a:buFont typeface="Arial" pitchFamily="34" charset="0"/>
              <a:buChar char="•"/>
            </a:pPr>
            <a:r>
              <a:rPr lang="en-US" b="0" dirty="0" smtClean="0">
                <a:latin typeface="Times" pitchFamily="48" charset="0"/>
              </a:rPr>
              <a:t>The example</a:t>
            </a:r>
            <a:r>
              <a:rPr lang="en-US" b="0" baseline="0" dirty="0" smtClean="0">
                <a:latin typeface="Times" pitchFamily="48" charset="0"/>
              </a:rPr>
              <a:t> is ready to be </a:t>
            </a:r>
            <a:r>
              <a:rPr lang="en-US" b="0" baseline="0" dirty="0" err="1" smtClean="0">
                <a:latin typeface="Times" pitchFamily="48" charset="0"/>
              </a:rPr>
              <a:t>refactored</a:t>
            </a:r>
            <a:r>
              <a:rPr lang="en-US" b="0" baseline="0" dirty="0" smtClean="0">
                <a:latin typeface="Times" pitchFamily="48" charset="0"/>
              </a:rPr>
              <a:t> into </a:t>
            </a:r>
            <a:r>
              <a:rPr lang="en-US" b="0" baseline="0" dirty="0" err="1" smtClean="0">
                <a:latin typeface="Times" pitchFamily="48" charset="0"/>
              </a:rPr>
              <a:t>IPrintable</a:t>
            </a:r>
            <a:r>
              <a:rPr lang="en-US" b="0" baseline="0" dirty="0" smtClean="0">
                <a:latin typeface="Times" pitchFamily="48" charset="0"/>
              </a:rPr>
              <a:t> : </a:t>
            </a:r>
            <a:r>
              <a:rPr lang="en-US" b="0" baseline="0" dirty="0" err="1" smtClean="0">
                <a:latin typeface="Times" pitchFamily="48" charset="0"/>
              </a:rPr>
              <a:t>IDrawable</a:t>
            </a:r>
            <a:r>
              <a:rPr lang="en-US" b="0" baseline="0" dirty="0" smtClean="0">
                <a:latin typeface="Times" pitchFamily="48" charset="0"/>
              </a:rPr>
              <a:t>… Do that! </a:t>
            </a:r>
            <a:endParaRPr lang="en-US" b="0" dirty="0" smtClean="0">
              <a:latin typeface="Times" pitchFamily="48" charset="0"/>
            </a:endParaRPr>
          </a:p>
        </p:txBody>
      </p:sp>
    </p:spTree>
    <p:extLst>
      <p:ext uri="{BB962C8B-B14F-4D97-AF65-F5344CB8AC3E}">
        <p14:creationId xmlns:p14="http://schemas.microsoft.com/office/powerpoint/2010/main" val="451985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25000" lnSpcReduction="20000"/>
          </a:bodyPr>
          <a:lstStyle/>
          <a:p>
            <a:pPr marL="228600" indent="-228600">
              <a:buFont typeface="+mj-lt"/>
              <a:buAutoNum type="arabicPeriod"/>
            </a:pPr>
            <a:r>
              <a:rPr lang="en-US" dirty="0" smtClean="0">
                <a:latin typeface="Times" pitchFamily="48" charset="0"/>
              </a:rPr>
              <a:t>Right</a:t>
            </a:r>
          </a:p>
          <a:p>
            <a:pPr marL="228600" indent="-228600">
              <a:buFont typeface="+mj-lt"/>
              <a:buAutoNum type="arabicPeriod"/>
            </a:pPr>
            <a:r>
              <a:rPr lang="en-US" dirty="0" smtClean="0">
                <a:latin typeface="Times" pitchFamily="48" charset="0"/>
              </a:rPr>
              <a:t>Wrong (Must be public)</a:t>
            </a:r>
          </a:p>
          <a:p>
            <a:pPr marL="228600" indent="-228600">
              <a:buFont typeface="+mj-lt"/>
              <a:buAutoNum type="arabicPeriod"/>
            </a:pPr>
            <a:r>
              <a:rPr lang="en-US" baseline="0" smtClean="0">
                <a:latin typeface="Times" pitchFamily="48" charset="0"/>
              </a:rPr>
              <a:t>Right</a:t>
            </a:r>
            <a:endParaRPr lang="en-US" dirty="0" smtClean="0">
              <a:latin typeface="Times" pitchFamily="48" charset="0"/>
            </a:endParaRPr>
          </a:p>
          <a:p>
            <a:pPr marL="228600" indent="-228600">
              <a:buFont typeface="+mj-lt"/>
              <a:buAutoNum type="arabicPeriod"/>
            </a:pPr>
            <a:r>
              <a:rPr lang="en-US" dirty="0" smtClean="0">
                <a:latin typeface="Times" pitchFamily="48" charset="0"/>
              </a:rPr>
              <a:t>Wrong (Wrong</a:t>
            </a:r>
            <a:r>
              <a:rPr lang="en-US" baseline="0" dirty="0" smtClean="0">
                <a:latin typeface="Times" pitchFamily="48" charset="0"/>
              </a:rPr>
              <a:t> signature). Furthermore… Perhaps this should not be </a:t>
            </a:r>
            <a:r>
              <a:rPr lang="en-US" baseline="0" dirty="0" err="1" smtClean="0">
                <a:latin typeface="Times" pitchFamily="48" charset="0"/>
              </a:rPr>
              <a:t>IDrawable</a:t>
            </a:r>
            <a:r>
              <a:rPr lang="en-US" baseline="0" dirty="0" smtClean="0">
                <a:latin typeface="Times" pitchFamily="48" charset="0"/>
              </a:rPr>
              <a:t>, because this is passive, i.e. indicating that this is being drawn. Actually, the Draw() method of the gunmen is active, so even though it is technically correct, perhaps it should implement an interface which is named e.g. </a:t>
            </a:r>
            <a:r>
              <a:rPr lang="en-US" baseline="0" dirty="0" err="1" smtClean="0">
                <a:latin typeface="Times" pitchFamily="48" charset="0"/>
              </a:rPr>
              <a:t>ICanDraw</a:t>
            </a:r>
            <a:r>
              <a:rPr lang="en-US" baseline="0" dirty="0" smtClean="0">
                <a:latin typeface="Times" pitchFamily="48" charset="0"/>
              </a:rPr>
              <a:t> or something… </a:t>
            </a:r>
            <a:r>
              <a:rPr lang="en-US" baseline="0" dirty="0" smtClean="0">
                <a:latin typeface="Times" pitchFamily="48" charset="0"/>
                <a:sym typeface="Wingdings" pitchFamily="2" charset="2"/>
              </a:rPr>
              <a:t></a:t>
            </a:r>
            <a:endParaRPr lang="en-US" baseline="0" dirty="0" smtClean="0">
              <a:latin typeface="Times" pitchFamily="48" charset="0"/>
            </a:endParaRPr>
          </a:p>
          <a:p>
            <a:pPr marL="228600" indent="-228600">
              <a:buFont typeface="+mj-lt"/>
              <a:buAutoNum type="arabicPeriod"/>
            </a:pPr>
            <a:endParaRPr lang="en-US" dirty="0" smtClean="0">
              <a:latin typeface="Times" pitchFamily="48" charset="0"/>
            </a:endParaRPr>
          </a:p>
        </p:txBody>
      </p:sp>
    </p:spTree>
    <p:extLst>
      <p:ext uri="{BB962C8B-B14F-4D97-AF65-F5344CB8AC3E}">
        <p14:creationId xmlns:p14="http://schemas.microsoft.com/office/powerpoint/2010/main" val="1805980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55000" lnSpcReduction="20000"/>
          </a:bodyPr>
          <a:lstStyle/>
          <a:p>
            <a:endParaRPr lang="en-US" dirty="0" smtClean="0">
              <a:latin typeface="Times" pitchFamily="48" charset="0"/>
            </a:endParaRPr>
          </a:p>
        </p:txBody>
      </p:sp>
    </p:spTree>
    <p:extLst>
      <p:ext uri="{BB962C8B-B14F-4D97-AF65-F5344CB8AC3E}">
        <p14:creationId xmlns:p14="http://schemas.microsoft.com/office/powerpoint/2010/main" val="4048734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55000" lnSpcReduction="20000"/>
          </a:bodyPr>
          <a:lstStyle/>
          <a:p>
            <a:pPr>
              <a:buFont typeface="Arial" pitchFamily="34" charset="0"/>
              <a:buChar char="•"/>
            </a:pPr>
            <a:r>
              <a:rPr lang="en-US" dirty="0" smtClean="0">
                <a:latin typeface="Times" pitchFamily="48" charset="0"/>
              </a:rPr>
              <a:t>This is like the</a:t>
            </a:r>
            <a:r>
              <a:rPr lang="en-US" baseline="0" dirty="0" smtClean="0">
                <a:latin typeface="Times" pitchFamily="48" charset="0"/>
              </a:rPr>
              <a:t> </a:t>
            </a:r>
            <a:r>
              <a:rPr lang="en-US" baseline="0" dirty="0" err="1" smtClean="0">
                <a:latin typeface="Times" pitchFamily="48" charset="0"/>
              </a:rPr>
              <a:t>String.Compare</a:t>
            </a:r>
            <a:r>
              <a:rPr lang="en-US" baseline="0" dirty="0" smtClean="0">
                <a:latin typeface="Times" pitchFamily="48" charset="0"/>
              </a:rPr>
              <a:t>() that you have seen earlier!</a:t>
            </a:r>
            <a:endParaRPr lang="en-US" dirty="0" smtClean="0">
              <a:latin typeface="Times" pitchFamily="48" charset="0"/>
            </a:endParaRPr>
          </a:p>
        </p:txBody>
      </p:sp>
    </p:spTree>
    <p:extLst>
      <p:ext uri="{BB962C8B-B14F-4D97-AF65-F5344CB8AC3E}">
        <p14:creationId xmlns:p14="http://schemas.microsoft.com/office/powerpoint/2010/main" val="1651998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25000" lnSpcReduction="20000"/>
          </a:bodyPr>
          <a:lstStyle/>
          <a:p>
            <a:pPr>
              <a:buFont typeface="Arial" pitchFamily="34" charset="0"/>
              <a:buChar char="•"/>
            </a:pPr>
            <a:r>
              <a:rPr lang="en-US" dirty="0" smtClean="0">
                <a:latin typeface="Times" pitchFamily="48" charset="0"/>
              </a:rPr>
              <a:t>Show that array utilize </a:t>
            </a:r>
            <a:r>
              <a:rPr lang="en-US" dirty="0" err="1" smtClean="0">
                <a:latin typeface="Times" pitchFamily="48" charset="0"/>
              </a:rPr>
              <a:t>IComparable</a:t>
            </a:r>
            <a:r>
              <a:rPr lang="en-US" dirty="0" smtClean="0">
                <a:latin typeface="Times" pitchFamily="48" charset="0"/>
              </a:rPr>
              <a:t>.</a:t>
            </a:r>
          </a:p>
          <a:p>
            <a:pPr lvl="1">
              <a:buFont typeface="Arial" pitchFamily="34" charset="0"/>
              <a:buChar char="•"/>
            </a:pPr>
            <a:r>
              <a:rPr lang="en-US" dirty="0" smtClean="0">
                <a:latin typeface="Times" pitchFamily="48" charset="0"/>
              </a:rPr>
              <a:t>First call sort</a:t>
            </a:r>
            <a:r>
              <a:rPr lang="en-US" baseline="0" dirty="0" smtClean="0">
                <a:latin typeface="Times" pitchFamily="48" charset="0"/>
              </a:rPr>
              <a:t> with </a:t>
            </a:r>
            <a:r>
              <a:rPr lang="en-US" baseline="0" dirty="0" err="1" smtClean="0">
                <a:latin typeface="Times" pitchFamily="48" charset="0"/>
              </a:rPr>
              <a:t>CompareTo</a:t>
            </a:r>
            <a:r>
              <a:rPr lang="en-US" baseline="0" smtClean="0">
                <a:latin typeface="Times" pitchFamily="48" charset="0"/>
              </a:rPr>
              <a:t>()</a:t>
            </a:r>
            <a:endParaRPr lang="en-US" baseline="0" dirty="0" smtClean="0">
              <a:latin typeface="Times" pitchFamily="48" charset="0"/>
            </a:endParaRPr>
          </a:p>
          <a:p>
            <a:pPr lvl="1">
              <a:buFont typeface="Arial" pitchFamily="34" charset="0"/>
              <a:buChar char="•"/>
            </a:pPr>
            <a:r>
              <a:rPr lang="en-US" baseline="0" dirty="0" smtClean="0">
                <a:latin typeface="Times" pitchFamily="48" charset="0"/>
              </a:rPr>
              <a:t>Then comment it in and try again</a:t>
            </a:r>
            <a:endParaRPr lang="en-US" dirty="0" smtClean="0">
              <a:latin typeface="Times" pitchFamily="48" charset="0"/>
            </a:endParaRPr>
          </a:p>
        </p:txBody>
      </p:sp>
    </p:spTree>
    <p:extLst>
      <p:ext uri="{BB962C8B-B14F-4D97-AF65-F5344CB8AC3E}">
        <p14:creationId xmlns:p14="http://schemas.microsoft.com/office/powerpoint/2010/main" val="3192347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55000" lnSpcReduction="20000"/>
          </a:bodyPr>
          <a:lstStyle/>
          <a:p>
            <a:endParaRPr lang="en-US" dirty="0" smtClean="0">
              <a:latin typeface="Times" pitchFamily="48" charset="0"/>
            </a:endParaRPr>
          </a:p>
        </p:txBody>
      </p:sp>
    </p:spTree>
    <p:extLst>
      <p:ext uri="{BB962C8B-B14F-4D97-AF65-F5344CB8AC3E}">
        <p14:creationId xmlns:p14="http://schemas.microsoft.com/office/powerpoint/2010/main" val="851831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25000" lnSpcReduction="20000"/>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t>A specialized “sort class” is constructed</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t>Show accompanying example.</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t>Because</a:t>
            </a:r>
            <a:r>
              <a:rPr lang="en-US" baseline="0" dirty="0" smtClean="0"/>
              <a:t> </a:t>
            </a:r>
            <a:r>
              <a:rPr lang="en-US" baseline="0" dirty="0" err="1" smtClean="0"/>
              <a:t>PetNameComparer</a:t>
            </a:r>
            <a:r>
              <a:rPr lang="en-US" baseline="0" dirty="0" smtClean="0"/>
              <a:t> relates specifically to Car, it would be nicer to have it returned as a static property. See example.</a:t>
            </a:r>
            <a:endParaRPr lang="en-US"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US" dirty="0" smtClean="0"/>
          </a:p>
        </p:txBody>
      </p:sp>
    </p:spTree>
    <p:extLst>
      <p:ext uri="{BB962C8B-B14F-4D97-AF65-F5344CB8AC3E}">
        <p14:creationId xmlns:p14="http://schemas.microsoft.com/office/powerpoint/2010/main" val="3329805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55000" lnSpcReduction="20000"/>
          </a:bodyPr>
          <a:lstStyle/>
          <a:p>
            <a:endParaRPr lang="en-US" dirty="0" smtClean="0">
              <a:latin typeface="Times" pitchFamily="48" charset="0"/>
            </a:endParaRPr>
          </a:p>
        </p:txBody>
      </p:sp>
    </p:spTree>
    <p:extLst>
      <p:ext uri="{BB962C8B-B14F-4D97-AF65-F5344CB8AC3E}">
        <p14:creationId xmlns:p14="http://schemas.microsoft.com/office/powerpoint/2010/main" val="3658158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25000" lnSpcReduction="20000"/>
          </a:bodyPr>
          <a:lstStyle/>
          <a:p>
            <a:pPr>
              <a:buFont typeface="Arial" pitchFamily="34" charset="0"/>
              <a:buChar char="•"/>
            </a:pPr>
            <a:r>
              <a:rPr lang="en-US" dirty="0" smtClean="0">
                <a:latin typeface="Times" pitchFamily="48" charset="0"/>
              </a:rPr>
              <a:t>Recall</a:t>
            </a:r>
            <a:r>
              <a:rPr lang="en-US" baseline="0" dirty="0" smtClean="0">
                <a:latin typeface="Times" pitchFamily="48" charset="0"/>
              </a:rPr>
              <a:t> from Module 04 that objects of a class can be iterated over with </a:t>
            </a:r>
            <a:r>
              <a:rPr lang="en-US" baseline="0" dirty="0" err="1" smtClean="0">
                <a:latin typeface="Times" pitchFamily="48" charset="0"/>
              </a:rPr>
              <a:t>foreach</a:t>
            </a:r>
            <a:r>
              <a:rPr lang="en-US" baseline="0" dirty="0" smtClean="0">
                <a:latin typeface="Times" pitchFamily="48" charset="0"/>
              </a:rPr>
              <a:t> if it implements </a:t>
            </a:r>
            <a:r>
              <a:rPr lang="en-US" baseline="0" dirty="0" err="1" smtClean="0">
                <a:latin typeface="Times" pitchFamily="48" charset="0"/>
              </a:rPr>
              <a:t>IEnumerable</a:t>
            </a:r>
            <a:endParaRPr lang="en-US" baseline="0" dirty="0" smtClean="0">
              <a:latin typeface="Times" pitchFamily="48" charset="0"/>
            </a:endParaRPr>
          </a:p>
          <a:p>
            <a:pPr>
              <a:buFont typeface="Arial" pitchFamily="34" charset="0"/>
              <a:buChar char="•"/>
            </a:pPr>
            <a:endParaRPr lang="en-US" baseline="0" dirty="0" smtClean="0">
              <a:latin typeface="Times" pitchFamily="48" charset="0"/>
            </a:endParaRPr>
          </a:p>
          <a:p>
            <a:pPr>
              <a:buFont typeface="Arial" pitchFamily="34" charset="0"/>
              <a:buChar char="•"/>
            </a:pPr>
            <a:r>
              <a:rPr lang="en-US" baseline="0" dirty="0" smtClean="0">
                <a:latin typeface="Times" pitchFamily="48" charset="0"/>
              </a:rPr>
              <a:t>Explain what each member is intended to do in those interfaces, especially </a:t>
            </a:r>
            <a:r>
              <a:rPr lang="en-US" baseline="0" dirty="0" err="1" smtClean="0">
                <a:latin typeface="Times" pitchFamily="48" charset="0"/>
              </a:rPr>
              <a:t>IEnumerator</a:t>
            </a:r>
            <a:endParaRPr lang="en-US" baseline="0" dirty="0" smtClean="0">
              <a:latin typeface="Times" pitchFamily="48" charset="0"/>
            </a:endParaRPr>
          </a:p>
          <a:p>
            <a:pPr lvl="1">
              <a:buFont typeface="Arial" pitchFamily="34" charset="0"/>
              <a:buChar char="•"/>
            </a:pPr>
            <a:r>
              <a:rPr lang="en-US" baseline="0" dirty="0" smtClean="0">
                <a:latin typeface="Times" pitchFamily="48" charset="0"/>
              </a:rPr>
              <a:t>In the accompanying examples, implement an iteration through the array using the </a:t>
            </a:r>
            <a:r>
              <a:rPr lang="en-US" baseline="0" dirty="0" err="1" smtClean="0">
                <a:latin typeface="Times" pitchFamily="48" charset="0"/>
              </a:rPr>
              <a:t>GetEnumerator</a:t>
            </a:r>
            <a:r>
              <a:rPr lang="en-US" baseline="0" dirty="0" smtClean="0">
                <a:latin typeface="Times" pitchFamily="48" charset="0"/>
              </a:rPr>
              <a:t>();</a:t>
            </a:r>
          </a:p>
          <a:p>
            <a:pPr>
              <a:buFont typeface="Arial" pitchFamily="34" charset="0"/>
              <a:buChar char="•"/>
            </a:pPr>
            <a:endParaRPr lang="en-US" dirty="0" smtClean="0">
              <a:latin typeface="Times" pitchFamily="48" charset="0"/>
            </a:endParaRPr>
          </a:p>
        </p:txBody>
      </p:sp>
    </p:spTree>
    <p:extLst>
      <p:ext uri="{BB962C8B-B14F-4D97-AF65-F5344CB8AC3E}">
        <p14:creationId xmlns:p14="http://schemas.microsoft.com/office/powerpoint/2010/main" val="240197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25000" lnSpcReduction="20000"/>
          </a:bodyPr>
          <a:lstStyle/>
          <a:p>
            <a:pPr>
              <a:buFont typeface="Arial" pitchFamily="34" charset="0"/>
              <a:buChar char="•"/>
            </a:pPr>
            <a:r>
              <a:rPr lang="en-US" dirty="0" smtClean="0">
                <a:latin typeface="Times" pitchFamily="48" charset="0"/>
              </a:rPr>
              <a:t>The only question</a:t>
            </a:r>
            <a:r>
              <a:rPr lang="en-US" baseline="0" dirty="0" smtClean="0">
                <a:latin typeface="Times" pitchFamily="48" charset="0"/>
              </a:rPr>
              <a:t> is now: “How do we implement the </a:t>
            </a:r>
            <a:r>
              <a:rPr lang="en-US" baseline="0" dirty="0" err="1" smtClean="0">
                <a:latin typeface="Times" pitchFamily="48" charset="0"/>
              </a:rPr>
              <a:t>GetEnumerator</a:t>
            </a:r>
            <a:r>
              <a:rPr lang="en-US" baseline="0" dirty="0" smtClean="0">
                <a:latin typeface="Times" pitchFamily="48" charset="0"/>
              </a:rPr>
              <a:t>() method?”</a:t>
            </a:r>
          </a:p>
          <a:p>
            <a:pPr>
              <a:buFont typeface="Arial" pitchFamily="34" charset="0"/>
              <a:buChar char="•"/>
            </a:pPr>
            <a:r>
              <a:rPr lang="en-US" baseline="0" dirty="0" smtClean="0">
                <a:latin typeface="Times" pitchFamily="48" charset="0"/>
              </a:rPr>
              <a:t>The straightforward way is really laborious and burdensome! </a:t>
            </a:r>
            <a:r>
              <a:rPr lang="en-US" baseline="0" dirty="0" smtClean="0">
                <a:latin typeface="Times" pitchFamily="48" charset="0"/>
                <a:sym typeface="Wingdings" pitchFamily="2" charset="2"/>
              </a:rPr>
              <a:t> (Explain the steps)</a:t>
            </a:r>
          </a:p>
          <a:p>
            <a:pPr lvl="1">
              <a:buFont typeface="Arial" pitchFamily="34" charset="0"/>
              <a:buChar char="•"/>
            </a:pPr>
            <a:r>
              <a:rPr lang="en-US" baseline="0" dirty="0" smtClean="0">
                <a:latin typeface="Times" pitchFamily="48" charset="0"/>
                <a:sym typeface="Wingdings" pitchFamily="2" charset="2"/>
              </a:rPr>
              <a:t>Fortunately, we never have to use the straightforward way!</a:t>
            </a:r>
          </a:p>
          <a:p>
            <a:pPr>
              <a:buFont typeface="Arial" pitchFamily="34" charset="0"/>
              <a:buChar char="•"/>
            </a:pPr>
            <a:endParaRPr lang="en-US" baseline="0" dirty="0" smtClean="0">
              <a:latin typeface="Times" pitchFamily="48" charset="0"/>
              <a:sym typeface="Wingdings" pitchFamily="2" charset="2"/>
            </a:endParaRPr>
          </a:p>
          <a:p>
            <a:pPr>
              <a:buFont typeface="Arial" pitchFamily="34" charset="0"/>
              <a:buChar char="•"/>
            </a:pPr>
            <a:r>
              <a:rPr lang="en-US" baseline="0" dirty="0" smtClean="0">
                <a:latin typeface="Times" pitchFamily="48" charset="0"/>
                <a:sym typeface="Wingdings" pitchFamily="2" charset="2"/>
              </a:rPr>
              <a:t>For starters, we can here leech onto the underlying enumerator of the array.</a:t>
            </a:r>
            <a:endParaRPr lang="en-US" dirty="0" smtClean="0">
              <a:latin typeface="Times" pitchFamily="48" charset="0"/>
            </a:endParaRPr>
          </a:p>
        </p:txBody>
      </p:sp>
    </p:spTree>
    <p:extLst>
      <p:ext uri="{BB962C8B-B14F-4D97-AF65-F5344CB8AC3E}">
        <p14:creationId xmlns:p14="http://schemas.microsoft.com/office/powerpoint/2010/main" val="1450917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25000" lnSpcReduction="20000"/>
          </a:bodyPr>
          <a:lstStyle/>
          <a:p>
            <a:pPr>
              <a:buFont typeface="Arial" pitchFamily="34" charset="0"/>
              <a:buChar char="•"/>
            </a:pPr>
            <a:r>
              <a:rPr lang="en-US" dirty="0" smtClean="0">
                <a:latin typeface="Times" pitchFamily="48" charset="0"/>
              </a:rPr>
              <a:t>Note that it does</a:t>
            </a:r>
            <a:r>
              <a:rPr lang="en-US" baseline="0" dirty="0" smtClean="0">
                <a:latin typeface="Times" pitchFamily="48" charset="0"/>
              </a:rPr>
              <a:t> not explicitly return an </a:t>
            </a:r>
            <a:r>
              <a:rPr lang="en-US" baseline="0" dirty="0" err="1" smtClean="0">
                <a:latin typeface="Times" pitchFamily="48" charset="0"/>
              </a:rPr>
              <a:t>IEnumerator</a:t>
            </a:r>
            <a:r>
              <a:rPr lang="en-US" baseline="0" dirty="0" smtClean="0">
                <a:latin typeface="Times" pitchFamily="48" charset="0"/>
              </a:rPr>
              <a:t>, but yield does that implicitly!</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t>The C# compiler creates an internal with a saved state which is invoked each time the next value is needed</a:t>
            </a:r>
            <a:endParaRPr lang="en-US" baseline="0" dirty="0" smtClean="0">
              <a:latin typeface="Times" pitchFamily="48" charset="0"/>
            </a:endParaRPr>
          </a:p>
          <a:p>
            <a:pPr>
              <a:buFont typeface="Arial" pitchFamily="34" charset="0"/>
              <a:buChar char="•"/>
            </a:pPr>
            <a:r>
              <a:rPr lang="en-US" baseline="0" dirty="0" smtClean="0">
                <a:latin typeface="Times" pitchFamily="48" charset="0"/>
              </a:rPr>
              <a:t>Discuss the difference between return and yield return</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latin typeface="Times" pitchFamily="48" charset="0"/>
              </a:rPr>
              <a:t>Discuss the difference between break and yield break</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US" baseline="0" dirty="0" smtClean="0">
              <a:latin typeface="Times" pitchFamily="48" charset="0"/>
            </a:endParaRP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latin typeface="Times" pitchFamily="48" charset="0"/>
              </a:rPr>
              <a:t>Show accompanying examples</a:t>
            </a:r>
          </a:p>
          <a:p>
            <a:pPr>
              <a:buFont typeface="Arial" pitchFamily="34" charset="0"/>
              <a:buChar char="•"/>
            </a:pPr>
            <a:endParaRPr lang="en-US" dirty="0" smtClean="0">
              <a:latin typeface="Times" pitchFamily="48" charset="0"/>
            </a:endParaRPr>
          </a:p>
        </p:txBody>
      </p:sp>
    </p:spTree>
    <p:extLst>
      <p:ext uri="{BB962C8B-B14F-4D97-AF65-F5344CB8AC3E}">
        <p14:creationId xmlns:p14="http://schemas.microsoft.com/office/powerpoint/2010/main" val="3061910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25000" lnSpcReduction="20000"/>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t>Must be “</a:t>
            </a:r>
            <a:r>
              <a:rPr lang="en-US" dirty="0" err="1" smtClean="0"/>
              <a:t>IEnumerable</a:t>
            </a:r>
            <a:r>
              <a:rPr lang="en-US" dirty="0" smtClean="0"/>
              <a:t>” for named </a:t>
            </a:r>
            <a:r>
              <a:rPr lang="en-US" dirty="0" err="1" smtClean="0"/>
              <a:t>iterators</a:t>
            </a:r>
            <a:r>
              <a:rPr lang="en-US" dirty="0" smtClean="0"/>
              <a:t>!!! This</a:t>
            </a:r>
            <a:r>
              <a:rPr lang="en-US" baseline="0" dirty="0" smtClean="0"/>
              <a:t> is because name (previously </a:t>
            </a:r>
            <a:r>
              <a:rPr lang="en-US" baseline="0" dirty="0" err="1" smtClean="0"/>
              <a:t>GetEnumerator</a:t>
            </a:r>
            <a:r>
              <a:rPr lang="en-US" baseline="0" dirty="0" smtClean="0"/>
              <a:t>()) now cannot be used to detect </a:t>
            </a:r>
            <a:r>
              <a:rPr lang="en-US" baseline="0" smtClean="0"/>
              <a:t>enumerator implementation</a:t>
            </a:r>
            <a:endParaRPr lang="en-US"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err="1" smtClean="0"/>
              <a:t>Iterators</a:t>
            </a:r>
            <a:r>
              <a:rPr lang="en-US" dirty="0" smtClean="0"/>
              <a:t> within the same class must have distinct signatures</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US" dirty="0" smtClean="0"/>
          </a:p>
          <a:p>
            <a:pPr>
              <a:buFont typeface="Arial" pitchFamily="34" charset="0"/>
              <a:buChar char="•"/>
            </a:pPr>
            <a:endParaRPr lang="en-US" dirty="0" smtClean="0">
              <a:latin typeface="Times" pitchFamily="48" charset="0"/>
            </a:endParaRPr>
          </a:p>
        </p:txBody>
      </p:sp>
    </p:spTree>
    <p:extLst>
      <p:ext uri="{BB962C8B-B14F-4D97-AF65-F5344CB8AC3E}">
        <p14:creationId xmlns:p14="http://schemas.microsoft.com/office/powerpoint/2010/main" val="1800268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55000" lnSpcReduction="20000"/>
          </a:bodyPr>
          <a:lstStyle/>
          <a:p>
            <a:endParaRPr lang="en-US" dirty="0" smtClean="0">
              <a:latin typeface="Times" pitchFamily="48" charset="0"/>
            </a:endParaRPr>
          </a:p>
        </p:txBody>
      </p:sp>
    </p:spTree>
    <p:extLst>
      <p:ext uri="{BB962C8B-B14F-4D97-AF65-F5344CB8AC3E}">
        <p14:creationId xmlns:p14="http://schemas.microsoft.com/office/powerpoint/2010/main" val="37655826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a-DK" dirty="0" smtClean="0"/>
              <a:t>Ask </a:t>
            </a:r>
            <a:r>
              <a:rPr lang="da-DK" dirty="0" err="1" smtClean="0"/>
              <a:t>also</a:t>
            </a:r>
            <a:r>
              <a:rPr lang="da-DK" dirty="0" smtClean="0"/>
              <a:t> the</a:t>
            </a:r>
            <a:r>
              <a:rPr lang="da-DK" baseline="0" dirty="0" smtClean="0"/>
              <a:t> </a:t>
            </a:r>
            <a:r>
              <a:rPr lang="da-DK" baseline="0" dirty="0" err="1" smtClean="0"/>
              <a:t>opposite</a:t>
            </a:r>
            <a:r>
              <a:rPr lang="da-DK" baseline="0" dirty="0" smtClean="0"/>
              <a:t> </a:t>
            </a:r>
            <a:r>
              <a:rPr lang="da-DK" baseline="0" dirty="0" err="1" smtClean="0"/>
              <a:t>question</a:t>
            </a:r>
            <a:r>
              <a:rPr lang="da-DK" baseline="0" dirty="0" smtClean="0"/>
              <a:t>: ”… must </a:t>
            </a:r>
            <a:r>
              <a:rPr lang="da-DK" baseline="0" dirty="0" err="1" smtClean="0"/>
              <a:t>throw</a:t>
            </a:r>
            <a:r>
              <a:rPr lang="da-DK" baseline="0" dirty="0" smtClean="0"/>
              <a:t> an </a:t>
            </a:r>
            <a:r>
              <a:rPr lang="da-DK" baseline="0" dirty="0" err="1" smtClean="0"/>
              <a:t>InvalidCastException</a:t>
            </a:r>
            <a:r>
              <a:rPr lang="da-DK" baseline="0" smtClean="0"/>
              <a:t>…”</a:t>
            </a:r>
            <a:endParaRPr lang="da-DK"/>
          </a:p>
        </p:txBody>
      </p:sp>
      <p:sp>
        <p:nvSpPr>
          <p:cNvPr id="4" name="Slide Number Placeholder 3"/>
          <p:cNvSpPr>
            <a:spLocks noGrp="1"/>
          </p:cNvSpPr>
          <p:nvPr>
            <p:ph type="sldNum" sz="quarter" idx="10"/>
          </p:nvPr>
        </p:nvSpPr>
        <p:spPr/>
        <p:txBody>
          <a:bodyPr/>
          <a:lstStyle/>
          <a:p>
            <a:fld id="{DAB48561-AAC0-4226-BE68-3360D8D0BF2F}" type="slidenum">
              <a:rPr lang="da-DK" smtClean="0"/>
              <a:pPr/>
              <a:t>27</a:t>
            </a:fld>
            <a:endParaRPr lang="da-DK"/>
          </a:p>
        </p:txBody>
      </p:sp>
    </p:spTree>
    <p:extLst>
      <p:ext uri="{BB962C8B-B14F-4D97-AF65-F5344CB8AC3E}">
        <p14:creationId xmlns:p14="http://schemas.microsoft.com/office/powerpoint/2010/main" val="3277847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25000" lnSpcReduction="20000"/>
          </a:bodyPr>
          <a:lstStyle/>
          <a:p>
            <a:pPr>
              <a:buFont typeface="Arial" pitchFamily="34" charset="0"/>
              <a:buChar char="•"/>
            </a:pPr>
            <a:r>
              <a:rPr lang="en-US" dirty="0" smtClean="0">
                <a:latin typeface="Times" pitchFamily="48" charset="0"/>
              </a:rPr>
              <a:t>Explain the intention of interfaces as “contracts” and exposing a</a:t>
            </a:r>
            <a:r>
              <a:rPr lang="en-US" baseline="0" dirty="0" smtClean="0">
                <a:latin typeface="Times" pitchFamily="48" charset="0"/>
              </a:rPr>
              <a:t> certain behavioral aspect to the world</a:t>
            </a:r>
          </a:p>
          <a:p>
            <a:pPr>
              <a:buFont typeface="Arial" pitchFamily="34" charset="0"/>
              <a:buChar char="•"/>
            </a:pPr>
            <a:r>
              <a:rPr lang="en-US" baseline="0" dirty="0" smtClean="0">
                <a:latin typeface="Times" pitchFamily="48" charset="0"/>
              </a:rPr>
              <a:t>Very many built-in interfaces in the </a:t>
            </a:r>
            <a:r>
              <a:rPr lang="en-US" baseline="0" smtClean="0">
                <a:latin typeface="Times" pitchFamily="48" charset="0"/>
              </a:rPr>
              <a:t>.NET </a:t>
            </a:r>
            <a:r>
              <a:rPr lang="en-US" baseline="0" dirty="0" smtClean="0">
                <a:latin typeface="Times" pitchFamily="48" charset="0"/>
              </a:rPr>
              <a:t>Framework. In fact, interfaces are cornerstones of .NET</a:t>
            </a:r>
            <a:endParaRPr lang="en-US" dirty="0" smtClean="0">
              <a:latin typeface="Times" pitchFamily="48" charset="0"/>
            </a:endParaRPr>
          </a:p>
        </p:txBody>
      </p:sp>
    </p:spTree>
    <p:extLst>
      <p:ext uri="{BB962C8B-B14F-4D97-AF65-F5344CB8AC3E}">
        <p14:creationId xmlns:p14="http://schemas.microsoft.com/office/powerpoint/2010/main" val="1574947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55000" lnSpcReduction="20000"/>
          </a:bodyPr>
          <a:lstStyle/>
          <a:p>
            <a:endParaRPr lang="en-US" dirty="0" smtClean="0">
              <a:latin typeface="Times" pitchFamily="48" charset="0"/>
            </a:endParaRPr>
          </a:p>
        </p:txBody>
      </p:sp>
    </p:spTree>
    <p:extLst>
      <p:ext uri="{BB962C8B-B14F-4D97-AF65-F5344CB8AC3E}">
        <p14:creationId xmlns:p14="http://schemas.microsoft.com/office/powerpoint/2010/main" val="2096205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55000" lnSpcReduction="20000"/>
          </a:bodyPr>
          <a:lstStyle/>
          <a:p>
            <a:pPr>
              <a:buFont typeface="Arial" pitchFamily="34" charset="0"/>
              <a:buChar char="•"/>
            </a:pPr>
            <a:r>
              <a:rPr lang="en-US" dirty="0" smtClean="0">
                <a:latin typeface="Times" pitchFamily="48" charset="0"/>
              </a:rPr>
              <a:t>Explai</a:t>
            </a:r>
            <a:r>
              <a:rPr lang="en-US" baseline="0" dirty="0" smtClean="0">
                <a:latin typeface="Times" pitchFamily="48" charset="0"/>
              </a:rPr>
              <a:t>n that inheritance strongly relates classes </a:t>
            </a:r>
            <a:r>
              <a:rPr lang="en-US" u="sng" baseline="0" dirty="0" smtClean="0">
                <a:latin typeface="Times" pitchFamily="48" charset="0"/>
              </a:rPr>
              <a:t>structurally</a:t>
            </a:r>
            <a:r>
              <a:rPr lang="en-US" baseline="0" dirty="0" smtClean="0">
                <a:latin typeface="Times" pitchFamily="48" charset="0"/>
              </a:rPr>
              <a:t>, whereas interfaces describe </a:t>
            </a:r>
            <a:r>
              <a:rPr lang="en-US" u="sng" baseline="0" dirty="0" err="1" smtClean="0">
                <a:latin typeface="Times" pitchFamily="48" charset="0"/>
              </a:rPr>
              <a:t>behavioural</a:t>
            </a:r>
            <a:r>
              <a:rPr lang="en-US" baseline="0" dirty="0" smtClean="0">
                <a:latin typeface="Times" pitchFamily="48" charset="0"/>
              </a:rPr>
              <a:t> aspects</a:t>
            </a:r>
            <a:endParaRPr lang="en-US" dirty="0" smtClean="0">
              <a:latin typeface="Times" pitchFamily="48" charset="0"/>
            </a:endParaRPr>
          </a:p>
        </p:txBody>
      </p:sp>
    </p:spTree>
    <p:extLst>
      <p:ext uri="{BB962C8B-B14F-4D97-AF65-F5344CB8AC3E}">
        <p14:creationId xmlns:p14="http://schemas.microsoft.com/office/powerpoint/2010/main" val="3209821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5614212"/>
            <a:ext cx="4953000" cy="2714589"/>
          </a:xfrm>
          <a:noFill/>
          <a:ln/>
        </p:spPr>
        <p:txBody>
          <a:bodyPr/>
          <a:lstStyle/>
          <a:p>
            <a:pPr>
              <a:buFont typeface="Arial" pitchFamily="34" charset="0"/>
              <a:buChar char="•"/>
            </a:pPr>
            <a:r>
              <a:rPr lang="en-US" dirty="0" smtClean="0">
                <a:latin typeface="Times" pitchFamily="48" charset="0"/>
              </a:rPr>
              <a:t>Can both derive from class and implement interface</a:t>
            </a:r>
          </a:p>
          <a:p>
            <a:pPr>
              <a:buFont typeface="Arial" pitchFamily="34" charset="0"/>
              <a:buChar char="•"/>
            </a:pPr>
            <a:r>
              <a:rPr lang="en-US" b="1" dirty="0" smtClean="0">
                <a:latin typeface="Times" pitchFamily="48" charset="0"/>
              </a:rPr>
              <a:t>Implementing method can both</a:t>
            </a:r>
            <a:r>
              <a:rPr lang="en-US" b="1" baseline="0" dirty="0" smtClean="0">
                <a:latin typeface="Times" pitchFamily="48" charset="0"/>
              </a:rPr>
              <a:t> be virtual and non-virtual</a:t>
            </a:r>
            <a:endParaRPr lang="en-US" b="1" dirty="0" smtClean="0">
              <a:latin typeface="Times" pitchFamily="48" charset="0"/>
            </a:endParaRPr>
          </a:p>
          <a:p>
            <a:pPr>
              <a:buFont typeface="Arial" pitchFamily="34" charset="0"/>
              <a:buChar char="•"/>
            </a:pPr>
            <a:endParaRPr lang="en-US" dirty="0" smtClean="0">
              <a:latin typeface="Times" pitchFamily="48" charset="0"/>
            </a:endParaRPr>
          </a:p>
          <a:p>
            <a:pPr>
              <a:buFont typeface="Arial" pitchFamily="34" charset="0"/>
              <a:buChar char="•"/>
            </a:pPr>
            <a:r>
              <a:rPr lang="en-US" dirty="0" smtClean="0">
                <a:latin typeface="Times" pitchFamily="48" charset="0"/>
              </a:rPr>
              <a:t>Do an example</a:t>
            </a:r>
            <a:r>
              <a:rPr lang="en-US" baseline="0" dirty="0" smtClean="0">
                <a:latin typeface="Times" pitchFamily="48" charset="0"/>
              </a:rPr>
              <a:t> where you don’t implement the interface method and see the C# compiler error message</a:t>
            </a:r>
          </a:p>
          <a:p>
            <a:pPr>
              <a:buFont typeface="Arial" pitchFamily="34" charset="0"/>
              <a:buChar char="•"/>
            </a:pPr>
            <a:r>
              <a:rPr lang="en-US" baseline="0" dirty="0" smtClean="0">
                <a:latin typeface="Times" pitchFamily="48" charset="0"/>
              </a:rPr>
              <a:t>Implementing method must be public! (show compiler example again)</a:t>
            </a:r>
          </a:p>
          <a:p>
            <a:pPr>
              <a:buFont typeface="Arial" pitchFamily="34" charset="0"/>
              <a:buChar char="•"/>
            </a:pPr>
            <a:r>
              <a:rPr lang="en-US" baseline="0" dirty="0" smtClean="0">
                <a:latin typeface="Times" pitchFamily="48" charset="0"/>
              </a:rPr>
              <a:t>Show that names of parameters can be changed from interface to implementing class</a:t>
            </a:r>
          </a:p>
          <a:p>
            <a:pPr>
              <a:buFont typeface="Arial" pitchFamily="34" charset="0"/>
              <a:buChar char="•"/>
            </a:pPr>
            <a:endParaRPr lang="en-US" baseline="0" dirty="0" smtClean="0">
              <a:latin typeface="Times" pitchFamily="48" charset="0"/>
            </a:endParaRPr>
          </a:p>
          <a:p>
            <a:pPr>
              <a:buFont typeface="Arial" pitchFamily="34" charset="0"/>
              <a:buChar char="•"/>
            </a:pPr>
            <a:r>
              <a:rPr lang="en-US" baseline="0" dirty="0" smtClean="0">
                <a:latin typeface="Times" pitchFamily="48" charset="0"/>
              </a:rPr>
              <a:t>Show an example of implementing interfaces in Visual Studio 2010</a:t>
            </a:r>
          </a:p>
          <a:p>
            <a:pPr>
              <a:buFont typeface="Arial" pitchFamily="34" charset="0"/>
              <a:buChar char="•"/>
            </a:pPr>
            <a:endParaRPr lang="en-US" baseline="0" dirty="0" smtClean="0">
              <a:latin typeface="Times" pitchFamily="48" charset="0"/>
            </a:endParaRPr>
          </a:p>
          <a:p>
            <a:pPr>
              <a:buFont typeface="Arial" pitchFamily="34" charset="0"/>
              <a:buChar char="•"/>
            </a:pPr>
            <a:endParaRPr lang="en-US" dirty="0" smtClean="0">
              <a:latin typeface="Times" pitchFamily="48" charset="0"/>
            </a:endParaRPr>
          </a:p>
        </p:txBody>
      </p:sp>
    </p:spTree>
    <p:extLst>
      <p:ext uri="{BB962C8B-B14F-4D97-AF65-F5344CB8AC3E}">
        <p14:creationId xmlns:p14="http://schemas.microsoft.com/office/powerpoint/2010/main" val="2044647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55000" lnSpcReduction="20000"/>
          </a:bodyPr>
          <a:lstStyle/>
          <a:p>
            <a:endParaRPr lang="en-US" dirty="0" smtClean="0">
              <a:latin typeface="Times" pitchFamily="48" charset="0"/>
            </a:endParaRPr>
          </a:p>
        </p:txBody>
      </p:sp>
    </p:spTree>
    <p:extLst>
      <p:ext uri="{BB962C8B-B14F-4D97-AF65-F5344CB8AC3E}">
        <p14:creationId xmlns:p14="http://schemas.microsoft.com/office/powerpoint/2010/main" val="2675960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25000" lnSpcReduction="20000"/>
          </a:bodyPr>
          <a:lstStyle/>
          <a:p>
            <a:pPr>
              <a:buFont typeface="Arial" pitchFamily="34" charset="0"/>
              <a:buChar char="•"/>
            </a:pPr>
            <a:r>
              <a:rPr lang="en-US" dirty="0" smtClean="0">
                <a:latin typeface="Times" pitchFamily="48" charset="0"/>
              </a:rPr>
              <a:t> (*) If</a:t>
            </a:r>
            <a:r>
              <a:rPr lang="en-US" baseline="0" dirty="0" smtClean="0">
                <a:latin typeface="Times" pitchFamily="48" charset="0"/>
              </a:rPr>
              <a:t> interface is NOT implemented explicitly, methods are “just” invoked (More about that in a later slide)</a:t>
            </a:r>
          </a:p>
          <a:p>
            <a:pPr>
              <a:buFont typeface="Arial" pitchFamily="34" charset="0"/>
              <a:buChar char="•"/>
            </a:pPr>
            <a:r>
              <a:rPr lang="en-US" baseline="0" dirty="0" smtClean="0">
                <a:latin typeface="Times" pitchFamily="48" charset="0"/>
              </a:rPr>
              <a:t>Explicit conversion is not really very nice nor elegant</a:t>
            </a:r>
          </a:p>
          <a:p>
            <a:pPr>
              <a:buFont typeface="Arial" pitchFamily="34" charset="0"/>
              <a:buChar char="•"/>
            </a:pPr>
            <a:endParaRPr lang="en-US" dirty="0" smtClean="0">
              <a:latin typeface="Times" pitchFamily="48" charset="0"/>
            </a:endParaRPr>
          </a:p>
        </p:txBody>
      </p:sp>
    </p:spTree>
    <p:extLst>
      <p:ext uri="{BB962C8B-B14F-4D97-AF65-F5344CB8AC3E}">
        <p14:creationId xmlns:p14="http://schemas.microsoft.com/office/powerpoint/2010/main" val="3128168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25000" lnSpcReduction="20000"/>
          </a:bodyPr>
          <a:lstStyle/>
          <a:p>
            <a:pPr>
              <a:buFont typeface="Arial" pitchFamily="34" charset="0"/>
              <a:buChar char="•"/>
            </a:pPr>
            <a:r>
              <a:rPr lang="en-US" dirty="0" smtClean="0"/>
              <a:t>The is and as keywords from Module 8 are much more convenient</a:t>
            </a:r>
          </a:p>
          <a:p>
            <a:pPr>
              <a:buFont typeface="Arial" pitchFamily="34" charset="0"/>
              <a:buChar char="•"/>
            </a:pPr>
            <a:r>
              <a:rPr lang="en-US" dirty="0" smtClean="0">
                <a:latin typeface="Times" pitchFamily="48" charset="0"/>
              </a:rPr>
              <a:t>If the object</a:t>
            </a:r>
            <a:r>
              <a:rPr lang="en-US" baseline="0" dirty="0" smtClean="0">
                <a:latin typeface="Times" pitchFamily="48" charset="0"/>
              </a:rPr>
              <a:t> can be treated as implementing the interface, as returns a reference to such an interface</a:t>
            </a:r>
          </a:p>
          <a:p>
            <a:pPr>
              <a:buFont typeface="Arial" pitchFamily="34" charset="0"/>
              <a:buChar char="•"/>
            </a:pPr>
            <a:r>
              <a:rPr lang="en-US" baseline="0" dirty="0" smtClean="0">
                <a:latin typeface="Times" pitchFamily="48" charset="0"/>
              </a:rPr>
              <a:t>Conversion following “is” will never fail here</a:t>
            </a:r>
          </a:p>
          <a:p>
            <a:pPr>
              <a:buFont typeface="Arial" pitchFamily="34" charset="0"/>
              <a:buChar char="•"/>
            </a:pPr>
            <a:endParaRPr lang="en-US" baseline="0" dirty="0" smtClean="0">
              <a:latin typeface="Times" pitchFamily="48" charset="0"/>
            </a:endParaRPr>
          </a:p>
          <a:p>
            <a:pPr>
              <a:buFont typeface="Arial" pitchFamily="34" charset="0"/>
              <a:buChar char="•"/>
            </a:pPr>
            <a:r>
              <a:rPr lang="en-US" baseline="0" dirty="0" smtClean="0">
                <a:latin typeface="Times" pitchFamily="48" charset="0"/>
              </a:rPr>
              <a:t>See example with Array. Note that given an array of shape we can use is to check which array entries are indeed pointy and which are not! Now we’re getting somewhere… </a:t>
            </a:r>
            <a:r>
              <a:rPr lang="en-US" baseline="0" dirty="0" smtClean="0">
                <a:latin typeface="Times" pitchFamily="48" charset="0"/>
                <a:sym typeface="Wingdings" pitchFamily="2" charset="2"/>
              </a:rPr>
              <a:t></a:t>
            </a:r>
            <a:endParaRPr lang="en-US" dirty="0" smtClean="0">
              <a:latin typeface="Times" pitchFamily="48" charset="0"/>
            </a:endParaRPr>
          </a:p>
        </p:txBody>
      </p:sp>
    </p:spTree>
    <p:extLst>
      <p:ext uri="{BB962C8B-B14F-4D97-AF65-F5344CB8AC3E}">
        <p14:creationId xmlns:p14="http://schemas.microsoft.com/office/powerpoint/2010/main" val="1325219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lvl1pPr>
              <a:defRPr>
                <a:solidFill>
                  <a:srgbClr val="FFFFFF"/>
                </a:solidFill>
              </a:defRPr>
            </a:lvl1pPr>
            <a:extLst/>
          </a:lstStyle>
          <a:p>
            <a:fld id="{D2FD1E4D-6B93-4EE9-8A10-B8AD336451E2}" type="datetimeFigureOut">
              <a:rPr lang="da-DK" smtClean="0"/>
              <a:pPr/>
              <a:t>13/05/2017</a:t>
            </a:fld>
            <a:endParaRPr lang="da-DK"/>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da-DK"/>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8DE68CA-CE29-48B2-A76D-5FAA5388020D}" type="slidenum">
              <a:rPr lang="da-DK" smtClean="0"/>
              <a:pPr/>
              <a:t>‹#›</a:t>
            </a:fld>
            <a:endParaRPr lang="da-DK"/>
          </a:p>
        </p:txBody>
      </p:sp>
      <p:pic>
        <p:nvPicPr>
          <p:cNvPr id="11" name="Picture 2" descr="http://www.ryslinge-efterskole.dk/sites/default/files/content/sponsors/teknologisk_institut_logo580x30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839966" y="5036391"/>
            <a:ext cx="2618234" cy="13542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19256" cy="4525963"/>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061572" y="6407944"/>
            <a:ext cx="1920240" cy="365760"/>
          </a:xfrm>
        </p:spPr>
        <p:txBody>
          <a:bodyPr/>
          <a:lstStyle>
            <a:extLst/>
          </a:lstStyle>
          <a:p>
            <a:fld id="{D2FD1E4D-6B93-4EE9-8A10-B8AD336451E2}" type="datetimeFigureOut">
              <a:rPr lang="da-DK" smtClean="0"/>
              <a:pPr/>
              <a:t>13/05/2017</a:t>
            </a:fld>
            <a:endParaRPr lang="da-DK"/>
          </a:p>
        </p:txBody>
      </p:sp>
      <p:sp>
        <p:nvSpPr>
          <p:cNvPr id="5" name="Footer Placeholder 4"/>
          <p:cNvSpPr>
            <a:spLocks noGrp="1"/>
          </p:cNvSpPr>
          <p:nvPr>
            <p:ph type="ftr" sz="quarter" idx="11"/>
          </p:nvPr>
        </p:nvSpPr>
        <p:spPr>
          <a:xfrm>
            <a:off x="2714612" y="6407944"/>
            <a:ext cx="2350681" cy="365125"/>
          </a:xfrm>
        </p:spPr>
        <p:txBody>
          <a:bodyPr/>
          <a:lstStyle>
            <a:extLst/>
          </a:lstStyle>
          <a:p>
            <a:endParaRPr lang="da-DK"/>
          </a:p>
        </p:txBody>
      </p:sp>
      <p:sp>
        <p:nvSpPr>
          <p:cNvPr id="6" name="Slide Number Placeholder 5"/>
          <p:cNvSpPr>
            <a:spLocks noGrp="1"/>
          </p:cNvSpPr>
          <p:nvPr>
            <p:ph type="sldNum" sz="quarter" idx="12"/>
          </p:nvPr>
        </p:nvSpPr>
        <p:spPr>
          <a:xfrm>
            <a:off x="6981812" y="6407944"/>
            <a:ext cx="365760" cy="365125"/>
          </a:xfrm>
        </p:spPr>
        <p:txBody>
          <a:bodyPr/>
          <a:lstStyle>
            <a:extLst/>
          </a:lstStyle>
          <a:p>
            <a:fld id="{F8DE68CA-CE29-48B2-A76D-5FAA5388020D}" type="slidenum">
              <a:rPr lang="da-DK" smtClean="0"/>
              <a:pPr/>
              <a:t>‹#›</a:t>
            </a:fld>
            <a:endParaRPr lang="da-DK"/>
          </a:p>
        </p:txBody>
      </p:sp>
      <p:sp>
        <p:nvSpPr>
          <p:cNvPr id="7" name="Title 6"/>
          <p:cNvSpPr>
            <a:spLocks noGrp="1"/>
          </p:cNvSpPr>
          <p:nvPr>
            <p:ph type="title"/>
          </p:nvPr>
        </p:nvSpPr>
        <p:spPr>
          <a:xfrm>
            <a:off x="428596" y="274638"/>
            <a:ext cx="8258204" cy="1143000"/>
          </a:xfrm>
        </p:spPr>
        <p:txBody>
          <a:bodyPr rtlCol="0"/>
          <a:lstStyle>
            <a:extLst/>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061572" y="6407944"/>
            <a:ext cx="1920240" cy="365760"/>
          </a:xfrm>
        </p:spPr>
        <p:txBody>
          <a:bodyPr/>
          <a:lstStyle>
            <a:extLst/>
          </a:lstStyle>
          <a:p>
            <a:fld id="{D2FD1E4D-6B93-4EE9-8A10-B8AD336451E2}" type="datetimeFigureOut">
              <a:rPr lang="da-DK" smtClean="0"/>
              <a:pPr/>
              <a:t>13/05/2017</a:t>
            </a:fld>
            <a:endParaRPr lang="da-DK"/>
          </a:p>
        </p:txBody>
      </p:sp>
      <p:sp>
        <p:nvSpPr>
          <p:cNvPr id="5" name="Footer Placeholder 4"/>
          <p:cNvSpPr>
            <a:spLocks noGrp="1"/>
          </p:cNvSpPr>
          <p:nvPr>
            <p:ph type="ftr" sz="quarter" idx="11"/>
          </p:nvPr>
        </p:nvSpPr>
        <p:spPr>
          <a:xfrm>
            <a:off x="2714612" y="6407944"/>
            <a:ext cx="2350681" cy="365125"/>
          </a:xfrm>
        </p:spPr>
        <p:txBody>
          <a:bodyPr/>
          <a:lstStyle>
            <a:extLst/>
          </a:lstStyle>
          <a:p>
            <a:endParaRPr lang="da-DK"/>
          </a:p>
        </p:txBody>
      </p:sp>
      <p:sp>
        <p:nvSpPr>
          <p:cNvPr id="6" name="Slide Number Placeholder 5"/>
          <p:cNvSpPr>
            <a:spLocks noGrp="1"/>
          </p:cNvSpPr>
          <p:nvPr>
            <p:ph type="sldNum" sz="quarter" idx="12"/>
          </p:nvPr>
        </p:nvSpPr>
        <p:spPr>
          <a:xfrm>
            <a:off x="6981812" y="6407944"/>
            <a:ext cx="365760" cy="365125"/>
          </a:xfrm>
        </p:spPr>
        <p:txBody>
          <a:bodyPr/>
          <a:lstStyle>
            <a:extLst/>
          </a:lstStyle>
          <a:p>
            <a:fld id="{F8DE68CA-CE29-48B2-A76D-5FAA5388020D}" type="slidenum">
              <a:rPr lang="da-DK" smtClean="0"/>
              <a:pPr/>
              <a:t>‹#›</a:t>
            </a:fld>
            <a:endParaRPr lang="da-DK"/>
          </a:p>
        </p:txBody>
      </p:sp>
      <p:sp>
        <p:nvSpPr>
          <p:cNvPr id="7" name="Title 6"/>
          <p:cNvSpPr>
            <a:spLocks noGrp="1"/>
          </p:cNvSpPr>
          <p:nvPr>
            <p:ph type="title"/>
          </p:nvPr>
        </p:nvSpPr>
        <p:spPr>
          <a:xfrm>
            <a:off x="428596" y="274638"/>
            <a:ext cx="8258204" cy="1143000"/>
          </a:xfrm>
        </p:spPr>
        <p:txBody>
          <a:bodyPr rtlCol="0"/>
          <a:lstStyle>
            <a:extLst/>
          </a:lstStyle>
          <a:p>
            <a:r>
              <a:rPr kumimoji="0" lang="en-US" smtClean="0"/>
              <a:t>Click to edit Master title style</a:t>
            </a:r>
            <a:endParaRPr kumimoji="0" lang="en-US"/>
          </a:p>
        </p:txBody>
      </p:sp>
      <p:sp>
        <p:nvSpPr>
          <p:cNvPr id="8" name="Content Placeholder 2"/>
          <p:cNvSpPr>
            <a:spLocks noGrp="1"/>
          </p:cNvSpPr>
          <p:nvPr>
            <p:ph idx="1"/>
          </p:nvPr>
        </p:nvSpPr>
        <p:spPr>
          <a:xfrm>
            <a:off x="457200" y="1481328"/>
            <a:ext cx="4042792" cy="4525963"/>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Content Placeholder 2"/>
          <p:cNvSpPr>
            <a:spLocks noGrp="1"/>
          </p:cNvSpPr>
          <p:nvPr>
            <p:ph idx="13"/>
          </p:nvPr>
        </p:nvSpPr>
        <p:spPr>
          <a:xfrm>
            <a:off x="4644008" y="1484784"/>
            <a:ext cx="4042792" cy="4525963"/>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0" y="4581128"/>
            <a:ext cx="9144000" cy="2276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extLst/>
          </a:lstStyle>
          <a:p>
            <a:fld id="{D2FD1E4D-6B93-4EE9-8A10-B8AD336451E2}" type="datetimeFigureOut">
              <a:rPr lang="da-DK" smtClean="0"/>
              <a:pPr/>
              <a:t>13/05/2017</a:t>
            </a:fld>
            <a:endParaRPr lang="da-DK"/>
          </a:p>
        </p:txBody>
      </p:sp>
      <p:sp>
        <p:nvSpPr>
          <p:cNvPr id="5" name="Footer Placeholder 4"/>
          <p:cNvSpPr>
            <a:spLocks noGrp="1"/>
          </p:cNvSpPr>
          <p:nvPr>
            <p:ph type="ftr" sz="quarter" idx="11"/>
          </p:nvPr>
        </p:nvSpPr>
        <p:spPr/>
        <p:txBody>
          <a:bodyPr/>
          <a:lstStyle>
            <a:extLst/>
          </a:lstStyle>
          <a:p>
            <a:endParaRPr lang="da-DK"/>
          </a:p>
        </p:txBody>
      </p:sp>
      <p:sp>
        <p:nvSpPr>
          <p:cNvPr id="6" name="Slide Number Placeholder 5"/>
          <p:cNvSpPr>
            <a:spLocks noGrp="1"/>
          </p:cNvSpPr>
          <p:nvPr>
            <p:ph type="sldNum" sz="quarter" idx="12"/>
          </p:nvPr>
        </p:nvSpPr>
        <p:spPr/>
        <p:txBody>
          <a:bodyPr/>
          <a:lstStyle>
            <a:extLst/>
          </a:lstStyle>
          <a:p>
            <a:fld id="{F8DE68CA-CE29-48B2-A76D-5FAA5388020D}" type="slidenum">
              <a:rPr lang="da-DK" smtClean="0"/>
              <a:pPr/>
              <a:t>‹#›</a:t>
            </a:fld>
            <a:endParaRPr lang="da-DK"/>
          </a:p>
        </p:txBody>
      </p:sp>
      <p:sp>
        <p:nvSpPr>
          <p:cNvPr id="12" name="Title 1"/>
          <p:cNvSpPr>
            <a:spLocks noGrp="1"/>
          </p:cNvSpPr>
          <p:nvPr>
            <p:ph type="title"/>
          </p:nvPr>
        </p:nvSpPr>
        <p:spPr>
          <a:xfrm>
            <a:off x="722376" y="3501008"/>
            <a:ext cx="7772400" cy="1828800"/>
          </a:xfrm>
        </p:spPr>
        <p:txBody>
          <a:bodyPr vert="horz" anchor="b">
            <a:normAutofit/>
            <a:scene3d>
              <a:camera prst="orthographicFront"/>
              <a:lightRig rig="soft" dir="t"/>
            </a:scene3d>
            <a:sp3d prstMaterial="softEdge"/>
          </a:bodyPr>
          <a:lstStyle>
            <a:lvl1pPr algn="ctr">
              <a:buNone/>
              <a:defRPr sz="4800" b="0" cap="none" baseline="0">
                <a:solidFill>
                  <a:schemeClr val="bg1"/>
                </a:solidFill>
                <a:effectLst/>
              </a:defRPr>
            </a:lvl1pPr>
            <a:extLst/>
          </a:lstStyle>
          <a:p>
            <a:r>
              <a:rPr kumimoji="0" lang="en-US" dirty="0" smtClean="0"/>
              <a:t>Click to edit Master title style</a:t>
            </a:r>
            <a:endParaRPr kumimoji="0" lang="en-US" dirty="0"/>
          </a:p>
        </p:txBody>
      </p:sp>
    </p:spTree>
  </p:cSld>
  <p:clrMapOvr>
    <a:overrideClrMapping bg1="lt1" tx1="dk1" bg2="lt2" tx2="dk2" accent1="accent1" accent2="accent2" accent3="accent3" accent4="accent4" accent5="accent5" accent6="accent6" hlink="hlink" folHlink="folHlink"/>
  </p:clrMapOvr>
  <p:transition>
    <p:wipe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2FD1E4D-6B93-4EE9-8A10-B8AD336451E2}" type="datetimeFigureOut">
              <a:rPr lang="da-DK" smtClean="0"/>
              <a:pPr/>
              <a:t>13/05/2017</a:t>
            </a:fld>
            <a:endParaRPr lang="da-DK"/>
          </a:p>
        </p:txBody>
      </p:sp>
      <p:sp>
        <p:nvSpPr>
          <p:cNvPr id="3" name="Footer Placeholder 2"/>
          <p:cNvSpPr>
            <a:spLocks noGrp="1"/>
          </p:cNvSpPr>
          <p:nvPr>
            <p:ph type="ftr" sz="quarter" idx="11"/>
          </p:nvPr>
        </p:nvSpPr>
        <p:spPr/>
        <p:txBody>
          <a:bodyPr/>
          <a:lstStyle>
            <a:extLst/>
          </a:lstStyle>
          <a:p>
            <a:endParaRPr lang="da-DK"/>
          </a:p>
        </p:txBody>
      </p:sp>
      <p:sp>
        <p:nvSpPr>
          <p:cNvPr id="4" name="Slide Number Placeholder 3"/>
          <p:cNvSpPr>
            <a:spLocks noGrp="1"/>
          </p:cNvSpPr>
          <p:nvPr>
            <p:ph type="sldNum" sz="quarter" idx="12"/>
          </p:nvPr>
        </p:nvSpPr>
        <p:spPr/>
        <p:txBody>
          <a:bodyPr/>
          <a:lstStyle>
            <a:extLst/>
          </a:lstStyle>
          <a:p>
            <a:fld id="{F8DE68CA-CE29-48B2-A76D-5FAA5388020D}" type="slidenum">
              <a:rPr lang="da-DK" smtClean="0"/>
              <a:pPr/>
              <a:t>‹#›</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2FD1E4D-6B93-4EE9-8A10-B8AD336451E2}" type="datetimeFigureOut">
              <a:rPr lang="da-DK" smtClean="0"/>
              <a:pPr/>
              <a:t>13/05/2017</a:t>
            </a:fld>
            <a:endParaRPr lang="da-DK"/>
          </a:p>
        </p:txBody>
      </p:sp>
      <p:sp>
        <p:nvSpPr>
          <p:cNvPr id="6" name="Footer Placeholder 5"/>
          <p:cNvSpPr>
            <a:spLocks noGrp="1"/>
          </p:cNvSpPr>
          <p:nvPr>
            <p:ph type="ftr" sz="quarter" idx="11"/>
          </p:nvPr>
        </p:nvSpPr>
        <p:spPr/>
        <p:txBody>
          <a:bodyPr/>
          <a:lstStyle>
            <a:extLst/>
          </a:lstStyle>
          <a:p>
            <a:endParaRPr lang="da-DK"/>
          </a:p>
        </p:txBody>
      </p:sp>
      <p:sp>
        <p:nvSpPr>
          <p:cNvPr id="7" name="Slide Number Placeholder 6"/>
          <p:cNvSpPr>
            <a:spLocks noGrp="1"/>
          </p:cNvSpPr>
          <p:nvPr>
            <p:ph type="sldNum" sz="quarter" idx="12"/>
          </p:nvPr>
        </p:nvSpPr>
        <p:spPr/>
        <p:txBody>
          <a:bodyPr/>
          <a:lstStyle>
            <a:extLst/>
          </a:lstStyle>
          <a:p>
            <a:fld id="{F8DE68CA-CE29-48B2-A76D-5FAA5388020D}" type="slidenum">
              <a:rPr lang="da-DK" smtClean="0"/>
              <a:pPr/>
              <a:t>‹#›</a:t>
            </a:fld>
            <a:endParaRPr lang="da-DK"/>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FD1E4D-6B93-4EE9-8A10-B8AD336451E2}" type="datetimeFigureOut">
              <a:rPr lang="da-DK" smtClean="0"/>
              <a:pPr/>
              <a:t>13/05/2017</a:t>
            </a:fld>
            <a:endParaRPr lang="da-DK"/>
          </a:p>
        </p:txBody>
      </p:sp>
      <p:sp>
        <p:nvSpPr>
          <p:cNvPr id="5" name="Footer Placeholder 4"/>
          <p:cNvSpPr>
            <a:spLocks noGrp="1"/>
          </p:cNvSpPr>
          <p:nvPr>
            <p:ph type="ftr" sz="quarter" idx="11"/>
          </p:nvPr>
        </p:nvSpPr>
        <p:spPr/>
        <p:txBody>
          <a:bodyPr/>
          <a:lstStyle>
            <a:extLst/>
          </a:lstStyle>
          <a:p>
            <a:endParaRPr lang="da-DK"/>
          </a:p>
        </p:txBody>
      </p:sp>
      <p:sp>
        <p:nvSpPr>
          <p:cNvPr id="6" name="Slide Number Placeholder 5"/>
          <p:cNvSpPr>
            <a:spLocks noGrp="1"/>
          </p:cNvSpPr>
          <p:nvPr>
            <p:ph type="sldNum" sz="quarter" idx="12"/>
          </p:nvPr>
        </p:nvSpPr>
        <p:spPr/>
        <p:txBody>
          <a:bodyPr/>
          <a:lstStyle>
            <a:extLst/>
          </a:lstStyle>
          <a:p>
            <a:fld id="{F8DE68CA-CE29-48B2-A76D-5FAA5388020D}" type="slidenum">
              <a:rPr lang="da-DK" smtClean="0"/>
              <a:pPr/>
              <a:t>‹#›</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FD1E4D-6B93-4EE9-8A10-B8AD336451E2}" type="datetimeFigureOut">
              <a:rPr lang="da-DK" smtClean="0"/>
              <a:pPr/>
              <a:t>13/05/2017</a:t>
            </a:fld>
            <a:endParaRPr lang="da-DK"/>
          </a:p>
        </p:txBody>
      </p:sp>
      <p:sp>
        <p:nvSpPr>
          <p:cNvPr id="5" name="Footer Placeholder 4"/>
          <p:cNvSpPr>
            <a:spLocks noGrp="1"/>
          </p:cNvSpPr>
          <p:nvPr>
            <p:ph type="ftr" sz="quarter" idx="11"/>
          </p:nvPr>
        </p:nvSpPr>
        <p:spPr/>
        <p:txBody>
          <a:bodyPr/>
          <a:lstStyle>
            <a:extLst/>
          </a:lstStyle>
          <a:p>
            <a:endParaRPr lang="da-DK"/>
          </a:p>
        </p:txBody>
      </p:sp>
      <p:sp>
        <p:nvSpPr>
          <p:cNvPr id="6" name="Slide Number Placeholder 5"/>
          <p:cNvSpPr>
            <a:spLocks noGrp="1"/>
          </p:cNvSpPr>
          <p:nvPr>
            <p:ph type="sldNum" sz="quarter" idx="12"/>
          </p:nvPr>
        </p:nvSpPr>
        <p:spPr/>
        <p:txBody>
          <a:bodyPr/>
          <a:lstStyle>
            <a:extLst/>
          </a:lstStyle>
          <a:p>
            <a:fld id="{F8DE68CA-CE29-48B2-A76D-5FAA5388020D}" type="slidenum">
              <a:rPr lang="da-DK" smtClean="0"/>
              <a:pPr/>
              <a:t>‹#›</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2" name="Title 1"/>
          <p:cNvSpPr>
            <a:spLocks noGrp="1"/>
          </p:cNvSpPr>
          <p:nvPr>
            <p:ph type="title"/>
          </p:nvPr>
        </p:nvSpPr>
        <p:spPr>
          <a:xfrm>
            <a:off x="139700" y="107950"/>
            <a:ext cx="8431806" cy="1140405"/>
          </a:xfrm>
        </p:spPr>
        <p:txBody>
          <a:bodyPr anchor="t" anchorCtr="0"/>
          <a:lstStyle/>
          <a:p>
            <a:r>
              <a:rPr lang="en-US" dirty="0" smtClean="0"/>
              <a:t>Click to edit Master title style</a:t>
            </a:r>
            <a:endParaRPr lang="da-DK" dirty="0"/>
          </a:p>
        </p:txBody>
      </p:sp>
      <p:sp>
        <p:nvSpPr>
          <p:cNvPr id="3" name="Slide Number Placeholder 2"/>
          <p:cNvSpPr>
            <a:spLocks noGrp="1"/>
          </p:cNvSpPr>
          <p:nvPr>
            <p:ph type="sldNum" sz="quarter" idx="10"/>
          </p:nvPr>
        </p:nvSpPr>
        <p:spPr/>
        <p:txBody>
          <a:bodyPr/>
          <a:lstStyle/>
          <a:p>
            <a:fld id="{59ADC6A5-A5C0-4F2A-815B-7A0D6C777D4B}" type="slidenum">
              <a:rPr lang="da-DK" smtClean="0"/>
              <a:pPr/>
              <a:t>‹#›</a:t>
            </a:fld>
            <a:endParaRPr lang="da-DK"/>
          </a:p>
        </p:txBody>
      </p:sp>
      <p:sp>
        <p:nvSpPr>
          <p:cNvPr id="7" name="Text Placeholder 6"/>
          <p:cNvSpPr>
            <a:spLocks noGrp="1"/>
          </p:cNvSpPr>
          <p:nvPr>
            <p:ph type="body" sz="quarter" idx="11"/>
          </p:nvPr>
        </p:nvSpPr>
        <p:spPr>
          <a:xfrm>
            <a:off x="159027" y="1606163"/>
            <a:ext cx="8762336" cy="486619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a-DK" dirty="0"/>
          </a:p>
        </p:txBody>
      </p:sp>
    </p:spTree>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2FD1E4D-6B93-4EE9-8A10-B8AD336451E2}" type="datetimeFigureOut">
              <a:rPr lang="da-DK" smtClean="0"/>
              <a:pPr/>
              <a:t>13/05/2017</a:t>
            </a:fld>
            <a:endParaRPr lang="da-DK"/>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da-DK"/>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8DE68CA-CE29-48B2-A76D-5FAA5388020D}" type="slidenum">
              <a:rPr lang="da-DK" smtClean="0"/>
              <a:pPr/>
              <a:t>‹#›</a:t>
            </a:fld>
            <a:endParaRPr lang="da-DK"/>
          </a:p>
        </p:txBody>
      </p:sp>
      <p:sp>
        <p:nvSpPr>
          <p:cNvPr id="12" name="Rectangle 49"/>
          <p:cNvSpPr>
            <a:spLocks noChangeArrowheads="1"/>
          </p:cNvSpPr>
          <p:nvPr userDrawn="1"/>
        </p:nvSpPr>
        <p:spPr bwMode="auto">
          <a:xfrm>
            <a:off x="0" y="5754688"/>
            <a:ext cx="103188" cy="1103312"/>
          </a:xfrm>
          <a:prstGeom prst="rect">
            <a:avLst/>
          </a:prstGeom>
          <a:solidFill>
            <a:srgbClr val="CC0000"/>
          </a:solidFill>
          <a:ln w="9525">
            <a:noFill/>
            <a:miter lim="800000"/>
            <a:headEnd/>
            <a:tailEnd/>
          </a:ln>
          <a:effectLst/>
        </p:spPr>
        <p:txBody>
          <a:bodyPr wrap="none" anchor="ctr"/>
          <a:lstStyle/>
          <a:p>
            <a:pPr>
              <a:defRPr/>
            </a:pPr>
            <a:endParaRPr lang="en-US"/>
          </a:p>
        </p:txBody>
      </p:sp>
      <p:pic>
        <p:nvPicPr>
          <p:cNvPr id="13" name="Picture 67" descr="logo_sort_v2"/>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7399338" y="228600"/>
            <a:ext cx="1439862"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85" r:id="rId3"/>
    <p:sldLayoutId id="2147483675" r:id="rId4"/>
    <p:sldLayoutId id="2147483679" r:id="rId5"/>
    <p:sldLayoutId id="2147483680" r:id="rId6"/>
    <p:sldLayoutId id="2147483682" r:id="rId7"/>
    <p:sldLayoutId id="2147483683" r:id="rId8"/>
    <p:sldLayoutId id="2147483684" r:id="rId9"/>
  </p:sldLayoutIdLst>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latin typeface="+mn-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Arial" pitchFamily="34" charset="0"/>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file:///C:/DSE/Icon%20Experience/V%20Collections/search.html" TargetMode="External"/><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57233"/>
            <a:ext cx="7772400" cy="3867911"/>
          </a:xfrm>
        </p:spPr>
        <p:txBody>
          <a:bodyPr>
            <a:normAutofit/>
          </a:bodyPr>
          <a:lstStyle/>
          <a:p>
            <a:pPr algn="l"/>
            <a:r>
              <a:rPr lang="da-DK" b="0" dirty="0" err="1" smtClean="0">
                <a:effectLst/>
              </a:rPr>
              <a:t>Module</a:t>
            </a:r>
            <a:r>
              <a:rPr lang="da-DK" b="0" dirty="0" smtClean="0">
                <a:effectLst/>
              </a:rPr>
              <a:t> 06</a:t>
            </a:r>
            <a:r>
              <a:rPr lang="da-DK" dirty="0" smtClean="0"/>
              <a:t/>
            </a:r>
            <a:br>
              <a:rPr lang="da-DK" dirty="0" smtClean="0"/>
            </a:br>
            <a:r>
              <a:rPr lang="da-DK" dirty="0" smtClean="0"/>
              <a:t/>
            </a:r>
            <a:br>
              <a:rPr lang="da-DK" dirty="0" smtClean="0"/>
            </a:br>
            <a:r>
              <a:rPr lang="da-DK" dirty="0" smtClean="0">
                <a:effectLst>
                  <a:outerShdw blurRad="38100" dist="38100" dir="2700000" algn="tl">
                    <a:srgbClr val="000000">
                      <a:alpha val="43137"/>
                    </a:srgbClr>
                  </a:outerShdw>
                </a:effectLst>
              </a:rPr>
              <a:t>”</a:t>
            </a:r>
            <a:r>
              <a:rPr lang="en-US" dirty="0" smtClean="0">
                <a:effectLst>
                  <a:outerShdw blurRad="38100" dist="38100" dir="2700000" algn="tl">
                    <a:srgbClr val="000000">
                      <a:alpha val="43137"/>
                    </a:srgbClr>
                  </a:outerShdw>
                </a:effectLst>
              </a:rPr>
              <a:t>Interfaces”</a:t>
            </a:r>
            <a:br>
              <a:rPr lang="en-US" dirty="0" smtClean="0">
                <a:effectLst>
                  <a:outerShdw blurRad="38100" dist="38100" dir="2700000" algn="tl">
                    <a:srgbClr val="000000">
                      <a:alpha val="43137"/>
                    </a:srgbClr>
                  </a:outerShdw>
                </a:effectLst>
              </a:rPr>
            </a:br>
            <a:endParaRPr lang="da-DK"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pPr eaLnBrk="1" hangingPunct="1"/>
            <a:r>
              <a:rPr lang="en-US" sz="2000" dirty="0" smtClean="0"/>
              <a:t>Interfaces are reference types and behave exactly like other reference types with respect to methods</a:t>
            </a:r>
          </a:p>
          <a:p>
            <a:pPr eaLnBrk="1" hangingPunct="1"/>
            <a:r>
              <a:rPr lang="en-US" sz="2000" dirty="0" smtClean="0"/>
              <a:t>They can be passed to methods as parameters </a:t>
            </a:r>
          </a:p>
          <a:p>
            <a:pPr eaLnBrk="1" hangingPunct="1"/>
            <a:endParaRPr lang="en-US" sz="2000" dirty="0" smtClean="0"/>
          </a:p>
          <a:p>
            <a:pPr eaLnBrk="1" hangingPunct="1"/>
            <a:endParaRPr lang="en-US" sz="2000" dirty="0" smtClean="0"/>
          </a:p>
          <a:p>
            <a:pPr marL="109728" indent="0" eaLnBrk="1" hangingPunct="1">
              <a:buNone/>
            </a:pPr>
            <a:endParaRPr lang="en-US" sz="2000" dirty="0" smtClean="0"/>
          </a:p>
          <a:p>
            <a:pPr eaLnBrk="1" hangingPunct="1"/>
            <a:endParaRPr lang="en-US" sz="2000" dirty="0" smtClean="0"/>
          </a:p>
          <a:p>
            <a:pPr eaLnBrk="1" hangingPunct="1"/>
            <a:r>
              <a:rPr lang="en-US" sz="2000" dirty="0" smtClean="0"/>
              <a:t>Similarly, they can be returned from methods as return values</a:t>
            </a:r>
          </a:p>
          <a:p>
            <a:pPr eaLnBrk="1" hangingPunct="1"/>
            <a:endParaRPr lang="en-US" sz="2000" dirty="0" smtClean="0"/>
          </a:p>
          <a:p>
            <a:pPr eaLnBrk="1" hangingPunct="1"/>
            <a:endParaRPr lang="en-US" sz="2000" dirty="0" smtClean="0"/>
          </a:p>
        </p:txBody>
      </p:sp>
      <p:sp>
        <p:nvSpPr>
          <p:cNvPr id="3074" name="Title 1"/>
          <p:cNvSpPr>
            <a:spLocks noGrp="1"/>
          </p:cNvSpPr>
          <p:nvPr>
            <p:ph type="title"/>
          </p:nvPr>
        </p:nvSpPr>
        <p:spPr/>
        <p:txBody>
          <a:bodyPr>
            <a:normAutofit fontScale="90000"/>
          </a:bodyPr>
          <a:lstStyle/>
          <a:p>
            <a:pPr eaLnBrk="1" hangingPunct="1"/>
            <a:r>
              <a:rPr lang="en-US" dirty="0" smtClean="0"/>
              <a:t>Interfaces as Parameters and Return Values</a:t>
            </a:r>
          </a:p>
        </p:txBody>
      </p:sp>
      <p:sp>
        <p:nvSpPr>
          <p:cNvPr id="4" name="Content Placeholder 2"/>
          <p:cNvSpPr txBox="1">
            <a:spLocks/>
          </p:cNvSpPr>
          <p:nvPr/>
        </p:nvSpPr>
        <p:spPr bwMode="auto">
          <a:xfrm>
            <a:off x="857224" y="2500306"/>
            <a:ext cx="6143668" cy="1216726"/>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err="1" smtClean="0">
                <a:latin typeface="Consolas" pitchFamily="49" charset="0"/>
              </a:rPr>
              <a:t>static</a:t>
            </a:r>
            <a:r>
              <a:rPr lang="da-DK" dirty="0" smtClean="0">
                <a:latin typeface="Consolas" pitchFamily="49" charset="0"/>
              </a:rPr>
              <a:t> </a:t>
            </a:r>
            <a:r>
              <a:rPr lang="da-DK" dirty="0" err="1" smtClean="0">
                <a:latin typeface="Consolas" pitchFamily="49" charset="0"/>
              </a:rPr>
              <a:t>void</a:t>
            </a:r>
            <a:r>
              <a:rPr lang="da-DK" dirty="0" smtClean="0">
                <a:latin typeface="Consolas" pitchFamily="49" charset="0"/>
              </a:rPr>
              <a:t> </a:t>
            </a:r>
            <a:r>
              <a:rPr lang="da-DK" dirty="0" err="1" smtClean="0">
                <a:latin typeface="Consolas" pitchFamily="49" charset="0"/>
              </a:rPr>
              <a:t>WritePointy</a:t>
            </a:r>
            <a:r>
              <a:rPr lang="da-DK" dirty="0" smtClean="0">
                <a:latin typeface="Consolas" pitchFamily="49" charset="0"/>
              </a:rPr>
              <a:t>( </a:t>
            </a:r>
            <a:r>
              <a:rPr lang="da-DK" b="1" dirty="0" err="1" smtClean="0">
                <a:latin typeface="Consolas" pitchFamily="49" charset="0"/>
              </a:rPr>
              <a:t>IPointy</a:t>
            </a:r>
            <a:r>
              <a:rPr lang="da-DK" b="1" dirty="0" smtClean="0">
                <a:latin typeface="Consolas" pitchFamily="49" charset="0"/>
              </a:rPr>
              <a:t> </a:t>
            </a:r>
            <a:r>
              <a:rPr lang="da-DK" b="1" dirty="0" err="1" smtClean="0">
                <a:latin typeface="Consolas" pitchFamily="49" charset="0"/>
              </a:rPr>
              <a:t>pointy</a:t>
            </a:r>
            <a:r>
              <a:rPr lang="da-DK" b="1" dirty="0" smtClean="0">
                <a:latin typeface="Consolas" pitchFamily="49" charset="0"/>
              </a:rPr>
              <a:t> </a:t>
            </a:r>
            <a:r>
              <a:rPr lang="da-DK" dirty="0" smtClean="0">
                <a:latin typeface="Consolas" pitchFamily="49" charset="0"/>
              </a:rPr>
              <a:t>)</a:t>
            </a:r>
          </a:p>
          <a:p>
            <a:r>
              <a:rPr lang="da-DK" dirty="0" smtClean="0">
                <a:latin typeface="Consolas" pitchFamily="49" charset="0"/>
              </a:rPr>
              <a:t>{</a:t>
            </a:r>
          </a:p>
          <a:p>
            <a:r>
              <a:rPr lang="en-US" dirty="0" smtClean="0">
                <a:latin typeface="Consolas" pitchFamily="49" charset="0"/>
              </a:rPr>
              <a:t>   </a:t>
            </a:r>
            <a:r>
              <a:rPr lang="en-US" dirty="0" err="1" smtClean="0">
                <a:latin typeface="Consolas" pitchFamily="49" charset="0"/>
              </a:rPr>
              <a:t>Console.WriteLine</a:t>
            </a:r>
            <a:r>
              <a:rPr lang="en-US" dirty="0" smtClean="0">
                <a:latin typeface="Consolas" pitchFamily="49" charset="0"/>
              </a:rPr>
              <a:t>( </a:t>
            </a:r>
            <a:r>
              <a:rPr lang="en-US" dirty="0" err="1" smtClean="0">
                <a:latin typeface="Consolas" pitchFamily="49" charset="0"/>
              </a:rPr>
              <a:t>pointy.Points</a:t>
            </a:r>
            <a:r>
              <a:rPr lang="en-US" dirty="0" smtClean="0">
                <a:latin typeface="Consolas" pitchFamily="49" charset="0"/>
              </a:rPr>
              <a:t> );</a:t>
            </a:r>
          </a:p>
          <a:p>
            <a:r>
              <a:rPr lang="da-DK" dirty="0" smtClean="0">
                <a:latin typeface="Consolas" pitchFamily="49" charset="0"/>
              </a:rPr>
              <a:t>}</a:t>
            </a:r>
          </a:p>
        </p:txBody>
      </p:sp>
      <p:sp>
        <p:nvSpPr>
          <p:cNvPr id="5" name="Content Placeholder 2"/>
          <p:cNvSpPr txBox="1">
            <a:spLocks/>
          </p:cNvSpPr>
          <p:nvPr/>
        </p:nvSpPr>
        <p:spPr bwMode="auto">
          <a:xfrm>
            <a:off x="857224" y="4365104"/>
            <a:ext cx="6143668" cy="1157258"/>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err="1" smtClean="0">
                <a:latin typeface="Consolas" pitchFamily="49" charset="0"/>
              </a:rPr>
              <a:t>static</a:t>
            </a:r>
            <a:r>
              <a:rPr lang="da-DK" dirty="0" smtClean="0">
                <a:latin typeface="Consolas" pitchFamily="49" charset="0"/>
              </a:rPr>
              <a:t> </a:t>
            </a:r>
            <a:r>
              <a:rPr lang="da-DK" b="1" dirty="0" err="1" smtClean="0">
                <a:latin typeface="Consolas" pitchFamily="49" charset="0"/>
              </a:rPr>
              <a:t>IPointy</a:t>
            </a:r>
            <a:r>
              <a:rPr lang="da-DK" dirty="0" smtClean="0">
                <a:latin typeface="Consolas" pitchFamily="49" charset="0"/>
              </a:rPr>
              <a:t> </a:t>
            </a:r>
            <a:r>
              <a:rPr lang="da-DK" dirty="0" err="1" smtClean="0">
                <a:latin typeface="Consolas" pitchFamily="49" charset="0"/>
              </a:rPr>
              <a:t>ExtractPointyness</a:t>
            </a:r>
            <a:r>
              <a:rPr lang="da-DK" dirty="0" smtClean="0">
                <a:latin typeface="Consolas" pitchFamily="49" charset="0"/>
              </a:rPr>
              <a:t>( </a:t>
            </a:r>
            <a:r>
              <a:rPr lang="da-DK" dirty="0" err="1" smtClean="0">
                <a:latin typeface="Consolas" pitchFamily="49" charset="0"/>
              </a:rPr>
              <a:t>object</a:t>
            </a:r>
            <a:r>
              <a:rPr lang="da-DK" dirty="0" smtClean="0">
                <a:latin typeface="Consolas" pitchFamily="49" charset="0"/>
              </a:rPr>
              <a:t> o )</a:t>
            </a:r>
          </a:p>
          <a:p>
            <a:r>
              <a:rPr lang="da-DK" dirty="0" smtClean="0">
                <a:latin typeface="Consolas" pitchFamily="49" charset="0"/>
              </a:rPr>
              <a:t>{</a:t>
            </a:r>
          </a:p>
          <a:p>
            <a:r>
              <a:rPr lang="da-DK" dirty="0" smtClean="0">
                <a:latin typeface="Consolas" pitchFamily="49" charset="0"/>
              </a:rPr>
              <a:t>   </a:t>
            </a:r>
            <a:r>
              <a:rPr lang="da-DK" dirty="0" err="1" smtClean="0">
                <a:latin typeface="Consolas" pitchFamily="49" charset="0"/>
              </a:rPr>
              <a:t>return</a:t>
            </a:r>
            <a:r>
              <a:rPr lang="da-DK" dirty="0" smtClean="0">
                <a:latin typeface="Consolas" pitchFamily="49" charset="0"/>
              </a:rPr>
              <a:t> o as </a:t>
            </a:r>
            <a:r>
              <a:rPr lang="da-DK" dirty="0" err="1" smtClean="0">
                <a:latin typeface="Consolas" pitchFamily="49" charset="0"/>
              </a:rPr>
              <a:t>IPointy</a:t>
            </a:r>
            <a:r>
              <a:rPr lang="da-DK" dirty="0" smtClean="0">
                <a:latin typeface="Consolas" pitchFamily="49" charset="0"/>
              </a:rPr>
              <a:t>;</a:t>
            </a:r>
          </a:p>
          <a:p>
            <a:r>
              <a:rPr lang="da-DK" dirty="0" smtClean="0">
                <a:latin typeface="Consolas" pitchFamily="49" charset="0"/>
              </a:rPr>
              <a:t>}</a:t>
            </a:r>
          </a:p>
        </p:txBody>
      </p:sp>
    </p:spTree>
    <p:extLst>
      <p:ext uri="{BB962C8B-B14F-4D97-AF65-F5344CB8AC3E}">
        <p14:creationId xmlns:p14="http://schemas.microsoft.com/office/powerpoint/2010/main" val="576694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pPr eaLnBrk="1" hangingPunct="1"/>
            <a:r>
              <a:rPr lang="en-US" sz="2000" dirty="0" smtClean="0"/>
              <a:t>Even if the interface is implemented by multiple distinct types, you can iterate through an array of interfaces and treat each item identically </a:t>
            </a:r>
          </a:p>
        </p:txBody>
      </p:sp>
      <p:sp>
        <p:nvSpPr>
          <p:cNvPr id="3074" name="Title 1"/>
          <p:cNvSpPr>
            <a:spLocks noGrp="1"/>
          </p:cNvSpPr>
          <p:nvPr>
            <p:ph type="title"/>
          </p:nvPr>
        </p:nvSpPr>
        <p:spPr/>
        <p:txBody>
          <a:bodyPr/>
          <a:lstStyle/>
          <a:p>
            <a:pPr eaLnBrk="1" hangingPunct="1"/>
            <a:r>
              <a:rPr lang="en-US" dirty="0" smtClean="0"/>
              <a:t>Arrays of Interface Types</a:t>
            </a:r>
          </a:p>
        </p:txBody>
      </p:sp>
      <p:pic>
        <p:nvPicPr>
          <p:cNvPr id="10241" name="Picture 1"/>
          <p:cNvPicPr>
            <a:picLocks noChangeAspect="1" noChangeArrowheads="1"/>
          </p:cNvPicPr>
          <p:nvPr/>
        </p:nvPicPr>
        <p:blipFill>
          <a:blip r:embed="rId3"/>
          <a:srcRect/>
          <a:stretch>
            <a:fillRect/>
          </a:stretch>
        </p:blipFill>
        <p:spPr bwMode="auto">
          <a:xfrm>
            <a:off x="602683" y="2278609"/>
            <a:ext cx="8040484" cy="3746612"/>
          </a:xfrm>
          <a:prstGeom prst="rect">
            <a:avLst/>
          </a:prstGeom>
          <a:gradFill>
            <a:gsLst>
              <a:gs pos="0">
                <a:srgbClr val="FFEFD1"/>
              </a:gs>
              <a:gs pos="64999">
                <a:srgbClr val="F0EBD5"/>
              </a:gs>
              <a:gs pos="100000">
                <a:srgbClr val="D1C39F"/>
              </a:gs>
            </a:gsLst>
            <a:lin ang="5400000" scaled="0"/>
          </a:gradFill>
          <a:ln w="19050">
            <a:solidFill>
              <a:schemeClr val="tx1"/>
            </a:solidFill>
            <a:miter lim="800000"/>
            <a:headEnd/>
            <a:tailEnd/>
          </a:ln>
          <a:effectLst>
            <a:outerShdw blurRad="50800" dist="101600" dir="2700000" algn="tl" rotWithShape="0">
              <a:prstClr val="black">
                <a:alpha val="40000"/>
              </a:prstClr>
            </a:outerShdw>
          </a:effectLst>
        </p:spPr>
      </p:pic>
    </p:spTree>
    <p:extLst>
      <p:ext uri="{BB962C8B-B14F-4D97-AF65-F5344CB8AC3E}">
        <p14:creationId xmlns:p14="http://schemas.microsoft.com/office/powerpoint/2010/main" val="1591089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Autofit/>
          </a:bodyPr>
          <a:lstStyle/>
          <a:p>
            <a:pPr eaLnBrk="1" hangingPunct="1"/>
            <a:r>
              <a:rPr lang="en-US" sz="2000" dirty="0" smtClean="0"/>
              <a:t>A class can implement an arbitrary number of interfaces</a:t>
            </a:r>
          </a:p>
          <a:p>
            <a:pPr lvl="1" eaLnBrk="1" hangingPunct="1"/>
            <a:r>
              <a:rPr lang="en-US" sz="1800" dirty="0" smtClean="0"/>
              <a:t>But only have one </a:t>
            </a:r>
            <a:r>
              <a:rPr lang="en-US" sz="1800" dirty="0" err="1" smtClean="0"/>
              <a:t>superclass</a:t>
            </a:r>
            <a:r>
              <a:rPr lang="en-US" sz="1800" dirty="0" smtClean="0"/>
              <a:t>!</a:t>
            </a:r>
          </a:p>
          <a:p>
            <a:pPr eaLnBrk="1" hangingPunct="1">
              <a:buNone/>
            </a:pPr>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u="sng" dirty="0" smtClean="0"/>
          </a:p>
          <a:p>
            <a:pPr eaLnBrk="1" hangingPunct="1"/>
            <a:r>
              <a:rPr lang="en-US" sz="2000" u="sng" dirty="0" smtClean="0"/>
              <a:t>Potential</a:t>
            </a:r>
            <a:r>
              <a:rPr lang="en-US" sz="2000" dirty="0" smtClean="0"/>
              <a:t> name clash!</a:t>
            </a:r>
          </a:p>
        </p:txBody>
      </p:sp>
      <p:sp>
        <p:nvSpPr>
          <p:cNvPr id="3074" name="Title 1"/>
          <p:cNvSpPr>
            <a:spLocks noGrp="1"/>
          </p:cNvSpPr>
          <p:nvPr>
            <p:ph type="title"/>
          </p:nvPr>
        </p:nvSpPr>
        <p:spPr/>
        <p:txBody>
          <a:bodyPr>
            <a:normAutofit fontScale="90000"/>
          </a:bodyPr>
          <a:lstStyle/>
          <a:p>
            <a:pPr eaLnBrk="1" hangingPunct="1"/>
            <a:r>
              <a:rPr lang="en-US" dirty="0" smtClean="0"/>
              <a:t>Multiple Inheritance with</a:t>
            </a:r>
            <a:br>
              <a:rPr lang="en-US" dirty="0" smtClean="0"/>
            </a:br>
            <a:r>
              <a:rPr lang="en-US" dirty="0" smtClean="0"/>
              <a:t>Interface Types</a:t>
            </a:r>
          </a:p>
        </p:txBody>
      </p:sp>
      <p:sp>
        <p:nvSpPr>
          <p:cNvPr id="4" name="Content Placeholder 2"/>
          <p:cNvSpPr txBox="1">
            <a:spLocks/>
          </p:cNvSpPr>
          <p:nvPr/>
        </p:nvSpPr>
        <p:spPr bwMode="auto">
          <a:xfrm>
            <a:off x="294931" y="2204864"/>
            <a:ext cx="2483534" cy="1431040"/>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interface </a:t>
            </a:r>
            <a:r>
              <a:rPr lang="da-DK" b="1" dirty="0" err="1" smtClean="0">
                <a:latin typeface="Consolas" pitchFamily="49" charset="0"/>
              </a:rPr>
              <a:t>IDrawable</a:t>
            </a:r>
            <a:endParaRPr lang="da-DK" b="1" dirty="0" smtClean="0">
              <a:latin typeface="Consolas" pitchFamily="49" charset="0"/>
            </a:endParaRPr>
          </a:p>
          <a:p>
            <a:r>
              <a:rPr lang="da-DK" dirty="0" smtClean="0">
                <a:latin typeface="Consolas" pitchFamily="49" charset="0"/>
              </a:rPr>
              <a:t>{</a:t>
            </a:r>
          </a:p>
          <a:p>
            <a:r>
              <a:rPr lang="da-DK" dirty="0" smtClean="0">
                <a:latin typeface="Consolas" pitchFamily="49" charset="0"/>
              </a:rPr>
              <a:t>   </a:t>
            </a:r>
            <a:r>
              <a:rPr lang="da-DK" dirty="0" err="1" smtClean="0">
                <a:latin typeface="Consolas" pitchFamily="49" charset="0"/>
              </a:rPr>
              <a:t>void</a:t>
            </a:r>
            <a:r>
              <a:rPr lang="da-DK" dirty="0" smtClean="0">
                <a:latin typeface="Consolas" pitchFamily="49" charset="0"/>
              </a:rPr>
              <a:t> Draw();</a:t>
            </a:r>
          </a:p>
          <a:p>
            <a:r>
              <a:rPr lang="da-DK" dirty="0" smtClean="0">
                <a:latin typeface="Consolas" pitchFamily="49" charset="0"/>
              </a:rPr>
              <a:t>}</a:t>
            </a:r>
          </a:p>
        </p:txBody>
      </p:sp>
      <p:sp>
        <p:nvSpPr>
          <p:cNvPr id="5" name="Content Placeholder 2"/>
          <p:cNvSpPr txBox="1">
            <a:spLocks/>
          </p:cNvSpPr>
          <p:nvPr/>
        </p:nvSpPr>
        <p:spPr bwMode="auto">
          <a:xfrm>
            <a:off x="2928926" y="2204864"/>
            <a:ext cx="2651186" cy="1431040"/>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interface </a:t>
            </a:r>
            <a:r>
              <a:rPr lang="da-DK" b="1" dirty="0" err="1" smtClean="0">
                <a:latin typeface="Consolas" pitchFamily="49" charset="0"/>
              </a:rPr>
              <a:t>IPrintable</a:t>
            </a:r>
            <a:endParaRPr lang="da-DK" b="1" dirty="0" smtClean="0">
              <a:latin typeface="Consolas" pitchFamily="49" charset="0"/>
            </a:endParaRPr>
          </a:p>
          <a:p>
            <a:r>
              <a:rPr lang="da-DK" dirty="0" smtClean="0">
                <a:latin typeface="Consolas" pitchFamily="49" charset="0"/>
              </a:rPr>
              <a:t>{</a:t>
            </a:r>
          </a:p>
          <a:p>
            <a:r>
              <a:rPr lang="da-DK" dirty="0" smtClean="0">
                <a:latin typeface="Consolas" pitchFamily="49" charset="0"/>
              </a:rPr>
              <a:t>   </a:t>
            </a:r>
            <a:r>
              <a:rPr lang="da-DK" dirty="0" err="1" smtClean="0">
                <a:latin typeface="Consolas" pitchFamily="49" charset="0"/>
              </a:rPr>
              <a:t>void</a:t>
            </a:r>
            <a:r>
              <a:rPr lang="da-DK" dirty="0" smtClean="0">
                <a:latin typeface="Consolas" pitchFamily="49" charset="0"/>
              </a:rPr>
              <a:t> Print();</a:t>
            </a:r>
          </a:p>
          <a:p>
            <a:r>
              <a:rPr lang="da-DK" dirty="0" smtClean="0">
                <a:latin typeface="Consolas" pitchFamily="49" charset="0"/>
              </a:rPr>
              <a:t>   </a:t>
            </a:r>
            <a:r>
              <a:rPr lang="da-DK" dirty="0" err="1" smtClean="0">
                <a:latin typeface="Consolas" pitchFamily="49" charset="0"/>
              </a:rPr>
              <a:t>void</a:t>
            </a:r>
            <a:r>
              <a:rPr lang="da-DK" dirty="0" smtClean="0">
                <a:latin typeface="Consolas" pitchFamily="49" charset="0"/>
              </a:rPr>
              <a:t> Draw();</a:t>
            </a:r>
          </a:p>
          <a:p>
            <a:r>
              <a:rPr lang="da-DK" dirty="0" smtClean="0">
                <a:latin typeface="Consolas" pitchFamily="49" charset="0"/>
              </a:rPr>
              <a:t>}</a:t>
            </a:r>
          </a:p>
        </p:txBody>
      </p:sp>
      <p:sp>
        <p:nvSpPr>
          <p:cNvPr id="6" name="Content Placeholder 2"/>
          <p:cNvSpPr txBox="1">
            <a:spLocks/>
          </p:cNvSpPr>
          <p:nvPr/>
        </p:nvSpPr>
        <p:spPr bwMode="auto">
          <a:xfrm>
            <a:off x="5720304" y="2204864"/>
            <a:ext cx="3246060" cy="1431040"/>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interface </a:t>
            </a:r>
            <a:r>
              <a:rPr lang="da-DK" b="1" dirty="0" err="1" smtClean="0">
                <a:latin typeface="Consolas" pitchFamily="49" charset="0"/>
              </a:rPr>
              <a:t>IRenderToMemory</a:t>
            </a:r>
            <a:endParaRPr lang="da-DK" b="1" dirty="0" smtClean="0">
              <a:latin typeface="Consolas" pitchFamily="49" charset="0"/>
            </a:endParaRPr>
          </a:p>
          <a:p>
            <a:r>
              <a:rPr lang="da-DK" dirty="0" smtClean="0">
                <a:latin typeface="Consolas" pitchFamily="49" charset="0"/>
              </a:rPr>
              <a:t>{</a:t>
            </a:r>
          </a:p>
          <a:p>
            <a:r>
              <a:rPr lang="da-DK" dirty="0" smtClean="0">
                <a:latin typeface="Consolas" pitchFamily="49" charset="0"/>
              </a:rPr>
              <a:t>   </a:t>
            </a:r>
            <a:r>
              <a:rPr lang="da-DK" dirty="0" err="1" smtClean="0">
                <a:latin typeface="Consolas" pitchFamily="49" charset="0"/>
              </a:rPr>
              <a:t>void</a:t>
            </a:r>
            <a:r>
              <a:rPr lang="da-DK" dirty="0" smtClean="0">
                <a:latin typeface="Consolas" pitchFamily="49" charset="0"/>
              </a:rPr>
              <a:t> Render();</a:t>
            </a:r>
          </a:p>
          <a:p>
            <a:r>
              <a:rPr lang="da-DK" dirty="0" smtClean="0">
                <a:latin typeface="Consolas" pitchFamily="49" charset="0"/>
              </a:rPr>
              <a:t>}</a:t>
            </a:r>
          </a:p>
        </p:txBody>
      </p:sp>
      <p:sp>
        <p:nvSpPr>
          <p:cNvPr id="7" name="Content Placeholder 2"/>
          <p:cNvSpPr txBox="1">
            <a:spLocks/>
          </p:cNvSpPr>
          <p:nvPr/>
        </p:nvSpPr>
        <p:spPr bwMode="auto">
          <a:xfrm>
            <a:off x="294931" y="3709563"/>
            <a:ext cx="8671433" cy="2017364"/>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en-US" dirty="0" smtClean="0">
                <a:latin typeface="Consolas" pitchFamily="49" charset="0"/>
              </a:rPr>
              <a:t>class </a:t>
            </a:r>
            <a:r>
              <a:rPr lang="en-US" dirty="0" err="1" smtClean="0">
                <a:latin typeface="Consolas" pitchFamily="49" charset="0"/>
              </a:rPr>
              <a:t>SuperShape</a:t>
            </a:r>
            <a:r>
              <a:rPr lang="en-US" dirty="0" smtClean="0">
                <a:latin typeface="Consolas" pitchFamily="49" charset="0"/>
              </a:rPr>
              <a:t> </a:t>
            </a:r>
            <a:r>
              <a:rPr lang="en-US" b="1" dirty="0" smtClean="0">
                <a:latin typeface="Consolas" pitchFamily="49" charset="0"/>
              </a:rPr>
              <a:t>: </a:t>
            </a:r>
            <a:r>
              <a:rPr lang="en-US" b="1" dirty="0" err="1" smtClean="0">
                <a:latin typeface="Consolas" pitchFamily="49" charset="0"/>
              </a:rPr>
              <a:t>IDrawable</a:t>
            </a:r>
            <a:r>
              <a:rPr lang="en-US" b="1" dirty="0" smtClean="0">
                <a:latin typeface="Consolas" pitchFamily="49" charset="0"/>
              </a:rPr>
              <a:t>, </a:t>
            </a:r>
            <a:r>
              <a:rPr lang="en-US" b="1" dirty="0" err="1" smtClean="0">
                <a:latin typeface="Consolas" pitchFamily="49" charset="0"/>
              </a:rPr>
              <a:t>IPrintable</a:t>
            </a:r>
            <a:r>
              <a:rPr lang="en-US" b="1" dirty="0" smtClean="0">
                <a:latin typeface="Consolas" pitchFamily="49" charset="0"/>
              </a:rPr>
              <a:t>, </a:t>
            </a:r>
            <a:r>
              <a:rPr lang="en-US" b="1" dirty="0" err="1" smtClean="0">
                <a:latin typeface="Consolas" pitchFamily="49" charset="0"/>
              </a:rPr>
              <a:t>IRenderToMemory</a:t>
            </a:r>
            <a:endParaRPr lang="en-US" b="1" dirty="0" smtClean="0">
              <a:latin typeface="Consolas" pitchFamily="49" charset="0"/>
            </a:endParaRPr>
          </a:p>
          <a:p>
            <a:r>
              <a:rPr lang="da-DK" dirty="0" smtClean="0">
                <a:latin typeface="Consolas" pitchFamily="49" charset="0"/>
              </a:rPr>
              <a:t>{</a:t>
            </a:r>
          </a:p>
          <a:p>
            <a:r>
              <a:rPr lang="da-DK" dirty="0" smtClean="0">
                <a:latin typeface="Consolas" pitchFamily="49" charset="0"/>
              </a:rPr>
              <a:t>   public </a:t>
            </a:r>
            <a:r>
              <a:rPr lang="da-DK" dirty="0" err="1" smtClean="0">
                <a:latin typeface="Consolas" pitchFamily="49" charset="0"/>
              </a:rPr>
              <a:t>void</a:t>
            </a:r>
            <a:r>
              <a:rPr lang="da-DK" dirty="0" smtClean="0">
                <a:latin typeface="Consolas" pitchFamily="49" charset="0"/>
              </a:rPr>
              <a:t> Draw() { ... }</a:t>
            </a:r>
          </a:p>
          <a:p>
            <a:r>
              <a:rPr lang="da-DK" dirty="0" smtClean="0">
                <a:latin typeface="Consolas" pitchFamily="49" charset="0"/>
              </a:rPr>
              <a:t>   public </a:t>
            </a:r>
            <a:r>
              <a:rPr lang="da-DK" dirty="0" err="1" smtClean="0">
                <a:latin typeface="Consolas" pitchFamily="49" charset="0"/>
              </a:rPr>
              <a:t>void</a:t>
            </a:r>
            <a:r>
              <a:rPr lang="da-DK" dirty="0" smtClean="0">
                <a:latin typeface="Consolas" pitchFamily="49" charset="0"/>
              </a:rPr>
              <a:t> Print() { ... }</a:t>
            </a:r>
          </a:p>
          <a:p>
            <a:r>
              <a:rPr lang="da-DK" dirty="0" smtClean="0">
                <a:latin typeface="Consolas" pitchFamily="49" charset="0"/>
              </a:rPr>
              <a:t>   public </a:t>
            </a:r>
            <a:r>
              <a:rPr lang="da-DK" dirty="0" err="1" smtClean="0">
                <a:latin typeface="Consolas" pitchFamily="49" charset="0"/>
              </a:rPr>
              <a:t>void</a:t>
            </a:r>
            <a:r>
              <a:rPr lang="da-DK" dirty="0" smtClean="0">
                <a:latin typeface="Consolas" pitchFamily="49" charset="0"/>
              </a:rPr>
              <a:t> Render() { ... }</a:t>
            </a:r>
          </a:p>
          <a:p>
            <a:r>
              <a:rPr lang="da-DK" dirty="0" smtClean="0">
                <a:latin typeface="Consolas" pitchFamily="49" charset="0"/>
              </a:rPr>
              <a:t>}</a:t>
            </a:r>
          </a:p>
        </p:txBody>
      </p:sp>
      <p:pic>
        <p:nvPicPr>
          <p:cNvPr id="8" name="Picture 7" descr="C:\DSE\Icon Experience\V Collections\v_collections_png\objects_people_industries\128x128\shadow\worker2.png"/>
          <p:cNvPicPr>
            <a:picLocks noChangeAspect="1" noChangeArrowheads="1"/>
          </p:cNvPicPr>
          <p:nvPr/>
        </p:nvPicPr>
        <p:blipFill>
          <a:blip r:embed="rId3"/>
          <a:srcRect/>
          <a:stretch>
            <a:fillRect/>
          </a:stretch>
        </p:blipFill>
        <p:spPr bwMode="auto">
          <a:xfrm>
            <a:off x="7924800" y="5638800"/>
            <a:ext cx="1219200" cy="1219200"/>
          </a:xfrm>
          <a:prstGeom prst="rect">
            <a:avLst/>
          </a:prstGeom>
          <a:noFill/>
        </p:spPr>
      </p:pic>
    </p:spTree>
    <p:extLst>
      <p:ext uri="{BB962C8B-B14F-4D97-AF65-F5344CB8AC3E}">
        <p14:creationId xmlns:p14="http://schemas.microsoft.com/office/powerpoint/2010/main" val="3143434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Autofit/>
          </a:bodyPr>
          <a:lstStyle/>
          <a:p>
            <a:pPr eaLnBrk="1" hangingPunct="1"/>
            <a:r>
              <a:rPr lang="en-US" sz="2000" dirty="0" smtClean="0"/>
              <a:t>But what in the methods are not at all the same?</a:t>
            </a:r>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marL="109728" indent="0" eaLnBrk="1" hangingPunct="1">
              <a:buNone/>
            </a:pPr>
            <a:endParaRPr lang="en-US" sz="2000" dirty="0"/>
          </a:p>
          <a:p>
            <a:pPr marL="109728" indent="0" eaLnBrk="1" hangingPunct="1">
              <a:buNone/>
            </a:pPr>
            <a:endParaRPr lang="en-US" sz="2000" dirty="0" smtClean="0"/>
          </a:p>
          <a:p>
            <a:pPr marL="109728" indent="0" eaLnBrk="1" hangingPunct="1">
              <a:buNone/>
            </a:pPr>
            <a:endParaRPr lang="en-US" sz="2000" dirty="0" smtClean="0"/>
          </a:p>
          <a:p>
            <a:pPr eaLnBrk="1" hangingPunct="1"/>
            <a:r>
              <a:rPr lang="en-US" sz="2000" dirty="0" smtClean="0"/>
              <a:t>How do we signal which method we refer to?</a:t>
            </a:r>
          </a:p>
          <a:p>
            <a:pPr eaLnBrk="1" hangingPunct="1"/>
            <a:endParaRPr lang="en-US" sz="2000" dirty="0"/>
          </a:p>
          <a:p>
            <a:pPr eaLnBrk="1" hangingPunct="1"/>
            <a:endParaRPr lang="en-US" sz="2000" dirty="0" smtClean="0"/>
          </a:p>
          <a:p>
            <a:pPr eaLnBrk="1" hangingPunct="1"/>
            <a:endParaRPr lang="en-US" sz="2000" dirty="0" smtClean="0"/>
          </a:p>
          <a:p>
            <a:pPr eaLnBrk="1" hangingPunct="1"/>
            <a:endParaRPr lang="en-US" sz="2000" dirty="0"/>
          </a:p>
          <a:p>
            <a:pPr eaLnBrk="1" hangingPunct="1"/>
            <a:endParaRPr lang="en-US" sz="2000" dirty="0" smtClean="0"/>
          </a:p>
          <a:p>
            <a:pPr eaLnBrk="1" hangingPunct="1"/>
            <a:endParaRPr lang="en-US" sz="2000" dirty="0" smtClean="0"/>
          </a:p>
        </p:txBody>
      </p:sp>
      <p:sp>
        <p:nvSpPr>
          <p:cNvPr id="3074" name="Title 1"/>
          <p:cNvSpPr>
            <a:spLocks noGrp="1"/>
          </p:cNvSpPr>
          <p:nvPr>
            <p:ph type="title"/>
          </p:nvPr>
        </p:nvSpPr>
        <p:spPr/>
        <p:txBody>
          <a:bodyPr/>
          <a:lstStyle/>
          <a:p>
            <a:pPr eaLnBrk="1" hangingPunct="1"/>
            <a:r>
              <a:rPr lang="en-US" dirty="0" smtClean="0"/>
              <a:t>Name Clashes</a:t>
            </a:r>
          </a:p>
        </p:txBody>
      </p:sp>
      <p:sp>
        <p:nvSpPr>
          <p:cNvPr id="4" name="Content Placeholder 2"/>
          <p:cNvSpPr txBox="1">
            <a:spLocks/>
          </p:cNvSpPr>
          <p:nvPr/>
        </p:nvSpPr>
        <p:spPr bwMode="auto">
          <a:xfrm>
            <a:off x="857224" y="1928802"/>
            <a:ext cx="3426744" cy="1222194"/>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interface </a:t>
            </a:r>
            <a:r>
              <a:rPr lang="da-DK" dirty="0" err="1" smtClean="0">
                <a:latin typeface="Consolas" pitchFamily="49" charset="0"/>
              </a:rPr>
              <a:t>IArtist</a:t>
            </a:r>
            <a:endParaRPr lang="da-DK" dirty="0" smtClean="0">
              <a:latin typeface="Consolas" pitchFamily="49" charset="0"/>
            </a:endParaRPr>
          </a:p>
          <a:p>
            <a:r>
              <a:rPr lang="da-DK" dirty="0" smtClean="0">
                <a:latin typeface="Consolas" pitchFamily="49" charset="0"/>
              </a:rPr>
              <a:t>{</a:t>
            </a:r>
          </a:p>
          <a:p>
            <a:r>
              <a:rPr lang="da-DK" dirty="0" smtClean="0">
                <a:latin typeface="Consolas" pitchFamily="49" charset="0"/>
              </a:rPr>
              <a:t>   </a:t>
            </a:r>
            <a:r>
              <a:rPr lang="da-DK" dirty="0" err="1" smtClean="0">
                <a:latin typeface="Consolas" pitchFamily="49" charset="0"/>
              </a:rPr>
              <a:t>void</a:t>
            </a:r>
            <a:r>
              <a:rPr lang="da-DK" dirty="0" smtClean="0">
                <a:latin typeface="Consolas" pitchFamily="49" charset="0"/>
              </a:rPr>
              <a:t> Draw();</a:t>
            </a:r>
          </a:p>
          <a:p>
            <a:r>
              <a:rPr lang="da-DK" dirty="0" smtClean="0">
                <a:latin typeface="Consolas" pitchFamily="49" charset="0"/>
              </a:rPr>
              <a:t>}</a:t>
            </a:r>
            <a:endParaRPr lang="en-US" b="1" dirty="0" smtClean="0">
              <a:latin typeface="Consolas" pitchFamily="49" charset="0"/>
            </a:endParaRPr>
          </a:p>
        </p:txBody>
      </p:sp>
      <p:sp>
        <p:nvSpPr>
          <p:cNvPr id="6" name="Content Placeholder 2"/>
          <p:cNvSpPr txBox="1">
            <a:spLocks/>
          </p:cNvSpPr>
          <p:nvPr/>
        </p:nvSpPr>
        <p:spPr bwMode="auto">
          <a:xfrm>
            <a:off x="4440524" y="1928802"/>
            <a:ext cx="3371836" cy="1222194"/>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interface </a:t>
            </a:r>
            <a:r>
              <a:rPr lang="da-DK" dirty="0" err="1" smtClean="0">
                <a:latin typeface="Consolas" pitchFamily="49" charset="0"/>
              </a:rPr>
              <a:t>IGunslinger</a:t>
            </a:r>
            <a:endParaRPr lang="da-DK" dirty="0" smtClean="0">
              <a:latin typeface="Consolas" pitchFamily="49" charset="0"/>
            </a:endParaRPr>
          </a:p>
          <a:p>
            <a:r>
              <a:rPr lang="da-DK" dirty="0" smtClean="0">
                <a:latin typeface="Consolas" pitchFamily="49" charset="0"/>
              </a:rPr>
              <a:t>{</a:t>
            </a:r>
          </a:p>
          <a:p>
            <a:r>
              <a:rPr lang="da-DK" dirty="0" smtClean="0">
                <a:latin typeface="Consolas" pitchFamily="49" charset="0"/>
              </a:rPr>
              <a:t>   </a:t>
            </a:r>
            <a:r>
              <a:rPr lang="da-DK" dirty="0" err="1" smtClean="0">
                <a:latin typeface="Consolas" pitchFamily="49" charset="0"/>
              </a:rPr>
              <a:t>void</a:t>
            </a:r>
            <a:r>
              <a:rPr lang="da-DK" dirty="0" smtClean="0">
                <a:latin typeface="Consolas" pitchFamily="49" charset="0"/>
              </a:rPr>
              <a:t> Draw();</a:t>
            </a:r>
          </a:p>
          <a:p>
            <a:r>
              <a:rPr lang="da-DK" dirty="0" smtClean="0">
                <a:latin typeface="Consolas" pitchFamily="49" charset="0"/>
              </a:rPr>
              <a:t>}</a:t>
            </a:r>
            <a:endParaRPr lang="en-US" b="1" dirty="0" smtClean="0">
              <a:latin typeface="Consolas" pitchFamily="49" charset="0"/>
            </a:endParaRPr>
          </a:p>
        </p:txBody>
      </p:sp>
      <p:sp>
        <p:nvSpPr>
          <p:cNvPr id="7" name="Content Placeholder 2"/>
          <p:cNvSpPr txBox="1">
            <a:spLocks/>
          </p:cNvSpPr>
          <p:nvPr/>
        </p:nvSpPr>
        <p:spPr bwMode="auto">
          <a:xfrm>
            <a:off x="857224" y="3214686"/>
            <a:ext cx="6955136" cy="1222426"/>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err="1" smtClean="0">
                <a:latin typeface="Consolas" pitchFamily="49" charset="0"/>
              </a:rPr>
              <a:t>class</a:t>
            </a:r>
            <a:r>
              <a:rPr lang="da-DK" dirty="0" smtClean="0">
                <a:latin typeface="Consolas" pitchFamily="49" charset="0"/>
              </a:rPr>
              <a:t> </a:t>
            </a:r>
            <a:r>
              <a:rPr lang="da-DK" dirty="0" err="1" smtClean="0">
                <a:latin typeface="Consolas" pitchFamily="49" charset="0"/>
              </a:rPr>
              <a:t>ArtisticCowboy</a:t>
            </a:r>
            <a:r>
              <a:rPr lang="da-DK" dirty="0" smtClean="0">
                <a:latin typeface="Consolas" pitchFamily="49" charset="0"/>
              </a:rPr>
              <a:t> : </a:t>
            </a:r>
            <a:r>
              <a:rPr lang="da-DK" dirty="0" err="1" smtClean="0">
                <a:latin typeface="Consolas" pitchFamily="49" charset="0"/>
              </a:rPr>
              <a:t>IArtist</a:t>
            </a:r>
            <a:r>
              <a:rPr lang="da-DK" dirty="0" smtClean="0">
                <a:latin typeface="Consolas" pitchFamily="49" charset="0"/>
              </a:rPr>
              <a:t>, </a:t>
            </a:r>
            <a:r>
              <a:rPr lang="da-DK" dirty="0" err="1" smtClean="0">
                <a:latin typeface="Consolas" pitchFamily="49" charset="0"/>
              </a:rPr>
              <a:t>IGunslinger</a:t>
            </a:r>
            <a:endParaRPr lang="da-DK" dirty="0" smtClean="0">
              <a:latin typeface="Consolas" pitchFamily="49" charset="0"/>
            </a:endParaRPr>
          </a:p>
          <a:p>
            <a:r>
              <a:rPr lang="da-DK" dirty="0" smtClean="0">
                <a:latin typeface="Consolas" pitchFamily="49" charset="0"/>
              </a:rPr>
              <a:t>{</a:t>
            </a:r>
          </a:p>
          <a:p>
            <a:r>
              <a:rPr lang="da-DK" dirty="0" smtClean="0">
                <a:latin typeface="Consolas" pitchFamily="49" charset="0"/>
              </a:rPr>
              <a:t>   public </a:t>
            </a:r>
            <a:r>
              <a:rPr lang="da-DK" dirty="0" err="1" smtClean="0">
                <a:latin typeface="Consolas" pitchFamily="49" charset="0"/>
              </a:rPr>
              <a:t>void</a:t>
            </a:r>
            <a:r>
              <a:rPr lang="da-DK" dirty="0" smtClean="0">
                <a:latin typeface="Consolas" pitchFamily="49" charset="0"/>
              </a:rPr>
              <a:t> Draw(); // </a:t>
            </a:r>
            <a:r>
              <a:rPr lang="da-DK" b="1" dirty="0" smtClean="0">
                <a:latin typeface="Consolas" pitchFamily="49" charset="0"/>
              </a:rPr>
              <a:t>???</a:t>
            </a:r>
          </a:p>
          <a:p>
            <a:r>
              <a:rPr lang="da-DK" dirty="0" smtClean="0">
                <a:latin typeface="Consolas" pitchFamily="49" charset="0"/>
              </a:rPr>
              <a:t>}</a:t>
            </a:r>
          </a:p>
        </p:txBody>
      </p:sp>
    </p:spTree>
    <p:extLst>
      <p:ext uri="{BB962C8B-B14F-4D97-AF65-F5344CB8AC3E}">
        <p14:creationId xmlns:p14="http://schemas.microsoft.com/office/powerpoint/2010/main" val="246652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Autofit/>
          </a:bodyPr>
          <a:lstStyle/>
          <a:p>
            <a:pPr eaLnBrk="1" hangingPunct="1"/>
            <a:r>
              <a:rPr lang="en-US" sz="2000" dirty="0" smtClean="0"/>
              <a:t>Interfaces can be implemented </a:t>
            </a:r>
            <a:r>
              <a:rPr lang="en-US" sz="2000" i="1" dirty="0" smtClean="0"/>
              <a:t>explicitly</a:t>
            </a:r>
            <a:r>
              <a:rPr lang="en-US" sz="2000" dirty="0" smtClean="0"/>
              <a:t> to resolve name clashes</a:t>
            </a:r>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r>
              <a:rPr lang="en-US" sz="2000" dirty="0" smtClean="0"/>
              <a:t>Can </a:t>
            </a:r>
            <a:r>
              <a:rPr lang="en-US" sz="2000" u="sng" dirty="0" smtClean="0"/>
              <a:t>only</a:t>
            </a:r>
            <a:r>
              <a:rPr lang="en-US" sz="2000" dirty="0" smtClean="0"/>
              <a:t> be accessed through the corresponding interface</a:t>
            </a:r>
          </a:p>
          <a:p>
            <a:pPr eaLnBrk="1" hangingPunct="1"/>
            <a:r>
              <a:rPr lang="en-US" sz="2000" dirty="0" smtClean="0"/>
              <a:t>No access modifier on method</a:t>
            </a:r>
          </a:p>
          <a:p>
            <a:pPr eaLnBrk="1" hangingPunct="1"/>
            <a:r>
              <a:rPr lang="en-US" sz="2000" dirty="0" smtClean="0"/>
              <a:t>Cannot be virtual or overridden!</a:t>
            </a:r>
          </a:p>
        </p:txBody>
      </p:sp>
      <p:sp>
        <p:nvSpPr>
          <p:cNvPr id="3074" name="Title 1"/>
          <p:cNvSpPr>
            <a:spLocks noGrp="1"/>
          </p:cNvSpPr>
          <p:nvPr>
            <p:ph type="title"/>
          </p:nvPr>
        </p:nvSpPr>
        <p:spPr/>
        <p:txBody>
          <a:bodyPr/>
          <a:lstStyle/>
          <a:p>
            <a:pPr eaLnBrk="1" hangingPunct="1"/>
            <a:r>
              <a:rPr lang="en-US" dirty="0" smtClean="0"/>
              <a:t>Explicit Interface Implementation</a:t>
            </a:r>
          </a:p>
        </p:txBody>
      </p:sp>
      <p:pic>
        <p:nvPicPr>
          <p:cNvPr id="5" name="Picture 4" descr="C:\DSE\Icon Experience\V Collections\v_collections_png\objects_people_industries\128x128\shadow\worker2.png"/>
          <p:cNvPicPr>
            <a:picLocks noChangeAspect="1" noChangeArrowheads="1"/>
          </p:cNvPicPr>
          <p:nvPr/>
        </p:nvPicPr>
        <p:blipFill>
          <a:blip r:embed="rId3"/>
          <a:srcRect/>
          <a:stretch>
            <a:fillRect/>
          </a:stretch>
        </p:blipFill>
        <p:spPr bwMode="auto">
          <a:xfrm>
            <a:off x="7924800" y="5638800"/>
            <a:ext cx="1219200" cy="1219200"/>
          </a:xfrm>
          <a:prstGeom prst="rect">
            <a:avLst/>
          </a:prstGeom>
          <a:noFill/>
        </p:spPr>
      </p:pic>
      <p:sp>
        <p:nvSpPr>
          <p:cNvPr id="8" name="Content Placeholder 2"/>
          <p:cNvSpPr txBox="1">
            <a:spLocks/>
          </p:cNvSpPr>
          <p:nvPr/>
        </p:nvSpPr>
        <p:spPr bwMode="auto">
          <a:xfrm>
            <a:off x="859719" y="1878098"/>
            <a:ext cx="2994696" cy="1213306"/>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interface </a:t>
            </a:r>
            <a:r>
              <a:rPr lang="da-DK" dirty="0" err="1" smtClean="0">
                <a:latin typeface="Consolas" pitchFamily="49" charset="0"/>
              </a:rPr>
              <a:t>IArtist</a:t>
            </a:r>
            <a:endParaRPr lang="da-DK" dirty="0" smtClean="0">
              <a:latin typeface="Consolas" pitchFamily="49" charset="0"/>
            </a:endParaRPr>
          </a:p>
          <a:p>
            <a:r>
              <a:rPr lang="da-DK" dirty="0" smtClean="0">
                <a:latin typeface="Consolas" pitchFamily="49" charset="0"/>
              </a:rPr>
              <a:t>{</a:t>
            </a:r>
          </a:p>
          <a:p>
            <a:r>
              <a:rPr lang="da-DK" dirty="0" smtClean="0">
                <a:latin typeface="Consolas" pitchFamily="49" charset="0"/>
              </a:rPr>
              <a:t>   </a:t>
            </a:r>
            <a:r>
              <a:rPr lang="da-DK" dirty="0" err="1" smtClean="0">
                <a:latin typeface="Consolas" pitchFamily="49" charset="0"/>
              </a:rPr>
              <a:t>void</a:t>
            </a:r>
            <a:r>
              <a:rPr lang="da-DK" dirty="0" smtClean="0">
                <a:latin typeface="Consolas" pitchFamily="49" charset="0"/>
              </a:rPr>
              <a:t> Draw();</a:t>
            </a:r>
          </a:p>
          <a:p>
            <a:r>
              <a:rPr lang="da-DK" dirty="0" smtClean="0">
                <a:latin typeface="Consolas" pitchFamily="49" charset="0"/>
              </a:rPr>
              <a:t>}</a:t>
            </a:r>
            <a:endParaRPr lang="en-US" b="1" dirty="0" smtClean="0">
              <a:latin typeface="Consolas" pitchFamily="49" charset="0"/>
            </a:endParaRPr>
          </a:p>
        </p:txBody>
      </p:sp>
      <p:sp>
        <p:nvSpPr>
          <p:cNvPr id="9" name="Content Placeholder 2"/>
          <p:cNvSpPr txBox="1">
            <a:spLocks/>
          </p:cNvSpPr>
          <p:nvPr/>
        </p:nvSpPr>
        <p:spPr bwMode="auto">
          <a:xfrm>
            <a:off x="5592652" y="1878098"/>
            <a:ext cx="3083804" cy="1213306"/>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interface </a:t>
            </a:r>
            <a:r>
              <a:rPr lang="da-DK" dirty="0" err="1" smtClean="0">
                <a:latin typeface="Consolas" pitchFamily="49" charset="0"/>
              </a:rPr>
              <a:t>IGunslinger</a:t>
            </a:r>
            <a:endParaRPr lang="da-DK" dirty="0" smtClean="0">
              <a:latin typeface="Consolas" pitchFamily="49" charset="0"/>
            </a:endParaRPr>
          </a:p>
          <a:p>
            <a:r>
              <a:rPr lang="da-DK" dirty="0" smtClean="0">
                <a:latin typeface="Consolas" pitchFamily="49" charset="0"/>
              </a:rPr>
              <a:t>{</a:t>
            </a:r>
          </a:p>
          <a:p>
            <a:r>
              <a:rPr lang="da-DK" dirty="0" smtClean="0">
                <a:latin typeface="Consolas" pitchFamily="49" charset="0"/>
              </a:rPr>
              <a:t>   </a:t>
            </a:r>
            <a:r>
              <a:rPr lang="da-DK" dirty="0" err="1" smtClean="0">
                <a:latin typeface="Consolas" pitchFamily="49" charset="0"/>
              </a:rPr>
              <a:t>void</a:t>
            </a:r>
            <a:r>
              <a:rPr lang="da-DK" dirty="0" smtClean="0">
                <a:latin typeface="Consolas" pitchFamily="49" charset="0"/>
              </a:rPr>
              <a:t> Draw();</a:t>
            </a:r>
          </a:p>
          <a:p>
            <a:r>
              <a:rPr lang="da-DK" dirty="0" smtClean="0">
                <a:latin typeface="Consolas" pitchFamily="49" charset="0"/>
              </a:rPr>
              <a:t>}</a:t>
            </a:r>
            <a:endParaRPr lang="en-US" b="1" dirty="0" smtClean="0">
              <a:latin typeface="Consolas" pitchFamily="49" charset="0"/>
            </a:endParaRPr>
          </a:p>
        </p:txBody>
      </p:sp>
      <p:sp>
        <p:nvSpPr>
          <p:cNvPr id="10" name="Content Placeholder 2"/>
          <p:cNvSpPr txBox="1">
            <a:spLocks/>
          </p:cNvSpPr>
          <p:nvPr/>
        </p:nvSpPr>
        <p:spPr bwMode="auto">
          <a:xfrm>
            <a:off x="857224" y="3214686"/>
            <a:ext cx="7819232" cy="1438450"/>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err="1" smtClean="0">
                <a:latin typeface="Consolas" pitchFamily="49" charset="0"/>
              </a:rPr>
              <a:t>class</a:t>
            </a:r>
            <a:r>
              <a:rPr lang="da-DK" dirty="0" smtClean="0">
                <a:latin typeface="Consolas" pitchFamily="49" charset="0"/>
              </a:rPr>
              <a:t> </a:t>
            </a:r>
            <a:r>
              <a:rPr lang="da-DK" dirty="0" err="1" smtClean="0">
                <a:latin typeface="Consolas" pitchFamily="49" charset="0"/>
              </a:rPr>
              <a:t>ArtisticCowboy</a:t>
            </a:r>
            <a:r>
              <a:rPr lang="da-DK" dirty="0" smtClean="0">
                <a:latin typeface="Consolas" pitchFamily="49" charset="0"/>
              </a:rPr>
              <a:t> : </a:t>
            </a:r>
            <a:r>
              <a:rPr lang="da-DK" dirty="0" err="1" smtClean="0">
                <a:latin typeface="Consolas" pitchFamily="49" charset="0"/>
              </a:rPr>
              <a:t>IArtist</a:t>
            </a:r>
            <a:r>
              <a:rPr lang="da-DK" dirty="0" smtClean="0">
                <a:latin typeface="Consolas" pitchFamily="49" charset="0"/>
              </a:rPr>
              <a:t>, </a:t>
            </a:r>
            <a:r>
              <a:rPr lang="da-DK" dirty="0" err="1" smtClean="0">
                <a:latin typeface="Consolas" pitchFamily="49" charset="0"/>
              </a:rPr>
              <a:t>IGunslinger</a:t>
            </a:r>
            <a:endParaRPr lang="da-DK" dirty="0" smtClean="0">
              <a:latin typeface="Consolas" pitchFamily="49" charset="0"/>
            </a:endParaRPr>
          </a:p>
          <a:p>
            <a:r>
              <a:rPr lang="da-DK" dirty="0" smtClean="0">
                <a:latin typeface="Consolas" pitchFamily="49" charset="0"/>
              </a:rPr>
              <a:t>{</a:t>
            </a:r>
          </a:p>
          <a:p>
            <a:r>
              <a:rPr lang="da-DK" dirty="0" smtClean="0">
                <a:latin typeface="Consolas" pitchFamily="49" charset="0"/>
              </a:rPr>
              <a:t>   </a:t>
            </a:r>
            <a:r>
              <a:rPr lang="da-DK" dirty="0" err="1" smtClean="0">
                <a:latin typeface="Consolas" pitchFamily="49" charset="0"/>
              </a:rPr>
              <a:t>void</a:t>
            </a:r>
            <a:r>
              <a:rPr lang="da-DK" dirty="0" smtClean="0">
                <a:latin typeface="Consolas" pitchFamily="49" charset="0"/>
              </a:rPr>
              <a:t> </a:t>
            </a:r>
            <a:r>
              <a:rPr lang="da-DK" b="1" dirty="0" err="1" smtClean="0">
                <a:latin typeface="Consolas" pitchFamily="49" charset="0"/>
              </a:rPr>
              <a:t>IArtist.Draw</a:t>
            </a:r>
            <a:r>
              <a:rPr lang="da-DK" b="1" dirty="0" smtClean="0">
                <a:latin typeface="Consolas" pitchFamily="49" charset="0"/>
              </a:rPr>
              <a:t>() </a:t>
            </a:r>
            <a:r>
              <a:rPr lang="da-DK" dirty="0" smtClean="0">
                <a:latin typeface="Consolas" pitchFamily="49" charset="0"/>
              </a:rPr>
              <a:t>{ ... }</a:t>
            </a:r>
          </a:p>
          <a:p>
            <a:r>
              <a:rPr lang="da-DK" dirty="0" smtClean="0">
                <a:latin typeface="Consolas" pitchFamily="49" charset="0"/>
              </a:rPr>
              <a:t>   </a:t>
            </a:r>
            <a:r>
              <a:rPr lang="da-DK" dirty="0" err="1" smtClean="0">
                <a:latin typeface="Consolas" pitchFamily="49" charset="0"/>
              </a:rPr>
              <a:t>void</a:t>
            </a:r>
            <a:r>
              <a:rPr lang="da-DK" dirty="0" smtClean="0">
                <a:latin typeface="Consolas" pitchFamily="49" charset="0"/>
              </a:rPr>
              <a:t> </a:t>
            </a:r>
            <a:r>
              <a:rPr lang="da-DK" b="1" dirty="0" err="1" smtClean="0">
                <a:latin typeface="Consolas" pitchFamily="49" charset="0"/>
              </a:rPr>
              <a:t>IGunslinger.Draw</a:t>
            </a:r>
            <a:r>
              <a:rPr lang="da-DK" b="1" dirty="0" smtClean="0">
                <a:latin typeface="Consolas" pitchFamily="49" charset="0"/>
              </a:rPr>
              <a:t>() </a:t>
            </a:r>
            <a:r>
              <a:rPr lang="da-DK" dirty="0" smtClean="0">
                <a:latin typeface="Consolas" pitchFamily="49" charset="0"/>
              </a:rPr>
              <a:t>{ ... }</a:t>
            </a:r>
          </a:p>
          <a:p>
            <a:r>
              <a:rPr lang="da-DK" dirty="0" smtClean="0">
                <a:latin typeface="Consolas" pitchFamily="49" charset="0"/>
              </a:rPr>
              <a:t>}</a:t>
            </a:r>
          </a:p>
        </p:txBody>
      </p:sp>
      <p:sp>
        <p:nvSpPr>
          <p:cNvPr id="11" name="Content Placeholder 2"/>
          <p:cNvSpPr txBox="1">
            <a:spLocks/>
          </p:cNvSpPr>
          <p:nvPr/>
        </p:nvSpPr>
        <p:spPr bwMode="auto">
          <a:xfrm>
            <a:off x="2650468" y="5785229"/>
            <a:ext cx="5274332" cy="571504"/>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err="1" smtClean="0">
                <a:latin typeface="Consolas" pitchFamily="49" charset="0"/>
              </a:rPr>
              <a:t>ArtisticCowboy</a:t>
            </a:r>
            <a:r>
              <a:rPr lang="da-DK" dirty="0" smtClean="0">
                <a:latin typeface="Consolas" pitchFamily="49" charset="0"/>
              </a:rPr>
              <a:t> </a:t>
            </a:r>
            <a:r>
              <a:rPr lang="da-DK" dirty="0" err="1" smtClean="0">
                <a:latin typeface="Consolas" pitchFamily="49" charset="0"/>
              </a:rPr>
              <a:t>ac</a:t>
            </a:r>
            <a:r>
              <a:rPr lang="da-DK" dirty="0" smtClean="0">
                <a:latin typeface="Consolas" pitchFamily="49" charset="0"/>
              </a:rPr>
              <a:t> = new </a:t>
            </a:r>
            <a:r>
              <a:rPr lang="da-DK" dirty="0" err="1" smtClean="0">
                <a:latin typeface="Consolas" pitchFamily="49" charset="0"/>
              </a:rPr>
              <a:t>ArtisticCowboy</a:t>
            </a:r>
            <a:r>
              <a:rPr lang="da-DK" dirty="0" smtClean="0">
                <a:latin typeface="Consolas" pitchFamily="49" charset="0"/>
              </a:rPr>
              <a:t>();</a:t>
            </a:r>
          </a:p>
          <a:p>
            <a:r>
              <a:rPr lang="da-DK" dirty="0" err="1" smtClean="0">
                <a:latin typeface="Consolas" pitchFamily="49" charset="0"/>
              </a:rPr>
              <a:t>ac.Draw</a:t>
            </a:r>
            <a:r>
              <a:rPr lang="da-DK" dirty="0" smtClean="0">
                <a:latin typeface="Consolas" pitchFamily="49" charset="0"/>
              </a:rPr>
              <a:t>();</a:t>
            </a:r>
          </a:p>
        </p:txBody>
      </p:sp>
      <p:pic>
        <p:nvPicPr>
          <p:cNvPr id="37890" name="Picture 2" descr="C:\DSE\Icon Experience\V Collections\v_collections_png\basic_foundation\32x32\shadow\delete.png"/>
          <p:cNvPicPr>
            <a:picLocks noChangeAspect="1" noChangeArrowheads="1"/>
          </p:cNvPicPr>
          <p:nvPr/>
        </p:nvPicPr>
        <p:blipFill>
          <a:blip r:embed="rId4"/>
          <a:srcRect/>
          <a:stretch>
            <a:fillRect/>
          </a:stretch>
        </p:blipFill>
        <p:spPr bwMode="auto">
          <a:xfrm>
            <a:off x="3927017" y="6105524"/>
            <a:ext cx="304800" cy="304800"/>
          </a:xfrm>
          <a:prstGeom prst="rect">
            <a:avLst/>
          </a:prstGeom>
          <a:noFill/>
        </p:spPr>
      </p:pic>
    </p:spTree>
    <p:extLst>
      <p:ext uri="{BB962C8B-B14F-4D97-AF65-F5344CB8AC3E}">
        <p14:creationId xmlns:p14="http://schemas.microsoft.com/office/powerpoint/2010/main" val="795943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Autofit/>
          </a:bodyPr>
          <a:lstStyle/>
          <a:p>
            <a:pPr eaLnBrk="1" hangingPunct="1"/>
            <a:r>
              <a:rPr lang="en-US" sz="2000" dirty="0" smtClean="0"/>
              <a:t>An interface can extend an arbitrary number of interfaces</a:t>
            </a:r>
          </a:p>
          <a:p>
            <a:pPr eaLnBrk="1" hangingPunct="1"/>
            <a:r>
              <a:rPr lang="en-US" sz="2000" dirty="0" smtClean="0"/>
              <a:t>Arrange your related interfaces into interface hierarchies!</a:t>
            </a:r>
          </a:p>
          <a:p>
            <a:pPr eaLnBrk="1" hangingPunct="1"/>
            <a:r>
              <a:rPr lang="en-US" sz="2000" dirty="0" smtClean="0"/>
              <a:t>This has been done extensively through the .NET Framework classes</a:t>
            </a:r>
          </a:p>
          <a:p>
            <a:pPr lvl="1" eaLnBrk="1" hangingPunct="1"/>
            <a:r>
              <a:rPr lang="en-US" sz="1800" dirty="0" smtClean="0"/>
              <a:t>E.g. </a:t>
            </a:r>
            <a:r>
              <a:rPr lang="en-US" sz="1800" dirty="0" err="1" smtClean="0">
                <a:latin typeface="Consolas" pitchFamily="49" charset="0"/>
              </a:rPr>
              <a:t>IList</a:t>
            </a:r>
            <a:r>
              <a:rPr lang="en-US" sz="1800" dirty="0" smtClean="0"/>
              <a:t>, </a:t>
            </a:r>
            <a:r>
              <a:rPr lang="en-US" sz="1800" dirty="0" err="1" smtClean="0">
                <a:latin typeface="Consolas" pitchFamily="49" charset="0"/>
              </a:rPr>
              <a:t>ICollection</a:t>
            </a:r>
            <a:r>
              <a:rPr lang="en-US" sz="1800" dirty="0" smtClean="0"/>
              <a:t>, …</a:t>
            </a:r>
          </a:p>
          <a:p>
            <a:pPr lvl="1" eaLnBrk="1" hangingPunct="1"/>
            <a:endParaRPr lang="en-US" sz="1800" dirty="0" smtClean="0"/>
          </a:p>
          <a:p>
            <a:pPr lvl="1" eaLnBrk="1" hangingPunct="1"/>
            <a:endParaRPr lang="en-US" sz="1800" dirty="0" smtClean="0"/>
          </a:p>
          <a:p>
            <a:pPr lvl="1" eaLnBrk="1" hangingPunct="1"/>
            <a:endParaRPr lang="en-US" sz="1800" dirty="0" smtClean="0"/>
          </a:p>
          <a:p>
            <a:pPr eaLnBrk="1" hangingPunct="1">
              <a:buNone/>
            </a:pPr>
            <a:endParaRPr lang="en-US" sz="2000" dirty="0" smtClean="0"/>
          </a:p>
          <a:p>
            <a:pPr eaLnBrk="1" hangingPunct="1"/>
            <a:endParaRPr lang="en-US" sz="2000" dirty="0" smtClean="0"/>
          </a:p>
          <a:p>
            <a:pPr eaLnBrk="1" hangingPunct="1"/>
            <a:r>
              <a:rPr lang="en-US" sz="2000" dirty="0" smtClean="0"/>
              <a:t>An interface cannot be more accessible than it’s base interface!</a:t>
            </a:r>
          </a:p>
        </p:txBody>
      </p:sp>
      <p:sp>
        <p:nvSpPr>
          <p:cNvPr id="3074" name="Title 1"/>
          <p:cNvSpPr>
            <a:spLocks noGrp="1"/>
          </p:cNvSpPr>
          <p:nvPr>
            <p:ph type="title"/>
          </p:nvPr>
        </p:nvSpPr>
        <p:spPr/>
        <p:txBody>
          <a:bodyPr>
            <a:normAutofit/>
          </a:bodyPr>
          <a:lstStyle/>
          <a:p>
            <a:pPr eaLnBrk="1" hangingPunct="1"/>
            <a:r>
              <a:rPr lang="en-US" dirty="0" smtClean="0"/>
              <a:t>Designing Interface Hierarchies</a:t>
            </a:r>
          </a:p>
        </p:txBody>
      </p:sp>
      <p:sp>
        <p:nvSpPr>
          <p:cNvPr id="5" name="Content Placeholder 2"/>
          <p:cNvSpPr txBox="1">
            <a:spLocks/>
          </p:cNvSpPr>
          <p:nvPr/>
        </p:nvSpPr>
        <p:spPr bwMode="auto">
          <a:xfrm>
            <a:off x="683568" y="2935269"/>
            <a:ext cx="6570476" cy="1185899"/>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public interface </a:t>
            </a:r>
            <a:r>
              <a:rPr lang="da-DK" dirty="0" err="1" smtClean="0">
                <a:latin typeface="Consolas" pitchFamily="49" charset="0"/>
              </a:rPr>
              <a:t>IList</a:t>
            </a:r>
            <a:r>
              <a:rPr lang="da-DK" dirty="0" smtClean="0">
                <a:latin typeface="Consolas" pitchFamily="49" charset="0"/>
              </a:rPr>
              <a:t> </a:t>
            </a:r>
            <a:r>
              <a:rPr lang="da-DK" b="1" dirty="0" smtClean="0">
                <a:latin typeface="Consolas" pitchFamily="49" charset="0"/>
              </a:rPr>
              <a:t>: </a:t>
            </a:r>
            <a:r>
              <a:rPr lang="da-DK" b="1" dirty="0" err="1" smtClean="0">
                <a:latin typeface="Consolas" pitchFamily="49" charset="0"/>
              </a:rPr>
              <a:t>ICollection</a:t>
            </a:r>
            <a:r>
              <a:rPr lang="da-DK" b="1" dirty="0" smtClean="0">
                <a:latin typeface="Consolas" pitchFamily="49" charset="0"/>
              </a:rPr>
              <a:t>, </a:t>
            </a:r>
            <a:r>
              <a:rPr lang="da-DK" b="1" dirty="0" err="1" smtClean="0">
                <a:latin typeface="Consolas" pitchFamily="49" charset="0"/>
              </a:rPr>
              <a:t>IEnumerable</a:t>
            </a:r>
            <a:endParaRPr lang="da-DK" b="1" dirty="0" smtClean="0">
              <a:latin typeface="Consolas" pitchFamily="49" charset="0"/>
            </a:endParaRPr>
          </a:p>
          <a:p>
            <a:r>
              <a:rPr lang="da-DK" dirty="0" smtClean="0">
                <a:latin typeface="Consolas" pitchFamily="49" charset="0"/>
              </a:rPr>
              <a:t>{</a:t>
            </a:r>
          </a:p>
          <a:p>
            <a:r>
              <a:rPr lang="da-DK" dirty="0" smtClean="0">
                <a:latin typeface="Consolas" pitchFamily="49" charset="0"/>
              </a:rPr>
              <a:t>   ...</a:t>
            </a:r>
          </a:p>
          <a:p>
            <a:r>
              <a:rPr lang="da-DK" dirty="0" smtClean="0">
                <a:latin typeface="Consolas" pitchFamily="49" charset="0"/>
              </a:rPr>
              <a:t>}</a:t>
            </a:r>
          </a:p>
        </p:txBody>
      </p:sp>
      <p:pic>
        <p:nvPicPr>
          <p:cNvPr id="6" name="Picture 5" descr="C:\DSE\Icon Experience\V Collections\v_collections_png\objects_people_industries\128x128\shadow\worker2.png"/>
          <p:cNvPicPr>
            <a:picLocks noChangeAspect="1" noChangeArrowheads="1"/>
          </p:cNvPicPr>
          <p:nvPr/>
        </p:nvPicPr>
        <p:blipFill>
          <a:blip r:embed="rId3"/>
          <a:srcRect/>
          <a:stretch>
            <a:fillRect/>
          </a:stretch>
        </p:blipFill>
        <p:spPr bwMode="auto">
          <a:xfrm>
            <a:off x="7924800" y="5638800"/>
            <a:ext cx="1219200" cy="1219200"/>
          </a:xfrm>
          <a:prstGeom prst="rect">
            <a:avLst/>
          </a:prstGeom>
          <a:noFill/>
        </p:spPr>
      </p:pic>
    </p:spTree>
    <p:extLst>
      <p:ext uri="{BB962C8B-B14F-4D97-AF65-F5344CB8AC3E}">
        <p14:creationId xmlns:p14="http://schemas.microsoft.com/office/powerpoint/2010/main" val="1830876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da-DK"/>
          </a:p>
        </p:txBody>
      </p:sp>
      <p:sp>
        <p:nvSpPr>
          <p:cNvPr id="3074" name="Title 1"/>
          <p:cNvSpPr>
            <a:spLocks noGrp="1"/>
          </p:cNvSpPr>
          <p:nvPr>
            <p:ph type="title"/>
          </p:nvPr>
        </p:nvSpPr>
        <p:spPr/>
        <p:txBody>
          <a:bodyPr>
            <a:normAutofit fontScale="90000"/>
          </a:bodyPr>
          <a:lstStyle/>
          <a:p>
            <a:pPr eaLnBrk="1" hangingPunct="1"/>
            <a:r>
              <a:rPr lang="en-US" dirty="0" smtClean="0"/>
              <a:t>Quiz: Designing Interfaces –</a:t>
            </a:r>
            <a:br>
              <a:rPr lang="en-US" dirty="0" smtClean="0"/>
            </a:br>
            <a:r>
              <a:rPr lang="en-US" dirty="0" smtClean="0"/>
              <a:t>Right or Wrong?</a:t>
            </a:r>
          </a:p>
        </p:txBody>
      </p:sp>
      <p:sp>
        <p:nvSpPr>
          <p:cNvPr id="4" name="Content Placeholder 2"/>
          <p:cNvSpPr txBox="1">
            <a:spLocks/>
          </p:cNvSpPr>
          <p:nvPr/>
        </p:nvSpPr>
        <p:spPr bwMode="auto">
          <a:xfrm>
            <a:off x="785786" y="1500174"/>
            <a:ext cx="7530630" cy="1136738"/>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interface </a:t>
            </a:r>
            <a:r>
              <a:rPr lang="da-DK" dirty="0" err="1" smtClean="0">
                <a:latin typeface="Consolas" pitchFamily="49" charset="0"/>
              </a:rPr>
              <a:t>IDrawable</a:t>
            </a:r>
            <a:endParaRPr lang="da-DK" dirty="0" smtClean="0">
              <a:latin typeface="Consolas" pitchFamily="49" charset="0"/>
            </a:endParaRPr>
          </a:p>
          <a:p>
            <a:r>
              <a:rPr lang="da-DK" dirty="0" smtClean="0">
                <a:latin typeface="Consolas" pitchFamily="49" charset="0"/>
              </a:rPr>
              <a:t>{</a:t>
            </a:r>
          </a:p>
          <a:p>
            <a:r>
              <a:rPr lang="da-DK" dirty="0" smtClean="0">
                <a:latin typeface="Consolas" pitchFamily="49" charset="0"/>
              </a:rPr>
              <a:t>   </a:t>
            </a:r>
            <a:r>
              <a:rPr lang="da-DK" dirty="0" err="1" smtClean="0">
                <a:latin typeface="Consolas" pitchFamily="49" charset="0"/>
              </a:rPr>
              <a:t>void</a:t>
            </a:r>
            <a:r>
              <a:rPr lang="da-DK" dirty="0" smtClean="0">
                <a:latin typeface="Consolas" pitchFamily="49" charset="0"/>
              </a:rPr>
              <a:t> Draw();</a:t>
            </a:r>
          </a:p>
          <a:p>
            <a:r>
              <a:rPr lang="da-DK" dirty="0" smtClean="0">
                <a:latin typeface="Consolas" pitchFamily="49" charset="0"/>
              </a:rPr>
              <a:t>}</a:t>
            </a:r>
          </a:p>
        </p:txBody>
      </p:sp>
      <p:sp>
        <p:nvSpPr>
          <p:cNvPr id="5" name="Content Placeholder 2"/>
          <p:cNvSpPr txBox="1">
            <a:spLocks/>
          </p:cNvSpPr>
          <p:nvPr/>
        </p:nvSpPr>
        <p:spPr bwMode="auto">
          <a:xfrm>
            <a:off x="785786" y="5362956"/>
            <a:ext cx="7530630" cy="1162388"/>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err="1" smtClean="0">
                <a:latin typeface="Consolas" pitchFamily="49" charset="0"/>
              </a:rPr>
              <a:t>class</a:t>
            </a:r>
            <a:r>
              <a:rPr lang="da-DK" dirty="0" smtClean="0">
                <a:latin typeface="Consolas" pitchFamily="49" charset="0"/>
              </a:rPr>
              <a:t> Artist : </a:t>
            </a:r>
            <a:r>
              <a:rPr lang="da-DK" dirty="0" err="1" smtClean="0">
                <a:latin typeface="Consolas" pitchFamily="49" charset="0"/>
              </a:rPr>
              <a:t>IDrawable</a:t>
            </a:r>
            <a:endParaRPr lang="da-DK" dirty="0" smtClean="0">
              <a:latin typeface="Consolas" pitchFamily="49" charset="0"/>
            </a:endParaRPr>
          </a:p>
          <a:p>
            <a:r>
              <a:rPr lang="da-DK" dirty="0" smtClean="0">
                <a:latin typeface="Consolas" pitchFamily="49" charset="0"/>
              </a:rPr>
              <a:t>{</a:t>
            </a:r>
          </a:p>
          <a:p>
            <a:r>
              <a:rPr lang="da-DK" dirty="0" smtClean="0">
                <a:latin typeface="Consolas" pitchFamily="49" charset="0"/>
              </a:rPr>
              <a:t>   public </a:t>
            </a:r>
            <a:r>
              <a:rPr lang="da-DK" dirty="0" err="1" smtClean="0">
                <a:latin typeface="Consolas" pitchFamily="49" charset="0"/>
              </a:rPr>
              <a:t>void</a:t>
            </a:r>
            <a:r>
              <a:rPr lang="da-DK" dirty="0" smtClean="0">
                <a:latin typeface="Consolas" pitchFamily="49" charset="0"/>
              </a:rPr>
              <a:t> Draw( </a:t>
            </a:r>
            <a:r>
              <a:rPr lang="da-DK" dirty="0" err="1" smtClean="0">
                <a:latin typeface="Consolas" pitchFamily="49" charset="0"/>
              </a:rPr>
              <a:t>Canvas</a:t>
            </a:r>
            <a:r>
              <a:rPr lang="da-DK" dirty="0" smtClean="0">
                <a:latin typeface="Consolas" pitchFamily="49" charset="0"/>
              </a:rPr>
              <a:t> c ) { ... }</a:t>
            </a:r>
          </a:p>
          <a:p>
            <a:r>
              <a:rPr lang="da-DK" dirty="0" smtClean="0">
                <a:latin typeface="Consolas" pitchFamily="49" charset="0"/>
              </a:rPr>
              <a:t>}</a:t>
            </a:r>
          </a:p>
        </p:txBody>
      </p:sp>
      <p:sp>
        <p:nvSpPr>
          <p:cNvPr id="6" name="Content Placeholder 2"/>
          <p:cNvSpPr txBox="1">
            <a:spLocks/>
          </p:cNvSpPr>
          <p:nvPr/>
        </p:nvSpPr>
        <p:spPr bwMode="auto">
          <a:xfrm>
            <a:off x="811966" y="2767035"/>
            <a:ext cx="7504450" cy="1152021"/>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err="1" smtClean="0">
                <a:latin typeface="Consolas" pitchFamily="49" charset="0"/>
              </a:rPr>
              <a:t>class</a:t>
            </a:r>
            <a:r>
              <a:rPr lang="da-DK" dirty="0" smtClean="0">
                <a:latin typeface="Consolas" pitchFamily="49" charset="0"/>
              </a:rPr>
              <a:t> </a:t>
            </a:r>
            <a:r>
              <a:rPr lang="da-DK" dirty="0" err="1" smtClean="0">
                <a:latin typeface="Consolas" pitchFamily="49" charset="0"/>
              </a:rPr>
              <a:t>WyattEarp</a:t>
            </a:r>
            <a:r>
              <a:rPr lang="da-DK" dirty="0" smtClean="0">
                <a:latin typeface="Consolas" pitchFamily="49" charset="0"/>
              </a:rPr>
              <a:t> : </a:t>
            </a:r>
            <a:r>
              <a:rPr lang="da-DK" dirty="0" err="1" smtClean="0">
                <a:latin typeface="Consolas" pitchFamily="49" charset="0"/>
              </a:rPr>
              <a:t>IDrawable</a:t>
            </a:r>
            <a:endParaRPr lang="da-DK" dirty="0" smtClean="0">
              <a:latin typeface="Consolas" pitchFamily="49" charset="0"/>
            </a:endParaRPr>
          </a:p>
          <a:p>
            <a:r>
              <a:rPr lang="da-DK" dirty="0" smtClean="0">
                <a:latin typeface="Consolas" pitchFamily="49" charset="0"/>
              </a:rPr>
              <a:t>{</a:t>
            </a:r>
          </a:p>
          <a:p>
            <a:r>
              <a:rPr lang="da-DK" dirty="0" smtClean="0">
                <a:latin typeface="Consolas" pitchFamily="49" charset="0"/>
              </a:rPr>
              <a:t>   </a:t>
            </a:r>
            <a:r>
              <a:rPr lang="da-DK" dirty="0" err="1" smtClean="0">
                <a:latin typeface="Consolas" pitchFamily="49" charset="0"/>
              </a:rPr>
              <a:t>void</a:t>
            </a:r>
            <a:r>
              <a:rPr lang="da-DK" dirty="0" smtClean="0">
                <a:latin typeface="Consolas" pitchFamily="49" charset="0"/>
              </a:rPr>
              <a:t> Draw() { ... }</a:t>
            </a:r>
          </a:p>
          <a:p>
            <a:r>
              <a:rPr lang="da-DK" dirty="0" smtClean="0">
                <a:latin typeface="Consolas" pitchFamily="49" charset="0"/>
              </a:rPr>
              <a:t>}</a:t>
            </a:r>
          </a:p>
          <a:p>
            <a:endParaRPr lang="da-DK" dirty="0" smtClean="0">
              <a:latin typeface="Consolas" pitchFamily="49" charset="0"/>
            </a:endParaRPr>
          </a:p>
          <a:p>
            <a:endParaRPr lang="da-DK" dirty="0" smtClean="0">
              <a:latin typeface="Consolas" pitchFamily="49" charset="0"/>
            </a:endParaRPr>
          </a:p>
        </p:txBody>
      </p:sp>
      <p:sp>
        <p:nvSpPr>
          <p:cNvPr id="7" name="Content Placeholder 2"/>
          <p:cNvSpPr txBox="1">
            <a:spLocks/>
          </p:cNvSpPr>
          <p:nvPr/>
        </p:nvSpPr>
        <p:spPr bwMode="auto">
          <a:xfrm>
            <a:off x="785786" y="4049179"/>
            <a:ext cx="7530630" cy="1183655"/>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err="1" smtClean="0">
                <a:latin typeface="Consolas" pitchFamily="49" charset="0"/>
              </a:rPr>
              <a:t>class</a:t>
            </a:r>
            <a:r>
              <a:rPr lang="da-DK" dirty="0" smtClean="0">
                <a:latin typeface="Consolas" pitchFamily="49" charset="0"/>
              </a:rPr>
              <a:t> </a:t>
            </a:r>
            <a:r>
              <a:rPr lang="da-DK" dirty="0" err="1" smtClean="0">
                <a:latin typeface="Consolas" pitchFamily="49" charset="0"/>
              </a:rPr>
              <a:t>Circle</a:t>
            </a:r>
            <a:r>
              <a:rPr lang="da-DK" dirty="0" smtClean="0">
                <a:latin typeface="Consolas" pitchFamily="49" charset="0"/>
              </a:rPr>
              <a:t> : </a:t>
            </a:r>
            <a:r>
              <a:rPr lang="da-DK" dirty="0" err="1" smtClean="0">
                <a:latin typeface="Consolas" pitchFamily="49" charset="0"/>
              </a:rPr>
              <a:t>IDrawable</a:t>
            </a:r>
            <a:endParaRPr lang="da-DK" dirty="0" smtClean="0">
              <a:latin typeface="Consolas" pitchFamily="49" charset="0"/>
            </a:endParaRPr>
          </a:p>
          <a:p>
            <a:r>
              <a:rPr lang="da-DK" dirty="0" smtClean="0">
                <a:latin typeface="Consolas" pitchFamily="49" charset="0"/>
              </a:rPr>
              <a:t>{</a:t>
            </a:r>
          </a:p>
          <a:p>
            <a:r>
              <a:rPr lang="da-DK" dirty="0" smtClean="0">
                <a:latin typeface="Consolas" pitchFamily="49" charset="0"/>
              </a:rPr>
              <a:t>   public </a:t>
            </a:r>
            <a:r>
              <a:rPr lang="da-DK" dirty="0" err="1" smtClean="0">
                <a:latin typeface="Consolas" pitchFamily="49" charset="0"/>
              </a:rPr>
              <a:t>void</a:t>
            </a:r>
            <a:r>
              <a:rPr lang="da-DK" dirty="0" smtClean="0">
                <a:latin typeface="Consolas" pitchFamily="49" charset="0"/>
              </a:rPr>
              <a:t> Draw() { </a:t>
            </a:r>
            <a:r>
              <a:rPr lang="da-DK" dirty="0" err="1" smtClean="0">
                <a:latin typeface="Consolas" pitchFamily="49" charset="0"/>
              </a:rPr>
              <a:t>Console.WriteLine</a:t>
            </a:r>
            <a:r>
              <a:rPr lang="da-DK" dirty="0" smtClean="0">
                <a:latin typeface="Consolas" pitchFamily="49" charset="0"/>
              </a:rPr>
              <a:t>("</a:t>
            </a:r>
            <a:r>
              <a:rPr lang="da-DK" dirty="0" err="1" smtClean="0">
                <a:latin typeface="Consolas" pitchFamily="49" charset="0"/>
              </a:rPr>
              <a:t>Drawing</a:t>
            </a:r>
            <a:r>
              <a:rPr lang="da-DK" dirty="0" smtClean="0">
                <a:latin typeface="Consolas" pitchFamily="49" charset="0"/>
              </a:rPr>
              <a:t>..."); }</a:t>
            </a:r>
          </a:p>
          <a:p>
            <a:r>
              <a:rPr lang="da-DK" dirty="0" smtClean="0">
                <a:latin typeface="Consolas" pitchFamily="49" charset="0"/>
              </a:rPr>
              <a:t>}</a:t>
            </a:r>
          </a:p>
        </p:txBody>
      </p:sp>
      <p:pic>
        <p:nvPicPr>
          <p:cNvPr id="8" name="Picture 2" descr="C:\DSE\Icon Experience\V Collections\v_collections_png\basic_foundation\24x24\plain\delete.png"/>
          <p:cNvPicPr>
            <a:picLocks noChangeAspect="1" noChangeArrowheads="1"/>
          </p:cNvPicPr>
          <p:nvPr/>
        </p:nvPicPr>
        <p:blipFill>
          <a:blip r:embed="rId3"/>
          <a:srcRect/>
          <a:stretch>
            <a:fillRect/>
          </a:stretch>
        </p:blipFill>
        <p:spPr bwMode="auto">
          <a:xfrm>
            <a:off x="8159241" y="2700602"/>
            <a:ext cx="228600" cy="228601"/>
          </a:xfrm>
          <a:prstGeom prst="rect">
            <a:avLst/>
          </a:prstGeom>
          <a:noFill/>
        </p:spPr>
      </p:pic>
      <p:pic>
        <p:nvPicPr>
          <p:cNvPr id="9" name="Picture 8" descr="C:\DSE\Icon Experience\V Collections\v_collections_png\basic_foundation\24x24\plain\check.png">
            <a:hlinkClick r:id="rId4"/>
          </p:cNvPr>
          <p:cNvPicPr>
            <a:picLocks noChangeAspect="1" noChangeArrowheads="1"/>
          </p:cNvPicPr>
          <p:nvPr/>
        </p:nvPicPr>
        <p:blipFill>
          <a:blip r:embed="rId5"/>
          <a:srcRect/>
          <a:stretch>
            <a:fillRect/>
          </a:stretch>
        </p:blipFill>
        <p:spPr bwMode="auto">
          <a:xfrm>
            <a:off x="8159241" y="1433460"/>
            <a:ext cx="228600" cy="228600"/>
          </a:xfrm>
          <a:prstGeom prst="rect">
            <a:avLst/>
          </a:prstGeom>
          <a:noFill/>
        </p:spPr>
      </p:pic>
      <p:pic>
        <p:nvPicPr>
          <p:cNvPr id="10" name="Picture 9" descr="C:\DSE\Icon Experience\V Collections\v_collections_png\basic_foundation\24x24\plain\check.png">
            <a:hlinkClick r:id="rId4"/>
          </p:cNvPr>
          <p:cNvPicPr>
            <a:picLocks noChangeAspect="1" noChangeArrowheads="1"/>
          </p:cNvPicPr>
          <p:nvPr/>
        </p:nvPicPr>
        <p:blipFill>
          <a:blip r:embed="rId5"/>
          <a:srcRect/>
          <a:stretch>
            <a:fillRect/>
          </a:stretch>
        </p:blipFill>
        <p:spPr bwMode="auto">
          <a:xfrm>
            <a:off x="8153536" y="3982746"/>
            <a:ext cx="228600" cy="228600"/>
          </a:xfrm>
          <a:prstGeom prst="rect">
            <a:avLst/>
          </a:prstGeom>
          <a:noFill/>
        </p:spPr>
      </p:pic>
      <p:pic>
        <p:nvPicPr>
          <p:cNvPr id="11" name="Picture 2" descr="C:\DSE\Icon Experience\V Collections\v_collections_png\basic_foundation\24x24\plain\delete.png"/>
          <p:cNvPicPr>
            <a:picLocks noChangeAspect="1" noChangeArrowheads="1"/>
          </p:cNvPicPr>
          <p:nvPr/>
        </p:nvPicPr>
        <p:blipFill>
          <a:blip r:embed="rId3"/>
          <a:srcRect/>
          <a:stretch>
            <a:fillRect/>
          </a:stretch>
        </p:blipFill>
        <p:spPr bwMode="auto">
          <a:xfrm>
            <a:off x="8153536" y="5296524"/>
            <a:ext cx="228600" cy="228601"/>
          </a:xfrm>
          <a:prstGeom prst="rect">
            <a:avLst/>
          </a:prstGeom>
          <a:noFill/>
        </p:spPr>
      </p:pic>
    </p:spTree>
    <p:extLst>
      <p:ext uri="{BB962C8B-B14F-4D97-AF65-F5344CB8AC3E}">
        <p14:creationId xmlns:p14="http://schemas.microsoft.com/office/powerpoint/2010/main" val="3470833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pPr eaLnBrk="1" hangingPunct="1"/>
            <a:r>
              <a:rPr lang="en-US" dirty="0" smtClean="0"/>
              <a:t>Introducing Interfaces</a:t>
            </a:r>
          </a:p>
          <a:p>
            <a:pPr eaLnBrk="1" hangingPunct="1"/>
            <a:r>
              <a:rPr lang="en-US" dirty="0" smtClean="0"/>
              <a:t>Using Interfaces</a:t>
            </a:r>
          </a:p>
          <a:p>
            <a:pPr eaLnBrk="1" hangingPunct="1"/>
            <a:r>
              <a:rPr lang="en-US" b="1" dirty="0" smtClean="0">
                <a:effectLst>
                  <a:outerShdw blurRad="38100" dist="38100" dir="2700000" algn="tl">
                    <a:srgbClr val="000000">
                      <a:alpha val="43137"/>
                    </a:srgbClr>
                  </a:outerShdw>
                </a:effectLst>
              </a:rPr>
              <a:t>Building </a:t>
            </a:r>
            <a:r>
              <a:rPr lang="en-US" b="1" dirty="0">
                <a:effectLst>
                  <a:outerShdw blurRad="38100" dist="38100" dir="2700000" algn="tl">
                    <a:srgbClr val="000000">
                      <a:alpha val="43137"/>
                    </a:srgbClr>
                  </a:outerShdw>
                </a:effectLst>
              </a:rPr>
              <a:t>Comparable Objects with </a:t>
            </a:r>
            <a:r>
              <a:rPr lang="en-US" b="1" dirty="0" err="1">
                <a:effectLst>
                  <a:outerShdw blurRad="38100" dist="38100" dir="2700000" algn="tl">
                    <a:srgbClr val="000000">
                      <a:alpha val="43137"/>
                    </a:srgbClr>
                  </a:outerShdw>
                </a:effectLst>
                <a:latin typeface="Consolas" pitchFamily="49" charset="0"/>
              </a:rPr>
              <a:t>IComparable</a:t>
            </a:r>
            <a:endParaRPr lang="en-US" b="1" dirty="0">
              <a:effectLst>
                <a:outerShdw blurRad="38100" dist="38100" dir="2700000" algn="tl">
                  <a:srgbClr val="000000">
                    <a:alpha val="43137"/>
                  </a:srgbClr>
                </a:outerShdw>
              </a:effectLst>
              <a:latin typeface="Consolas" pitchFamily="49" charset="0"/>
            </a:endParaRPr>
          </a:p>
          <a:p>
            <a:pPr eaLnBrk="1" hangingPunct="1"/>
            <a:r>
              <a:rPr lang="en-US" dirty="0" smtClean="0"/>
              <a:t>Building Enumerable Types with </a:t>
            </a:r>
            <a:r>
              <a:rPr lang="en-US" dirty="0" err="1" smtClean="0">
                <a:latin typeface="Consolas" pitchFamily="49" charset="0"/>
              </a:rPr>
              <a:t>IEnumerable</a:t>
            </a:r>
            <a:endParaRPr lang="en-US" dirty="0" smtClean="0">
              <a:latin typeface="Consolas" pitchFamily="49" charset="0"/>
            </a:endParaRPr>
          </a:p>
        </p:txBody>
      </p:sp>
      <p:sp>
        <p:nvSpPr>
          <p:cNvPr id="3074" name="Title 1"/>
          <p:cNvSpPr>
            <a:spLocks noGrp="1"/>
          </p:cNvSpPr>
          <p:nvPr>
            <p:ph type="title"/>
          </p:nvPr>
        </p:nvSpPr>
        <p:spPr/>
        <p:txBody>
          <a:bodyPr/>
          <a:lstStyle/>
          <a:p>
            <a:pPr eaLnBrk="1" hangingPunct="1"/>
            <a:r>
              <a:rPr lang="en-US" dirty="0" smtClean="0"/>
              <a:t>Agenda</a:t>
            </a:r>
          </a:p>
        </p:txBody>
      </p:sp>
    </p:spTree>
    <p:extLst>
      <p:ext uri="{BB962C8B-B14F-4D97-AF65-F5344CB8AC3E}">
        <p14:creationId xmlns:p14="http://schemas.microsoft.com/office/powerpoint/2010/main" val="3704207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Autofit/>
          </a:bodyPr>
          <a:lstStyle/>
          <a:p>
            <a:pPr eaLnBrk="1" hangingPunct="1"/>
            <a:r>
              <a:rPr lang="en-US" sz="2000" dirty="0" smtClean="0"/>
              <a:t>Implement </a:t>
            </a:r>
            <a:r>
              <a:rPr lang="en-US" sz="2000" dirty="0" err="1" smtClean="0">
                <a:latin typeface="Consolas" pitchFamily="49" charset="0"/>
              </a:rPr>
              <a:t>IComparable</a:t>
            </a:r>
            <a:r>
              <a:rPr lang="en-US" sz="2000" dirty="0" smtClean="0"/>
              <a:t> to compare objects to each other</a:t>
            </a:r>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r>
              <a:rPr lang="en-US" sz="2000" dirty="0" smtClean="0"/>
              <a:t>Built into .NET</a:t>
            </a:r>
          </a:p>
        </p:txBody>
      </p:sp>
      <p:sp>
        <p:nvSpPr>
          <p:cNvPr id="3074" name="Title 1"/>
          <p:cNvSpPr>
            <a:spLocks noGrp="1"/>
          </p:cNvSpPr>
          <p:nvPr>
            <p:ph type="title"/>
          </p:nvPr>
        </p:nvSpPr>
        <p:spPr/>
        <p:txBody>
          <a:bodyPr>
            <a:normAutofit/>
          </a:bodyPr>
          <a:lstStyle/>
          <a:p>
            <a:pPr eaLnBrk="1" hangingPunct="1"/>
            <a:r>
              <a:rPr lang="en-US" dirty="0" smtClean="0"/>
              <a:t>The </a:t>
            </a:r>
            <a:r>
              <a:rPr lang="en-US" b="0" dirty="0" err="1" smtClean="0">
                <a:latin typeface="Consolas" pitchFamily="49" charset="0"/>
              </a:rPr>
              <a:t>IComparable</a:t>
            </a:r>
            <a:r>
              <a:rPr lang="en-US" dirty="0" smtClean="0"/>
              <a:t> Interface</a:t>
            </a:r>
          </a:p>
        </p:txBody>
      </p:sp>
      <p:sp>
        <p:nvSpPr>
          <p:cNvPr id="4" name="Content Placeholder 2"/>
          <p:cNvSpPr txBox="1">
            <a:spLocks/>
          </p:cNvSpPr>
          <p:nvPr/>
        </p:nvSpPr>
        <p:spPr bwMode="auto">
          <a:xfrm>
            <a:off x="827584" y="1988840"/>
            <a:ext cx="4000528" cy="1213306"/>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public interface </a:t>
            </a:r>
            <a:r>
              <a:rPr lang="da-DK" dirty="0" err="1" smtClean="0">
                <a:latin typeface="Consolas" pitchFamily="49" charset="0"/>
              </a:rPr>
              <a:t>IComparable</a:t>
            </a:r>
            <a:endParaRPr lang="da-DK" dirty="0" smtClean="0">
              <a:latin typeface="Consolas" pitchFamily="49" charset="0"/>
            </a:endParaRPr>
          </a:p>
          <a:p>
            <a:r>
              <a:rPr lang="da-DK" dirty="0" smtClean="0">
                <a:latin typeface="Consolas" pitchFamily="49" charset="0"/>
              </a:rPr>
              <a:t>{</a:t>
            </a:r>
          </a:p>
          <a:p>
            <a:r>
              <a:rPr lang="da-DK" dirty="0" smtClean="0">
                <a:latin typeface="Consolas" pitchFamily="49" charset="0"/>
              </a:rPr>
              <a:t>   </a:t>
            </a:r>
            <a:r>
              <a:rPr lang="da-DK" dirty="0" err="1" smtClean="0">
                <a:latin typeface="Consolas" pitchFamily="49" charset="0"/>
              </a:rPr>
              <a:t>int</a:t>
            </a:r>
            <a:r>
              <a:rPr lang="da-DK" dirty="0" smtClean="0">
                <a:latin typeface="Consolas" pitchFamily="49" charset="0"/>
              </a:rPr>
              <a:t> </a:t>
            </a:r>
            <a:r>
              <a:rPr lang="da-DK" dirty="0" err="1" smtClean="0">
                <a:latin typeface="Consolas" pitchFamily="49" charset="0"/>
              </a:rPr>
              <a:t>CompareTo</a:t>
            </a:r>
            <a:r>
              <a:rPr lang="da-DK" dirty="0" smtClean="0">
                <a:latin typeface="Consolas" pitchFamily="49" charset="0"/>
              </a:rPr>
              <a:t>( </a:t>
            </a:r>
            <a:r>
              <a:rPr lang="da-DK" dirty="0" err="1" smtClean="0">
                <a:latin typeface="Consolas" pitchFamily="49" charset="0"/>
              </a:rPr>
              <a:t>object</a:t>
            </a:r>
            <a:r>
              <a:rPr lang="da-DK" dirty="0" smtClean="0">
                <a:latin typeface="Consolas" pitchFamily="49" charset="0"/>
              </a:rPr>
              <a:t> </a:t>
            </a:r>
            <a:r>
              <a:rPr lang="da-DK" dirty="0" err="1" smtClean="0">
                <a:latin typeface="Consolas" pitchFamily="49" charset="0"/>
              </a:rPr>
              <a:t>obj</a:t>
            </a:r>
            <a:r>
              <a:rPr lang="da-DK" dirty="0" smtClean="0">
                <a:latin typeface="Consolas" pitchFamily="49" charset="0"/>
              </a:rPr>
              <a:t> );</a:t>
            </a:r>
          </a:p>
          <a:p>
            <a:r>
              <a:rPr lang="da-DK" dirty="0" smtClean="0">
                <a:latin typeface="Consolas" pitchFamily="49" charset="0"/>
              </a:rPr>
              <a:t>}</a:t>
            </a:r>
          </a:p>
        </p:txBody>
      </p:sp>
      <p:graphicFrame>
        <p:nvGraphicFramePr>
          <p:cNvPr id="5" name="Table 4"/>
          <p:cNvGraphicFramePr>
            <a:graphicFrameLocks noGrp="1"/>
          </p:cNvGraphicFramePr>
          <p:nvPr>
            <p:extLst>
              <p:ext uri="{D42A27DB-BD31-4B8C-83A1-F6EECF244321}">
                <p14:modId xmlns:p14="http://schemas.microsoft.com/office/powerpoint/2010/main" val="4059959193"/>
              </p:ext>
            </p:extLst>
          </p:nvPr>
        </p:nvGraphicFramePr>
        <p:xfrm>
          <a:off x="785786" y="3411991"/>
          <a:ext cx="7901014" cy="2249256"/>
        </p:xfrm>
        <a:graphic>
          <a:graphicData uri="http://schemas.openxmlformats.org/drawingml/2006/table">
            <a:tbl>
              <a:tblPr firstRow="1" bandRow="1">
                <a:tableStyleId>{21E4AEA4-8DFA-4A89-87EB-49C32662AFE0}</a:tableStyleId>
              </a:tblPr>
              <a:tblGrid>
                <a:gridCol w="3950507"/>
                <a:gridCol w="3950507"/>
              </a:tblGrid>
              <a:tr h="562314">
                <a:tc>
                  <a:txBody>
                    <a:bodyPr/>
                    <a:lstStyle/>
                    <a:p>
                      <a:r>
                        <a:rPr lang="da-DK" sz="2000" dirty="0" err="1" smtClean="0">
                          <a:latin typeface="Consolas" pitchFamily="49" charset="0"/>
                        </a:rPr>
                        <a:t>CompareTo</a:t>
                      </a:r>
                      <a:r>
                        <a:rPr lang="da-DK" sz="2000" dirty="0" smtClean="0">
                          <a:latin typeface="Consolas" pitchFamily="49" charset="0"/>
                        </a:rPr>
                        <a:t>()</a:t>
                      </a:r>
                      <a:r>
                        <a:rPr lang="da-DK" sz="2000" baseline="0" dirty="0" smtClean="0"/>
                        <a:t> </a:t>
                      </a:r>
                      <a:r>
                        <a:rPr lang="da-DK" sz="2000" baseline="0" dirty="0" err="1" smtClean="0"/>
                        <a:t>Return</a:t>
                      </a:r>
                      <a:r>
                        <a:rPr lang="da-DK" sz="2000" baseline="0" dirty="0" smtClean="0"/>
                        <a:t> </a:t>
                      </a:r>
                      <a:r>
                        <a:rPr lang="da-DK" sz="2000" baseline="0" dirty="0" err="1" smtClean="0"/>
                        <a:t>Value</a:t>
                      </a:r>
                      <a:endParaRPr lang="da-DK"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sz="2000" dirty="0" err="1" smtClean="0"/>
                        <a:t>Indicating</a:t>
                      </a:r>
                      <a:r>
                        <a:rPr lang="da-DK" sz="2000" dirty="0" smtClean="0"/>
                        <a:t>…</a:t>
                      </a:r>
                      <a:endParaRPr lang="da-DK"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2314">
                <a:tc>
                  <a:txBody>
                    <a:bodyPr/>
                    <a:lstStyle/>
                    <a:p>
                      <a:r>
                        <a:rPr lang="da-DK" sz="2000" dirty="0" smtClean="0"/>
                        <a:t>&lt; 0</a:t>
                      </a:r>
                      <a:endParaRPr lang="da-DK"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sz="2000" dirty="0" err="1" smtClean="0"/>
                        <a:t>This</a:t>
                      </a:r>
                      <a:r>
                        <a:rPr lang="da-DK" sz="2000" dirty="0" smtClean="0"/>
                        <a:t> </a:t>
                      </a:r>
                      <a:r>
                        <a:rPr lang="da-DK" sz="2000" dirty="0" err="1" smtClean="0"/>
                        <a:t>instance</a:t>
                      </a:r>
                      <a:r>
                        <a:rPr lang="da-DK" sz="2000" dirty="0" smtClean="0"/>
                        <a:t> is </a:t>
                      </a:r>
                      <a:r>
                        <a:rPr lang="da-DK" sz="2000" dirty="0" err="1" smtClean="0"/>
                        <a:t>before</a:t>
                      </a:r>
                      <a:r>
                        <a:rPr lang="da-DK" sz="2000" dirty="0" smtClean="0"/>
                        <a:t> </a:t>
                      </a:r>
                      <a:r>
                        <a:rPr lang="da-DK" sz="2000" dirty="0" err="1" smtClean="0">
                          <a:latin typeface="Consolas" pitchFamily="49" charset="0"/>
                        </a:rPr>
                        <a:t>obj</a:t>
                      </a:r>
                      <a:endParaRPr lang="da-DK" sz="20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2314">
                <a:tc>
                  <a:txBody>
                    <a:bodyPr/>
                    <a:lstStyle/>
                    <a:p>
                      <a:r>
                        <a:rPr lang="da-DK" sz="2000" dirty="0" smtClean="0"/>
                        <a:t>0</a:t>
                      </a:r>
                      <a:endParaRPr lang="da-DK"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sz="2000" dirty="0" err="1" smtClean="0"/>
                        <a:t>This</a:t>
                      </a:r>
                      <a:r>
                        <a:rPr lang="da-DK" sz="2000" dirty="0" smtClean="0"/>
                        <a:t> </a:t>
                      </a:r>
                      <a:r>
                        <a:rPr lang="da-DK" sz="2000" dirty="0" err="1" smtClean="0"/>
                        <a:t>instance</a:t>
                      </a:r>
                      <a:r>
                        <a:rPr lang="da-DK" sz="2000" dirty="0" smtClean="0"/>
                        <a:t> is </a:t>
                      </a:r>
                      <a:r>
                        <a:rPr lang="da-DK" sz="2000" smtClean="0"/>
                        <a:t>equal </a:t>
                      </a:r>
                      <a:r>
                        <a:rPr lang="da-DK" sz="2000" dirty="0" smtClean="0"/>
                        <a:t>to </a:t>
                      </a:r>
                      <a:r>
                        <a:rPr lang="da-DK" sz="2000" dirty="0" err="1" smtClean="0">
                          <a:latin typeface="Consolas" pitchFamily="49" charset="0"/>
                        </a:rPr>
                        <a:t>obj</a:t>
                      </a:r>
                      <a:endParaRPr lang="da-DK"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2314">
                <a:tc>
                  <a:txBody>
                    <a:bodyPr/>
                    <a:lstStyle/>
                    <a:p>
                      <a:r>
                        <a:rPr lang="da-DK" sz="2000" dirty="0" smtClean="0"/>
                        <a:t>&gt; 0</a:t>
                      </a:r>
                      <a:endParaRPr lang="da-DK"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sz="2000" dirty="0" err="1" smtClean="0"/>
                        <a:t>This</a:t>
                      </a:r>
                      <a:r>
                        <a:rPr lang="da-DK" sz="2000" dirty="0" smtClean="0"/>
                        <a:t> </a:t>
                      </a:r>
                      <a:r>
                        <a:rPr lang="da-DK" sz="2000" dirty="0" err="1" smtClean="0"/>
                        <a:t>instance</a:t>
                      </a:r>
                      <a:r>
                        <a:rPr lang="da-DK" sz="2000" dirty="0" smtClean="0"/>
                        <a:t> is </a:t>
                      </a:r>
                      <a:r>
                        <a:rPr lang="da-DK" sz="2000" dirty="0" err="1" smtClean="0"/>
                        <a:t>after</a:t>
                      </a:r>
                      <a:r>
                        <a:rPr lang="da-DK" sz="2000" dirty="0" smtClean="0"/>
                        <a:t> </a:t>
                      </a:r>
                      <a:r>
                        <a:rPr lang="da-DK" sz="2000" dirty="0" err="1" smtClean="0">
                          <a:latin typeface="Consolas" pitchFamily="49" charset="0"/>
                        </a:rPr>
                        <a:t>obj</a:t>
                      </a:r>
                      <a:endParaRPr lang="da-DK"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55207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Autofit/>
          </a:bodyPr>
          <a:lstStyle/>
          <a:p>
            <a:pPr eaLnBrk="1" hangingPunct="1"/>
            <a:r>
              <a:rPr lang="en-US" sz="2000" dirty="0" smtClean="0"/>
              <a:t>You can implement </a:t>
            </a:r>
            <a:r>
              <a:rPr lang="en-US" sz="2000" dirty="0" err="1" smtClean="0">
                <a:latin typeface="Consolas" pitchFamily="49" charset="0"/>
              </a:rPr>
              <a:t>IComparable</a:t>
            </a:r>
            <a:r>
              <a:rPr lang="en-US" sz="2000" dirty="0" smtClean="0"/>
              <a:t> in your own types</a:t>
            </a:r>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r>
              <a:rPr lang="en-US" sz="2000" dirty="0" err="1" smtClean="0">
                <a:latin typeface="Consolas" pitchFamily="49" charset="0"/>
              </a:rPr>
              <a:t>IComparable</a:t>
            </a:r>
            <a:r>
              <a:rPr lang="en-US" sz="2000" dirty="0" smtClean="0"/>
              <a:t> types can be sorted e.g. in arrays</a:t>
            </a:r>
          </a:p>
        </p:txBody>
      </p:sp>
      <p:sp>
        <p:nvSpPr>
          <p:cNvPr id="3074" name="Title 1"/>
          <p:cNvSpPr>
            <a:spLocks noGrp="1"/>
          </p:cNvSpPr>
          <p:nvPr>
            <p:ph type="title"/>
          </p:nvPr>
        </p:nvSpPr>
        <p:spPr/>
        <p:txBody>
          <a:bodyPr>
            <a:normAutofit/>
          </a:bodyPr>
          <a:lstStyle/>
          <a:p>
            <a:pPr eaLnBrk="1" hangingPunct="1"/>
            <a:r>
              <a:rPr lang="en-US" dirty="0" smtClean="0"/>
              <a:t>Implementing </a:t>
            </a:r>
            <a:r>
              <a:rPr lang="en-US" b="0" dirty="0" err="1" smtClean="0">
                <a:latin typeface="Consolas" pitchFamily="49" charset="0"/>
              </a:rPr>
              <a:t>IComparable</a:t>
            </a:r>
            <a:endParaRPr lang="en-US" b="0" dirty="0" smtClean="0">
              <a:latin typeface="Consolas" pitchFamily="49" charset="0"/>
            </a:endParaRPr>
          </a:p>
        </p:txBody>
      </p:sp>
      <p:sp>
        <p:nvSpPr>
          <p:cNvPr id="4" name="Content Placeholder 2"/>
          <p:cNvSpPr txBox="1">
            <a:spLocks/>
          </p:cNvSpPr>
          <p:nvPr/>
        </p:nvSpPr>
        <p:spPr bwMode="auto">
          <a:xfrm>
            <a:off x="785786" y="2000240"/>
            <a:ext cx="7458622" cy="3372976"/>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public </a:t>
            </a:r>
            <a:r>
              <a:rPr lang="da-DK" dirty="0" err="1" smtClean="0">
                <a:latin typeface="Consolas" pitchFamily="49" charset="0"/>
              </a:rPr>
              <a:t>class</a:t>
            </a:r>
            <a:r>
              <a:rPr lang="da-DK" dirty="0" smtClean="0">
                <a:latin typeface="Consolas" pitchFamily="49" charset="0"/>
              </a:rPr>
              <a:t> </a:t>
            </a:r>
            <a:r>
              <a:rPr lang="da-DK" dirty="0" err="1" smtClean="0">
                <a:latin typeface="Consolas" pitchFamily="49" charset="0"/>
              </a:rPr>
              <a:t>Car</a:t>
            </a:r>
            <a:r>
              <a:rPr lang="da-DK" dirty="0" smtClean="0">
                <a:latin typeface="Consolas" pitchFamily="49" charset="0"/>
              </a:rPr>
              <a:t> </a:t>
            </a:r>
            <a:r>
              <a:rPr lang="da-DK" b="1" dirty="0" smtClean="0">
                <a:latin typeface="Consolas" pitchFamily="49" charset="0"/>
              </a:rPr>
              <a:t>: </a:t>
            </a:r>
            <a:r>
              <a:rPr lang="da-DK" b="1" dirty="0" err="1" smtClean="0">
                <a:latin typeface="Consolas" pitchFamily="49" charset="0"/>
              </a:rPr>
              <a:t>IComparable</a:t>
            </a:r>
            <a:endParaRPr lang="da-DK" b="1" dirty="0" smtClean="0">
              <a:latin typeface="Consolas" pitchFamily="49" charset="0"/>
            </a:endParaRPr>
          </a:p>
          <a:p>
            <a:r>
              <a:rPr lang="da-DK" dirty="0" smtClean="0">
                <a:latin typeface="Consolas" pitchFamily="49" charset="0"/>
              </a:rPr>
              <a:t>{  ...</a:t>
            </a:r>
          </a:p>
          <a:p>
            <a:r>
              <a:rPr lang="da-DK" dirty="0" smtClean="0">
                <a:latin typeface="Consolas" pitchFamily="49" charset="0"/>
              </a:rPr>
              <a:t>   public int ID { get; set; }   </a:t>
            </a:r>
          </a:p>
          <a:p>
            <a:r>
              <a:rPr lang="da-DK" dirty="0" smtClean="0">
                <a:latin typeface="Consolas" pitchFamily="49" charset="0"/>
              </a:rPr>
              <a:t>   </a:t>
            </a:r>
          </a:p>
          <a:p>
            <a:r>
              <a:rPr lang="da-DK" b="1" dirty="0">
                <a:latin typeface="Consolas" pitchFamily="49" charset="0"/>
              </a:rPr>
              <a:t> </a:t>
            </a:r>
            <a:r>
              <a:rPr lang="da-DK" b="1" dirty="0" smtClean="0">
                <a:latin typeface="Consolas" pitchFamily="49" charset="0"/>
              </a:rPr>
              <a:t>  public int CompareTo( object obj )</a:t>
            </a:r>
          </a:p>
          <a:p>
            <a:r>
              <a:rPr lang="da-DK" b="1" dirty="0" smtClean="0">
                <a:latin typeface="Consolas" pitchFamily="49" charset="0"/>
              </a:rPr>
              <a:t>   {</a:t>
            </a:r>
          </a:p>
          <a:p>
            <a:r>
              <a:rPr lang="en-US" dirty="0" smtClean="0">
                <a:latin typeface="Consolas" pitchFamily="49" charset="0"/>
              </a:rPr>
              <a:t>      Car other = </a:t>
            </a:r>
            <a:r>
              <a:rPr lang="en-US" dirty="0" err="1" smtClean="0">
                <a:latin typeface="Consolas" pitchFamily="49" charset="0"/>
              </a:rPr>
              <a:t>obj</a:t>
            </a:r>
            <a:r>
              <a:rPr lang="en-US" dirty="0" smtClean="0">
                <a:latin typeface="Consolas" pitchFamily="49" charset="0"/>
              </a:rPr>
              <a:t> as Car;</a:t>
            </a:r>
          </a:p>
          <a:p>
            <a:r>
              <a:rPr lang="da-DK" dirty="0" smtClean="0">
                <a:latin typeface="Consolas" pitchFamily="49" charset="0"/>
              </a:rPr>
              <a:t>      </a:t>
            </a:r>
            <a:r>
              <a:rPr lang="da-DK" dirty="0" err="1" smtClean="0">
                <a:latin typeface="Consolas" pitchFamily="49" charset="0"/>
              </a:rPr>
              <a:t>if</a:t>
            </a:r>
            <a:r>
              <a:rPr lang="da-DK" dirty="0" smtClean="0">
                <a:latin typeface="Consolas" pitchFamily="49" charset="0"/>
              </a:rPr>
              <a:t>( </a:t>
            </a:r>
            <a:r>
              <a:rPr lang="da-DK" dirty="0" err="1" smtClean="0">
                <a:latin typeface="Consolas" pitchFamily="49" charset="0"/>
              </a:rPr>
              <a:t>this.carID</a:t>
            </a:r>
            <a:r>
              <a:rPr lang="da-DK" dirty="0" smtClean="0">
                <a:latin typeface="Consolas" pitchFamily="49" charset="0"/>
              </a:rPr>
              <a:t> &lt; </a:t>
            </a:r>
            <a:r>
              <a:rPr lang="da-DK" dirty="0" err="1" smtClean="0">
                <a:latin typeface="Consolas" pitchFamily="49" charset="0"/>
              </a:rPr>
              <a:t>other.carID</a:t>
            </a:r>
            <a:r>
              <a:rPr lang="da-DK" dirty="0" smtClean="0">
                <a:latin typeface="Consolas" pitchFamily="49" charset="0"/>
              </a:rPr>
              <a:t> ) { </a:t>
            </a:r>
            <a:r>
              <a:rPr lang="da-DK" dirty="0" err="1" smtClean="0">
                <a:latin typeface="Consolas" pitchFamily="49" charset="0"/>
              </a:rPr>
              <a:t>return</a:t>
            </a:r>
            <a:r>
              <a:rPr lang="da-DK" dirty="0" smtClean="0">
                <a:latin typeface="Consolas" pitchFamily="49" charset="0"/>
              </a:rPr>
              <a:t> -1; }</a:t>
            </a:r>
          </a:p>
          <a:p>
            <a:r>
              <a:rPr lang="da-DK" dirty="0" smtClean="0">
                <a:latin typeface="Consolas" pitchFamily="49" charset="0"/>
              </a:rPr>
              <a:t>      </a:t>
            </a:r>
            <a:r>
              <a:rPr lang="da-DK" dirty="0" err="1" smtClean="0">
                <a:latin typeface="Consolas" pitchFamily="49" charset="0"/>
              </a:rPr>
              <a:t>else</a:t>
            </a:r>
            <a:r>
              <a:rPr lang="da-DK" dirty="0" smtClean="0">
                <a:latin typeface="Consolas" pitchFamily="49" charset="0"/>
              </a:rPr>
              <a:t> </a:t>
            </a:r>
            <a:r>
              <a:rPr lang="da-DK" dirty="0" err="1" smtClean="0">
                <a:latin typeface="Consolas" pitchFamily="49" charset="0"/>
              </a:rPr>
              <a:t>if</a:t>
            </a:r>
            <a:r>
              <a:rPr lang="da-DK" dirty="0" smtClean="0">
                <a:latin typeface="Consolas" pitchFamily="49" charset="0"/>
              </a:rPr>
              <a:t>( </a:t>
            </a:r>
            <a:r>
              <a:rPr lang="da-DK" dirty="0" err="1" smtClean="0">
                <a:latin typeface="Consolas" pitchFamily="49" charset="0"/>
              </a:rPr>
              <a:t>this.carID</a:t>
            </a:r>
            <a:r>
              <a:rPr lang="da-DK" dirty="0" smtClean="0">
                <a:latin typeface="Consolas" pitchFamily="49" charset="0"/>
              </a:rPr>
              <a:t> &gt; </a:t>
            </a:r>
            <a:r>
              <a:rPr lang="da-DK" dirty="0" err="1" smtClean="0">
                <a:latin typeface="Consolas" pitchFamily="49" charset="0"/>
              </a:rPr>
              <a:t>other.carID</a:t>
            </a:r>
            <a:r>
              <a:rPr lang="da-DK" dirty="0" smtClean="0">
                <a:latin typeface="Consolas" pitchFamily="49" charset="0"/>
              </a:rPr>
              <a:t> ) { </a:t>
            </a:r>
            <a:r>
              <a:rPr lang="da-DK" dirty="0" err="1" smtClean="0">
                <a:latin typeface="Consolas" pitchFamily="49" charset="0"/>
              </a:rPr>
              <a:t>return</a:t>
            </a:r>
            <a:r>
              <a:rPr lang="da-DK" dirty="0" smtClean="0">
                <a:latin typeface="Consolas" pitchFamily="49" charset="0"/>
              </a:rPr>
              <a:t> 1; }</a:t>
            </a:r>
          </a:p>
          <a:p>
            <a:r>
              <a:rPr lang="da-DK" dirty="0" smtClean="0">
                <a:latin typeface="Consolas" pitchFamily="49" charset="0"/>
              </a:rPr>
              <a:t>      </a:t>
            </a:r>
            <a:r>
              <a:rPr lang="da-DK" dirty="0" err="1" smtClean="0">
                <a:latin typeface="Consolas" pitchFamily="49" charset="0"/>
              </a:rPr>
              <a:t>return</a:t>
            </a:r>
            <a:r>
              <a:rPr lang="da-DK" dirty="0" smtClean="0">
                <a:latin typeface="Consolas" pitchFamily="49" charset="0"/>
              </a:rPr>
              <a:t> 0;</a:t>
            </a:r>
          </a:p>
          <a:p>
            <a:r>
              <a:rPr lang="da-DK" dirty="0" smtClean="0">
                <a:latin typeface="Consolas" pitchFamily="49" charset="0"/>
              </a:rPr>
              <a:t>   </a:t>
            </a:r>
            <a:r>
              <a:rPr lang="da-DK" b="1" dirty="0" smtClean="0">
                <a:latin typeface="Consolas" pitchFamily="49" charset="0"/>
              </a:rPr>
              <a:t>}</a:t>
            </a:r>
            <a:r>
              <a:rPr lang="da-DK" dirty="0" smtClean="0">
                <a:latin typeface="Consolas" pitchFamily="49" charset="0"/>
              </a:rPr>
              <a:t>    </a:t>
            </a:r>
          </a:p>
          <a:p>
            <a:r>
              <a:rPr lang="da-DK" dirty="0" smtClean="0">
                <a:latin typeface="Consolas" pitchFamily="49" charset="0"/>
              </a:rPr>
              <a:t>}</a:t>
            </a:r>
          </a:p>
        </p:txBody>
      </p:sp>
      <p:pic>
        <p:nvPicPr>
          <p:cNvPr id="5" name="Picture 4" descr="C:\DSE\Icon Experience\V Collections\v_collections_png\objects_people_industries\128x128\shadow\worker2.png"/>
          <p:cNvPicPr>
            <a:picLocks noChangeAspect="1" noChangeArrowheads="1"/>
          </p:cNvPicPr>
          <p:nvPr/>
        </p:nvPicPr>
        <p:blipFill>
          <a:blip r:embed="rId3"/>
          <a:srcRect/>
          <a:stretch>
            <a:fillRect/>
          </a:stretch>
        </p:blipFill>
        <p:spPr bwMode="auto">
          <a:xfrm>
            <a:off x="7924800" y="5643578"/>
            <a:ext cx="1219200" cy="1219200"/>
          </a:xfrm>
          <a:prstGeom prst="rect">
            <a:avLst/>
          </a:prstGeom>
          <a:noFill/>
        </p:spPr>
      </p:pic>
      <p:sp>
        <p:nvSpPr>
          <p:cNvPr id="6" name="Content Placeholder 2"/>
          <p:cNvSpPr txBox="1">
            <a:spLocks/>
          </p:cNvSpPr>
          <p:nvPr/>
        </p:nvSpPr>
        <p:spPr bwMode="auto">
          <a:xfrm>
            <a:off x="5366834" y="1834218"/>
            <a:ext cx="3638208" cy="1728235"/>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a:effectLst>
            <a:outerShdw blurRad="50800" dist="38100" dir="2700000" sx="64000" sy="64000" algn="tl" rotWithShape="0">
              <a:prstClr val="black">
                <a:alpha val="40000"/>
              </a:prstClr>
            </a:outerShdw>
          </a:effectLst>
        </p:spPr>
        <p:txBody>
          <a:bodyPr lIns="36000" tIns="36000" rIns="36000" bIns="36000"/>
          <a:lstStyle/>
          <a:p>
            <a:r>
              <a:rPr lang="en-US" dirty="0" smtClean="0">
                <a:latin typeface="Consolas" pitchFamily="49" charset="0"/>
              </a:rPr>
              <a:t>Car c1 = ...;</a:t>
            </a:r>
          </a:p>
          <a:p>
            <a:r>
              <a:rPr lang="en-US" dirty="0" smtClean="0">
                <a:latin typeface="Consolas" pitchFamily="49" charset="0"/>
              </a:rPr>
              <a:t>Car c2 = ...;</a:t>
            </a:r>
          </a:p>
          <a:p>
            <a:r>
              <a:rPr lang="en-US" dirty="0" smtClean="0">
                <a:latin typeface="Consolas" pitchFamily="49" charset="0"/>
              </a:rPr>
              <a:t>if( </a:t>
            </a:r>
            <a:r>
              <a:rPr lang="en-US" b="1" dirty="0" smtClean="0">
                <a:latin typeface="Consolas" pitchFamily="49" charset="0"/>
              </a:rPr>
              <a:t>c1.CompareTo( c2 ) &lt; 0</a:t>
            </a:r>
            <a:r>
              <a:rPr lang="en-US" dirty="0" smtClean="0">
                <a:latin typeface="Consolas" pitchFamily="49" charset="0"/>
              </a:rPr>
              <a:t> )</a:t>
            </a:r>
          </a:p>
          <a:p>
            <a:r>
              <a:rPr lang="en-US" dirty="0" smtClean="0">
                <a:latin typeface="Consolas" pitchFamily="49" charset="0"/>
              </a:rPr>
              <a:t>{</a:t>
            </a:r>
          </a:p>
          <a:p>
            <a:r>
              <a:rPr lang="en-US" dirty="0" smtClean="0">
                <a:latin typeface="Consolas" pitchFamily="49" charset="0"/>
              </a:rPr>
              <a:t>   // c1 is less than c2</a:t>
            </a:r>
          </a:p>
          <a:p>
            <a:r>
              <a:rPr lang="en-US" dirty="0" smtClean="0">
                <a:latin typeface="Consolas" pitchFamily="49" charset="0"/>
              </a:rPr>
              <a:t>}</a:t>
            </a:r>
          </a:p>
        </p:txBody>
      </p:sp>
    </p:spTree>
    <p:extLst>
      <p:ext uri="{BB962C8B-B14F-4D97-AF65-F5344CB8AC3E}">
        <p14:creationId xmlns:p14="http://schemas.microsoft.com/office/powerpoint/2010/main" val="1884111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pPr eaLnBrk="1" hangingPunct="1"/>
            <a:r>
              <a:rPr lang="en-US" b="1" dirty="0" smtClean="0">
                <a:effectLst>
                  <a:outerShdw blurRad="38100" dist="38100" dir="2700000" algn="tl">
                    <a:srgbClr val="000000">
                      <a:alpha val="43137"/>
                    </a:srgbClr>
                  </a:outerShdw>
                </a:effectLst>
              </a:rPr>
              <a:t>Introducing Interfaces</a:t>
            </a:r>
          </a:p>
          <a:p>
            <a:pPr eaLnBrk="1" hangingPunct="1"/>
            <a:r>
              <a:rPr lang="en-US" dirty="0" smtClean="0"/>
              <a:t>Using Interfaces</a:t>
            </a:r>
          </a:p>
          <a:p>
            <a:pPr eaLnBrk="1" hangingPunct="1"/>
            <a:r>
              <a:rPr lang="en-US" dirty="0" smtClean="0"/>
              <a:t>Building </a:t>
            </a:r>
            <a:r>
              <a:rPr lang="en-US" dirty="0"/>
              <a:t>Comparable Objects with </a:t>
            </a:r>
            <a:r>
              <a:rPr lang="en-US" dirty="0" err="1">
                <a:latin typeface="Consolas" pitchFamily="49" charset="0"/>
              </a:rPr>
              <a:t>IComparable</a:t>
            </a:r>
            <a:endParaRPr lang="en-US" dirty="0">
              <a:latin typeface="Consolas" pitchFamily="49" charset="0"/>
            </a:endParaRPr>
          </a:p>
          <a:p>
            <a:pPr eaLnBrk="1" hangingPunct="1"/>
            <a:r>
              <a:rPr lang="en-US" dirty="0" smtClean="0"/>
              <a:t>Building Enumerable Types with </a:t>
            </a:r>
            <a:r>
              <a:rPr lang="en-US" dirty="0" err="1" smtClean="0">
                <a:latin typeface="Consolas" pitchFamily="49" charset="0"/>
              </a:rPr>
              <a:t>IEnumerable</a:t>
            </a:r>
            <a:endParaRPr lang="en-US" dirty="0" smtClean="0">
              <a:latin typeface="Consolas" pitchFamily="49" charset="0"/>
            </a:endParaRPr>
          </a:p>
        </p:txBody>
      </p:sp>
      <p:sp>
        <p:nvSpPr>
          <p:cNvPr id="3074" name="Title 1"/>
          <p:cNvSpPr>
            <a:spLocks noGrp="1"/>
          </p:cNvSpPr>
          <p:nvPr>
            <p:ph type="title"/>
          </p:nvPr>
        </p:nvSpPr>
        <p:spPr/>
        <p:txBody>
          <a:bodyPr/>
          <a:lstStyle/>
          <a:p>
            <a:pPr eaLnBrk="1" hangingPunct="1"/>
            <a:r>
              <a:rPr lang="en-US" dirty="0" smtClean="0"/>
              <a:t>Agenda</a:t>
            </a:r>
          </a:p>
        </p:txBody>
      </p:sp>
    </p:spTree>
    <p:extLst>
      <p:ext uri="{BB962C8B-B14F-4D97-AF65-F5344CB8AC3E}">
        <p14:creationId xmlns:p14="http://schemas.microsoft.com/office/powerpoint/2010/main" val="1488901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pPr eaLnBrk="1" hangingPunct="1"/>
            <a:r>
              <a:rPr lang="en-US" sz="2000" dirty="0" smtClean="0"/>
              <a:t>Multiple sort orders can be obtained using the generic </a:t>
            </a:r>
            <a:r>
              <a:rPr lang="en-US" sz="2000" dirty="0" err="1" smtClean="0">
                <a:latin typeface="Consolas" pitchFamily="49" charset="0"/>
              </a:rPr>
              <a:t>IComparer</a:t>
            </a:r>
            <a:endParaRPr lang="en-US" sz="2000" dirty="0" smtClean="0">
              <a:latin typeface="Consolas" pitchFamily="49" charset="0"/>
            </a:endParaRPr>
          </a:p>
          <a:p>
            <a:pPr eaLnBrk="1" hangingPunct="1"/>
            <a:endParaRPr lang="en-US" sz="2000" dirty="0" smtClean="0"/>
          </a:p>
          <a:p>
            <a:pPr eaLnBrk="1" hangingPunct="1"/>
            <a:endParaRPr lang="en-US" sz="2000" dirty="0" smtClean="0"/>
          </a:p>
          <a:p>
            <a:pPr eaLnBrk="1" hangingPunct="1"/>
            <a:endParaRPr lang="en-US" sz="2000" dirty="0" smtClean="0"/>
          </a:p>
          <a:p>
            <a:pPr marL="109728" indent="0" eaLnBrk="1" hangingPunct="1">
              <a:buNone/>
            </a:pPr>
            <a:endParaRPr lang="en-US" sz="2000" dirty="0" smtClean="0"/>
          </a:p>
          <a:p>
            <a:pPr eaLnBrk="1" hangingPunct="1"/>
            <a:r>
              <a:rPr lang="en-US" sz="2000" dirty="0" smtClean="0"/>
              <a:t>In </a:t>
            </a:r>
            <a:r>
              <a:rPr lang="en-US" sz="2000" dirty="0" err="1" smtClean="0">
                <a:latin typeface="Consolas" pitchFamily="49" charset="0"/>
              </a:rPr>
              <a:t>System.Collections</a:t>
            </a:r>
            <a:r>
              <a:rPr lang="en-US" sz="2000" dirty="0" smtClean="0"/>
              <a:t> namespace</a:t>
            </a:r>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p:txBody>
      </p:sp>
      <p:sp>
        <p:nvSpPr>
          <p:cNvPr id="3074" name="Title 1"/>
          <p:cNvSpPr>
            <a:spLocks noGrp="1"/>
          </p:cNvSpPr>
          <p:nvPr>
            <p:ph type="title"/>
          </p:nvPr>
        </p:nvSpPr>
        <p:spPr/>
        <p:txBody>
          <a:bodyPr>
            <a:normAutofit/>
          </a:bodyPr>
          <a:lstStyle/>
          <a:p>
            <a:pPr eaLnBrk="1" hangingPunct="1"/>
            <a:r>
              <a:rPr lang="en-US" dirty="0" smtClean="0"/>
              <a:t>The </a:t>
            </a:r>
            <a:r>
              <a:rPr lang="en-US" b="0" dirty="0" err="1" smtClean="0">
                <a:latin typeface="Consolas" pitchFamily="49" charset="0"/>
              </a:rPr>
              <a:t>IComparer</a:t>
            </a:r>
            <a:r>
              <a:rPr lang="en-US" dirty="0" smtClean="0"/>
              <a:t> Interface</a:t>
            </a:r>
          </a:p>
        </p:txBody>
      </p:sp>
      <p:sp>
        <p:nvSpPr>
          <p:cNvPr id="4" name="Content Placeholder 2"/>
          <p:cNvSpPr txBox="1">
            <a:spLocks/>
          </p:cNvSpPr>
          <p:nvPr/>
        </p:nvSpPr>
        <p:spPr bwMode="auto">
          <a:xfrm>
            <a:off x="785786" y="1958972"/>
            <a:ext cx="6954566" cy="1254004"/>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interface </a:t>
            </a:r>
            <a:r>
              <a:rPr lang="da-DK" dirty="0" err="1" smtClean="0">
                <a:latin typeface="Consolas" pitchFamily="49" charset="0"/>
              </a:rPr>
              <a:t>IComparer</a:t>
            </a:r>
            <a:endParaRPr lang="da-DK" dirty="0" smtClean="0">
              <a:latin typeface="Consolas" pitchFamily="49" charset="0"/>
            </a:endParaRPr>
          </a:p>
          <a:p>
            <a:r>
              <a:rPr lang="da-DK" dirty="0" smtClean="0">
                <a:latin typeface="Consolas" pitchFamily="49" charset="0"/>
              </a:rPr>
              <a:t>{</a:t>
            </a:r>
          </a:p>
          <a:p>
            <a:r>
              <a:rPr lang="pt-BR" dirty="0" smtClean="0">
                <a:latin typeface="Consolas" pitchFamily="49" charset="0"/>
              </a:rPr>
              <a:t>   int Compare( object o1, object o2 );</a:t>
            </a:r>
          </a:p>
          <a:p>
            <a:r>
              <a:rPr lang="da-DK" dirty="0" smtClean="0">
                <a:latin typeface="Consolas" pitchFamily="49" charset="0"/>
              </a:rPr>
              <a:t>}</a:t>
            </a:r>
          </a:p>
        </p:txBody>
      </p:sp>
      <p:sp>
        <p:nvSpPr>
          <p:cNvPr id="5" name="Content Placeholder 2"/>
          <p:cNvSpPr txBox="1">
            <a:spLocks/>
          </p:cNvSpPr>
          <p:nvPr/>
        </p:nvSpPr>
        <p:spPr bwMode="auto">
          <a:xfrm>
            <a:off x="785786" y="3714752"/>
            <a:ext cx="6954566" cy="2522560"/>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public </a:t>
            </a:r>
            <a:r>
              <a:rPr lang="da-DK" dirty="0" err="1" smtClean="0">
                <a:latin typeface="Consolas" pitchFamily="49" charset="0"/>
              </a:rPr>
              <a:t>class</a:t>
            </a:r>
            <a:r>
              <a:rPr lang="da-DK" dirty="0" smtClean="0">
                <a:latin typeface="Consolas" pitchFamily="49" charset="0"/>
              </a:rPr>
              <a:t> </a:t>
            </a:r>
            <a:r>
              <a:rPr lang="da-DK" dirty="0" err="1" smtClean="0">
                <a:latin typeface="Consolas" pitchFamily="49" charset="0"/>
              </a:rPr>
              <a:t>PetNameComparer</a:t>
            </a:r>
            <a:r>
              <a:rPr lang="da-DK" dirty="0" smtClean="0">
                <a:latin typeface="Consolas" pitchFamily="49" charset="0"/>
              </a:rPr>
              <a:t> : </a:t>
            </a:r>
            <a:r>
              <a:rPr lang="da-DK" b="1" dirty="0" err="1" smtClean="0">
                <a:latin typeface="Consolas" pitchFamily="49" charset="0"/>
              </a:rPr>
              <a:t>IComparer</a:t>
            </a:r>
            <a:endParaRPr lang="da-DK" b="1" dirty="0" smtClean="0">
              <a:latin typeface="Consolas" pitchFamily="49" charset="0"/>
            </a:endParaRPr>
          </a:p>
          <a:p>
            <a:r>
              <a:rPr lang="da-DK" dirty="0" smtClean="0">
                <a:latin typeface="Consolas" pitchFamily="49" charset="0"/>
              </a:rPr>
              <a:t>{</a:t>
            </a:r>
          </a:p>
          <a:p>
            <a:r>
              <a:rPr lang="pt-BR" dirty="0" smtClean="0">
                <a:latin typeface="Consolas" pitchFamily="49" charset="0"/>
              </a:rPr>
              <a:t>   int IComparer.Compare( object o1, object o2 )</a:t>
            </a:r>
          </a:p>
          <a:p>
            <a:r>
              <a:rPr lang="da-DK" dirty="0" smtClean="0">
                <a:latin typeface="Consolas" pitchFamily="49" charset="0"/>
              </a:rPr>
              <a:t>   {</a:t>
            </a:r>
          </a:p>
          <a:p>
            <a:r>
              <a:rPr lang="da-DK" dirty="0" smtClean="0">
                <a:latin typeface="Consolas" pitchFamily="49" charset="0"/>
              </a:rPr>
              <a:t>      </a:t>
            </a:r>
            <a:r>
              <a:rPr lang="da-DK" dirty="0" err="1" smtClean="0">
                <a:latin typeface="Consolas" pitchFamily="49" charset="0"/>
              </a:rPr>
              <a:t>Car</a:t>
            </a:r>
            <a:r>
              <a:rPr lang="da-DK" dirty="0" smtClean="0">
                <a:latin typeface="Consolas" pitchFamily="49" charset="0"/>
              </a:rPr>
              <a:t> c1 = o1 as </a:t>
            </a:r>
            <a:r>
              <a:rPr lang="da-DK" dirty="0" err="1" smtClean="0">
                <a:latin typeface="Consolas" pitchFamily="49" charset="0"/>
              </a:rPr>
              <a:t>Car</a:t>
            </a:r>
            <a:r>
              <a:rPr lang="da-DK" dirty="0" smtClean="0">
                <a:latin typeface="Consolas" pitchFamily="49" charset="0"/>
              </a:rPr>
              <a:t>;</a:t>
            </a:r>
          </a:p>
          <a:p>
            <a:r>
              <a:rPr lang="da-DK" dirty="0" smtClean="0">
                <a:latin typeface="Consolas" pitchFamily="49" charset="0"/>
              </a:rPr>
              <a:t>      </a:t>
            </a:r>
            <a:r>
              <a:rPr lang="da-DK" dirty="0" err="1" smtClean="0">
                <a:latin typeface="Consolas" pitchFamily="49" charset="0"/>
              </a:rPr>
              <a:t>Car</a:t>
            </a:r>
            <a:r>
              <a:rPr lang="da-DK" dirty="0" smtClean="0">
                <a:latin typeface="Consolas" pitchFamily="49" charset="0"/>
              </a:rPr>
              <a:t> c2 = o2 as </a:t>
            </a:r>
            <a:r>
              <a:rPr lang="da-DK" dirty="0" err="1" smtClean="0">
                <a:latin typeface="Consolas" pitchFamily="49" charset="0"/>
              </a:rPr>
              <a:t>Car</a:t>
            </a:r>
            <a:r>
              <a:rPr lang="da-DK" dirty="0" smtClean="0">
                <a:latin typeface="Consolas" pitchFamily="49" charset="0"/>
              </a:rPr>
              <a:t>;</a:t>
            </a:r>
          </a:p>
          <a:p>
            <a:r>
              <a:rPr lang="da-DK" dirty="0" smtClean="0">
                <a:latin typeface="Consolas" pitchFamily="49" charset="0"/>
              </a:rPr>
              <a:t>      </a:t>
            </a:r>
            <a:r>
              <a:rPr lang="da-DK" dirty="0" err="1" smtClean="0">
                <a:latin typeface="Consolas" pitchFamily="49" charset="0"/>
              </a:rPr>
              <a:t>return</a:t>
            </a:r>
            <a:r>
              <a:rPr lang="da-DK" dirty="0" smtClean="0">
                <a:latin typeface="Consolas" pitchFamily="49" charset="0"/>
              </a:rPr>
              <a:t> </a:t>
            </a:r>
            <a:r>
              <a:rPr lang="da-DK" b="1" dirty="0" err="1" smtClean="0">
                <a:latin typeface="Consolas" pitchFamily="49" charset="0"/>
              </a:rPr>
              <a:t>String.Compare</a:t>
            </a:r>
            <a:r>
              <a:rPr lang="da-DK" b="1" dirty="0" smtClean="0">
                <a:latin typeface="Consolas" pitchFamily="49" charset="0"/>
              </a:rPr>
              <a:t>( c1.PetName, c2.PetName );</a:t>
            </a:r>
          </a:p>
          <a:p>
            <a:r>
              <a:rPr lang="da-DK" dirty="0" smtClean="0">
                <a:latin typeface="Consolas" pitchFamily="49" charset="0"/>
              </a:rPr>
              <a:t>   }</a:t>
            </a:r>
          </a:p>
          <a:p>
            <a:r>
              <a:rPr lang="da-DK" dirty="0" smtClean="0">
                <a:latin typeface="Consolas" pitchFamily="49" charset="0"/>
              </a:rPr>
              <a:t>}</a:t>
            </a:r>
          </a:p>
        </p:txBody>
      </p:sp>
      <p:pic>
        <p:nvPicPr>
          <p:cNvPr id="6" name="Picture 5" descr="C:\DSE\Icon Experience\V Collections\v_collections_png\objects_people_industries\128x128\shadow\worker2.png"/>
          <p:cNvPicPr>
            <a:picLocks noChangeAspect="1" noChangeArrowheads="1"/>
          </p:cNvPicPr>
          <p:nvPr/>
        </p:nvPicPr>
        <p:blipFill>
          <a:blip r:embed="rId3"/>
          <a:srcRect/>
          <a:stretch>
            <a:fillRect/>
          </a:stretch>
        </p:blipFill>
        <p:spPr bwMode="auto">
          <a:xfrm>
            <a:off x="7924800" y="5643578"/>
            <a:ext cx="1219200" cy="1219200"/>
          </a:xfrm>
          <a:prstGeom prst="rect">
            <a:avLst/>
          </a:prstGeom>
          <a:noFill/>
        </p:spPr>
      </p:pic>
      <p:sp>
        <p:nvSpPr>
          <p:cNvPr id="7" name="Content Placeholder 2"/>
          <p:cNvSpPr txBox="1">
            <a:spLocks/>
          </p:cNvSpPr>
          <p:nvPr/>
        </p:nvSpPr>
        <p:spPr bwMode="auto">
          <a:xfrm>
            <a:off x="2627784" y="6026976"/>
            <a:ext cx="5441154" cy="357190"/>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a:effectLst>
            <a:outerShdw blurRad="50800" dist="38100" dir="2700000" sx="64000" sy="64000" algn="tl" rotWithShape="0">
              <a:prstClr val="black">
                <a:alpha val="40000"/>
              </a:prstClr>
            </a:outerShdw>
          </a:effectLst>
        </p:spPr>
        <p:txBody>
          <a:bodyPr lIns="36000" tIns="36000" rIns="36000" bIns="36000"/>
          <a:lstStyle/>
          <a:p>
            <a:r>
              <a:rPr lang="da-DK" dirty="0" err="1" smtClean="0">
                <a:latin typeface="Consolas" pitchFamily="49" charset="0"/>
              </a:rPr>
              <a:t>Array.Sort</a:t>
            </a:r>
            <a:r>
              <a:rPr lang="da-DK" dirty="0" smtClean="0">
                <a:latin typeface="Consolas" pitchFamily="49" charset="0"/>
              </a:rPr>
              <a:t>( </a:t>
            </a:r>
            <a:r>
              <a:rPr lang="da-DK" dirty="0" err="1" smtClean="0">
                <a:latin typeface="Consolas" pitchFamily="49" charset="0"/>
              </a:rPr>
              <a:t>cars</a:t>
            </a:r>
            <a:r>
              <a:rPr lang="da-DK" dirty="0" smtClean="0">
                <a:latin typeface="Consolas" pitchFamily="49" charset="0"/>
              </a:rPr>
              <a:t>, </a:t>
            </a:r>
            <a:r>
              <a:rPr lang="da-DK" b="1" dirty="0" smtClean="0">
                <a:latin typeface="Consolas" pitchFamily="49" charset="0"/>
              </a:rPr>
              <a:t>new </a:t>
            </a:r>
            <a:r>
              <a:rPr lang="da-DK" b="1" dirty="0" err="1" smtClean="0">
                <a:latin typeface="Consolas" pitchFamily="49" charset="0"/>
              </a:rPr>
              <a:t>PetNameComparer</a:t>
            </a:r>
            <a:r>
              <a:rPr lang="da-DK" b="1" dirty="0" smtClean="0">
                <a:latin typeface="Consolas" pitchFamily="49" charset="0"/>
              </a:rPr>
              <a:t>() </a:t>
            </a:r>
            <a:r>
              <a:rPr lang="da-DK" dirty="0" smtClean="0">
                <a:latin typeface="Consolas" pitchFamily="49" charset="0"/>
              </a:rPr>
              <a:t>);</a:t>
            </a:r>
            <a:endParaRPr lang="en-US" dirty="0" smtClean="0">
              <a:latin typeface="Consolas" pitchFamily="49" charset="0"/>
            </a:endParaRPr>
          </a:p>
        </p:txBody>
      </p:sp>
    </p:spTree>
    <p:extLst>
      <p:ext uri="{BB962C8B-B14F-4D97-AF65-F5344CB8AC3E}">
        <p14:creationId xmlns:p14="http://schemas.microsoft.com/office/powerpoint/2010/main" val="4246256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pPr eaLnBrk="1" hangingPunct="1"/>
            <a:r>
              <a:rPr lang="en-US" dirty="0" smtClean="0"/>
              <a:t>Introducing Interfaces</a:t>
            </a:r>
          </a:p>
          <a:p>
            <a:pPr eaLnBrk="1" hangingPunct="1"/>
            <a:r>
              <a:rPr lang="en-US" dirty="0" smtClean="0"/>
              <a:t>Using Interfaces</a:t>
            </a:r>
          </a:p>
          <a:p>
            <a:pPr eaLnBrk="1" hangingPunct="1"/>
            <a:r>
              <a:rPr lang="en-US" dirty="0" smtClean="0"/>
              <a:t>Building </a:t>
            </a:r>
            <a:r>
              <a:rPr lang="en-US" dirty="0"/>
              <a:t>Comparable Objects with </a:t>
            </a:r>
            <a:r>
              <a:rPr lang="en-US" dirty="0" err="1">
                <a:latin typeface="Consolas" pitchFamily="49" charset="0"/>
              </a:rPr>
              <a:t>IComparable</a:t>
            </a:r>
            <a:endParaRPr lang="en-US" dirty="0">
              <a:latin typeface="Consolas" pitchFamily="49" charset="0"/>
            </a:endParaRPr>
          </a:p>
          <a:p>
            <a:pPr eaLnBrk="1" hangingPunct="1"/>
            <a:r>
              <a:rPr lang="en-US" b="1" dirty="0" smtClean="0">
                <a:effectLst>
                  <a:outerShdw blurRad="38100" dist="38100" dir="2700000" algn="tl">
                    <a:srgbClr val="000000">
                      <a:alpha val="43137"/>
                    </a:srgbClr>
                  </a:outerShdw>
                </a:effectLst>
              </a:rPr>
              <a:t>Building Enumerable Types with </a:t>
            </a:r>
            <a:r>
              <a:rPr lang="en-US" b="1" dirty="0" err="1" smtClean="0">
                <a:effectLst>
                  <a:outerShdw blurRad="38100" dist="38100" dir="2700000" algn="tl">
                    <a:srgbClr val="000000">
                      <a:alpha val="43137"/>
                    </a:srgbClr>
                  </a:outerShdw>
                </a:effectLst>
                <a:latin typeface="Consolas" pitchFamily="49" charset="0"/>
              </a:rPr>
              <a:t>IEnumerable</a:t>
            </a:r>
            <a:endParaRPr lang="en-US" b="1" dirty="0" smtClean="0">
              <a:effectLst>
                <a:outerShdw blurRad="38100" dist="38100" dir="2700000" algn="tl">
                  <a:srgbClr val="000000">
                    <a:alpha val="43137"/>
                  </a:srgbClr>
                </a:outerShdw>
              </a:effectLst>
              <a:latin typeface="Consolas" pitchFamily="49" charset="0"/>
            </a:endParaRPr>
          </a:p>
        </p:txBody>
      </p:sp>
      <p:sp>
        <p:nvSpPr>
          <p:cNvPr id="3074" name="Title 1"/>
          <p:cNvSpPr>
            <a:spLocks noGrp="1"/>
          </p:cNvSpPr>
          <p:nvPr>
            <p:ph type="title"/>
          </p:nvPr>
        </p:nvSpPr>
        <p:spPr/>
        <p:txBody>
          <a:bodyPr/>
          <a:lstStyle/>
          <a:p>
            <a:pPr eaLnBrk="1" hangingPunct="1"/>
            <a:r>
              <a:rPr lang="en-US" dirty="0" smtClean="0"/>
              <a:t>Agenda</a:t>
            </a:r>
          </a:p>
        </p:txBody>
      </p:sp>
    </p:spTree>
    <p:extLst>
      <p:ext uri="{BB962C8B-B14F-4D97-AF65-F5344CB8AC3E}">
        <p14:creationId xmlns:p14="http://schemas.microsoft.com/office/powerpoint/2010/main" val="2008838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Autofit/>
          </a:bodyPr>
          <a:lstStyle/>
          <a:p>
            <a:pPr eaLnBrk="1" hangingPunct="1"/>
            <a:r>
              <a:rPr lang="en-US" sz="2000" dirty="0" smtClean="0"/>
              <a:t>The </a:t>
            </a:r>
            <a:r>
              <a:rPr lang="en-US" sz="2000" dirty="0" err="1" smtClean="0">
                <a:latin typeface="Consolas" pitchFamily="49" charset="0"/>
              </a:rPr>
              <a:t>IEnumerable</a:t>
            </a:r>
            <a:r>
              <a:rPr lang="en-US" sz="2000" dirty="0" smtClean="0"/>
              <a:t> interface states that the items of a class can be enumerated</a:t>
            </a:r>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r>
              <a:rPr lang="en-US" sz="2000" dirty="0" smtClean="0"/>
              <a:t>The </a:t>
            </a:r>
            <a:r>
              <a:rPr lang="en-US" sz="2000" dirty="0" err="1" smtClean="0">
                <a:latin typeface="Consolas" pitchFamily="49" charset="0"/>
              </a:rPr>
              <a:t>IEnumerator</a:t>
            </a:r>
            <a:r>
              <a:rPr lang="en-US" sz="2000" dirty="0" smtClean="0"/>
              <a:t> interface provides an enumerator mechanism for the class</a:t>
            </a:r>
          </a:p>
          <a:p>
            <a:pPr eaLnBrk="1" hangingPunct="1"/>
            <a:r>
              <a:rPr lang="en-US" sz="2000" dirty="0" smtClean="0"/>
              <a:t>Both are built into the .NET Framework base classes in the </a:t>
            </a:r>
            <a:r>
              <a:rPr lang="en-US" sz="2000" dirty="0" err="1" smtClean="0">
                <a:latin typeface="Consolas" pitchFamily="49" charset="0"/>
              </a:rPr>
              <a:t>System.Collections</a:t>
            </a:r>
            <a:r>
              <a:rPr lang="en-US" sz="2000" dirty="0" smtClean="0"/>
              <a:t> namespace</a:t>
            </a:r>
          </a:p>
          <a:p>
            <a:pPr eaLnBrk="1" hangingPunct="1"/>
            <a:r>
              <a:rPr lang="en-US" sz="2000" dirty="0" smtClean="0"/>
              <a:t>Arrays and collection types implement </a:t>
            </a:r>
            <a:r>
              <a:rPr lang="en-US" sz="2000" dirty="0" err="1" smtClean="0">
                <a:latin typeface="Consolas" pitchFamily="49" charset="0"/>
              </a:rPr>
              <a:t>IEnumerable</a:t>
            </a:r>
            <a:r>
              <a:rPr lang="en-US" sz="2000" dirty="0" smtClean="0"/>
              <a:t> out-of-the-box</a:t>
            </a:r>
          </a:p>
          <a:p>
            <a:pPr eaLnBrk="1" hangingPunct="1"/>
            <a:endParaRPr lang="en-US" sz="2000" dirty="0" smtClean="0"/>
          </a:p>
          <a:p>
            <a:pPr eaLnBrk="1" hangingPunct="1"/>
            <a:endParaRPr lang="en-US" sz="2000" dirty="0" smtClean="0"/>
          </a:p>
          <a:p>
            <a:pPr eaLnBrk="1" hangingPunct="1"/>
            <a:endParaRPr lang="en-US" sz="2000" dirty="0" smtClean="0"/>
          </a:p>
        </p:txBody>
      </p:sp>
      <p:sp>
        <p:nvSpPr>
          <p:cNvPr id="3074" name="Title 1"/>
          <p:cNvSpPr>
            <a:spLocks noGrp="1"/>
          </p:cNvSpPr>
          <p:nvPr>
            <p:ph type="title"/>
          </p:nvPr>
        </p:nvSpPr>
        <p:spPr/>
        <p:txBody>
          <a:bodyPr>
            <a:normAutofit/>
          </a:bodyPr>
          <a:lstStyle/>
          <a:p>
            <a:pPr eaLnBrk="1" hangingPunct="1"/>
            <a:r>
              <a:rPr lang="en-US" dirty="0" smtClean="0"/>
              <a:t>The </a:t>
            </a:r>
            <a:r>
              <a:rPr lang="en-US" b="0" dirty="0" err="1" smtClean="0">
                <a:latin typeface="Consolas" pitchFamily="49" charset="0"/>
              </a:rPr>
              <a:t>IEnumerable</a:t>
            </a:r>
            <a:r>
              <a:rPr lang="en-US" dirty="0" smtClean="0"/>
              <a:t> Interface</a:t>
            </a:r>
          </a:p>
        </p:txBody>
      </p:sp>
      <p:sp>
        <p:nvSpPr>
          <p:cNvPr id="4" name="Content Placeholder 2"/>
          <p:cNvSpPr txBox="1">
            <a:spLocks/>
          </p:cNvSpPr>
          <p:nvPr/>
        </p:nvSpPr>
        <p:spPr bwMode="auto">
          <a:xfrm>
            <a:off x="666253" y="2231808"/>
            <a:ext cx="4032447" cy="1701248"/>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err="1" smtClean="0">
                <a:latin typeface="Consolas" pitchFamily="49" charset="0"/>
              </a:rPr>
              <a:t>using</a:t>
            </a:r>
            <a:r>
              <a:rPr lang="da-DK" dirty="0" smtClean="0">
                <a:latin typeface="Consolas" pitchFamily="49" charset="0"/>
              </a:rPr>
              <a:t> </a:t>
            </a:r>
            <a:r>
              <a:rPr lang="da-DK" dirty="0" err="1" smtClean="0">
                <a:latin typeface="Consolas" pitchFamily="49" charset="0"/>
              </a:rPr>
              <a:t>System.Collections</a:t>
            </a:r>
            <a:r>
              <a:rPr lang="da-DK" dirty="0" smtClean="0">
                <a:latin typeface="Consolas" pitchFamily="49" charset="0"/>
              </a:rPr>
              <a:t>;</a:t>
            </a:r>
          </a:p>
          <a:p>
            <a:endParaRPr lang="da-DK" dirty="0" smtClean="0">
              <a:latin typeface="Consolas" pitchFamily="49" charset="0"/>
            </a:endParaRPr>
          </a:p>
          <a:p>
            <a:r>
              <a:rPr lang="da-DK" dirty="0" smtClean="0">
                <a:latin typeface="Consolas" pitchFamily="49" charset="0"/>
              </a:rPr>
              <a:t>public </a:t>
            </a:r>
            <a:r>
              <a:rPr lang="da-DK" b="1" dirty="0" smtClean="0">
                <a:latin typeface="Consolas" pitchFamily="49" charset="0"/>
              </a:rPr>
              <a:t>interface </a:t>
            </a:r>
            <a:r>
              <a:rPr lang="da-DK" b="1" dirty="0" err="1" smtClean="0">
                <a:latin typeface="Consolas" pitchFamily="49" charset="0"/>
              </a:rPr>
              <a:t>IEnumerable</a:t>
            </a:r>
            <a:endParaRPr lang="da-DK" b="1" dirty="0" smtClean="0">
              <a:latin typeface="Consolas" pitchFamily="49" charset="0"/>
            </a:endParaRPr>
          </a:p>
          <a:p>
            <a:r>
              <a:rPr lang="da-DK" dirty="0" smtClean="0">
                <a:latin typeface="Consolas" pitchFamily="49" charset="0"/>
              </a:rPr>
              <a:t>{</a:t>
            </a:r>
          </a:p>
          <a:p>
            <a:r>
              <a:rPr lang="da-DK" dirty="0" smtClean="0">
                <a:latin typeface="Consolas" pitchFamily="49" charset="0"/>
              </a:rPr>
              <a:t>   </a:t>
            </a:r>
            <a:r>
              <a:rPr lang="da-DK" b="1" dirty="0" err="1" smtClean="0">
                <a:latin typeface="Consolas" pitchFamily="49" charset="0"/>
              </a:rPr>
              <a:t>IEnumerator</a:t>
            </a:r>
            <a:r>
              <a:rPr lang="da-DK" dirty="0" smtClean="0">
                <a:latin typeface="Consolas" pitchFamily="49" charset="0"/>
              </a:rPr>
              <a:t> </a:t>
            </a:r>
            <a:r>
              <a:rPr lang="da-DK" dirty="0" err="1" smtClean="0">
                <a:latin typeface="Consolas" pitchFamily="49" charset="0"/>
              </a:rPr>
              <a:t>GetEnumerator</a:t>
            </a:r>
            <a:r>
              <a:rPr lang="da-DK" dirty="0" smtClean="0">
                <a:latin typeface="Consolas" pitchFamily="49" charset="0"/>
              </a:rPr>
              <a:t>();</a:t>
            </a:r>
          </a:p>
          <a:p>
            <a:r>
              <a:rPr lang="da-DK" dirty="0" smtClean="0">
                <a:latin typeface="Consolas" pitchFamily="49" charset="0"/>
              </a:rPr>
              <a:t>}</a:t>
            </a:r>
          </a:p>
        </p:txBody>
      </p:sp>
      <p:sp>
        <p:nvSpPr>
          <p:cNvPr id="5" name="Content Placeholder 2"/>
          <p:cNvSpPr txBox="1">
            <a:spLocks/>
          </p:cNvSpPr>
          <p:nvPr/>
        </p:nvSpPr>
        <p:spPr bwMode="auto">
          <a:xfrm>
            <a:off x="4910537" y="2218336"/>
            <a:ext cx="3623863" cy="1728192"/>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public </a:t>
            </a:r>
            <a:r>
              <a:rPr lang="da-DK" b="1" dirty="0" smtClean="0">
                <a:latin typeface="Consolas" pitchFamily="49" charset="0"/>
              </a:rPr>
              <a:t>interface </a:t>
            </a:r>
            <a:r>
              <a:rPr lang="da-DK" b="1" dirty="0" err="1" smtClean="0">
                <a:latin typeface="Consolas" pitchFamily="49" charset="0"/>
              </a:rPr>
              <a:t>IEnumerator</a:t>
            </a:r>
            <a:endParaRPr lang="da-DK" b="1" dirty="0" smtClean="0">
              <a:latin typeface="Consolas" pitchFamily="49" charset="0"/>
            </a:endParaRPr>
          </a:p>
          <a:p>
            <a:r>
              <a:rPr lang="da-DK" dirty="0" smtClean="0">
                <a:latin typeface="Consolas" pitchFamily="49" charset="0"/>
              </a:rPr>
              <a:t>{</a:t>
            </a:r>
          </a:p>
          <a:p>
            <a:r>
              <a:rPr lang="da-DK" dirty="0" smtClean="0">
                <a:latin typeface="Consolas" pitchFamily="49" charset="0"/>
              </a:rPr>
              <a:t>   </a:t>
            </a:r>
            <a:r>
              <a:rPr lang="da-DK" dirty="0" err="1" smtClean="0">
                <a:latin typeface="Consolas" pitchFamily="49" charset="0"/>
              </a:rPr>
              <a:t>bool</a:t>
            </a:r>
            <a:r>
              <a:rPr lang="da-DK" dirty="0" smtClean="0">
                <a:latin typeface="Consolas" pitchFamily="49" charset="0"/>
              </a:rPr>
              <a:t> </a:t>
            </a:r>
            <a:r>
              <a:rPr lang="da-DK" dirty="0" err="1" smtClean="0">
                <a:latin typeface="Consolas" pitchFamily="49" charset="0"/>
              </a:rPr>
              <a:t>MoveNext</a:t>
            </a:r>
            <a:r>
              <a:rPr lang="da-DK" dirty="0" smtClean="0">
                <a:latin typeface="Consolas" pitchFamily="49" charset="0"/>
              </a:rPr>
              <a:t> ();</a:t>
            </a:r>
          </a:p>
          <a:p>
            <a:r>
              <a:rPr lang="da-DK" dirty="0" smtClean="0">
                <a:latin typeface="Consolas" pitchFamily="49" charset="0"/>
              </a:rPr>
              <a:t>   </a:t>
            </a:r>
            <a:r>
              <a:rPr lang="da-DK" dirty="0" err="1" smtClean="0">
                <a:latin typeface="Consolas" pitchFamily="49" charset="0"/>
              </a:rPr>
              <a:t>object</a:t>
            </a:r>
            <a:r>
              <a:rPr lang="da-DK" dirty="0" smtClean="0">
                <a:latin typeface="Consolas" pitchFamily="49" charset="0"/>
              </a:rPr>
              <a:t> </a:t>
            </a:r>
            <a:r>
              <a:rPr lang="da-DK" dirty="0" err="1" smtClean="0">
                <a:latin typeface="Consolas" pitchFamily="49" charset="0"/>
              </a:rPr>
              <a:t>Current</a:t>
            </a:r>
            <a:r>
              <a:rPr lang="da-DK" dirty="0" smtClean="0">
                <a:latin typeface="Consolas" pitchFamily="49" charset="0"/>
              </a:rPr>
              <a:t> { </a:t>
            </a:r>
            <a:r>
              <a:rPr lang="da-DK" dirty="0" err="1" smtClean="0">
                <a:latin typeface="Consolas" pitchFamily="49" charset="0"/>
              </a:rPr>
              <a:t>get</a:t>
            </a:r>
            <a:r>
              <a:rPr lang="da-DK" dirty="0" smtClean="0">
                <a:latin typeface="Consolas" pitchFamily="49" charset="0"/>
              </a:rPr>
              <a:t>; }</a:t>
            </a:r>
          </a:p>
          <a:p>
            <a:r>
              <a:rPr lang="da-DK" dirty="0" smtClean="0">
                <a:latin typeface="Consolas" pitchFamily="49" charset="0"/>
              </a:rPr>
              <a:t>   </a:t>
            </a:r>
            <a:r>
              <a:rPr lang="da-DK" dirty="0" err="1" smtClean="0">
                <a:latin typeface="Consolas" pitchFamily="49" charset="0"/>
              </a:rPr>
              <a:t>void</a:t>
            </a:r>
            <a:r>
              <a:rPr lang="da-DK" dirty="0" smtClean="0">
                <a:latin typeface="Consolas" pitchFamily="49" charset="0"/>
              </a:rPr>
              <a:t> </a:t>
            </a:r>
            <a:r>
              <a:rPr lang="da-DK" dirty="0" err="1" smtClean="0">
                <a:latin typeface="Consolas" pitchFamily="49" charset="0"/>
              </a:rPr>
              <a:t>Reset</a:t>
            </a:r>
            <a:r>
              <a:rPr lang="da-DK" dirty="0" smtClean="0">
                <a:latin typeface="Consolas" pitchFamily="49" charset="0"/>
              </a:rPr>
              <a:t> ();</a:t>
            </a:r>
          </a:p>
          <a:p>
            <a:r>
              <a:rPr lang="da-DK" dirty="0" smtClean="0">
                <a:latin typeface="Consolas" pitchFamily="49" charset="0"/>
              </a:rPr>
              <a:t>}</a:t>
            </a:r>
          </a:p>
        </p:txBody>
      </p:sp>
      <p:pic>
        <p:nvPicPr>
          <p:cNvPr id="7" name="Picture 6" descr="C:\DSE\Icon Experience\V Collections\v_collections_png\objects_people_industries\128x128\shadow\worker2.png"/>
          <p:cNvPicPr>
            <a:picLocks noChangeAspect="1" noChangeArrowheads="1"/>
          </p:cNvPicPr>
          <p:nvPr/>
        </p:nvPicPr>
        <p:blipFill>
          <a:blip r:embed="rId3"/>
          <a:srcRect/>
          <a:stretch>
            <a:fillRect/>
          </a:stretch>
        </p:blipFill>
        <p:spPr bwMode="auto">
          <a:xfrm>
            <a:off x="7924800" y="5638800"/>
            <a:ext cx="1219200" cy="1219200"/>
          </a:xfrm>
          <a:prstGeom prst="rect">
            <a:avLst/>
          </a:prstGeom>
          <a:noFill/>
        </p:spPr>
      </p:pic>
    </p:spTree>
    <p:extLst>
      <p:ext uri="{BB962C8B-B14F-4D97-AF65-F5344CB8AC3E}">
        <p14:creationId xmlns:p14="http://schemas.microsoft.com/office/powerpoint/2010/main" val="1755248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pPr eaLnBrk="1" hangingPunct="1"/>
            <a:r>
              <a:rPr lang="en-US" sz="2000" dirty="0" smtClean="0"/>
              <a:t>You can implement </a:t>
            </a:r>
            <a:r>
              <a:rPr lang="en-US" sz="2000" dirty="0" err="1" smtClean="0">
                <a:latin typeface="Consolas" pitchFamily="49" charset="0"/>
              </a:rPr>
              <a:t>IEnumerable</a:t>
            </a:r>
            <a:r>
              <a:rPr lang="en-US" sz="2000" dirty="0" smtClean="0"/>
              <a:t> in your own types </a:t>
            </a:r>
          </a:p>
          <a:p>
            <a:pPr eaLnBrk="1" hangingPunct="1"/>
            <a:endParaRPr lang="en-US" sz="2000" dirty="0" smtClean="0"/>
          </a:p>
          <a:p>
            <a:pPr eaLnBrk="1" hangingPunct="1"/>
            <a:endParaRPr lang="en-US" sz="2000" dirty="0" smtClean="0"/>
          </a:p>
        </p:txBody>
      </p:sp>
      <p:sp>
        <p:nvSpPr>
          <p:cNvPr id="3074" name="Title 1"/>
          <p:cNvSpPr>
            <a:spLocks noGrp="1"/>
          </p:cNvSpPr>
          <p:nvPr>
            <p:ph type="title"/>
          </p:nvPr>
        </p:nvSpPr>
        <p:spPr/>
        <p:txBody>
          <a:bodyPr>
            <a:normAutofit/>
          </a:bodyPr>
          <a:lstStyle/>
          <a:p>
            <a:pPr eaLnBrk="1" hangingPunct="1"/>
            <a:r>
              <a:rPr lang="en-US" dirty="0" smtClean="0"/>
              <a:t>Implementing </a:t>
            </a:r>
            <a:r>
              <a:rPr lang="en-US" b="0" dirty="0" err="1" smtClean="0">
                <a:latin typeface="Consolas" pitchFamily="49" charset="0"/>
              </a:rPr>
              <a:t>IEnumerable</a:t>
            </a:r>
            <a:endParaRPr lang="en-US" b="0" dirty="0" smtClean="0">
              <a:latin typeface="Consolas" pitchFamily="49" charset="0"/>
            </a:endParaRPr>
          </a:p>
        </p:txBody>
      </p:sp>
      <p:pic>
        <p:nvPicPr>
          <p:cNvPr id="4" name="Picture 3" descr="C:\DSE\Icon Experience\V Collections\v_collections_png\objects_people_industries\128x128\shadow\worker2.png"/>
          <p:cNvPicPr>
            <a:picLocks noChangeAspect="1" noChangeArrowheads="1"/>
          </p:cNvPicPr>
          <p:nvPr/>
        </p:nvPicPr>
        <p:blipFill>
          <a:blip r:embed="rId3"/>
          <a:srcRect/>
          <a:stretch>
            <a:fillRect/>
          </a:stretch>
        </p:blipFill>
        <p:spPr bwMode="auto">
          <a:xfrm>
            <a:off x="7924800" y="5638800"/>
            <a:ext cx="1219200" cy="1219200"/>
          </a:xfrm>
          <a:prstGeom prst="rect">
            <a:avLst/>
          </a:prstGeom>
          <a:noFill/>
        </p:spPr>
      </p:pic>
      <p:sp>
        <p:nvSpPr>
          <p:cNvPr id="5" name="Content Placeholder 2"/>
          <p:cNvSpPr txBox="1">
            <a:spLocks/>
          </p:cNvSpPr>
          <p:nvPr/>
        </p:nvSpPr>
        <p:spPr bwMode="auto">
          <a:xfrm>
            <a:off x="323528" y="2772776"/>
            <a:ext cx="6408712" cy="3659869"/>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public </a:t>
            </a:r>
            <a:r>
              <a:rPr lang="da-DK" dirty="0" err="1" smtClean="0">
                <a:latin typeface="Consolas" pitchFamily="49" charset="0"/>
              </a:rPr>
              <a:t>class</a:t>
            </a:r>
            <a:r>
              <a:rPr lang="da-DK" dirty="0" smtClean="0">
                <a:latin typeface="Consolas" pitchFamily="49" charset="0"/>
              </a:rPr>
              <a:t> Garage : </a:t>
            </a:r>
            <a:r>
              <a:rPr lang="da-DK" b="1" dirty="0" err="1" smtClean="0">
                <a:latin typeface="Consolas" pitchFamily="49" charset="0"/>
              </a:rPr>
              <a:t>IEnumerable</a:t>
            </a:r>
            <a:endParaRPr lang="da-DK" b="1" dirty="0" smtClean="0">
              <a:latin typeface="Consolas" pitchFamily="49" charset="0"/>
            </a:endParaRPr>
          </a:p>
          <a:p>
            <a:r>
              <a:rPr lang="da-DK" dirty="0" smtClean="0">
                <a:latin typeface="Consolas" pitchFamily="49" charset="0"/>
              </a:rPr>
              <a:t>{</a:t>
            </a:r>
          </a:p>
          <a:p>
            <a:r>
              <a:rPr lang="en-US" dirty="0" smtClean="0">
                <a:latin typeface="Consolas" pitchFamily="49" charset="0"/>
              </a:rPr>
              <a:t>   private Car[] </a:t>
            </a:r>
            <a:r>
              <a:rPr lang="en-US" dirty="0" err="1" smtClean="0">
                <a:latin typeface="Consolas" pitchFamily="49" charset="0"/>
              </a:rPr>
              <a:t>carArray</a:t>
            </a:r>
            <a:r>
              <a:rPr lang="en-US" dirty="0" smtClean="0">
                <a:latin typeface="Consolas" pitchFamily="49" charset="0"/>
              </a:rPr>
              <a:t> = new Car[ 4 ];</a:t>
            </a:r>
          </a:p>
          <a:p>
            <a:r>
              <a:rPr lang="da-DK" dirty="0" smtClean="0">
                <a:latin typeface="Consolas" pitchFamily="49" charset="0"/>
              </a:rPr>
              <a:t>   public Garage()</a:t>
            </a:r>
          </a:p>
          <a:p>
            <a:r>
              <a:rPr lang="da-DK" dirty="0" smtClean="0">
                <a:latin typeface="Consolas" pitchFamily="49" charset="0"/>
              </a:rPr>
              <a:t>   {</a:t>
            </a:r>
          </a:p>
          <a:p>
            <a:r>
              <a:rPr lang="en-US" dirty="0" smtClean="0">
                <a:latin typeface="Consolas" pitchFamily="49" charset="0"/>
              </a:rPr>
              <a:t>      </a:t>
            </a:r>
            <a:r>
              <a:rPr lang="en-US" dirty="0" err="1" smtClean="0">
                <a:latin typeface="Consolas" pitchFamily="49" charset="0"/>
              </a:rPr>
              <a:t>carArray</a:t>
            </a:r>
            <a:r>
              <a:rPr lang="en-US" dirty="0" smtClean="0">
                <a:latin typeface="Consolas" pitchFamily="49" charset="0"/>
              </a:rPr>
              <a:t>[ 0 ] = new Car( "</a:t>
            </a:r>
            <a:r>
              <a:rPr lang="en-US" dirty="0" err="1" smtClean="0">
                <a:latin typeface="Consolas" pitchFamily="49" charset="0"/>
              </a:rPr>
              <a:t>FeeFee</a:t>
            </a:r>
            <a:r>
              <a:rPr lang="en-US" dirty="0" smtClean="0">
                <a:latin typeface="Consolas" pitchFamily="49" charset="0"/>
              </a:rPr>
              <a:t>", 200 );</a:t>
            </a:r>
          </a:p>
          <a:p>
            <a:r>
              <a:rPr lang="en-US" dirty="0" smtClean="0">
                <a:latin typeface="Consolas" pitchFamily="49" charset="0"/>
              </a:rPr>
              <a:t>      </a:t>
            </a:r>
            <a:r>
              <a:rPr lang="en-US" dirty="0" err="1" smtClean="0">
                <a:latin typeface="Consolas" pitchFamily="49" charset="0"/>
              </a:rPr>
              <a:t>carArray</a:t>
            </a:r>
            <a:r>
              <a:rPr lang="en-US" dirty="0" smtClean="0">
                <a:latin typeface="Consolas" pitchFamily="49" charset="0"/>
              </a:rPr>
              <a:t>[ 1 ] = new Car( "Clunker", 90 );</a:t>
            </a:r>
          </a:p>
          <a:p>
            <a:r>
              <a:rPr lang="en-US" dirty="0" smtClean="0">
                <a:latin typeface="Consolas" pitchFamily="49" charset="0"/>
              </a:rPr>
              <a:t>      </a:t>
            </a:r>
            <a:r>
              <a:rPr lang="en-US" dirty="0" err="1" smtClean="0">
                <a:latin typeface="Consolas" pitchFamily="49" charset="0"/>
              </a:rPr>
              <a:t>carArray</a:t>
            </a:r>
            <a:r>
              <a:rPr lang="en-US" dirty="0" smtClean="0">
                <a:latin typeface="Consolas" pitchFamily="49" charset="0"/>
              </a:rPr>
              <a:t>[ 2 ] = new Car( "Zippy", 30 );</a:t>
            </a:r>
          </a:p>
          <a:p>
            <a:r>
              <a:rPr lang="en-US" dirty="0" smtClean="0">
                <a:latin typeface="Consolas" pitchFamily="49" charset="0"/>
              </a:rPr>
              <a:t>      </a:t>
            </a:r>
            <a:r>
              <a:rPr lang="en-US" dirty="0" err="1" smtClean="0">
                <a:latin typeface="Consolas" pitchFamily="49" charset="0"/>
              </a:rPr>
              <a:t>carArray</a:t>
            </a:r>
            <a:r>
              <a:rPr lang="en-US" dirty="0" smtClean="0">
                <a:latin typeface="Consolas" pitchFamily="49" charset="0"/>
              </a:rPr>
              <a:t>[ 3 ] = new Car( "Fred", 30 );</a:t>
            </a:r>
          </a:p>
          <a:p>
            <a:r>
              <a:rPr lang="en-US" dirty="0" smtClean="0">
                <a:latin typeface="Consolas" pitchFamily="49" charset="0"/>
              </a:rPr>
              <a:t>   }</a:t>
            </a:r>
          </a:p>
          <a:p>
            <a:endParaRPr lang="da-DK" dirty="0" smtClean="0">
              <a:latin typeface="Consolas" pitchFamily="49" charset="0"/>
            </a:endParaRPr>
          </a:p>
          <a:p>
            <a:r>
              <a:rPr lang="da-DK" dirty="0" smtClean="0">
                <a:latin typeface="Consolas" pitchFamily="49" charset="0"/>
              </a:rPr>
              <a:t>   </a:t>
            </a:r>
            <a:r>
              <a:rPr lang="da-DK" b="1" dirty="0" smtClean="0">
                <a:latin typeface="Consolas" pitchFamily="49" charset="0"/>
              </a:rPr>
              <a:t>public </a:t>
            </a:r>
            <a:r>
              <a:rPr lang="da-DK" b="1" dirty="0" err="1" smtClean="0">
                <a:latin typeface="Consolas" pitchFamily="49" charset="0"/>
              </a:rPr>
              <a:t>IEnumerator</a:t>
            </a:r>
            <a:r>
              <a:rPr lang="da-DK" b="1" dirty="0" smtClean="0">
                <a:latin typeface="Consolas" pitchFamily="49" charset="0"/>
              </a:rPr>
              <a:t> </a:t>
            </a:r>
            <a:r>
              <a:rPr lang="da-DK" b="1" dirty="0" err="1" smtClean="0">
                <a:latin typeface="Consolas" pitchFamily="49" charset="0"/>
              </a:rPr>
              <a:t>GetEnumerator</a:t>
            </a:r>
            <a:r>
              <a:rPr lang="da-DK" b="1" dirty="0" smtClean="0">
                <a:latin typeface="Consolas" pitchFamily="49" charset="0"/>
              </a:rPr>
              <a:t>() { ... }</a:t>
            </a:r>
          </a:p>
          <a:p>
            <a:r>
              <a:rPr lang="da-DK" dirty="0" smtClean="0">
                <a:latin typeface="Consolas" pitchFamily="49" charset="0"/>
              </a:rPr>
              <a:t>}</a:t>
            </a:r>
          </a:p>
        </p:txBody>
      </p:sp>
      <p:sp>
        <p:nvSpPr>
          <p:cNvPr id="6" name="Content Placeholder 2"/>
          <p:cNvSpPr txBox="1">
            <a:spLocks/>
          </p:cNvSpPr>
          <p:nvPr/>
        </p:nvSpPr>
        <p:spPr bwMode="auto">
          <a:xfrm>
            <a:off x="4553736" y="1916832"/>
            <a:ext cx="4429726" cy="1431610"/>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Garage </a:t>
            </a:r>
            <a:r>
              <a:rPr lang="da-DK" dirty="0" err="1" smtClean="0">
                <a:latin typeface="Consolas" pitchFamily="49" charset="0"/>
              </a:rPr>
              <a:t>garage</a:t>
            </a:r>
            <a:r>
              <a:rPr lang="da-DK" dirty="0" smtClean="0">
                <a:latin typeface="Consolas" pitchFamily="49" charset="0"/>
              </a:rPr>
              <a:t> = new Garage();</a:t>
            </a:r>
          </a:p>
          <a:p>
            <a:r>
              <a:rPr lang="en-US" b="1" dirty="0" err="1" smtClean="0">
                <a:latin typeface="Consolas" pitchFamily="49" charset="0"/>
              </a:rPr>
              <a:t>foreach</a:t>
            </a:r>
            <a:r>
              <a:rPr lang="en-US" b="1" dirty="0" smtClean="0">
                <a:latin typeface="Consolas" pitchFamily="49" charset="0"/>
              </a:rPr>
              <a:t>( Car c in garage )</a:t>
            </a:r>
          </a:p>
          <a:p>
            <a:r>
              <a:rPr lang="da-DK" b="1" dirty="0" smtClean="0">
                <a:latin typeface="Consolas" pitchFamily="49" charset="0"/>
              </a:rPr>
              <a:t>{</a:t>
            </a:r>
          </a:p>
          <a:p>
            <a:r>
              <a:rPr lang="da-DK" dirty="0" smtClean="0">
                <a:latin typeface="Consolas" pitchFamily="49" charset="0"/>
              </a:rPr>
              <a:t>   </a:t>
            </a:r>
            <a:r>
              <a:rPr lang="da-DK" dirty="0" err="1" smtClean="0">
                <a:latin typeface="Consolas" pitchFamily="49" charset="0"/>
              </a:rPr>
              <a:t>Console.WriteLine</a:t>
            </a:r>
            <a:r>
              <a:rPr lang="da-DK" dirty="0" smtClean="0">
                <a:latin typeface="Consolas" pitchFamily="49" charset="0"/>
              </a:rPr>
              <a:t>( </a:t>
            </a:r>
            <a:r>
              <a:rPr lang="da-DK" dirty="0" err="1" smtClean="0">
                <a:latin typeface="Consolas" pitchFamily="49" charset="0"/>
              </a:rPr>
              <a:t>c.PetName</a:t>
            </a:r>
            <a:r>
              <a:rPr lang="da-DK" dirty="0" smtClean="0">
                <a:latin typeface="Consolas" pitchFamily="49" charset="0"/>
              </a:rPr>
              <a:t> );</a:t>
            </a:r>
          </a:p>
          <a:p>
            <a:r>
              <a:rPr lang="da-DK" b="1" dirty="0" smtClean="0">
                <a:latin typeface="Consolas" pitchFamily="49" charset="0"/>
              </a:rPr>
              <a:t>}</a:t>
            </a:r>
          </a:p>
        </p:txBody>
      </p:sp>
    </p:spTree>
    <p:extLst>
      <p:ext uri="{BB962C8B-B14F-4D97-AF65-F5344CB8AC3E}">
        <p14:creationId xmlns:p14="http://schemas.microsoft.com/office/powerpoint/2010/main" val="3395489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pPr eaLnBrk="1" hangingPunct="1"/>
            <a:r>
              <a:rPr lang="en-US" sz="2000" dirty="0" smtClean="0"/>
              <a:t>C# provides powerful mechanisms for creating </a:t>
            </a:r>
            <a:r>
              <a:rPr lang="en-US" sz="2000" i="1" dirty="0" err="1" smtClean="0"/>
              <a:t>iterator</a:t>
            </a:r>
            <a:r>
              <a:rPr lang="en-US" sz="2000" i="1" dirty="0" smtClean="0"/>
              <a:t> methods</a:t>
            </a:r>
          </a:p>
          <a:p>
            <a:pPr eaLnBrk="1" hangingPunct="1"/>
            <a:endParaRPr lang="en-US" sz="2000" i="1" dirty="0" smtClean="0"/>
          </a:p>
          <a:p>
            <a:pPr eaLnBrk="1" hangingPunct="1"/>
            <a:endParaRPr lang="en-US" sz="2000" i="1" dirty="0" smtClean="0"/>
          </a:p>
          <a:p>
            <a:pPr eaLnBrk="1" hangingPunct="1"/>
            <a:endParaRPr lang="en-US" sz="2000" i="1" dirty="0" smtClean="0"/>
          </a:p>
          <a:p>
            <a:pPr eaLnBrk="1" hangingPunct="1"/>
            <a:endParaRPr lang="en-US" sz="2000" i="1" dirty="0" smtClean="0"/>
          </a:p>
          <a:p>
            <a:pPr eaLnBrk="1" hangingPunct="1"/>
            <a:endParaRPr lang="en-US" sz="2000" i="1" dirty="0" smtClean="0"/>
          </a:p>
          <a:p>
            <a:pPr eaLnBrk="1" hangingPunct="1"/>
            <a:endParaRPr lang="en-US" sz="2000" i="1" dirty="0" smtClean="0"/>
          </a:p>
          <a:p>
            <a:pPr eaLnBrk="1" hangingPunct="1"/>
            <a:endParaRPr lang="en-US" sz="2000" i="1" dirty="0" smtClean="0"/>
          </a:p>
          <a:p>
            <a:pPr eaLnBrk="1" hangingPunct="1"/>
            <a:endParaRPr lang="en-US" sz="2000" i="1" dirty="0" smtClean="0"/>
          </a:p>
          <a:p>
            <a:pPr eaLnBrk="1" hangingPunct="1"/>
            <a:endParaRPr lang="en-US" sz="2000" i="1" dirty="0" smtClean="0"/>
          </a:p>
        </p:txBody>
      </p:sp>
      <p:sp>
        <p:nvSpPr>
          <p:cNvPr id="3074" name="Title 1"/>
          <p:cNvSpPr>
            <a:spLocks noGrp="1"/>
          </p:cNvSpPr>
          <p:nvPr>
            <p:ph type="title"/>
          </p:nvPr>
        </p:nvSpPr>
        <p:spPr/>
        <p:txBody>
          <a:bodyPr>
            <a:normAutofit/>
          </a:bodyPr>
          <a:lstStyle/>
          <a:p>
            <a:pPr eaLnBrk="1" hangingPunct="1"/>
            <a:r>
              <a:rPr lang="en-US" dirty="0" smtClean="0"/>
              <a:t>Building </a:t>
            </a:r>
            <a:r>
              <a:rPr lang="en-US" dirty="0" err="1" smtClean="0"/>
              <a:t>Iterators</a:t>
            </a:r>
            <a:r>
              <a:rPr lang="en-US" dirty="0" smtClean="0"/>
              <a:t> with </a:t>
            </a:r>
            <a:r>
              <a:rPr lang="en-US" b="0" dirty="0" smtClean="0">
                <a:latin typeface="Consolas" pitchFamily="49" charset="0"/>
              </a:rPr>
              <a:t>yield</a:t>
            </a:r>
          </a:p>
        </p:txBody>
      </p:sp>
      <p:sp>
        <p:nvSpPr>
          <p:cNvPr id="4" name="Content Placeholder 2"/>
          <p:cNvSpPr txBox="1">
            <a:spLocks/>
          </p:cNvSpPr>
          <p:nvPr/>
        </p:nvSpPr>
        <p:spPr bwMode="auto">
          <a:xfrm>
            <a:off x="408873" y="2036887"/>
            <a:ext cx="4429124" cy="2016224"/>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b="1" dirty="0" smtClean="0">
                <a:latin typeface="Consolas" pitchFamily="49" charset="0"/>
              </a:rPr>
              <a:t>public </a:t>
            </a:r>
            <a:r>
              <a:rPr lang="da-DK" b="1" dirty="0" err="1" smtClean="0">
                <a:latin typeface="Consolas" pitchFamily="49" charset="0"/>
              </a:rPr>
              <a:t>IEnumerator</a:t>
            </a:r>
            <a:r>
              <a:rPr lang="da-DK" b="1" dirty="0" smtClean="0">
                <a:latin typeface="Consolas" pitchFamily="49" charset="0"/>
              </a:rPr>
              <a:t> </a:t>
            </a:r>
            <a:r>
              <a:rPr lang="da-DK" b="1" dirty="0" err="1" smtClean="0">
                <a:latin typeface="Consolas" pitchFamily="49" charset="0"/>
              </a:rPr>
              <a:t>GetEnumerator</a:t>
            </a:r>
            <a:r>
              <a:rPr lang="da-DK" b="1" dirty="0" smtClean="0">
                <a:latin typeface="Consolas" pitchFamily="49" charset="0"/>
              </a:rPr>
              <a:t>()</a:t>
            </a:r>
          </a:p>
          <a:p>
            <a:r>
              <a:rPr lang="da-DK" b="1" dirty="0" smtClean="0">
                <a:latin typeface="Consolas" pitchFamily="49" charset="0"/>
              </a:rPr>
              <a:t>{</a:t>
            </a:r>
          </a:p>
          <a:p>
            <a:r>
              <a:rPr lang="en-US" dirty="0" smtClean="0">
                <a:latin typeface="Consolas" pitchFamily="49" charset="0"/>
              </a:rPr>
              <a:t>   </a:t>
            </a:r>
            <a:r>
              <a:rPr lang="en-US" dirty="0" err="1" smtClean="0">
                <a:latin typeface="Consolas" pitchFamily="49" charset="0"/>
              </a:rPr>
              <a:t>foreach</a:t>
            </a:r>
            <a:r>
              <a:rPr lang="en-US" dirty="0" smtClean="0">
                <a:latin typeface="Consolas" pitchFamily="49" charset="0"/>
              </a:rPr>
              <a:t>( Car c in </a:t>
            </a:r>
            <a:r>
              <a:rPr lang="en-US" dirty="0" err="1" smtClean="0">
                <a:latin typeface="Consolas" pitchFamily="49" charset="0"/>
              </a:rPr>
              <a:t>carArray</a:t>
            </a:r>
            <a:r>
              <a:rPr lang="en-US" dirty="0" smtClean="0">
                <a:latin typeface="Consolas" pitchFamily="49" charset="0"/>
              </a:rPr>
              <a:t> )</a:t>
            </a:r>
          </a:p>
          <a:p>
            <a:r>
              <a:rPr lang="da-DK" dirty="0" smtClean="0">
                <a:latin typeface="Consolas" pitchFamily="49" charset="0"/>
              </a:rPr>
              <a:t>   {</a:t>
            </a:r>
          </a:p>
          <a:p>
            <a:r>
              <a:rPr lang="da-DK" dirty="0" smtClean="0">
                <a:latin typeface="Consolas" pitchFamily="49" charset="0"/>
              </a:rPr>
              <a:t>      </a:t>
            </a:r>
            <a:r>
              <a:rPr lang="da-DK" b="1" dirty="0" err="1" smtClean="0">
                <a:latin typeface="Consolas" pitchFamily="49" charset="0"/>
              </a:rPr>
              <a:t>yield</a:t>
            </a:r>
            <a:r>
              <a:rPr lang="da-DK" b="1" dirty="0" smtClean="0">
                <a:latin typeface="Consolas" pitchFamily="49" charset="0"/>
              </a:rPr>
              <a:t> </a:t>
            </a:r>
            <a:r>
              <a:rPr lang="da-DK" b="1" dirty="0" err="1" smtClean="0">
                <a:latin typeface="Consolas" pitchFamily="49" charset="0"/>
              </a:rPr>
              <a:t>return</a:t>
            </a:r>
            <a:r>
              <a:rPr lang="da-DK" b="1" dirty="0" smtClean="0">
                <a:latin typeface="Consolas" pitchFamily="49" charset="0"/>
              </a:rPr>
              <a:t> </a:t>
            </a:r>
            <a:r>
              <a:rPr lang="da-DK" dirty="0" smtClean="0">
                <a:latin typeface="Consolas" pitchFamily="49" charset="0"/>
              </a:rPr>
              <a:t>c;</a:t>
            </a:r>
          </a:p>
          <a:p>
            <a:r>
              <a:rPr lang="da-DK" dirty="0" smtClean="0">
                <a:latin typeface="Consolas" pitchFamily="49" charset="0"/>
              </a:rPr>
              <a:t>   }</a:t>
            </a:r>
          </a:p>
          <a:p>
            <a:r>
              <a:rPr lang="da-DK" b="1" dirty="0" smtClean="0">
                <a:latin typeface="Consolas" pitchFamily="49" charset="0"/>
              </a:rPr>
              <a:t>}</a:t>
            </a:r>
          </a:p>
        </p:txBody>
      </p:sp>
      <p:sp>
        <p:nvSpPr>
          <p:cNvPr id="5" name="Content Placeholder 2"/>
          <p:cNvSpPr txBox="1">
            <a:spLocks/>
          </p:cNvSpPr>
          <p:nvPr/>
        </p:nvSpPr>
        <p:spPr bwMode="auto">
          <a:xfrm>
            <a:off x="1918188" y="2826729"/>
            <a:ext cx="4464496" cy="2004140"/>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b="1" dirty="0" smtClean="0">
                <a:latin typeface="Consolas" pitchFamily="49" charset="0"/>
              </a:rPr>
              <a:t>public </a:t>
            </a:r>
            <a:r>
              <a:rPr lang="da-DK" b="1" dirty="0" err="1" smtClean="0">
                <a:latin typeface="Consolas" pitchFamily="49" charset="0"/>
              </a:rPr>
              <a:t>IEnumerator</a:t>
            </a:r>
            <a:r>
              <a:rPr lang="da-DK" b="1" dirty="0" smtClean="0">
                <a:latin typeface="Consolas" pitchFamily="49" charset="0"/>
              </a:rPr>
              <a:t> </a:t>
            </a:r>
            <a:r>
              <a:rPr lang="da-DK" b="1" dirty="0" err="1" smtClean="0">
                <a:latin typeface="Consolas" pitchFamily="49" charset="0"/>
              </a:rPr>
              <a:t>GetEnumerator</a:t>
            </a:r>
            <a:r>
              <a:rPr lang="da-DK" b="1" dirty="0" smtClean="0">
                <a:latin typeface="Consolas" pitchFamily="49" charset="0"/>
              </a:rPr>
              <a:t>()</a:t>
            </a:r>
          </a:p>
          <a:p>
            <a:r>
              <a:rPr lang="da-DK" b="1" dirty="0" smtClean="0">
                <a:latin typeface="Consolas" pitchFamily="49" charset="0"/>
              </a:rPr>
              <a:t>{</a:t>
            </a:r>
          </a:p>
          <a:p>
            <a:r>
              <a:rPr lang="da-DK" dirty="0" smtClean="0">
                <a:latin typeface="Consolas" pitchFamily="49" charset="0"/>
              </a:rPr>
              <a:t>   </a:t>
            </a:r>
            <a:r>
              <a:rPr lang="da-DK" b="1" dirty="0" err="1" smtClean="0">
                <a:latin typeface="Consolas" pitchFamily="49" charset="0"/>
              </a:rPr>
              <a:t>yield</a:t>
            </a:r>
            <a:r>
              <a:rPr lang="da-DK" b="1" dirty="0" smtClean="0">
                <a:latin typeface="Consolas" pitchFamily="49" charset="0"/>
              </a:rPr>
              <a:t> </a:t>
            </a:r>
            <a:r>
              <a:rPr lang="da-DK" b="1" dirty="0" err="1" smtClean="0">
                <a:latin typeface="Consolas" pitchFamily="49" charset="0"/>
              </a:rPr>
              <a:t>return</a:t>
            </a:r>
            <a:r>
              <a:rPr lang="da-DK" dirty="0" smtClean="0">
                <a:latin typeface="Consolas" pitchFamily="49" charset="0"/>
              </a:rPr>
              <a:t> </a:t>
            </a:r>
            <a:r>
              <a:rPr lang="da-DK" dirty="0" err="1" smtClean="0">
                <a:latin typeface="Consolas" pitchFamily="49" charset="0"/>
              </a:rPr>
              <a:t>carArray</a:t>
            </a:r>
            <a:r>
              <a:rPr lang="da-DK" dirty="0" smtClean="0">
                <a:latin typeface="Consolas" pitchFamily="49" charset="0"/>
              </a:rPr>
              <a:t>[ 0 ];</a:t>
            </a:r>
          </a:p>
          <a:p>
            <a:r>
              <a:rPr lang="da-DK" dirty="0" smtClean="0">
                <a:latin typeface="Consolas" pitchFamily="49" charset="0"/>
              </a:rPr>
              <a:t>   </a:t>
            </a:r>
            <a:r>
              <a:rPr lang="da-DK" b="1" dirty="0" err="1" smtClean="0">
                <a:latin typeface="Consolas" pitchFamily="49" charset="0"/>
              </a:rPr>
              <a:t>yield</a:t>
            </a:r>
            <a:r>
              <a:rPr lang="da-DK" b="1" dirty="0" smtClean="0">
                <a:latin typeface="Consolas" pitchFamily="49" charset="0"/>
              </a:rPr>
              <a:t> </a:t>
            </a:r>
            <a:r>
              <a:rPr lang="da-DK" b="1" dirty="0" err="1" smtClean="0">
                <a:latin typeface="Consolas" pitchFamily="49" charset="0"/>
              </a:rPr>
              <a:t>return</a:t>
            </a:r>
            <a:r>
              <a:rPr lang="da-DK" b="1" dirty="0" smtClean="0">
                <a:latin typeface="Consolas" pitchFamily="49" charset="0"/>
              </a:rPr>
              <a:t> </a:t>
            </a:r>
            <a:r>
              <a:rPr lang="da-DK" dirty="0" err="1" smtClean="0">
                <a:latin typeface="Consolas" pitchFamily="49" charset="0"/>
              </a:rPr>
              <a:t>carArray</a:t>
            </a:r>
            <a:r>
              <a:rPr lang="da-DK" dirty="0" smtClean="0">
                <a:latin typeface="Consolas" pitchFamily="49" charset="0"/>
              </a:rPr>
              <a:t>[ 1 ];</a:t>
            </a:r>
          </a:p>
          <a:p>
            <a:r>
              <a:rPr lang="da-DK" dirty="0" smtClean="0">
                <a:latin typeface="Consolas" pitchFamily="49" charset="0"/>
              </a:rPr>
              <a:t>   </a:t>
            </a:r>
            <a:r>
              <a:rPr lang="da-DK" b="1" dirty="0" err="1" smtClean="0">
                <a:latin typeface="Consolas" pitchFamily="49" charset="0"/>
              </a:rPr>
              <a:t>yield</a:t>
            </a:r>
            <a:r>
              <a:rPr lang="da-DK" b="1" dirty="0" smtClean="0">
                <a:latin typeface="Consolas" pitchFamily="49" charset="0"/>
              </a:rPr>
              <a:t> </a:t>
            </a:r>
            <a:r>
              <a:rPr lang="da-DK" b="1" dirty="0" err="1" smtClean="0">
                <a:latin typeface="Consolas" pitchFamily="49" charset="0"/>
              </a:rPr>
              <a:t>return</a:t>
            </a:r>
            <a:r>
              <a:rPr lang="da-DK" b="1" dirty="0" smtClean="0">
                <a:latin typeface="Consolas" pitchFamily="49" charset="0"/>
              </a:rPr>
              <a:t> </a:t>
            </a:r>
            <a:r>
              <a:rPr lang="da-DK" dirty="0" err="1" smtClean="0">
                <a:latin typeface="Consolas" pitchFamily="49" charset="0"/>
              </a:rPr>
              <a:t>carArray</a:t>
            </a:r>
            <a:r>
              <a:rPr lang="da-DK" dirty="0" smtClean="0">
                <a:latin typeface="Consolas" pitchFamily="49" charset="0"/>
              </a:rPr>
              <a:t>[ 2 ];</a:t>
            </a:r>
          </a:p>
          <a:p>
            <a:r>
              <a:rPr lang="da-DK" dirty="0" smtClean="0">
                <a:latin typeface="Consolas" pitchFamily="49" charset="0"/>
              </a:rPr>
              <a:t>   </a:t>
            </a:r>
            <a:r>
              <a:rPr lang="da-DK" b="1" dirty="0" err="1" smtClean="0">
                <a:latin typeface="Consolas" pitchFamily="49" charset="0"/>
              </a:rPr>
              <a:t>yield</a:t>
            </a:r>
            <a:r>
              <a:rPr lang="da-DK" b="1" dirty="0" smtClean="0">
                <a:latin typeface="Consolas" pitchFamily="49" charset="0"/>
              </a:rPr>
              <a:t> </a:t>
            </a:r>
            <a:r>
              <a:rPr lang="da-DK" b="1" dirty="0" err="1" smtClean="0">
                <a:latin typeface="Consolas" pitchFamily="49" charset="0"/>
              </a:rPr>
              <a:t>return</a:t>
            </a:r>
            <a:r>
              <a:rPr lang="da-DK" b="1" dirty="0" smtClean="0">
                <a:latin typeface="Consolas" pitchFamily="49" charset="0"/>
              </a:rPr>
              <a:t> </a:t>
            </a:r>
            <a:r>
              <a:rPr lang="da-DK" dirty="0" err="1" smtClean="0">
                <a:latin typeface="Consolas" pitchFamily="49" charset="0"/>
              </a:rPr>
              <a:t>carArray</a:t>
            </a:r>
            <a:r>
              <a:rPr lang="da-DK" dirty="0" smtClean="0">
                <a:latin typeface="Consolas" pitchFamily="49" charset="0"/>
              </a:rPr>
              <a:t>[ 3 ];</a:t>
            </a:r>
          </a:p>
          <a:p>
            <a:r>
              <a:rPr lang="da-DK" b="1" dirty="0" smtClean="0">
                <a:latin typeface="Consolas" pitchFamily="49" charset="0"/>
              </a:rPr>
              <a:t>}</a:t>
            </a:r>
          </a:p>
        </p:txBody>
      </p:sp>
      <p:pic>
        <p:nvPicPr>
          <p:cNvPr id="6" name="Picture 5" descr="C:\DSE\Icon Experience\V Collections\v_collections_png\objects_people_industries\128x128\shadow\worker2.png"/>
          <p:cNvPicPr>
            <a:picLocks noChangeAspect="1" noChangeArrowheads="1"/>
          </p:cNvPicPr>
          <p:nvPr/>
        </p:nvPicPr>
        <p:blipFill>
          <a:blip r:embed="rId3"/>
          <a:srcRect/>
          <a:stretch>
            <a:fillRect/>
          </a:stretch>
        </p:blipFill>
        <p:spPr bwMode="auto">
          <a:xfrm>
            <a:off x="7924800" y="5638800"/>
            <a:ext cx="1219200" cy="1219200"/>
          </a:xfrm>
          <a:prstGeom prst="rect">
            <a:avLst/>
          </a:prstGeom>
          <a:noFill/>
        </p:spPr>
      </p:pic>
      <p:sp>
        <p:nvSpPr>
          <p:cNvPr id="7" name="Content Placeholder 2"/>
          <p:cNvSpPr txBox="1">
            <a:spLocks/>
          </p:cNvSpPr>
          <p:nvPr/>
        </p:nvSpPr>
        <p:spPr bwMode="auto">
          <a:xfrm>
            <a:off x="3641091" y="3828799"/>
            <a:ext cx="4598122" cy="2568494"/>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b="1" dirty="0" smtClean="0">
                <a:latin typeface="Consolas" pitchFamily="49" charset="0"/>
              </a:rPr>
              <a:t>public </a:t>
            </a:r>
            <a:r>
              <a:rPr lang="da-DK" b="1" dirty="0" err="1" smtClean="0">
                <a:latin typeface="Consolas" pitchFamily="49" charset="0"/>
              </a:rPr>
              <a:t>IEnumerator</a:t>
            </a:r>
            <a:r>
              <a:rPr lang="da-DK" b="1" dirty="0" smtClean="0">
                <a:latin typeface="Consolas" pitchFamily="49" charset="0"/>
              </a:rPr>
              <a:t> </a:t>
            </a:r>
            <a:r>
              <a:rPr lang="da-DK" b="1" dirty="0" err="1" smtClean="0">
                <a:latin typeface="Consolas" pitchFamily="49" charset="0"/>
              </a:rPr>
              <a:t>GetEnumerator</a:t>
            </a:r>
            <a:r>
              <a:rPr lang="da-DK" b="1" dirty="0" smtClean="0">
                <a:latin typeface="Consolas" pitchFamily="49" charset="0"/>
              </a:rPr>
              <a:t>()</a:t>
            </a:r>
          </a:p>
          <a:p>
            <a:r>
              <a:rPr lang="da-DK" b="1" dirty="0" smtClean="0">
                <a:latin typeface="Consolas" pitchFamily="49" charset="0"/>
              </a:rPr>
              <a:t>{</a:t>
            </a:r>
          </a:p>
          <a:p>
            <a:r>
              <a:rPr lang="en-US" dirty="0" smtClean="0">
                <a:latin typeface="Consolas" pitchFamily="49" charset="0"/>
              </a:rPr>
              <a:t>   </a:t>
            </a:r>
            <a:r>
              <a:rPr lang="da-DK" dirty="0" err="1" smtClean="0">
                <a:latin typeface="Consolas" pitchFamily="49" charset="0"/>
              </a:rPr>
              <a:t>int</a:t>
            </a:r>
            <a:r>
              <a:rPr lang="da-DK" dirty="0" smtClean="0">
                <a:latin typeface="Consolas" pitchFamily="49" charset="0"/>
              </a:rPr>
              <a:t> i = 0;</a:t>
            </a:r>
          </a:p>
          <a:p>
            <a:r>
              <a:rPr lang="da-DK" dirty="0" smtClean="0">
                <a:latin typeface="Consolas" pitchFamily="49" charset="0"/>
              </a:rPr>
              <a:t>   </a:t>
            </a:r>
            <a:r>
              <a:rPr lang="da-DK" dirty="0" err="1" smtClean="0">
                <a:latin typeface="Consolas" pitchFamily="49" charset="0"/>
              </a:rPr>
              <a:t>while</a:t>
            </a:r>
            <a:r>
              <a:rPr lang="da-DK" dirty="0" smtClean="0">
                <a:latin typeface="Consolas" pitchFamily="49" charset="0"/>
              </a:rPr>
              <a:t>( true )</a:t>
            </a:r>
          </a:p>
          <a:p>
            <a:r>
              <a:rPr lang="da-DK" dirty="0" smtClean="0">
                <a:latin typeface="Consolas" pitchFamily="49" charset="0"/>
              </a:rPr>
              <a:t>   {</a:t>
            </a:r>
          </a:p>
          <a:p>
            <a:r>
              <a:rPr lang="da-DK" dirty="0" smtClean="0">
                <a:latin typeface="Consolas" pitchFamily="49" charset="0"/>
              </a:rPr>
              <a:t>      </a:t>
            </a:r>
            <a:r>
              <a:rPr lang="da-DK" b="1" dirty="0" err="1" smtClean="0">
                <a:latin typeface="Consolas" pitchFamily="49" charset="0"/>
              </a:rPr>
              <a:t>yield</a:t>
            </a:r>
            <a:r>
              <a:rPr lang="da-DK" b="1" dirty="0" smtClean="0">
                <a:latin typeface="Consolas" pitchFamily="49" charset="0"/>
              </a:rPr>
              <a:t> </a:t>
            </a:r>
            <a:r>
              <a:rPr lang="da-DK" b="1" dirty="0" err="1" smtClean="0">
                <a:latin typeface="Consolas" pitchFamily="49" charset="0"/>
              </a:rPr>
              <a:t>return</a:t>
            </a:r>
            <a:r>
              <a:rPr lang="da-DK" b="1" dirty="0" smtClean="0">
                <a:latin typeface="Consolas" pitchFamily="49" charset="0"/>
              </a:rPr>
              <a:t> </a:t>
            </a:r>
            <a:r>
              <a:rPr lang="da-DK" dirty="0" err="1" smtClean="0">
                <a:latin typeface="Consolas" pitchFamily="49" charset="0"/>
              </a:rPr>
              <a:t>carArray</a:t>
            </a:r>
            <a:r>
              <a:rPr lang="da-DK" dirty="0" smtClean="0">
                <a:latin typeface="Consolas" pitchFamily="49" charset="0"/>
              </a:rPr>
              <a:t>[ i++ ];</a:t>
            </a:r>
          </a:p>
          <a:p>
            <a:r>
              <a:rPr lang="da-DK" dirty="0" smtClean="0">
                <a:latin typeface="Consolas" pitchFamily="49" charset="0"/>
              </a:rPr>
              <a:t>      </a:t>
            </a:r>
            <a:r>
              <a:rPr lang="da-DK" dirty="0" err="1" smtClean="0">
                <a:latin typeface="Consolas" pitchFamily="49" charset="0"/>
              </a:rPr>
              <a:t>if</a:t>
            </a:r>
            <a:r>
              <a:rPr lang="da-DK" dirty="0" smtClean="0">
                <a:latin typeface="Consolas" pitchFamily="49" charset="0"/>
              </a:rPr>
              <a:t>( i == 4 ) { </a:t>
            </a:r>
            <a:r>
              <a:rPr lang="da-DK" b="1" dirty="0" err="1" smtClean="0">
                <a:latin typeface="Consolas" pitchFamily="49" charset="0"/>
              </a:rPr>
              <a:t>yield</a:t>
            </a:r>
            <a:r>
              <a:rPr lang="da-DK" b="1" dirty="0" smtClean="0">
                <a:latin typeface="Consolas" pitchFamily="49" charset="0"/>
              </a:rPr>
              <a:t> break</a:t>
            </a:r>
            <a:r>
              <a:rPr lang="da-DK" dirty="0" smtClean="0">
                <a:latin typeface="Consolas" pitchFamily="49" charset="0"/>
              </a:rPr>
              <a:t>; }</a:t>
            </a:r>
          </a:p>
          <a:p>
            <a:r>
              <a:rPr lang="da-DK" dirty="0" smtClean="0">
                <a:latin typeface="Consolas" pitchFamily="49" charset="0"/>
              </a:rPr>
              <a:t>   }</a:t>
            </a:r>
          </a:p>
          <a:p>
            <a:r>
              <a:rPr lang="da-DK" b="1" dirty="0" smtClean="0">
                <a:latin typeface="Consolas" pitchFamily="49" charset="0"/>
              </a:rPr>
              <a:t>}</a:t>
            </a:r>
          </a:p>
        </p:txBody>
      </p:sp>
    </p:spTree>
    <p:extLst>
      <p:ext uri="{BB962C8B-B14F-4D97-AF65-F5344CB8AC3E}">
        <p14:creationId xmlns:p14="http://schemas.microsoft.com/office/powerpoint/2010/main" val="2277266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457200" y="1423317"/>
            <a:ext cx="8219256" cy="4525963"/>
          </a:xfrm>
          <a:noFill/>
        </p:spPr>
        <p:txBody>
          <a:bodyPr>
            <a:noAutofit/>
          </a:bodyPr>
          <a:lstStyle/>
          <a:p>
            <a:pPr eaLnBrk="1" hangingPunct="1"/>
            <a:r>
              <a:rPr lang="en-US" sz="2000" dirty="0" smtClean="0"/>
              <a:t>Multiple iterators can be built for a class with named iterators</a:t>
            </a:r>
            <a:endParaRPr lang="en-US" sz="1600" dirty="0" smtClean="0"/>
          </a:p>
          <a:p>
            <a:pPr lvl="1" eaLnBrk="1" hangingPunct="1"/>
            <a:endParaRPr lang="en-US" sz="1600" dirty="0" smtClean="0"/>
          </a:p>
          <a:p>
            <a:pPr lvl="1" eaLnBrk="1" hangingPunct="1"/>
            <a:endParaRPr lang="en-US" sz="1600" dirty="0" smtClean="0"/>
          </a:p>
          <a:p>
            <a:pPr lvl="1" eaLnBrk="1" hangingPunct="1"/>
            <a:endParaRPr lang="en-US" sz="1600" dirty="0" smtClean="0"/>
          </a:p>
          <a:p>
            <a:pPr lvl="1" eaLnBrk="1" hangingPunct="1"/>
            <a:endParaRPr lang="en-US" sz="1600" dirty="0" smtClean="0"/>
          </a:p>
          <a:p>
            <a:pPr lvl="1" eaLnBrk="1" hangingPunct="1"/>
            <a:endParaRPr lang="en-US" sz="1600" dirty="0" smtClean="0"/>
          </a:p>
          <a:p>
            <a:pPr lvl="1" eaLnBrk="1" hangingPunct="1"/>
            <a:endParaRPr lang="en-US" sz="1600" dirty="0" smtClean="0"/>
          </a:p>
          <a:p>
            <a:pPr lvl="1" eaLnBrk="1" hangingPunct="1"/>
            <a:endParaRPr lang="en-US" sz="1600" dirty="0" smtClean="0"/>
          </a:p>
          <a:p>
            <a:pPr lvl="1" eaLnBrk="1" hangingPunct="1"/>
            <a:endParaRPr lang="en-US" sz="1600" dirty="0" smtClean="0"/>
          </a:p>
          <a:p>
            <a:pPr lvl="1" eaLnBrk="1" hangingPunct="1"/>
            <a:endParaRPr lang="en-US" sz="1600" dirty="0" smtClean="0"/>
          </a:p>
          <a:p>
            <a:pPr lvl="1" eaLnBrk="1" hangingPunct="1"/>
            <a:endParaRPr lang="en-US" sz="1600" dirty="0" smtClean="0"/>
          </a:p>
          <a:p>
            <a:pPr marL="393192" lvl="1" indent="0" eaLnBrk="1" hangingPunct="1">
              <a:buNone/>
            </a:pPr>
            <a:endParaRPr lang="en-US" sz="1600" dirty="0" smtClean="0"/>
          </a:p>
          <a:p>
            <a:pPr lvl="1" eaLnBrk="1" hangingPunct="1"/>
            <a:endParaRPr lang="en-US" sz="1600" dirty="0" smtClean="0"/>
          </a:p>
          <a:p>
            <a:pPr marL="109728" indent="0" eaLnBrk="1" hangingPunct="1">
              <a:buNone/>
            </a:pPr>
            <a:endParaRPr lang="en-US" sz="2000" dirty="0" smtClean="0"/>
          </a:p>
        </p:txBody>
      </p:sp>
      <p:sp>
        <p:nvSpPr>
          <p:cNvPr id="3074" name="Title 1"/>
          <p:cNvSpPr>
            <a:spLocks noGrp="1"/>
          </p:cNvSpPr>
          <p:nvPr>
            <p:ph type="title"/>
          </p:nvPr>
        </p:nvSpPr>
        <p:spPr/>
        <p:txBody>
          <a:bodyPr>
            <a:normAutofit/>
          </a:bodyPr>
          <a:lstStyle/>
          <a:p>
            <a:pPr eaLnBrk="1" hangingPunct="1"/>
            <a:r>
              <a:rPr lang="en-US" dirty="0" smtClean="0"/>
              <a:t>Named </a:t>
            </a:r>
            <a:r>
              <a:rPr lang="en-US" dirty="0" err="1" smtClean="0"/>
              <a:t>Iterators</a:t>
            </a:r>
            <a:endParaRPr lang="en-US" dirty="0" smtClean="0"/>
          </a:p>
        </p:txBody>
      </p:sp>
      <p:sp>
        <p:nvSpPr>
          <p:cNvPr id="4" name="Content Placeholder 2"/>
          <p:cNvSpPr txBox="1">
            <a:spLocks/>
          </p:cNvSpPr>
          <p:nvPr/>
        </p:nvSpPr>
        <p:spPr bwMode="auto">
          <a:xfrm>
            <a:off x="280564" y="1860373"/>
            <a:ext cx="8572528" cy="3368827"/>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public </a:t>
            </a:r>
            <a:r>
              <a:rPr lang="da-DK" b="1" dirty="0" err="1" smtClean="0">
                <a:latin typeface="Consolas" pitchFamily="49" charset="0"/>
              </a:rPr>
              <a:t>IEnumerable</a:t>
            </a:r>
            <a:r>
              <a:rPr lang="da-DK" dirty="0" smtClean="0">
                <a:latin typeface="Consolas" pitchFamily="49" charset="0"/>
              </a:rPr>
              <a:t> </a:t>
            </a:r>
            <a:r>
              <a:rPr lang="da-DK" b="1" dirty="0" err="1" smtClean="0">
                <a:latin typeface="Consolas" pitchFamily="49" charset="0"/>
              </a:rPr>
              <a:t>GetTheCars</a:t>
            </a:r>
            <a:r>
              <a:rPr lang="da-DK" dirty="0" smtClean="0">
                <a:latin typeface="Consolas" pitchFamily="49" charset="0"/>
              </a:rPr>
              <a:t>( </a:t>
            </a:r>
            <a:r>
              <a:rPr lang="da-DK" dirty="0" err="1" smtClean="0">
                <a:latin typeface="Consolas" pitchFamily="49" charset="0"/>
              </a:rPr>
              <a:t>bool</a:t>
            </a:r>
            <a:r>
              <a:rPr lang="da-DK" dirty="0" smtClean="0">
                <a:latin typeface="Consolas" pitchFamily="49" charset="0"/>
              </a:rPr>
              <a:t> </a:t>
            </a:r>
            <a:r>
              <a:rPr lang="da-DK" dirty="0" err="1" smtClean="0">
                <a:latin typeface="Consolas" pitchFamily="49" charset="0"/>
              </a:rPr>
              <a:t>returnReversed</a:t>
            </a:r>
            <a:r>
              <a:rPr lang="da-DK" dirty="0" smtClean="0">
                <a:latin typeface="Consolas" pitchFamily="49" charset="0"/>
              </a:rPr>
              <a:t> )</a:t>
            </a:r>
          </a:p>
          <a:p>
            <a:r>
              <a:rPr lang="da-DK" dirty="0" smtClean="0">
                <a:latin typeface="Consolas" pitchFamily="49" charset="0"/>
              </a:rPr>
              <a:t>{</a:t>
            </a:r>
          </a:p>
          <a:p>
            <a:r>
              <a:rPr lang="da-DK" dirty="0" smtClean="0">
                <a:latin typeface="Consolas" pitchFamily="49" charset="0"/>
              </a:rPr>
              <a:t>   </a:t>
            </a:r>
            <a:r>
              <a:rPr lang="da-DK" dirty="0" err="1" smtClean="0">
                <a:latin typeface="Consolas" pitchFamily="49" charset="0"/>
              </a:rPr>
              <a:t>if</a:t>
            </a:r>
            <a:r>
              <a:rPr lang="da-DK" dirty="0" smtClean="0">
                <a:latin typeface="Consolas" pitchFamily="49" charset="0"/>
              </a:rPr>
              <a:t>( </a:t>
            </a:r>
            <a:r>
              <a:rPr lang="da-DK" dirty="0" err="1" smtClean="0">
                <a:latin typeface="Consolas" pitchFamily="49" charset="0"/>
              </a:rPr>
              <a:t>returnReversed</a:t>
            </a:r>
            <a:r>
              <a:rPr lang="da-DK" dirty="0" smtClean="0">
                <a:latin typeface="Consolas" pitchFamily="49" charset="0"/>
              </a:rPr>
              <a:t> )</a:t>
            </a:r>
          </a:p>
          <a:p>
            <a:r>
              <a:rPr lang="da-DK" dirty="0" smtClean="0">
                <a:latin typeface="Consolas" pitchFamily="49" charset="0"/>
              </a:rPr>
              <a:t>   {</a:t>
            </a:r>
          </a:p>
          <a:p>
            <a:r>
              <a:rPr lang="nn-NO" dirty="0" smtClean="0">
                <a:latin typeface="Consolas" pitchFamily="49" charset="0"/>
              </a:rPr>
              <a:t>      for( int i = carArray.Length; i != 0; i-- )</a:t>
            </a:r>
          </a:p>
          <a:p>
            <a:r>
              <a:rPr lang="nn-NO" dirty="0">
                <a:latin typeface="Consolas" pitchFamily="49" charset="0"/>
              </a:rPr>
              <a:t> </a:t>
            </a:r>
            <a:r>
              <a:rPr lang="nn-NO" dirty="0" smtClean="0">
                <a:latin typeface="Consolas" pitchFamily="49" charset="0"/>
              </a:rPr>
              <a:t>     </a:t>
            </a:r>
            <a:r>
              <a:rPr lang="da-DK" dirty="0" smtClean="0">
                <a:latin typeface="Consolas" pitchFamily="49" charset="0"/>
              </a:rPr>
              <a:t>{ </a:t>
            </a:r>
            <a:r>
              <a:rPr lang="da-DK" dirty="0" err="1" smtClean="0">
                <a:latin typeface="Consolas" pitchFamily="49" charset="0"/>
              </a:rPr>
              <a:t>yield</a:t>
            </a:r>
            <a:r>
              <a:rPr lang="da-DK" dirty="0" smtClean="0">
                <a:latin typeface="Consolas" pitchFamily="49" charset="0"/>
              </a:rPr>
              <a:t> </a:t>
            </a:r>
            <a:r>
              <a:rPr lang="da-DK" dirty="0" err="1" smtClean="0">
                <a:latin typeface="Consolas" pitchFamily="49" charset="0"/>
              </a:rPr>
              <a:t>return</a:t>
            </a:r>
            <a:r>
              <a:rPr lang="da-DK" dirty="0" smtClean="0">
                <a:latin typeface="Consolas" pitchFamily="49" charset="0"/>
              </a:rPr>
              <a:t> </a:t>
            </a:r>
            <a:r>
              <a:rPr lang="da-DK" dirty="0" err="1" smtClean="0">
                <a:latin typeface="Consolas" pitchFamily="49" charset="0"/>
              </a:rPr>
              <a:t>carArray</a:t>
            </a:r>
            <a:r>
              <a:rPr lang="da-DK" dirty="0" smtClean="0">
                <a:latin typeface="Consolas" pitchFamily="49" charset="0"/>
              </a:rPr>
              <a:t>[i-1]; }</a:t>
            </a:r>
          </a:p>
          <a:p>
            <a:r>
              <a:rPr lang="da-DK" dirty="0" smtClean="0">
                <a:latin typeface="Consolas" pitchFamily="49" charset="0"/>
              </a:rPr>
              <a:t>   }</a:t>
            </a:r>
          </a:p>
          <a:p>
            <a:r>
              <a:rPr lang="da-DK" dirty="0" smtClean="0">
                <a:latin typeface="Consolas" pitchFamily="49" charset="0"/>
              </a:rPr>
              <a:t>   </a:t>
            </a:r>
            <a:r>
              <a:rPr lang="da-DK" dirty="0" err="1" smtClean="0">
                <a:latin typeface="Consolas" pitchFamily="49" charset="0"/>
              </a:rPr>
              <a:t>else</a:t>
            </a:r>
            <a:endParaRPr lang="da-DK" dirty="0" smtClean="0">
              <a:latin typeface="Consolas" pitchFamily="49" charset="0"/>
            </a:endParaRPr>
          </a:p>
          <a:p>
            <a:r>
              <a:rPr lang="da-DK" dirty="0" smtClean="0">
                <a:latin typeface="Consolas" pitchFamily="49" charset="0"/>
              </a:rPr>
              <a:t>   {</a:t>
            </a:r>
          </a:p>
          <a:p>
            <a:r>
              <a:rPr lang="en-US" dirty="0" smtClean="0">
                <a:latin typeface="Consolas" pitchFamily="49" charset="0"/>
              </a:rPr>
              <a:t>      </a:t>
            </a:r>
            <a:r>
              <a:rPr lang="en-US" dirty="0" err="1" smtClean="0">
                <a:latin typeface="Consolas" pitchFamily="49" charset="0"/>
              </a:rPr>
              <a:t>foreach</a:t>
            </a:r>
            <a:r>
              <a:rPr lang="en-US" dirty="0" smtClean="0">
                <a:latin typeface="Consolas" pitchFamily="49" charset="0"/>
              </a:rPr>
              <a:t>( Car c in </a:t>
            </a:r>
            <a:r>
              <a:rPr lang="en-US" dirty="0" err="1" smtClean="0">
                <a:latin typeface="Consolas" pitchFamily="49" charset="0"/>
              </a:rPr>
              <a:t>carArray</a:t>
            </a:r>
            <a:r>
              <a:rPr lang="en-US" dirty="0" smtClean="0">
                <a:latin typeface="Consolas" pitchFamily="49" charset="0"/>
              </a:rPr>
              <a:t> ) </a:t>
            </a:r>
            <a:r>
              <a:rPr lang="da-DK" dirty="0" smtClean="0">
                <a:latin typeface="Consolas" pitchFamily="49" charset="0"/>
              </a:rPr>
              <a:t>{ </a:t>
            </a:r>
            <a:r>
              <a:rPr lang="da-DK" dirty="0" err="1" smtClean="0">
                <a:latin typeface="Consolas" pitchFamily="49" charset="0"/>
              </a:rPr>
              <a:t>yield</a:t>
            </a:r>
            <a:r>
              <a:rPr lang="da-DK" dirty="0" smtClean="0">
                <a:latin typeface="Consolas" pitchFamily="49" charset="0"/>
              </a:rPr>
              <a:t> </a:t>
            </a:r>
            <a:r>
              <a:rPr lang="da-DK" dirty="0" err="1" smtClean="0">
                <a:latin typeface="Consolas" pitchFamily="49" charset="0"/>
              </a:rPr>
              <a:t>return</a:t>
            </a:r>
            <a:r>
              <a:rPr lang="da-DK" dirty="0" smtClean="0">
                <a:latin typeface="Consolas" pitchFamily="49" charset="0"/>
              </a:rPr>
              <a:t> c; }</a:t>
            </a:r>
          </a:p>
          <a:p>
            <a:r>
              <a:rPr lang="da-DK" dirty="0" smtClean="0">
                <a:latin typeface="Consolas" pitchFamily="49" charset="0"/>
              </a:rPr>
              <a:t>   }</a:t>
            </a:r>
          </a:p>
          <a:p>
            <a:r>
              <a:rPr lang="da-DK" dirty="0" smtClean="0">
                <a:latin typeface="Consolas" pitchFamily="49" charset="0"/>
              </a:rPr>
              <a:t>}</a:t>
            </a:r>
          </a:p>
        </p:txBody>
      </p:sp>
      <p:sp>
        <p:nvSpPr>
          <p:cNvPr id="5" name="Content Placeholder 2"/>
          <p:cNvSpPr txBox="1">
            <a:spLocks/>
          </p:cNvSpPr>
          <p:nvPr/>
        </p:nvSpPr>
        <p:spPr bwMode="auto">
          <a:xfrm>
            <a:off x="2834604" y="4800260"/>
            <a:ext cx="5870456" cy="1448140"/>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Garage </a:t>
            </a:r>
            <a:r>
              <a:rPr lang="da-DK" dirty="0" err="1" smtClean="0">
                <a:latin typeface="Consolas" pitchFamily="49" charset="0"/>
              </a:rPr>
              <a:t>garage</a:t>
            </a:r>
            <a:r>
              <a:rPr lang="da-DK" dirty="0" smtClean="0">
                <a:latin typeface="Consolas" pitchFamily="49" charset="0"/>
              </a:rPr>
              <a:t> = new Garage();</a:t>
            </a:r>
          </a:p>
          <a:p>
            <a:r>
              <a:rPr lang="en-US" dirty="0" err="1" smtClean="0">
                <a:latin typeface="Consolas" pitchFamily="49" charset="0"/>
              </a:rPr>
              <a:t>foreach</a:t>
            </a:r>
            <a:r>
              <a:rPr lang="en-US" dirty="0" smtClean="0">
                <a:latin typeface="Consolas" pitchFamily="49" charset="0"/>
              </a:rPr>
              <a:t>( Car c in garage</a:t>
            </a:r>
            <a:r>
              <a:rPr lang="da-DK" b="1" dirty="0" smtClean="0">
                <a:latin typeface="Consolas" pitchFamily="49" charset="0"/>
              </a:rPr>
              <a:t>.</a:t>
            </a:r>
            <a:r>
              <a:rPr lang="da-DK" b="1" dirty="0" err="1" smtClean="0">
                <a:latin typeface="Consolas" pitchFamily="49" charset="0"/>
              </a:rPr>
              <a:t>GetTheCars</a:t>
            </a:r>
            <a:r>
              <a:rPr lang="da-DK" b="1" dirty="0" smtClean="0">
                <a:latin typeface="Consolas" pitchFamily="49" charset="0"/>
              </a:rPr>
              <a:t>( true )</a:t>
            </a:r>
            <a:r>
              <a:rPr lang="en-US" dirty="0" smtClean="0">
                <a:latin typeface="Consolas" pitchFamily="49" charset="0"/>
              </a:rPr>
              <a:t> )</a:t>
            </a:r>
          </a:p>
          <a:p>
            <a:r>
              <a:rPr lang="da-DK" dirty="0" smtClean="0">
                <a:latin typeface="Consolas" pitchFamily="49" charset="0"/>
              </a:rPr>
              <a:t>{</a:t>
            </a:r>
          </a:p>
          <a:p>
            <a:r>
              <a:rPr lang="da-DK" dirty="0" smtClean="0">
                <a:latin typeface="Consolas" pitchFamily="49" charset="0"/>
              </a:rPr>
              <a:t>   </a:t>
            </a:r>
            <a:r>
              <a:rPr lang="da-DK" dirty="0" err="1" smtClean="0">
                <a:latin typeface="Consolas" pitchFamily="49" charset="0"/>
              </a:rPr>
              <a:t>Console.WriteLine</a:t>
            </a:r>
            <a:r>
              <a:rPr lang="da-DK" dirty="0" smtClean="0">
                <a:latin typeface="Consolas" pitchFamily="49" charset="0"/>
              </a:rPr>
              <a:t>( </a:t>
            </a:r>
            <a:r>
              <a:rPr lang="da-DK" dirty="0" err="1" smtClean="0">
                <a:latin typeface="Consolas" pitchFamily="49" charset="0"/>
              </a:rPr>
              <a:t>c.PetName</a:t>
            </a:r>
            <a:r>
              <a:rPr lang="da-DK" dirty="0" smtClean="0">
                <a:latin typeface="Consolas" pitchFamily="49" charset="0"/>
              </a:rPr>
              <a:t> );</a:t>
            </a:r>
          </a:p>
          <a:p>
            <a:r>
              <a:rPr lang="da-DK" dirty="0" smtClean="0">
                <a:latin typeface="Consolas" pitchFamily="49" charset="0"/>
              </a:rPr>
              <a:t>}</a:t>
            </a:r>
          </a:p>
        </p:txBody>
      </p:sp>
      <p:pic>
        <p:nvPicPr>
          <p:cNvPr id="6" name="Picture 5" descr="C:\DSE\Icon Experience\V Collections\v_collections_png\objects_people_industries\128x128\shadow\worker2.png"/>
          <p:cNvPicPr>
            <a:picLocks noChangeAspect="1" noChangeArrowheads="1"/>
          </p:cNvPicPr>
          <p:nvPr/>
        </p:nvPicPr>
        <p:blipFill>
          <a:blip r:embed="rId3"/>
          <a:srcRect/>
          <a:stretch>
            <a:fillRect/>
          </a:stretch>
        </p:blipFill>
        <p:spPr bwMode="auto">
          <a:xfrm>
            <a:off x="7924800" y="5638800"/>
            <a:ext cx="1219200" cy="1219200"/>
          </a:xfrm>
          <a:prstGeom prst="rect">
            <a:avLst/>
          </a:prstGeom>
          <a:noFill/>
        </p:spPr>
      </p:pic>
    </p:spTree>
    <p:extLst>
      <p:ext uri="{BB962C8B-B14F-4D97-AF65-F5344CB8AC3E}">
        <p14:creationId xmlns:p14="http://schemas.microsoft.com/office/powerpoint/2010/main" val="1552314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pPr eaLnBrk="1" hangingPunct="1"/>
            <a:r>
              <a:rPr lang="en-US" dirty="0" smtClean="0"/>
              <a:t>Introducing Interfaces</a:t>
            </a:r>
          </a:p>
          <a:p>
            <a:pPr eaLnBrk="1" hangingPunct="1"/>
            <a:r>
              <a:rPr lang="en-US" dirty="0" smtClean="0"/>
              <a:t>Using Interfaces</a:t>
            </a:r>
          </a:p>
          <a:p>
            <a:pPr eaLnBrk="1" hangingPunct="1"/>
            <a:r>
              <a:rPr lang="en-US" dirty="0" smtClean="0"/>
              <a:t>Building </a:t>
            </a:r>
            <a:r>
              <a:rPr lang="en-US" dirty="0"/>
              <a:t>Comparable Objects with </a:t>
            </a:r>
            <a:r>
              <a:rPr lang="en-US" dirty="0" err="1">
                <a:latin typeface="Consolas" pitchFamily="49" charset="0"/>
              </a:rPr>
              <a:t>IComparable</a:t>
            </a:r>
            <a:endParaRPr lang="en-US" dirty="0">
              <a:latin typeface="Consolas" pitchFamily="49" charset="0"/>
            </a:endParaRPr>
          </a:p>
          <a:p>
            <a:pPr eaLnBrk="1" hangingPunct="1"/>
            <a:r>
              <a:rPr lang="en-US" dirty="0" smtClean="0"/>
              <a:t>Building Enumerable Types with </a:t>
            </a:r>
            <a:r>
              <a:rPr lang="en-US" dirty="0" err="1" smtClean="0">
                <a:latin typeface="Consolas" pitchFamily="49" charset="0"/>
              </a:rPr>
              <a:t>IEnumerable</a:t>
            </a:r>
            <a:endParaRPr lang="en-US" dirty="0" smtClean="0">
              <a:latin typeface="Consolas" pitchFamily="49" charset="0"/>
            </a:endParaRPr>
          </a:p>
        </p:txBody>
      </p:sp>
      <p:sp>
        <p:nvSpPr>
          <p:cNvPr id="3074" name="Title 1"/>
          <p:cNvSpPr>
            <a:spLocks noGrp="1"/>
          </p:cNvSpPr>
          <p:nvPr>
            <p:ph type="title"/>
          </p:nvPr>
        </p:nvSpPr>
        <p:spPr/>
        <p:txBody>
          <a:bodyPr/>
          <a:lstStyle/>
          <a:p>
            <a:pPr eaLnBrk="1" hangingPunct="1"/>
            <a:r>
              <a:rPr lang="en-US" dirty="0" smtClean="0"/>
              <a:t>Summary</a:t>
            </a:r>
          </a:p>
        </p:txBody>
      </p:sp>
    </p:spTree>
    <p:extLst>
      <p:ext uri="{BB962C8B-B14F-4D97-AF65-F5344CB8AC3E}">
        <p14:creationId xmlns:p14="http://schemas.microsoft.com/office/powerpoint/2010/main" val="1922527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noFill/>
        </p:spPr>
        <p:txBody>
          <a:bodyPr>
            <a:normAutofit fontScale="92500" lnSpcReduction="20000"/>
          </a:bodyPr>
          <a:lstStyle/>
          <a:p>
            <a:pPr marL="109728" indent="0">
              <a:buNone/>
            </a:pPr>
            <a:r>
              <a:rPr lang="da-DK" sz="2000" dirty="0" err="1" smtClean="0"/>
              <a:t>You</a:t>
            </a:r>
            <a:r>
              <a:rPr lang="da-DK" sz="2000" dirty="0" smtClean="0"/>
              <a:t> </a:t>
            </a:r>
            <a:r>
              <a:rPr lang="da-DK" sz="2000" dirty="0" err="1" smtClean="0"/>
              <a:t>are</a:t>
            </a:r>
            <a:r>
              <a:rPr lang="da-DK" sz="2000" dirty="0" smtClean="0"/>
              <a:t> </a:t>
            </a:r>
            <a:r>
              <a:rPr lang="da-DK" sz="2000" dirty="0" err="1" smtClean="0"/>
              <a:t>developing</a:t>
            </a:r>
            <a:r>
              <a:rPr lang="da-DK" sz="2000" dirty="0" smtClean="0"/>
              <a:t> a program </a:t>
            </a:r>
            <a:r>
              <a:rPr lang="da-DK" sz="2000" dirty="0" err="1" smtClean="0"/>
              <a:t>containing</a:t>
            </a:r>
            <a:r>
              <a:rPr lang="da-DK" sz="2000" dirty="0" smtClean="0"/>
              <a:t> the </a:t>
            </a:r>
            <a:r>
              <a:rPr lang="da-DK" sz="2000" dirty="0" err="1" smtClean="0"/>
              <a:t>following</a:t>
            </a:r>
            <a:r>
              <a:rPr lang="da-DK" sz="2000" dirty="0" smtClean="0"/>
              <a:t> </a:t>
            </a:r>
            <a:r>
              <a:rPr lang="da-DK" sz="2000" dirty="0" err="1" smtClean="0"/>
              <a:t>code</a:t>
            </a:r>
            <a:r>
              <a:rPr lang="da-DK" sz="2000" dirty="0" smtClean="0"/>
              <a:t> segments.</a:t>
            </a:r>
          </a:p>
          <a:p>
            <a:pPr marL="109728" indent="0">
              <a:buNone/>
            </a:pPr>
            <a:endParaRPr lang="da-DK" sz="2000" dirty="0" smtClean="0"/>
          </a:p>
          <a:p>
            <a:pPr marL="109728" indent="0">
              <a:buNone/>
            </a:pPr>
            <a:endParaRPr lang="da-DK" sz="2000" dirty="0"/>
          </a:p>
          <a:p>
            <a:pPr marL="109728" indent="0">
              <a:buNone/>
            </a:pPr>
            <a:endParaRPr lang="da-DK" sz="2000" dirty="0"/>
          </a:p>
          <a:p>
            <a:pPr marL="109728" indent="0">
              <a:buNone/>
            </a:pPr>
            <a:endParaRPr lang="da-DK" sz="2000" dirty="0" smtClean="0"/>
          </a:p>
          <a:p>
            <a:pPr marL="109728" indent="0">
              <a:buNone/>
            </a:pPr>
            <a:r>
              <a:rPr lang="da-DK" sz="2000" dirty="0" err="1" smtClean="0"/>
              <a:t>You</a:t>
            </a:r>
            <a:r>
              <a:rPr lang="da-DK" sz="2000" dirty="0" smtClean="0"/>
              <a:t> </a:t>
            </a:r>
            <a:r>
              <a:rPr lang="da-DK" sz="2000" dirty="0" err="1" smtClean="0"/>
              <a:t>need</a:t>
            </a:r>
            <a:r>
              <a:rPr lang="da-DK" sz="2000" dirty="0" smtClean="0"/>
              <a:t> to </a:t>
            </a:r>
            <a:r>
              <a:rPr lang="da-DK" sz="2000" dirty="0" err="1" smtClean="0"/>
              <a:t>ensure</a:t>
            </a:r>
            <a:r>
              <a:rPr lang="da-DK" sz="2000" dirty="0" smtClean="0"/>
              <a:t> </a:t>
            </a:r>
            <a:r>
              <a:rPr lang="da-DK" sz="2000" dirty="0" err="1" smtClean="0"/>
              <a:t>that</a:t>
            </a:r>
            <a:r>
              <a:rPr lang="da-DK" sz="2000" dirty="0" smtClean="0"/>
              <a:t> the</a:t>
            </a:r>
            <a:br>
              <a:rPr lang="da-DK" sz="2000" dirty="0" smtClean="0"/>
            </a:br>
            <a:r>
              <a:rPr lang="da-DK" sz="2000" dirty="0" err="1" smtClean="0"/>
              <a:t>ExtractNumber</a:t>
            </a:r>
            <a:r>
              <a:rPr lang="da-DK" sz="2000" dirty="0" smtClean="0"/>
              <a:t>() </a:t>
            </a:r>
            <a:r>
              <a:rPr lang="da-DK" sz="2000" dirty="0" err="1" smtClean="0"/>
              <a:t>method</a:t>
            </a:r>
            <a:r>
              <a:rPr lang="da-DK" sz="2000" dirty="0" smtClean="0"/>
              <a:t> </a:t>
            </a:r>
            <a:r>
              <a:rPr lang="da-DK" sz="2000" dirty="0" err="1" smtClean="0"/>
              <a:t>does</a:t>
            </a:r>
            <a:r>
              <a:rPr lang="da-DK" sz="2000" dirty="0"/>
              <a:t/>
            </a:r>
            <a:br>
              <a:rPr lang="da-DK" sz="2000" dirty="0"/>
            </a:br>
            <a:r>
              <a:rPr lang="da-DK" sz="2000" dirty="0" smtClean="0"/>
              <a:t>not </a:t>
            </a:r>
            <a:r>
              <a:rPr lang="da-DK" sz="2000" dirty="0" err="1" smtClean="0"/>
              <a:t>throw</a:t>
            </a:r>
            <a:r>
              <a:rPr lang="da-DK" sz="2000" dirty="0" smtClean="0"/>
              <a:t> an </a:t>
            </a:r>
            <a:r>
              <a:rPr lang="da-DK" sz="2000" dirty="0" err="1" smtClean="0"/>
              <a:t>exception</a:t>
            </a:r>
            <a:r>
              <a:rPr lang="da-DK" sz="2000" dirty="0" smtClean="0"/>
              <a:t> </a:t>
            </a:r>
            <a:r>
              <a:rPr lang="da-DK" sz="2000" dirty="0" err="1" smtClean="0"/>
              <a:t>if</a:t>
            </a:r>
            <a:r>
              <a:rPr lang="da-DK" sz="2000" dirty="0" smtClean="0"/>
              <a:t> o is not</a:t>
            </a:r>
            <a:br>
              <a:rPr lang="da-DK" sz="2000" dirty="0" smtClean="0"/>
            </a:br>
            <a:r>
              <a:rPr lang="da-DK" sz="2000" dirty="0" smtClean="0"/>
              <a:t>of type </a:t>
            </a:r>
            <a:r>
              <a:rPr lang="da-DK" sz="2000" dirty="0" err="1" smtClean="0"/>
              <a:t>INumberStorage</a:t>
            </a:r>
            <a:r>
              <a:rPr lang="da-DK" sz="2000" dirty="0" smtClean="0"/>
              <a:t>.</a:t>
            </a:r>
          </a:p>
          <a:p>
            <a:pPr marL="109728" indent="0">
              <a:buNone/>
            </a:pPr>
            <a:endParaRPr lang="da-DK" sz="2000" dirty="0"/>
          </a:p>
          <a:p>
            <a:pPr marL="109728" indent="0">
              <a:buNone/>
            </a:pPr>
            <a:r>
              <a:rPr lang="da-DK" sz="2000" dirty="0" err="1" smtClean="0"/>
              <a:t>Which</a:t>
            </a:r>
            <a:r>
              <a:rPr lang="da-DK" sz="2000" dirty="0" smtClean="0"/>
              <a:t> </a:t>
            </a:r>
            <a:r>
              <a:rPr lang="da-DK" sz="2000" dirty="0" err="1" smtClean="0"/>
              <a:t>code</a:t>
            </a:r>
            <a:r>
              <a:rPr lang="da-DK" sz="2000" dirty="0" smtClean="0"/>
              <a:t> segment </a:t>
            </a:r>
            <a:r>
              <a:rPr lang="da-DK" sz="2000" dirty="0" err="1" smtClean="0"/>
              <a:t>should</a:t>
            </a:r>
            <a:r>
              <a:rPr lang="da-DK" sz="2000" dirty="0" smtClean="0"/>
              <a:t> </a:t>
            </a:r>
            <a:r>
              <a:rPr lang="da-DK" sz="2000" dirty="0" err="1" smtClean="0"/>
              <a:t>be</a:t>
            </a:r>
            <a:r>
              <a:rPr lang="da-DK" sz="2000" dirty="0" smtClean="0"/>
              <a:t> </a:t>
            </a:r>
            <a:r>
              <a:rPr lang="da-DK" sz="2000" dirty="0" err="1" smtClean="0"/>
              <a:t>inserted</a:t>
            </a:r>
            <a:r>
              <a:rPr lang="da-DK" sz="2000" dirty="0" smtClean="0"/>
              <a:t> </a:t>
            </a:r>
            <a:r>
              <a:rPr lang="da-DK" sz="2000" dirty="0" err="1" smtClean="0"/>
              <a:t>into</a:t>
            </a:r>
            <a:r>
              <a:rPr lang="da-DK" sz="2000" dirty="0" smtClean="0"/>
              <a:t> the </a:t>
            </a:r>
            <a:r>
              <a:rPr lang="da-DK" sz="2000" dirty="0" err="1" smtClean="0"/>
              <a:t>box</a:t>
            </a:r>
            <a:r>
              <a:rPr lang="da-DK" sz="2000" dirty="0" smtClean="0"/>
              <a:t>?</a:t>
            </a:r>
          </a:p>
          <a:p>
            <a:pPr marL="109728" indent="0">
              <a:buNone/>
            </a:pPr>
            <a:endParaRPr lang="da-DK" sz="2000" dirty="0" smtClean="0"/>
          </a:p>
          <a:p>
            <a:pPr marL="566928" indent="-457200">
              <a:buSzPct val="100000"/>
              <a:buFont typeface="+mj-lt"/>
              <a:buAutoNum type="alphaLcParenR"/>
            </a:pPr>
            <a:r>
              <a:rPr lang="da-DK" sz="2000" dirty="0" err="1" smtClean="0">
                <a:latin typeface="Consolas" panose="020B0609020204030204" pitchFamily="49" charset="0"/>
                <a:cs typeface="Consolas" panose="020B0609020204030204" pitchFamily="49" charset="0"/>
              </a:rPr>
              <a:t>throw</a:t>
            </a:r>
            <a:r>
              <a:rPr lang="da-DK" sz="2000" dirty="0" smtClean="0">
                <a:latin typeface="Consolas" panose="020B0609020204030204" pitchFamily="49" charset="0"/>
                <a:cs typeface="Consolas" panose="020B0609020204030204" pitchFamily="49" charset="0"/>
              </a:rPr>
              <a:t> new </a:t>
            </a:r>
            <a:r>
              <a:rPr lang="da-DK" sz="2000" dirty="0" err="1" smtClean="0">
                <a:latin typeface="Consolas" panose="020B0609020204030204" pitchFamily="49" charset="0"/>
                <a:cs typeface="Consolas" panose="020B0609020204030204" pitchFamily="49" charset="0"/>
              </a:rPr>
              <a:t>InvalidCastException</a:t>
            </a:r>
            <a:r>
              <a:rPr lang="da-DK" sz="2000" dirty="0" smtClean="0">
                <a:latin typeface="Consolas" panose="020B0609020204030204" pitchFamily="49" charset="0"/>
                <a:cs typeface="Consolas" panose="020B0609020204030204" pitchFamily="49" charset="0"/>
              </a:rPr>
              <a:t>();</a:t>
            </a:r>
          </a:p>
          <a:p>
            <a:pPr marL="566928" indent="-457200">
              <a:buSzPct val="100000"/>
              <a:buFont typeface="+mj-lt"/>
              <a:buAutoNum type="alphaLcParenR"/>
            </a:pPr>
            <a:r>
              <a:rPr lang="da-DK" sz="2000" dirty="0" smtClean="0">
                <a:latin typeface="Consolas" panose="020B0609020204030204" pitchFamily="49" charset="0"/>
                <a:cs typeface="Consolas" panose="020B0609020204030204" pitchFamily="49" charset="0"/>
              </a:rPr>
              <a:t>var </a:t>
            </a:r>
            <a:r>
              <a:rPr lang="da-DK" sz="2000" dirty="0" err="1" smtClean="0">
                <a:latin typeface="Consolas" panose="020B0609020204030204" pitchFamily="49" charset="0"/>
                <a:cs typeface="Consolas" panose="020B0609020204030204" pitchFamily="49" charset="0"/>
              </a:rPr>
              <a:t>numberStorage</a:t>
            </a:r>
            <a:r>
              <a:rPr lang="da-DK" sz="2000" dirty="0" smtClean="0">
                <a:latin typeface="Consolas" panose="020B0609020204030204" pitchFamily="49" charset="0"/>
                <a:cs typeface="Consolas" panose="020B0609020204030204" pitchFamily="49" charset="0"/>
              </a:rPr>
              <a:t> = o as </a:t>
            </a:r>
            <a:r>
              <a:rPr lang="da-DK" sz="2000" dirty="0" err="1" smtClean="0">
                <a:latin typeface="Consolas" panose="020B0609020204030204" pitchFamily="49" charset="0"/>
                <a:cs typeface="Consolas" panose="020B0609020204030204" pitchFamily="49" charset="0"/>
              </a:rPr>
              <a:t>INumberStorage</a:t>
            </a:r>
            <a:r>
              <a:rPr lang="da-DK" sz="2000" dirty="0" smtClean="0">
                <a:latin typeface="Consolas" panose="020B0609020204030204" pitchFamily="49" charset="0"/>
                <a:cs typeface="Consolas" panose="020B0609020204030204" pitchFamily="49" charset="0"/>
              </a:rPr>
              <a:t>;</a:t>
            </a:r>
            <a:endParaRPr lang="da-DK" sz="2000" dirty="0">
              <a:latin typeface="Consolas" panose="020B0609020204030204" pitchFamily="49" charset="0"/>
              <a:cs typeface="Consolas" panose="020B0609020204030204" pitchFamily="49" charset="0"/>
            </a:endParaRPr>
          </a:p>
          <a:p>
            <a:pPr marL="566928" indent="-457200">
              <a:buSzPct val="100000"/>
              <a:buFont typeface="+mj-lt"/>
              <a:buAutoNum type="alphaLcParenR"/>
            </a:pPr>
            <a:r>
              <a:rPr lang="da-DK" sz="2000" dirty="0">
                <a:latin typeface="Consolas" panose="020B0609020204030204" pitchFamily="49" charset="0"/>
                <a:cs typeface="Consolas" panose="020B0609020204030204" pitchFamily="49" charset="0"/>
              </a:rPr>
              <a:t>var </a:t>
            </a:r>
            <a:r>
              <a:rPr lang="da-DK" sz="2000" dirty="0" err="1">
                <a:latin typeface="Consolas" panose="020B0609020204030204" pitchFamily="49" charset="0"/>
                <a:cs typeface="Consolas" panose="020B0609020204030204" pitchFamily="49" charset="0"/>
              </a:rPr>
              <a:t>numberStorage</a:t>
            </a:r>
            <a:r>
              <a:rPr lang="da-DK" sz="2000" dirty="0">
                <a:latin typeface="Consolas" panose="020B0609020204030204" pitchFamily="49" charset="0"/>
                <a:cs typeface="Consolas" panose="020B0609020204030204" pitchFamily="49" charset="0"/>
              </a:rPr>
              <a:t> = (</a:t>
            </a:r>
            <a:r>
              <a:rPr lang="da-DK" sz="2000" dirty="0" err="1" smtClean="0">
                <a:latin typeface="Consolas" panose="020B0609020204030204" pitchFamily="49" charset="0"/>
                <a:cs typeface="Consolas" panose="020B0609020204030204" pitchFamily="49" charset="0"/>
              </a:rPr>
              <a:t>INumberStorage</a:t>
            </a:r>
            <a:r>
              <a:rPr lang="da-DK" sz="2000" dirty="0" smtClean="0">
                <a:latin typeface="Consolas" panose="020B0609020204030204" pitchFamily="49" charset="0"/>
                <a:cs typeface="Consolas" panose="020B0609020204030204" pitchFamily="49" charset="0"/>
              </a:rPr>
              <a:t>) o;</a:t>
            </a:r>
            <a:endParaRPr lang="da-DK" sz="2000" dirty="0">
              <a:latin typeface="Consolas" panose="020B0609020204030204" pitchFamily="49" charset="0"/>
              <a:cs typeface="Consolas" panose="020B0609020204030204" pitchFamily="49" charset="0"/>
            </a:endParaRPr>
          </a:p>
          <a:p>
            <a:pPr marL="566928" indent="-457200">
              <a:buSzPct val="100000"/>
              <a:buFont typeface="+mj-lt"/>
              <a:buAutoNum type="alphaLcParenR"/>
            </a:pPr>
            <a:r>
              <a:rPr lang="da-DK" sz="2000" dirty="0">
                <a:latin typeface="Consolas" panose="020B0609020204030204" pitchFamily="49" charset="0"/>
                <a:cs typeface="Consolas" panose="020B0609020204030204" pitchFamily="49" charset="0"/>
              </a:rPr>
              <a:t>var </a:t>
            </a:r>
            <a:r>
              <a:rPr lang="da-DK" sz="2000" dirty="0" err="1">
                <a:latin typeface="Consolas" panose="020B0609020204030204" pitchFamily="49" charset="0"/>
                <a:cs typeface="Consolas" panose="020B0609020204030204" pitchFamily="49" charset="0"/>
              </a:rPr>
              <a:t>numberStorage</a:t>
            </a:r>
            <a:r>
              <a:rPr lang="da-DK" sz="2000" dirty="0">
                <a:latin typeface="Consolas" panose="020B0609020204030204" pitchFamily="49" charset="0"/>
                <a:cs typeface="Consolas" panose="020B0609020204030204" pitchFamily="49" charset="0"/>
              </a:rPr>
              <a:t> = </a:t>
            </a:r>
            <a:r>
              <a:rPr lang="da-DK" sz="2000" dirty="0" smtClean="0">
                <a:latin typeface="Consolas" panose="020B0609020204030204" pitchFamily="49" charset="0"/>
                <a:cs typeface="Consolas" panose="020B0609020204030204" pitchFamily="49" charset="0"/>
              </a:rPr>
              <a:t>o is </a:t>
            </a:r>
            <a:r>
              <a:rPr lang="da-DK" sz="2000" dirty="0" err="1" smtClean="0">
                <a:latin typeface="Consolas" panose="020B0609020204030204" pitchFamily="49" charset="0"/>
                <a:cs typeface="Consolas" panose="020B0609020204030204" pitchFamily="49" charset="0"/>
              </a:rPr>
              <a:t>INumberStorage</a:t>
            </a:r>
            <a:r>
              <a:rPr lang="da-DK" sz="2000" dirty="0" smtClean="0">
                <a:latin typeface="Consolas" panose="020B0609020204030204" pitchFamily="49" charset="0"/>
                <a:cs typeface="Consolas" panose="020B0609020204030204" pitchFamily="49" charset="0"/>
              </a:rPr>
              <a:t>;</a:t>
            </a:r>
            <a:endParaRPr lang="da-DK" sz="2000" dirty="0">
              <a:latin typeface="Consolas" panose="020B0609020204030204" pitchFamily="49" charset="0"/>
              <a:cs typeface="Consolas" panose="020B0609020204030204" pitchFamily="49" charset="0"/>
            </a:endParaRPr>
          </a:p>
          <a:p>
            <a:pPr marL="109728" indent="0">
              <a:buNone/>
            </a:pPr>
            <a:endParaRPr lang="da-DK" sz="2000" dirty="0" smtClean="0"/>
          </a:p>
          <a:p>
            <a:pPr marL="624078" indent="-514350">
              <a:buFont typeface="+mj-lt"/>
              <a:buAutoNum type="alphaLcParenR"/>
            </a:pPr>
            <a:endParaRPr lang="da-DK" sz="2000" dirty="0"/>
          </a:p>
        </p:txBody>
      </p:sp>
      <p:sp>
        <p:nvSpPr>
          <p:cNvPr id="3" name="Title 2"/>
          <p:cNvSpPr>
            <a:spLocks noGrp="1"/>
          </p:cNvSpPr>
          <p:nvPr>
            <p:ph type="title"/>
          </p:nvPr>
        </p:nvSpPr>
        <p:spPr/>
        <p:txBody>
          <a:bodyPr/>
          <a:lstStyle/>
          <a:p>
            <a:r>
              <a:rPr lang="da-DK" dirty="0" err="1" smtClean="0"/>
              <a:t>Question</a:t>
            </a:r>
            <a:endParaRPr lang="da-DK" dirty="0"/>
          </a:p>
        </p:txBody>
      </p:sp>
      <p:sp>
        <p:nvSpPr>
          <p:cNvPr id="10" name="Content Placeholder 2"/>
          <p:cNvSpPr txBox="1">
            <a:spLocks/>
          </p:cNvSpPr>
          <p:nvPr/>
        </p:nvSpPr>
        <p:spPr bwMode="auto">
          <a:xfrm>
            <a:off x="683568" y="1772816"/>
            <a:ext cx="3168352" cy="1059115"/>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en-US" sz="1600" dirty="0" smtClean="0">
                <a:latin typeface="Consolas" pitchFamily="49" charset="0"/>
              </a:rPr>
              <a:t>interface </a:t>
            </a:r>
            <a:r>
              <a:rPr lang="en-US" sz="1600" dirty="0" err="1" smtClean="0">
                <a:latin typeface="Consolas" pitchFamily="49" charset="0"/>
              </a:rPr>
              <a:t>INumberStorage</a:t>
            </a:r>
            <a:endParaRPr lang="en-US" sz="1600" dirty="0">
              <a:latin typeface="Consolas" pitchFamily="49" charset="0"/>
            </a:endParaRPr>
          </a:p>
          <a:p>
            <a:r>
              <a:rPr lang="en-US" sz="1600" dirty="0" smtClean="0">
                <a:latin typeface="Consolas" pitchFamily="49" charset="0"/>
              </a:rPr>
              <a:t>{</a:t>
            </a:r>
            <a:endParaRPr lang="en-US" sz="1600" dirty="0">
              <a:latin typeface="Consolas" pitchFamily="49" charset="0"/>
            </a:endParaRPr>
          </a:p>
          <a:p>
            <a:r>
              <a:rPr lang="en-US" sz="1600" dirty="0" smtClean="0">
                <a:latin typeface="Consolas" pitchFamily="49" charset="0"/>
              </a:rPr>
              <a:t>   </a:t>
            </a:r>
            <a:r>
              <a:rPr lang="en-US" sz="1600" dirty="0" err="1" smtClean="0">
                <a:latin typeface="Consolas" pitchFamily="49" charset="0"/>
              </a:rPr>
              <a:t>int</a:t>
            </a:r>
            <a:r>
              <a:rPr lang="en-US" sz="1600" dirty="0" smtClean="0">
                <a:latin typeface="Consolas" pitchFamily="49" charset="0"/>
              </a:rPr>
              <a:t> Number { get; set; }</a:t>
            </a:r>
          </a:p>
          <a:p>
            <a:r>
              <a:rPr lang="en-US" sz="1600" dirty="0" smtClean="0">
                <a:latin typeface="Consolas" pitchFamily="49" charset="0"/>
              </a:rPr>
              <a:t>}</a:t>
            </a:r>
            <a:endParaRPr lang="en-US" sz="1600" dirty="0">
              <a:latin typeface="Consolas" pitchFamily="49" charset="0"/>
            </a:endParaRPr>
          </a:p>
          <a:p>
            <a:r>
              <a:rPr lang="en-US" sz="1600" dirty="0">
                <a:latin typeface="Consolas" pitchFamily="49" charset="0"/>
              </a:rPr>
              <a:t> </a:t>
            </a:r>
          </a:p>
          <a:p>
            <a:endParaRPr lang="en-US" sz="1600" dirty="0">
              <a:latin typeface="Consolas" pitchFamily="49" charset="0"/>
            </a:endParaRPr>
          </a:p>
        </p:txBody>
      </p:sp>
      <p:sp>
        <p:nvSpPr>
          <p:cNvPr id="5" name="Content Placeholder 2"/>
          <p:cNvSpPr txBox="1">
            <a:spLocks/>
          </p:cNvSpPr>
          <p:nvPr/>
        </p:nvSpPr>
        <p:spPr bwMode="auto">
          <a:xfrm>
            <a:off x="4085473" y="1787815"/>
            <a:ext cx="4392488" cy="2289258"/>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en-US" sz="1600" dirty="0" err="1" smtClean="0">
                <a:latin typeface="Consolas" pitchFamily="49" charset="0"/>
              </a:rPr>
              <a:t>int</a:t>
            </a:r>
            <a:r>
              <a:rPr lang="en-US" sz="1600" dirty="0" smtClean="0">
                <a:latin typeface="Consolas" pitchFamily="49" charset="0"/>
              </a:rPr>
              <a:t>? </a:t>
            </a:r>
            <a:r>
              <a:rPr lang="en-US" sz="1600" dirty="0" err="1" smtClean="0">
                <a:latin typeface="Consolas" pitchFamily="49" charset="0"/>
              </a:rPr>
              <a:t>ExtractNumber</a:t>
            </a:r>
            <a:r>
              <a:rPr lang="en-US" sz="1600" dirty="0" smtClean="0">
                <a:latin typeface="Consolas" pitchFamily="49" charset="0"/>
              </a:rPr>
              <a:t>( object o )</a:t>
            </a:r>
          </a:p>
          <a:p>
            <a:r>
              <a:rPr lang="en-US" sz="1600" dirty="0" smtClean="0">
                <a:latin typeface="Consolas" pitchFamily="49" charset="0"/>
              </a:rPr>
              <a:t>{</a:t>
            </a:r>
          </a:p>
          <a:p>
            <a:endParaRPr lang="en-US" sz="1600" dirty="0">
              <a:latin typeface="Consolas" pitchFamily="49" charset="0"/>
            </a:endParaRPr>
          </a:p>
          <a:p>
            <a:r>
              <a:rPr lang="en-US" sz="1600" dirty="0" smtClean="0">
                <a:latin typeface="Consolas" pitchFamily="49" charset="0"/>
              </a:rPr>
              <a:t>   if( </a:t>
            </a:r>
            <a:r>
              <a:rPr lang="en-US" sz="1600" dirty="0" err="1" smtClean="0">
                <a:latin typeface="Consolas" pitchFamily="49" charset="0"/>
              </a:rPr>
              <a:t>numberStorage</a:t>
            </a:r>
            <a:r>
              <a:rPr lang="en-US" sz="1600" dirty="0" smtClean="0">
                <a:latin typeface="Consolas" pitchFamily="49" charset="0"/>
              </a:rPr>
              <a:t> != null )</a:t>
            </a:r>
          </a:p>
          <a:p>
            <a:r>
              <a:rPr lang="en-US" sz="1600" dirty="0">
                <a:latin typeface="Consolas" pitchFamily="49" charset="0"/>
              </a:rPr>
              <a:t> </a:t>
            </a:r>
            <a:r>
              <a:rPr lang="en-US" sz="1600" dirty="0" smtClean="0">
                <a:latin typeface="Consolas" pitchFamily="49" charset="0"/>
              </a:rPr>
              <a:t>  {</a:t>
            </a:r>
          </a:p>
          <a:p>
            <a:r>
              <a:rPr lang="en-US" sz="1600" dirty="0" smtClean="0">
                <a:latin typeface="Consolas" pitchFamily="49" charset="0"/>
              </a:rPr>
              <a:t>      return </a:t>
            </a:r>
            <a:r>
              <a:rPr lang="en-US" sz="1600" dirty="0" err="1" smtClean="0">
                <a:latin typeface="Consolas" pitchFamily="49" charset="0"/>
              </a:rPr>
              <a:t>numberStorage.Number</a:t>
            </a:r>
            <a:r>
              <a:rPr lang="en-US" sz="1600" dirty="0" smtClean="0">
                <a:latin typeface="Consolas" pitchFamily="49" charset="0"/>
              </a:rPr>
              <a:t>;</a:t>
            </a:r>
          </a:p>
          <a:p>
            <a:r>
              <a:rPr lang="en-US" sz="1600" dirty="0">
                <a:latin typeface="Consolas" pitchFamily="49" charset="0"/>
              </a:rPr>
              <a:t> </a:t>
            </a:r>
            <a:r>
              <a:rPr lang="en-US" sz="1600" dirty="0" smtClean="0">
                <a:latin typeface="Consolas" pitchFamily="49" charset="0"/>
              </a:rPr>
              <a:t>  }</a:t>
            </a:r>
          </a:p>
          <a:p>
            <a:r>
              <a:rPr lang="en-US" sz="1600" dirty="0">
                <a:latin typeface="Consolas" pitchFamily="49" charset="0"/>
              </a:rPr>
              <a:t> </a:t>
            </a:r>
            <a:r>
              <a:rPr lang="en-US" sz="1600" dirty="0" smtClean="0">
                <a:latin typeface="Consolas" pitchFamily="49" charset="0"/>
              </a:rPr>
              <a:t>  return null;</a:t>
            </a:r>
          </a:p>
          <a:p>
            <a:r>
              <a:rPr lang="en-US" sz="1600" dirty="0" smtClean="0">
                <a:latin typeface="Consolas" pitchFamily="49" charset="0"/>
              </a:rPr>
              <a:t>}</a:t>
            </a:r>
            <a:endParaRPr lang="en-US" sz="1600" dirty="0">
              <a:latin typeface="Consolas" pitchFamily="49" charset="0"/>
            </a:endParaRPr>
          </a:p>
        </p:txBody>
      </p:sp>
      <p:sp>
        <p:nvSpPr>
          <p:cNvPr id="6" name="Rectangle 5"/>
          <p:cNvSpPr/>
          <p:nvPr/>
        </p:nvSpPr>
        <p:spPr>
          <a:xfrm>
            <a:off x="4427984" y="2319194"/>
            <a:ext cx="3384376" cy="16406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7" name="Rectangle 6"/>
          <p:cNvSpPr/>
          <p:nvPr/>
        </p:nvSpPr>
        <p:spPr>
          <a:xfrm>
            <a:off x="1066366" y="5013177"/>
            <a:ext cx="7000924" cy="2880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Tree>
    <p:extLst>
      <p:ext uri="{BB962C8B-B14F-4D97-AF65-F5344CB8AC3E}">
        <p14:creationId xmlns:p14="http://schemas.microsoft.com/office/powerpoint/2010/main" val="161053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da-DK"/>
          </a:p>
        </p:txBody>
      </p:sp>
      <p:sp>
        <p:nvSpPr>
          <p:cNvPr id="5" name="Title 4"/>
          <p:cNvSpPr>
            <a:spLocks noGrp="1"/>
          </p:cNvSpPr>
          <p:nvPr>
            <p:ph type="title"/>
          </p:nvPr>
        </p:nvSpPr>
        <p:spPr/>
        <p:txBody>
          <a:bodyPr/>
          <a:lstStyle/>
          <a:p>
            <a:endParaRPr lang="da-DK"/>
          </a:p>
        </p:txBody>
      </p:sp>
    </p:spTree>
    <p:extLst>
      <p:ext uri="{BB962C8B-B14F-4D97-AF65-F5344CB8AC3E}">
        <p14:creationId xmlns:p14="http://schemas.microsoft.com/office/powerpoint/2010/main" val="2969877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Autofit/>
          </a:bodyPr>
          <a:lstStyle/>
          <a:p>
            <a:pPr eaLnBrk="1" hangingPunct="1"/>
            <a:r>
              <a:rPr lang="en-US" sz="2000" dirty="0" smtClean="0"/>
              <a:t>An</a:t>
            </a:r>
            <a:r>
              <a:rPr lang="en-US" sz="2000" i="1" dirty="0" smtClean="0"/>
              <a:t> interface </a:t>
            </a:r>
            <a:r>
              <a:rPr lang="en-US" sz="2000" dirty="0" smtClean="0"/>
              <a:t>is a reference-type containing a named set of abstract members</a:t>
            </a:r>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marL="109728" indent="0" eaLnBrk="1" hangingPunct="1">
              <a:buNone/>
            </a:pPr>
            <a:endParaRPr lang="en-US" sz="2000" dirty="0" smtClean="0"/>
          </a:p>
          <a:p>
            <a:pPr eaLnBrk="1" hangingPunct="1"/>
            <a:endParaRPr lang="en-US" sz="2000" dirty="0" smtClean="0"/>
          </a:p>
          <a:p>
            <a:pPr eaLnBrk="1" hangingPunct="1"/>
            <a:r>
              <a:rPr lang="en-US" sz="2000" dirty="0" smtClean="0"/>
              <a:t>Interface names start with a capital </a:t>
            </a:r>
            <a:r>
              <a:rPr lang="en-US" sz="2000" dirty="0" smtClean="0">
                <a:latin typeface="Consolas" pitchFamily="49" charset="0"/>
              </a:rPr>
              <a:t>I</a:t>
            </a:r>
          </a:p>
          <a:p>
            <a:pPr eaLnBrk="1" hangingPunct="1"/>
            <a:r>
              <a:rPr lang="en-US" sz="2000" dirty="0" smtClean="0"/>
              <a:t>Interfaces can contain methods, properties, events declarations only</a:t>
            </a:r>
          </a:p>
          <a:p>
            <a:pPr lvl="1" eaLnBrk="1" hangingPunct="1"/>
            <a:r>
              <a:rPr lang="en-US" sz="1800" dirty="0" smtClean="0"/>
              <a:t>Cannot contain member variables, method bodies or implementation</a:t>
            </a:r>
          </a:p>
          <a:p>
            <a:pPr eaLnBrk="1" hangingPunct="1"/>
            <a:r>
              <a:rPr lang="en-US" sz="2000" dirty="0" smtClean="0"/>
              <a:t>Interface methods are implicitly public, so access modifiers are disallowed</a:t>
            </a:r>
          </a:p>
        </p:txBody>
      </p:sp>
      <p:sp>
        <p:nvSpPr>
          <p:cNvPr id="3074" name="Title 1"/>
          <p:cNvSpPr>
            <a:spLocks noGrp="1"/>
          </p:cNvSpPr>
          <p:nvPr>
            <p:ph type="title"/>
          </p:nvPr>
        </p:nvSpPr>
        <p:spPr/>
        <p:txBody>
          <a:bodyPr>
            <a:normAutofit/>
          </a:bodyPr>
          <a:lstStyle/>
          <a:p>
            <a:pPr eaLnBrk="1" hangingPunct="1"/>
            <a:r>
              <a:rPr lang="en-US" dirty="0" smtClean="0"/>
              <a:t>What is an Interface?</a:t>
            </a:r>
          </a:p>
        </p:txBody>
      </p:sp>
      <p:sp>
        <p:nvSpPr>
          <p:cNvPr id="5" name="Content Placeholder 2"/>
          <p:cNvSpPr txBox="1">
            <a:spLocks/>
          </p:cNvSpPr>
          <p:nvPr/>
        </p:nvSpPr>
        <p:spPr bwMode="auto">
          <a:xfrm>
            <a:off x="683568" y="2204864"/>
            <a:ext cx="7143800" cy="2005394"/>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public </a:t>
            </a:r>
            <a:r>
              <a:rPr lang="da-DK" b="1" dirty="0" smtClean="0">
                <a:latin typeface="Consolas" pitchFamily="49" charset="0"/>
              </a:rPr>
              <a:t>interface</a:t>
            </a:r>
            <a:r>
              <a:rPr lang="da-DK" dirty="0" smtClean="0">
                <a:latin typeface="Consolas" pitchFamily="49" charset="0"/>
              </a:rPr>
              <a:t> </a:t>
            </a:r>
            <a:r>
              <a:rPr lang="da-DK" dirty="0" err="1" smtClean="0">
                <a:latin typeface="Consolas" pitchFamily="49" charset="0"/>
              </a:rPr>
              <a:t>IDropTarget</a:t>
            </a:r>
            <a:endParaRPr lang="da-DK" dirty="0" smtClean="0">
              <a:latin typeface="Consolas" pitchFamily="49" charset="0"/>
            </a:endParaRPr>
          </a:p>
          <a:p>
            <a:r>
              <a:rPr lang="da-DK" dirty="0" smtClean="0">
                <a:latin typeface="Consolas" pitchFamily="49" charset="0"/>
              </a:rPr>
              <a:t>{</a:t>
            </a:r>
          </a:p>
          <a:p>
            <a:r>
              <a:rPr lang="da-DK" dirty="0" smtClean="0">
                <a:latin typeface="Consolas" pitchFamily="49" charset="0"/>
              </a:rPr>
              <a:t>   </a:t>
            </a:r>
            <a:r>
              <a:rPr lang="da-DK" dirty="0" err="1" smtClean="0">
                <a:latin typeface="Consolas" pitchFamily="49" charset="0"/>
              </a:rPr>
              <a:t>void</a:t>
            </a:r>
            <a:r>
              <a:rPr lang="da-DK" dirty="0" smtClean="0">
                <a:latin typeface="Consolas" pitchFamily="49" charset="0"/>
              </a:rPr>
              <a:t> </a:t>
            </a:r>
            <a:r>
              <a:rPr lang="da-DK" dirty="0" err="1" smtClean="0">
                <a:latin typeface="Consolas" pitchFamily="49" charset="0"/>
              </a:rPr>
              <a:t>OnDragDrop</a:t>
            </a:r>
            <a:r>
              <a:rPr lang="da-DK" dirty="0" smtClean="0">
                <a:latin typeface="Consolas" pitchFamily="49" charset="0"/>
              </a:rPr>
              <a:t>( </a:t>
            </a:r>
            <a:r>
              <a:rPr lang="da-DK" dirty="0" err="1" smtClean="0">
                <a:latin typeface="Consolas" pitchFamily="49" charset="0"/>
              </a:rPr>
              <a:t>DragEventArgs</a:t>
            </a:r>
            <a:r>
              <a:rPr lang="da-DK" dirty="0" smtClean="0">
                <a:latin typeface="Consolas" pitchFamily="49" charset="0"/>
              </a:rPr>
              <a:t> e );</a:t>
            </a:r>
          </a:p>
          <a:p>
            <a:r>
              <a:rPr lang="da-DK" dirty="0" smtClean="0">
                <a:latin typeface="Consolas" pitchFamily="49" charset="0"/>
              </a:rPr>
              <a:t>   </a:t>
            </a:r>
            <a:r>
              <a:rPr lang="da-DK" dirty="0" err="1" smtClean="0">
                <a:latin typeface="Consolas" pitchFamily="49" charset="0"/>
              </a:rPr>
              <a:t>void</a:t>
            </a:r>
            <a:r>
              <a:rPr lang="da-DK" dirty="0" smtClean="0">
                <a:latin typeface="Consolas" pitchFamily="49" charset="0"/>
              </a:rPr>
              <a:t> </a:t>
            </a:r>
            <a:r>
              <a:rPr lang="da-DK" dirty="0" err="1" smtClean="0">
                <a:latin typeface="Consolas" pitchFamily="49" charset="0"/>
              </a:rPr>
              <a:t>OnDragEnter</a:t>
            </a:r>
            <a:r>
              <a:rPr lang="da-DK" dirty="0" smtClean="0">
                <a:latin typeface="Consolas" pitchFamily="49" charset="0"/>
              </a:rPr>
              <a:t>( </a:t>
            </a:r>
            <a:r>
              <a:rPr lang="da-DK" dirty="0" err="1" smtClean="0">
                <a:latin typeface="Consolas" pitchFamily="49" charset="0"/>
              </a:rPr>
              <a:t>DragEventArgs</a:t>
            </a:r>
            <a:r>
              <a:rPr lang="da-DK" dirty="0" smtClean="0">
                <a:latin typeface="Consolas" pitchFamily="49" charset="0"/>
              </a:rPr>
              <a:t> e );</a:t>
            </a:r>
          </a:p>
          <a:p>
            <a:r>
              <a:rPr lang="da-DK" dirty="0" smtClean="0">
                <a:latin typeface="Consolas" pitchFamily="49" charset="0"/>
              </a:rPr>
              <a:t>   </a:t>
            </a:r>
            <a:r>
              <a:rPr lang="da-DK" dirty="0" err="1" smtClean="0">
                <a:latin typeface="Consolas" pitchFamily="49" charset="0"/>
              </a:rPr>
              <a:t>void</a:t>
            </a:r>
            <a:r>
              <a:rPr lang="da-DK" dirty="0" smtClean="0">
                <a:latin typeface="Consolas" pitchFamily="49" charset="0"/>
              </a:rPr>
              <a:t> </a:t>
            </a:r>
            <a:r>
              <a:rPr lang="da-DK" dirty="0" err="1" smtClean="0">
                <a:latin typeface="Consolas" pitchFamily="49" charset="0"/>
              </a:rPr>
              <a:t>OnDragLeave</a:t>
            </a:r>
            <a:r>
              <a:rPr lang="da-DK" dirty="0" smtClean="0">
                <a:latin typeface="Consolas" pitchFamily="49" charset="0"/>
              </a:rPr>
              <a:t>( </a:t>
            </a:r>
            <a:r>
              <a:rPr lang="da-DK" dirty="0" err="1" smtClean="0">
                <a:latin typeface="Consolas" pitchFamily="49" charset="0"/>
              </a:rPr>
              <a:t>EventArgs</a:t>
            </a:r>
            <a:r>
              <a:rPr lang="da-DK" dirty="0" smtClean="0">
                <a:latin typeface="Consolas" pitchFamily="49" charset="0"/>
              </a:rPr>
              <a:t> e );</a:t>
            </a:r>
          </a:p>
          <a:p>
            <a:r>
              <a:rPr lang="da-DK" dirty="0" smtClean="0">
                <a:latin typeface="Consolas" pitchFamily="49" charset="0"/>
              </a:rPr>
              <a:t>   </a:t>
            </a:r>
            <a:r>
              <a:rPr lang="da-DK" dirty="0" err="1" smtClean="0">
                <a:latin typeface="Consolas" pitchFamily="49" charset="0"/>
              </a:rPr>
              <a:t>void</a:t>
            </a:r>
            <a:r>
              <a:rPr lang="da-DK" dirty="0" smtClean="0">
                <a:latin typeface="Consolas" pitchFamily="49" charset="0"/>
              </a:rPr>
              <a:t> </a:t>
            </a:r>
            <a:r>
              <a:rPr lang="da-DK" dirty="0" err="1" smtClean="0">
                <a:latin typeface="Consolas" pitchFamily="49" charset="0"/>
              </a:rPr>
              <a:t>OnDragOver</a:t>
            </a:r>
            <a:r>
              <a:rPr lang="da-DK" dirty="0" smtClean="0">
                <a:latin typeface="Consolas" pitchFamily="49" charset="0"/>
              </a:rPr>
              <a:t>( </a:t>
            </a:r>
            <a:r>
              <a:rPr lang="da-DK" dirty="0" err="1" smtClean="0">
                <a:latin typeface="Consolas" pitchFamily="49" charset="0"/>
              </a:rPr>
              <a:t>DragEventArgs</a:t>
            </a:r>
            <a:r>
              <a:rPr lang="da-DK" dirty="0" smtClean="0">
                <a:latin typeface="Consolas" pitchFamily="49" charset="0"/>
              </a:rPr>
              <a:t> e );</a:t>
            </a:r>
          </a:p>
          <a:p>
            <a:r>
              <a:rPr lang="da-DK" dirty="0" smtClean="0">
                <a:latin typeface="Consolas" pitchFamily="49" charset="0"/>
              </a:rPr>
              <a:t>}</a:t>
            </a:r>
          </a:p>
        </p:txBody>
      </p:sp>
    </p:spTree>
    <p:extLst>
      <p:ext uri="{BB962C8B-B14F-4D97-AF65-F5344CB8AC3E}">
        <p14:creationId xmlns:p14="http://schemas.microsoft.com/office/powerpoint/2010/main" val="1633051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Autofit/>
          </a:bodyPr>
          <a:lstStyle/>
          <a:p>
            <a:pPr eaLnBrk="1" hangingPunct="1"/>
            <a:r>
              <a:rPr lang="en-US" sz="2000" dirty="0" smtClean="0"/>
              <a:t>You can easily define your own interface types</a:t>
            </a:r>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r>
              <a:rPr lang="en-US" sz="2000" dirty="0" smtClean="0"/>
              <a:t>Interfaces does not really provide any substance until they’re implemented by a concrete class or </a:t>
            </a:r>
            <a:r>
              <a:rPr lang="en-US" sz="2000" dirty="0" err="1" smtClean="0"/>
              <a:t>struct</a:t>
            </a:r>
            <a:endParaRPr lang="en-US" sz="2000" dirty="0" smtClean="0"/>
          </a:p>
        </p:txBody>
      </p:sp>
      <p:sp>
        <p:nvSpPr>
          <p:cNvPr id="3074" name="Title 1"/>
          <p:cNvSpPr>
            <a:spLocks noGrp="1"/>
          </p:cNvSpPr>
          <p:nvPr>
            <p:ph type="title"/>
          </p:nvPr>
        </p:nvSpPr>
        <p:spPr/>
        <p:txBody>
          <a:bodyPr>
            <a:normAutofit/>
          </a:bodyPr>
          <a:lstStyle/>
          <a:p>
            <a:pPr eaLnBrk="1" hangingPunct="1"/>
            <a:r>
              <a:rPr lang="en-US" dirty="0" smtClean="0"/>
              <a:t>Defining Custom Interfaces</a:t>
            </a:r>
          </a:p>
        </p:txBody>
      </p:sp>
      <p:sp>
        <p:nvSpPr>
          <p:cNvPr id="5" name="Content Placeholder 2"/>
          <p:cNvSpPr txBox="1">
            <a:spLocks/>
          </p:cNvSpPr>
          <p:nvPr/>
        </p:nvSpPr>
        <p:spPr bwMode="auto">
          <a:xfrm>
            <a:off x="457200" y="1916832"/>
            <a:ext cx="3757610" cy="1213306"/>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public </a:t>
            </a:r>
            <a:r>
              <a:rPr lang="da-DK" b="1" dirty="0" smtClean="0">
                <a:latin typeface="Consolas" pitchFamily="49" charset="0"/>
              </a:rPr>
              <a:t>interface</a:t>
            </a:r>
            <a:r>
              <a:rPr lang="da-DK" dirty="0" smtClean="0">
                <a:latin typeface="Consolas" pitchFamily="49" charset="0"/>
              </a:rPr>
              <a:t> </a:t>
            </a:r>
            <a:r>
              <a:rPr lang="da-DK" dirty="0" err="1" smtClean="0">
                <a:latin typeface="Consolas" pitchFamily="49" charset="0"/>
              </a:rPr>
              <a:t>IPointy</a:t>
            </a:r>
            <a:endParaRPr lang="da-DK" dirty="0" smtClean="0">
              <a:latin typeface="Consolas" pitchFamily="49" charset="0"/>
            </a:endParaRPr>
          </a:p>
          <a:p>
            <a:r>
              <a:rPr lang="da-DK" dirty="0" smtClean="0">
                <a:latin typeface="Consolas" pitchFamily="49" charset="0"/>
              </a:rPr>
              <a:t>{</a:t>
            </a:r>
          </a:p>
          <a:p>
            <a:r>
              <a:rPr lang="da-DK" dirty="0" smtClean="0">
                <a:latin typeface="Consolas" pitchFamily="49" charset="0"/>
              </a:rPr>
              <a:t>   int Points{ get; }</a:t>
            </a:r>
          </a:p>
          <a:p>
            <a:r>
              <a:rPr lang="da-DK" dirty="0" smtClean="0">
                <a:latin typeface="Consolas" pitchFamily="49" charset="0"/>
              </a:rPr>
              <a:t>}</a:t>
            </a:r>
          </a:p>
        </p:txBody>
      </p:sp>
      <p:sp>
        <p:nvSpPr>
          <p:cNvPr id="6" name="Content Placeholder 2"/>
          <p:cNvSpPr txBox="1">
            <a:spLocks/>
          </p:cNvSpPr>
          <p:nvPr/>
        </p:nvSpPr>
        <p:spPr bwMode="auto">
          <a:xfrm>
            <a:off x="4429124" y="1916832"/>
            <a:ext cx="4257676" cy="3373546"/>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public interface </a:t>
            </a:r>
            <a:r>
              <a:rPr lang="da-DK" dirty="0" err="1" smtClean="0">
                <a:latin typeface="Consolas" pitchFamily="49" charset="0"/>
              </a:rPr>
              <a:t>IPointy</a:t>
            </a:r>
            <a:endParaRPr lang="da-DK" dirty="0" smtClean="0">
              <a:latin typeface="Consolas" pitchFamily="49" charset="0"/>
            </a:endParaRPr>
          </a:p>
          <a:p>
            <a:r>
              <a:rPr lang="da-DK" dirty="0" smtClean="0">
                <a:latin typeface="Consolas" pitchFamily="49" charset="0"/>
              </a:rPr>
              <a:t>{</a:t>
            </a:r>
          </a:p>
          <a:p>
            <a:r>
              <a:rPr lang="da-DK" dirty="0" smtClean="0">
                <a:latin typeface="Consolas" pitchFamily="49" charset="0"/>
              </a:rPr>
              <a:t>   public </a:t>
            </a:r>
            <a:r>
              <a:rPr lang="da-DK" dirty="0" err="1" smtClean="0">
                <a:latin typeface="Consolas" pitchFamily="49" charset="0"/>
              </a:rPr>
              <a:t>int</a:t>
            </a:r>
            <a:r>
              <a:rPr lang="da-DK" dirty="0" smtClean="0">
                <a:latin typeface="Consolas" pitchFamily="49" charset="0"/>
              </a:rPr>
              <a:t> </a:t>
            </a:r>
            <a:r>
              <a:rPr lang="da-DK" dirty="0" err="1" smtClean="0">
                <a:latin typeface="Consolas" pitchFamily="49" charset="0"/>
              </a:rPr>
              <a:t>numberOfPoints</a:t>
            </a:r>
            <a:r>
              <a:rPr lang="da-DK" dirty="0" smtClean="0">
                <a:latin typeface="Consolas" pitchFamily="49" charset="0"/>
              </a:rPr>
              <a:t>;</a:t>
            </a:r>
          </a:p>
          <a:p>
            <a:r>
              <a:rPr lang="da-DK" dirty="0" smtClean="0">
                <a:latin typeface="Consolas" pitchFamily="49" charset="0"/>
              </a:rPr>
              <a:t>   public </a:t>
            </a:r>
            <a:r>
              <a:rPr lang="da-DK" dirty="0" err="1" smtClean="0">
                <a:latin typeface="Consolas" pitchFamily="49" charset="0"/>
              </a:rPr>
              <a:t>IPointy</a:t>
            </a:r>
            <a:r>
              <a:rPr lang="da-DK" dirty="0" smtClean="0">
                <a:latin typeface="Consolas" pitchFamily="49" charset="0"/>
              </a:rPr>
              <a:t>()</a:t>
            </a:r>
          </a:p>
          <a:p>
            <a:r>
              <a:rPr lang="da-DK" dirty="0" smtClean="0">
                <a:latin typeface="Consolas" pitchFamily="49" charset="0"/>
              </a:rPr>
              <a:t>   {</a:t>
            </a:r>
          </a:p>
          <a:p>
            <a:r>
              <a:rPr lang="da-DK" dirty="0" smtClean="0">
                <a:latin typeface="Consolas" pitchFamily="49" charset="0"/>
              </a:rPr>
              <a:t>      </a:t>
            </a:r>
            <a:r>
              <a:rPr lang="da-DK" dirty="0" err="1" smtClean="0">
                <a:latin typeface="Consolas" pitchFamily="49" charset="0"/>
              </a:rPr>
              <a:t>numberOfPoints</a:t>
            </a:r>
            <a:r>
              <a:rPr lang="da-DK" dirty="0" smtClean="0">
                <a:latin typeface="Consolas" pitchFamily="49" charset="0"/>
              </a:rPr>
              <a:t> = 0;</a:t>
            </a:r>
          </a:p>
          <a:p>
            <a:r>
              <a:rPr lang="da-DK" dirty="0" smtClean="0">
                <a:latin typeface="Consolas" pitchFamily="49" charset="0"/>
              </a:rPr>
              <a:t>   }</a:t>
            </a:r>
          </a:p>
          <a:p>
            <a:r>
              <a:rPr lang="da-DK" dirty="0" smtClean="0">
                <a:latin typeface="Consolas" pitchFamily="49" charset="0"/>
              </a:rPr>
              <a:t>   int GetNumberOfPoints( )</a:t>
            </a:r>
          </a:p>
          <a:p>
            <a:r>
              <a:rPr lang="da-DK" dirty="0" smtClean="0">
                <a:latin typeface="Consolas" pitchFamily="49" charset="0"/>
              </a:rPr>
              <a:t>   {</a:t>
            </a:r>
          </a:p>
          <a:p>
            <a:r>
              <a:rPr lang="da-DK" dirty="0" smtClean="0">
                <a:latin typeface="Consolas" pitchFamily="49" charset="0"/>
              </a:rPr>
              <a:t>      </a:t>
            </a:r>
            <a:r>
              <a:rPr lang="da-DK" dirty="0" err="1" smtClean="0">
                <a:latin typeface="Consolas" pitchFamily="49" charset="0"/>
              </a:rPr>
              <a:t>return</a:t>
            </a:r>
            <a:r>
              <a:rPr lang="da-DK" dirty="0" smtClean="0">
                <a:latin typeface="Consolas" pitchFamily="49" charset="0"/>
              </a:rPr>
              <a:t> </a:t>
            </a:r>
            <a:r>
              <a:rPr lang="da-DK" dirty="0" err="1" smtClean="0">
                <a:latin typeface="Consolas" pitchFamily="49" charset="0"/>
              </a:rPr>
              <a:t>numberOfPoints</a:t>
            </a:r>
            <a:r>
              <a:rPr lang="da-DK" dirty="0" smtClean="0">
                <a:latin typeface="Consolas" pitchFamily="49" charset="0"/>
              </a:rPr>
              <a:t>;</a:t>
            </a:r>
          </a:p>
          <a:p>
            <a:r>
              <a:rPr lang="da-DK" dirty="0" smtClean="0">
                <a:latin typeface="Consolas" pitchFamily="49" charset="0"/>
              </a:rPr>
              <a:t>   }</a:t>
            </a:r>
          </a:p>
          <a:p>
            <a:r>
              <a:rPr lang="da-DK" dirty="0" smtClean="0">
                <a:latin typeface="Consolas" pitchFamily="49" charset="0"/>
              </a:rPr>
              <a:t>}</a:t>
            </a:r>
          </a:p>
        </p:txBody>
      </p:sp>
      <p:sp>
        <p:nvSpPr>
          <p:cNvPr id="10" name="Content Placeholder 2"/>
          <p:cNvSpPr txBox="1">
            <a:spLocks/>
          </p:cNvSpPr>
          <p:nvPr/>
        </p:nvSpPr>
        <p:spPr bwMode="auto">
          <a:xfrm>
            <a:off x="442752" y="3495914"/>
            <a:ext cx="3757610" cy="1299564"/>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err="1" smtClean="0">
                <a:latin typeface="Consolas" pitchFamily="49" charset="0"/>
              </a:rPr>
              <a:t>static</a:t>
            </a:r>
            <a:r>
              <a:rPr lang="da-DK" dirty="0" smtClean="0">
                <a:latin typeface="Consolas" pitchFamily="49" charset="0"/>
              </a:rPr>
              <a:t> </a:t>
            </a:r>
            <a:r>
              <a:rPr lang="da-DK" dirty="0" err="1" smtClean="0">
                <a:latin typeface="Consolas" pitchFamily="49" charset="0"/>
              </a:rPr>
              <a:t>void</a:t>
            </a:r>
            <a:r>
              <a:rPr lang="da-DK" dirty="0" smtClean="0">
                <a:latin typeface="Consolas" pitchFamily="49" charset="0"/>
              </a:rPr>
              <a:t> Main()</a:t>
            </a:r>
          </a:p>
          <a:p>
            <a:r>
              <a:rPr lang="da-DK" dirty="0" smtClean="0">
                <a:latin typeface="Consolas" pitchFamily="49" charset="0"/>
              </a:rPr>
              <a:t>{</a:t>
            </a:r>
          </a:p>
          <a:p>
            <a:r>
              <a:rPr lang="en-US" dirty="0" smtClean="0">
                <a:latin typeface="Consolas" pitchFamily="49" charset="0"/>
              </a:rPr>
              <a:t>   </a:t>
            </a:r>
            <a:r>
              <a:rPr lang="en-US" dirty="0" err="1" smtClean="0">
                <a:latin typeface="Consolas" pitchFamily="49" charset="0"/>
              </a:rPr>
              <a:t>IPointy</a:t>
            </a:r>
            <a:r>
              <a:rPr lang="en-US" dirty="0" smtClean="0">
                <a:latin typeface="Consolas" pitchFamily="49" charset="0"/>
              </a:rPr>
              <a:t> p = new </a:t>
            </a:r>
            <a:r>
              <a:rPr lang="en-US" dirty="0" err="1" smtClean="0">
                <a:latin typeface="Consolas" pitchFamily="49" charset="0"/>
              </a:rPr>
              <a:t>IPointy</a:t>
            </a:r>
            <a:r>
              <a:rPr lang="en-US" dirty="0" smtClean="0">
                <a:latin typeface="Consolas" pitchFamily="49" charset="0"/>
              </a:rPr>
              <a:t>();</a:t>
            </a:r>
          </a:p>
          <a:p>
            <a:r>
              <a:rPr lang="da-DK" dirty="0" smtClean="0">
                <a:latin typeface="Consolas" pitchFamily="49" charset="0"/>
              </a:rPr>
              <a:t>}</a:t>
            </a:r>
          </a:p>
        </p:txBody>
      </p:sp>
      <p:pic>
        <p:nvPicPr>
          <p:cNvPr id="58372" name="Picture 4" descr="C:\DSE\Icon Experience\V Collections\v_collections_png\basic_foundation\48x48\shadow\delete.png"/>
          <p:cNvPicPr>
            <a:picLocks noChangeAspect="1" noChangeArrowheads="1"/>
          </p:cNvPicPr>
          <p:nvPr/>
        </p:nvPicPr>
        <p:blipFill>
          <a:blip r:embed="rId3"/>
          <a:srcRect/>
          <a:stretch>
            <a:fillRect/>
          </a:stretch>
        </p:blipFill>
        <p:spPr bwMode="auto">
          <a:xfrm>
            <a:off x="3896568" y="4034090"/>
            <a:ext cx="457200" cy="457201"/>
          </a:xfrm>
          <a:prstGeom prst="rect">
            <a:avLst/>
          </a:prstGeom>
          <a:noFill/>
        </p:spPr>
      </p:pic>
      <p:pic>
        <p:nvPicPr>
          <p:cNvPr id="58374" name="Picture 6" descr="C:\DSE\Icon Experience\V Collections\v_collections_png\basic_foundation\48x48\shadow\delete.png"/>
          <p:cNvPicPr>
            <a:picLocks noChangeAspect="1" noChangeArrowheads="1"/>
          </p:cNvPicPr>
          <p:nvPr/>
        </p:nvPicPr>
        <p:blipFill>
          <a:blip r:embed="rId3"/>
          <a:srcRect/>
          <a:stretch>
            <a:fillRect/>
          </a:stretch>
        </p:blipFill>
        <p:spPr bwMode="auto">
          <a:xfrm>
            <a:off x="7739997" y="4341631"/>
            <a:ext cx="457200" cy="457201"/>
          </a:xfrm>
          <a:prstGeom prst="rect">
            <a:avLst/>
          </a:prstGeom>
          <a:noFill/>
        </p:spPr>
      </p:pic>
      <p:pic>
        <p:nvPicPr>
          <p:cNvPr id="58376" name="Picture 8" descr="C:\DSE\Icon Experience\V Collections\v_collections_png\basic_foundation\48x48\shadow\delete.png"/>
          <p:cNvPicPr>
            <a:picLocks noChangeAspect="1" noChangeArrowheads="1"/>
          </p:cNvPicPr>
          <p:nvPr/>
        </p:nvPicPr>
        <p:blipFill>
          <a:blip r:embed="rId3"/>
          <a:srcRect/>
          <a:stretch>
            <a:fillRect/>
          </a:stretch>
        </p:blipFill>
        <p:spPr bwMode="auto">
          <a:xfrm>
            <a:off x="7500934" y="3283845"/>
            <a:ext cx="457200" cy="457201"/>
          </a:xfrm>
          <a:prstGeom prst="rect">
            <a:avLst/>
          </a:prstGeom>
          <a:noFill/>
        </p:spPr>
      </p:pic>
      <p:pic>
        <p:nvPicPr>
          <p:cNvPr id="58378" name="Picture 10" descr="C:\DSE\Icon Experience\V Collections\v_collections_png\basic_foundation\48x48\shadow\delete.png"/>
          <p:cNvPicPr>
            <a:picLocks noChangeAspect="1" noChangeArrowheads="1"/>
          </p:cNvPicPr>
          <p:nvPr/>
        </p:nvPicPr>
        <p:blipFill>
          <a:blip r:embed="rId3"/>
          <a:srcRect/>
          <a:stretch>
            <a:fillRect/>
          </a:stretch>
        </p:blipFill>
        <p:spPr bwMode="auto">
          <a:xfrm>
            <a:off x="7958134" y="2459763"/>
            <a:ext cx="457200" cy="457201"/>
          </a:xfrm>
          <a:prstGeom prst="rect">
            <a:avLst/>
          </a:prstGeom>
          <a:noFill/>
        </p:spPr>
      </p:pic>
      <p:pic>
        <p:nvPicPr>
          <p:cNvPr id="11" name="Picture 10" descr="C:\DSE\Icon Experience\V Collections\v_collections_png\objects_people_industries\128x128\shadow\worker2.png"/>
          <p:cNvPicPr>
            <a:picLocks noChangeAspect="1" noChangeArrowheads="1"/>
          </p:cNvPicPr>
          <p:nvPr/>
        </p:nvPicPr>
        <p:blipFill>
          <a:blip r:embed="rId4"/>
          <a:srcRect/>
          <a:stretch>
            <a:fillRect/>
          </a:stretch>
        </p:blipFill>
        <p:spPr bwMode="auto">
          <a:xfrm>
            <a:off x="7924800" y="5638800"/>
            <a:ext cx="1219200" cy="1219200"/>
          </a:xfrm>
          <a:prstGeom prst="rect">
            <a:avLst/>
          </a:prstGeom>
          <a:noFill/>
        </p:spPr>
      </p:pic>
    </p:spTree>
    <p:extLst>
      <p:ext uri="{BB962C8B-B14F-4D97-AF65-F5344CB8AC3E}">
        <p14:creationId xmlns:p14="http://schemas.microsoft.com/office/powerpoint/2010/main" val="2081865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fontScale="92500" lnSpcReduction="10000"/>
          </a:bodyPr>
          <a:lstStyle/>
          <a:p>
            <a:pPr eaLnBrk="1" hangingPunct="1"/>
            <a:r>
              <a:rPr lang="en-US" dirty="0" smtClean="0"/>
              <a:t>Differences</a:t>
            </a:r>
          </a:p>
          <a:p>
            <a:pPr lvl="1" eaLnBrk="1" hangingPunct="1"/>
            <a:r>
              <a:rPr lang="en-US" dirty="0" smtClean="0"/>
              <a:t>Interfaces cannot contain implementation</a:t>
            </a:r>
          </a:p>
          <a:p>
            <a:pPr lvl="1" eaLnBrk="1" hangingPunct="1"/>
            <a:r>
              <a:rPr lang="en-US" dirty="0" smtClean="0"/>
              <a:t>Abstract classes are used for partial implementation</a:t>
            </a:r>
          </a:p>
          <a:p>
            <a:pPr lvl="1" eaLnBrk="1" hangingPunct="1"/>
            <a:r>
              <a:rPr lang="en-US" dirty="0" smtClean="0"/>
              <a:t>Interface members are all public</a:t>
            </a:r>
          </a:p>
          <a:p>
            <a:pPr lvl="1" eaLnBrk="1" hangingPunct="1"/>
            <a:r>
              <a:rPr lang="en-US" dirty="0" smtClean="0"/>
              <a:t>Interfaces can derive only from other interfaces</a:t>
            </a:r>
          </a:p>
          <a:p>
            <a:pPr lvl="1" eaLnBrk="1" hangingPunct="1"/>
            <a:r>
              <a:rPr lang="en-US" dirty="0" smtClean="0"/>
              <a:t>Interfaces are for types unrelated by inheritance – abstract classes enforce inheritance relationship</a:t>
            </a:r>
          </a:p>
          <a:p>
            <a:pPr lvl="1" eaLnBrk="1" hangingPunct="1"/>
            <a:endParaRPr lang="en-US" dirty="0" smtClean="0"/>
          </a:p>
          <a:p>
            <a:pPr eaLnBrk="1" hangingPunct="1"/>
            <a:r>
              <a:rPr lang="en-US" dirty="0" smtClean="0"/>
              <a:t>Identical aspects</a:t>
            </a:r>
          </a:p>
          <a:p>
            <a:pPr lvl="1" eaLnBrk="1" hangingPunct="1"/>
            <a:r>
              <a:rPr lang="en-US" dirty="0" smtClean="0"/>
              <a:t>Reference types</a:t>
            </a:r>
          </a:p>
          <a:p>
            <a:pPr lvl="1" eaLnBrk="1" hangingPunct="1"/>
            <a:r>
              <a:rPr lang="en-US" dirty="0" smtClean="0"/>
              <a:t>Cannot be instantiated</a:t>
            </a:r>
          </a:p>
          <a:p>
            <a:pPr lvl="1" eaLnBrk="1" hangingPunct="1"/>
            <a:r>
              <a:rPr lang="en-US" dirty="0" smtClean="0"/>
              <a:t>Not allowed to be sealed</a:t>
            </a:r>
          </a:p>
          <a:p>
            <a:pPr lvl="1" eaLnBrk="1" hangingPunct="1"/>
            <a:r>
              <a:rPr lang="en-US" dirty="0" smtClean="0"/>
              <a:t>Can be derived from by classes</a:t>
            </a:r>
          </a:p>
          <a:p>
            <a:pPr lvl="1" eaLnBrk="1" hangingPunct="1"/>
            <a:endParaRPr lang="en-US" dirty="0" smtClean="0"/>
          </a:p>
          <a:p>
            <a:pPr eaLnBrk="1" hangingPunct="1"/>
            <a:endParaRPr lang="en-US" dirty="0" smtClean="0"/>
          </a:p>
        </p:txBody>
      </p:sp>
      <p:sp>
        <p:nvSpPr>
          <p:cNvPr id="3074" name="Title 1"/>
          <p:cNvSpPr>
            <a:spLocks noGrp="1"/>
          </p:cNvSpPr>
          <p:nvPr>
            <p:ph type="title"/>
          </p:nvPr>
        </p:nvSpPr>
        <p:spPr/>
        <p:txBody>
          <a:bodyPr>
            <a:normAutofit fontScale="90000"/>
          </a:bodyPr>
          <a:lstStyle/>
          <a:p>
            <a:pPr eaLnBrk="1" hangingPunct="1"/>
            <a:r>
              <a:rPr lang="en-US" dirty="0" smtClean="0"/>
              <a:t>Contrasting Interfaces to Abstract Base Classes</a:t>
            </a:r>
          </a:p>
        </p:txBody>
      </p:sp>
    </p:spTree>
    <p:extLst>
      <p:ext uri="{BB962C8B-B14F-4D97-AF65-F5344CB8AC3E}">
        <p14:creationId xmlns:p14="http://schemas.microsoft.com/office/powerpoint/2010/main" val="32413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Autofit/>
          </a:bodyPr>
          <a:lstStyle/>
          <a:p>
            <a:pPr eaLnBrk="1" hangingPunct="1"/>
            <a:r>
              <a:rPr lang="en-US" sz="2000" dirty="0" smtClean="0"/>
              <a:t>The implementing method or property must be </a:t>
            </a:r>
            <a:r>
              <a:rPr lang="en-US" sz="2000" u="sng" dirty="0" smtClean="0"/>
              <a:t>public</a:t>
            </a:r>
            <a:r>
              <a:rPr lang="en-US" sz="2000" dirty="0" smtClean="0"/>
              <a:t> and have the </a:t>
            </a:r>
            <a:r>
              <a:rPr lang="en-US" sz="2000" u="sng" dirty="0" smtClean="0"/>
              <a:t>same</a:t>
            </a:r>
            <a:r>
              <a:rPr lang="en-US" sz="2000" dirty="0" smtClean="0"/>
              <a:t> signature as the interface method or property being implemented</a:t>
            </a:r>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r>
              <a:rPr lang="en-US" sz="2000" dirty="0" smtClean="0"/>
              <a:t>Using Visual Studio 2012 eases interface implementation</a:t>
            </a:r>
          </a:p>
        </p:txBody>
      </p:sp>
      <p:sp>
        <p:nvSpPr>
          <p:cNvPr id="3074" name="Title 1"/>
          <p:cNvSpPr>
            <a:spLocks noGrp="1"/>
          </p:cNvSpPr>
          <p:nvPr>
            <p:ph type="title"/>
          </p:nvPr>
        </p:nvSpPr>
        <p:spPr/>
        <p:txBody>
          <a:bodyPr>
            <a:normAutofit/>
          </a:bodyPr>
          <a:lstStyle/>
          <a:p>
            <a:pPr eaLnBrk="1" hangingPunct="1"/>
            <a:r>
              <a:rPr lang="en-US" dirty="0" smtClean="0"/>
              <a:t>Implementing an Interface</a:t>
            </a:r>
          </a:p>
        </p:txBody>
      </p:sp>
      <p:pic>
        <p:nvPicPr>
          <p:cNvPr id="4" name="Picture 3" descr="C:\DSE\Icon Experience\V Collections\v_collections_png\objects_people_industries\128x128\shadow\worker2.png"/>
          <p:cNvPicPr>
            <a:picLocks noChangeAspect="1" noChangeArrowheads="1"/>
          </p:cNvPicPr>
          <p:nvPr/>
        </p:nvPicPr>
        <p:blipFill>
          <a:blip r:embed="rId3"/>
          <a:srcRect/>
          <a:stretch>
            <a:fillRect/>
          </a:stretch>
        </p:blipFill>
        <p:spPr bwMode="auto">
          <a:xfrm>
            <a:off x="7924800" y="5638800"/>
            <a:ext cx="1219200" cy="1219200"/>
          </a:xfrm>
          <a:prstGeom prst="rect">
            <a:avLst/>
          </a:prstGeom>
          <a:noFill/>
        </p:spPr>
      </p:pic>
      <p:sp>
        <p:nvSpPr>
          <p:cNvPr id="5" name="Content Placeholder 2"/>
          <p:cNvSpPr txBox="1">
            <a:spLocks/>
          </p:cNvSpPr>
          <p:nvPr/>
        </p:nvSpPr>
        <p:spPr bwMode="auto">
          <a:xfrm>
            <a:off x="857224" y="2214554"/>
            <a:ext cx="6858048" cy="3302678"/>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en-US" dirty="0" smtClean="0">
                <a:latin typeface="Consolas" pitchFamily="49" charset="0"/>
              </a:rPr>
              <a:t>public class Triangle </a:t>
            </a:r>
            <a:r>
              <a:rPr lang="en-US" b="1" dirty="0" smtClean="0">
                <a:latin typeface="Consolas" pitchFamily="49" charset="0"/>
              </a:rPr>
              <a:t>:</a:t>
            </a:r>
            <a:r>
              <a:rPr lang="en-US" dirty="0" smtClean="0">
                <a:latin typeface="Consolas" pitchFamily="49" charset="0"/>
              </a:rPr>
              <a:t> Shape, </a:t>
            </a:r>
            <a:r>
              <a:rPr lang="en-US" b="1" dirty="0" err="1" smtClean="0">
                <a:latin typeface="Consolas" pitchFamily="49" charset="0"/>
              </a:rPr>
              <a:t>IPointy</a:t>
            </a:r>
            <a:endParaRPr lang="en-US" b="1" dirty="0" smtClean="0">
              <a:latin typeface="Consolas" pitchFamily="49" charset="0"/>
            </a:endParaRPr>
          </a:p>
          <a:p>
            <a:r>
              <a:rPr lang="da-DK" dirty="0" smtClean="0">
                <a:latin typeface="Consolas" pitchFamily="49" charset="0"/>
              </a:rPr>
              <a:t>{</a:t>
            </a:r>
          </a:p>
          <a:p>
            <a:r>
              <a:rPr lang="da-DK" dirty="0" smtClean="0">
                <a:latin typeface="Consolas" pitchFamily="49" charset="0"/>
              </a:rPr>
              <a:t>   public </a:t>
            </a:r>
            <a:r>
              <a:rPr lang="da-DK" dirty="0" err="1" smtClean="0">
                <a:latin typeface="Consolas" pitchFamily="49" charset="0"/>
              </a:rPr>
              <a:t>Triangle</a:t>
            </a:r>
            <a:r>
              <a:rPr lang="da-DK" dirty="0" smtClean="0">
                <a:latin typeface="Consolas" pitchFamily="49" charset="0"/>
              </a:rPr>
              <a:t>( ) { }</a:t>
            </a:r>
          </a:p>
          <a:p>
            <a:r>
              <a:rPr lang="da-DK" dirty="0" smtClean="0">
                <a:latin typeface="Consolas" pitchFamily="49" charset="0"/>
              </a:rPr>
              <a:t>   public </a:t>
            </a:r>
            <a:r>
              <a:rPr lang="da-DK" dirty="0" err="1" smtClean="0">
                <a:latin typeface="Consolas" pitchFamily="49" charset="0"/>
              </a:rPr>
              <a:t>override</a:t>
            </a:r>
            <a:r>
              <a:rPr lang="da-DK" dirty="0" smtClean="0">
                <a:latin typeface="Consolas" pitchFamily="49" charset="0"/>
              </a:rPr>
              <a:t> </a:t>
            </a:r>
            <a:r>
              <a:rPr lang="da-DK" dirty="0" err="1" smtClean="0">
                <a:latin typeface="Consolas" pitchFamily="49" charset="0"/>
              </a:rPr>
              <a:t>void</a:t>
            </a:r>
            <a:r>
              <a:rPr lang="da-DK" dirty="0" smtClean="0">
                <a:latin typeface="Consolas" pitchFamily="49" charset="0"/>
              </a:rPr>
              <a:t> Draw()</a:t>
            </a:r>
          </a:p>
          <a:p>
            <a:r>
              <a:rPr lang="da-DK" dirty="0" smtClean="0">
                <a:latin typeface="Consolas" pitchFamily="49" charset="0"/>
              </a:rPr>
              <a:t>   {</a:t>
            </a:r>
          </a:p>
          <a:p>
            <a:r>
              <a:rPr lang="en-US" dirty="0" smtClean="0">
                <a:latin typeface="Consolas" pitchFamily="49" charset="0"/>
              </a:rPr>
              <a:t>      </a:t>
            </a:r>
            <a:r>
              <a:rPr lang="en-US" dirty="0" err="1" smtClean="0">
                <a:latin typeface="Consolas" pitchFamily="49" charset="0"/>
              </a:rPr>
              <a:t>Console.WriteLine</a:t>
            </a:r>
            <a:r>
              <a:rPr lang="en-US" dirty="0" smtClean="0">
                <a:latin typeface="Consolas" pitchFamily="49" charset="0"/>
              </a:rPr>
              <a:t>( "Drawing {0}", </a:t>
            </a:r>
            <a:r>
              <a:rPr lang="en-US" dirty="0" err="1" smtClean="0">
                <a:latin typeface="Consolas" pitchFamily="49" charset="0"/>
              </a:rPr>
              <a:t>PetName</a:t>
            </a:r>
            <a:r>
              <a:rPr lang="en-US" dirty="0" smtClean="0">
                <a:latin typeface="Consolas" pitchFamily="49" charset="0"/>
              </a:rPr>
              <a:t> );</a:t>
            </a:r>
          </a:p>
          <a:p>
            <a:r>
              <a:rPr lang="da-DK" dirty="0" smtClean="0">
                <a:latin typeface="Consolas" pitchFamily="49" charset="0"/>
              </a:rPr>
              <a:t>   }</a:t>
            </a:r>
          </a:p>
          <a:p>
            <a:r>
              <a:rPr lang="da-DK" dirty="0" smtClean="0">
                <a:latin typeface="Consolas" pitchFamily="49" charset="0"/>
              </a:rPr>
              <a:t>   </a:t>
            </a:r>
            <a:r>
              <a:rPr lang="da-DK" b="1" dirty="0" smtClean="0">
                <a:latin typeface="Consolas" pitchFamily="49" charset="0"/>
              </a:rPr>
              <a:t>public int Points</a:t>
            </a:r>
          </a:p>
          <a:p>
            <a:r>
              <a:rPr lang="da-DK" b="1" dirty="0" smtClean="0">
                <a:latin typeface="Consolas" pitchFamily="49" charset="0"/>
              </a:rPr>
              <a:t>   {</a:t>
            </a:r>
          </a:p>
          <a:p>
            <a:r>
              <a:rPr lang="da-DK" b="1" dirty="0" smtClean="0">
                <a:latin typeface="Consolas" pitchFamily="49" charset="0"/>
              </a:rPr>
              <a:t>      </a:t>
            </a:r>
            <a:r>
              <a:rPr lang="da-DK" b="1" dirty="0" err="1" smtClean="0">
                <a:latin typeface="Consolas" pitchFamily="49" charset="0"/>
              </a:rPr>
              <a:t>get</a:t>
            </a:r>
            <a:r>
              <a:rPr lang="da-DK" b="1" dirty="0" smtClean="0">
                <a:latin typeface="Consolas" pitchFamily="49" charset="0"/>
              </a:rPr>
              <a:t> { </a:t>
            </a:r>
            <a:r>
              <a:rPr lang="da-DK" b="1" dirty="0" err="1" smtClean="0">
                <a:latin typeface="Consolas" pitchFamily="49" charset="0"/>
              </a:rPr>
              <a:t>return</a:t>
            </a:r>
            <a:r>
              <a:rPr lang="da-DK" b="1" dirty="0" smtClean="0">
                <a:latin typeface="Consolas" pitchFamily="49" charset="0"/>
              </a:rPr>
              <a:t> 3; }</a:t>
            </a:r>
          </a:p>
          <a:p>
            <a:r>
              <a:rPr lang="da-DK" b="1" dirty="0" smtClean="0">
                <a:latin typeface="Consolas" pitchFamily="49" charset="0"/>
              </a:rPr>
              <a:t>   }</a:t>
            </a:r>
          </a:p>
          <a:p>
            <a:r>
              <a:rPr lang="da-DK" dirty="0" smtClean="0">
                <a:latin typeface="Consolas" pitchFamily="49" charset="0"/>
              </a:rPr>
              <a:t>}</a:t>
            </a:r>
          </a:p>
        </p:txBody>
      </p:sp>
    </p:spTree>
    <p:extLst>
      <p:ext uri="{BB962C8B-B14F-4D97-AF65-F5344CB8AC3E}">
        <p14:creationId xmlns:p14="http://schemas.microsoft.com/office/powerpoint/2010/main" val="908340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pPr eaLnBrk="1" hangingPunct="1"/>
            <a:r>
              <a:rPr lang="en-US" dirty="0" smtClean="0"/>
              <a:t>Introducing Interfaces</a:t>
            </a:r>
          </a:p>
          <a:p>
            <a:pPr eaLnBrk="1" hangingPunct="1"/>
            <a:r>
              <a:rPr lang="en-US" b="1" dirty="0" smtClean="0">
                <a:effectLst>
                  <a:outerShdw blurRad="38100" dist="38100" dir="2700000" algn="tl">
                    <a:srgbClr val="000000">
                      <a:alpha val="43137"/>
                    </a:srgbClr>
                  </a:outerShdw>
                </a:effectLst>
              </a:rPr>
              <a:t>Using Interfaces</a:t>
            </a:r>
          </a:p>
          <a:p>
            <a:pPr eaLnBrk="1" hangingPunct="1"/>
            <a:r>
              <a:rPr lang="en-US" dirty="0" smtClean="0"/>
              <a:t>Building </a:t>
            </a:r>
            <a:r>
              <a:rPr lang="en-US" dirty="0"/>
              <a:t>Comparable Objects with </a:t>
            </a:r>
            <a:r>
              <a:rPr lang="en-US" dirty="0" err="1">
                <a:latin typeface="Consolas" pitchFamily="49" charset="0"/>
              </a:rPr>
              <a:t>IComparable</a:t>
            </a:r>
            <a:endParaRPr lang="en-US" dirty="0">
              <a:latin typeface="Consolas" pitchFamily="49" charset="0"/>
            </a:endParaRPr>
          </a:p>
          <a:p>
            <a:pPr eaLnBrk="1" hangingPunct="1"/>
            <a:r>
              <a:rPr lang="en-US" dirty="0" smtClean="0"/>
              <a:t>Building Enumerable Types with </a:t>
            </a:r>
            <a:r>
              <a:rPr lang="en-US" dirty="0" err="1" smtClean="0">
                <a:latin typeface="Consolas" pitchFamily="49" charset="0"/>
              </a:rPr>
              <a:t>IEnumerable</a:t>
            </a:r>
            <a:endParaRPr lang="en-US" dirty="0" smtClean="0">
              <a:latin typeface="Consolas" pitchFamily="49" charset="0"/>
            </a:endParaRPr>
          </a:p>
        </p:txBody>
      </p:sp>
      <p:sp>
        <p:nvSpPr>
          <p:cNvPr id="3074" name="Title 1"/>
          <p:cNvSpPr>
            <a:spLocks noGrp="1"/>
          </p:cNvSpPr>
          <p:nvPr>
            <p:ph type="title"/>
          </p:nvPr>
        </p:nvSpPr>
        <p:spPr/>
        <p:txBody>
          <a:bodyPr/>
          <a:lstStyle/>
          <a:p>
            <a:pPr eaLnBrk="1" hangingPunct="1"/>
            <a:r>
              <a:rPr lang="en-US" dirty="0" smtClean="0"/>
              <a:t>Agenda</a:t>
            </a:r>
          </a:p>
        </p:txBody>
      </p:sp>
    </p:spTree>
    <p:extLst>
      <p:ext uri="{BB962C8B-B14F-4D97-AF65-F5344CB8AC3E}">
        <p14:creationId xmlns:p14="http://schemas.microsoft.com/office/powerpoint/2010/main" val="3299949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pPr eaLnBrk="1" hangingPunct="1"/>
            <a:r>
              <a:rPr lang="en-US" sz="2000" dirty="0" smtClean="0"/>
              <a:t>Invoke methods and properties directly from the object level (*)</a:t>
            </a:r>
          </a:p>
          <a:p>
            <a:pPr eaLnBrk="1" hangingPunct="1"/>
            <a:endParaRPr lang="en-US" sz="2000" dirty="0" smtClean="0"/>
          </a:p>
          <a:p>
            <a:pPr eaLnBrk="1" hangingPunct="1"/>
            <a:endParaRPr lang="en-US" sz="2000" dirty="0" smtClean="0"/>
          </a:p>
          <a:p>
            <a:pPr eaLnBrk="1" hangingPunct="1"/>
            <a:r>
              <a:rPr lang="en-US" sz="2000" dirty="0" smtClean="0"/>
              <a:t>Alternatively, you could explicitly convert to the interface type to check whether type implements the interface</a:t>
            </a:r>
          </a:p>
          <a:p>
            <a:pPr eaLnBrk="1" hangingPunct="1"/>
            <a:endParaRPr lang="en-US" sz="2000" dirty="0" smtClean="0"/>
          </a:p>
          <a:p>
            <a:pPr eaLnBrk="1" hangingPunct="1"/>
            <a:endParaRPr lang="en-US" sz="2000" dirty="0" smtClean="0"/>
          </a:p>
          <a:p>
            <a:pPr eaLnBrk="1" hangingPunct="1"/>
            <a:endParaRPr lang="en-US" sz="2000" dirty="0" smtClean="0"/>
          </a:p>
        </p:txBody>
      </p:sp>
      <p:sp>
        <p:nvSpPr>
          <p:cNvPr id="3074" name="Title 1"/>
          <p:cNvSpPr>
            <a:spLocks noGrp="1"/>
          </p:cNvSpPr>
          <p:nvPr>
            <p:ph type="title"/>
          </p:nvPr>
        </p:nvSpPr>
        <p:spPr/>
        <p:txBody>
          <a:bodyPr>
            <a:normAutofit/>
          </a:bodyPr>
          <a:lstStyle/>
          <a:p>
            <a:pPr eaLnBrk="1" hangingPunct="1"/>
            <a:r>
              <a:rPr lang="en-US" dirty="0" smtClean="0"/>
              <a:t>Invoking Members at the Object Level</a:t>
            </a:r>
          </a:p>
        </p:txBody>
      </p:sp>
      <p:sp>
        <p:nvSpPr>
          <p:cNvPr id="4" name="Content Placeholder 2"/>
          <p:cNvSpPr txBox="1">
            <a:spLocks/>
          </p:cNvSpPr>
          <p:nvPr/>
        </p:nvSpPr>
        <p:spPr bwMode="auto">
          <a:xfrm>
            <a:off x="857224" y="1883660"/>
            <a:ext cx="6595095" cy="681244"/>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err="1" smtClean="0">
                <a:latin typeface="Consolas" pitchFamily="49" charset="0"/>
              </a:rPr>
              <a:t>Triangle</a:t>
            </a:r>
            <a:r>
              <a:rPr lang="da-DK" dirty="0" smtClean="0">
                <a:latin typeface="Consolas" pitchFamily="49" charset="0"/>
              </a:rPr>
              <a:t> </a:t>
            </a:r>
            <a:r>
              <a:rPr lang="da-DK" dirty="0" err="1" smtClean="0">
                <a:latin typeface="Consolas" pitchFamily="49" charset="0"/>
              </a:rPr>
              <a:t>tri</a:t>
            </a:r>
            <a:r>
              <a:rPr lang="da-DK" dirty="0" smtClean="0">
                <a:latin typeface="Consolas" pitchFamily="49" charset="0"/>
              </a:rPr>
              <a:t> = new </a:t>
            </a:r>
            <a:r>
              <a:rPr lang="da-DK" dirty="0" err="1" smtClean="0">
                <a:latin typeface="Consolas" pitchFamily="49" charset="0"/>
              </a:rPr>
              <a:t>Triangle</a:t>
            </a:r>
            <a:r>
              <a:rPr lang="da-DK" dirty="0" smtClean="0">
                <a:latin typeface="Consolas" pitchFamily="49" charset="0"/>
              </a:rPr>
              <a:t>();</a:t>
            </a:r>
          </a:p>
          <a:p>
            <a:r>
              <a:rPr lang="da-DK" dirty="0" err="1" smtClean="0">
                <a:latin typeface="Consolas" pitchFamily="49" charset="0"/>
              </a:rPr>
              <a:t>Console.WriteLine</a:t>
            </a:r>
            <a:r>
              <a:rPr lang="da-DK" dirty="0" smtClean="0">
                <a:latin typeface="Consolas" pitchFamily="49" charset="0"/>
              </a:rPr>
              <a:t>("Points: {0}", </a:t>
            </a:r>
            <a:r>
              <a:rPr lang="da-DK" b="1" dirty="0" err="1" smtClean="0">
                <a:latin typeface="Consolas" pitchFamily="49" charset="0"/>
              </a:rPr>
              <a:t>tri.Points</a:t>
            </a:r>
            <a:r>
              <a:rPr lang="da-DK" b="1" dirty="0" smtClean="0">
                <a:latin typeface="Consolas" pitchFamily="49" charset="0"/>
              </a:rPr>
              <a:t> </a:t>
            </a:r>
            <a:r>
              <a:rPr lang="da-DK" dirty="0" smtClean="0">
                <a:latin typeface="Consolas" pitchFamily="49" charset="0"/>
              </a:rPr>
              <a:t>);</a:t>
            </a:r>
          </a:p>
        </p:txBody>
      </p:sp>
      <p:sp>
        <p:nvSpPr>
          <p:cNvPr id="5" name="Content Placeholder 2"/>
          <p:cNvSpPr txBox="1">
            <a:spLocks/>
          </p:cNvSpPr>
          <p:nvPr/>
        </p:nvSpPr>
        <p:spPr bwMode="auto">
          <a:xfrm>
            <a:off x="846152" y="3284983"/>
            <a:ext cx="6606167" cy="2785997"/>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err="1" smtClean="0">
                <a:latin typeface="Consolas" pitchFamily="49" charset="0"/>
              </a:rPr>
              <a:t>Triangle</a:t>
            </a:r>
            <a:r>
              <a:rPr lang="da-DK" dirty="0" smtClean="0">
                <a:latin typeface="Consolas" pitchFamily="49" charset="0"/>
              </a:rPr>
              <a:t> </a:t>
            </a:r>
            <a:r>
              <a:rPr lang="da-DK" dirty="0" err="1" smtClean="0">
                <a:latin typeface="Consolas" pitchFamily="49" charset="0"/>
              </a:rPr>
              <a:t>tri</a:t>
            </a:r>
            <a:r>
              <a:rPr lang="da-DK" dirty="0" smtClean="0">
                <a:latin typeface="Consolas" pitchFamily="49" charset="0"/>
              </a:rPr>
              <a:t> = new </a:t>
            </a:r>
            <a:r>
              <a:rPr lang="da-DK" dirty="0" err="1" smtClean="0">
                <a:latin typeface="Consolas" pitchFamily="49" charset="0"/>
              </a:rPr>
              <a:t>Triangle</a:t>
            </a:r>
            <a:r>
              <a:rPr lang="da-DK" dirty="0" smtClean="0">
                <a:latin typeface="Consolas" pitchFamily="49" charset="0"/>
              </a:rPr>
              <a:t>();</a:t>
            </a:r>
          </a:p>
          <a:p>
            <a:r>
              <a:rPr lang="da-DK" dirty="0" err="1" smtClean="0">
                <a:latin typeface="Consolas" pitchFamily="49" charset="0"/>
              </a:rPr>
              <a:t>try</a:t>
            </a:r>
            <a:endParaRPr lang="da-DK" dirty="0" smtClean="0">
              <a:latin typeface="Consolas" pitchFamily="49" charset="0"/>
            </a:endParaRPr>
          </a:p>
          <a:p>
            <a:r>
              <a:rPr lang="da-DK" dirty="0" smtClean="0">
                <a:latin typeface="Consolas" pitchFamily="49" charset="0"/>
              </a:rPr>
              <a:t>{</a:t>
            </a:r>
          </a:p>
          <a:p>
            <a:r>
              <a:rPr lang="da-DK" dirty="0" smtClean="0">
                <a:latin typeface="Consolas" pitchFamily="49" charset="0"/>
              </a:rPr>
              <a:t>   </a:t>
            </a:r>
            <a:r>
              <a:rPr lang="da-DK" b="1" dirty="0" err="1" smtClean="0">
                <a:latin typeface="Consolas" pitchFamily="49" charset="0"/>
              </a:rPr>
              <a:t>IPointy</a:t>
            </a:r>
            <a:r>
              <a:rPr lang="da-DK" b="1" dirty="0" smtClean="0">
                <a:latin typeface="Consolas" pitchFamily="49" charset="0"/>
              </a:rPr>
              <a:t> </a:t>
            </a:r>
            <a:r>
              <a:rPr lang="da-DK" b="1" dirty="0" err="1" smtClean="0">
                <a:latin typeface="Consolas" pitchFamily="49" charset="0"/>
              </a:rPr>
              <a:t>pointy</a:t>
            </a:r>
            <a:r>
              <a:rPr lang="da-DK" b="1" dirty="0" smtClean="0">
                <a:latin typeface="Consolas" pitchFamily="49" charset="0"/>
              </a:rPr>
              <a:t> = (</a:t>
            </a:r>
            <a:r>
              <a:rPr lang="da-DK" b="1" dirty="0" err="1" smtClean="0">
                <a:latin typeface="Consolas" pitchFamily="49" charset="0"/>
              </a:rPr>
              <a:t>IPointy</a:t>
            </a:r>
            <a:r>
              <a:rPr lang="da-DK" b="1" dirty="0" smtClean="0">
                <a:latin typeface="Consolas" pitchFamily="49" charset="0"/>
              </a:rPr>
              <a:t>) </a:t>
            </a:r>
            <a:r>
              <a:rPr lang="da-DK" b="1" dirty="0" err="1" smtClean="0">
                <a:latin typeface="Consolas" pitchFamily="49" charset="0"/>
              </a:rPr>
              <a:t>tri</a:t>
            </a:r>
            <a:r>
              <a:rPr lang="da-DK" b="1" dirty="0" smtClean="0">
                <a:latin typeface="Consolas" pitchFamily="49" charset="0"/>
              </a:rPr>
              <a:t>;</a:t>
            </a:r>
          </a:p>
          <a:p>
            <a:r>
              <a:rPr lang="da-DK" dirty="0" smtClean="0">
                <a:latin typeface="Consolas" pitchFamily="49" charset="0"/>
              </a:rPr>
              <a:t>   </a:t>
            </a:r>
            <a:r>
              <a:rPr lang="da-DK" dirty="0" err="1" smtClean="0">
                <a:latin typeface="Consolas" pitchFamily="49" charset="0"/>
              </a:rPr>
              <a:t>Console.WriteLine</a:t>
            </a:r>
            <a:r>
              <a:rPr lang="da-DK" dirty="0" smtClean="0">
                <a:latin typeface="Consolas" pitchFamily="49" charset="0"/>
              </a:rPr>
              <a:t>( </a:t>
            </a:r>
            <a:r>
              <a:rPr lang="da-DK" dirty="0" err="1" smtClean="0">
                <a:latin typeface="Consolas" pitchFamily="49" charset="0"/>
              </a:rPr>
              <a:t>pointy.Points</a:t>
            </a:r>
            <a:r>
              <a:rPr lang="da-DK" dirty="0" smtClean="0">
                <a:latin typeface="Consolas" pitchFamily="49" charset="0"/>
              </a:rPr>
              <a:t> );</a:t>
            </a:r>
          </a:p>
          <a:p>
            <a:r>
              <a:rPr lang="da-DK" dirty="0" smtClean="0">
                <a:latin typeface="Consolas" pitchFamily="49" charset="0"/>
              </a:rPr>
              <a:t>}</a:t>
            </a:r>
          </a:p>
          <a:p>
            <a:r>
              <a:rPr lang="da-DK" b="1" dirty="0" err="1" smtClean="0">
                <a:latin typeface="Consolas" pitchFamily="49" charset="0"/>
              </a:rPr>
              <a:t>catch</a:t>
            </a:r>
            <a:r>
              <a:rPr lang="da-DK" b="1" dirty="0" smtClean="0">
                <a:latin typeface="Consolas" pitchFamily="49" charset="0"/>
              </a:rPr>
              <a:t>( </a:t>
            </a:r>
            <a:r>
              <a:rPr lang="da-DK" b="1" dirty="0" err="1" smtClean="0">
                <a:latin typeface="Consolas" pitchFamily="49" charset="0"/>
              </a:rPr>
              <a:t>InvalidCastException</a:t>
            </a:r>
            <a:r>
              <a:rPr lang="da-DK" b="1" dirty="0" smtClean="0">
                <a:latin typeface="Consolas" pitchFamily="49" charset="0"/>
              </a:rPr>
              <a:t> e )</a:t>
            </a:r>
          </a:p>
          <a:p>
            <a:r>
              <a:rPr lang="da-DK" b="1" dirty="0" smtClean="0">
                <a:latin typeface="Consolas" pitchFamily="49" charset="0"/>
              </a:rPr>
              <a:t>{</a:t>
            </a:r>
          </a:p>
          <a:p>
            <a:r>
              <a:rPr lang="da-DK" dirty="0" smtClean="0">
                <a:latin typeface="Consolas" pitchFamily="49" charset="0"/>
              </a:rPr>
              <a:t>   </a:t>
            </a:r>
            <a:r>
              <a:rPr lang="da-DK" dirty="0" err="1" smtClean="0">
                <a:latin typeface="Consolas" pitchFamily="49" charset="0"/>
              </a:rPr>
              <a:t>Console.WriteLine</a:t>
            </a:r>
            <a:r>
              <a:rPr lang="da-DK" dirty="0" smtClean="0">
                <a:latin typeface="Consolas" pitchFamily="49" charset="0"/>
              </a:rPr>
              <a:t>( </a:t>
            </a:r>
            <a:r>
              <a:rPr lang="da-DK" dirty="0" err="1" smtClean="0">
                <a:latin typeface="Consolas" pitchFamily="49" charset="0"/>
              </a:rPr>
              <a:t>e.Message</a:t>
            </a:r>
            <a:r>
              <a:rPr lang="da-DK" dirty="0" smtClean="0">
                <a:latin typeface="Consolas" pitchFamily="49" charset="0"/>
              </a:rPr>
              <a:t> );</a:t>
            </a:r>
          </a:p>
          <a:p>
            <a:r>
              <a:rPr lang="da-DK" b="1" dirty="0" smtClean="0">
                <a:latin typeface="Consolas" pitchFamily="49" charset="0"/>
              </a:rPr>
              <a:t>}</a:t>
            </a:r>
          </a:p>
        </p:txBody>
      </p:sp>
    </p:spTree>
    <p:extLst>
      <p:ext uri="{BB962C8B-B14F-4D97-AF65-F5344CB8AC3E}">
        <p14:creationId xmlns:p14="http://schemas.microsoft.com/office/powerpoint/2010/main" val="2039088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Autofit/>
          </a:bodyPr>
          <a:lstStyle/>
          <a:p>
            <a:pPr eaLnBrk="1" hangingPunct="1"/>
            <a:r>
              <a:rPr lang="en-US" sz="2000" dirty="0" smtClean="0"/>
              <a:t>If the object can be treated as implementing the interface, as returns a reference to such an interface</a:t>
            </a:r>
          </a:p>
          <a:p>
            <a:pPr eaLnBrk="1" hangingPunct="1"/>
            <a:endParaRPr lang="en-US" sz="2000" dirty="0" smtClean="0">
              <a:latin typeface="Times" pitchFamily="48" charset="0"/>
            </a:endParaRPr>
          </a:p>
          <a:p>
            <a:pPr eaLnBrk="1" hangingPunct="1"/>
            <a:endParaRPr lang="en-US" sz="2000" dirty="0" smtClean="0">
              <a:latin typeface="Times" pitchFamily="48" charset="0"/>
            </a:endParaRPr>
          </a:p>
          <a:p>
            <a:pPr eaLnBrk="1" hangingPunct="1"/>
            <a:endParaRPr lang="en-US" sz="2000" dirty="0" smtClean="0">
              <a:latin typeface="Times" pitchFamily="48" charset="0"/>
            </a:endParaRPr>
          </a:p>
          <a:p>
            <a:pPr eaLnBrk="1" hangingPunct="1"/>
            <a:endParaRPr lang="en-US" sz="2000" dirty="0" smtClean="0">
              <a:latin typeface="Times" pitchFamily="48" charset="0"/>
            </a:endParaRPr>
          </a:p>
          <a:p>
            <a:pPr eaLnBrk="1" hangingPunct="1"/>
            <a:endParaRPr lang="en-US" sz="2000" dirty="0" smtClean="0">
              <a:latin typeface="Times" pitchFamily="48" charset="0"/>
            </a:endParaRPr>
          </a:p>
          <a:p>
            <a:pPr eaLnBrk="1" hangingPunct="1"/>
            <a:endParaRPr lang="en-US" sz="2000" dirty="0" smtClean="0">
              <a:latin typeface="Consolas" pitchFamily="49" charset="0"/>
            </a:endParaRPr>
          </a:p>
          <a:p>
            <a:pPr eaLnBrk="1" hangingPunct="1"/>
            <a:r>
              <a:rPr lang="en-US" sz="2000" dirty="0" smtClean="0">
                <a:latin typeface="Consolas" pitchFamily="49" charset="0"/>
              </a:rPr>
              <a:t>is</a:t>
            </a:r>
            <a:r>
              <a:rPr lang="en-US" sz="2000" dirty="0" smtClean="0"/>
              <a:t> can be used to check directly for implementation of a specific interface</a:t>
            </a:r>
          </a:p>
        </p:txBody>
      </p:sp>
      <p:sp>
        <p:nvSpPr>
          <p:cNvPr id="3074" name="Title 1"/>
          <p:cNvSpPr>
            <a:spLocks noGrp="1"/>
          </p:cNvSpPr>
          <p:nvPr>
            <p:ph type="title"/>
          </p:nvPr>
        </p:nvSpPr>
        <p:spPr/>
        <p:txBody>
          <a:bodyPr>
            <a:normAutofit fontScale="90000"/>
          </a:bodyPr>
          <a:lstStyle/>
          <a:p>
            <a:pPr eaLnBrk="1" hangingPunct="1"/>
            <a:r>
              <a:rPr lang="en-US" dirty="0" smtClean="0"/>
              <a:t>The </a:t>
            </a:r>
            <a:r>
              <a:rPr lang="en-US" b="0" dirty="0" smtClean="0">
                <a:latin typeface="Consolas" pitchFamily="49" charset="0"/>
              </a:rPr>
              <a:t>is</a:t>
            </a:r>
            <a:r>
              <a:rPr lang="en-US" dirty="0" smtClean="0"/>
              <a:t> and </a:t>
            </a:r>
            <a:r>
              <a:rPr lang="en-US" b="0" dirty="0" smtClean="0">
                <a:latin typeface="Consolas" pitchFamily="49" charset="0"/>
              </a:rPr>
              <a:t>as</a:t>
            </a:r>
            <a:r>
              <a:rPr lang="en-US" dirty="0" smtClean="0"/>
              <a:t> Keywords for Interfaces</a:t>
            </a:r>
          </a:p>
        </p:txBody>
      </p:sp>
      <p:pic>
        <p:nvPicPr>
          <p:cNvPr id="4" name="Picture 3" descr="C:\DSE\Icon Experience\V Collections\v_collections_png\objects_people_industries\128x128\shadow\worker2.png"/>
          <p:cNvPicPr>
            <a:picLocks noChangeAspect="1" noChangeArrowheads="1"/>
          </p:cNvPicPr>
          <p:nvPr/>
        </p:nvPicPr>
        <p:blipFill>
          <a:blip r:embed="rId3"/>
          <a:srcRect/>
          <a:stretch>
            <a:fillRect/>
          </a:stretch>
        </p:blipFill>
        <p:spPr bwMode="auto">
          <a:xfrm>
            <a:off x="7924800" y="5638800"/>
            <a:ext cx="1219200" cy="1219200"/>
          </a:xfrm>
          <a:prstGeom prst="rect">
            <a:avLst/>
          </a:prstGeom>
          <a:noFill/>
        </p:spPr>
      </p:pic>
      <p:sp>
        <p:nvSpPr>
          <p:cNvPr id="5" name="Content Placeholder 2"/>
          <p:cNvSpPr txBox="1">
            <a:spLocks/>
          </p:cNvSpPr>
          <p:nvPr/>
        </p:nvSpPr>
        <p:spPr bwMode="auto">
          <a:xfrm>
            <a:off x="912281" y="2166506"/>
            <a:ext cx="6130979" cy="2131313"/>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err="1" smtClean="0">
                <a:latin typeface="Consolas" pitchFamily="49" charset="0"/>
              </a:rPr>
              <a:t>Triangle</a:t>
            </a:r>
            <a:r>
              <a:rPr lang="da-DK" dirty="0" smtClean="0">
                <a:latin typeface="Consolas" pitchFamily="49" charset="0"/>
              </a:rPr>
              <a:t> </a:t>
            </a:r>
            <a:r>
              <a:rPr lang="da-DK" dirty="0" err="1" smtClean="0">
                <a:latin typeface="Consolas" pitchFamily="49" charset="0"/>
              </a:rPr>
              <a:t>tri</a:t>
            </a:r>
            <a:r>
              <a:rPr lang="da-DK" dirty="0" smtClean="0">
                <a:latin typeface="Consolas" pitchFamily="49" charset="0"/>
              </a:rPr>
              <a:t> = new </a:t>
            </a:r>
            <a:r>
              <a:rPr lang="da-DK" dirty="0" err="1" smtClean="0">
                <a:latin typeface="Consolas" pitchFamily="49" charset="0"/>
              </a:rPr>
              <a:t>Triangle</a:t>
            </a:r>
            <a:r>
              <a:rPr lang="da-DK" dirty="0" smtClean="0">
                <a:latin typeface="Consolas" pitchFamily="49" charset="0"/>
              </a:rPr>
              <a:t>();</a:t>
            </a:r>
          </a:p>
          <a:p>
            <a:r>
              <a:rPr lang="en-US" b="1" dirty="0" err="1" smtClean="0">
                <a:latin typeface="Consolas" pitchFamily="49" charset="0"/>
              </a:rPr>
              <a:t>IPointy</a:t>
            </a:r>
            <a:r>
              <a:rPr lang="en-US" b="1" dirty="0" smtClean="0">
                <a:latin typeface="Consolas" pitchFamily="49" charset="0"/>
              </a:rPr>
              <a:t> pointy = tri as </a:t>
            </a:r>
            <a:r>
              <a:rPr lang="en-US" b="1" dirty="0" err="1" smtClean="0">
                <a:latin typeface="Consolas" pitchFamily="49" charset="0"/>
              </a:rPr>
              <a:t>IPointy</a:t>
            </a:r>
            <a:r>
              <a:rPr lang="en-US" b="1" dirty="0" smtClean="0">
                <a:latin typeface="Consolas" pitchFamily="49" charset="0"/>
              </a:rPr>
              <a:t>;</a:t>
            </a:r>
          </a:p>
          <a:p>
            <a:r>
              <a:rPr lang="da-DK" b="1" dirty="0" err="1" smtClean="0">
                <a:latin typeface="Consolas" pitchFamily="49" charset="0"/>
              </a:rPr>
              <a:t>if</a:t>
            </a:r>
            <a:r>
              <a:rPr lang="da-DK" b="1" dirty="0" smtClean="0">
                <a:latin typeface="Consolas" pitchFamily="49" charset="0"/>
              </a:rPr>
              <a:t>( </a:t>
            </a:r>
            <a:r>
              <a:rPr lang="da-DK" b="1" dirty="0" err="1" smtClean="0">
                <a:latin typeface="Consolas" pitchFamily="49" charset="0"/>
              </a:rPr>
              <a:t>pointy</a:t>
            </a:r>
            <a:r>
              <a:rPr lang="da-DK" b="1" dirty="0" smtClean="0">
                <a:latin typeface="Consolas" pitchFamily="49" charset="0"/>
              </a:rPr>
              <a:t> != </a:t>
            </a:r>
            <a:r>
              <a:rPr lang="da-DK" b="1" dirty="0" err="1" smtClean="0">
                <a:latin typeface="Consolas" pitchFamily="49" charset="0"/>
              </a:rPr>
              <a:t>null</a:t>
            </a:r>
            <a:r>
              <a:rPr lang="da-DK" b="1" dirty="0" smtClean="0">
                <a:latin typeface="Consolas" pitchFamily="49" charset="0"/>
              </a:rPr>
              <a:t> )</a:t>
            </a:r>
          </a:p>
          <a:p>
            <a:r>
              <a:rPr lang="da-DK" b="1" dirty="0" smtClean="0">
                <a:latin typeface="Consolas" pitchFamily="49" charset="0"/>
              </a:rPr>
              <a:t>{</a:t>
            </a:r>
          </a:p>
          <a:p>
            <a:r>
              <a:rPr lang="da-DK" dirty="0" smtClean="0">
                <a:latin typeface="Consolas" pitchFamily="49" charset="0"/>
              </a:rPr>
              <a:t>   </a:t>
            </a:r>
            <a:r>
              <a:rPr lang="da-DK" dirty="0" err="1" smtClean="0">
                <a:latin typeface="Consolas" pitchFamily="49" charset="0"/>
              </a:rPr>
              <a:t>Console.WriteLine</a:t>
            </a:r>
            <a:r>
              <a:rPr lang="da-DK" dirty="0" smtClean="0">
                <a:latin typeface="Consolas" pitchFamily="49" charset="0"/>
              </a:rPr>
              <a:t>( </a:t>
            </a:r>
            <a:r>
              <a:rPr lang="da-DK" dirty="0" err="1" smtClean="0">
                <a:latin typeface="Consolas" pitchFamily="49" charset="0"/>
              </a:rPr>
              <a:t>pointy.Points</a:t>
            </a:r>
            <a:r>
              <a:rPr lang="da-DK" dirty="0" smtClean="0">
                <a:latin typeface="Consolas" pitchFamily="49" charset="0"/>
              </a:rPr>
              <a:t> );</a:t>
            </a:r>
          </a:p>
          <a:p>
            <a:r>
              <a:rPr lang="da-DK" b="1" dirty="0" smtClean="0">
                <a:latin typeface="Consolas" pitchFamily="49" charset="0"/>
              </a:rPr>
              <a:t>}</a:t>
            </a:r>
          </a:p>
          <a:p>
            <a:r>
              <a:rPr lang="da-DK" dirty="0" err="1" smtClean="0">
                <a:latin typeface="Consolas" pitchFamily="49" charset="0"/>
              </a:rPr>
              <a:t>else</a:t>
            </a:r>
            <a:r>
              <a:rPr lang="da-DK" dirty="0" smtClean="0">
                <a:latin typeface="Consolas" pitchFamily="49" charset="0"/>
              </a:rPr>
              <a:t> { // </a:t>
            </a:r>
            <a:r>
              <a:rPr lang="da-DK" dirty="0" err="1" smtClean="0">
                <a:latin typeface="Consolas" pitchFamily="49" charset="0"/>
              </a:rPr>
              <a:t>Does</a:t>
            </a:r>
            <a:r>
              <a:rPr lang="da-DK" dirty="0" smtClean="0">
                <a:latin typeface="Consolas" pitchFamily="49" charset="0"/>
              </a:rPr>
              <a:t> not </a:t>
            </a:r>
            <a:r>
              <a:rPr lang="da-DK" dirty="0" err="1" smtClean="0">
                <a:latin typeface="Consolas" pitchFamily="49" charset="0"/>
              </a:rPr>
              <a:t>implement</a:t>
            </a:r>
            <a:r>
              <a:rPr lang="da-DK" dirty="0" smtClean="0">
                <a:latin typeface="Consolas" pitchFamily="49" charset="0"/>
              </a:rPr>
              <a:t> </a:t>
            </a:r>
            <a:r>
              <a:rPr lang="da-DK" dirty="0" err="1" smtClean="0">
                <a:latin typeface="Consolas" pitchFamily="49" charset="0"/>
              </a:rPr>
              <a:t>Ipointy</a:t>
            </a:r>
            <a:r>
              <a:rPr lang="da-DK" dirty="0" smtClean="0">
                <a:latin typeface="Consolas" pitchFamily="49" charset="0"/>
              </a:rPr>
              <a:t> }</a:t>
            </a:r>
          </a:p>
        </p:txBody>
      </p:sp>
      <p:sp>
        <p:nvSpPr>
          <p:cNvPr id="6" name="Content Placeholder 2"/>
          <p:cNvSpPr txBox="1">
            <a:spLocks/>
          </p:cNvSpPr>
          <p:nvPr/>
        </p:nvSpPr>
        <p:spPr bwMode="auto">
          <a:xfrm>
            <a:off x="899592" y="4954987"/>
            <a:ext cx="6143668" cy="1285884"/>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sz="1500" b="1" dirty="0" err="1" smtClean="0">
                <a:latin typeface="Consolas" pitchFamily="49" charset="0"/>
              </a:rPr>
              <a:t>if</a:t>
            </a:r>
            <a:r>
              <a:rPr lang="da-DK" sz="1500" b="1" dirty="0" smtClean="0">
                <a:latin typeface="Consolas" pitchFamily="49" charset="0"/>
              </a:rPr>
              <a:t>( </a:t>
            </a:r>
            <a:r>
              <a:rPr lang="da-DK" sz="1500" b="1" dirty="0" err="1" smtClean="0">
                <a:latin typeface="Consolas" pitchFamily="49" charset="0"/>
              </a:rPr>
              <a:t>tri</a:t>
            </a:r>
            <a:r>
              <a:rPr lang="da-DK" sz="1500" b="1" dirty="0" smtClean="0">
                <a:latin typeface="Consolas" pitchFamily="49" charset="0"/>
              </a:rPr>
              <a:t> is </a:t>
            </a:r>
            <a:r>
              <a:rPr lang="da-DK" sz="1500" b="1" dirty="0" err="1" smtClean="0">
                <a:latin typeface="Consolas" pitchFamily="49" charset="0"/>
              </a:rPr>
              <a:t>IPointy</a:t>
            </a:r>
            <a:r>
              <a:rPr lang="da-DK" sz="1500" b="1" dirty="0" smtClean="0">
                <a:latin typeface="Consolas" pitchFamily="49" charset="0"/>
              </a:rPr>
              <a:t> )</a:t>
            </a:r>
          </a:p>
          <a:p>
            <a:r>
              <a:rPr lang="da-DK" sz="1500" b="1" dirty="0" smtClean="0">
                <a:latin typeface="Consolas" pitchFamily="49" charset="0"/>
              </a:rPr>
              <a:t>{ </a:t>
            </a:r>
          </a:p>
          <a:p>
            <a:r>
              <a:rPr lang="da-DK" sz="1500" dirty="0" smtClean="0">
                <a:latin typeface="Consolas" pitchFamily="49" charset="0"/>
              </a:rPr>
              <a:t>   </a:t>
            </a:r>
            <a:r>
              <a:rPr lang="da-DK" sz="1500" dirty="0" err="1" smtClean="0">
                <a:latin typeface="Consolas" pitchFamily="49" charset="0"/>
              </a:rPr>
              <a:t>Console.WriteLine</a:t>
            </a:r>
            <a:r>
              <a:rPr lang="da-DK" sz="1500" dirty="0" smtClean="0">
                <a:latin typeface="Consolas" pitchFamily="49" charset="0"/>
              </a:rPr>
              <a:t>( ( </a:t>
            </a:r>
            <a:r>
              <a:rPr lang="da-DK" sz="1500" b="1" dirty="0" smtClean="0">
                <a:latin typeface="Consolas" pitchFamily="49" charset="0"/>
              </a:rPr>
              <a:t>(</a:t>
            </a:r>
            <a:r>
              <a:rPr lang="da-DK" sz="1500" b="1" dirty="0" err="1" smtClean="0">
                <a:latin typeface="Consolas" pitchFamily="49" charset="0"/>
              </a:rPr>
              <a:t>IPointy</a:t>
            </a:r>
            <a:r>
              <a:rPr lang="da-DK" sz="1500" b="1" dirty="0" smtClean="0">
                <a:latin typeface="Consolas" pitchFamily="49" charset="0"/>
              </a:rPr>
              <a:t>) </a:t>
            </a:r>
            <a:r>
              <a:rPr lang="da-DK" sz="1500" dirty="0" err="1" smtClean="0">
                <a:latin typeface="Consolas" pitchFamily="49" charset="0"/>
              </a:rPr>
              <a:t>tri</a:t>
            </a:r>
            <a:r>
              <a:rPr lang="da-DK" sz="1500" dirty="0" smtClean="0">
                <a:latin typeface="Consolas" pitchFamily="49" charset="0"/>
              </a:rPr>
              <a:t>).Points );</a:t>
            </a:r>
          </a:p>
          <a:p>
            <a:r>
              <a:rPr lang="da-DK" sz="1500" b="1" dirty="0" smtClean="0">
                <a:latin typeface="Consolas" pitchFamily="49" charset="0"/>
              </a:rPr>
              <a:t>}</a:t>
            </a:r>
          </a:p>
          <a:p>
            <a:r>
              <a:rPr lang="da-DK" sz="1500" dirty="0" err="1" smtClean="0">
                <a:latin typeface="Consolas" pitchFamily="49" charset="0"/>
              </a:rPr>
              <a:t>else</a:t>
            </a:r>
            <a:r>
              <a:rPr lang="da-DK" sz="1500" dirty="0" smtClean="0">
                <a:latin typeface="Consolas" pitchFamily="49" charset="0"/>
              </a:rPr>
              <a:t> { // </a:t>
            </a:r>
            <a:r>
              <a:rPr lang="da-DK" sz="1500" dirty="0" err="1" smtClean="0">
                <a:latin typeface="Consolas" pitchFamily="49" charset="0"/>
              </a:rPr>
              <a:t>Does</a:t>
            </a:r>
            <a:r>
              <a:rPr lang="da-DK" sz="1500" dirty="0" smtClean="0">
                <a:latin typeface="Consolas" pitchFamily="49" charset="0"/>
              </a:rPr>
              <a:t> not </a:t>
            </a:r>
            <a:r>
              <a:rPr lang="da-DK" sz="1500" dirty="0" err="1" smtClean="0">
                <a:latin typeface="Consolas" pitchFamily="49" charset="0"/>
              </a:rPr>
              <a:t>implement</a:t>
            </a:r>
            <a:r>
              <a:rPr lang="da-DK" sz="1500" dirty="0" smtClean="0">
                <a:latin typeface="Consolas" pitchFamily="49" charset="0"/>
              </a:rPr>
              <a:t> </a:t>
            </a:r>
            <a:r>
              <a:rPr lang="da-DK" sz="1500" dirty="0" err="1" smtClean="0">
                <a:latin typeface="Consolas" pitchFamily="49" charset="0"/>
              </a:rPr>
              <a:t>Ipointy</a:t>
            </a:r>
            <a:r>
              <a:rPr lang="da-DK" sz="1500" dirty="0" smtClean="0">
                <a:latin typeface="Consolas" pitchFamily="49" charset="0"/>
              </a:rPr>
              <a:t> }</a:t>
            </a:r>
          </a:p>
        </p:txBody>
      </p:sp>
    </p:spTree>
    <p:extLst>
      <p:ext uri="{BB962C8B-B14F-4D97-AF65-F5344CB8AC3E}">
        <p14:creationId xmlns:p14="http://schemas.microsoft.com/office/powerpoint/2010/main" val="2967395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Wincubate">
      <a:dk1>
        <a:sysClr val="windowText" lastClr="000000"/>
      </a:dk1>
      <a:lt1>
        <a:sysClr val="window" lastClr="FFFFFF"/>
      </a:lt1>
      <a:dk2>
        <a:srgbClr val="464646"/>
      </a:dk2>
      <a:lt2>
        <a:srgbClr val="01A0C7"/>
      </a:lt2>
      <a:accent1>
        <a:srgbClr val="09367A"/>
      </a:accent1>
      <a:accent2>
        <a:srgbClr val="01A0C7"/>
      </a:accent2>
      <a:accent3>
        <a:srgbClr val="EB641B"/>
      </a:accent3>
      <a:accent4>
        <a:srgbClr val="39639D"/>
      </a:accent4>
      <a:accent5>
        <a:srgbClr val="474B78"/>
      </a:accent5>
      <a:accent6>
        <a:srgbClr val="7D3C4A"/>
      </a:accent6>
      <a:hlink>
        <a:srgbClr val="09367A"/>
      </a:hlink>
      <a:folHlink>
        <a:srgbClr val="01A0C7"/>
      </a:folHlink>
    </a:clrScheme>
    <a:fontScheme name="Metro">
      <a:majorFont>
        <a:latin typeface="Segoe UI"/>
        <a:ea typeface=""/>
        <a:cs typeface=""/>
      </a:majorFont>
      <a:minorFont>
        <a:latin typeface="Segoe UI Light"/>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11598</TotalTime>
  <Words>2424</Words>
  <Application>Microsoft Macintosh PowerPoint</Application>
  <PresentationFormat>On-screen Show (4:3)</PresentationFormat>
  <Paragraphs>574</Paragraphs>
  <Slides>28</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Calibri</vt:lpstr>
      <vt:lpstr>Consolas</vt:lpstr>
      <vt:lpstr>Segoe UI Light</vt:lpstr>
      <vt:lpstr>Times</vt:lpstr>
      <vt:lpstr>Wingdings</vt:lpstr>
      <vt:lpstr>Wingdings 2</vt:lpstr>
      <vt:lpstr>Wingdings 3</vt:lpstr>
      <vt:lpstr>Arial</vt:lpstr>
      <vt:lpstr>Concourse</vt:lpstr>
      <vt:lpstr>Module 06  ”Interfaces” </vt:lpstr>
      <vt:lpstr>Agenda</vt:lpstr>
      <vt:lpstr>What is an Interface?</vt:lpstr>
      <vt:lpstr>Defining Custom Interfaces</vt:lpstr>
      <vt:lpstr>Contrasting Interfaces to Abstract Base Classes</vt:lpstr>
      <vt:lpstr>Implementing an Interface</vt:lpstr>
      <vt:lpstr>Agenda</vt:lpstr>
      <vt:lpstr>Invoking Members at the Object Level</vt:lpstr>
      <vt:lpstr>The is and as Keywords for Interfaces</vt:lpstr>
      <vt:lpstr>Interfaces as Parameters and Return Values</vt:lpstr>
      <vt:lpstr>Arrays of Interface Types</vt:lpstr>
      <vt:lpstr>Multiple Inheritance with Interface Types</vt:lpstr>
      <vt:lpstr>Name Clashes</vt:lpstr>
      <vt:lpstr>Explicit Interface Implementation</vt:lpstr>
      <vt:lpstr>Designing Interface Hierarchies</vt:lpstr>
      <vt:lpstr>Quiz: Designing Interfaces – Right or Wrong?</vt:lpstr>
      <vt:lpstr>Agenda</vt:lpstr>
      <vt:lpstr>The IComparable Interface</vt:lpstr>
      <vt:lpstr>Implementing IComparable</vt:lpstr>
      <vt:lpstr>The IComparer Interface</vt:lpstr>
      <vt:lpstr>Agenda</vt:lpstr>
      <vt:lpstr>The IEnumerable Interface</vt:lpstr>
      <vt:lpstr>Implementing IEnumerable</vt:lpstr>
      <vt:lpstr>Building Iterators with yield</vt:lpstr>
      <vt:lpstr>Named Iterators</vt:lpstr>
      <vt:lpstr>Summary</vt:lpstr>
      <vt:lpstr>Question</vt:lpstr>
      <vt:lpstr>PowerPoint Presentation</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70-483 Programming in C# 5.0</dc:title>
  <dc:subject>06 - Interfaces</dc:subject>
  <dc:creator>Jesper Gulmann Henriksen</dc:creator>
  <cp:lastModifiedBy>Martin Esmann</cp:lastModifiedBy>
  <cp:revision>1208</cp:revision>
  <dcterms:created xsi:type="dcterms:W3CDTF">2009-04-01T20:01:27Z</dcterms:created>
  <dcterms:modified xsi:type="dcterms:W3CDTF">2017-05-13T14:34:34Z</dcterms:modified>
</cp:coreProperties>
</file>