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handoutMasterIdLst>
    <p:handoutMasterId r:id="rId30"/>
  </p:handoutMasterIdLst>
  <p:sldIdLst>
    <p:sldId id="256" r:id="rId2"/>
    <p:sldId id="1092" r:id="rId3"/>
    <p:sldId id="1069" r:id="rId4"/>
    <p:sldId id="1070" r:id="rId5"/>
    <p:sldId id="1071" r:id="rId6"/>
    <p:sldId id="1072" r:id="rId7"/>
    <p:sldId id="1073" r:id="rId8"/>
    <p:sldId id="1093" r:id="rId9"/>
    <p:sldId id="1075" r:id="rId10"/>
    <p:sldId id="1076" r:id="rId11"/>
    <p:sldId id="1077" r:id="rId12"/>
    <p:sldId id="1078" r:id="rId13"/>
    <p:sldId id="1094" r:id="rId14"/>
    <p:sldId id="1080" r:id="rId15"/>
    <p:sldId id="1081" r:id="rId16"/>
    <p:sldId id="1082" r:id="rId17"/>
    <p:sldId id="1083" r:id="rId18"/>
    <p:sldId id="1095" r:id="rId19"/>
    <p:sldId id="1085" r:id="rId20"/>
    <p:sldId id="1086" r:id="rId21"/>
    <p:sldId id="1087" r:id="rId22"/>
    <p:sldId id="1088" r:id="rId23"/>
    <p:sldId id="1089" r:id="rId24"/>
    <p:sldId id="1030" r:id="rId25"/>
    <p:sldId id="1096" r:id="rId26"/>
    <p:sldId id="1097" r:id="rId27"/>
    <p:sldId id="741" r:id="rId28"/>
  </p:sldIdLst>
  <p:sldSz cx="9144000" cy="6858000" type="screen4x3"/>
  <p:notesSz cx="6858000" cy="1001395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5200"/>
    <a:srgbClr val="FF00FF"/>
    <a:srgbClr val="0936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6" autoAdjust="0"/>
    <p:restoredTop sz="69574" autoAdjust="0"/>
  </p:normalViewPr>
  <p:slideViewPr>
    <p:cSldViewPr>
      <p:cViewPr varScale="1">
        <p:scale>
          <a:sx n="89" d="100"/>
          <a:sy n="89" d="100"/>
        </p:scale>
        <p:origin x="2728" y="16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2454"/>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50069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sz="quarter" idx="1"/>
          </p:nvPr>
        </p:nvSpPr>
        <p:spPr>
          <a:xfrm>
            <a:off x="3884613" y="0"/>
            <a:ext cx="2971800" cy="500698"/>
          </a:xfrm>
          <a:prstGeom prst="rect">
            <a:avLst/>
          </a:prstGeom>
        </p:spPr>
        <p:txBody>
          <a:bodyPr vert="horz" lIns="91440" tIns="45720" rIns="91440" bIns="45720" rtlCol="0"/>
          <a:lstStyle>
            <a:lvl1pPr algn="r">
              <a:defRPr sz="1200"/>
            </a:lvl1pPr>
          </a:lstStyle>
          <a:p>
            <a:fld id="{0BDFA857-2522-43A0-A715-2E459C56A198}" type="datetimeFigureOut">
              <a:rPr lang="da-DK" smtClean="0"/>
              <a:pPr/>
              <a:t>13/05/2017</a:t>
            </a:fld>
            <a:endParaRPr lang="da-DK"/>
          </a:p>
        </p:txBody>
      </p:sp>
      <p:sp>
        <p:nvSpPr>
          <p:cNvPr id="4" name="Footer Placeholder 3"/>
          <p:cNvSpPr>
            <a:spLocks noGrp="1"/>
          </p:cNvSpPr>
          <p:nvPr>
            <p:ph type="ftr" sz="quarter" idx="2"/>
          </p:nvPr>
        </p:nvSpPr>
        <p:spPr>
          <a:xfrm>
            <a:off x="0" y="9511514"/>
            <a:ext cx="2971800" cy="500698"/>
          </a:xfrm>
          <a:prstGeom prst="rect">
            <a:avLst/>
          </a:prstGeom>
        </p:spPr>
        <p:txBody>
          <a:bodyPr vert="horz" lIns="91440" tIns="45720" rIns="91440" bIns="45720" rtlCol="0" anchor="b"/>
          <a:lstStyle>
            <a:lvl1pPr algn="l">
              <a:defRPr sz="1200"/>
            </a:lvl1pPr>
          </a:lstStyle>
          <a:p>
            <a:endParaRPr lang="da-DK"/>
          </a:p>
        </p:txBody>
      </p:sp>
      <p:sp>
        <p:nvSpPr>
          <p:cNvPr id="5" name="Slide Number Placeholder 4"/>
          <p:cNvSpPr>
            <a:spLocks noGrp="1"/>
          </p:cNvSpPr>
          <p:nvPr>
            <p:ph type="sldNum" sz="quarter" idx="3"/>
          </p:nvPr>
        </p:nvSpPr>
        <p:spPr>
          <a:xfrm>
            <a:off x="3884613" y="9511514"/>
            <a:ext cx="2971800" cy="500698"/>
          </a:xfrm>
          <a:prstGeom prst="rect">
            <a:avLst/>
          </a:prstGeom>
        </p:spPr>
        <p:txBody>
          <a:bodyPr vert="horz" lIns="91440" tIns="45720" rIns="91440" bIns="45720" rtlCol="0" anchor="b"/>
          <a:lstStyle>
            <a:lvl1pPr algn="r">
              <a:defRPr sz="1200"/>
            </a:lvl1pPr>
          </a:lstStyle>
          <a:p>
            <a:fld id="{DDED7743-E134-4D4D-92A4-CC6541DEE163}" type="slidenum">
              <a:rPr lang="da-DK" smtClean="0"/>
              <a:pPr/>
              <a:t>‹#›</a:t>
            </a:fld>
            <a:endParaRPr lang="da-DK"/>
          </a:p>
        </p:txBody>
      </p:sp>
    </p:spTree>
    <p:extLst>
      <p:ext uri="{BB962C8B-B14F-4D97-AF65-F5344CB8AC3E}">
        <p14:creationId xmlns:p14="http://schemas.microsoft.com/office/powerpoint/2010/main" val="4150632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50069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500698"/>
          </a:xfrm>
          <a:prstGeom prst="rect">
            <a:avLst/>
          </a:prstGeom>
        </p:spPr>
        <p:txBody>
          <a:bodyPr vert="horz" lIns="91440" tIns="45720" rIns="91440" bIns="45720" rtlCol="0"/>
          <a:lstStyle>
            <a:lvl1pPr algn="r">
              <a:defRPr sz="1200"/>
            </a:lvl1pPr>
          </a:lstStyle>
          <a:p>
            <a:fld id="{DF18539A-412E-4890-BAE7-146FC9254F78}" type="datetimeFigureOut">
              <a:rPr lang="da-DK" smtClean="0"/>
              <a:pPr/>
              <a:t>13/05/2017</a:t>
            </a:fld>
            <a:endParaRPr lang="da-DK"/>
          </a:p>
        </p:txBody>
      </p:sp>
      <p:sp>
        <p:nvSpPr>
          <p:cNvPr id="4" name="Slide Image Placeholder 3"/>
          <p:cNvSpPr>
            <a:spLocks noGrp="1" noRot="1" noChangeAspect="1"/>
          </p:cNvSpPr>
          <p:nvPr>
            <p:ph type="sldImg" idx="2"/>
          </p:nvPr>
        </p:nvSpPr>
        <p:spPr>
          <a:xfrm>
            <a:off x="925513" y="750888"/>
            <a:ext cx="5006975" cy="3756025"/>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756626"/>
            <a:ext cx="5486400" cy="450627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Footer Placeholder 5"/>
          <p:cNvSpPr>
            <a:spLocks noGrp="1"/>
          </p:cNvSpPr>
          <p:nvPr>
            <p:ph type="ftr" sz="quarter" idx="4"/>
          </p:nvPr>
        </p:nvSpPr>
        <p:spPr>
          <a:xfrm>
            <a:off x="0" y="9511514"/>
            <a:ext cx="2971800" cy="500698"/>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9511514"/>
            <a:ext cx="2971800" cy="500698"/>
          </a:xfrm>
          <a:prstGeom prst="rect">
            <a:avLst/>
          </a:prstGeom>
        </p:spPr>
        <p:txBody>
          <a:bodyPr vert="horz" lIns="91440" tIns="45720" rIns="91440" bIns="45720" rtlCol="0" anchor="b"/>
          <a:lstStyle>
            <a:lvl1pPr algn="r">
              <a:defRPr sz="1200"/>
            </a:lvl1pPr>
          </a:lstStyle>
          <a:p>
            <a:fld id="{DAB48561-AAC0-4226-BE68-3360D8D0BF2F}" type="slidenum">
              <a:rPr lang="da-DK" smtClean="0"/>
              <a:pPr/>
              <a:t>‹#›</a:t>
            </a:fld>
            <a:endParaRPr lang="da-DK"/>
          </a:p>
        </p:txBody>
      </p:sp>
    </p:spTree>
    <p:extLst>
      <p:ext uri="{BB962C8B-B14F-4D97-AF65-F5344CB8AC3E}">
        <p14:creationId xmlns:p14="http://schemas.microsoft.com/office/powerpoint/2010/main" val="2248169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B48561-AAC0-4226-BE68-3360D8D0BF2F}" type="slidenum">
              <a:rPr lang="da-DK" smtClean="0"/>
              <a:pPr/>
              <a:t>1</a:t>
            </a:fld>
            <a:endParaRPr lang="da-DK"/>
          </a:p>
        </p:txBody>
      </p:sp>
    </p:spTree>
    <p:extLst>
      <p:ext uri="{BB962C8B-B14F-4D97-AF65-F5344CB8AC3E}">
        <p14:creationId xmlns:p14="http://schemas.microsoft.com/office/powerpoint/2010/main" val="2050897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a:buFont typeface="Arial" pitchFamily="34" charset="0"/>
              <a:buChar char="•"/>
            </a:pPr>
            <a:r>
              <a:rPr lang="en-US" dirty="0" smtClean="0">
                <a:latin typeface="Times" pitchFamily="48" charset="0"/>
              </a:rPr>
              <a:t>Explain</a:t>
            </a:r>
            <a:r>
              <a:rPr lang="en-US" baseline="0" dirty="0" smtClean="0">
                <a:latin typeface="Times" pitchFamily="48" charset="0"/>
              </a:rPr>
              <a:t> application roots</a:t>
            </a:r>
          </a:p>
          <a:p>
            <a:pPr>
              <a:buFont typeface="Arial" pitchFamily="34" charset="0"/>
              <a:buChar char="•"/>
            </a:pPr>
            <a:endParaRPr lang="en-US" baseline="0" dirty="0" smtClean="0">
              <a:latin typeface="Times" pitchFamily="48" charset="0"/>
            </a:endParaRP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latin typeface="Times" pitchFamily="48" charset="0"/>
              </a:rPr>
              <a:t>There</a:t>
            </a:r>
            <a:r>
              <a:rPr lang="en-US" baseline="0" dirty="0" smtClean="0">
                <a:latin typeface="Times" pitchFamily="48" charset="0"/>
              </a:rPr>
              <a:t> is actually a “Large Object Heap” also, so compaction is not that expensive</a:t>
            </a:r>
          </a:p>
        </p:txBody>
      </p:sp>
    </p:spTree>
    <p:extLst>
      <p:ext uri="{BB962C8B-B14F-4D97-AF65-F5344CB8AC3E}">
        <p14:creationId xmlns:p14="http://schemas.microsoft.com/office/powerpoint/2010/main" val="1807091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a:buFont typeface="Arial" pitchFamily="34" charset="0"/>
              <a:buChar char="•"/>
            </a:pPr>
            <a:r>
              <a:rPr lang="en-US" dirty="0" smtClean="0">
                <a:latin typeface="Times" pitchFamily="48" charset="0"/>
              </a:rPr>
              <a:t>Explain</a:t>
            </a:r>
            <a:r>
              <a:rPr lang="en-US" baseline="0" dirty="0" smtClean="0">
                <a:latin typeface="Times" pitchFamily="48" charset="0"/>
              </a:rPr>
              <a:t> Generation 0, 1, and 2.</a:t>
            </a:r>
          </a:p>
          <a:p>
            <a:pPr>
              <a:buFont typeface="Arial" pitchFamily="34" charset="0"/>
              <a:buChar char="•"/>
            </a:pPr>
            <a:r>
              <a:rPr lang="en-US" baseline="0" dirty="0" smtClean="0">
                <a:latin typeface="Times" pitchFamily="48" charset="0"/>
              </a:rPr>
              <a:t>Discuss “Mid-Life Crisis” of the application</a:t>
            </a:r>
          </a:p>
          <a:p>
            <a:pPr>
              <a:buFont typeface="Arial" pitchFamily="34" charset="0"/>
              <a:buChar char="•"/>
            </a:pPr>
            <a:endParaRPr lang="en-US" baseline="0" dirty="0" smtClean="0">
              <a:latin typeface="Times" pitchFamily="48" charset="0"/>
            </a:endParaRPr>
          </a:p>
          <a:p>
            <a:pPr>
              <a:buFont typeface="Arial" pitchFamily="34" charset="0"/>
              <a:buChar char="•"/>
            </a:pPr>
            <a:r>
              <a:rPr lang="en-US" b="1" baseline="0" dirty="0" smtClean="0">
                <a:latin typeface="Times" pitchFamily="48" charset="0"/>
              </a:rPr>
              <a:t>Except for Finalization, this is what happens… More later!</a:t>
            </a:r>
          </a:p>
        </p:txBody>
      </p:sp>
    </p:spTree>
    <p:extLst>
      <p:ext uri="{BB962C8B-B14F-4D97-AF65-F5344CB8AC3E}">
        <p14:creationId xmlns:p14="http://schemas.microsoft.com/office/powerpoint/2010/main" val="2777012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a:buFont typeface="Arial" pitchFamily="34" charset="0"/>
              <a:buChar char="•"/>
            </a:pPr>
            <a:r>
              <a:rPr lang="en-US" dirty="0" smtClean="0">
                <a:latin typeface="Times" pitchFamily="48" charset="0"/>
              </a:rPr>
              <a:t>There are more</a:t>
            </a:r>
            <a:r>
              <a:rPr lang="en-US" baseline="0" dirty="0" smtClean="0">
                <a:latin typeface="Times" pitchFamily="48" charset="0"/>
              </a:rPr>
              <a:t> members of </a:t>
            </a:r>
            <a:r>
              <a:rPr lang="en-US" baseline="0" dirty="0" err="1" smtClean="0">
                <a:latin typeface="Times" pitchFamily="48" charset="0"/>
              </a:rPr>
              <a:t>System.GC</a:t>
            </a:r>
            <a:r>
              <a:rPr lang="en-US" baseline="0" dirty="0" smtClean="0">
                <a:latin typeface="Times" pitchFamily="48" charset="0"/>
              </a:rPr>
              <a:t> but most should be avoided!!!</a:t>
            </a:r>
          </a:p>
          <a:p>
            <a:pPr>
              <a:buFont typeface="Arial" pitchFamily="34" charset="0"/>
              <a:buChar char="•"/>
            </a:pPr>
            <a:r>
              <a:rPr lang="en-US" baseline="0" dirty="0" smtClean="0">
                <a:latin typeface="Times" pitchFamily="48" charset="0"/>
              </a:rPr>
              <a:t> We will see </a:t>
            </a:r>
            <a:r>
              <a:rPr lang="en-US" baseline="0" dirty="0" err="1" smtClean="0">
                <a:latin typeface="Times" pitchFamily="48" charset="0"/>
              </a:rPr>
              <a:t>SuppressFinalize</a:t>
            </a:r>
            <a:r>
              <a:rPr lang="en-US" baseline="0" dirty="0" smtClean="0">
                <a:latin typeface="Times" pitchFamily="48" charset="0"/>
              </a:rPr>
              <a:t>() shortly</a:t>
            </a:r>
          </a:p>
          <a:p>
            <a:pPr>
              <a:buFont typeface="Arial" pitchFamily="34" charset="0"/>
              <a:buChar char="•"/>
            </a:pPr>
            <a:r>
              <a:rPr lang="en-US" dirty="0" err="1" smtClean="0">
                <a:latin typeface="Times" pitchFamily="48" charset="0"/>
              </a:rPr>
              <a:t>WaitForPendingFinalizers</a:t>
            </a:r>
            <a:r>
              <a:rPr lang="en-US" dirty="0" smtClean="0">
                <a:latin typeface="Times" pitchFamily="48" charset="0"/>
              </a:rPr>
              <a:t>() is usually called immediately after Collect()</a:t>
            </a:r>
          </a:p>
          <a:p>
            <a:pPr>
              <a:buFont typeface="Arial" pitchFamily="34" charset="0"/>
              <a:buChar char="•"/>
            </a:pPr>
            <a:endParaRPr lang="en-US" dirty="0" smtClean="0">
              <a:latin typeface="Times" pitchFamily="48" charset="0"/>
            </a:endParaRPr>
          </a:p>
          <a:p>
            <a:pPr>
              <a:buFont typeface="Arial" pitchFamily="34" charset="0"/>
              <a:buChar char="•"/>
            </a:pPr>
            <a:r>
              <a:rPr lang="en-US" dirty="0" smtClean="0">
                <a:latin typeface="Times" pitchFamily="48" charset="0"/>
              </a:rPr>
              <a:t>See example. Explain that setting = null does not readily incur a</a:t>
            </a:r>
            <a:r>
              <a:rPr lang="en-US" baseline="0" dirty="0" smtClean="0">
                <a:latin typeface="Times" pitchFamily="48" charset="0"/>
              </a:rPr>
              <a:t> garbage collection</a:t>
            </a:r>
          </a:p>
          <a:p>
            <a:pPr>
              <a:buFont typeface="Arial" pitchFamily="34" charset="0"/>
              <a:buChar char="•"/>
            </a:pPr>
            <a:endParaRPr lang="en-US" baseline="0" dirty="0" smtClean="0">
              <a:latin typeface="Times" pitchFamily="48" charset="0"/>
            </a:endParaRPr>
          </a:p>
          <a:p>
            <a:pPr>
              <a:buFont typeface="Arial" pitchFamily="34" charset="0"/>
              <a:buChar char="•"/>
            </a:pPr>
            <a:r>
              <a:rPr lang="en-US" baseline="0" dirty="0" smtClean="0">
                <a:latin typeface="Times" pitchFamily="48" charset="0"/>
              </a:rPr>
              <a:t>Show the modes of the Collect enumeration!</a:t>
            </a:r>
            <a:endParaRPr lang="en-US" dirty="0" smtClean="0">
              <a:latin typeface="Times" pitchFamily="48" charset="0"/>
            </a:endParaRPr>
          </a:p>
        </p:txBody>
      </p:sp>
    </p:spTree>
    <p:extLst>
      <p:ext uri="{BB962C8B-B14F-4D97-AF65-F5344CB8AC3E}">
        <p14:creationId xmlns:p14="http://schemas.microsoft.com/office/powerpoint/2010/main" val="172303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55000" lnSpcReduction="20000"/>
          </a:bodyPr>
          <a:lstStyle/>
          <a:p>
            <a:endParaRPr lang="en-US" dirty="0" smtClean="0">
              <a:latin typeface="Times" pitchFamily="48" charset="0"/>
            </a:endParaRPr>
          </a:p>
        </p:txBody>
      </p:sp>
    </p:spTree>
    <p:extLst>
      <p:ext uri="{BB962C8B-B14F-4D97-AF65-F5344CB8AC3E}">
        <p14:creationId xmlns:p14="http://schemas.microsoft.com/office/powerpoint/2010/main" val="595811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a:buFont typeface="Arial" pitchFamily="34" charset="0"/>
              <a:buChar char="•"/>
            </a:pPr>
            <a:r>
              <a:rPr lang="en-US" dirty="0" smtClean="0">
                <a:latin typeface="Times" pitchFamily="48" charset="0"/>
              </a:rPr>
              <a:t>A destructor is basically IL-code for </a:t>
            </a:r>
            <a:r>
              <a:rPr lang="en-US" dirty="0" err="1" smtClean="0">
                <a:latin typeface="Times" pitchFamily="48" charset="0"/>
              </a:rPr>
              <a:t>Finzalize</a:t>
            </a:r>
            <a:r>
              <a:rPr lang="en-US" dirty="0" smtClean="0">
                <a:latin typeface="Times" pitchFamily="48" charset="0"/>
              </a:rPr>
              <a:t>()</a:t>
            </a:r>
          </a:p>
          <a:p>
            <a:pPr>
              <a:buFont typeface="Arial" pitchFamily="34" charset="0"/>
              <a:buChar char="•"/>
            </a:pPr>
            <a:r>
              <a:rPr lang="en-US" dirty="0" smtClean="0">
                <a:latin typeface="Times" pitchFamily="48" charset="0"/>
              </a:rPr>
              <a:t>Finalize()</a:t>
            </a:r>
            <a:r>
              <a:rPr lang="en-US" baseline="0" dirty="0" smtClean="0">
                <a:latin typeface="Times" pitchFamily="48" charset="0"/>
              </a:rPr>
              <a:t> code should never block</a:t>
            </a:r>
            <a:endParaRPr lang="en-US" dirty="0" smtClean="0">
              <a:latin typeface="Times" pitchFamily="48" charset="0"/>
            </a:endParaRPr>
          </a:p>
        </p:txBody>
      </p:sp>
    </p:spTree>
    <p:extLst>
      <p:ext uri="{BB962C8B-B14F-4D97-AF65-F5344CB8AC3E}">
        <p14:creationId xmlns:p14="http://schemas.microsoft.com/office/powerpoint/2010/main" val="2250661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a:buFont typeface="Arial" pitchFamily="34" charset="0"/>
              <a:buChar char="•"/>
            </a:pPr>
            <a:r>
              <a:rPr lang="en-US" dirty="0" smtClean="0">
                <a:latin typeface="Times" pitchFamily="48" charset="0"/>
              </a:rPr>
              <a:t>This signals “Opposite of constructor”</a:t>
            </a:r>
          </a:p>
          <a:p>
            <a:pPr>
              <a:buFont typeface="Arial" pitchFamily="34" charset="0"/>
              <a:buChar char="•"/>
            </a:pPr>
            <a:r>
              <a:rPr lang="en-US" dirty="0" smtClean="0">
                <a:latin typeface="Times" pitchFamily="48" charset="0"/>
              </a:rPr>
              <a:t>This code should NEVER block!</a:t>
            </a:r>
          </a:p>
          <a:p>
            <a:pPr>
              <a:buFont typeface="Arial" pitchFamily="34" charset="0"/>
              <a:buChar char="•"/>
            </a:pPr>
            <a:r>
              <a:rPr lang="en-US" dirty="0" smtClean="0">
                <a:latin typeface="Times" pitchFamily="48" charset="0"/>
              </a:rPr>
              <a:t>Close database connection, clean up unmanaged resources, etc. etc.</a:t>
            </a:r>
          </a:p>
          <a:p>
            <a:pPr>
              <a:buFont typeface="Arial" pitchFamily="34" charset="0"/>
              <a:buChar char="•"/>
            </a:pPr>
            <a:endParaRPr lang="en-US" dirty="0" smtClean="0">
              <a:latin typeface="Times" pitchFamily="48" charset="0"/>
            </a:endParaRPr>
          </a:p>
          <a:p>
            <a:pPr>
              <a:buFont typeface="Arial" pitchFamily="34" charset="0"/>
              <a:buChar char="•"/>
            </a:pPr>
            <a:r>
              <a:rPr lang="en-US" dirty="0" smtClean="0">
                <a:latin typeface="Times" pitchFamily="48" charset="0"/>
              </a:rPr>
              <a:t>Show</a:t>
            </a:r>
            <a:r>
              <a:rPr lang="en-US" baseline="0" dirty="0" smtClean="0">
                <a:latin typeface="Times" pitchFamily="48" charset="0"/>
              </a:rPr>
              <a:t> example with object counters via the destructor</a:t>
            </a:r>
            <a:endParaRPr lang="en-US" dirty="0" smtClean="0">
              <a:latin typeface="Times" pitchFamily="48" charset="0"/>
            </a:endParaRPr>
          </a:p>
          <a:p>
            <a:pPr>
              <a:buFont typeface="Arial" pitchFamily="34" charset="0"/>
              <a:buChar char="•"/>
            </a:pPr>
            <a:endParaRPr lang="en-US" dirty="0" smtClean="0">
              <a:latin typeface="Times" pitchFamily="48" charset="0"/>
            </a:endParaRPr>
          </a:p>
        </p:txBody>
      </p:sp>
    </p:spTree>
    <p:extLst>
      <p:ext uri="{BB962C8B-B14F-4D97-AF65-F5344CB8AC3E}">
        <p14:creationId xmlns:p14="http://schemas.microsoft.com/office/powerpoint/2010/main" val="2647647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55000" lnSpcReduction="20000"/>
          </a:bodyPr>
          <a:lstStyle/>
          <a:p>
            <a:pPr>
              <a:buFont typeface="Arial" pitchFamily="34" charset="0"/>
              <a:buChar char="•"/>
            </a:pPr>
            <a:r>
              <a:rPr lang="en-US" dirty="0" smtClean="0">
                <a:latin typeface="Times" pitchFamily="48" charset="0"/>
              </a:rPr>
              <a:t>Ask the students what will be</a:t>
            </a:r>
            <a:r>
              <a:rPr lang="en-US" baseline="0" dirty="0" smtClean="0">
                <a:latin typeface="Times" pitchFamily="48" charset="0"/>
              </a:rPr>
              <a:t> displayed when running the program</a:t>
            </a:r>
            <a:endParaRPr lang="en-US" dirty="0" smtClean="0">
              <a:latin typeface="Times" pitchFamily="48" charset="0"/>
            </a:endParaRPr>
          </a:p>
        </p:txBody>
      </p:sp>
    </p:spTree>
    <p:extLst>
      <p:ext uri="{BB962C8B-B14F-4D97-AF65-F5344CB8AC3E}">
        <p14:creationId xmlns:p14="http://schemas.microsoft.com/office/powerpoint/2010/main" val="1001532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a:buFont typeface="Arial" pitchFamily="34" charset="0"/>
              <a:buChar char="•"/>
            </a:pPr>
            <a:r>
              <a:rPr lang="en-US" dirty="0" smtClean="0">
                <a:latin typeface="Times" pitchFamily="48" charset="0"/>
              </a:rPr>
              <a:t>Explain how</a:t>
            </a:r>
            <a:r>
              <a:rPr lang="en-US" baseline="0" dirty="0" smtClean="0">
                <a:latin typeface="Times" pitchFamily="48" charset="0"/>
              </a:rPr>
              <a:t> finalization proceeds with f-reachable etc. Takes two full cycles to complete</a:t>
            </a:r>
          </a:p>
          <a:p>
            <a:pPr>
              <a:buFont typeface="Arial" pitchFamily="34" charset="0"/>
              <a:buChar char="•"/>
            </a:pPr>
            <a:r>
              <a:rPr lang="en-US" baseline="0" dirty="0" smtClean="0">
                <a:latin typeface="Times" pitchFamily="48" charset="0"/>
              </a:rPr>
              <a:t>Happens on a separate thread</a:t>
            </a:r>
          </a:p>
          <a:p>
            <a:pPr lvl="1">
              <a:buFont typeface="Arial" pitchFamily="34" charset="0"/>
              <a:buChar char="•"/>
            </a:pPr>
            <a:r>
              <a:rPr lang="en-US" baseline="0" dirty="0" smtClean="0">
                <a:latin typeface="Times" pitchFamily="48" charset="0"/>
              </a:rPr>
              <a:t>Destructors can have no thread affinity</a:t>
            </a:r>
          </a:p>
          <a:p>
            <a:pPr lvl="1">
              <a:buFont typeface="Arial" pitchFamily="34" charset="0"/>
              <a:buChar char="•"/>
            </a:pPr>
            <a:endParaRPr lang="en-US" dirty="0" smtClean="0">
              <a:latin typeface="Times" pitchFamily="48" charset="0"/>
            </a:endParaRPr>
          </a:p>
        </p:txBody>
      </p:sp>
    </p:spTree>
    <p:extLst>
      <p:ext uri="{BB962C8B-B14F-4D97-AF65-F5344CB8AC3E}">
        <p14:creationId xmlns:p14="http://schemas.microsoft.com/office/powerpoint/2010/main" val="512684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55000" lnSpcReduction="20000"/>
          </a:bodyPr>
          <a:lstStyle/>
          <a:p>
            <a:endParaRPr lang="en-US" dirty="0" smtClean="0">
              <a:latin typeface="Times" pitchFamily="48" charset="0"/>
            </a:endParaRPr>
          </a:p>
        </p:txBody>
      </p:sp>
    </p:spTree>
    <p:extLst>
      <p:ext uri="{BB962C8B-B14F-4D97-AF65-F5344CB8AC3E}">
        <p14:creationId xmlns:p14="http://schemas.microsoft.com/office/powerpoint/2010/main" val="3860537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55000" lnSpcReduction="20000"/>
          </a:bodyPr>
          <a:lstStyle/>
          <a:p>
            <a:pPr>
              <a:buFont typeface="Arial" pitchFamily="34" charset="0"/>
              <a:buChar char="•"/>
            </a:pPr>
            <a:r>
              <a:rPr lang="en-US" dirty="0" smtClean="0">
                <a:latin typeface="Times" pitchFamily="48" charset="0"/>
              </a:rPr>
              <a:t>We will not dive into interfaces</a:t>
            </a:r>
            <a:r>
              <a:rPr lang="en-US" baseline="0" dirty="0" smtClean="0">
                <a:latin typeface="Times" pitchFamily="48" charset="0"/>
              </a:rPr>
              <a:t> until the next section, but…</a:t>
            </a:r>
          </a:p>
          <a:p>
            <a:pPr>
              <a:buFont typeface="Arial" pitchFamily="34" charset="0"/>
              <a:buChar char="•"/>
            </a:pPr>
            <a:endParaRPr lang="en-US" baseline="0" dirty="0" smtClean="0">
              <a:latin typeface="Times" pitchFamily="48" charset="0"/>
            </a:endParaRPr>
          </a:p>
          <a:p>
            <a:pPr>
              <a:buFont typeface="Arial" pitchFamily="34" charset="0"/>
              <a:buChar char="•"/>
            </a:pPr>
            <a:endParaRPr lang="en-US" dirty="0" smtClean="0">
              <a:latin typeface="Times" pitchFamily="48" charset="0"/>
            </a:endParaRPr>
          </a:p>
        </p:txBody>
      </p:sp>
    </p:spTree>
    <p:extLst>
      <p:ext uri="{BB962C8B-B14F-4D97-AF65-F5344CB8AC3E}">
        <p14:creationId xmlns:p14="http://schemas.microsoft.com/office/powerpoint/2010/main" val="393050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55000" lnSpcReduction="20000"/>
          </a:bodyPr>
          <a:lstStyle/>
          <a:p>
            <a:endParaRPr lang="en-US" dirty="0" smtClean="0">
              <a:latin typeface="Times" pitchFamily="48" charset="0"/>
            </a:endParaRPr>
          </a:p>
        </p:txBody>
      </p:sp>
    </p:spTree>
    <p:extLst>
      <p:ext uri="{BB962C8B-B14F-4D97-AF65-F5344CB8AC3E}">
        <p14:creationId xmlns:p14="http://schemas.microsoft.com/office/powerpoint/2010/main" val="3908871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a:buFont typeface="Arial" pitchFamily="34" charset="0"/>
              <a:buChar char="•"/>
            </a:pPr>
            <a:r>
              <a:rPr lang="en-US" dirty="0" smtClean="0">
                <a:latin typeface="Times" pitchFamily="48" charset="0"/>
              </a:rPr>
              <a:t>Explain</a:t>
            </a:r>
            <a:r>
              <a:rPr lang="en-US" baseline="0" dirty="0" smtClean="0">
                <a:latin typeface="Times" pitchFamily="48" charset="0"/>
              </a:rPr>
              <a:t> each line in the pattern and the idea behind it!</a:t>
            </a:r>
          </a:p>
          <a:p>
            <a:pPr>
              <a:buFont typeface="Arial" pitchFamily="34" charset="0"/>
              <a:buChar char="•"/>
            </a:pPr>
            <a:r>
              <a:rPr lang="en-US" baseline="0" dirty="0" smtClean="0">
                <a:latin typeface="Times" pitchFamily="48" charset="0"/>
              </a:rPr>
              <a:t>Run the accompanying example and demonstrate the Disposable pattern</a:t>
            </a:r>
          </a:p>
          <a:p>
            <a:pPr>
              <a:buFont typeface="Arial" pitchFamily="34" charset="0"/>
              <a:buChar char="•"/>
            </a:pPr>
            <a:endParaRPr lang="en-US" baseline="0" dirty="0" smtClean="0">
              <a:latin typeface="Times" pitchFamily="48" charset="0"/>
            </a:endParaRPr>
          </a:p>
          <a:p>
            <a:pPr>
              <a:buFont typeface="Arial" pitchFamily="34" charset="0"/>
              <a:buChar char="•"/>
            </a:pPr>
            <a:r>
              <a:rPr lang="en-US" baseline="0" dirty="0" smtClean="0">
                <a:latin typeface="Times" pitchFamily="48" charset="0"/>
              </a:rPr>
              <a:t>Mention that for it to work for subclasses you have to resort to the exercises</a:t>
            </a:r>
            <a:endParaRPr lang="en-US" dirty="0" smtClean="0">
              <a:latin typeface="Times" pitchFamily="48" charset="0"/>
            </a:endParaRPr>
          </a:p>
        </p:txBody>
      </p:sp>
    </p:spTree>
    <p:extLst>
      <p:ext uri="{BB962C8B-B14F-4D97-AF65-F5344CB8AC3E}">
        <p14:creationId xmlns:p14="http://schemas.microsoft.com/office/powerpoint/2010/main" val="891737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a:buFont typeface="Arial" pitchFamily="34" charset="0"/>
              <a:buChar char="•"/>
            </a:pPr>
            <a:r>
              <a:rPr lang="en-US" dirty="0" smtClean="0">
                <a:latin typeface="Times" pitchFamily="48" charset="0"/>
              </a:rPr>
              <a:t>The reason is that people</a:t>
            </a:r>
            <a:r>
              <a:rPr lang="en-US" baseline="0" dirty="0" smtClean="0">
                <a:latin typeface="Times" pitchFamily="48" charset="0"/>
              </a:rPr>
              <a:t> don’t understand </a:t>
            </a:r>
            <a:r>
              <a:rPr lang="en-US" baseline="0" dirty="0" err="1" smtClean="0">
                <a:latin typeface="Times" pitchFamily="48" charset="0"/>
              </a:rPr>
              <a:t>IDisposable</a:t>
            </a:r>
            <a:r>
              <a:rPr lang="en-US" baseline="0" dirty="0" smtClean="0">
                <a:latin typeface="Times" pitchFamily="48" charset="0"/>
              </a:rPr>
              <a:t> and hence ignore it.</a:t>
            </a:r>
          </a:p>
          <a:p>
            <a:pPr>
              <a:buFont typeface="Arial" pitchFamily="34" charset="0"/>
              <a:buChar char="•"/>
            </a:pPr>
            <a:endParaRPr lang="en-US" baseline="0" dirty="0" smtClean="0">
              <a:latin typeface="Times" pitchFamily="48" charset="0"/>
            </a:endParaRPr>
          </a:p>
          <a:p>
            <a:pPr>
              <a:buFont typeface="Arial" pitchFamily="34" charset="0"/>
              <a:buChar char="•"/>
            </a:pPr>
            <a:r>
              <a:rPr lang="en-US" baseline="0" dirty="0" smtClean="0">
                <a:latin typeface="Times" pitchFamily="48" charset="0"/>
              </a:rPr>
              <a:t>Do a snippet for it!!</a:t>
            </a:r>
            <a:endParaRPr lang="en-US" dirty="0" smtClean="0">
              <a:latin typeface="Times" pitchFamily="48" charset="0"/>
            </a:endParaRPr>
          </a:p>
        </p:txBody>
      </p:sp>
    </p:spTree>
    <p:extLst>
      <p:ext uri="{BB962C8B-B14F-4D97-AF65-F5344CB8AC3E}">
        <p14:creationId xmlns:p14="http://schemas.microsoft.com/office/powerpoint/2010/main" val="3860328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a:buFont typeface="Arial" pitchFamily="34" charset="0"/>
              <a:buChar char="•"/>
            </a:pPr>
            <a:r>
              <a:rPr lang="en-US" b="1" dirty="0" smtClean="0">
                <a:latin typeface="Times" pitchFamily="48" charset="0"/>
              </a:rPr>
              <a:t>NOT to be confused</a:t>
            </a:r>
            <a:r>
              <a:rPr lang="en-US" b="1" baseline="0" dirty="0" smtClean="0">
                <a:latin typeface="Times" pitchFamily="48" charset="0"/>
              </a:rPr>
              <a:t> with the “OTHER” using!!</a:t>
            </a:r>
            <a:endParaRPr lang="en-US" b="1" dirty="0" smtClean="0">
              <a:latin typeface="Times" pitchFamily="48" charset="0"/>
            </a:endParaRPr>
          </a:p>
          <a:p>
            <a:pPr>
              <a:buFont typeface="Arial" pitchFamily="34" charset="0"/>
              <a:buChar char="•"/>
            </a:pPr>
            <a:endParaRPr lang="en-US" dirty="0" smtClean="0">
              <a:latin typeface="Times" pitchFamily="48" charset="0"/>
            </a:endParaRPr>
          </a:p>
          <a:p>
            <a:pPr>
              <a:buFont typeface="Arial" pitchFamily="34" charset="0"/>
              <a:buChar char="•"/>
            </a:pPr>
            <a:r>
              <a:rPr lang="en-US" dirty="0" smtClean="0">
                <a:latin typeface="Times" pitchFamily="48" charset="0"/>
              </a:rPr>
              <a:t>Run the example</a:t>
            </a:r>
          </a:p>
          <a:p>
            <a:pPr>
              <a:buFont typeface="Arial" pitchFamily="34" charset="0"/>
              <a:buChar char="•"/>
            </a:pPr>
            <a:r>
              <a:rPr lang="en-US" dirty="0" smtClean="0">
                <a:latin typeface="Times" pitchFamily="48" charset="0"/>
              </a:rPr>
              <a:t>Show that using is just a try-finally!!</a:t>
            </a:r>
            <a:r>
              <a:rPr lang="en-US" baseline="0" dirty="0" smtClean="0">
                <a:latin typeface="Times" pitchFamily="48" charset="0"/>
              </a:rPr>
              <a:t> (ask how they think it is realized)</a:t>
            </a:r>
            <a:endParaRPr lang="en-US" dirty="0" smtClean="0">
              <a:latin typeface="Times" pitchFamily="48" charset="0"/>
            </a:endParaRPr>
          </a:p>
        </p:txBody>
      </p:sp>
    </p:spTree>
    <p:extLst>
      <p:ext uri="{BB962C8B-B14F-4D97-AF65-F5344CB8AC3E}">
        <p14:creationId xmlns:p14="http://schemas.microsoft.com/office/powerpoint/2010/main" val="2668974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marL="228600" indent="-228600">
              <a:buFont typeface="+mj-lt"/>
              <a:buAutoNum type="arabicPeriod"/>
            </a:pPr>
            <a:r>
              <a:rPr lang="en-US" dirty="0" smtClean="0">
                <a:latin typeface="Times" pitchFamily="48" charset="0"/>
              </a:rPr>
              <a:t>A </a:t>
            </a:r>
            <a:r>
              <a:rPr lang="en-US" baseline="0" dirty="0" smtClean="0">
                <a:latin typeface="Times" pitchFamily="48" charset="0"/>
              </a:rPr>
              <a:t>definition: </a:t>
            </a:r>
            <a:r>
              <a:rPr lang="en-US" dirty="0" smtClean="0">
                <a:latin typeface="Times" pitchFamily="48" charset="0"/>
              </a:rPr>
              <a:t>Wrong. Destructors</a:t>
            </a:r>
            <a:r>
              <a:rPr lang="en-US" baseline="0" dirty="0" smtClean="0">
                <a:latin typeface="Times" pitchFamily="48" charset="0"/>
              </a:rPr>
              <a:t> don’t take parameters.</a:t>
            </a:r>
            <a:endParaRPr lang="en-US" dirty="0" smtClean="0">
              <a:latin typeface="Times" pitchFamily="48" charset="0"/>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dirty="0" smtClean="0">
                <a:latin typeface="Times" pitchFamily="48" charset="0"/>
              </a:rPr>
              <a:t>B definition: Right.</a:t>
            </a:r>
          </a:p>
          <a:p>
            <a:pPr marL="228600" indent="-228600">
              <a:buFont typeface="+mj-lt"/>
              <a:buAutoNum type="arabicPeriod"/>
            </a:pPr>
            <a:r>
              <a:rPr lang="en-US" dirty="0" smtClean="0">
                <a:latin typeface="Times" pitchFamily="48" charset="0"/>
              </a:rPr>
              <a:t>Usage 1: Wrong. Cannot</a:t>
            </a:r>
            <a:r>
              <a:rPr lang="en-US" baseline="0" dirty="0" smtClean="0">
                <a:latin typeface="Times" pitchFamily="48" charset="0"/>
              </a:rPr>
              <a:t> call destructors directly.</a:t>
            </a:r>
          </a:p>
          <a:p>
            <a:pPr marL="228600" indent="-228600">
              <a:buFont typeface="+mj-lt"/>
              <a:buAutoNum type="arabicPeriod"/>
            </a:pPr>
            <a:r>
              <a:rPr lang="en-US" baseline="0" dirty="0" smtClean="0">
                <a:latin typeface="Times" pitchFamily="48" charset="0"/>
              </a:rPr>
              <a:t>Usage 2: Right, but… Null does not really clean up object.</a:t>
            </a:r>
          </a:p>
          <a:p>
            <a:pPr marL="228600" indent="-228600">
              <a:buFont typeface="+mj-lt"/>
              <a:buAutoNum type="arabicPeriod"/>
            </a:pPr>
            <a:r>
              <a:rPr lang="en-US" baseline="0" dirty="0" smtClean="0">
                <a:latin typeface="Times" pitchFamily="48" charset="0"/>
              </a:rPr>
              <a:t>Usage 3: Wrong. </a:t>
            </a:r>
            <a:r>
              <a:rPr lang="en-US" baseline="0" dirty="0" err="1" smtClean="0">
                <a:latin typeface="Times" pitchFamily="48" charset="0"/>
              </a:rPr>
              <a:t>A.Dispose</a:t>
            </a:r>
            <a:r>
              <a:rPr lang="en-US" baseline="0" dirty="0" smtClean="0">
                <a:latin typeface="Times" pitchFamily="48" charset="0"/>
              </a:rPr>
              <a:t>() does not exist.</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baseline="0" dirty="0" smtClean="0">
                <a:latin typeface="Times" pitchFamily="48" charset="0"/>
              </a:rPr>
              <a:t>Usage 4: Maybe, but… Dangerous because of potential exceptions.</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baseline="0" dirty="0" smtClean="0">
                <a:latin typeface="Times" pitchFamily="48" charset="0"/>
              </a:rPr>
              <a:t>Usage 5: Right.</a:t>
            </a:r>
            <a:endParaRPr lang="en-US" dirty="0" smtClean="0">
              <a:latin typeface="Times" pitchFamily="48" charset="0"/>
            </a:endParaRPr>
          </a:p>
          <a:p>
            <a:pPr marL="228600" indent="-228600">
              <a:buFont typeface="+mj-lt"/>
              <a:buAutoNum type="arabicPeriod"/>
            </a:pPr>
            <a:endParaRPr lang="en-US" dirty="0" smtClean="0">
              <a:latin typeface="Times" pitchFamily="48" charset="0"/>
            </a:endParaRPr>
          </a:p>
        </p:txBody>
      </p:sp>
    </p:spTree>
    <p:extLst>
      <p:ext uri="{BB962C8B-B14F-4D97-AF65-F5344CB8AC3E}">
        <p14:creationId xmlns:p14="http://schemas.microsoft.com/office/powerpoint/2010/main" val="36418582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55000" lnSpcReduction="20000"/>
          </a:bodyPr>
          <a:lstStyle/>
          <a:p>
            <a:endParaRPr lang="en-US" dirty="0" smtClean="0">
              <a:latin typeface="Times" pitchFamily="48" charset="0"/>
            </a:endParaRPr>
          </a:p>
        </p:txBody>
      </p:sp>
    </p:spTree>
    <p:extLst>
      <p:ext uri="{BB962C8B-B14F-4D97-AF65-F5344CB8AC3E}">
        <p14:creationId xmlns:p14="http://schemas.microsoft.com/office/powerpoint/2010/main" val="85183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55000" lnSpcReduction="20000"/>
          </a:bodyPr>
          <a:lstStyle/>
          <a:p>
            <a:pPr>
              <a:buFont typeface="Arial" pitchFamily="34" charset="0"/>
              <a:buChar char="•"/>
            </a:pPr>
            <a:r>
              <a:rPr lang="en-US" dirty="0" smtClean="0">
                <a:latin typeface="Times" pitchFamily="48" charset="0"/>
              </a:rPr>
              <a:t>Explain all four steps in details</a:t>
            </a:r>
          </a:p>
        </p:txBody>
      </p:sp>
    </p:spTree>
    <p:extLst>
      <p:ext uri="{BB962C8B-B14F-4D97-AF65-F5344CB8AC3E}">
        <p14:creationId xmlns:p14="http://schemas.microsoft.com/office/powerpoint/2010/main" val="2587871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55000" lnSpcReduction="20000"/>
          </a:bodyPr>
          <a:lstStyle/>
          <a:p>
            <a:endParaRPr lang="en-US" dirty="0" smtClean="0">
              <a:latin typeface="Times" pitchFamily="48" charset="0"/>
            </a:endParaRPr>
          </a:p>
        </p:txBody>
      </p:sp>
    </p:spTree>
    <p:extLst>
      <p:ext uri="{BB962C8B-B14F-4D97-AF65-F5344CB8AC3E}">
        <p14:creationId xmlns:p14="http://schemas.microsoft.com/office/powerpoint/2010/main" val="1161763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55000" lnSpcReduction="20000"/>
          </a:bodyPr>
          <a:lstStyle/>
          <a:p>
            <a:pPr>
              <a:buFont typeface="Arial" pitchFamily="34" charset="0"/>
              <a:buChar char="•"/>
            </a:pPr>
            <a:endParaRPr lang="en-US" dirty="0" smtClean="0">
              <a:latin typeface="Times" pitchFamily="48" charset="0"/>
            </a:endParaRPr>
          </a:p>
        </p:txBody>
      </p:sp>
    </p:spTree>
    <p:extLst>
      <p:ext uri="{BB962C8B-B14F-4D97-AF65-F5344CB8AC3E}">
        <p14:creationId xmlns:p14="http://schemas.microsoft.com/office/powerpoint/2010/main" val="3705521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55000" lnSpcReduction="20000"/>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latin typeface="Times" pitchFamily="48" charset="0"/>
              </a:rPr>
              <a:t>Go back to the Slide 05 and show the corresponding Stack and Heap for a few iterations of the program</a:t>
            </a:r>
          </a:p>
          <a:p>
            <a:pPr>
              <a:buFont typeface="Arial" pitchFamily="34" charset="0"/>
              <a:buChar char="•"/>
            </a:pPr>
            <a:endParaRPr lang="en-US" dirty="0" smtClean="0">
              <a:latin typeface="Times" pitchFamily="48" charset="0"/>
            </a:endParaRPr>
          </a:p>
        </p:txBody>
      </p:sp>
    </p:spTree>
    <p:extLst>
      <p:ext uri="{BB962C8B-B14F-4D97-AF65-F5344CB8AC3E}">
        <p14:creationId xmlns:p14="http://schemas.microsoft.com/office/powerpoint/2010/main" val="3267959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55000" lnSpcReduction="20000"/>
          </a:bodyPr>
          <a:lstStyle/>
          <a:p>
            <a:pPr>
              <a:buFont typeface="Arial" pitchFamily="34" charset="0"/>
              <a:buChar char="•"/>
            </a:pPr>
            <a:endParaRPr lang="en-US" dirty="0" smtClean="0">
              <a:latin typeface="Times" pitchFamily="48" charset="0"/>
            </a:endParaRPr>
          </a:p>
        </p:txBody>
      </p:sp>
    </p:spTree>
    <p:extLst>
      <p:ext uri="{BB962C8B-B14F-4D97-AF65-F5344CB8AC3E}">
        <p14:creationId xmlns:p14="http://schemas.microsoft.com/office/powerpoint/2010/main" val="413646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55000" lnSpcReduction="20000"/>
          </a:bodyPr>
          <a:lstStyle/>
          <a:p>
            <a:endParaRPr lang="en-US" dirty="0" smtClean="0">
              <a:latin typeface="Times" pitchFamily="48" charset="0"/>
            </a:endParaRPr>
          </a:p>
        </p:txBody>
      </p:sp>
    </p:spTree>
    <p:extLst>
      <p:ext uri="{BB962C8B-B14F-4D97-AF65-F5344CB8AC3E}">
        <p14:creationId xmlns:p14="http://schemas.microsoft.com/office/powerpoint/2010/main" val="740287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xfrm>
            <a:off x="914400" y="6880225"/>
            <a:ext cx="4953000" cy="182563"/>
          </a:xfrm>
          <a:noFill/>
          <a:ln/>
        </p:spPr>
        <p:txBody>
          <a:bodyPr>
            <a:normAutofit fontScale="25000" lnSpcReduction="20000"/>
          </a:bodyPr>
          <a:lstStyle/>
          <a:p>
            <a:pPr>
              <a:buFont typeface="Arial" pitchFamily="34" charset="0"/>
              <a:buChar char="•"/>
            </a:pPr>
            <a:r>
              <a:rPr lang="en-US" baseline="0" dirty="0" smtClean="0">
                <a:latin typeface="Times" pitchFamily="48" charset="0"/>
              </a:rPr>
              <a:t>Setting references to null does not immediately </a:t>
            </a:r>
            <a:r>
              <a:rPr lang="en-US" baseline="0" dirty="0" err="1" smtClean="0">
                <a:latin typeface="Times" pitchFamily="48" charset="0"/>
              </a:rPr>
              <a:t>deallocate</a:t>
            </a:r>
            <a:r>
              <a:rPr lang="en-US" baseline="0" dirty="0" smtClean="0">
                <a:latin typeface="Times" pitchFamily="48" charset="0"/>
              </a:rPr>
              <a:t> the object (we will see that later)</a:t>
            </a:r>
          </a:p>
          <a:p>
            <a:pPr>
              <a:buFont typeface="Arial" pitchFamily="34" charset="0"/>
              <a:buChar char="•"/>
            </a:pPr>
            <a:endParaRPr lang="en-US" baseline="0" dirty="0" smtClean="0">
              <a:latin typeface="Times" pitchFamily="48" charset="0"/>
            </a:endParaRPr>
          </a:p>
          <a:p>
            <a:pPr>
              <a:buFont typeface="Arial" pitchFamily="34" charset="0"/>
              <a:buChar char="•"/>
            </a:pPr>
            <a:r>
              <a:rPr lang="en-US" baseline="0" dirty="0" smtClean="0">
                <a:latin typeface="Times" pitchFamily="48" charset="0"/>
              </a:rPr>
              <a:t>Go back to the whiteboard example and perform a garbage collection!</a:t>
            </a:r>
          </a:p>
          <a:p>
            <a:pPr>
              <a:buFont typeface="Arial" pitchFamily="34" charset="0"/>
              <a:buChar char="•"/>
            </a:pPr>
            <a:endParaRPr lang="en-US" dirty="0" smtClean="0">
              <a:latin typeface="Times" pitchFamily="48" charset="0"/>
            </a:endParaRPr>
          </a:p>
        </p:txBody>
      </p:sp>
    </p:spTree>
    <p:extLst>
      <p:ext uri="{BB962C8B-B14F-4D97-AF65-F5344CB8AC3E}">
        <p14:creationId xmlns:p14="http://schemas.microsoft.com/office/powerpoint/2010/main" val="3338409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lvl1pPr>
              <a:defRPr>
                <a:solidFill>
                  <a:srgbClr val="FFFFFF"/>
                </a:solidFill>
              </a:defRPr>
            </a:lvl1pPr>
            <a:extLst/>
          </a:lstStyle>
          <a:p>
            <a:fld id="{D2FD1E4D-6B93-4EE9-8A10-B8AD336451E2}" type="datetimeFigureOut">
              <a:rPr lang="da-DK" smtClean="0"/>
              <a:pPr/>
              <a:t>13/05/2017</a:t>
            </a:fld>
            <a:endParaRPr lang="da-DK"/>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da-DK"/>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8DE68CA-CE29-48B2-A76D-5FAA5388020D}" type="slidenum">
              <a:rPr lang="da-DK" smtClean="0"/>
              <a:pPr/>
              <a:t>‹#›</a:t>
            </a:fld>
            <a:endParaRPr lang="da-DK"/>
          </a:p>
        </p:txBody>
      </p:sp>
      <p:pic>
        <p:nvPicPr>
          <p:cNvPr id="11" name="Picture 2" descr="http://www.ryslinge-efterskole.dk/sites/default/files/content/sponsors/teknologisk_institut_logo580x30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839966" y="5036391"/>
            <a:ext cx="2618234" cy="13542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19256" cy="4525963"/>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061572" y="6407944"/>
            <a:ext cx="1920240" cy="365760"/>
          </a:xfrm>
        </p:spPr>
        <p:txBody>
          <a:bodyPr/>
          <a:lstStyle>
            <a:extLst/>
          </a:lstStyle>
          <a:p>
            <a:fld id="{D2FD1E4D-6B93-4EE9-8A10-B8AD336451E2}" type="datetimeFigureOut">
              <a:rPr lang="da-DK" smtClean="0"/>
              <a:pPr/>
              <a:t>13/05/2017</a:t>
            </a:fld>
            <a:endParaRPr lang="da-DK"/>
          </a:p>
        </p:txBody>
      </p:sp>
      <p:sp>
        <p:nvSpPr>
          <p:cNvPr id="5" name="Footer Placeholder 4"/>
          <p:cNvSpPr>
            <a:spLocks noGrp="1"/>
          </p:cNvSpPr>
          <p:nvPr>
            <p:ph type="ftr" sz="quarter" idx="11"/>
          </p:nvPr>
        </p:nvSpPr>
        <p:spPr>
          <a:xfrm>
            <a:off x="2714612" y="6407944"/>
            <a:ext cx="2350681" cy="365125"/>
          </a:xfrm>
        </p:spPr>
        <p:txBody>
          <a:bodyPr/>
          <a:lstStyle>
            <a:extLst/>
          </a:lstStyle>
          <a:p>
            <a:endParaRPr lang="da-DK"/>
          </a:p>
        </p:txBody>
      </p:sp>
      <p:sp>
        <p:nvSpPr>
          <p:cNvPr id="6" name="Slide Number Placeholder 5"/>
          <p:cNvSpPr>
            <a:spLocks noGrp="1"/>
          </p:cNvSpPr>
          <p:nvPr>
            <p:ph type="sldNum" sz="quarter" idx="12"/>
          </p:nvPr>
        </p:nvSpPr>
        <p:spPr>
          <a:xfrm>
            <a:off x="6981812" y="6407944"/>
            <a:ext cx="365760" cy="365125"/>
          </a:xfrm>
        </p:spPr>
        <p:txBody>
          <a:bodyPr/>
          <a:lstStyle>
            <a:extLst/>
          </a:lstStyle>
          <a:p>
            <a:fld id="{F8DE68CA-CE29-48B2-A76D-5FAA5388020D}" type="slidenum">
              <a:rPr lang="da-DK" smtClean="0"/>
              <a:pPr/>
              <a:t>‹#›</a:t>
            </a:fld>
            <a:endParaRPr lang="da-DK"/>
          </a:p>
        </p:txBody>
      </p:sp>
      <p:sp>
        <p:nvSpPr>
          <p:cNvPr id="7" name="Title 6"/>
          <p:cNvSpPr>
            <a:spLocks noGrp="1"/>
          </p:cNvSpPr>
          <p:nvPr>
            <p:ph type="title"/>
          </p:nvPr>
        </p:nvSpPr>
        <p:spPr>
          <a:xfrm>
            <a:off x="428596" y="274638"/>
            <a:ext cx="8258204" cy="1143000"/>
          </a:xfrm>
        </p:spPr>
        <p:txBody>
          <a:bodyPr rtlCol="0"/>
          <a:lstStyle>
            <a:extLst/>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061572" y="6407944"/>
            <a:ext cx="1920240" cy="365760"/>
          </a:xfrm>
        </p:spPr>
        <p:txBody>
          <a:bodyPr/>
          <a:lstStyle>
            <a:extLst/>
          </a:lstStyle>
          <a:p>
            <a:fld id="{D2FD1E4D-6B93-4EE9-8A10-B8AD336451E2}" type="datetimeFigureOut">
              <a:rPr lang="da-DK" smtClean="0"/>
              <a:pPr/>
              <a:t>13/05/2017</a:t>
            </a:fld>
            <a:endParaRPr lang="da-DK"/>
          </a:p>
        </p:txBody>
      </p:sp>
      <p:sp>
        <p:nvSpPr>
          <p:cNvPr id="5" name="Footer Placeholder 4"/>
          <p:cNvSpPr>
            <a:spLocks noGrp="1"/>
          </p:cNvSpPr>
          <p:nvPr>
            <p:ph type="ftr" sz="quarter" idx="11"/>
          </p:nvPr>
        </p:nvSpPr>
        <p:spPr>
          <a:xfrm>
            <a:off x="2714612" y="6407944"/>
            <a:ext cx="2350681" cy="365125"/>
          </a:xfrm>
        </p:spPr>
        <p:txBody>
          <a:bodyPr/>
          <a:lstStyle>
            <a:extLst/>
          </a:lstStyle>
          <a:p>
            <a:endParaRPr lang="da-DK"/>
          </a:p>
        </p:txBody>
      </p:sp>
      <p:sp>
        <p:nvSpPr>
          <p:cNvPr id="6" name="Slide Number Placeholder 5"/>
          <p:cNvSpPr>
            <a:spLocks noGrp="1"/>
          </p:cNvSpPr>
          <p:nvPr>
            <p:ph type="sldNum" sz="quarter" idx="12"/>
          </p:nvPr>
        </p:nvSpPr>
        <p:spPr>
          <a:xfrm>
            <a:off x="6981812" y="6407944"/>
            <a:ext cx="365760" cy="365125"/>
          </a:xfrm>
        </p:spPr>
        <p:txBody>
          <a:bodyPr/>
          <a:lstStyle>
            <a:extLst/>
          </a:lstStyle>
          <a:p>
            <a:fld id="{F8DE68CA-CE29-48B2-A76D-5FAA5388020D}" type="slidenum">
              <a:rPr lang="da-DK" smtClean="0"/>
              <a:pPr/>
              <a:t>‹#›</a:t>
            </a:fld>
            <a:endParaRPr lang="da-DK"/>
          </a:p>
        </p:txBody>
      </p:sp>
      <p:sp>
        <p:nvSpPr>
          <p:cNvPr id="7" name="Title 6"/>
          <p:cNvSpPr>
            <a:spLocks noGrp="1"/>
          </p:cNvSpPr>
          <p:nvPr>
            <p:ph type="title"/>
          </p:nvPr>
        </p:nvSpPr>
        <p:spPr>
          <a:xfrm>
            <a:off x="428596" y="274638"/>
            <a:ext cx="8258204" cy="1143000"/>
          </a:xfrm>
        </p:spPr>
        <p:txBody>
          <a:bodyPr rtlCol="0"/>
          <a:lstStyle>
            <a:extLst/>
          </a:lstStyle>
          <a:p>
            <a:r>
              <a:rPr kumimoji="0" lang="en-US" smtClean="0"/>
              <a:t>Click to edit Master title style</a:t>
            </a:r>
            <a:endParaRPr kumimoji="0" lang="en-US"/>
          </a:p>
        </p:txBody>
      </p:sp>
      <p:sp>
        <p:nvSpPr>
          <p:cNvPr id="8" name="Content Placeholder 2"/>
          <p:cNvSpPr>
            <a:spLocks noGrp="1"/>
          </p:cNvSpPr>
          <p:nvPr>
            <p:ph idx="1"/>
          </p:nvPr>
        </p:nvSpPr>
        <p:spPr>
          <a:xfrm>
            <a:off x="457200" y="1481328"/>
            <a:ext cx="4042792" cy="4525963"/>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Content Placeholder 2"/>
          <p:cNvSpPr>
            <a:spLocks noGrp="1"/>
          </p:cNvSpPr>
          <p:nvPr>
            <p:ph idx="13"/>
          </p:nvPr>
        </p:nvSpPr>
        <p:spPr>
          <a:xfrm>
            <a:off x="4644008" y="1484784"/>
            <a:ext cx="4042792" cy="4525963"/>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4581128"/>
            <a:ext cx="9144000" cy="2276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extLst/>
          </a:lstStyle>
          <a:p>
            <a:fld id="{D2FD1E4D-6B93-4EE9-8A10-B8AD336451E2}" type="datetimeFigureOut">
              <a:rPr lang="da-DK" smtClean="0"/>
              <a:pPr/>
              <a:t>13/05/2017</a:t>
            </a:fld>
            <a:endParaRPr lang="da-DK"/>
          </a:p>
        </p:txBody>
      </p:sp>
      <p:sp>
        <p:nvSpPr>
          <p:cNvPr id="5" name="Footer Placeholder 4"/>
          <p:cNvSpPr>
            <a:spLocks noGrp="1"/>
          </p:cNvSpPr>
          <p:nvPr>
            <p:ph type="ftr" sz="quarter" idx="11"/>
          </p:nvPr>
        </p:nvSpPr>
        <p:spPr/>
        <p:txBody>
          <a:bodyPr/>
          <a:lstStyle>
            <a:extLst/>
          </a:lstStyle>
          <a:p>
            <a:endParaRPr lang="da-DK"/>
          </a:p>
        </p:txBody>
      </p:sp>
      <p:sp>
        <p:nvSpPr>
          <p:cNvPr id="6" name="Slide Number Placeholder 5"/>
          <p:cNvSpPr>
            <a:spLocks noGrp="1"/>
          </p:cNvSpPr>
          <p:nvPr>
            <p:ph type="sldNum" sz="quarter" idx="12"/>
          </p:nvPr>
        </p:nvSpPr>
        <p:spPr/>
        <p:txBody>
          <a:bodyPr/>
          <a:lstStyle>
            <a:extLst/>
          </a:lstStyle>
          <a:p>
            <a:fld id="{F8DE68CA-CE29-48B2-A76D-5FAA5388020D}" type="slidenum">
              <a:rPr lang="da-DK" smtClean="0"/>
              <a:pPr/>
              <a:t>‹#›</a:t>
            </a:fld>
            <a:endParaRPr lang="da-DK"/>
          </a:p>
        </p:txBody>
      </p:sp>
      <p:sp>
        <p:nvSpPr>
          <p:cNvPr id="12" name="Title 1"/>
          <p:cNvSpPr>
            <a:spLocks noGrp="1"/>
          </p:cNvSpPr>
          <p:nvPr>
            <p:ph type="title"/>
          </p:nvPr>
        </p:nvSpPr>
        <p:spPr>
          <a:xfrm>
            <a:off x="722376" y="3501008"/>
            <a:ext cx="7772400" cy="1828800"/>
          </a:xfrm>
        </p:spPr>
        <p:txBody>
          <a:bodyPr vert="horz" anchor="b">
            <a:normAutofit/>
            <a:scene3d>
              <a:camera prst="orthographicFront"/>
              <a:lightRig rig="soft" dir="t"/>
            </a:scene3d>
            <a:sp3d prstMaterial="softEdge"/>
          </a:bodyPr>
          <a:lstStyle>
            <a:lvl1pPr algn="ctr">
              <a:buNone/>
              <a:defRPr sz="4800" b="0" cap="none" baseline="0">
                <a:solidFill>
                  <a:schemeClr val="bg1"/>
                </a:solidFill>
                <a:effectLst/>
              </a:defRPr>
            </a:lvl1pPr>
            <a:extLst/>
          </a:lstStyle>
          <a:p>
            <a:r>
              <a:rPr kumimoji="0" lang="en-US" dirty="0" smtClean="0"/>
              <a:t>Click to edit Master title style</a:t>
            </a:r>
            <a:endParaRPr kumimoji="0" lang="en-US" dirty="0"/>
          </a:p>
        </p:txBody>
      </p:sp>
    </p:spTree>
  </p:cSld>
  <p:clrMapOvr>
    <a:overrideClrMapping bg1="lt1" tx1="dk1" bg2="lt2" tx2="dk2" accent1="accent1" accent2="accent2" accent3="accent3" accent4="accent4" accent5="accent5" accent6="accent6" hlink="hlink" folHlink="folHlink"/>
  </p:clrMapOvr>
  <p:transition>
    <p:wipe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2FD1E4D-6B93-4EE9-8A10-B8AD336451E2}" type="datetimeFigureOut">
              <a:rPr lang="da-DK" smtClean="0"/>
              <a:pPr/>
              <a:t>13/05/2017</a:t>
            </a:fld>
            <a:endParaRPr lang="da-DK"/>
          </a:p>
        </p:txBody>
      </p:sp>
      <p:sp>
        <p:nvSpPr>
          <p:cNvPr id="3" name="Footer Placeholder 2"/>
          <p:cNvSpPr>
            <a:spLocks noGrp="1"/>
          </p:cNvSpPr>
          <p:nvPr>
            <p:ph type="ftr" sz="quarter" idx="11"/>
          </p:nvPr>
        </p:nvSpPr>
        <p:spPr/>
        <p:txBody>
          <a:bodyPr/>
          <a:lstStyle>
            <a:extLst/>
          </a:lstStyle>
          <a:p>
            <a:endParaRPr lang="da-DK"/>
          </a:p>
        </p:txBody>
      </p:sp>
      <p:sp>
        <p:nvSpPr>
          <p:cNvPr id="4" name="Slide Number Placeholder 3"/>
          <p:cNvSpPr>
            <a:spLocks noGrp="1"/>
          </p:cNvSpPr>
          <p:nvPr>
            <p:ph type="sldNum" sz="quarter" idx="12"/>
          </p:nvPr>
        </p:nvSpPr>
        <p:spPr/>
        <p:txBody>
          <a:bodyPr/>
          <a:lstStyle>
            <a:extLst/>
          </a:lstStyle>
          <a:p>
            <a:fld id="{F8DE68CA-CE29-48B2-A76D-5FAA5388020D}" type="slidenum">
              <a:rPr lang="da-DK" smtClean="0"/>
              <a:pPr/>
              <a:t>‹#›</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2FD1E4D-6B93-4EE9-8A10-B8AD336451E2}" type="datetimeFigureOut">
              <a:rPr lang="da-DK" smtClean="0"/>
              <a:pPr/>
              <a:t>13/05/2017</a:t>
            </a:fld>
            <a:endParaRPr lang="da-DK"/>
          </a:p>
        </p:txBody>
      </p:sp>
      <p:sp>
        <p:nvSpPr>
          <p:cNvPr id="6" name="Footer Placeholder 5"/>
          <p:cNvSpPr>
            <a:spLocks noGrp="1"/>
          </p:cNvSpPr>
          <p:nvPr>
            <p:ph type="ftr" sz="quarter" idx="11"/>
          </p:nvPr>
        </p:nvSpPr>
        <p:spPr/>
        <p:txBody>
          <a:bodyPr/>
          <a:lstStyle>
            <a:extLst/>
          </a:lstStyle>
          <a:p>
            <a:endParaRPr lang="da-DK"/>
          </a:p>
        </p:txBody>
      </p:sp>
      <p:sp>
        <p:nvSpPr>
          <p:cNvPr id="7" name="Slide Number Placeholder 6"/>
          <p:cNvSpPr>
            <a:spLocks noGrp="1"/>
          </p:cNvSpPr>
          <p:nvPr>
            <p:ph type="sldNum" sz="quarter" idx="12"/>
          </p:nvPr>
        </p:nvSpPr>
        <p:spPr/>
        <p:txBody>
          <a:bodyPr/>
          <a:lstStyle>
            <a:extLst/>
          </a:lstStyle>
          <a:p>
            <a:fld id="{F8DE68CA-CE29-48B2-A76D-5FAA5388020D}" type="slidenum">
              <a:rPr lang="da-DK" smtClean="0"/>
              <a:pPr/>
              <a:t>‹#›</a:t>
            </a:fld>
            <a:endParaRPr lang="da-DK"/>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FD1E4D-6B93-4EE9-8A10-B8AD336451E2}" type="datetimeFigureOut">
              <a:rPr lang="da-DK" smtClean="0"/>
              <a:pPr/>
              <a:t>13/05/2017</a:t>
            </a:fld>
            <a:endParaRPr lang="da-DK"/>
          </a:p>
        </p:txBody>
      </p:sp>
      <p:sp>
        <p:nvSpPr>
          <p:cNvPr id="5" name="Footer Placeholder 4"/>
          <p:cNvSpPr>
            <a:spLocks noGrp="1"/>
          </p:cNvSpPr>
          <p:nvPr>
            <p:ph type="ftr" sz="quarter" idx="11"/>
          </p:nvPr>
        </p:nvSpPr>
        <p:spPr/>
        <p:txBody>
          <a:bodyPr/>
          <a:lstStyle>
            <a:extLst/>
          </a:lstStyle>
          <a:p>
            <a:endParaRPr lang="da-DK"/>
          </a:p>
        </p:txBody>
      </p:sp>
      <p:sp>
        <p:nvSpPr>
          <p:cNvPr id="6" name="Slide Number Placeholder 5"/>
          <p:cNvSpPr>
            <a:spLocks noGrp="1"/>
          </p:cNvSpPr>
          <p:nvPr>
            <p:ph type="sldNum" sz="quarter" idx="12"/>
          </p:nvPr>
        </p:nvSpPr>
        <p:spPr/>
        <p:txBody>
          <a:bodyPr/>
          <a:lstStyle>
            <a:extLst/>
          </a:lstStyle>
          <a:p>
            <a:fld id="{F8DE68CA-CE29-48B2-A76D-5FAA5388020D}" type="slidenum">
              <a:rPr lang="da-DK" smtClean="0"/>
              <a:pPr/>
              <a:t>‹#›</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FD1E4D-6B93-4EE9-8A10-B8AD336451E2}" type="datetimeFigureOut">
              <a:rPr lang="da-DK" smtClean="0"/>
              <a:pPr/>
              <a:t>13/05/2017</a:t>
            </a:fld>
            <a:endParaRPr lang="da-DK"/>
          </a:p>
        </p:txBody>
      </p:sp>
      <p:sp>
        <p:nvSpPr>
          <p:cNvPr id="5" name="Footer Placeholder 4"/>
          <p:cNvSpPr>
            <a:spLocks noGrp="1"/>
          </p:cNvSpPr>
          <p:nvPr>
            <p:ph type="ftr" sz="quarter" idx="11"/>
          </p:nvPr>
        </p:nvSpPr>
        <p:spPr/>
        <p:txBody>
          <a:bodyPr/>
          <a:lstStyle>
            <a:extLst/>
          </a:lstStyle>
          <a:p>
            <a:endParaRPr lang="da-DK"/>
          </a:p>
        </p:txBody>
      </p:sp>
      <p:sp>
        <p:nvSpPr>
          <p:cNvPr id="6" name="Slide Number Placeholder 5"/>
          <p:cNvSpPr>
            <a:spLocks noGrp="1"/>
          </p:cNvSpPr>
          <p:nvPr>
            <p:ph type="sldNum" sz="quarter" idx="12"/>
          </p:nvPr>
        </p:nvSpPr>
        <p:spPr/>
        <p:txBody>
          <a:bodyPr/>
          <a:lstStyle>
            <a:extLst/>
          </a:lstStyle>
          <a:p>
            <a:fld id="{F8DE68CA-CE29-48B2-A76D-5FAA5388020D}" type="slidenum">
              <a:rPr lang="da-DK" smtClean="0"/>
              <a:pPr/>
              <a:t>‹#›</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2" name="Title 1"/>
          <p:cNvSpPr>
            <a:spLocks noGrp="1"/>
          </p:cNvSpPr>
          <p:nvPr>
            <p:ph type="title"/>
          </p:nvPr>
        </p:nvSpPr>
        <p:spPr>
          <a:xfrm>
            <a:off x="139700" y="107950"/>
            <a:ext cx="8431806" cy="1140405"/>
          </a:xfrm>
        </p:spPr>
        <p:txBody>
          <a:bodyPr anchor="t" anchorCtr="0"/>
          <a:lstStyle/>
          <a:p>
            <a:r>
              <a:rPr lang="en-US" dirty="0" smtClean="0"/>
              <a:t>Click to edit Master title style</a:t>
            </a:r>
            <a:endParaRPr lang="da-DK" dirty="0"/>
          </a:p>
        </p:txBody>
      </p:sp>
      <p:sp>
        <p:nvSpPr>
          <p:cNvPr id="3" name="Slide Number Placeholder 2"/>
          <p:cNvSpPr>
            <a:spLocks noGrp="1"/>
          </p:cNvSpPr>
          <p:nvPr>
            <p:ph type="sldNum" sz="quarter" idx="10"/>
          </p:nvPr>
        </p:nvSpPr>
        <p:spPr/>
        <p:txBody>
          <a:bodyPr/>
          <a:lstStyle/>
          <a:p>
            <a:fld id="{59ADC6A5-A5C0-4F2A-815B-7A0D6C777D4B}" type="slidenum">
              <a:rPr lang="da-DK" smtClean="0"/>
              <a:pPr/>
              <a:t>‹#›</a:t>
            </a:fld>
            <a:endParaRPr lang="da-DK"/>
          </a:p>
        </p:txBody>
      </p:sp>
      <p:sp>
        <p:nvSpPr>
          <p:cNvPr id="7" name="Text Placeholder 6"/>
          <p:cNvSpPr>
            <a:spLocks noGrp="1"/>
          </p:cNvSpPr>
          <p:nvPr>
            <p:ph type="body" sz="quarter" idx="11"/>
          </p:nvPr>
        </p:nvSpPr>
        <p:spPr>
          <a:xfrm>
            <a:off x="159027" y="1606163"/>
            <a:ext cx="8762336" cy="486619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a-DK" dirty="0"/>
          </a:p>
        </p:txBody>
      </p:sp>
    </p:spTree>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2FD1E4D-6B93-4EE9-8A10-B8AD336451E2}" type="datetimeFigureOut">
              <a:rPr lang="da-DK" smtClean="0"/>
              <a:pPr/>
              <a:t>13/05/2017</a:t>
            </a:fld>
            <a:endParaRPr lang="da-DK"/>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da-DK"/>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8DE68CA-CE29-48B2-A76D-5FAA5388020D}" type="slidenum">
              <a:rPr lang="da-DK" smtClean="0"/>
              <a:pPr/>
              <a:t>‹#›</a:t>
            </a:fld>
            <a:endParaRPr lang="da-DK"/>
          </a:p>
        </p:txBody>
      </p:sp>
      <p:sp>
        <p:nvSpPr>
          <p:cNvPr id="12" name="Rectangle 49"/>
          <p:cNvSpPr>
            <a:spLocks noChangeArrowheads="1"/>
          </p:cNvSpPr>
          <p:nvPr userDrawn="1"/>
        </p:nvSpPr>
        <p:spPr bwMode="auto">
          <a:xfrm>
            <a:off x="0" y="5754688"/>
            <a:ext cx="103188" cy="1103312"/>
          </a:xfrm>
          <a:prstGeom prst="rect">
            <a:avLst/>
          </a:prstGeom>
          <a:solidFill>
            <a:srgbClr val="CC0000"/>
          </a:solidFill>
          <a:ln w="9525">
            <a:noFill/>
            <a:miter lim="800000"/>
            <a:headEnd/>
            <a:tailEnd/>
          </a:ln>
          <a:effectLst/>
        </p:spPr>
        <p:txBody>
          <a:bodyPr wrap="none" anchor="ctr"/>
          <a:lstStyle/>
          <a:p>
            <a:pPr>
              <a:defRPr/>
            </a:pPr>
            <a:endParaRPr lang="en-US"/>
          </a:p>
        </p:txBody>
      </p:sp>
      <p:pic>
        <p:nvPicPr>
          <p:cNvPr id="13" name="Picture 67" descr="logo_sort_v2"/>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7399338" y="228600"/>
            <a:ext cx="1439862"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85" r:id="rId3"/>
    <p:sldLayoutId id="2147483675" r:id="rId4"/>
    <p:sldLayoutId id="2147483679" r:id="rId5"/>
    <p:sldLayoutId id="2147483680" r:id="rId6"/>
    <p:sldLayoutId id="2147483682" r:id="rId7"/>
    <p:sldLayoutId id="2147483683" r:id="rId8"/>
    <p:sldLayoutId id="2147483684" r:id="rId9"/>
  </p:sldLayoutIdLst>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latin typeface="+mn-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Arial" pitchFamily="34" charset="0"/>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hyperlink" Target="file:///C:/DSE/Icon%20Experience/V%20Collections/search.html" TargetMode="External"/><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57233"/>
            <a:ext cx="7772400" cy="3867911"/>
          </a:xfrm>
        </p:spPr>
        <p:txBody>
          <a:bodyPr>
            <a:normAutofit/>
          </a:bodyPr>
          <a:lstStyle/>
          <a:p>
            <a:pPr algn="l"/>
            <a:r>
              <a:rPr lang="da-DK" b="0" dirty="0" err="1" smtClean="0">
                <a:effectLst/>
              </a:rPr>
              <a:t>Module</a:t>
            </a:r>
            <a:r>
              <a:rPr lang="da-DK" b="0" dirty="0" smtClean="0">
                <a:effectLst/>
              </a:rPr>
              <a:t> 07</a:t>
            </a:r>
            <a:r>
              <a:rPr lang="da-DK" dirty="0" smtClean="0"/>
              <a:t/>
            </a:r>
            <a:br>
              <a:rPr lang="da-DK" dirty="0" smtClean="0"/>
            </a:br>
            <a:r>
              <a:rPr lang="da-DK" dirty="0" smtClean="0"/>
              <a:t/>
            </a:r>
            <a:br>
              <a:rPr lang="da-DK" dirty="0" smtClean="0"/>
            </a:br>
            <a:r>
              <a:rPr lang="da-DK" dirty="0" smtClean="0">
                <a:effectLst>
                  <a:outerShdw blurRad="38100" dist="38100" dir="2700000" algn="tl">
                    <a:srgbClr val="000000">
                      <a:alpha val="43137"/>
                    </a:srgbClr>
                  </a:outerShdw>
                </a:effectLst>
              </a:rPr>
              <a:t>”</a:t>
            </a:r>
            <a:r>
              <a:rPr lang="en-US" dirty="0" smtClean="0">
                <a:effectLst>
                  <a:outerShdw blurRad="38100" dist="38100" dir="2700000" algn="tl">
                    <a:srgbClr val="000000">
                      <a:alpha val="43137"/>
                    </a:srgbClr>
                  </a:outerShdw>
                </a:effectLst>
              </a:rPr>
              <a:t>Object Lifetime”</a:t>
            </a:r>
            <a:br>
              <a:rPr lang="en-US" dirty="0" smtClean="0">
                <a:effectLst>
                  <a:outerShdw blurRad="38100" dist="38100" dir="2700000" algn="tl">
                    <a:srgbClr val="000000">
                      <a:alpha val="43137"/>
                    </a:srgbClr>
                  </a:outerShdw>
                </a:effectLst>
              </a:rPr>
            </a:br>
            <a:endParaRPr lang="da-DK"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pPr eaLnBrk="1" hangingPunct="1"/>
            <a:r>
              <a:rPr lang="en-US" sz="2000" dirty="0" smtClean="0"/>
              <a:t>3. Those objects which are not referenced from </a:t>
            </a:r>
            <a:r>
              <a:rPr lang="en-US" sz="2000" i="1" dirty="0" smtClean="0"/>
              <a:t>Application Roots</a:t>
            </a:r>
            <a:r>
              <a:rPr lang="en-US" sz="2000" dirty="0" smtClean="0"/>
              <a:t> are </a:t>
            </a:r>
            <a:r>
              <a:rPr lang="en-US" sz="2000" dirty="0" err="1" smtClean="0"/>
              <a:t>deallocated</a:t>
            </a:r>
            <a:endParaRPr lang="en-US" sz="2000" dirty="0" smtClean="0"/>
          </a:p>
          <a:p>
            <a:pPr eaLnBrk="1" hangingPunct="1"/>
            <a:r>
              <a:rPr lang="en-US" sz="2000" dirty="0" smtClean="0"/>
              <a:t>4. The Heap is then compacted</a:t>
            </a:r>
          </a:p>
        </p:txBody>
      </p:sp>
      <p:sp>
        <p:nvSpPr>
          <p:cNvPr id="3074" name="Title 1"/>
          <p:cNvSpPr>
            <a:spLocks noGrp="1"/>
          </p:cNvSpPr>
          <p:nvPr>
            <p:ph type="title"/>
          </p:nvPr>
        </p:nvSpPr>
        <p:spPr/>
        <p:txBody>
          <a:bodyPr>
            <a:normAutofit/>
          </a:bodyPr>
          <a:lstStyle/>
          <a:p>
            <a:pPr eaLnBrk="1" hangingPunct="1"/>
            <a:r>
              <a:rPr lang="en-US" dirty="0" smtClean="0"/>
              <a:t>Heap Compaction</a:t>
            </a:r>
          </a:p>
        </p:txBody>
      </p:sp>
      <p:pic>
        <p:nvPicPr>
          <p:cNvPr id="4098" name="Picture 2"/>
          <p:cNvPicPr>
            <a:picLocks noChangeAspect="1" noChangeArrowheads="1"/>
          </p:cNvPicPr>
          <p:nvPr/>
        </p:nvPicPr>
        <p:blipFill>
          <a:blip r:embed="rId3"/>
          <a:srcRect/>
          <a:stretch>
            <a:fillRect/>
          </a:stretch>
        </p:blipFill>
        <p:spPr bwMode="auto">
          <a:xfrm>
            <a:off x="1259632" y="2636912"/>
            <a:ext cx="6800850" cy="2724150"/>
          </a:xfrm>
          <a:prstGeom prst="rect">
            <a:avLst/>
          </a:prstGeom>
          <a:noFill/>
          <a:ln w="9525">
            <a:noFill/>
            <a:miter lim="800000"/>
            <a:headEnd/>
            <a:tailEnd/>
          </a:ln>
          <a:effectLst>
            <a:outerShdw blurRad="50800" dist="101600" dir="2700000" algn="tl" rotWithShape="0">
              <a:prstClr val="black">
                <a:alpha val="40000"/>
              </a:prstClr>
            </a:outerShdw>
          </a:effectLst>
        </p:spPr>
      </p:pic>
    </p:spTree>
    <p:extLst>
      <p:ext uri="{BB962C8B-B14F-4D97-AF65-F5344CB8AC3E}">
        <p14:creationId xmlns:p14="http://schemas.microsoft.com/office/powerpoint/2010/main" val="2385101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pPr eaLnBrk="1" hangingPunct="1"/>
            <a:r>
              <a:rPr lang="en-US" sz="2000" dirty="0" smtClean="0"/>
              <a:t>5. Generations are updated</a:t>
            </a:r>
          </a:p>
          <a:p>
            <a:pPr eaLnBrk="1" hangingPunct="1"/>
            <a:r>
              <a:rPr lang="en-US" sz="2000" dirty="0" smtClean="0"/>
              <a:t>6. New object is allocated as first new Generation 0 object</a:t>
            </a:r>
          </a:p>
        </p:txBody>
      </p:sp>
      <p:sp>
        <p:nvSpPr>
          <p:cNvPr id="3074" name="Title 1"/>
          <p:cNvSpPr>
            <a:spLocks noGrp="1"/>
          </p:cNvSpPr>
          <p:nvPr>
            <p:ph type="title"/>
          </p:nvPr>
        </p:nvSpPr>
        <p:spPr/>
        <p:txBody>
          <a:bodyPr>
            <a:normAutofit/>
          </a:bodyPr>
          <a:lstStyle/>
          <a:p>
            <a:pPr eaLnBrk="1" hangingPunct="1"/>
            <a:r>
              <a:rPr lang="en-US" dirty="0" smtClean="0"/>
              <a:t>Generations</a:t>
            </a:r>
          </a:p>
        </p:txBody>
      </p:sp>
      <p:pic>
        <p:nvPicPr>
          <p:cNvPr id="5122" name="Picture 2"/>
          <p:cNvPicPr>
            <a:picLocks noChangeAspect="1" noChangeArrowheads="1"/>
          </p:cNvPicPr>
          <p:nvPr/>
        </p:nvPicPr>
        <p:blipFill>
          <a:blip r:embed="rId3"/>
          <a:srcRect/>
          <a:stretch>
            <a:fillRect/>
          </a:stretch>
        </p:blipFill>
        <p:spPr bwMode="auto">
          <a:xfrm>
            <a:off x="2051720" y="2348880"/>
            <a:ext cx="5155846" cy="3348046"/>
          </a:xfrm>
          <a:prstGeom prst="rect">
            <a:avLst/>
          </a:prstGeom>
          <a:noFill/>
          <a:ln w="9525">
            <a:noFill/>
            <a:miter lim="800000"/>
            <a:headEnd/>
            <a:tailEnd/>
          </a:ln>
          <a:effectLst>
            <a:outerShdw blurRad="50800" dist="101600" dir="2700000" algn="tl" rotWithShape="0">
              <a:prstClr val="black">
                <a:alpha val="40000"/>
              </a:prstClr>
            </a:outerShdw>
          </a:effectLst>
        </p:spPr>
      </p:pic>
    </p:spTree>
    <p:extLst>
      <p:ext uri="{BB962C8B-B14F-4D97-AF65-F5344CB8AC3E}">
        <p14:creationId xmlns:p14="http://schemas.microsoft.com/office/powerpoint/2010/main" val="277167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Autofit/>
          </a:bodyPr>
          <a:lstStyle/>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marL="109728" indent="0" eaLnBrk="1" hangingPunct="1">
              <a:buNone/>
            </a:pPr>
            <a:endParaRPr lang="en-US" sz="2000" dirty="0" smtClean="0"/>
          </a:p>
          <a:p>
            <a:pPr eaLnBrk="1" hangingPunct="1"/>
            <a:endParaRPr lang="en-US" sz="2000" dirty="0" smtClean="0"/>
          </a:p>
          <a:p>
            <a:pPr eaLnBrk="1" hangingPunct="1"/>
            <a:r>
              <a:rPr lang="en-US" sz="2000" dirty="0" smtClean="0"/>
              <a:t>There are more members of </a:t>
            </a:r>
            <a:r>
              <a:rPr lang="en-US" sz="2000" dirty="0" err="1" smtClean="0">
                <a:latin typeface="Consolas" pitchFamily="49" charset="0"/>
              </a:rPr>
              <a:t>System.GC</a:t>
            </a:r>
            <a:r>
              <a:rPr lang="en-US" sz="2000" dirty="0" smtClean="0"/>
              <a:t> but most should be avoided</a:t>
            </a:r>
            <a:r>
              <a:rPr lang="en-US" sz="2000" dirty="0" smtClean="0">
                <a:latin typeface="Times" pitchFamily="48" charset="0"/>
              </a:rPr>
              <a:t>!</a:t>
            </a:r>
          </a:p>
          <a:p>
            <a:pPr eaLnBrk="1" hangingPunct="1">
              <a:buNone/>
            </a:pPr>
            <a:endParaRPr lang="en-US" sz="2000" dirty="0" smtClean="0"/>
          </a:p>
        </p:txBody>
      </p:sp>
      <p:sp>
        <p:nvSpPr>
          <p:cNvPr id="3074" name="Title 1"/>
          <p:cNvSpPr>
            <a:spLocks noGrp="1"/>
          </p:cNvSpPr>
          <p:nvPr>
            <p:ph type="title"/>
          </p:nvPr>
        </p:nvSpPr>
        <p:spPr/>
        <p:txBody>
          <a:bodyPr>
            <a:normAutofit/>
          </a:bodyPr>
          <a:lstStyle/>
          <a:p>
            <a:pPr eaLnBrk="1" hangingPunct="1"/>
            <a:r>
              <a:rPr lang="en-US" dirty="0" smtClean="0"/>
              <a:t>The </a:t>
            </a:r>
            <a:r>
              <a:rPr lang="en-US" b="0" dirty="0" err="1" smtClean="0">
                <a:latin typeface="Consolas" pitchFamily="49" charset="0"/>
              </a:rPr>
              <a:t>System.GC</a:t>
            </a:r>
            <a:r>
              <a:rPr lang="en-US" dirty="0" smtClean="0"/>
              <a:t> Type</a:t>
            </a:r>
          </a:p>
        </p:txBody>
      </p:sp>
      <p:graphicFrame>
        <p:nvGraphicFramePr>
          <p:cNvPr id="4" name="Table 3"/>
          <p:cNvGraphicFramePr>
            <a:graphicFrameLocks noGrp="1"/>
          </p:cNvGraphicFramePr>
          <p:nvPr>
            <p:extLst>
              <p:ext uri="{D42A27DB-BD31-4B8C-83A1-F6EECF244321}">
                <p14:modId xmlns:p14="http://schemas.microsoft.com/office/powerpoint/2010/main" val="1554561928"/>
              </p:ext>
            </p:extLst>
          </p:nvPr>
        </p:nvGraphicFramePr>
        <p:xfrm>
          <a:off x="683568" y="1268760"/>
          <a:ext cx="7848872" cy="4856480"/>
        </p:xfrm>
        <a:graphic>
          <a:graphicData uri="http://schemas.openxmlformats.org/drawingml/2006/table">
            <a:tbl>
              <a:tblPr firstRow="1" bandRow="1">
                <a:tableStyleId>{21E4AEA4-8DFA-4A89-87EB-49C32662AFE0}</a:tableStyleId>
              </a:tblPr>
              <a:tblGrid>
                <a:gridCol w="3456384"/>
                <a:gridCol w="4392488"/>
              </a:tblGrid>
              <a:tr h="370840">
                <a:tc>
                  <a:txBody>
                    <a:bodyPr/>
                    <a:lstStyle/>
                    <a:p>
                      <a:r>
                        <a:rPr lang="da-DK" sz="1800" dirty="0" err="1" smtClean="0"/>
                        <a:t>Name</a:t>
                      </a:r>
                      <a:endParaRPr lang="da-DK"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sz="1800" dirty="0" err="1" smtClean="0"/>
                        <a:t>Characteristics</a:t>
                      </a:r>
                      <a:endParaRPr lang="da-DK"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da-DK" sz="1800" dirty="0" err="1" smtClean="0">
                          <a:latin typeface="Consolas" pitchFamily="49" charset="0"/>
                        </a:rPr>
                        <a:t>Collect</a:t>
                      </a:r>
                      <a:r>
                        <a:rPr lang="da-DK" sz="1800" dirty="0" smtClean="0">
                          <a:latin typeface="Consolas" pitchFamily="49" charset="0"/>
                        </a:rPr>
                        <a:t>()</a:t>
                      </a:r>
                      <a:endParaRPr lang="da-DK" sz="1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sz="1800" dirty="0" smtClean="0"/>
                        <a:t>Forces a </a:t>
                      </a:r>
                      <a:r>
                        <a:rPr lang="da-DK" sz="1800" dirty="0" err="1" smtClean="0"/>
                        <a:t>garbage</a:t>
                      </a:r>
                      <a:r>
                        <a:rPr lang="da-DK" sz="1800" dirty="0" smtClean="0"/>
                        <a:t> </a:t>
                      </a:r>
                      <a:r>
                        <a:rPr lang="da-DK" sz="1800" dirty="0" err="1" smtClean="0"/>
                        <a:t>collection</a:t>
                      </a:r>
                      <a:r>
                        <a:rPr lang="da-DK" sz="1800" baseline="0" dirty="0" smtClean="0"/>
                        <a:t> </a:t>
                      </a:r>
                      <a:r>
                        <a:rPr lang="da-DK" sz="1800" dirty="0" smtClean="0"/>
                        <a:t>given</a:t>
                      </a:r>
                    </a:p>
                    <a:p>
                      <a:pPr>
                        <a:buFont typeface="Arial" pitchFamily="34" charset="0"/>
                        <a:buChar char="•"/>
                      </a:pPr>
                      <a:r>
                        <a:rPr lang="da-DK" sz="1800" baseline="0" dirty="0" smtClean="0"/>
                        <a:t> </a:t>
                      </a:r>
                      <a:r>
                        <a:rPr lang="da-DK" sz="1800" dirty="0" smtClean="0"/>
                        <a:t>a generation</a:t>
                      </a:r>
                    </a:p>
                    <a:p>
                      <a:pPr>
                        <a:buFont typeface="Arial" pitchFamily="34" charset="0"/>
                        <a:buChar char="•"/>
                      </a:pPr>
                      <a:r>
                        <a:rPr lang="da-DK" sz="1800" dirty="0" smtClean="0"/>
                        <a:t> a 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da-DK" sz="1800" dirty="0" err="1" smtClean="0">
                          <a:latin typeface="Consolas" pitchFamily="49" charset="0"/>
                        </a:rPr>
                        <a:t>SuppressFinalize</a:t>
                      </a:r>
                      <a:r>
                        <a:rPr lang="da-DK" sz="1800" dirty="0" smtClean="0">
                          <a:latin typeface="Consolas" pitchFamily="49" charset="0"/>
                        </a:rPr>
                        <a:t>()</a:t>
                      </a:r>
                      <a:endParaRPr lang="da-DK" sz="1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sz="1800" dirty="0" err="1" smtClean="0"/>
                        <a:t>Instructs</a:t>
                      </a:r>
                      <a:r>
                        <a:rPr lang="da-DK" sz="1800" baseline="0" dirty="0" smtClean="0"/>
                        <a:t> </a:t>
                      </a:r>
                      <a:r>
                        <a:rPr lang="da-DK" sz="1800" baseline="0" dirty="0" err="1" smtClean="0"/>
                        <a:t>that</a:t>
                      </a:r>
                      <a:r>
                        <a:rPr lang="da-DK" sz="1800" baseline="0" dirty="0" smtClean="0"/>
                        <a:t> the </a:t>
                      </a:r>
                      <a:r>
                        <a:rPr lang="da-DK" sz="1800" baseline="0" dirty="0" err="1" smtClean="0"/>
                        <a:t>object</a:t>
                      </a:r>
                      <a:r>
                        <a:rPr lang="da-DK" sz="1800" baseline="0" dirty="0" smtClean="0"/>
                        <a:t> </a:t>
                      </a:r>
                      <a:r>
                        <a:rPr lang="da-DK" sz="1800" baseline="0" dirty="0" err="1" smtClean="0"/>
                        <a:t>should</a:t>
                      </a:r>
                      <a:r>
                        <a:rPr lang="da-DK" sz="1800" baseline="0" dirty="0" smtClean="0"/>
                        <a:t> not have </a:t>
                      </a:r>
                      <a:r>
                        <a:rPr lang="da-DK" sz="1800" baseline="0" dirty="0" err="1" smtClean="0"/>
                        <a:t>its</a:t>
                      </a:r>
                      <a:r>
                        <a:rPr lang="da-DK" sz="1800" baseline="0" dirty="0" smtClean="0"/>
                        <a:t> </a:t>
                      </a:r>
                      <a:r>
                        <a:rPr lang="da-DK" sz="1800" baseline="0" dirty="0" err="1" smtClean="0">
                          <a:latin typeface="Consolas" pitchFamily="49" charset="0"/>
                        </a:rPr>
                        <a:t>Finalize</a:t>
                      </a:r>
                      <a:r>
                        <a:rPr lang="da-DK" sz="1800" baseline="0" dirty="0" smtClean="0">
                          <a:latin typeface="Consolas" pitchFamily="49" charset="0"/>
                        </a:rPr>
                        <a:t>()</a:t>
                      </a:r>
                      <a:r>
                        <a:rPr lang="da-DK" sz="1800" baseline="0" dirty="0" smtClean="0"/>
                        <a:t> </a:t>
                      </a:r>
                      <a:r>
                        <a:rPr lang="da-DK" sz="1800" baseline="0" dirty="0" err="1" smtClean="0"/>
                        <a:t>method</a:t>
                      </a:r>
                      <a:r>
                        <a:rPr lang="da-DK" sz="1800" baseline="0" dirty="0" smtClean="0"/>
                        <a:t> </a:t>
                      </a:r>
                      <a:r>
                        <a:rPr lang="da-DK" sz="1800" baseline="0" dirty="0" err="1" smtClean="0"/>
                        <a:t>invoked</a:t>
                      </a:r>
                      <a:endParaRPr lang="da-DK"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da-DK" sz="1800" dirty="0" err="1" smtClean="0">
                          <a:latin typeface="Consolas" pitchFamily="49" charset="0"/>
                        </a:rPr>
                        <a:t>WaitForPendingFinalizers</a:t>
                      </a:r>
                      <a:r>
                        <a:rPr lang="da-DK" sz="1800" dirty="0" smtClean="0">
                          <a:latin typeface="Consolas" pitchFamily="49" charset="0"/>
                        </a:rPr>
                        <a:t>()</a:t>
                      </a:r>
                      <a:endParaRPr lang="da-DK" sz="1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sz="1800" dirty="0" err="1" smtClean="0"/>
                        <a:t>Suspends</a:t>
                      </a:r>
                      <a:r>
                        <a:rPr lang="da-DK" sz="1800" baseline="0" dirty="0" smtClean="0"/>
                        <a:t> </a:t>
                      </a:r>
                      <a:r>
                        <a:rPr lang="da-DK" sz="1800" baseline="0" dirty="0" err="1" smtClean="0"/>
                        <a:t>thread</a:t>
                      </a:r>
                      <a:r>
                        <a:rPr lang="da-DK" sz="1800" baseline="0" dirty="0" smtClean="0"/>
                        <a:t> </a:t>
                      </a:r>
                      <a:r>
                        <a:rPr lang="da-DK" sz="1800" baseline="0" dirty="0" err="1" smtClean="0"/>
                        <a:t>until</a:t>
                      </a:r>
                      <a:r>
                        <a:rPr lang="da-DK" sz="1800" baseline="0" dirty="0" smtClean="0"/>
                        <a:t> all </a:t>
                      </a:r>
                      <a:r>
                        <a:rPr lang="da-DK" sz="1800" baseline="0" dirty="0" err="1" smtClean="0"/>
                        <a:t>pending</a:t>
                      </a:r>
                      <a:r>
                        <a:rPr lang="da-DK" sz="1800" baseline="0" dirty="0" smtClean="0"/>
                        <a:t> </a:t>
                      </a:r>
                      <a:r>
                        <a:rPr lang="da-DK" sz="1800" baseline="0" dirty="0" err="1" smtClean="0"/>
                        <a:t>finalizable</a:t>
                      </a:r>
                      <a:r>
                        <a:rPr lang="da-DK" sz="1800" baseline="0" dirty="0" smtClean="0"/>
                        <a:t> </a:t>
                      </a:r>
                      <a:r>
                        <a:rPr lang="da-DK" sz="1800" baseline="0" dirty="0" err="1" smtClean="0"/>
                        <a:t>objects</a:t>
                      </a:r>
                      <a:r>
                        <a:rPr lang="da-DK" sz="1800" baseline="0" dirty="0" smtClean="0"/>
                        <a:t> have </a:t>
                      </a:r>
                      <a:r>
                        <a:rPr lang="da-DK" sz="1800" baseline="0" dirty="0" err="1" smtClean="0"/>
                        <a:t>been</a:t>
                      </a:r>
                      <a:r>
                        <a:rPr lang="da-DK" sz="1800" baseline="0" dirty="0" smtClean="0"/>
                        <a:t> </a:t>
                      </a:r>
                      <a:r>
                        <a:rPr lang="da-DK" sz="1800" baseline="0" dirty="0" err="1" smtClean="0"/>
                        <a:t>finalized</a:t>
                      </a:r>
                      <a:endParaRPr lang="da-DK" sz="18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da-DK" sz="1800" dirty="0" err="1" smtClean="0">
                          <a:latin typeface="Consolas" pitchFamily="49" charset="0"/>
                        </a:rPr>
                        <a:t>ReRegisterForFinalize</a:t>
                      </a:r>
                      <a:r>
                        <a:rPr lang="da-DK" sz="1800" dirty="0" smtClean="0">
                          <a:latin typeface="Consolas" pitchFamily="49" charset="0"/>
                        </a:rPr>
                        <a:t>()</a:t>
                      </a:r>
                      <a:endParaRPr lang="da-DK" sz="1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sz="1800" baseline="0" dirty="0" err="1" smtClean="0"/>
                        <a:t>Requests</a:t>
                      </a:r>
                      <a:r>
                        <a:rPr lang="da-DK" sz="1800" baseline="0" dirty="0" smtClean="0"/>
                        <a:t> </a:t>
                      </a:r>
                      <a:r>
                        <a:rPr lang="da-DK" sz="1800" baseline="0" dirty="0" err="1" smtClean="0"/>
                        <a:t>that</a:t>
                      </a:r>
                      <a:r>
                        <a:rPr lang="da-DK" sz="1800" baseline="0" dirty="0" smtClean="0"/>
                        <a:t> the system </a:t>
                      </a:r>
                      <a:r>
                        <a:rPr lang="da-DK" sz="1800" baseline="0" dirty="0" err="1" smtClean="0"/>
                        <a:t>calls</a:t>
                      </a:r>
                      <a:r>
                        <a:rPr lang="da-DK" sz="1800" baseline="0" dirty="0" smtClean="0"/>
                        <a:t> the </a:t>
                      </a:r>
                      <a:r>
                        <a:rPr lang="da-DK" sz="1800" baseline="0" dirty="0" err="1" smtClean="0"/>
                        <a:t>finalizer</a:t>
                      </a:r>
                      <a:r>
                        <a:rPr lang="da-DK" sz="1800" baseline="0" dirty="0" smtClean="0"/>
                        <a:t> for the </a:t>
                      </a:r>
                      <a:r>
                        <a:rPr lang="da-DK" sz="1800" baseline="0" dirty="0" err="1" smtClean="0"/>
                        <a:t>specified</a:t>
                      </a:r>
                      <a:r>
                        <a:rPr lang="da-DK" sz="1800" baseline="0" dirty="0" smtClean="0"/>
                        <a:t> </a:t>
                      </a:r>
                      <a:r>
                        <a:rPr lang="da-DK" sz="1800" baseline="0" dirty="0" err="1" smtClean="0"/>
                        <a:t>object</a:t>
                      </a:r>
                      <a:endParaRPr lang="da-DK" sz="18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da-DK" sz="1800" dirty="0" err="1" smtClean="0">
                          <a:latin typeface="Consolas" pitchFamily="49" charset="0"/>
                        </a:rPr>
                        <a:t>AddMemoryPressure</a:t>
                      </a:r>
                      <a:r>
                        <a:rPr lang="da-DK" sz="1800" dirty="0" smtClean="0">
                          <a:latin typeface="Consolas" pitchFamily="49" charset="0"/>
                        </a:rPr>
                        <a:t>()</a:t>
                      </a:r>
                      <a:endParaRPr lang="da-DK" sz="1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sz="1800" baseline="0" dirty="0" err="1" smtClean="0"/>
                        <a:t>Informs</a:t>
                      </a:r>
                      <a:r>
                        <a:rPr lang="da-DK" sz="1800" baseline="0" dirty="0" smtClean="0"/>
                        <a:t> the CLR of a large </a:t>
                      </a:r>
                      <a:r>
                        <a:rPr lang="da-DK" sz="1800" baseline="0" dirty="0" err="1" smtClean="0"/>
                        <a:t>allocation</a:t>
                      </a:r>
                      <a:r>
                        <a:rPr lang="da-DK" sz="1800" baseline="0" dirty="0" smtClean="0"/>
                        <a:t> of </a:t>
                      </a:r>
                      <a:r>
                        <a:rPr lang="da-DK" sz="1800" baseline="0" dirty="0" err="1" smtClean="0"/>
                        <a:t>unmanaged</a:t>
                      </a:r>
                      <a:r>
                        <a:rPr lang="da-DK" sz="1800" baseline="0" dirty="0" smtClean="0"/>
                        <a:t> </a:t>
                      </a:r>
                      <a:r>
                        <a:rPr lang="da-DK" sz="1800" baseline="0" dirty="0" err="1" smtClean="0"/>
                        <a:t>memory</a:t>
                      </a:r>
                      <a:endParaRPr lang="da-DK" sz="18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da-DK" sz="1800" dirty="0" err="1" smtClean="0">
                          <a:latin typeface="Consolas" pitchFamily="49" charset="0"/>
                        </a:rPr>
                        <a:t>RemoveMemoryPressure</a:t>
                      </a:r>
                      <a:r>
                        <a:rPr lang="da-DK" sz="1800" dirty="0" smtClean="0">
                          <a:latin typeface="Consolas" pitchFamily="49" charset="0"/>
                        </a:rPr>
                        <a:t>()</a:t>
                      </a:r>
                      <a:endParaRPr lang="da-DK" sz="1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sz="1800" baseline="0" dirty="0" err="1" smtClean="0"/>
                        <a:t>Informs</a:t>
                      </a:r>
                      <a:r>
                        <a:rPr lang="da-DK" sz="1800" baseline="0" dirty="0" smtClean="0"/>
                        <a:t> the CLR of the </a:t>
                      </a:r>
                      <a:r>
                        <a:rPr lang="da-DK" sz="1800" baseline="0" dirty="0" err="1" smtClean="0"/>
                        <a:t>deallocation</a:t>
                      </a:r>
                      <a:r>
                        <a:rPr lang="da-DK" sz="1800" baseline="0" dirty="0" smtClean="0"/>
                        <a:t> of a large </a:t>
                      </a:r>
                      <a:r>
                        <a:rPr lang="da-DK" sz="1800" baseline="0" dirty="0" err="1" smtClean="0"/>
                        <a:t>amount</a:t>
                      </a:r>
                      <a:r>
                        <a:rPr lang="da-DK" sz="1800" baseline="0" dirty="0" smtClean="0"/>
                        <a:t> of </a:t>
                      </a:r>
                      <a:r>
                        <a:rPr lang="da-DK" sz="1800" baseline="0" dirty="0" err="1" smtClean="0"/>
                        <a:t>unmanaged</a:t>
                      </a:r>
                      <a:r>
                        <a:rPr lang="da-DK" sz="1800" baseline="0" dirty="0" smtClean="0"/>
                        <a:t> </a:t>
                      </a:r>
                      <a:r>
                        <a:rPr lang="da-DK" sz="1800" baseline="0" dirty="0" err="1" smtClean="0"/>
                        <a:t>memory</a:t>
                      </a:r>
                      <a:endParaRPr lang="da-DK" sz="18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da-DK" sz="1800" dirty="0" err="1" smtClean="0">
                          <a:latin typeface="Consolas" pitchFamily="49" charset="0"/>
                        </a:rPr>
                        <a:t>KeepAlive</a:t>
                      </a:r>
                      <a:r>
                        <a:rPr lang="da-DK" sz="1800" dirty="0" smtClean="0">
                          <a:latin typeface="Consolas" pitchFamily="49" charset="0"/>
                        </a:rPr>
                        <a:t>()</a:t>
                      </a:r>
                      <a:endParaRPr lang="da-DK" sz="1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sz="1800" baseline="0" dirty="0" smtClean="0"/>
                        <a:t>Forces the </a:t>
                      </a:r>
                      <a:r>
                        <a:rPr lang="da-DK" sz="1800" baseline="0" dirty="0" err="1" smtClean="0"/>
                        <a:t>object</a:t>
                      </a:r>
                      <a:r>
                        <a:rPr lang="da-DK" sz="1800" baseline="0" dirty="0" smtClean="0"/>
                        <a:t> </a:t>
                      </a:r>
                      <a:r>
                        <a:rPr lang="da-DK" sz="1800" baseline="0" dirty="0" err="1" smtClean="0"/>
                        <a:t>alive</a:t>
                      </a:r>
                      <a:endParaRPr lang="da-DK" sz="18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descr="C:\DSE\Icon Experience\V Collections\v_collections_png\objects_people_industries\128x128\shadow\worker2.png"/>
          <p:cNvPicPr>
            <a:picLocks noChangeAspect="1" noChangeArrowheads="1"/>
          </p:cNvPicPr>
          <p:nvPr/>
        </p:nvPicPr>
        <p:blipFill>
          <a:blip r:embed="rId3"/>
          <a:srcRect/>
          <a:stretch>
            <a:fillRect/>
          </a:stretch>
        </p:blipFill>
        <p:spPr bwMode="auto">
          <a:xfrm>
            <a:off x="7924800" y="5638800"/>
            <a:ext cx="1219200" cy="1219200"/>
          </a:xfrm>
          <a:prstGeom prst="rect">
            <a:avLst/>
          </a:prstGeom>
          <a:noFill/>
        </p:spPr>
      </p:pic>
    </p:spTree>
    <p:extLst>
      <p:ext uri="{BB962C8B-B14F-4D97-AF65-F5344CB8AC3E}">
        <p14:creationId xmlns:p14="http://schemas.microsoft.com/office/powerpoint/2010/main" val="344325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r>
              <a:rPr lang="en-US" dirty="0"/>
              <a:t>Introducing Lifetime</a:t>
            </a:r>
          </a:p>
          <a:p>
            <a:r>
              <a:rPr lang="en-US" dirty="0"/>
              <a:t>Enter Garbage Collection</a:t>
            </a:r>
          </a:p>
          <a:p>
            <a:r>
              <a:rPr lang="en-US" b="1" dirty="0">
                <a:effectLst>
                  <a:outerShdw blurRad="38100" dist="38100" dir="2700000" algn="tl">
                    <a:srgbClr val="000000">
                      <a:alpha val="43137"/>
                    </a:srgbClr>
                  </a:outerShdw>
                </a:effectLst>
              </a:rPr>
              <a:t>Class Destructors</a:t>
            </a:r>
          </a:p>
          <a:p>
            <a:r>
              <a:rPr lang="en-US" dirty="0"/>
              <a:t>The Disposable Pattern</a:t>
            </a:r>
          </a:p>
        </p:txBody>
      </p:sp>
      <p:sp>
        <p:nvSpPr>
          <p:cNvPr id="3074" name="Title 1"/>
          <p:cNvSpPr>
            <a:spLocks noGrp="1"/>
          </p:cNvSpPr>
          <p:nvPr>
            <p:ph type="title"/>
          </p:nvPr>
        </p:nvSpPr>
        <p:spPr/>
        <p:txBody>
          <a:bodyPr/>
          <a:lstStyle/>
          <a:p>
            <a:pPr eaLnBrk="1" hangingPunct="1"/>
            <a:r>
              <a:rPr lang="en-US" dirty="0" smtClean="0"/>
              <a:t>Agenda</a:t>
            </a:r>
          </a:p>
        </p:txBody>
      </p:sp>
    </p:spTree>
    <p:extLst>
      <p:ext uri="{BB962C8B-B14F-4D97-AF65-F5344CB8AC3E}">
        <p14:creationId xmlns:p14="http://schemas.microsoft.com/office/powerpoint/2010/main" val="2700691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pPr eaLnBrk="1" hangingPunct="1"/>
            <a:r>
              <a:rPr lang="en-US" sz="2000" dirty="0" smtClean="0"/>
              <a:t>The garbage collector needs to know how to destroy objects</a:t>
            </a:r>
          </a:p>
          <a:p>
            <a:pPr eaLnBrk="1" hangingPunct="1">
              <a:buNone/>
            </a:pPr>
            <a:endParaRPr lang="en-US" sz="2000" dirty="0" smtClean="0"/>
          </a:p>
          <a:p>
            <a:pPr eaLnBrk="1" hangingPunct="1"/>
            <a:r>
              <a:rPr lang="en-US" sz="2000" dirty="0" smtClean="0"/>
              <a:t>The cleanup logic for objects is performed in the </a:t>
            </a:r>
            <a:r>
              <a:rPr lang="en-US" sz="2000" dirty="0" smtClean="0">
                <a:latin typeface="Consolas" pitchFamily="49" charset="0"/>
              </a:rPr>
              <a:t>Finalize()</a:t>
            </a:r>
            <a:r>
              <a:rPr lang="en-US" sz="2000" dirty="0" smtClean="0"/>
              <a:t> method inherited from </a:t>
            </a:r>
            <a:r>
              <a:rPr lang="en-US" sz="2000" dirty="0" err="1" smtClean="0">
                <a:latin typeface="Consolas" pitchFamily="49" charset="0"/>
              </a:rPr>
              <a:t>System.Object</a:t>
            </a:r>
            <a:endParaRPr lang="en-US" sz="2000" dirty="0" smtClean="0">
              <a:latin typeface="Consolas" pitchFamily="49" charset="0"/>
            </a:endParaRPr>
          </a:p>
          <a:p>
            <a:pPr eaLnBrk="1" hangingPunct="1"/>
            <a:r>
              <a:rPr lang="en-US" sz="2000" dirty="0" smtClean="0"/>
              <a:t>This virtual method cannot be overridden or called directly</a:t>
            </a:r>
          </a:p>
          <a:p>
            <a:pPr eaLnBrk="1" hangingPunct="1"/>
            <a:r>
              <a:rPr lang="en-US" sz="2000" dirty="0" smtClean="0"/>
              <a:t>Implement a </a:t>
            </a:r>
            <a:r>
              <a:rPr lang="en-US" sz="2000" i="1" dirty="0" smtClean="0"/>
              <a:t>class destructor</a:t>
            </a:r>
            <a:r>
              <a:rPr lang="en-US" sz="2000" dirty="0" smtClean="0"/>
              <a:t> to override </a:t>
            </a:r>
            <a:r>
              <a:rPr lang="en-US" sz="2000" dirty="0" smtClean="0">
                <a:latin typeface="Consolas" pitchFamily="49" charset="0"/>
              </a:rPr>
              <a:t>Finalize()</a:t>
            </a:r>
            <a:r>
              <a:rPr lang="en-US" sz="2000" dirty="0" smtClean="0"/>
              <a:t> </a:t>
            </a:r>
          </a:p>
          <a:p>
            <a:pPr eaLnBrk="1" hangingPunct="1"/>
            <a:endParaRPr lang="en-US" sz="2000" dirty="0" smtClean="0"/>
          </a:p>
          <a:p>
            <a:pPr eaLnBrk="1" hangingPunct="1"/>
            <a:r>
              <a:rPr lang="en-US" sz="2000" dirty="0" smtClean="0"/>
              <a:t>If present, the garbage collector will invoke destructor just before turning object back into unused memory</a:t>
            </a:r>
          </a:p>
        </p:txBody>
      </p:sp>
      <p:sp>
        <p:nvSpPr>
          <p:cNvPr id="3074" name="Title 1"/>
          <p:cNvSpPr>
            <a:spLocks noGrp="1"/>
          </p:cNvSpPr>
          <p:nvPr>
            <p:ph type="title"/>
          </p:nvPr>
        </p:nvSpPr>
        <p:spPr/>
        <p:txBody>
          <a:bodyPr>
            <a:normAutofit/>
          </a:bodyPr>
          <a:lstStyle/>
          <a:p>
            <a:pPr eaLnBrk="1" hangingPunct="1"/>
            <a:r>
              <a:rPr lang="en-US" dirty="0" smtClean="0"/>
              <a:t>The </a:t>
            </a:r>
            <a:r>
              <a:rPr lang="en-US" b="0" dirty="0" smtClean="0">
                <a:latin typeface="Consolas" pitchFamily="49" charset="0"/>
              </a:rPr>
              <a:t>Finalize()</a:t>
            </a:r>
            <a:r>
              <a:rPr lang="en-US" b="0" dirty="0" smtClean="0"/>
              <a:t> </a:t>
            </a:r>
            <a:r>
              <a:rPr lang="en-US" dirty="0" smtClean="0"/>
              <a:t>Method</a:t>
            </a:r>
          </a:p>
        </p:txBody>
      </p:sp>
    </p:spTree>
    <p:extLst>
      <p:ext uri="{BB962C8B-B14F-4D97-AF65-F5344CB8AC3E}">
        <p14:creationId xmlns:p14="http://schemas.microsoft.com/office/powerpoint/2010/main" val="287864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Autofit/>
          </a:bodyPr>
          <a:lstStyle/>
          <a:p>
            <a:pPr eaLnBrk="1" hangingPunct="1"/>
            <a:r>
              <a:rPr lang="en-US" sz="2000" dirty="0" smtClean="0"/>
              <a:t>Put cleanup logic in the destructor</a:t>
            </a:r>
          </a:p>
          <a:p>
            <a:pPr eaLnBrk="1" hangingPunct="1"/>
            <a:endParaRPr lang="en-US" sz="2000" dirty="0" smtClean="0"/>
          </a:p>
          <a:p>
            <a:pPr eaLnBrk="1" hangingPunct="1"/>
            <a:r>
              <a:rPr lang="en-US" sz="2000" dirty="0" smtClean="0"/>
              <a:t>Similar to constructors, the destructor</a:t>
            </a:r>
            <a:br>
              <a:rPr lang="en-US" sz="2000" dirty="0" smtClean="0"/>
            </a:br>
            <a:r>
              <a:rPr lang="en-US" sz="2000" dirty="0" smtClean="0"/>
              <a:t>is named after the class (but with </a:t>
            </a:r>
            <a:r>
              <a:rPr lang="en-US" sz="2000" dirty="0" smtClean="0">
                <a:latin typeface="Consolas" pitchFamily="49" charset="0"/>
              </a:rPr>
              <a:t>~</a:t>
            </a:r>
            <a:r>
              <a:rPr lang="en-US" sz="2000" dirty="0" smtClean="0"/>
              <a:t>)</a:t>
            </a:r>
          </a:p>
          <a:p>
            <a:pPr eaLnBrk="1" hangingPunct="1"/>
            <a:r>
              <a:rPr lang="en-US" sz="2000" dirty="0" smtClean="0"/>
              <a:t>Similar to constructors, destructors</a:t>
            </a:r>
            <a:br>
              <a:rPr lang="en-US" sz="2000" dirty="0" smtClean="0"/>
            </a:br>
            <a:r>
              <a:rPr lang="en-US" sz="2000" dirty="0" smtClean="0"/>
              <a:t>have no return type</a:t>
            </a:r>
          </a:p>
          <a:p>
            <a:pPr eaLnBrk="1" hangingPunct="1"/>
            <a:endParaRPr lang="en-US" sz="2000" dirty="0" smtClean="0"/>
          </a:p>
          <a:p>
            <a:pPr eaLnBrk="1" hangingPunct="1"/>
            <a:r>
              <a:rPr lang="en-US" sz="2000" dirty="0" smtClean="0"/>
              <a:t>No access modifier is allowed</a:t>
            </a:r>
          </a:p>
          <a:p>
            <a:pPr eaLnBrk="1" hangingPunct="1"/>
            <a:r>
              <a:rPr lang="en-US" sz="2000" dirty="0" smtClean="0"/>
              <a:t>Just a single destructor (with no</a:t>
            </a:r>
            <a:br>
              <a:rPr lang="en-US" sz="2000" dirty="0" smtClean="0"/>
            </a:br>
            <a:r>
              <a:rPr lang="en-US" sz="2000" dirty="0" smtClean="0"/>
              <a:t>parameters!) is allowed</a:t>
            </a:r>
          </a:p>
        </p:txBody>
      </p:sp>
      <p:sp>
        <p:nvSpPr>
          <p:cNvPr id="3074" name="Title 1"/>
          <p:cNvSpPr>
            <a:spLocks noGrp="1"/>
          </p:cNvSpPr>
          <p:nvPr>
            <p:ph type="title"/>
          </p:nvPr>
        </p:nvSpPr>
        <p:spPr/>
        <p:txBody>
          <a:bodyPr>
            <a:normAutofit/>
          </a:bodyPr>
          <a:lstStyle/>
          <a:p>
            <a:pPr eaLnBrk="1" hangingPunct="1"/>
            <a:r>
              <a:rPr lang="en-US" dirty="0" smtClean="0"/>
              <a:t>Defining Destructors</a:t>
            </a:r>
          </a:p>
        </p:txBody>
      </p:sp>
      <p:sp>
        <p:nvSpPr>
          <p:cNvPr id="4" name="Content Placeholder 2"/>
          <p:cNvSpPr txBox="1">
            <a:spLocks/>
          </p:cNvSpPr>
          <p:nvPr/>
        </p:nvSpPr>
        <p:spPr bwMode="auto">
          <a:xfrm>
            <a:off x="5220072" y="1628800"/>
            <a:ext cx="2592288" cy="2520280"/>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err="1" smtClean="0">
                <a:latin typeface="Consolas" pitchFamily="49" charset="0"/>
              </a:rPr>
              <a:t>class</a:t>
            </a:r>
            <a:r>
              <a:rPr lang="da-DK" dirty="0" smtClean="0">
                <a:latin typeface="Consolas" pitchFamily="49" charset="0"/>
              </a:rPr>
              <a:t> </a:t>
            </a:r>
            <a:r>
              <a:rPr lang="da-DK" dirty="0" err="1" smtClean="0">
                <a:latin typeface="Consolas" pitchFamily="49" charset="0"/>
              </a:rPr>
              <a:t>DataHandler</a:t>
            </a:r>
            <a:endParaRPr lang="da-DK" dirty="0" smtClean="0">
              <a:latin typeface="Consolas" pitchFamily="49" charset="0"/>
            </a:endParaRPr>
          </a:p>
          <a:p>
            <a:r>
              <a:rPr lang="da-DK" kern="0" dirty="0" smtClean="0">
                <a:latin typeface="Consolas" pitchFamily="49" charset="0"/>
              </a:rPr>
              <a:t>{  ...</a:t>
            </a:r>
          </a:p>
          <a:p>
            <a:r>
              <a:rPr lang="da-DK" kern="0" dirty="0" smtClean="0">
                <a:latin typeface="Consolas" pitchFamily="49" charset="0"/>
              </a:rPr>
              <a:t>   </a:t>
            </a:r>
            <a:r>
              <a:rPr lang="da-DK" kern="0" dirty="0" err="1" smtClean="0">
                <a:latin typeface="Consolas" pitchFamily="49" charset="0"/>
              </a:rPr>
              <a:t>FileStream</a:t>
            </a:r>
            <a:r>
              <a:rPr lang="da-DK" kern="0" dirty="0" smtClean="0">
                <a:latin typeface="Consolas" pitchFamily="49" charset="0"/>
              </a:rPr>
              <a:t> </a:t>
            </a:r>
            <a:r>
              <a:rPr lang="da-DK" kern="0" dirty="0" err="1" smtClean="0">
                <a:latin typeface="Consolas" pitchFamily="49" charset="0"/>
              </a:rPr>
              <a:t>fs</a:t>
            </a:r>
            <a:r>
              <a:rPr lang="da-DK" kern="0" dirty="0" smtClean="0">
                <a:latin typeface="Consolas" pitchFamily="49" charset="0"/>
              </a:rPr>
              <a:t>;</a:t>
            </a:r>
          </a:p>
          <a:p>
            <a:r>
              <a:rPr lang="da-DK" kern="0" dirty="0" smtClean="0">
                <a:latin typeface="Consolas" pitchFamily="49" charset="0"/>
              </a:rPr>
              <a:t>   </a:t>
            </a:r>
          </a:p>
          <a:p>
            <a:r>
              <a:rPr lang="da-DK" kern="0" dirty="0" smtClean="0">
                <a:latin typeface="Consolas" pitchFamily="49" charset="0"/>
              </a:rPr>
              <a:t>   </a:t>
            </a:r>
            <a:r>
              <a:rPr lang="da-DK" b="1" kern="0" dirty="0" smtClean="0">
                <a:latin typeface="Consolas" pitchFamily="49" charset="0"/>
              </a:rPr>
              <a:t>~</a:t>
            </a:r>
            <a:r>
              <a:rPr lang="da-DK" b="1" dirty="0" err="1" smtClean="0">
                <a:latin typeface="Consolas" pitchFamily="49" charset="0"/>
              </a:rPr>
              <a:t>DataHandler</a:t>
            </a:r>
            <a:r>
              <a:rPr lang="da-DK" b="1" kern="0" dirty="0" smtClean="0">
                <a:latin typeface="Consolas" pitchFamily="49" charset="0"/>
              </a:rPr>
              <a:t>()</a:t>
            </a:r>
          </a:p>
          <a:p>
            <a:r>
              <a:rPr lang="da-DK" kern="0" dirty="0" smtClean="0">
                <a:latin typeface="Consolas" pitchFamily="49" charset="0"/>
              </a:rPr>
              <a:t>   {</a:t>
            </a:r>
          </a:p>
          <a:p>
            <a:r>
              <a:rPr lang="da-DK" kern="0" dirty="0" smtClean="0">
                <a:latin typeface="Consolas" pitchFamily="49" charset="0"/>
              </a:rPr>
              <a:t>      </a:t>
            </a:r>
            <a:r>
              <a:rPr lang="da-DK" kern="0" dirty="0" err="1" smtClean="0">
                <a:latin typeface="Consolas" pitchFamily="49" charset="0"/>
              </a:rPr>
              <a:t>fs.Close</a:t>
            </a:r>
            <a:r>
              <a:rPr lang="da-DK" kern="0" dirty="0" smtClean="0">
                <a:latin typeface="Consolas" pitchFamily="49" charset="0"/>
              </a:rPr>
              <a:t>();</a:t>
            </a:r>
          </a:p>
          <a:p>
            <a:r>
              <a:rPr lang="da-DK" kern="0" dirty="0" smtClean="0">
                <a:latin typeface="Consolas" pitchFamily="49" charset="0"/>
              </a:rPr>
              <a:t>   }</a:t>
            </a:r>
          </a:p>
          <a:p>
            <a:r>
              <a:rPr lang="da-DK" kern="0" dirty="0" smtClean="0">
                <a:latin typeface="Consolas" pitchFamily="49" charset="0"/>
              </a:rPr>
              <a:t>}</a:t>
            </a:r>
          </a:p>
        </p:txBody>
      </p:sp>
      <p:pic>
        <p:nvPicPr>
          <p:cNvPr id="5" name="Picture 4" descr="C:\DSE\Icon Experience\V Collections\v_collections_png\objects_people_industries\128x128\shadow\worker2.png"/>
          <p:cNvPicPr>
            <a:picLocks noChangeAspect="1" noChangeArrowheads="1"/>
          </p:cNvPicPr>
          <p:nvPr/>
        </p:nvPicPr>
        <p:blipFill>
          <a:blip r:embed="rId3"/>
          <a:srcRect/>
          <a:stretch>
            <a:fillRect/>
          </a:stretch>
        </p:blipFill>
        <p:spPr bwMode="auto">
          <a:xfrm>
            <a:off x="7924800" y="5638800"/>
            <a:ext cx="1219200" cy="1219200"/>
          </a:xfrm>
          <a:prstGeom prst="rect">
            <a:avLst/>
          </a:prstGeom>
          <a:noFill/>
        </p:spPr>
      </p:pic>
    </p:spTree>
    <p:extLst>
      <p:ext uri="{BB962C8B-B14F-4D97-AF65-F5344CB8AC3E}">
        <p14:creationId xmlns:p14="http://schemas.microsoft.com/office/powerpoint/2010/main" val="2218093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pPr eaLnBrk="1" hangingPunct="1"/>
            <a:r>
              <a:rPr lang="en-US" sz="2000" dirty="0" smtClean="0"/>
              <a:t>Destructors are invoked by following the inheritance chain from most specialized first to most general last</a:t>
            </a:r>
          </a:p>
        </p:txBody>
      </p:sp>
      <p:sp>
        <p:nvSpPr>
          <p:cNvPr id="3074" name="Title 1"/>
          <p:cNvSpPr>
            <a:spLocks noGrp="1"/>
          </p:cNvSpPr>
          <p:nvPr>
            <p:ph type="title"/>
          </p:nvPr>
        </p:nvSpPr>
        <p:spPr/>
        <p:txBody>
          <a:bodyPr>
            <a:normAutofit/>
          </a:bodyPr>
          <a:lstStyle/>
          <a:p>
            <a:pPr eaLnBrk="1" hangingPunct="1"/>
            <a:r>
              <a:rPr lang="en-US" dirty="0" smtClean="0"/>
              <a:t>Destructors and Inheritance</a:t>
            </a:r>
          </a:p>
        </p:txBody>
      </p:sp>
      <p:sp>
        <p:nvSpPr>
          <p:cNvPr id="4" name="Content Placeholder 2"/>
          <p:cNvSpPr txBox="1">
            <a:spLocks/>
          </p:cNvSpPr>
          <p:nvPr/>
        </p:nvSpPr>
        <p:spPr bwMode="auto">
          <a:xfrm>
            <a:off x="105182" y="2200697"/>
            <a:ext cx="4394810" cy="3087224"/>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err="1" smtClean="0">
                <a:latin typeface="Consolas" pitchFamily="49" charset="0"/>
              </a:rPr>
              <a:t>class</a:t>
            </a:r>
            <a:r>
              <a:rPr lang="da-DK" dirty="0" smtClean="0">
                <a:latin typeface="Consolas" pitchFamily="49" charset="0"/>
              </a:rPr>
              <a:t> A</a:t>
            </a:r>
          </a:p>
          <a:p>
            <a:r>
              <a:rPr lang="da-DK" dirty="0" smtClean="0">
                <a:latin typeface="Consolas" pitchFamily="49" charset="0"/>
              </a:rPr>
              <a:t>{</a:t>
            </a:r>
          </a:p>
          <a:p>
            <a:r>
              <a:rPr lang="da-DK" dirty="0" smtClean="0">
                <a:latin typeface="Consolas" pitchFamily="49" charset="0"/>
              </a:rPr>
              <a:t>   public A()</a:t>
            </a:r>
          </a:p>
          <a:p>
            <a:r>
              <a:rPr lang="da-DK" dirty="0" smtClean="0">
                <a:latin typeface="Consolas" pitchFamily="49" charset="0"/>
              </a:rPr>
              <a:t>   {</a:t>
            </a:r>
          </a:p>
          <a:p>
            <a:r>
              <a:rPr lang="da-DK" dirty="0" smtClean="0">
                <a:latin typeface="Consolas" pitchFamily="49" charset="0"/>
              </a:rPr>
              <a:t>      </a:t>
            </a:r>
            <a:r>
              <a:rPr lang="da-DK" dirty="0" err="1" smtClean="0">
                <a:latin typeface="Consolas" pitchFamily="49" charset="0"/>
              </a:rPr>
              <a:t>Console.WriteLine</a:t>
            </a:r>
            <a:r>
              <a:rPr lang="da-DK" dirty="0" smtClean="0">
                <a:latin typeface="Consolas" pitchFamily="49" charset="0"/>
              </a:rPr>
              <a:t>( "A()" );</a:t>
            </a:r>
          </a:p>
          <a:p>
            <a:r>
              <a:rPr lang="da-DK" dirty="0" smtClean="0">
                <a:latin typeface="Consolas" pitchFamily="49" charset="0"/>
              </a:rPr>
              <a:t>   }</a:t>
            </a:r>
          </a:p>
          <a:p>
            <a:r>
              <a:rPr lang="da-DK" dirty="0" smtClean="0">
                <a:latin typeface="Consolas" pitchFamily="49" charset="0"/>
              </a:rPr>
              <a:t>   ~A()</a:t>
            </a:r>
          </a:p>
          <a:p>
            <a:r>
              <a:rPr lang="da-DK" dirty="0" smtClean="0">
                <a:latin typeface="Consolas" pitchFamily="49" charset="0"/>
              </a:rPr>
              <a:t>   {</a:t>
            </a:r>
          </a:p>
          <a:p>
            <a:r>
              <a:rPr lang="da-DK" dirty="0" smtClean="0">
                <a:latin typeface="Consolas" pitchFamily="49" charset="0"/>
              </a:rPr>
              <a:t>      </a:t>
            </a:r>
            <a:r>
              <a:rPr lang="da-DK" dirty="0" err="1" smtClean="0">
                <a:latin typeface="Consolas" pitchFamily="49" charset="0"/>
              </a:rPr>
              <a:t>Console.WriteLine</a:t>
            </a:r>
            <a:r>
              <a:rPr lang="da-DK" dirty="0" smtClean="0">
                <a:latin typeface="Consolas" pitchFamily="49" charset="0"/>
              </a:rPr>
              <a:t>( "~A()" );</a:t>
            </a:r>
          </a:p>
          <a:p>
            <a:r>
              <a:rPr lang="da-DK" dirty="0" smtClean="0">
                <a:latin typeface="Consolas" pitchFamily="49" charset="0"/>
              </a:rPr>
              <a:t>   }</a:t>
            </a:r>
          </a:p>
          <a:p>
            <a:r>
              <a:rPr lang="da-DK" dirty="0" smtClean="0">
                <a:latin typeface="Consolas" pitchFamily="49" charset="0"/>
              </a:rPr>
              <a:t>}</a:t>
            </a:r>
            <a:endParaRPr lang="da-DK" kern="0" dirty="0" smtClean="0">
              <a:latin typeface="Consolas" pitchFamily="49" charset="0"/>
            </a:endParaRPr>
          </a:p>
        </p:txBody>
      </p:sp>
      <p:pic>
        <p:nvPicPr>
          <p:cNvPr id="5" name="Picture 4" descr="C:\DSE\Icon Experience\V Collections\v_collections_png\objects_people_industries\128x128\shadow\worker2.png"/>
          <p:cNvPicPr>
            <a:picLocks noChangeAspect="1" noChangeArrowheads="1"/>
          </p:cNvPicPr>
          <p:nvPr/>
        </p:nvPicPr>
        <p:blipFill>
          <a:blip r:embed="rId3"/>
          <a:srcRect/>
          <a:stretch>
            <a:fillRect/>
          </a:stretch>
        </p:blipFill>
        <p:spPr bwMode="auto">
          <a:xfrm>
            <a:off x="7924800" y="5638800"/>
            <a:ext cx="1219200" cy="1219200"/>
          </a:xfrm>
          <a:prstGeom prst="rect">
            <a:avLst/>
          </a:prstGeom>
          <a:noFill/>
        </p:spPr>
      </p:pic>
      <p:sp>
        <p:nvSpPr>
          <p:cNvPr id="6" name="Content Placeholder 2"/>
          <p:cNvSpPr txBox="1">
            <a:spLocks/>
          </p:cNvSpPr>
          <p:nvPr/>
        </p:nvSpPr>
        <p:spPr bwMode="auto">
          <a:xfrm>
            <a:off x="4602396" y="2200689"/>
            <a:ext cx="4427984" cy="3087224"/>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err="1" smtClean="0">
                <a:latin typeface="Consolas" pitchFamily="49" charset="0"/>
              </a:rPr>
              <a:t>class</a:t>
            </a:r>
            <a:r>
              <a:rPr lang="da-DK" dirty="0" smtClean="0">
                <a:latin typeface="Consolas" pitchFamily="49" charset="0"/>
              </a:rPr>
              <a:t> B : A</a:t>
            </a:r>
          </a:p>
          <a:p>
            <a:r>
              <a:rPr lang="da-DK" dirty="0" smtClean="0">
                <a:latin typeface="Consolas" pitchFamily="49" charset="0"/>
              </a:rPr>
              <a:t>{</a:t>
            </a:r>
          </a:p>
          <a:p>
            <a:r>
              <a:rPr lang="da-DK" dirty="0" smtClean="0">
                <a:latin typeface="Consolas" pitchFamily="49" charset="0"/>
              </a:rPr>
              <a:t>   public B()</a:t>
            </a:r>
          </a:p>
          <a:p>
            <a:r>
              <a:rPr lang="da-DK" dirty="0" smtClean="0">
                <a:latin typeface="Consolas" pitchFamily="49" charset="0"/>
              </a:rPr>
              <a:t>   {</a:t>
            </a:r>
          </a:p>
          <a:p>
            <a:r>
              <a:rPr lang="da-DK" dirty="0" smtClean="0">
                <a:latin typeface="Consolas" pitchFamily="49" charset="0"/>
              </a:rPr>
              <a:t>      </a:t>
            </a:r>
            <a:r>
              <a:rPr lang="da-DK" dirty="0" err="1" smtClean="0">
                <a:latin typeface="Consolas" pitchFamily="49" charset="0"/>
              </a:rPr>
              <a:t>Console.WriteLine</a:t>
            </a:r>
            <a:r>
              <a:rPr lang="da-DK" dirty="0" smtClean="0">
                <a:latin typeface="Consolas" pitchFamily="49" charset="0"/>
              </a:rPr>
              <a:t>( "B()" );</a:t>
            </a:r>
          </a:p>
          <a:p>
            <a:r>
              <a:rPr lang="da-DK" dirty="0" smtClean="0">
                <a:latin typeface="Consolas" pitchFamily="49" charset="0"/>
              </a:rPr>
              <a:t>   }</a:t>
            </a:r>
          </a:p>
          <a:p>
            <a:r>
              <a:rPr lang="da-DK" dirty="0" smtClean="0">
                <a:latin typeface="Consolas" pitchFamily="49" charset="0"/>
              </a:rPr>
              <a:t>   ~B()</a:t>
            </a:r>
          </a:p>
          <a:p>
            <a:r>
              <a:rPr lang="da-DK" dirty="0" smtClean="0">
                <a:latin typeface="Consolas" pitchFamily="49" charset="0"/>
              </a:rPr>
              <a:t>   {</a:t>
            </a:r>
          </a:p>
          <a:p>
            <a:r>
              <a:rPr lang="da-DK" dirty="0" smtClean="0">
                <a:latin typeface="Consolas" pitchFamily="49" charset="0"/>
              </a:rPr>
              <a:t>      </a:t>
            </a:r>
            <a:r>
              <a:rPr lang="da-DK" dirty="0" err="1" smtClean="0">
                <a:latin typeface="Consolas" pitchFamily="49" charset="0"/>
              </a:rPr>
              <a:t>Console.WriteLine</a:t>
            </a:r>
            <a:r>
              <a:rPr lang="da-DK" dirty="0" smtClean="0">
                <a:latin typeface="Consolas" pitchFamily="49" charset="0"/>
              </a:rPr>
              <a:t>( "~B()" );</a:t>
            </a:r>
          </a:p>
          <a:p>
            <a:r>
              <a:rPr lang="da-DK" dirty="0" smtClean="0">
                <a:latin typeface="Consolas" pitchFamily="49" charset="0"/>
              </a:rPr>
              <a:t>   }</a:t>
            </a:r>
          </a:p>
          <a:p>
            <a:r>
              <a:rPr lang="da-DK" dirty="0" smtClean="0">
                <a:latin typeface="Consolas" pitchFamily="49" charset="0"/>
              </a:rPr>
              <a:t>}</a:t>
            </a:r>
            <a:endParaRPr lang="da-DK" kern="0" dirty="0" smtClean="0">
              <a:latin typeface="Consolas" pitchFamily="49" charset="0"/>
            </a:endParaRPr>
          </a:p>
        </p:txBody>
      </p:sp>
      <p:sp>
        <p:nvSpPr>
          <p:cNvPr id="7" name="Content Placeholder 2"/>
          <p:cNvSpPr txBox="1">
            <a:spLocks/>
          </p:cNvSpPr>
          <p:nvPr/>
        </p:nvSpPr>
        <p:spPr bwMode="auto">
          <a:xfrm>
            <a:off x="1907704" y="5364332"/>
            <a:ext cx="5072098" cy="1161012"/>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B </a:t>
            </a:r>
            <a:r>
              <a:rPr lang="da-DK" dirty="0" err="1" smtClean="0">
                <a:latin typeface="Consolas" pitchFamily="49" charset="0"/>
              </a:rPr>
              <a:t>b</a:t>
            </a:r>
            <a:r>
              <a:rPr lang="da-DK" dirty="0" smtClean="0">
                <a:latin typeface="Consolas" pitchFamily="49" charset="0"/>
              </a:rPr>
              <a:t> = new B();</a:t>
            </a:r>
          </a:p>
          <a:p>
            <a:r>
              <a:rPr lang="da-DK" dirty="0" smtClean="0">
                <a:latin typeface="Consolas" pitchFamily="49" charset="0"/>
              </a:rPr>
              <a:t>b = </a:t>
            </a:r>
            <a:r>
              <a:rPr lang="da-DK" dirty="0" err="1" smtClean="0">
                <a:latin typeface="Consolas" pitchFamily="49" charset="0"/>
              </a:rPr>
              <a:t>null</a:t>
            </a:r>
            <a:r>
              <a:rPr lang="da-DK" dirty="0" smtClean="0">
                <a:latin typeface="Consolas" pitchFamily="49" charset="0"/>
              </a:rPr>
              <a:t>;</a:t>
            </a:r>
          </a:p>
          <a:p>
            <a:r>
              <a:rPr lang="da-DK" dirty="0" err="1" smtClean="0">
                <a:latin typeface="Consolas" pitchFamily="49" charset="0"/>
              </a:rPr>
              <a:t>GC.Collect</a:t>
            </a:r>
            <a:r>
              <a:rPr lang="da-DK" dirty="0" smtClean="0">
                <a:latin typeface="Consolas" pitchFamily="49" charset="0"/>
              </a:rPr>
              <a:t>();</a:t>
            </a:r>
          </a:p>
          <a:p>
            <a:r>
              <a:rPr lang="da-DK" dirty="0" err="1" smtClean="0">
                <a:latin typeface="Consolas" pitchFamily="49" charset="0"/>
              </a:rPr>
              <a:t>GC.WaitForPendingFinalizers</a:t>
            </a:r>
            <a:r>
              <a:rPr lang="da-DK" dirty="0" smtClean="0">
                <a:latin typeface="Consolas" pitchFamily="49" charset="0"/>
              </a:rPr>
              <a:t>(); // </a:t>
            </a:r>
            <a:r>
              <a:rPr lang="da-DK" b="1" dirty="0" smtClean="0">
                <a:latin typeface="Consolas" pitchFamily="49" charset="0"/>
              </a:rPr>
              <a:t>???</a:t>
            </a:r>
            <a:endParaRPr lang="da-DK" b="1" kern="0" dirty="0" smtClean="0">
              <a:latin typeface="Consolas" pitchFamily="49" charset="0"/>
            </a:endParaRPr>
          </a:p>
        </p:txBody>
      </p:sp>
    </p:spTree>
    <p:extLst>
      <p:ext uri="{BB962C8B-B14F-4D97-AF65-F5344CB8AC3E}">
        <p14:creationId xmlns:p14="http://schemas.microsoft.com/office/powerpoint/2010/main" val="4045831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pPr eaLnBrk="1" hangingPunct="1"/>
            <a:r>
              <a:rPr lang="en-US" sz="2000" dirty="0" smtClean="0"/>
              <a:t>The finalization process takes place after “ordinary” garbage collection</a:t>
            </a:r>
          </a:p>
          <a:p>
            <a:pPr eaLnBrk="1" hangingPunct="1"/>
            <a:endParaRPr lang="en-US" sz="2000" dirty="0" smtClean="0"/>
          </a:p>
          <a:p>
            <a:pPr eaLnBrk="1" hangingPunct="1"/>
            <a:r>
              <a:rPr lang="en-US" sz="2000" dirty="0" smtClean="0"/>
              <a:t>If your class has only managed resources, you should use a destructor!</a:t>
            </a:r>
          </a:p>
          <a:p>
            <a:pPr eaLnBrk="1" hangingPunct="1"/>
            <a:r>
              <a:rPr lang="en-US" sz="2000" dirty="0" smtClean="0"/>
              <a:t>Avoid destructors whenever possible</a:t>
            </a:r>
          </a:p>
          <a:p>
            <a:pPr lvl="1" eaLnBrk="1" hangingPunct="1"/>
            <a:r>
              <a:rPr lang="en-US" sz="1800" dirty="0" smtClean="0"/>
              <a:t>Costs time</a:t>
            </a:r>
          </a:p>
          <a:p>
            <a:pPr lvl="1" eaLnBrk="1" hangingPunct="1"/>
            <a:r>
              <a:rPr lang="en-US" sz="1800" dirty="0" smtClean="0"/>
              <a:t>Hard to debug</a:t>
            </a:r>
          </a:p>
          <a:p>
            <a:pPr lvl="1" eaLnBrk="1" hangingPunct="1"/>
            <a:r>
              <a:rPr lang="en-US" sz="1800" dirty="0" smtClean="0"/>
              <a:t>Prolongs object life and memory usage</a:t>
            </a:r>
          </a:p>
          <a:p>
            <a:pPr lvl="1" eaLnBrk="1" hangingPunct="1"/>
            <a:endParaRPr lang="en-US" sz="1800" dirty="0" smtClean="0"/>
          </a:p>
          <a:p>
            <a:pPr eaLnBrk="1" hangingPunct="1"/>
            <a:r>
              <a:rPr lang="en-US" sz="2000" dirty="0" smtClean="0"/>
              <a:t>Cannot know exactly when finalization takes place…!</a:t>
            </a:r>
          </a:p>
          <a:p>
            <a:pPr eaLnBrk="1" hangingPunct="1"/>
            <a:endParaRPr lang="en-US" sz="2000" dirty="0" smtClean="0"/>
          </a:p>
        </p:txBody>
      </p:sp>
      <p:sp>
        <p:nvSpPr>
          <p:cNvPr id="3074" name="Title 1"/>
          <p:cNvSpPr>
            <a:spLocks noGrp="1"/>
          </p:cNvSpPr>
          <p:nvPr>
            <p:ph type="title"/>
          </p:nvPr>
        </p:nvSpPr>
        <p:spPr/>
        <p:txBody>
          <a:bodyPr>
            <a:normAutofit/>
          </a:bodyPr>
          <a:lstStyle/>
          <a:p>
            <a:pPr eaLnBrk="1" hangingPunct="1"/>
            <a:r>
              <a:rPr lang="en-US" dirty="0" smtClean="0"/>
              <a:t>Be Careful Out There!</a:t>
            </a:r>
          </a:p>
        </p:txBody>
      </p:sp>
    </p:spTree>
    <p:extLst>
      <p:ext uri="{BB962C8B-B14F-4D97-AF65-F5344CB8AC3E}">
        <p14:creationId xmlns:p14="http://schemas.microsoft.com/office/powerpoint/2010/main" val="2242468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r>
              <a:rPr lang="en-US" dirty="0"/>
              <a:t>Introducing Lifetime</a:t>
            </a:r>
          </a:p>
          <a:p>
            <a:r>
              <a:rPr lang="en-US" dirty="0"/>
              <a:t>Enter Garbage Collection</a:t>
            </a:r>
          </a:p>
          <a:p>
            <a:r>
              <a:rPr lang="en-US" dirty="0"/>
              <a:t>Class Destructors</a:t>
            </a:r>
          </a:p>
          <a:p>
            <a:r>
              <a:rPr lang="en-US" b="1" dirty="0">
                <a:effectLst>
                  <a:outerShdw blurRad="38100" dist="38100" dir="2700000" algn="tl">
                    <a:srgbClr val="000000">
                      <a:alpha val="43137"/>
                    </a:srgbClr>
                  </a:outerShdw>
                </a:effectLst>
              </a:rPr>
              <a:t>The Disposable Pattern</a:t>
            </a:r>
          </a:p>
        </p:txBody>
      </p:sp>
      <p:sp>
        <p:nvSpPr>
          <p:cNvPr id="3074" name="Title 1"/>
          <p:cNvSpPr>
            <a:spLocks noGrp="1"/>
          </p:cNvSpPr>
          <p:nvPr>
            <p:ph type="title"/>
          </p:nvPr>
        </p:nvSpPr>
        <p:spPr/>
        <p:txBody>
          <a:bodyPr/>
          <a:lstStyle/>
          <a:p>
            <a:pPr eaLnBrk="1" hangingPunct="1"/>
            <a:r>
              <a:rPr lang="en-US" dirty="0" smtClean="0"/>
              <a:t>Agenda</a:t>
            </a:r>
          </a:p>
        </p:txBody>
      </p:sp>
    </p:spTree>
    <p:extLst>
      <p:ext uri="{BB962C8B-B14F-4D97-AF65-F5344CB8AC3E}">
        <p14:creationId xmlns:p14="http://schemas.microsoft.com/office/powerpoint/2010/main" val="382789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pPr eaLnBrk="1" hangingPunct="1"/>
            <a:r>
              <a:rPr lang="en-US" sz="2000" dirty="0" smtClean="0"/>
              <a:t>Solution 1: Implement a destructor with cleanup logic</a:t>
            </a:r>
          </a:p>
          <a:p>
            <a:pPr eaLnBrk="1" hangingPunct="1"/>
            <a:r>
              <a:rPr lang="en-US" sz="2000" dirty="0" smtClean="0"/>
              <a:t>Solution 2: Implement an explicit </a:t>
            </a:r>
            <a:r>
              <a:rPr lang="en-US" sz="2000" dirty="0" smtClean="0">
                <a:latin typeface="Consolas" pitchFamily="49" charset="0"/>
              </a:rPr>
              <a:t>Dispose()</a:t>
            </a:r>
            <a:r>
              <a:rPr lang="en-US" sz="2000" dirty="0" smtClean="0"/>
              <a:t> method and remember to invoke it!</a:t>
            </a:r>
          </a:p>
          <a:p>
            <a:pPr eaLnBrk="1" hangingPunct="1"/>
            <a:r>
              <a:rPr lang="en-US" sz="2000" dirty="0" smtClean="0"/>
              <a:t>Both solutions have shortcomings…</a:t>
            </a:r>
          </a:p>
          <a:p>
            <a:pPr eaLnBrk="1" hangingPunct="1"/>
            <a:endParaRPr lang="en-US" sz="2000" dirty="0" smtClean="0"/>
          </a:p>
          <a:p>
            <a:pPr eaLnBrk="1" hangingPunct="1"/>
            <a:r>
              <a:rPr lang="en-US" sz="2000" dirty="0" smtClean="0"/>
              <a:t>Best solution is to </a:t>
            </a:r>
            <a:r>
              <a:rPr lang="en-US" sz="2000" i="1" dirty="0" smtClean="0"/>
              <a:t>combine</a:t>
            </a:r>
            <a:r>
              <a:rPr lang="en-US" sz="2000" dirty="0" smtClean="0"/>
              <a:t> 1 + 2:</a:t>
            </a:r>
          </a:p>
          <a:p>
            <a:pPr lvl="1" eaLnBrk="1" hangingPunct="1"/>
            <a:r>
              <a:rPr lang="en-US" sz="1800" dirty="0" smtClean="0"/>
              <a:t>Try to remember to invoke </a:t>
            </a:r>
            <a:r>
              <a:rPr lang="en-US" sz="1800" dirty="0" smtClean="0">
                <a:latin typeface="Consolas" pitchFamily="49" charset="0"/>
              </a:rPr>
              <a:t>Dispose()</a:t>
            </a:r>
            <a:r>
              <a:rPr lang="en-US" sz="1800" dirty="0" smtClean="0"/>
              <a:t> for deterministic cleanup</a:t>
            </a:r>
          </a:p>
          <a:p>
            <a:pPr lvl="1" eaLnBrk="1" hangingPunct="1"/>
            <a:r>
              <a:rPr lang="en-US" sz="1800" dirty="0" smtClean="0"/>
              <a:t>If you don’t, the garbage collector will eventually clean it up</a:t>
            </a:r>
          </a:p>
          <a:p>
            <a:pPr lvl="1" eaLnBrk="1" hangingPunct="1"/>
            <a:endParaRPr lang="en-US" sz="1800" dirty="0" smtClean="0"/>
          </a:p>
          <a:p>
            <a:pPr eaLnBrk="1" hangingPunct="1"/>
            <a:r>
              <a:rPr lang="en-US" sz="2000" dirty="0" smtClean="0"/>
              <a:t>This is the philosophy behind implementing </a:t>
            </a:r>
            <a:r>
              <a:rPr lang="en-US" sz="2000" dirty="0" err="1" smtClean="0">
                <a:latin typeface="Consolas" pitchFamily="49" charset="0"/>
              </a:rPr>
              <a:t>IDisposable</a:t>
            </a:r>
            <a:endParaRPr lang="en-US" sz="2000" dirty="0" smtClean="0">
              <a:latin typeface="Consolas" pitchFamily="49" charset="0"/>
            </a:endParaRPr>
          </a:p>
        </p:txBody>
      </p:sp>
      <p:sp>
        <p:nvSpPr>
          <p:cNvPr id="3074" name="Title 1"/>
          <p:cNvSpPr>
            <a:spLocks noGrp="1"/>
          </p:cNvSpPr>
          <p:nvPr>
            <p:ph type="title"/>
          </p:nvPr>
        </p:nvSpPr>
        <p:spPr/>
        <p:txBody>
          <a:bodyPr>
            <a:normAutofit/>
          </a:bodyPr>
          <a:lstStyle/>
          <a:p>
            <a:pPr eaLnBrk="1" hangingPunct="1"/>
            <a:r>
              <a:rPr lang="en-US" dirty="0" smtClean="0"/>
              <a:t>Two Approaches to Cleaning Up</a:t>
            </a:r>
          </a:p>
        </p:txBody>
      </p:sp>
      <p:sp>
        <p:nvSpPr>
          <p:cNvPr id="5" name="Content Placeholder 2"/>
          <p:cNvSpPr txBox="1">
            <a:spLocks/>
          </p:cNvSpPr>
          <p:nvPr/>
        </p:nvSpPr>
        <p:spPr bwMode="auto">
          <a:xfrm>
            <a:off x="755576" y="4918853"/>
            <a:ext cx="3610894" cy="1152128"/>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public interface </a:t>
            </a:r>
            <a:r>
              <a:rPr lang="da-DK" b="1" dirty="0" err="1" smtClean="0">
                <a:latin typeface="Consolas" pitchFamily="49" charset="0"/>
              </a:rPr>
              <a:t>IDisposable</a:t>
            </a:r>
            <a:endParaRPr lang="da-DK" b="1" dirty="0" smtClean="0">
              <a:latin typeface="Consolas" pitchFamily="49" charset="0"/>
            </a:endParaRPr>
          </a:p>
          <a:p>
            <a:r>
              <a:rPr lang="da-DK" dirty="0" smtClean="0">
                <a:latin typeface="Consolas" pitchFamily="49" charset="0"/>
              </a:rPr>
              <a:t>{</a:t>
            </a:r>
          </a:p>
          <a:p>
            <a:r>
              <a:rPr lang="da-DK" dirty="0" smtClean="0">
                <a:latin typeface="Consolas" pitchFamily="49" charset="0"/>
              </a:rPr>
              <a:t>   </a:t>
            </a:r>
            <a:r>
              <a:rPr lang="da-DK" dirty="0" err="1" smtClean="0">
                <a:latin typeface="Consolas" pitchFamily="49" charset="0"/>
              </a:rPr>
              <a:t>void</a:t>
            </a:r>
            <a:r>
              <a:rPr lang="da-DK" dirty="0" smtClean="0">
                <a:latin typeface="Consolas" pitchFamily="49" charset="0"/>
              </a:rPr>
              <a:t> </a:t>
            </a:r>
            <a:r>
              <a:rPr lang="da-DK" dirty="0" err="1" smtClean="0">
                <a:latin typeface="Consolas" pitchFamily="49" charset="0"/>
              </a:rPr>
              <a:t>Dispose</a:t>
            </a:r>
            <a:r>
              <a:rPr lang="da-DK" dirty="0" smtClean="0">
                <a:latin typeface="Consolas" pitchFamily="49" charset="0"/>
              </a:rPr>
              <a:t>();</a:t>
            </a:r>
          </a:p>
          <a:p>
            <a:r>
              <a:rPr lang="da-DK" dirty="0" smtClean="0">
                <a:latin typeface="Consolas" pitchFamily="49" charset="0"/>
              </a:rPr>
              <a:t>}</a:t>
            </a:r>
            <a:endParaRPr lang="da-DK" kern="0" dirty="0" smtClean="0">
              <a:latin typeface="Consolas" pitchFamily="49" charset="0"/>
            </a:endParaRPr>
          </a:p>
        </p:txBody>
      </p:sp>
    </p:spTree>
    <p:extLst>
      <p:ext uri="{BB962C8B-B14F-4D97-AF65-F5344CB8AC3E}">
        <p14:creationId xmlns:p14="http://schemas.microsoft.com/office/powerpoint/2010/main" val="3512930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r>
              <a:rPr lang="en-US" b="1" dirty="0">
                <a:effectLst>
                  <a:outerShdw blurRad="38100" dist="38100" dir="2700000" algn="tl">
                    <a:srgbClr val="000000">
                      <a:alpha val="43137"/>
                    </a:srgbClr>
                  </a:outerShdw>
                </a:effectLst>
              </a:rPr>
              <a:t>Introducing Lifetime</a:t>
            </a:r>
          </a:p>
          <a:p>
            <a:r>
              <a:rPr lang="en-US" dirty="0"/>
              <a:t>Enter Garbage Collection</a:t>
            </a:r>
          </a:p>
          <a:p>
            <a:r>
              <a:rPr lang="en-US" dirty="0"/>
              <a:t>Class Destructors</a:t>
            </a:r>
          </a:p>
          <a:p>
            <a:r>
              <a:rPr lang="en-US" dirty="0"/>
              <a:t>The Disposable Pattern</a:t>
            </a:r>
          </a:p>
        </p:txBody>
      </p:sp>
      <p:sp>
        <p:nvSpPr>
          <p:cNvPr id="3074" name="Title 1"/>
          <p:cNvSpPr>
            <a:spLocks noGrp="1"/>
          </p:cNvSpPr>
          <p:nvPr>
            <p:ph type="title"/>
          </p:nvPr>
        </p:nvSpPr>
        <p:spPr/>
        <p:txBody>
          <a:bodyPr/>
          <a:lstStyle/>
          <a:p>
            <a:pPr eaLnBrk="1" hangingPunct="1"/>
            <a:r>
              <a:rPr lang="en-US" dirty="0" smtClean="0"/>
              <a:t>Agenda</a:t>
            </a:r>
          </a:p>
        </p:txBody>
      </p:sp>
    </p:spTree>
    <p:extLst>
      <p:ext uri="{BB962C8B-B14F-4D97-AF65-F5344CB8AC3E}">
        <p14:creationId xmlns:p14="http://schemas.microsoft.com/office/powerpoint/2010/main" val="619279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da-DK"/>
          </a:p>
        </p:txBody>
      </p:sp>
      <p:sp>
        <p:nvSpPr>
          <p:cNvPr id="3074" name="Title 1"/>
          <p:cNvSpPr>
            <a:spLocks noGrp="1"/>
          </p:cNvSpPr>
          <p:nvPr>
            <p:ph type="title"/>
          </p:nvPr>
        </p:nvSpPr>
        <p:spPr/>
        <p:txBody>
          <a:bodyPr>
            <a:normAutofit/>
          </a:bodyPr>
          <a:lstStyle/>
          <a:p>
            <a:pPr eaLnBrk="1" hangingPunct="1"/>
            <a:r>
              <a:rPr lang="en-US" dirty="0" smtClean="0"/>
              <a:t>Implementing </a:t>
            </a:r>
            <a:r>
              <a:rPr lang="en-US" dirty="0" err="1" smtClean="0">
                <a:latin typeface="Consolas" pitchFamily="49" charset="0"/>
              </a:rPr>
              <a:t>IDisposable</a:t>
            </a:r>
            <a:endParaRPr lang="en-US" dirty="0" smtClean="0">
              <a:latin typeface="Consolas" pitchFamily="49" charset="0"/>
            </a:endParaRPr>
          </a:p>
        </p:txBody>
      </p:sp>
      <p:sp>
        <p:nvSpPr>
          <p:cNvPr id="5" name="Content Placeholder 2"/>
          <p:cNvSpPr txBox="1">
            <a:spLocks/>
          </p:cNvSpPr>
          <p:nvPr/>
        </p:nvSpPr>
        <p:spPr bwMode="auto">
          <a:xfrm>
            <a:off x="500034" y="1571612"/>
            <a:ext cx="4214842" cy="4643470"/>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sz="1500" dirty="0" smtClean="0">
                <a:latin typeface="Consolas" pitchFamily="49" charset="0"/>
              </a:rPr>
              <a:t>public </a:t>
            </a:r>
            <a:r>
              <a:rPr lang="da-DK" sz="1500" dirty="0" err="1" smtClean="0">
                <a:latin typeface="Consolas" pitchFamily="49" charset="0"/>
              </a:rPr>
              <a:t>class</a:t>
            </a:r>
            <a:r>
              <a:rPr lang="da-DK" sz="1500" dirty="0" smtClean="0">
                <a:latin typeface="Consolas" pitchFamily="49" charset="0"/>
              </a:rPr>
              <a:t> </a:t>
            </a:r>
            <a:r>
              <a:rPr lang="da-DK" sz="1500" b="1" dirty="0" smtClean="0">
                <a:latin typeface="Consolas" pitchFamily="49" charset="0"/>
              </a:rPr>
              <a:t>A : </a:t>
            </a:r>
            <a:r>
              <a:rPr lang="da-DK" sz="1500" b="1" dirty="0" err="1" smtClean="0">
                <a:latin typeface="Consolas" pitchFamily="49" charset="0"/>
              </a:rPr>
              <a:t>IDisposable</a:t>
            </a:r>
            <a:endParaRPr lang="da-DK" sz="1500" b="1" dirty="0" smtClean="0">
              <a:latin typeface="Consolas" pitchFamily="49" charset="0"/>
            </a:endParaRPr>
          </a:p>
          <a:p>
            <a:r>
              <a:rPr lang="da-DK" sz="1500" dirty="0" smtClean="0">
                <a:latin typeface="Consolas" pitchFamily="49" charset="0"/>
              </a:rPr>
              <a:t>{</a:t>
            </a:r>
          </a:p>
          <a:p>
            <a:r>
              <a:rPr lang="da-DK" sz="1500" dirty="0" smtClean="0">
                <a:latin typeface="Consolas" pitchFamily="49" charset="0"/>
              </a:rPr>
              <a:t>   private </a:t>
            </a:r>
            <a:r>
              <a:rPr lang="da-DK" sz="1500" dirty="0" err="1" smtClean="0">
                <a:latin typeface="Consolas" pitchFamily="49" charset="0"/>
              </a:rPr>
              <a:t>bool</a:t>
            </a:r>
            <a:r>
              <a:rPr lang="da-DK" sz="1500" dirty="0" smtClean="0">
                <a:latin typeface="Consolas" pitchFamily="49" charset="0"/>
              </a:rPr>
              <a:t> _</a:t>
            </a:r>
            <a:r>
              <a:rPr lang="da-DK" sz="1500" dirty="0" err="1" smtClean="0">
                <a:latin typeface="Consolas" pitchFamily="49" charset="0"/>
              </a:rPr>
              <a:t>disposed</a:t>
            </a:r>
            <a:r>
              <a:rPr lang="da-DK" sz="1500" dirty="0" smtClean="0">
                <a:latin typeface="Consolas" pitchFamily="49" charset="0"/>
              </a:rPr>
              <a:t> = false;</a:t>
            </a:r>
          </a:p>
          <a:p>
            <a:r>
              <a:rPr lang="da-DK" sz="1500" dirty="0" smtClean="0">
                <a:latin typeface="Consolas" pitchFamily="49" charset="0"/>
              </a:rPr>
              <a:t>   public </a:t>
            </a:r>
            <a:r>
              <a:rPr lang="da-DK" sz="1500" dirty="0" err="1" smtClean="0">
                <a:latin typeface="Consolas" pitchFamily="49" charset="0"/>
              </a:rPr>
              <a:t>void</a:t>
            </a:r>
            <a:r>
              <a:rPr lang="da-DK" sz="1500" dirty="0" smtClean="0">
                <a:latin typeface="Consolas" pitchFamily="49" charset="0"/>
              </a:rPr>
              <a:t> </a:t>
            </a:r>
            <a:r>
              <a:rPr lang="da-DK" sz="1500" dirty="0" err="1" smtClean="0">
                <a:latin typeface="Consolas" pitchFamily="49" charset="0"/>
              </a:rPr>
              <a:t>Dispose</a:t>
            </a:r>
            <a:r>
              <a:rPr lang="da-DK" sz="1500" dirty="0" smtClean="0">
                <a:latin typeface="Consolas" pitchFamily="49" charset="0"/>
              </a:rPr>
              <a:t>()</a:t>
            </a:r>
          </a:p>
          <a:p>
            <a:r>
              <a:rPr lang="da-DK" sz="1500" dirty="0" smtClean="0">
                <a:latin typeface="Consolas" pitchFamily="49" charset="0"/>
              </a:rPr>
              <a:t>   {</a:t>
            </a:r>
          </a:p>
          <a:p>
            <a:r>
              <a:rPr lang="da-DK" sz="1500" dirty="0" smtClean="0">
                <a:latin typeface="Consolas" pitchFamily="49" charset="0"/>
              </a:rPr>
              <a:t>      </a:t>
            </a:r>
            <a:r>
              <a:rPr lang="da-DK" sz="1500" dirty="0" err="1" smtClean="0">
                <a:latin typeface="Consolas" pitchFamily="49" charset="0"/>
              </a:rPr>
              <a:t>CleanUp</a:t>
            </a:r>
            <a:r>
              <a:rPr lang="da-DK" sz="1500" dirty="0" smtClean="0">
                <a:latin typeface="Consolas" pitchFamily="49" charset="0"/>
              </a:rPr>
              <a:t>( true );</a:t>
            </a:r>
          </a:p>
          <a:p>
            <a:r>
              <a:rPr lang="da-DK" sz="1500" dirty="0" smtClean="0">
                <a:latin typeface="Consolas" pitchFamily="49" charset="0"/>
              </a:rPr>
              <a:t>      </a:t>
            </a:r>
            <a:r>
              <a:rPr lang="da-DK" sz="1500" dirty="0" err="1" smtClean="0">
                <a:latin typeface="Consolas" pitchFamily="49" charset="0"/>
              </a:rPr>
              <a:t>GC.SuppressFinalize</a:t>
            </a:r>
            <a:r>
              <a:rPr lang="da-DK" sz="1500" dirty="0" smtClean="0">
                <a:latin typeface="Consolas" pitchFamily="49" charset="0"/>
              </a:rPr>
              <a:t>( </a:t>
            </a:r>
            <a:r>
              <a:rPr lang="da-DK" sz="1500" dirty="0" err="1" smtClean="0">
                <a:latin typeface="Consolas" pitchFamily="49" charset="0"/>
              </a:rPr>
              <a:t>this</a:t>
            </a:r>
            <a:r>
              <a:rPr lang="da-DK" sz="1500" dirty="0" smtClean="0">
                <a:latin typeface="Consolas" pitchFamily="49" charset="0"/>
              </a:rPr>
              <a:t> );</a:t>
            </a:r>
          </a:p>
          <a:p>
            <a:r>
              <a:rPr lang="da-DK" sz="1500" dirty="0" smtClean="0">
                <a:latin typeface="Consolas" pitchFamily="49" charset="0"/>
              </a:rPr>
              <a:t>   }</a:t>
            </a:r>
          </a:p>
          <a:p>
            <a:r>
              <a:rPr lang="da-DK" sz="1500" dirty="0" smtClean="0">
                <a:latin typeface="Consolas" pitchFamily="49" charset="0"/>
              </a:rPr>
              <a:t>   private </a:t>
            </a:r>
            <a:r>
              <a:rPr lang="da-DK" sz="1500" dirty="0" err="1" smtClean="0">
                <a:latin typeface="Consolas" pitchFamily="49" charset="0"/>
              </a:rPr>
              <a:t>void</a:t>
            </a:r>
            <a:r>
              <a:rPr lang="da-DK" sz="1500" dirty="0" smtClean="0">
                <a:latin typeface="Consolas" pitchFamily="49" charset="0"/>
              </a:rPr>
              <a:t> </a:t>
            </a:r>
            <a:r>
              <a:rPr lang="da-DK" sz="1500" dirty="0" err="1" smtClean="0">
                <a:latin typeface="Consolas" pitchFamily="49" charset="0"/>
              </a:rPr>
              <a:t>CleanUp</a:t>
            </a:r>
            <a:r>
              <a:rPr lang="da-DK" sz="1500" dirty="0" smtClean="0">
                <a:latin typeface="Consolas" pitchFamily="49" charset="0"/>
              </a:rPr>
              <a:t>(</a:t>
            </a:r>
            <a:r>
              <a:rPr lang="da-DK" sz="1500" dirty="0" err="1" smtClean="0">
                <a:latin typeface="Consolas" pitchFamily="49" charset="0"/>
              </a:rPr>
              <a:t>bool</a:t>
            </a:r>
            <a:r>
              <a:rPr lang="da-DK" sz="1500" dirty="0" smtClean="0">
                <a:latin typeface="Consolas" pitchFamily="49" charset="0"/>
              </a:rPr>
              <a:t> </a:t>
            </a:r>
            <a:r>
              <a:rPr lang="da-DK" sz="1500" dirty="0" err="1" smtClean="0">
                <a:latin typeface="Consolas" pitchFamily="49" charset="0"/>
              </a:rPr>
              <a:t>disposing</a:t>
            </a:r>
            <a:r>
              <a:rPr lang="da-DK" sz="1500" dirty="0" smtClean="0">
                <a:latin typeface="Consolas" pitchFamily="49" charset="0"/>
              </a:rPr>
              <a:t>)</a:t>
            </a:r>
          </a:p>
          <a:p>
            <a:r>
              <a:rPr lang="da-DK" sz="1500" dirty="0" smtClean="0">
                <a:latin typeface="Consolas" pitchFamily="49" charset="0"/>
              </a:rPr>
              <a:t>   {</a:t>
            </a:r>
          </a:p>
          <a:p>
            <a:r>
              <a:rPr lang="da-DK" sz="1500" dirty="0" smtClean="0">
                <a:latin typeface="Consolas" pitchFamily="49" charset="0"/>
              </a:rPr>
              <a:t>      </a:t>
            </a:r>
            <a:r>
              <a:rPr lang="da-DK" sz="1500" dirty="0" err="1" smtClean="0">
                <a:latin typeface="Consolas" pitchFamily="49" charset="0"/>
              </a:rPr>
              <a:t>if</a:t>
            </a:r>
            <a:r>
              <a:rPr lang="da-DK" sz="1500" dirty="0" smtClean="0">
                <a:latin typeface="Consolas" pitchFamily="49" charset="0"/>
              </a:rPr>
              <a:t>( _</a:t>
            </a:r>
            <a:r>
              <a:rPr lang="da-DK" sz="1500" dirty="0" err="1" smtClean="0">
                <a:latin typeface="Consolas" pitchFamily="49" charset="0"/>
              </a:rPr>
              <a:t>disposed</a:t>
            </a:r>
            <a:r>
              <a:rPr lang="da-DK" sz="1500" dirty="0" smtClean="0">
                <a:latin typeface="Consolas" pitchFamily="49" charset="0"/>
              </a:rPr>
              <a:t> == false )</a:t>
            </a:r>
          </a:p>
          <a:p>
            <a:r>
              <a:rPr lang="da-DK" sz="1500" dirty="0" smtClean="0">
                <a:latin typeface="Consolas" pitchFamily="49" charset="0"/>
              </a:rPr>
              <a:t>      {</a:t>
            </a:r>
          </a:p>
          <a:p>
            <a:r>
              <a:rPr lang="da-DK" sz="1500" dirty="0" smtClean="0">
                <a:latin typeface="Consolas" pitchFamily="49" charset="0"/>
              </a:rPr>
              <a:t>         </a:t>
            </a:r>
            <a:r>
              <a:rPr lang="da-DK" sz="1500" dirty="0" err="1" smtClean="0">
                <a:latin typeface="Consolas" pitchFamily="49" charset="0"/>
              </a:rPr>
              <a:t>if</a:t>
            </a:r>
            <a:r>
              <a:rPr lang="da-DK" sz="1500" dirty="0" smtClean="0">
                <a:latin typeface="Consolas" pitchFamily="49" charset="0"/>
              </a:rPr>
              <a:t>( </a:t>
            </a:r>
            <a:r>
              <a:rPr lang="da-DK" sz="1500" dirty="0" err="1" smtClean="0">
                <a:latin typeface="Consolas" pitchFamily="49" charset="0"/>
              </a:rPr>
              <a:t>disposing</a:t>
            </a:r>
            <a:r>
              <a:rPr lang="da-DK" sz="1500" dirty="0" smtClean="0">
                <a:latin typeface="Consolas" pitchFamily="49" charset="0"/>
              </a:rPr>
              <a:t> )</a:t>
            </a:r>
          </a:p>
          <a:p>
            <a:r>
              <a:rPr lang="da-DK" sz="1500" dirty="0" smtClean="0">
                <a:latin typeface="Consolas" pitchFamily="49" charset="0"/>
              </a:rPr>
              <a:t>         {</a:t>
            </a:r>
          </a:p>
          <a:p>
            <a:r>
              <a:rPr lang="da-DK" sz="1500" b="1" dirty="0" smtClean="0">
                <a:latin typeface="Consolas" pitchFamily="49" charset="0"/>
              </a:rPr>
              <a:t>            // </a:t>
            </a:r>
            <a:r>
              <a:rPr lang="da-DK" sz="1500" b="1" dirty="0" err="1" smtClean="0">
                <a:latin typeface="Consolas" pitchFamily="49" charset="0"/>
              </a:rPr>
              <a:t>Dispose</a:t>
            </a:r>
            <a:r>
              <a:rPr lang="da-DK" sz="1500" b="1" dirty="0" smtClean="0">
                <a:latin typeface="Consolas" pitchFamily="49" charset="0"/>
              </a:rPr>
              <a:t> </a:t>
            </a:r>
            <a:r>
              <a:rPr lang="da-DK" sz="1500" b="1" dirty="0" err="1" smtClean="0">
                <a:latin typeface="Consolas" pitchFamily="49" charset="0"/>
              </a:rPr>
              <a:t>managed</a:t>
            </a:r>
            <a:r>
              <a:rPr lang="da-DK" sz="1500" b="1" dirty="0" smtClean="0">
                <a:latin typeface="Consolas" pitchFamily="49" charset="0"/>
              </a:rPr>
              <a:t> </a:t>
            </a:r>
            <a:r>
              <a:rPr lang="da-DK" sz="1500" b="1" dirty="0" err="1" smtClean="0">
                <a:latin typeface="Consolas" pitchFamily="49" charset="0"/>
              </a:rPr>
              <a:t>here</a:t>
            </a:r>
            <a:endParaRPr lang="da-DK" sz="1500" b="1" dirty="0" smtClean="0">
              <a:latin typeface="Consolas" pitchFamily="49" charset="0"/>
            </a:endParaRPr>
          </a:p>
          <a:p>
            <a:r>
              <a:rPr lang="da-DK" sz="1500" dirty="0" smtClean="0">
                <a:latin typeface="Consolas" pitchFamily="49" charset="0"/>
              </a:rPr>
              <a:t>         }</a:t>
            </a:r>
          </a:p>
          <a:p>
            <a:r>
              <a:rPr lang="en-US" sz="1500" b="1" dirty="0" smtClean="0">
                <a:latin typeface="Consolas" pitchFamily="49" charset="0"/>
              </a:rPr>
              <a:t>         // Clean up unmanaged here.</a:t>
            </a:r>
          </a:p>
          <a:p>
            <a:r>
              <a:rPr lang="da-DK" sz="1500" dirty="0" smtClean="0">
                <a:latin typeface="Consolas" pitchFamily="49" charset="0"/>
              </a:rPr>
              <a:t>       }</a:t>
            </a:r>
          </a:p>
          <a:p>
            <a:r>
              <a:rPr lang="da-DK" sz="1500" dirty="0" smtClean="0">
                <a:latin typeface="Consolas" pitchFamily="49" charset="0"/>
              </a:rPr>
              <a:t>       _</a:t>
            </a:r>
            <a:r>
              <a:rPr lang="da-DK" sz="1500" dirty="0" err="1" smtClean="0">
                <a:latin typeface="Consolas" pitchFamily="49" charset="0"/>
              </a:rPr>
              <a:t>disposed</a:t>
            </a:r>
            <a:r>
              <a:rPr lang="da-DK" sz="1500" dirty="0" smtClean="0">
                <a:latin typeface="Consolas" pitchFamily="49" charset="0"/>
              </a:rPr>
              <a:t> = true;</a:t>
            </a:r>
          </a:p>
          <a:p>
            <a:r>
              <a:rPr lang="da-DK" sz="1500" dirty="0" smtClean="0">
                <a:latin typeface="Consolas" pitchFamily="49" charset="0"/>
              </a:rPr>
              <a:t>    }</a:t>
            </a:r>
          </a:p>
        </p:txBody>
      </p:sp>
      <p:sp>
        <p:nvSpPr>
          <p:cNvPr id="6" name="Content Placeholder 2"/>
          <p:cNvSpPr txBox="1">
            <a:spLocks/>
          </p:cNvSpPr>
          <p:nvPr/>
        </p:nvSpPr>
        <p:spPr bwMode="auto">
          <a:xfrm>
            <a:off x="5000628" y="1571612"/>
            <a:ext cx="3857652" cy="4643470"/>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sz="1600" dirty="0" smtClean="0">
                <a:latin typeface="Consolas" pitchFamily="49" charset="0"/>
              </a:rPr>
              <a:t>   ~</a:t>
            </a:r>
            <a:r>
              <a:rPr lang="da-DK" sz="1600" b="1" dirty="0" smtClean="0">
                <a:latin typeface="Consolas" pitchFamily="49" charset="0"/>
              </a:rPr>
              <a:t>A</a:t>
            </a:r>
            <a:r>
              <a:rPr lang="da-DK" sz="1600" dirty="0" smtClean="0">
                <a:latin typeface="Consolas" pitchFamily="49" charset="0"/>
              </a:rPr>
              <a:t>()</a:t>
            </a:r>
          </a:p>
          <a:p>
            <a:r>
              <a:rPr lang="da-DK" sz="1600" dirty="0" smtClean="0">
                <a:latin typeface="Consolas" pitchFamily="49" charset="0"/>
              </a:rPr>
              <a:t>   {</a:t>
            </a:r>
          </a:p>
          <a:p>
            <a:r>
              <a:rPr lang="da-DK" sz="1600" dirty="0" smtClean="0">
                <a:latin typeface="Consolas" pitchFamily="49" charset="0"/>
              </a:rPr>
              <a:t>      </a:t>
            </a:r>
            <a:r>
              <a:rPr lang="da-DK" sz="1600" dirty="0" err="1" smtClean="0">
                <a:latin typeface="Consolas" pitchFamily="49" charset="0"/>
              </a:rPr>
              <a:t>CleanUp</a:t>
            </a:r>
            <a:r>
              <a:rPr lang="da-DK" sz="1600" dirty="0" smtClean="0">
                <a:latin typeface="Consolas" pitchFamily="49" charset="0"/>
              </a:rPr>
              <a:t>( false );</a:t>
            </a:r>
          </a:p>
          <a:p>
            <a:r>
              <a:rPr lang="da-DK" sz="1600" dirty="0" smtClean="0">
                <a:latin typeface="Consolas" pitchFamily="49" charset="0"/>
              </a:rPr>
              <a:t>   }</a:t>
            </a:r>
          </a:p>
          <a:p>
            <a:r>
              <a:rPr lang="da-DK" sz="1600" dirty="0" smtClean="0">
                <a:latin typeface="Consolas" pitchFamily="49" charset="0"/>
              </a:rPr>
              <a:t>}</a:t>
            </a:r>
            <a:endParaRPr lang="da-DK" sz="1600" kern="0" dirty="0" smtClean="0">
              <a:latin typeface="Consolas" pitchFamily="49" charset="0"/>
            </a:endParaRPr>
          </a:p>
        </p:txBody>
      </p:sp>
      <p:pic>
        <p:nvPicPr>
          <p:cNvPr id="9218" name="Picture 2" descr="C:\DSE\Icon Experience\V Collections\v_collections_png\basic_foundation\48x48\shadow\navigate_down.png"/>
          <p:cNvPicPr>
            <a:picLocks noChangeAspect="1" noChangeArrowheads="1"/>
          </p:cNvPicPr>
          <p:nvPr/>
        </p:nvPicPr>
        <p:blipFill>
          <a:blip r:embed="rId3"/>
          <a:srcRect/>
          <a:stretch>
            <a:fillRect/>
          </a:stretch>
        </p:blipFill>
        <p:spPr bwMode="auto">
          <a:xfrm>
            <a:off x="2214546" y="6072206"/>
            <a:ext cx="457200" cy="457201"/>
          </a:xfrm>
          <a:prstGeom prst="rect">
            <a:avLst/>
          </a:prstGeom>
          <a:noFill/>
        </p:spPr>
      </p:pic>
      <p:pic>
        <p:nvPicPr>
          <p:cNvPr id="9220" name="Picture 4" descr="C:\DSE\Icon Experience\V Collections\v_collections_png\basic_foundation\48x48\shadow\navigate_down.png"/>
          <p:cNvPicPr>
            <a:picLocks noChangeAspect="1" noChangeArrowheads="1"/>
          </p:cNvPicPr>
          <p:nvPr/>
        </p:nvPicPr>
        <p:blipFill>
          <a:blip r:embed="rId3"/>
          <a:srcRect/>
          <a:stretch>
            <a:fillRect/>
          </a:stretch>
        </p:blipFill>
        <p:spPr bwMode="auto">
          <a:xfrm>
            <a:off x="6858016" y="1285860"/>
            <a:ext cx="457200" cy="457201"/>
          </a:xfrm>
          <a:prstGeom prst="rect">
            <a:avLst/>
          </a:prstGeom>
          <a:noFill/>
        </p:spPr>
      </p:pic>
      <p:pic>
        <p:nvPicPr>
          <p:cNvPr id="9" name="Picture 8" descr="C:\DSE\Icon Experience\V Collections\v_collections_png\objects_people_industries\128x128\shadow\worker2.png"/>
          <p:cNvPicPr>
            <a:picLocks noChangeAspect="1" noChangeArrowheads="1"/>
          </p:cNvPicPr>
          <p:nvPr/>
        </p:nvPicPr>
        <p:blipFill>
          <a:blip r:embed="rId4"/>
          <a:srcRect/>
          <a:stretch>
            <a:fillRect/>
          </a:stretch>
        </p:blipFill>
        <p:spPr bwMode="auto">
          <a:xfrm>
            <a:off x="7924800" y="5638800"/>
            <a:ext cx="1219200" cy="1219200"/>
          </a:xfrm>
          <a:prstGeom prst="rect">
            <a:avLst/>
          </a:prstGeom>
          <a:noFill/>
        </p:spPr>
      </p:pic>
    </p:spTree>
    <p:extLst>
      <p:ext uri="{BB962C8B-B14F-4D97-AF65-F5344CB8AC3E}">
        <p14:creationId xmlns:p14="http://schemas.microsoft.com/office/powerpoint/2010/main" val="299456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pPr eaLnBrk="1" hangingPunct="1"/>
            <a:r>
              <a:rPr lang="en-US" sz="2000" dirty="0" smtClean="0"/>
              <a:t>Many .NET Framework classes implement </a:t>
            </a:r>
            <a:r>
              <a:rPr lang="en-US" sz="2000" dirty="0" err="1" smtClean="0">
                <a:latin typeface="Consolas" pitchFamily="49" charset="0"/>
              </a:rPr>
              <a:t>IDisposable</a:t>
            </a:r>
            <a:endParaRPr lang="en-US" sz="2000" dirty="0" smtClean="0">
              <a:latin typeface="Consolas" pitchFamily="49" charset="0"/>
            </a:endParaRPr>
          </a:p>
          <a:p>
            <a:pPr eaLnBrk="1" hangingPunct="1"/>
            <a:r>
              <a:rPr lang="en-US" sz="2000" dirty="0" smtClean="0"/>
              <a:t>You should </a:t>
            </a:r>
            <a:r>
              <a:rPr lang="en-US" sz="2000" u="sng" dirty="0" smtClean="0"/>
              <a:t>always</a:t>
            </a:r>
            <a:r>
              <a:rPr lang="en-US" sz="2000" dirty="0" smtClean="0"/>
              <a:t> invoke </a:t>
            </a:r>
            <a:r>
              <a:rPr lang="en-US" sz="2000" dirty="0" smtClean="0">
                <a:latin typeface="Consolas" pitchFamily="49" charset="0"/>
              </a:rPr>
              <a:t>Dispose()</a:t>
            </a:r>
            <a:r>
              <a:rPr lang="en-US" sz="2000" dirty="0" smtClean="0"/>
              <a:t> on objects if they implement </a:t>
            </a:r>
            <a:r>
              <a:rPr lang="en-US" sz="2000" dirty="0" err="1" smtClean="0">
                <a:latin typeface="Consolas" pitchFamily="49" charset="0"/>
              </a:rPr>
              <a:t>IDisposable</a:t>
            </a:r>
            <a:endParaRPr lang="en-US" sz="2000" dirty="0" smtClean="0">
              <a:latin typeface="Consolas" pitchFamily="49" charset="0"/>
            </a:endParaRPr>
          </a:p>
          <a:p>
            <a:pPr eaLnBrk="1" hangingPunct="1"/>
            <a:endParaRPr lang="en-US" sz="2000" dirty="0" smtClean="0"/>
          </a:p>
          <a:p>
            <a:pPr eaLnBrk="1" hangingPunct="1"/>
            <a:r>
              <a:rPr lang="en-US" sz="2000" dirty="0" smtClean="0"/>
              <a:t>In order to make the built-in classes more “natural”, there is often a </a:t>
            </a:r>
            <a:r>
              <a:rPr lang="en-US" sz="2000" dirty="0" smtClean="0">
                <a:latin typeface="Consolas" pitchFamily="49" charset="0"/>
              </a:rPr>
              <a:t>Close() </a:t>
            </a:r>
            <a:r>
              <a:rPr lang="en-US" sz="2000" dirty="0" smtClean="0"/>
              <a:t>method which does the </a:t>
            </a:r>
            <a:r>
              <a:rPr lang="en-US" sz="2000" b="1" dirty="0" smtClean="0"/>
              <a:t>same</a:t>
            </a:r>
            <a:r>
              <a:rPr lang="en-US" sz="2000" dirty="0" smtClean="0"/>
              <a:t> as </a:t>
            </a:r>
            <a:r>
              <a:rPr lang="en-US" sz="2000" dirty="0" smtClean="0">
                <a:latin typeface="Consolas" pitchFamily="49" charset="0"/>
              </a:rPr>
              <a:t>Dispose()</a:t>
            </a:r>
          </a:p>
          <a:p>
            <a:pPr lvl="1" eaLnBrk="1" hangingPunct="1"/>
            <a:r>
              <a:rPr lang="en-US" sz="1800" dirty="0" smtClean="0"/>
              <a:t>This of course makes it even more confusing… </a:t>
            </a:r>
            <a:r>
              <a:rPr lang="en-US" sz="1800" dirty="0" smtClean="0">
                <a:sym typeface="Wingdings" pitchFamily="2" charset="2"/>
              </a:rPr>
              <a:t></a:t>
            </a:r>
            <a:endParaRPr lang="en-US" sz="1800" dirty="0" smtClean="0"/>
          </a:p>
        </p:txBody>
      </p:sp>
      <p:sp>
        <p:nvSpPr>
          <p:cNvPr id="3074" name="Title 1"/>
          <p:cNvSpPr>
            <a:spLocks noGrp="1"/>
          </p:cNvSpPr>
          <p:nvPr>
            <p:ph type="title"/>
          </p:nvPr>
        </p:nvSpPr>
        <p:spPr/>
        <p:txBody>
          <a:bodyPr>
            <a:normAutofit/>
          </a:bodyPr>
          <a:lstStyle/>
          <a:p>
            <a:pPr eaLnBrk="1" hangingPunct="1"/>
            <a:r>
              <a:rPr lang="en-US" dirty="0" smtClean="0"/>
              <a:t>Disposing Classes</a:t>
            </a:r>
          </a:p>
        </p:txBody>
      </p:sp>
      <p:sp>
        <p:nvSpPr>
          <p:cNvPr id="4" name="Content Placeholder 2"/>
          <p:cNvSpPr txBox="1">
            <a:spLocks/>
          </p:cNvSpPr>
          <p:nvPr/>
        </p:nvSpPr>
        <p:spPr bwMode="auto">
          <a:xfrm>
            <a:off x="813282" y="3933056"/>
            <a:ext cx="7488832" cy="2592288"/>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err="1" smtClean="0">
                <a:latin typeface="Consolas" pitchFamily="49" charset="0"/>
              </a:rPr>
              <a:t>static</a:t>
            </a:r>
            <a:r>
              <a:rPr lang="da-DK" dirty="0" smtClean="0">
                <a:latin typeface="Consolas" pitchFamily="49" charset="0"/>
              </a:rPr>
              <a:t> </a:t>
            </a:r>
            <a:r>
              <a:rPr lang="da-DK" dirty="0" err="1" smtClean="0">
                <a:latin typeface="Consolas" pitchFamily="49" charset="0"/>
              </a:rPr>
              <a:t>void</a:t>
            </a:r>
            <a:r>
              <a:rPr lang="da-DK" dirty="0" smtClean="0">
                <a:latin typeface="Consolas" pitchFamily="49" charset="0"/>
              </a:rPr>
              <a:t> Main()</a:t>
            </a:r>
          </a:p>
          <a:p>
            <a:r>
              <a:rPr lang="da-DK" dirty="0" smtClean="0">
                <a:latin typeface="Consolas" pitchFamily="49" charset="0"/>
              </a:rPr>
              <a:t>{</a:t>
            </a:r>
          </a:p>
          <a:p>
            <a:r>
              <a:rPr lang="en-US" dirty="0" smtClean="0">
                <a:latin typeface="Consolas" pitchFamily="49" charset="0"/>
              </a:rPr>
              <a:t>   </a:t>
            </a:r>
            <a:r>
              <a:rPr lang="en-US" dirty="0" err="1" smtClean="0">
                <a:latin typeface="Consolas" pitchFamily="49" charset="0"/>
              </a:rPr>
              <a:t>FileStream</a:t>
            </a:r>
            <a:r>
              <a:rPr lang="en-US" dirty="0" smtClean="0">
                <a:latin typeface="Consolas" pitchFamily="49" charset="0"/>
              </a:rPr>
              <a:t> </a:t>
            </a:r>
            <a:r>
              <a:rPr lang="en-US" dirty="0" err="1" smtClean="0">
                <a:latin typeface="Consolas" pitchFamily="49" charset="0"/>
              </a:rPr>
              <a:t>fs</a:t>
            </a:r>
            <a:r>
              <a:rPr lang="en-US" dirty="0" smtClean="0">
                <a:latin typeface="Consolas" pitchFamily="49" charset="0"/>
              </a:rPr>
              <a:t> =</a:t>
            </a:r>
            <a:br>
              <a:rPr lang="en-US" dirty="0" smtClean="0">
                <a:latin typeface="Consolas" pitchFamily="49" charset="0"/>
              </a:rPr>
            </a:br>
            <a:r>
              <a:rPr lang="en-US" dirty="0" smtClean="0">
                <a:latin typeface="Consolas" pitchFamily="49" charset="0"/>
              </a:rPr>
              <a:t>     new </a:t>
            </a:r>
            <a:r>
              <a:rPr lang="en-US" dirty="0" err="1" smtClean="0">
                <a:latin typeface="Consolas" pitchFamily="49" charset="0"/>
              </a:rPr>
              <a:t>FileStream</a:t>
            </a:r>
            <a:r>
              <a:rPr lang="en-US" dirty="0" smtClean="0">
                <a:latin typeface="Consolas" pitchFamily="49" charset="0"/>
              </a:rPr>
              <a:t>( "file.txt", </a:t>
            </a:r>
            <a:r>
              <a:rPr lang="en-US" dirty="0" err="1" smtClean="0">
                <a:latin typeface="Consolas" pitchFamily="49" charset="0"/>
              </a:rPr>
              <a:t>FileMode.OpenOrCreate</a:t>
            </a:r>
            <a:r>
              <a:rPr lang="en-US" dirty="0" smtClean="0">
                <a:latin typeface="Consolas" pitchFamily="49" charset="0"/>
              </a:rPr>
              <a:t> );</a:t>
            </a:r>
          </a:p>
          <a:p>
            <a:endParaRPr lang="en-US" b="1" dirty="0" smtClean="0">
              <a:latin typeface="Consolas" pitchFamily="49" charset="0"/>
            </a:endParaRPr>
          </a:p>
          <a:p>
            <a:r>
              <a:rPr lang="en-US" b="1" dirty="0" smtClean="0">
                <a:latin typeface="Consolas" pitchFamily="49" charset="0"/>
              </a:rPr>
              <a:t>   // These method both closes!</a:t>
            </a:r>
          </a:p>
          <a:p>
            <a:r>
              <a:rPr lang="da-DK" dirty="0" smtClean="0">
                <a:latin typeface="Consolas" pitchFamily="49" charset="0"/>
              </a:rPr>
              <a:t>   </a:t>
            </a:r>
            <a:r>
              <a:rPr lang="da-DK" b="1" dirty="0" err="1" smtClean="0">
                <a:latin typeface="Consolas" pitchFamily="49" charset="0"/>
              </a:rPr>
              <a:t>fs.Close</a:t>
            </a:r>
            <a:r>
              <a:rPr lang="da-DK" b="1" dirty="0" smtClean="0">
                <a:latin typeface="Consolas" pitchFamily="49" charset="0"/>
              </a:rPr>
              <a:t>();   // WTF???</a:t>
            </a:r>
          </a:p>
          <a:p>
            <a:r>
              <a:rPr lang="da-DK" b="1" dirty="0" smtClean="0">
                <a:latin typeface="Consolas" pitchFamily="49" charset="0"/>
              </a:rPr>
              <a:t>   </a:t>
            </a:r>
            <a:r>
              <a:rPr lang="da-DK" b="1" dirty="0" err="1" smtClean="0">
                <a:latin typeface="Consolas" pitchFamily="49" charset="0"/>
              </a:rPr>
              <a:t>fs.Dispose</a:t>
            </a:r>
            <a:r>
              <a:rPr lang="da-DK" b="1" dirty="0" smtClean="0">
                <a:latin typeface="Consolas" pitchFamily="49" charset="0"/>
              </a:rPr>
              <a:t>();</a:t>
            </a:r>
          </a:p>
          <a:p>
            <a:r>
              <a:rPr lang="da-DK" dirty="0" smtClean="0">
                <a:latin typeface="Consolas" pitchFamily="49" charset="0"/>
              </a:rPr>
              <a:t>}</a:t>
            </a:r>
            <a:endParaRPr lang="da-DK" kern="0" dirty="0" smtClean="0">
              <a:latin typeface="Consolas" pitchFamily="49" charset="0"/>
            </a:endParaRPr>
          </a:p>
        </p:txBody>
      </p:sp>
    </p:spTree>
    <p:extLst>
      <p:ext uri="{BB962C8B-B14F-4D97-AF65-F5344CB8AC3E}">
        <p14:creationId xmlns:p14="http://schemas.microsoft.com/office/powerpoint/2010/main" val="2547923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Autofit/>
          </a:bodyPr>
          <a:lstStyle/>
          <a:p>
            <a:pPr eaLnBrk="1" hangingPunct="1"/>
            <a:r>
              <a:rPr lang="en-US" sz="2000" dirty="0" smtClean="0"/>
              <a:t>The </a:t>
            </a:r>
            <a:r>
              <a:rPr lang="en-US" sz="2000" dirty="0" smtClean="0">
                <a:latin typeface="Consolas" pitchFamily="49" charset="0"/>
              </a:rPr>
              <a:t>using</a:t>
            </a:r>
            <a:r>
              <a:rPr lang="en-US" sz="2000" dirty="0" smtClean="0"/>
              <a:t> statement is a convenient shorthand to help you to remember to </a:t>
            </a:r>
            <a:r>
              <a:rPr lang="en-US" sz="2000" dirty="0" smtClean="0">
                <a:latin typeface="Consolas" pitchFamily="49" charset="0"/>
              </a:rPr>
              <a:t>Dispose()</a:t>
            </a:r>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r>
              <a:rPr lang="en-US" sz="2000" dirty="0" smtClean="0">
                <a:latin typeface="Consolas" pitchFamily="49" charset="0"/>
              </a:rPr>
              <a:t>Dispose()</a:t>
            </a:r>
            <a:r>
              <a:rPr lang="en-US" sz="2000" dirty="0" smtClean="0"/>
              <a:t> is always invoked at the end of the using block – even in the presence of exceptions!</a:t>
            </a:r>
          </a:p>
          <a:p>
            <a:pPr eaLnBrk="1" hangingPunct="1"/>
            <a:endParaRPr lang="en-US" sz="2000" dirty="0" smtClean="0"/>
          </a:p>
          <a:p>
            <a:pPr eaLnBrk="1" hangingPunct="1"/>
            <a:r>
              <a:rPr lang="en-US" sz="2000" dirty="0" smtClean="0"/>
              <a:t>Strive to use </a:t>
            </a:r>
            <a:r>
              <a:rPr lang="en-US" sz="2000" dirty="0" smtClean="0">
                <a:latin typeface="Consolas" pitchFamily="49" charset="0"/>
              </a:rPr>
              <a:t>using</a:t>
            </a:r>
            <a:r>
              <a:rPr lang="en-US" sz="2000" dirty="0" smtClean="0"/>
              <a:t> whenever possible instead of manually invoking </a:t>
            </a:r>
            <a:r>
              <a:rPr lang="en-US" sz="2000" dirty="0" smtClean="0">
                <a:latin typeface="Consolas" pitchFamily="49" charset="0"/>
              </a:rPr>
              <a:t>Dispose()</a:t>
            </a:r>
          </a:p>
        </p:txBody>
      </p:sp>
      <p:sp>
        <p:nvSpPr>
          <p:cNvPr id="3074" name="Title 1"/>
          <p:cNvSpPr>
            <a:spLocks noGrp="1"/>
          </p:cNvSpPr>
          <p:nvPr>
            <p:ph type="title"/>
          </p:nvPr>
        </p:nvSpPr>
        <p:spPr/>
        <p:txBody>
          <a:bodyPr>
            <a:normAutofit/>
          </a:bodyPr>
          <a:lstStyle/>
          <a:p>
            <a:pPr eaLnBrk="1" hangingPunct="1"/>
            <a:r>
              <a:rPr lang="en-US" dirty="0" smtClean="0"/>
              <a:t>The </a:t>
            </a:r>
            <a:r>
              <a:rPr lang="en-US" b="0" dirty="0" smtClean="0">
                <a:latin typeface="Consolas" pitchFamily="49" charset="0"/>
              </a:rPr>
              <a:t>using</a:t>
            </a:r>
            <a:r>
              <a:rPr lang="en-US" dirty="0" smtClean="0"/>
              <a:t> Statement</a:t>
            </a:r>
          </a:p>
        </p:txBody>
      </p:sp>
      <p:sp>
        <p:nvSpPr>
          <p:cNvPr id="4" name="Content Placeholder 2"/>
          <p:cNvSpPr txBox="1">
            <a:spLocks/>
          </p:cNvSpPr>
          <p:nvPr/>
        </p:nvSpPr>
        <p:spPr bwMode="auto">
          <a:xfrm>
            <a:off x="644315" y="2312699"/>
            <a:ext cx="7314606" cy="1431610"/>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en-US" b="1" dirty="0" smtClean="0">
                <a:latin typeface="Consolas" pitchFamily="49" charset="0"/>
              </a:rPr>
              <a:t>using( </a:t>
            </a:r>
            <a:r>
              <a:rPr lang="en-US" dirty="0" err="1" smtClean="0">
                <a:latin typeface="Consolas" pitchFamily="49" charset="0"/>
              </a:rPr>
              <a:t>MyResourceWrapper</a:t>
            </a:r>
            <a:r>
              <a:rPr lang="en-US" dirty="0" smtClean="0">
                <a:latin typeface="Consolas" pitchFamily="49" charset="0"/>
              </a:rPr>
              <a:t> </a:t>
            </a:r>
            <a:r>
              <a:rPr lang="en-US" dirty="0" err="1" smtClean="0">
                <a:latin typeface="Consolas" pitchFamily="49" charset="0"/>
              </a:rPr>
              <a:t>rw</a:t>
            </a:r>
            <a:r>
              <a:rPr lang="en-US" dirty="0" smtClean="0">
                <a:latin typeface="Consolas" pitchFamily="49" charset="0"/>
              </a:rPr>
              <a:t> = new </a:t>
            </a:r>
            <a:r>
              <a:rPr lang="en-US" dirty="0" err="1" smtClean="0">
                <a:latin typeface="Consolas" pitchFamily="49" charset="0"/>
              </a:rPr>
              <a:t>MyResourceWrapper</a:t>
            </a:r>
            <a:r>
              <a:rPr lang="en-US" dirty="0" smtClean="0">
                <a:latin typeface="Consolas" pitchFamily="49" charset="0"/>
              </a:rPr>
              <a:t>() </a:t>
            </a:r>
            <a:r>
              <a:rPr lang="en-US" b="1" dirty="0" smtClean="0">
                <a:latin typeface="Consolas" pitchFamily="49" charset="0"/>
              </a:rPr>
              <a:t>)</a:t>
            </a:r>
          </a:p>
          <a:p>
            <a:r>
              <a:rPr lang="da-DK" b="1" dirty="0" smtClean="0">
                <a:latin typeface="Consolas" pitchFamily="49" charset="0"/>
              </a:rPr>
              <a:t>{</a:t>
            </a:r>
          </a:p>
          <a:p>
            <a:r>
              <a:rPr lang="da-DK" dirty="0" smtClean="0">
                <a:latin typeface="Consolas" pitchFamily="49" charset="0"/>
              </a:rPr>
              <a:t>   </a:t>
            </a:r>
            <a:r>
              <a:rPr lang="da-DK" dirty="0" err="1" smtClean="0">
                <a:latin typeface="Consolas" pitchFamily="49" charset="0"/>
              </a:rPr>
              <a:t>rw.DoStuff</a:t>
            </a:r>
            <a:r>
              <a:rPr lang="da-DK" dirty="0" smtClean="0">
                <a:latin typeface="Consolas" pitchFamily="49" charset="0"/>
              </a:rPr>
              <a:t>();</a:t>
            </a:r>
          </a:p>
          <a:p>
            <a:r>
              <a:rPr lang="da-DK" dirty="0" smtClean="0">
                <a:latin typeface="Consolas" pitchFamily="49" charset="0"/>
              </a:rPr>
              <a:t>   ...</a:t>
            </a:r>
          </a:p>
          <a:p>
            <a:r>
              <a:rPr lang="da-DK" b="1" dirty="0" smtClean="0">
                <a:latin typeface="Consolas" pitchFamily="49" charset="0"/>
              </a:rPr>
              <a:t>}</a:t>
            </a:r>
            <a:endParaRPr lang="da-DK" b="1" kern="0" dirty="0" smtClean="0">
              <a:latin typeface="Consolas" pitchFamily="49" charset="0"/>
            </a:endParaRPr>
          </a:p>
        </p:txBody>
      </p:sp>
      <p:pic>
        <p:nvPicPr>
          <p:cNvPr id="5" name="Picture 4" descr="C:\DSE\Icon Experience\V Collections\v_collections_png\objects_people_industries\128x128\shadow\worker2.png"/>
          <p:cNvPicPr>
            <a:picLocks noChangeAspect="1" noChangeArrowheads="1"/>
          </p:cNvPicPr>
          <p:nvPr/>
        </p:nvPicPr>
        <p:blipFill>
          <a:blip r:embed="rId3"/>
          <a:srcRect/>
          <a:stretch>
            <a:fillRect/>
          </a:stretch>
        </p:blipFill>
        <p:spPr bwMode="auto">
          <a:xfrm>
            <a:off x="7924800" y="5638800"/>
            <a:ext cx="1219200" cy="1219200"/>
          </a:xfrm>
          <a:prstGeom prst="rect">
            <a:avLst/>
          </a:prstGeom>
          <a:noFill/>
        </p:spPr>
      </p:pic>
    </p:spTree>
    <p:extLst>
      <p:ext uri="{BB962C8B-B14F-4D97-AF65-F5344CB8AC3E}">
        <p14:creationId xmlns:p14="http://schemas.microsoft.com/office/powerpoint/2010/main" val="2296319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pPr eaLnBrk="1" hangingPunct="1"/>
            <a:r>
              <a:rPr lang="en-US" dirty="0" smtClean="0"/>
              <a:t>Quiz: Object Lifetime – Right or Wrong?</a:t>
            </a:r>
          </a:p>
        </p:txBody>
      </p:sp>
      <p:sp>
        <p:nvSpPr>
          <p:cNvPr id="5" name="Content Placeholder 2"/>
          <p:cNvSpPr txBox="1">
            <a:spLocks/>
          </p:cNvSpPr>
          <p:nvPr/>
        </p:nvSpPr>
        <p:spPr bwMode="auto">
          <a:xfrm>
            <a:off x="428596" y="1402988"/>
            <a:ext cx="4215412" cy="2890107"/>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err="1" smtClean="0">
                <a:latin typeface="Consolas" pitchFamily="49" charset="0"/>
                <a:cs typeface="Consolas" pitchFamily="49" charset="0"/>
              </a:rPr>
              <a:t>class</a:t>
            </a:r>
            <a:r>
              <a:rPr lang="da-DK" dirty="0" smtClean="0">
                <a:latin typeface="Consolas" pitchFamily="49" charset="0"/>
                <a:cs typeface="Consolas" pitchFamily="49" charset="0"/>
              </a:rPr>
              <a:t> A</a:t>
            </a:r>
          </a:p>
          <a:p>
            <a:r>
              <a:rPr lang="da-DK" dirty="0" smtClean="0">
                <a:latin typeface="Consolas" pitchFamily="49" charset="0"/>
                <a:cs typeface="Consolas" pitchFamily="49" charset="0"/>
              </a:rPr>
              <a:t>{</a:t>
            </a:r>
          </a:p>
          <a:p>
            <a:r>
              <a:rPr lang="da-DK" dirty="0">
                <a:latin typeface="Consolas" pitchFamily="49" charset="0"/>
                <a:cs typeface="Consolas" pitchFamily="49" charset="0"/>
              </a:rPr>
              <a:t> </a:t>
            </a:r>
            <a:r>
              <a:rPr lang="da-DK" dirty="0" smtClean="0">
                <a:latin typeface="Consolas" pitchFamily="49" charset="0"/>
                <a:cs typeface="Consolas" pitchFamily="49" charset="0"/>
              </a:rPr>
              <a:t>  ...</a:t>
            </a:r>
          </a:p>
          <a:p>
            <a:r>
              <a:rPr lang="da-DK" dirty="0" smtClean="0">
                <a:latin typeface="Consolas" pitchFamily="49" charset="0"/>
              </a:rPr>
              <a:t>   ~</a:t>
            </a:r>
            <a:r>
              <a:rPr lang="da-DK" dirty="0">
                <a:latin typeface="Consolas" pitchFamily="49" charset="0"/>
              </a:rPr>
              <a:t>A</a:t>
            </a:r>
            <a:r>
              <a:rPr lang="da-DK" dirty="0" smtClean="0">
                <a:latin typeface="Consolas" pitchFamily="49" charset="0"/>
              </a:rPr>
              <a:t>( </a:t>
            </a:r>
            <a:r>
              <a:rPr lang="da-DK" dirty="0" err="1" smtClean="0">
                <a:latin typeface="Consolas" pitchFamily="49" charset="0"/>
              </a:rPr>
              <a:t>int</a:t>
            </a:r>
            <a:r>
              <a:rPr lang="da-DK" dirty="0" smtClean="0">
                <a:latin typeface="Consolas" pitchFamily="49" charset="0"/>
              </a:rPr>
              <a:t> i )</a:t>
            </a:r>
            <a:endParaRPr lang="da-DK" dirty="0">
              <a:latin typeface="Consolas" pitchFamily="49" charset="0"/>
            </a:endParaRPr>
          </a:p>
          <a:p>
            <a:r>
              <a:rPr lang="da-DK" dirty="0">
                <a:latin typeface="Consolas" pitchFamily="49" charset="0"/>
              </a:rPr>
              <a:t>   {</a:t>
            </a:r>
          </a:p>
          <a:p>
            <a:r>
              <a:rPr lang="da-DK" dirty="0">
                <a:latin typeface="Consolas" pitchFamily="49" charset="0"/>
              </a:rPr>
              <a:t>      </a:t>
            </a:r>
            <a:r>
              <a:rPr lang="da-DK" dirty="0" err="1">
                <a:latin typeface="Consolas" pitchFamily="49" charset="0"/>
              </a:rPr>
              <a:t>Console.WriteLine</a:t>
            </a:r>
            <a:r>
              <a:rPr lang="da-DK" dirty="0">
                <a:latin typeface="Consolas" pitchFamily="49" charset="0"/>
              </a:rPr>
              <a:t>( </a:t>
            </a:r>
            <a:r>
              <a:rPr lang="da-DK" dirty="0" smtClean="0">
                <a:latin typeface="Consolas" pitchFamily="49" charset="0"/>
              </a:rPr>
              <a:t>i </a:t>
            </a:r>
            <a:r>
              <a:rPr lang="da-DK" dirty="0">
                <a:latin typeface="Consolas" pitchFamily="49" charset="0"/>
              </a:rPr>
              <a:t>);</a:t>
            </a:r>
          </a:p>
          <a:p>
            <a:r>
              <a:rPr lang="da-DK" dirty="0">
                <a:latin typeface="Consolas" pitchFamily="49" charset="0"/>
              </a:rPr>
              <a:t>   </a:t>
            </a:r>
            <a:r>
              <a:rPr lang="da-DK" dirty="0" smtClean="0">
                <a:latin typeface="Consolas" pitchFamily="49" charset="0"/>
              </a:rPr>
              <a:t>}</a:t>
            </a:r>
          </a:p>
          <a:p>
            <a:endParaRPr lang="da-DK" dirty="0">
              <a:latin typeface="Consolas" pitchFamily="49" charset="0"/>
            </a:endParaRPr>
          </a:p>
          <a:p>
            <a:r>
              <a:rPr lang="da-DK" dirty="0" smtClean="0">
                <a:latin typeface="Consolas" pitchFamily="49" charset="0"/>
              </a:rPr>
              <a:t>   public </a:t>
            </a:r>
            <a:r>
              <a:rPr lang="da-DK" dirty="0" err="1" smtClean="0">
                <a:latin typeface="Consolas" pitchFamily="49" charset="0"/>
              </a:rPr>
              <a:t>void</a:t>
            </a:r>
            <a:r>
              <a:rPr lang="da-DK" dirty="0" smtClean="0">
                <a:latin typeface="Consolas" pitchFamily="49" charset="0"/>
              </a:rPr>
              <a:t> </a:t>
            </a:r>
            <a:r>
              <a:rPr lang="da-DK" dirty="0" err="1" smtClean="0">
                <a:latin typeface="Consolas" pitchFamily="49" charset="0"/>
              </a:rPr>
              <a:t>DoStuff</a:t>
            </a:r>
            <a:r>
              <a:rPr lang="da-DK" dirty="0" smtClean="0">
                <a:latin typeface="Consolas" pitchFamily="49" charset="0"/>
              </a:rPr>
              <a:t>() { ... }</a:t>
            </a:r>
          </a:p>
          <a:p>
            <a:r>
              <a:rPr lang="da-DK" dirty="0" smtClean="0">
                <a:latin typeface="Consolas" pitchFamily="49" charset="0"/>
                <a:cs typeface="Consolas" pitchFamily="49" charset="0"/>
              </a:rPr>
              <a:t>}</a:t>
            </a:r>
            <a:endParaRPr lang="da-DK" dirty="0">
              <a:latin typeface="Consolas" pitchFamily="49" charset="0"/>
              <a:cs typeface="Consolas" pitchFamily="49" charset="0"/>
            </a:endParaRPr>
          </a:p>
        </p:txBody>
      </p:sp>
      <p:sp>
        <p:nvSpPr>
          <p:cNvPr id="14" name="Content Placeholder 2"/>
          <p:cNvSpPr txBox="1">
            <a:spLocks/>
          </p:cNvSpPr>
          <p:nvPr/>
        </p:nvSpPr>
        <p:spPr bwMode="auto">
          <a:xfrm>
            <a:off x="428596" y="4557349"/>
            <a:ext cx="4215412" cy="1728192"/>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err="1" smtClean="0">
                <a:latin typeface="Consolas" pitchFamily="49" charset="0"/>
                <a:cs typeface="Consolas" pitchFamily="49" charset="0"/>
              </a:rPr>
              <a:t>class</a:t>
            </a:r>
            <a:r>
              <a:rPr lang="da-DK" dirty="0" smtClean="0">
                <a:latin typeface="Consolas" pitchFamily="49" charset="0"/>
                <a:cs typeface="Consolas" pitchFamily="49" charset="0"/>
              </a:rPr>
              <a:t> B : </a:t>
            </a:r>
            <a:r>
              <a:rPr lang="da-DK" dirty="0" err="1" smtClean="0">
                <a:latin typeface="Consolas" pitchFamily="49" charset="0"/>
                <a:cs typeface="Consolas" pitchFamily="49" charset="0"/>
              </a:rPr>
              <a:t>IDisposable</a:t>
            </a:r>
            <a:endParaRPr lang="da-DK" dirty="0" smtClean="0">
              <a:latin typeface="Consolas" pitchFamily="49" charset="0"/>
              <a:cs typeface="Consolas" pitchFamily="49" charset="0"/>
            </a:endParaRPr>
          </a:p>
          <a:p>
            <a:r>
              <a:rPr lang="da-DK" dirty="0" smtClean="0">
                <a:latin typeface="Consolas" pitchFamily="49" charset="0"/>
                <a:cs typeface="Consolas" pitchFamily="49" charset="0"/>
              </a:rPr>
              <a:t>{</a:t>
            </a:r>
          </a:p>
          <a:p>
            <a:r>
              <a:rPr lang="da-DK" dirty="0" smtClean="0">
                <a:latin typeface="Consolas" pitchFamily="49" charset="0"/>
                <a:cs typeface="Consolas" pitchFamily="49" charset="0"/>
              </a:rPr>
              <a:t>   public </a:t>
            </a:r>
            <a:r>
              <a:rPr lang="da-DK" dirty="0" err="1" smtClean="0">
                <a:latin typeface="Consolas" pitchFamily="49" charset="0"/>
                <a:cs typeface="Consolas" pitchFamily="49" charset="0"/>
              </a:rPr>
              <a:t>void</a:t>
            </a:r>
            <a:r>
              <a:rPr lang="da-DK" dirty="0" smtClean="0">
                <a:latin typeface="Consolas" pitchFamily="49" charset="0"/>
                <a:cs typeface="Consolas" pitchFamily="49" charset="0"/>
              </a:rPr>
              <a:t> Dispose() { ... }</a:t>
            </a:r>
          </a:p>
          <a:p>
            <a:r>
              <a:rPr lang="da-DK" dirty="0" smtClean="0">
                <a:latin typeface="Consolas" pitchFamily="49" charset="0"/>
              </a:rPr>
              <a:t>   </a:t>
            </a:r>
          </a:p>
          <a:p>
            <a:r>
              <a:rPr lang="da-DK" dirty="0">
                <a:latin typeface="Consolas" pitchFamily="49" charset="0"/>
              </a:rPr>
              <a:t> </a:t>
            </a:r>
            <a:r>
              <a:rPr lang="da-DK" dirty="0" smtClean="0">
                <a:latin typeface="Consolas" pitchFamily="49" charset="0"/>
              </a:rPr>
              <a:t>  public </a:t>
            </a:r>
            <a:r>
              <a:rPr lang="da-DK" dirty="0" err="1">
                <a:latin typeface="Consolas" pitchFamily="49" charset="0"/>
              </a:rPr>
              <a:t>DoStuff</a:t>
            </a:r>
            <a:r>
              <a:rPr lang="da-DK" dirty="0">
                <a:latin typeface="Consolas" pitchFamily="49" charset="0"/>
              </a:rPr>
              <a:t>() { ... </a:t>
            </a:r>
            <a:r>
              <a:rPr lang="da-DK" dirty="0" smtClean="0">
                <a:latin typeface="Consolas" pitchFamily="49" charset="0"/>
              </a:rPr>
              <a:t>}</a:t>
            </a:r>
          </a:p>
          <a:p>
            <a:r>
              <a:rPr lang="da-DK" dirty="0" smtClean="0">
                <a:latin typeface="Consolas" pitchFamily="49" charset="0"/>
                <a:cs typeface="Consolas" pitchFamily="49" charset="0"/>
              </a:rPr>
              <a:t>}</a:t>
            </a:r>
          </a:p>
        </p:txBody>
      </p:sp>
      <p:sp>
        <p:nvSpPr>
          <p:cNvPr id="19" name="Content Placeholder 2"/>
          <p:cNvSpPr txBox="1">
            <a:spLocks/>
          </p:cNvSpPr>
          <p:nvPr/>
        </p:nvSpPr>
        <p:spPr bwMode="auto">
          <a:xfrm>
            <a:off x="4787156" y="2138989"/>
            <a:ext cx="3899644" cy="876585"/>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A </a:t>
            </a:r>
            <a:r>
              <a:rPr lang="da-DK" dirty="0" err="1" smtClean="0">
                <a:latin typeface="Consolas" pitchFamily="49" charset="0"/>
              </a:rPr>
              <a:t>a</a:t>
            </a:r>
            <a:r>
              <a:rPr lang="da-DK" dirty="0" smtClean="0">
                <a:latin typeface="Consolas" pitchFamily="49" charset="0"/>
              </a:rPr>
              <a:t> = new A();</a:t>
            </a:r>
          </a:p>
          <a:p>
            <a:r>
              <a:rPr lang="da-DK" dirty="0" err="1" smtClean="0">
                <a:latin typeface="Consolas" pitchFamily="49" charset="0"/>
              </a:rPr>
              <a:t>a.DoStuff</a:t>
            </a:r>
            <a:r>
              <a:rPr lang="da-DK" dirty="0" smtClean="0">
                <a:latin typeface="Consolas" pitchFamily="49" charset="0"/>
              </a:rPr>
              <a:t>();</a:t>
            </a:r>
          </a:p>
          <a:p>
            <a:r>
              <a:rPr lang="da-DK" dirty="0" smtClean="0">
                <a:latin typeface="Consolas" pitchFamily="49" charset="0"/>
              </a:rPr>
              <a:t>a = </a:t>
            </a:r>
            <a:r>
              <a:rPr lang="da-DK" dirty="0" err="1" smtClean="0">
                <a:latin typeface="Consolas" pitchFamily="49" charset="0"/>
              </a:rPr>
              <a:t>null</a:t>
            </a:r>
            <a:r>
              <a:rPr lang="da-DK" dirty="0" smtClean="0">
                <a:latin typeface="Consolas" pitchFamily="49" charset="0"/>
              </a:rPr>
              <a:t>;</a:t>
            </a:r>
          </a:p>
        </p:txBody>
      </p:sp>
      <p:sp>
        <p:nvSpPr>
          <p:cNvPr id="20" name="Content Placeholder 2"/>
          <p:cNvSpPr txBox="1">
            <a:spLocks/>
          </p:cNvSpPr>
          <p:nvPr/>
        </p:nvSpPr>
        <p:spPr bwMode="auto">
          <a:xfrm>
            <a:off x="4776992" y="5099087"/>
            <a:ext cx="3909808" cy="1186454"/>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err="1" smtClean="0">
                <a:latin typeface="Consolas" pitchFamily="49" charset="0"/>
              </a:rPr>
              <a:t>using</a:t>
            </a:r>
            <a:r>
              <a:rPr lang="da-DK" dirty="0" smtClean="0">
                <a:latin typeface="Consolas" pitchFamily="49" charset="0"/>
              </a:rPr>
              <a:t>( B </a:t>
            </a:r>
            <a:r>
              <a:rPr lang="da-DK" dirty="0" err="1" smtClean="0">
                <a:latin typeface="Consolas" pitchFamily="49" charset="0"/>
              </a:rPr>
              <a:t>b</a:t>
            </a:r>
            <a:r>
              <a:rPr lang="da-DK" dirty="0" smtClean="0">
                <a:latin typeface="Consolas" pitchFamily="49" charset="0"/>
              </a:rPr>
              <a:t> = new B() )</a:t>
            </a:r>
          </a:p>
          <a:p>
            <a:r>
              <a:rPr lang="da-DK" dirty="0" smtClean="0">
                <a:latin typeface="Consolas" pitchFamily="49" charset="0"/>
              </a:rPr>
              <a:t>{</a:t>
            </a:r>
          </a:p>
          <a:p>
            <a:r>
              <a:rPr lang="da-DK" dirty="0">
                <a:latin typeface="Consolas" pitchFamily="49" charset="0"/>
              </a:rPr>
              <a:t> </a:t>
            </a:r>
            <a:r>
              <a:rPr lang="da-DK" dirty="0" smtClean="0">
                <a:latin typeface="Consolas" pitchFamily="49" charset="0"/>
              </a:rPr>
              <a:t>  </a:t>
            </a:r>
            <a:r>
              <a:rPr lang="da-DK" dirty="0" err="1" smtClean="0">
                <a:latin typeface="Consolas" pitchFamily="49" charset="0"/>
              </a:rPr>
              <a:t>b.DoStuff</a:t>
            </a:r>
            <a:r>
              <a:rPr lang="da-DK" dirty="0" smtClean="0">
                <a:latin typeface="Consolas" pitchFamily="49" charset="0"/>
              </a:rPr>
              <a:t>();</a:t>
            </a:r>
          </a:p>
          <a:p>
            <a:r>
              <a:rPr lang="da-DK" dirty="0" smtClean="0">
                <a:latin typeface="Consolas" pitchFamily="49" charset="0"/>
              </a:rPr>
              <a:t>}</a:t>
            </a:r>
          </a:p>
        </p:txBody>
      </p:sp>
      <p:sp>
        <p:nvSpPr>
          <p:cNvPr id="21" name="Content Placeholder 2"/>
          <p:cNvSpPr txBox="1">
            <a:spLocks/>
          </p:cNvSpPr>
          <p:nvPr/>
        </p:nvSpPr>
        <p:spPr bwMode="auto">
          <a:xfrm>
            <a:off x="4776992" y="1402988"/>
            <a:ext cx="3909808" cy="643210"/>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A </a:t>
            </a:r>
            <a:r>
              <a:rPr lang="da-DK" dirty="0" err="1" smtClean="0">
                <a:latin typeface="Consolas" pitchFamily="49" charset="0"/>
              </a:rPr>
              <a:t>a</a:t>
            </a:r>
            <a:r>
              <a:rPr lang="da-DK" dirty="0" smtClean="0">
                <a:latin typeface="Consolas" pitchFamily="49" charset="0"/>
              </a:rPr>
              <a:t> = new A();</a:t>
            </a:r>
          </a:p>
          <a:p>
            <a:r>
              <a:rPr lang="da-DK" dirty="0" smtClean="0">
                <a:latin typeface="Consolas" pitchFamily="49" charset="0"/>
              </a:rPr>
              <a:t>~A();</a:t>
            </a:r>
          </a:p>
        </p:txBody>
      </p:sp>
      <p:sp>
        <p:nvSpPr>
          <p:cNvPr id="23" name="Content Placeholder 2"/>
          <p:cNvSpPr txBox="1">
            <a:spLocks/>
          </p:cNvSpPr>
          <p:nvPr/>
        </p:nvSpPr>
        <p:spPr bwMode="auto">
          <a:xfrm>
            <a:off x="4776992" y="4124200"/>
            <a:ext cx="3909808" cy="882098"/>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B </a:t>
            </a:r>
            <a:r>
              <a:rPr lang="da-DK" dirty="0" err="1" smtClean="0">
                <a:latin typeface="Consolas" pitchFamily="49" charset="0"/>
              </a:rPr>
              <a:t>b</a:t>
            </a:r>
            <a:r>
              <a:rPr lang="da-DK" dirty="0" smtClean="0">
                <a:latin typeface="Consolas" pitchFamily="49" charset="0"/>
              </a:rPr>
              <a:t> = new B();</a:t>
            </a:r>
          </a:p>
          <a:p>
            <a:r>
              <a:rPr lang="da-DK" dirty="0" err="1" smtClean="0">
                <a:latin typeface="Consolas" pitchFamily="49" charset="0"/>
              </a:rPr>
              <a:t>b.DoStuff</a:t>
            </a:r>
            <a:r>
              <a:rPr lang="da-DK" dirty="0" smtClean="0">
                <a:latin typeface="Consolas" pitchFamily="49" charset="0"/>
              </a:rPr>
              <a:t>();</a:t>
            </a:r>
          </a:p>
          <a:p>
            <a:r>
              <a:rPr lang="da-DK" dirty="0" err="1">
                <a:latin typeface="Consolas" pitchFamily="49" charset="0"/>
              </a:rPr>
              <a:t>b</a:t>
            </a:r>
            <a:r>
              <a:rPr lang="da-DK" dirty="0" err="1" smtClean="0">
                <a:latin typeface="Consolas" pitchFamily="49" charset="0"/>
              </a:rPr>
              <a:t>.Dispose</a:t>
            </a:r>
            <a:r>
              <a:rPr lang="da-DK" dirty="0" smtClean="0">
                <a:latin typeface="Consolas" pitchFamily="49" charset="0"/>
              </a:rPr>
              <a:t>();</a:t>
            </a:r>
          </a:p>
        </p:txBody>
      </p:sp>
      <p:sp>
        <p:nvSpPr>
          <p:cNvPr id="24" name="Content Placeholder 2"/>
          <p:cNvSpPr txBox="1">
            <a:spLocks/>
          </p:cNvSpPr>
          <p:nvPr/>
        </p:nvSpPr>
        <p:spPr bwMode="auto">
          <a:xfrm>
            <a:off x="4776992" y="3108365"/>
            <a:ext cx="3909808" cy="923044"/>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smtClean="0">
                <a:latin typeface="Consolas" pitchFamily="49" charset="0"/>
              </a:rPr>
              <a:t>A </a:t>
            </a:r>
            <a:r>
              <a:rPr lang="da-DK" dirty="0" err="1" smtClean="0">
                <a:latin typeface="Consolas" pitchFamily="49" charset="0"/>
              </a:rPr>
              <a:t>a</a:t>
            </a:r>
            <a:r>
              <a:rPr lang="da-DK" dirty="0" smtClean="0">
                <a:latin typeface="Consolas" pitchFamily="49" charset="0"/>
              </a:rPr>
              <a:t> = new A();</a:t>
            </a:r>
          </a:p>
          <a:p>
            <a:r>
              <a:rPr lang="da-DK" dirty="0" err="1" smtClean="0">
                <a:latin typeface="Consolas" pitchFamily="49" charset="0"/>
              </a:rPr>
              <a:t>a.DoStuff</a:t>
            </a:r>
            <a:r>
              <a:rPr lang="da-DK" dirty="0" smtClean="0">
                <a:latin typeface="Consolas" pitchFamily="49" charset="0"/>
              </a:rPr>
              <a:t>();</a:t>
            </a:r>
          </a:p>
          <a:p>
            <a:r>
              <a:rPr lang="da-DK" dirty="0" err="1" smtClean="0">
                <a:latin typeface="Consolas" pitchFamily="49" charset="0"/>
              </a:rPr>
              <a:t>a.Dispose</a:t>
            </a:r>
            <a:r>
              <a:rPr lang="da-DK" dirty="0" smtClean="0">
                <a:latin typeface="Consolas" pitchFamily="49" charset="0"/>
              </a:rPr>
              <a:t>();</a:t>
            </a:r>
          </a:p>
        </p:txBody>
      </p:sp>
      <p:pic>
        <p:nvPicPr>
          <p:cNvPr id="10" name="Picture 2" descr="C:\DSE\Icon Experience\V Collections\v_collections_png\basic_foundation\24x24\plain\delete.png"/>
          <p:cNvPicPr>
            <a:picLocks noChangeAspect="1" noChangeArrowheads="1"/>
          </p:cNvPicPr>
          <p:nvPr/>
        </p:nvPicPr>
        <p:blipFill>
          <a:blip r:embed="rId3"/>
          <a:srcRect/>
          <a:stretch>
            <a:fillRect/>
          </a:stretch>
        </p:blipFill>
        <p:spPr bwMode="auto">
          <a:xfrm>
            <a:off x="4443398" y="1321163"/>
            <a:ext cx="228600" cy="228601"/>
          </a:xfrm>
          <a:prstGeom prst="rect">
            <a:avLst/>
          </a:prstGeom>
          <a:noFill/>
        </p:spPr>
      </p:pic>
      <p:pic>
        <p:nvPicPr>
          <p:cNvPr id="11" name="Picture 10" descr="C:\DSE\Icon Experience\V Collections\v_collections_png\basic_foundation\24x24\plain\check.png">
            <a:hlinkClick r:id="rId4"/>
          </p:cNvPr>
          <p:cNvPicPr>
            <a:picLocks noChangeAspect="1" noChangeArrowheads="1"/>
          </p:cNvPicPr>
          <p:nvPr/>
        </p:nvPicPr>
        <p:blipFill>
          <a:blip r:embed="rId5"/>
          <a:srcRect/>
          <a:stretch>
            <a:fillRect/>
          </a:stretch>
        </p:blipFill>
        <p:spPr bwMode="auto">
          <a:xfrm>
            <a:off x="4443398" y="4557349"/>
            <a:ext cx="228600" cy="228600"/>
          </a:xfrm>
          <a:prstGeom prst="rect">
            <a:avLst/>
          </a:prstGeom>
          <a:noFill/>
        </p:spPr>
      </p:pic>
      <p:pic>
        <p:nvPicPr>
          <p:cNvPr id="12" name="Picture 2" descr="C:\DSE\Icon Experience\V Collections\v_collections_png\basic_foundation\24x24\plain\delete.png"/>
          <p:cNvPicPr>
            <a:picLocks noChangeAspect="1" noChangeArrowheads="1"/>
          </p:cNvPicPr>
          <p:nvPr/>
        </p:nvPicPr>
        <p:blipFill>
          <a:blip r:embed="rId3"/>
          <a:srcRect/>
          <a:stretch>
            <a:fillRect/>
          </a:stretch>
        </p:blipFill>
        <p:spPr bwMode="auto">
          <a:xfrm>
            <a:off x="8550569" y="1321163"/>
            <a:ext cx="228600" cy="228601"/>
          </a:xfrm>
          <a:prstGeom prst="rect">
            <a:avLst/>
          </a:prstGeom>
          <a:noFill/>
        </p:spPr>
      </p:pic>
      <p:pic>
        <p:nvPicPr>
          <p:cNvPr id="13" name="Picture 12" descr="C:\DSE\Icon Experience\V Collections\v_collections_png\basic_foundation\24x24\plain\check.png">
            <a:hlinkClick r:id="rId4"/>
          </p:cNvPr>
          <p:cNvPicPr>
            <a:picLocks noChangeAspect="1" noChangeArrowheads="1"/>
          </p:cNvPicPr>
          <p:nvPr/>
        </p:nvPicPr>
        <p:blipFill>
          <a:blip r:embed="rId5"/>
          <a:srcRect/>
          <a:stretch>
            <a:fillRect/>
          </a:stretch>
        </p:blipFill>
        <p:spPr bwMode="auto">
          <a:xfrm>
            <a:off x="8550569" y="2120280"/>
            <a:ext cx="228600" cy="228600"/>
          </a:xfrm>
          <a:prstGeom prst="rect">
            <a:avLst/>
          </a:prstGeom>
          <a:noFill/>
        </p:spPr>
      </p:pic>
      <p:pic>
        <p:nvPicPr>
          <p:cNvPr id="15" name="Picture 2" descr="C:\DSE\Icon Experience\V Collections\v_collections_png\basic_foundation\24x24\plain\delete.png"/>
          <p:cNvPicPr>
            <a:picLocks noChangeAspect="1" noChangeArrowheads="1"/>
          </p:cNvPicPr>
          <p:nvPr/>
        </p:nvPicPr>
        <p:blipFill>
          <a:blip r:embed="rId3"/>
          <a:srcRect/>
          <a:stretch>
            <a:fillRect/>
          </a:stretch>
        </p:blipFill>
        <p:spPr bwMode="auto">
          <a:xfrm>
            <a:off x="8550569" y="3060247"/>
            <a:ext cx="228600" cy="228601"/>
          </a:xfrm>
          <a:prstGeom prst="rect">
            <a:avLst/>
          </a:prstGeom>
          <a:noFill/>
        </p:spPr>
      </p:pic>
      <p:pic>
        <p:nvPicPr>
          <p:cNvPr id="16" name="Picture 2" descr="C:\DSE\Icon Experience\V Collections\v_collections_png\basic_foundation\24x24\plain\delete.png"/>
          <p:cNvPicPr>
            <a:picLocks noChangeAspect="1" noChangeArrowheads="1"/>
          </p:cNvPicPr>
          <p:nvPr/>
        </p:nvPicPr>
        <p:blipFill>
          <a:blip r:embed="rId3"/>
          <a:srcRect/>
          <a:stretch>
            <a:fillRect/>
          </a:stretch>
        </p:blipFill>
        <p:spPr bwMode="auto">
          <a:xfrm>
            <a:off x="8550569" y="4077741"/>
            <a:ext cx="228600" cy="228601"/>
          </a:xfrm>
          <a:prstGeom prst="rect">
            <a:avLst/>
          </a:prstGeom>
          <a:noFill/>
        </p:spPr>
      </p:pic>
      <p:pic>
        <p:nvPicPr>
          <p:cNvPr id="17" name="Picture 16" descr="C:\DSE\Icon Experience\V Collections\v_collections_png\basic_foundation\24x24\plain\check.png">
            <a:hlinkClick r:id="rId4"/>
          </p:cNvPr>
          <p:cNvPicPr>
            <a:picLocks noChangeAspect="1" noChangeArrowheads="1"/>
          </p:cNvPicPr>
          <p:nvPr/>
        </p:nvPicPr>
        <p:blipFill>
          <a:blip r:embed="rId5"/>
          <a:srcRect/>
          <a:stretch>
            <a:fillRect/>
          </a:stretch>
        </p:blipFill>
        <p:spPr bwMode="auto">
          <a:xfrm>
            <a:off x="8556441" y="5094614"/>
            <a:ext cx="228600" cy="228600"/>
          </a:xfrm>
          <a:prstGeom prst="rect">
            <a:avLst/>
          </a:prstGeom>
          <a:noFill/>
        </p:spPr>
      </p:pic>
    </p:spTree>
    <p:extLst>
      <p:ext uri="{BB962C8B-B14F-4D97-AF65-F5344CB8AC3E}">
        <p14:creationId xmlns:p14="http://schemas.microsoft.com/office/powerpoint/2010/main" val="3482074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r>
              <a:rPr lang="en-US" dirty="0"/>
              <a:t>Introducing Lifetime</a:t>
            </a:r>
          </a:p>
          <a:p>
            <a:r>
              <a:rPr lang="en-US" dirty="0"/>
              <a:t>Enter Garbage Collection</a:t>
            </a:r>
          </a:p>
          <a:p>
            <a:r>
              <a:rPr lang="en-US" dirty="0"/>
              <a:t>Class Destructors</a:t>
            </a:r>
          </a:p>
          <a:p>
            <a:r>
              <a:rPr lang="en-US" dirty="0"/>
              <a:t>The Disposable Pattern</a:t>
            </a:r>
          </a:p>
        </p:txBody>
      </p:sp>
      <p:sp>
        <p:nvSpPr>
          <p:cNvPr id="3074" name="Title 1"/>
          <p:cNvSpPr>
            <a:spLocks noGrp="1"/>
          </p:cNvSpPr>
          <p:nvPr>
            <p:ph type="title"/>
          </p:nvPr>
        </p:nvSpPr>
        <p:spPr/>
        <p:txBody>
          <a:bodyPr/>
          <a:lstStyle/>
          <a:p>
            <a:pPr eaLnBrk="1" hangingPunct="1"/>
            <a:r>
              <a:rPr lang="en-US" dirty="0" smtClean="0"/>
              <a:t>Summary</a:t>
            </a:r>
          </a:p>
        </p:txBody>
      </p:sp>
    </p:spTree>
    <p:extLst>
      <p:ext uri="{BB962C8B-B14F-4D97-AF65-F5344CB8AC3E}">
        <p14:creationId xmlns:p14="http://schemas.microsoft.com/office/powerpoint/2010/main" val="1488901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You are creating a class referencing unmanaged resources. Also it maintains references to managed resources on other objects. You must ensure that the class can be explicitly cleaned up. Which three actions should you perform?</a:t>
            </a:r>
            <a:br>
              <a:rPr lang="en-US" dirty="0" smtClean="0"/>
            </a:br>
            <a:r>
              <a:rPr lang="en-US" dirty="0" smtClean="0"/>
              <a:t/>
            </a:r>
            <a:br>
              <a:rPr lang="en-US" dirty="0" smtClean="0"/>
            </a:br>
            <a:r>
              <a:rPr lang="en-US" dirty="0" smtClean="0"/>
              <a:t>(Each correct answer presents part of the solution. Choose </a:t>
            </a:r>
            <a:r>
              <a:rPr lang="da-DK" dirty="0" err="1" smtClean="0"/>
              <a:t>three</a:t>
            </a:r>
            <a:r>
              <a:rPr lang="da-DK" dirty="0" smtClean="0"/>
              <a:t>.)</a:t>
            </a:r>
            <a:endParaRPr lang="da-DK" dirty="0"/>
          </a:p>
        </p:txBody>
      </p:sp>
      <p:sp>
        <p:nvSpPr>
          <p:cNvPr id="3" name="Title 2"/>
          <p:cNvSpPr>
            <a:spLocks noGrp="1"/>
          </p:cNvSpPr>
          <p:nvPr>
            <p:ph type="title"/>
          </p:nvPr>
        </p:nvSpPr>
        <p:spPr/>
        <p:txBody>
          <a:bodyPr/>
          <a:lstStyle/>
          <a:p>
            <a:r>
              <a:rPr lang="da-DK" dirty="0" err="1" smtClean="0"/>
              <a:t>Question</a:t>
            </a:r>
            <a:endParaRPr lang="da-DK" dirty="0"/>
          </a:p>
        </p:txBody>
      </p:sp>
    </p:spTree>
    <p:extLst>
      <p:ext uri="{BB962C8B-B14F-4D97-AF65-F5344CB8AC3E}">
        <p14:creationId xmlns:p14="http://schemas.microsoft.com/office/powerpoint/2010/main" val="957025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880110" lvl="1" indent="-514350">
              <a:buFont typeface="+mj-lt"/>
              <a:buAutoNum type="alphaLcParenR"/>
            </a:pPr>
            <a:r>
              <a:rPr lang="en-US" dirty="0" smtClean="0"/>
              <a:t>Make the class derive from the </a:t>
            </a:r>
            <a:r>
              <a:rPr lang="en-US" dirty="0" err="1" smtClean="0"/>
              <a:t>System.GC.CleanUp</a:t>
            </a:r>
            <a:r>
              <a:rPr lang="en-US" dirty="0" smtClean="0"/>
              <a:t> class.</a:t>
            </a:r>
          </a:p>
          <a:p>
            <a:pPr marL="880110" lvl="1" indent="-514350">
              <a:buFont typeface="+mj-lt"/>
              <a:buAutoNum type="alphaLcParenR"/>
            </a:pPr>
            <a:r>
              <a:rPr lang="en-US" dirty="0" smtClean="0"/>
              <a:t>Make the class implement  the </a:t>
            </a:r>
            <a:r>
              <a:rPr lang="en-US" dirty="0" err="1" smtClean="0"/>
              <a:t>IDisposable</a:t>
            </a:r>
            <a:r>
              <a:rPr lang="en-US" dirty="0" smtClean="0"/>
              <a:t> interface.</a:t>
            </a:r>
          </a:p>
          <a:p>
            <a:pPr marL="880110" lvl="1" indent="-514350">
              <a:buFont typeface="+mj-lt"/>
              <a:buAutoNum type="alphaLcParenR"/>
            </a:pPr>
            <a:r>
              <a:rPr lang="en-US" dirty="0" smtClean="0"/>
              <a:t>Create a Dispose method which cleans up unmanaged resources and calls methods to release the referenced managed resources.</a:t>
            </a:r>
            <a:endParaRPr lang="da-DK" dirty="0" smtClean="0"/>
          </a:p>
          <a:p>
            <a:pPr marL="880110" lvl="1" indent="-514350">
              <a:buFont typeface="+mj-lt"/>
              <a:buAutoNum type="alphaLcParenR"/>
            </a:pPr>
            <a:r>
              <a:rPr lang="en-US" dirty="0" smtClean="0"/>
              <a:t>Create a Dispose method that calls </a:t>
            </a:r>
            <a:r>
              <a:rPr lang="en-US" dirty="0" err="1" smtClean="0"/>
              <a:t>System.GC.Collect</a:t>
            </a:r>
            <a:r>
              <a:rPr lang="en-US" dirty="0" smtClean="0"/>
              <a:t> to force garbage </a:t>
            </a:r>
            <a:r>
              <a:rPr lang="da-DK" dirty="0" err="1" smtClean="0"/>
              <a:t>collection</a:t>
            </a:r>
            <a:r>
              <a:rPr lang="da-DK" dirty="0" smtClean="0"/>
              <a:t>.</a:t>
            </a:r>
          </a:p>
          <a:p>
            <a:pPr marL="880110" lvl="1" indent="-514350">
              <a:buFont typeface="+mj-lt"/>
              <a:buAutoNum type="alphaLcParenR"/>
            </a:pPr>
            <a:r>
              <a:rPr lang="en-US" dirty="0" smtClean="0"/>
              <a:t>Create a class destructor that releases the unmanaged resources.</a:t>
            </a:r>
          </a:p>
          <a:p>
            <a:pPr marL="880110" lvl="1" indent="-514350">
              <a:buFont typeface="+mj-lt"/>
              <a:buAutoNum type="alphaLcParenR"/>
            </a:pPr>
            <a:r>
              <a:rPr lang="en-US" dirty="0" smtClean="0"/>
              <a:t>Create a class destructor that calls methods to release the referenced managed resources</a:t>
            </a:r>
            <a:r>
              <a:rPr lang="da-DK" dirty="0" smtClean="0"/>
              <a:t>.</a:t>
            </a:r>
          </a:p>
        </p:txBody>
      </p:sp>
      <p:sp>
        <p:nvSpPr>
          <p:cNvPr id="3" name="Title 2"/>
          <p:cNvSpPr>
            <a:spLocks noGrp="1"/>
          </p:cNvSpPr>
          <p:nvPr>
            <p:ph type="title"/>
          </p:nvPr>
        </p:nvSpPr>
        <p:spPr/>
        <p:txBody>
          <a:bodyPr/>
          <a:lstStyle/>
          <a:p>
            <a:r>
              <a:rPr lang="da-DK" dirty="0" err="1" smtClean="0"/>
              <a:t>Question</a:t>
            </a:r>
            <a:r>
              <a:rPr lang="da-DK" dirty="0" smtClean="0"/>
              <a:t> (</a:t>
            </a:r>
            <a:r>
              <a:rPr lang="da-DK" dirty="0" err="1" smtClean="0"/>
              <a:t>Cont’d</a:t>
            </a:r>
            <a:r>
              <a:rPr lang="da-DK" dirty="0" smtClean="0"/>
              <a:t>)</a:t>
            </a:r>
            <a:endParaRPr lang="da-DK" dirty="0"/>
          </a:p>
        </p:txBody>
      </p:sp>
      <p:sp>
        <p:nvSpPr>
          <p:cNvPr id="4" name="Rectangle 3"/>
          <p:cNvSpPr/>
          <p:nvPr/>
        </p:nvSpPr>
        <p:spPr>
          <a:xfrm>
            <a:off x="1392930" y="1916832"/>
            <a:ext cx="7000924" cy="36004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5" name="Rectangle 4"/>
          <p:cNvSpPr/>
          <p:nvPr/>
        </p:nvSpPr>
        <p:spPr>
          <a:xfrm>
            <a:off x="1392930" y="4149080"/>
            <a:ext cx="7000924" cy="72008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6" name="Rectangle 5"/>
          <p:cNvSpPr/>
          <p:nvPr/>
        </p:nvSpPr>
        <p:spPr>
          <a:xfrm>
            <a:off x="1392930" y="2345134"/>
            <a:ext cx="7000924" cy="10118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Tree>
    <p:extLst>
      <p:ext uri="{BB962C8B-B14F-4D97-AF65-F5344CB8AC3E}">
        <p14:creationId xmlns:p14="http://schemas.microsoft.com/office/powerpoint/2010/main" val="273958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da-DK"/>
          </a:p>
        </p:txBody>
      </p:sp>
      <p:sp>
        <p:nvSpPr>
          <p:cNvPr id="5" name="Title 4"/>
          <p:cNvSpPr>
            <a:spLocks noGrp="1"/>
          </p:cNvSpPr>
          <p:nvPr>
            <p:ph type="title"/>
          </p:nvPr>
        </p:nvSpPr>
        <p:spPr/>
        <p:txBody>
          <a:bodyPr/>
          <a:lstStyle/>
          <a:p>
            <a:endParaRPr lang="da-DK"/>
          </a:p>
        </p:txBody>
      </p:sp>
    </p:spTree>
    <p:extLst>
      <p:ext uri="{BB962C8B-B14F-4D97-AF65-F5344CB8AC3E}">
        <p14:creationId xmlns:p14="http://schemas.microsoft.com/office/powerpoint/2010/main" val="2969877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pPr eaLnBrk="1" hangingPunct="1"/>
            <a:r>
              <a:rPr lang="en-US" sz="2000" dirty="0" smtClean="0"/>
              <a:t>An object is created</a:t>
            </a:r>
          </a:p>
          <a:p>
            <a:pPr lvl="1" eaLnBrk="1" hangingPunct="1"/>
            <a:r>
              <a:rPr lang="en-US" sz="1800" dirty="0" smtClean="0"/>
              <a:t>Memory is allocated</a:t>
            </a:r>
          </a:p>
          <a:p>
            <a:pPr lvl="1" eaLnBrk="1" hangingPunct="1"/>
            <a:r>
              <a:rPr lang="en-US" sz="1800" dirty="0" smtClean="0"/>
              <a:t>Memory is initialized into an object by running the constructor</a:t>
            </a:r>
          </a:p>
          <a:p>
            <a:pPr lvl="1" eaLnBrk="1" hangingPunct="1"/>
            <a:endParaRPr lang="en-US" sz="1800" dirty="0" smtClean="0"/>
          </a:p>
          <a:p>
            <a:pPr eaLnBrk="1" hangingPunct="1"/>
            <a:r>
              <a:rPr lang="en-US" sz="2000" dirty="0" smtClean="0"/>
              <a:t>Object is alive and kicking</a:t>
            </a:r>
          </a:p>
          <a:p>
            <a:pPr lvl="1" eaLnBrk="1" hangingPunct="1"/>
            <a:r>
              <a:rPr lang="en-US" sz="1800" dirty="0" smtClean="0"/>
              <a:t>It is passed in and out of methods and operations are invoked</a:t>
            </a:r>
          </a:p>
          <a:p>
            <a:pPr eaLnBrk="1" hangingPunct="1"/>
            <a:endParaRPr lang="en-US" sz="2000" dirty="0" smtClean="0"/>
          </a:p>
          <a:p>
            <a:pPr eaLnBrk="1" hangingPunct="1"/>
            <a:r>
              <a:rPr lang="en-US" sz="2000" dirty="0" smtClean="0"/>
              <a:t>The object is destroyed</a:t>
            </a:r>
          </a:p>
          <a:p>
            <a:pPr lvl="1" eaLnBrk="1" hangingPunct="1"/>
            <a:r>
              <a:rPr lang="en-US" sz="1800" dirty="0" smtClean="0"/>
              <a:t>The object is de-initialized into unused memory</a:t>
            </a:r>
          </a:p>
          <a:p>
            <a:pPr lvl="1" eaLnBrk="1" hangingPunct="1"/>
            <a:r>
              <a:rPr lang="en-US" sz="1800" dirty="0" smtClean="0"/>
              <a:t>Memory is then </a:t>
            </a:r>
            <a:r>
              <a:rPr lang="en-US" sz="1800" dirty="0" err="1" smtClean="0"/>
              <a:t>deallocated</a:t>
            </a:r>
            <a:endParaRPr lang="en-US" sz="1800" dirty="0" smtClean="0"/>
          </a:p>
        </p:txBody>
      </p:sp>
      <p:sp>
        <p:nvSpPr>
          <p:cNvPr id="3074" name="Title 1"/>
          <p:cNvSpPr>
            <a:spLocks noGrp="1"/>
          </p:cNvSpPr>
          <p:nvPr>
            <p:ph type="title"/>
          </p:nvPr>
        </p:nvSpPr>
        <p:spPr/>
        <p:txBody>
          <a:bodyPr>
            <a:normAutofit/>
          </a:bodyPr>
          <a:lstStyle/>
          <a:p>
            <a:pPr eaLnBrk="1" hangingPunct="1"/>
            <a:r>
              <a:rPr lang="en-US" dirty="0" smtClean="0"/>
              <a:t>Lifespan of an Object</a:t>
            </a:r>
          </a:p>
        </p:txBody>
      </p:sp>
    </p:spTree>
    <p:extLst>
      <p:ext uri="{BB962C8B-B14F-4D97-AF65-F5344CB8AC3E}">
        <p14:creationId xmlns:p14="http://schemas.microsoft.com/office/powerpoint/2010/main" val="3793636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pPr eaLnBrk="1" hangingPunct="1"/>
            <a:r>
              <a:rPr lang="en-US" sz="2000" dirty="0" smtClean="0"/>
              <a:t>Local variables live only</a:t>
            </a:r>
            <a:br>
              <a:rPr lang="en-US" sz="2000" dirty="0" smtClean="0"/>
            </a:br>
            <a:r>
              <a:rPr lang="en-US" sz="2000" dirty="0" smtClean="0"/>
              <a:t>throughout the scope in</a:t>
            </a:r>
            <a:br>
              <a:rPr lang="en-US" sz="2000" dirty="0" smtClean="0"/>
            </a:br>
            <a:r>
              <a:rPr lang="en-US" sz="2000" dirty="0" smtClean="0"/>
              <a:t>which they are declared</a:t>
            </a:r>
          </a:p>
          <a:p>
            <a:pPr lvl="1" eaLnBrk="1" hangingPunct="1"/>
            <a:r>
              <a:rPr lang="en-US" sz="1800" dirty="0" smtClean="0"/>
              <a:t>Fixed lifetime</a:t>
            </a:r>
          </a:p>
          <a:p>
            <a:pPr lvl="1" eaLnBrk="1" hangingPunct="1"/>
            <a:r>
              <a:rPr lang="en-US" sz="1800" dirty="0" smtClean="0"/>
              <a:t>Scheduled destruction</a:t>
            </a:r>
          </a:p>
          <a:p>
            <a:pPr lvl="1" eaLnBrk="1" hangingPunct="1"/>
            <a:endParaRPr lang="en-US" sz="1800" dirty="0" smtClean="0"/>
          </a:p>
          <a:p>
            <a:pPr eaLnBrk="1" hangingPunct="1"/>
            <a:r>
              <a:rPr lang="en-US" sz="2000" dirty="0" smtClean="0"/>
              <a:t>Objects can outlive the</a:t>
            </a:r>
            <a:br>
              <a:rPr lang="en-US" sz="2000" dirty="0" smtClean="0"/>
            </a:br>
            <a:r>
              <a:rPr lang="en-US" sz="2000" dirty="0" smtClean="0"/>
              <a:t>scope in which the were</a:t>
            </a:r>
            <a:br>
              <a:rPr lang="en-US" sz="2000" dirty="0" smtClean="0"/>
            </a:br>
            <a:r>
              <a:rPr lang="en-US" sz="2000" dirty="0" smtClean="0"/>
              <a:t>allocated</a:t>
            </a:r>
          </a:p>
          <a:p>
            <a:pPr lvl="1" eaLnBrk="1" hangingPunct="1"/>
            <a:r>
              <a:rPr lang="en-US" sz="1800" dirty="0" smtClean="0"/>
              <a:t>Unbounded lifetime</a:t>
            </a:r>
          </a:p>
          <a:p>
            <a:pPr lvl="1" eaLnBrk="1" hangingPunct="1"/>
            <a:r>
              <a:rPr lang="en-US" sz="1800" dirty="0" smtClean="0"/>
              <a:t>Undetermined destruction</a:t>
            </a:r>
          </a:p>
        </p:txBody>
      </p:sp>
      <p:sp>
        <p:nvSpPr>
          <p:cNvPr id="3074" name="Title 1"/>
          <p:cNvSpPr>
            <a:spLocks noGrp="1"/>
          </p:cNvSpPr>
          <p:nvPr>
            <p:ph type="title"/>
          </p:nvPr>
        </p:nvSpPr>
        <p:spPr/>
        <p:txBody>
          <a:bodyPr>
            <a:normAutofit/>
          </a:bodyPr>
          <a:lstStyle/>
          <a:p>
            <a:pPr eaLnBrk="1" hangingPunct="1"/>
            <a:r>
              <a:rPr lang="en-US" dirty="0" smtClean="0"/>
              <a:t>Objects, Values, and Scope</a:t>
            </a:r>
          </a:p>
        </p:txBody>
      </p:sp>
      <p:pic>
        <p:nvPicPr>
          <p:cNvPr id="4" name="Picture 3" descr="C:\DSE\Icon Experience\V Collections\v_collections_png\objects_people_industries\128x128\shadow\worker2.png"/>
          <p:cNvPicPr>
            <a:picLocks noChangeAspect="1" noChangeArrowheads="1"/>
          </p:cNvPicPr>
          <p:nvPr/>
        </p:nvPicPr>
        <p:blipFill>
          <a:blip r:embed="rId3"/>
          <a:srcRect/>
          <a:stretch>
            <a:fillRect/>
          </a:stretch>
        </p:blipFill>
        <p:spPr bwMode="auto">
          <a:xfrm>
            <a:off x="7924800" y="5638800"/>
            <a:ext cx="1219200" cy="1219200"/>
          </a:xfrm>
          <a:prstGeom prst="rect">
            <a:avLst/>
          </a:prstGeom>
          <a:noFill/>
        </p:spPr>
      </p:pic>
      <p:sp>
        <p:nvSpPr>
          <p:cNvPr id="5" name="Content Placeholder 2"/>
          <p:cNvSpPr txBox="1">
            <a:spLocks/>
          </p:cNvSpPr>
          <p:nvPr/>
        </p:nvSpPr>
        <p:spPr bwMode="auto">
          <a:xfrm>
            <a:off x="3995936" y="1475134"/>
            <a:ext cx="4467346" cy="4737708"/>
          </a:xfrm>
          <a:prstGeom prst="rect">
            <a:avLst/>
          </a:prstGeom>
          <a:gradFill>
            <a:gsLst>
              <a:gs pos="0">
                <a:srgbClr val="FFEFD1"/>
              </a:gs>
              <a:gs pos="64999">
                <a:srgbClr val="F0EBD5"/>
              </a:gs>
              <a:gs pos="100000">
                <a:srgbClr val="D1C39F"/>
              </a:gs>
            </a:gsLst>
            <a:lin ang="5400000" scaled="0"/>
          </a:gradFill>
          <a:ln w="25400" cmpd="sng">
            <a:solidFill>
              <a:schemeClr val="tx1"/>
            </a:solidFill>
            <a:miter lim="800000"/>
            <a:headEnd/>
            <a:tailEnd/>
          </a:ln>
        </p:spPr>
        <p:txBody>
          <a:bodyPr lIns="36000" tIns="36000" rIns="36000" bIns="36000"/>
          <a:lstStyle/>
          <a:p>
            <a:r>
              <a:rPr lang="da-DK" dirty="0" err="1" smtClean="0">
                <a:latin typeface="Consolas" pitchFamily="49" charset="0"/>
              </a:rPr>
              <a:t>static</a:t>
            </a:r>
            <a:r>
              <a:rPr lang="da-DK" dirty="0" smtClean="0">
                <a:latin typeface="Consolas" pitchFamily="49" charset="0"/>
              </a:rPr>
              <a:t> </a:t>
            </a:r>
            <a:r>
              <a:rPr lang="da-DK" dirty="0" err="1" smtClean="0">
                <a:latin typeface="Consolas" pitchFamily="49" charset="0"/>
              </a:rPr>
              <a:t>void</a:t>
            </a:r>
            <a:r>
              <a:rPr lang="da-DK" dirty="0" smtClean="0">
                <a:latin typeface="Consolas" pitchFamily="49" charset="0"/>
              </a:rPr>
              <a:t> Main()</a:t>
            </a:r>
          </a:p>
          <a:p>
            <a:r>
              <a:rPr lang="da-DK" dirty="0" smtClean="0">
                <a:latin typeface="Consolas" pitchFamily="49" charset="0"/>
              </a:rPr>
              <a:t>{</a:t>
            </a:r>
          </a:p>
          <a:p>
            <a:r>
              <a:rPr lang="da-DK" dirty="0" smtClean="0">
                <a:latin typeface="Consolas" pitchFamily="49" charset="0"/>
              </a:rPr>
              <a:t>   </a:t>
            </a:r>
            <a:r>
              <a:rPr lang="da-DK" dirty="0" err="1" smtClean="0">
                <a:latin typeface="Consolas" pitchFamily="49" charset="0"/>
              </a:rPr>
              <a:t>bool</a:t>
            </a:r>
            <a:r>
              <a:rPr lang="da-DK" dirty="0" smtClean="0">
                <a:latin typeface="Consolas" pitchFamily="49" charset="0"/>
              </a:rPr>
              <a:t> b = true;</a:t>
            </a:r>
          </a:p>
          <a:p>
            <a:r>
              <a:rPr lang="da-DK" dirty="0" smtClean="0">
                <a:latin typeface="Consolas" pitchFamily="49" charset="0"/>
              </a:rPr>
              <a:t>   A </a:t>
            </a:r>
            <a:r>
              <a:rPr lang="da-DK" dirty="0" err="1" smtClean="0">
                <a:latin typeface="Consolas" pitchFamily="49" charset="0"/>
              </a:rPr>
              <a:t>longLivingVariable</a:t>
            </a:r>
            <a:r>
              <a:rPr lang="da-DK" dirty="0" smtClean="0">
                <a:latin typeface="Consolas" pitchFamily="49" charset="0"/>
              </a:rPr>
              <a:t>;</a:t>
            </a:r>
          </a:p>
          <a:p>
            <a:r>
              <a:rPr lang="da-DK" dirty="0" smtClean="0">
                <a:latin typeface="Consolas" pitchFamily="49" charset="0"/>
              </a:rPr>
              <a:t>   </a:t>
            </a:r>
            <a:r>
              <a:rPr lang="da-DK" dirty="0" err="1" smtClean="0">
                <a:latin typeface="Consolas" pitchFamily="49" charset="0"/>
              </a:rPr>
              <a:t>if</a:t>
            </a:r>
            <a:r>
              <a:rPr lang="da-DK" dirty="0" smtClean="0">
                <a:latin typeface="Consolas" pitchFamily="49" charset="0"/>
              </a:rPr>
              <a:t>( b )</a:t>
            </a:r>
          </a:p>
          <a:p>
            <a:r>
              <a:rPr lang="da-DK" dirty="0" smtClean="0">
                <a:latin typeface="Consolas" pitchFamily="49" charset="0"/>
              </a:rPr>
              <a:t>   {</a:t>
            </a:r>
          </a:p>
          <a:p>
            <a:r>
              <a:rPr lang="da-DK" dirty="0" smtClean="0">
                <a:latin typeface="Consolas" pitchFamily="49" charset="0"/>
              </a:rPr>
              <a:t>      </a:t>
            </a:r>
            <a:r>
              <a:rPr lang="da-DK" dirty="0" err="1" smtClean="0">
                <a:latin typeface="Consolas" pitchFamily="49" charset="0"/>
              </a:rPr>
              <a:t>int</a:t>
            </a:r>
            <a:r>
              <a:rPr lang="da-DK" dirty="0" smtClean="0">
                <a:latin typeface="Consolas" pitchFamily="49" charset="0"/>
              </a:rPr>
              <a:t> i = 0;</a:t>
            </a:r>
          </a:p>
          <a:p>
            <a:r>
              <a:rPr lang="da-DK" dirty="0" smtClean="0">
                <a:latin typeface="Consolas" pitchFamily="49" charset="0"/>
              </a:rPr>
              <a:t>      </a:t>
            </a:r>
            <a:r>
              <a:rPr lang="da-DK" dirty="0" err="1" smtClean="0">
                <a:latin typeface="Consolas" pitchFamily="49" charset="0"/>
              </a:rPr>
              <a:t>while</a:t>
            </a:r>
            <a:r>
              <a:rPr lang="da-DK" dirty="0" smtClean="0">
                <a:latin typeface="Consolas" pitchFamily="49" charset="0"/>
              </a:rPr>
              <a:t>( true )</a:t>
            </a:r>
          </a:p>
          <a:p>
            <a:r>
              <a:rPr lang="da-DK" dirty="0" smtClean="0">
                <a:latin typeface="Consolas" pitchFamily="49" charset="0"/>
              </a:rPr>
              <a:t>      {</a:t>
            </a:r>
          </a:p>
          <a:p>
            <a:r>
              <a:rPr lang="da-DK" dirty="0" smtClean="0">
                <a:latin typeface="Consolas" pitchFamily="49" charset="0"/>
              </a:rPr>
              <a:t>         A </a:t>
            </a:r>
            <a:r>
              <a:rPr lang="da-DK" dirty="0" err="1" smtClean="0">
                <a:latin typeface="Consolas" pitchFamily="49" charset="0"/>
              </a:rPr>
              <a:t>a</a:t>
            </a:r>
            <a:r>
              <a:rPr lang="da-DK" dirty="0" smtClean="0">
                <a:latin typeface="Consolas" pitchFamily="49" charset="0"/>
              </a:rPr>
              <a:t> = new A( i );</a:t>
            </a:r>
          </a:p>
          <a:p>
            <a:r>
              <a:rPr lang="da-DK" dirty="0" smtClean="0">
                <a:latin typeface="Consolas" pitchFamily="49" charset="0"/>
              </a:rPr>
              <a:t>         </a:t>
            </a:r>
            <a:r>
              <a:rPr lang="da-DK" dirty="0" err="1" smtClean="0">
                <a:latin typeface="Consolas" pitchFamily="49" charset="0"/>
              </a:rPr>
              <a:t>if</a:t>
            </a:r>
            <a:r>
              <a:rPr lang="da-DK" dirty="0" smtClean="0">
                <a:latin typeface="Consolas" pitchFamily="49" charset="0"/>
              </a:rPr>
              <a:t>( ++i % 100 == 0 )</a:t>
            </a:r>
          </a:p>
          <a:p>
            <a:r>
              <a:rPr lang="da-DK" dirty="0" smtClean="0">
                <a:latin typeface="Consolas" pitchFamily="49" charset="0"/>
              </a:rPr>
              <a:t>         {</a:t>
            </a:r>
          </a:p>
          <a:p>
            <a:r>
              <a:rPr lang="da-DK" dirty="0" smtClean="0">
                <a:latin typeface="Consolas" pitchFamily="49" charset="0"/>
              </a:rPr>
              <a:t>           </a:t>
            </a:r>
            <a:r>
              <a:rPr lang="da-DK" dirty="0" err="1" smtClean="0">
                <a:latin typeface="Consolas" pitchFamily="49" charset="0"/>
              </a:rPr>
              <a:t>longLivingVariable</a:t>
            </a:r>
            <a:r>
              <a:rPr lang="da-DK" dirty="0" smtClean="0">
                <a:latin typeface="Consolas" pitchFamily="49" charset="0"/>
              </a:rPr>
              <a:t> = a;</a:t>
            </a:r>
          </a:p>
          <a:p>
            <a:r>
              <a:rPr lang="da-DK" dirty="0" smtClean="0">
                <a:latin typeface="Consolas" pitchFamily="49" charset="0"/>
              </a:rPr>
              <a:t>         }</a:t>
            </a:r>
          </a:p>
          <a:p>
            <a:r>
              <a:rPr lang="da-DK" dirty="0" smtClean="0">
                <a:latin typeface="Consolas" pitchFamily="49" charset="0"/>
              </a:rPr>
              <a:t>      }</a:t>
            </a:r>
          </a:p>
          <a:p>
            <a:r>
              <a:rPr lang="da-DK" dirty="0" smtClean="0">
                <a:latin typeface="Consolas" pitchFamily="49" charset="0"/>
              </a:rPr>
              <a:t>   }</a:t>
            </a:r>
          </a:p>
          <a:p>
            <a:r>
              <a:rPr lang="da-DK" dirty="0" smtClean="0">
                <a:latin typeface="Consolas" pitchFamily="49" charset="0"/>
              </a:rPr>
              <a:t>}</a:t>
            </a:r>
          </a:p>
        </p:txBody>
      </p:sp>
    </p:spTree>
    <p:extLst>
      <p:ext uri="{BB962C8B-B14F-4D97-AF65-F5344CB8AC3E}">
        <p14:creationId xmlns:p14="http://schemas.microsoft.com/office/powerpoint/2010/main" val="3849265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pPr eaLnBrk="1" hangingPunct="1"/>
            <a:r>
              <a:rPr lang="en-US" sz="2000" dirty="0" smtClean="0"/>
              <a:t>Local variables are allocated on the </a:t>
            </a:r>
            <a:r>
              <a:rPr lang="en-US" sz="2000" i="1" dirty="0" smtClean="0"/>
              <a:t>Stack</a:t>
            </a:r>
          </a:p>
          <a:p>
            <a:pPr eaLnBrk="1" hangingPunct="1"/>
            <a:r>
              <a:rPr lang="en-US" sz="2000" dirty="0" smtClean="0"/>
              <a:t>Objects are allocated on the </a:t>
            </a:r>
            <a:r>
              <a:rPr lang="en-US" sz="2000" i="1" dirty="0" smtClean="0"/>
              <a:t>Heap</a:t>
            </a:r>
          </a:p>
        </p:txBody>
      </p:sp>
      <p:sp>
        <p:nvSpPr>
          <p:cNvPr id="3074" name="Title 1"/>
          <p:cNvSpPr>
            <a:spLocks noGrp="1"/>
          </p:cNvSpPr>
          <p:nvPr>
            <p:ph type="title"/>
          </p:nvPr>
        </p:nvSpPr>
        <p:spPr/>
        <p:txBody>
          <a:bodyPr>
            <a:normAutofit/>
          </a:bodyPr>
          <a:lstStyle/>
          <a:p>
            <a:pPr eaLnBrk="1" hangingPunct="1"/>
            <a:r>
              <a:rPr lang="en-US" dirty="0" smtClean="0"/>
              <a:t>The Stack and The Heap</a:t>
            </a:r>
          </a:p>
        </p:txBody>
      </p:sp>
      <p:pic>
        <p:nvPicPr>
          <p:cNvPr id="1026" name="Picture 2"/>
          <p:cNvPicPr>
            <a:picLocks noChangeAspect="1" noChangeArrowheads="1"/>
          </p:cNvPicPr>
          <p:nvPr/>
        </p:nvPicPr>
        <p:blipFill>
          <a:blip r:embed="rId3"/>
          <a:srcRect/>
          <a:stretch>
            <a:fillRect/>
          </a:stretch>
        </p:blipFill>
        <p:spPr bwMode="auto">
          <a:xfrm>
            <a:off x="492471" y="2420888"/>
            <a:ext cx="8322609" cy="2592288"/>
          </a:xfrm>
          <a:prstGeom prst="rect">
            <a:avLst/>
          </a:prstGeom>
          <a:noFill/>
          <a:ln w="9525">
            <a:noFill/>
            <a:miter lim="800000"/>
            <a:headEnd/>
            <a:tailEnd/>
          </a:ln>
          <a:effectLst>
            <a:outerShdw blurRad="50800" dist="101600" dir="2700000" algn="tl" rotWithShape="0">
              <a:prstClr val="black">
                <a:alpha val="40000"/>
              </a:prstClr>
            </a:outerShdw>
          </a:effectLst>
        </p:spPr>
      </p:pic>
    </p:spTree>
    <p:extLst>
      <p:ext uri="{BB962C8B-B14F-4D97-AF65-F5344CB8AC3E}">
        <p14:creationId xmlns:p14="http://schemas.microsoft.com/office/powerpoint/2010/main" val="487775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Autofit/>
          </a:bodyPr>
          <a:lstStyle/>
          <a:p>
            <a:pPr eaLnBrk="1" hangingPunct="1"/>
            <a:r>
              <a:rPr lang="en-US" sz="2000" dirty="0" smtClean="0"/>
              <a:t>A new object is always allocated at The Next Object Pointer</a:t>
            </a:r>
          </a:p>
          <a:p>
            <a:pPr lvl="1" eaLnBrk="1" hangingPunct="1"/>
            <a:r>
              <a:rPr lang="en-US" sz="1800" dirty="0" smtClean="0"/>
              <a:t>This pointer is then advanced to the next block</a:t>
            </a:r>
          </a:p>
          <a:p>
            <a:pPr lvl="1" eaLnBrk="1" hangingPunct="1"/>
            <a:endParaRPr lang="en-US" sz="1800" dirty="0" smtClean="0"/>
          </a:p>
          <a:p>
            <a:pPr lvl="1" eaLnBrk="1" hangingPunct="1"/>
            <a:endParaRPr lang="en-US" sz="1800" dirty="0" smtClean="0"/>
          </a:p>
          <a:p>
            <a:pPr lvl="1" eaLnBrk="1" hangingPunct="1"/>
            <a:endParaRPr lang="en-US" sz="1800" dirty="0" smtClean="0"/>
          </a:p>
          <a:p>
            <a:pPr lvl="1" eaLnBrk="1" hangingPunct="1"/>
            <a:endParaRPr lang="en-US" sz="1800" dirty="0" smtClean="0"/>
          </a:p>
          <a:p>
            <a:pPr lvl="1" eaLnBrk="1" hangingPunct="1"/>
            <a:endParaRPr lang="en-US" sz="1800" dirty="0" smtClean="0"/>
          </a:p>
          <a:p>
            <a:pPr lvl="1" eaLnBrk="1" hangingPunct="1"/>
            <a:endParaRPr lang="en-US" sz="1800" dirty="0" smtClean="0"/>
          </a:p>
          <a:p>
            <a:pPr lvl="1" eaLnBrk="1" hangingPunct="1"/>
            <a:endParaRPr lang="en-US" sz="1800" dirty="0" smtClean="0"/>
          </a:p>
          <a:p>
            <a:pPr lvl="1" eaLnBrk="1" hangingPunct="1"/>
            <a:endParaRPr lang="en-US" sz="1800" dirty="0" smtClean="0"/>
          </a:p>
          <a:p>
            <a:pPr marL="393192" lvl="1" indent="0" eaLnBrk="1" hangingPunct="1">
              <a:buNone/>
            </a:pPr>
            <a:endParaRPr lang="en-US" sz="1800" dirty="0" smtClean="0"/>
          </a:p>
          <a:p>
            <a:pPr eaLnBrk="1" hangingPunct="1"/>
            <a:r>
              <a:rPr lang="en-US" sz="2000" dirty="0" smtClean="0"/>
              <a:t>Can this go on forever?</a:t>
            </a:r>
          </a:p>
          <a:p>
            <a:pPr eaLnBrk="1" hangingPunct="1"/>
            <a:endParaRPr lang="en-US" sz="2000" i="1" dirty="0" smtClean="0"/>
          </a:p>
        </p:txBody>
      </p:sp>
      <p:sp>
        <p:nvSpPr>
          <p:cNvPr id="3074" name="Title 1"/>
          <p:cNvSpPr>
            <a:spLocks noGrp="1"/>
          </p:cNvSpPr>
          <p:nvPr>
            <p:ph type="title"/>
          </p:nvPr>
        </p:nvSpPr>
        <p:spPr/>
        <p:txBody>
          <a:bodyPr>
            <a:normAutofit/>
          </a:bodyPr>
          <a:lstStyle/>
          <a:p>
            <a:pPr eaLnBrk="1" hangingPunct="1"/>
            <a:r>
              <a:rPr lang="en-US" dirty="0" smtClean="0"/>
              <a:t>Allocating Objects</a:t>
            </a:r>
          </a:p>
        </p:txBody>
      </p:sp>
      <p:pic>
        <p:nvPicPr>
          <p:cNvPr id="5" name="Picture 4" descr="C:\DSE\Icon Experience\V Collections\v_collections_png\objects_people_industries\128x128\shadow\worker2.png"/>
          <p:cNvPicPr>
            <a:picLocks noChangeAspect="1" noChangeArrowheads="1"/>
          </p:cNvPicPr>
          <p:nvPr/>
        </p:nvPicPr>
        <p:blipFill>
          <a:blip r:embed="rId3"/>
          <a:srcRect/>
          <a:stretch>
            <a:fillRect/>
          </a:stretch>
        </p:blipFill>
        <p:spPr bwMode="auto">
          <a:xfrm>
            <a:off x="7924800" y="5638800"/>
            <a:ext cx="1219200" cy="1219200"/>
          </a:xfrm>
          <a:prstGeom prst="rect">
            <a:avLst/>
          </a:prstGeom>
          <a:noFill/>
        </p:spPr>
      </p:pic>
      <p:pic>
        <p:nvPicPr>
          <p:cNvPr id="2050" name="Picture 2"/>
          <p:cNvPicPr>
            <a:picLocks noChangeAspect="1" noChangeArrowheads="1"/>
          </p:cNvPicPr>
          <p:nvPr/>
        </p:nvPicPr>
        <p:blipFill>
          <a:blip r:embed="rId4"/>
          <a:srcRect/>
          <a:stretch>
            <a:fillRect/>
          </a:stretch>
        </p:blipFill>
        <p:spPr bwMode="auto">
          <a:xfrm>
            <a:off x="539552" y="2285992"/>
            <a:ext cx="8236076" cy="2502099"/>
          </a:xfrm>
          <a:prstGeom prst="rect">
            <a:avLst/>
          </a:prstGeom>
          <a:noFill/>
          <a:ln w="9525">
            <a:noFill/>
            <a:miter lim="800000"/>
            <a:headEnd/>
            <a:tailEnd/>
          </a:ln>
          <a:effectLst>
            <a:outerShdw blurRad="50800" dist="101600" dir="2700000" algn="tl" rotWithShape="0">
              <a:prstClr val="black">
                <a:alpha val="40000"/>
              </a:prstClr>
            </a:outerShdw>
          </a:effectLst>
        </p:spPr>
      </p:pic>
    </p:spTree>
    <p:extLst>
      <p:ext uri="{BB962C8B-B14F-4D97-AF65-F5344CB8AC3E}">
        <p14:creationId xmlns:p14="http://schemas.microsoft.com/office/powerpoint/2010/main" val="3455727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pPr eaLnBrk="1" hangingPunct="1"/>
            <a:r>
              <a:rPr lang="en-US" sz="2000" dirty="0" smtClean="0"/>
              <a:t>There is no construct in C# to explicitly destroy objects</a:t>
            </a:r>
          </a:p>
          <a:p>
            <a:pPr lvl="1" eaLnBrk="1" hangingPunct="1"/>
            <a:r>
              <a:rPr lang="en-US" sz="1800" dirty="0" smtClean="0"/>
              <a:t>This is to avoid</a:t>
            </a:r>
          </a:p>
          <a:p>
            <a:pPr lvl="2" eaLnBrk="1" hangingPunct="1"/>
            <a:r>
              <a:rPr lang="en-US" sz="1800" dirty="0" smtClean="0"/>
              <a:t>Forgetting to destroy objects</a:t>
            </a:r>
          </a:p>
          <a:p>
            <a:pPr lvl="2" eaLnBrk="1" hangingPunct="1"/>
            <a:r>
              <a:rPr lang="en-US" sz="1800" dirty="0" smtClean="0"/>
              <a:t>Destroying more than once</a:t>
            </a:r>
          </a:p>
          <a:p>
            <a:pPr lvl="2" eaLnBrk="1" hangingPunct="1"/>
            <a:r>
              <a:rPr lang="en-US" sz="1800" dirty="0" smtClean="0"/>
              <a:t>Dangling references</a:t>
            </a:r>
          </a:p>
          <a:p>
            <a:pPr lvl="2" eaLnBrk="1" hangingPunct="1"/>
            <a:r>
              <a:rPr lang="en-US" sz="1800" dirty="0" smtClean="0"/>
              <a:t>…</a:t>
            </a:r>
          </a:p>
          <a:p>
            <a:pPr lvl="2" eaLnBrk="1" hangingPunct="1"/>
            <a:endParaRPr lang="en-US" sz="1800" dirty="0" smtClean="0"/>
          </a:p>
          <a:p>
            <a:pPr eaLnBrk="1" hangingPunct="1"/>
            <a:r>
              <a:rPr lang="en-US" sz="2000" dirty="0" smtClean="0"/>
              <a:t>The garbage collector </a:t>
            </a:r>
            <a:r>
              <a:rPr lang="en-US" sz="2000" i="1" dirty="0" smtClean="0"/>
              <a:t>finalizes</a:t>
            </a:r>
            <a:r>
              <a:rPr lang="en-US" sz="2000" dirty="0" smtClean="0"/>
              <a:t> the objects back into unused memory</a:t>
            </a:r>
          </a:p>
        </p:txBody>
      </p:sp>
      <p:sp>
        <p:nvSpPr>
          <p:cNvPr id="3074" name="Title 1"/>
          <p:cNvSpPr>
            <a:spLocks noGrp="1"/>
          </p:cNvSpPr>
          <p:nvPr>
            <p:ph type="title"/>
          </p:nvPr>
        </p:nvSpPr>
        <p:spPr/>
        <p:txBody>
          <a:bodyPr>
            <a:normAutofit/>
          </a:bodyPr>
          <a:lstStyle/>
          <a:p>
            <a:pPr eaLnBrk="1" hangingPunct="1"/>
            <a:r>
              <a:rPr lang="en-US" dirty="0" err="1" smtClean="0"/>
              <a:t>Deallocating</a:t>
            </a:r>
            <a:r>
              <a:rPr lang="en-US" dirty="0" smtClean="0"/>
              <a:t> Objects</a:t>
            </a:r>
          </a:p>
        </p:txBody>
      </p:sp>
    </p:spTree>
    <p:extLst>
      <p:ext uri="{BB962C8B-B14F-4D97-AF65-F5344CB8AC3E}">
        <p14:creationId xmlns:p14="http://schemas.microsoft.com/office/powerpoint/2010/main" val="909886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r>
              <a:rPr lang="en-US" dirty="0"/>
              <a:t>Introducing Lifetime</a:t>
            </a:r>
          </a:p>
          <a:p>
            <a:r>
              <a:rPr lang="en-US" b="1" dirty="0">
                <a:effectLst>
                  <a:outerShdw blurRad="38100" dist="38100" dir="2700000" algn="tl">
                    <a:srgbClr val="000000">
                      <a:alpha val="43137"/>
                    </a:srgbClr>
                  </a:outerShdw>
                </a:effectLst>
              </a:rPr>
              <a:t>Enter Garbage Collection</a:t>
            </a:r>
          </a:p>
          <a:p>
            <a:r>
              <a:rPr lang="en-US" dirty="0"/>
              <a:t>Class Destructors</a:t>
            </a:r>
          </a:p>
          <a:p>
            <a:r>
              <a:rPr lang="en-US" dirty="0"/>
              <a:t>The Disposable Pattern</a:t>
            </a:r>
          </a:p>
        </p:txBody>
      </p:sp>
      <p:sp>
        <p:nvSpPr>
          <p:cNvPr id="3074" name="Title 1"/>
          <p:cNvSpPr>
            <a:spLocks noGrp="1"/>
          </p:cNvSpPr>
          <p:nvPr>
            <p:ph type="title"/>
          </p:nvPr>
        </p:nvSpPr>
        <p:spPr/>
        <p:txBody>
          <a:bodyPr/>
          <a:lstStyle/>
          <a:p>
            <a:pPr eaLnBrk="1" hangingPunct="1"/>
            <a:r>
              <a:rPr lang="en-US" dirty="0" smtClean="0"/>
              <a:t>Agenda</a:t>
            </a:r>
          </a:p>
        </p:txBody>
      </p:sp>
    </p:spTree>
    <p:extLst>
      <p:ext uri="{BB962C8B-B14F-4D97-AF65-F5344CB8AC3E}">
        <p14:creationId xmlns:p14="http://schemas.microsoft.com/office/powerpoint/2010/main" val="137192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noFill/>
        </p:spPr>
        <p:txBody>
          <a:bodyPr>
            <a:normAutofit/>
          </a:bodyPr>
          <a:lstStyle/>
          <a:p>
            <a:pPr eaLnBrk="1" hangingPunct="1"/>
            <a:r>
              <a:rPr lang="en-US" sz="2000" dirty="0" smtClean="0"/>
              <a:t>1. Allocation is paused for a short while</a:t>
            </a:r>
          </a:p>
          <a:p>
            <a:pPr eaLnBrk="1" hangingPunct="1"/>
            <a:r>
              <a:rPr lang="en-US" sz="2000" dirty="0" smtClean="0"/>
              <a:t>2. Object graphs are created</a:t>
            </a:r>
          </a:p>
        </p:txBody>
      </p:sp>
      <p:sp>
        <p:nvSpPr>
          <p:cNvPr id="3074" name="Title 1"/>
          <p:cNvSpPr>
            <a:spLocks noGrp="1"/>
          </p:cNvSpPr>
          <p:nvPr>
            <p:ph type="title"/>
          </p:nvPr>
        </p:nvSpPr>
        <p:spPr/>
        <p:txBody>
          <a:bodyPr/>
          <a:lstStyle/>
          <a:p>
            <a:pPr eaLnBrk="1" hangingPunct="1"/>
            <a:r>
              <a:rPr lang="en-US" dirty="0" smtClean="0"/>
              <a:t>Object Graphs</a:t>
            </a:r>
          </a:p>
        </p:txBody>
      </p:sp>
      <p:pic>
        <p:nvPicPr>
          <p:cNvPr id="2" name="Picture 2"/>
          <p:cNvPicPr>
            <a:picLocks noChangeAspect="1" noChangeArrowheads="1"/>
          </p:cNvPicPr>
          <p:nvPr/>
        </p:nvPicPr>
        <p:blipFill>
          <a:blip r:embed="rId3"/>
          <a:srcRect/>
          <a:stretch>
            <a:fillRect/>
          </a:stretch>
        </p:blipFill>
        <p:spPr bwMode="auto">
          <a:xfrm>
            <a:off x="1428728" y="2285992"/>
            <a:ext cx="6357982" cy="3486156"/>
          </a:xfrm>
          <a:prstGeom prst="rect">
            <a:avLst/>
          </a:prstGeom>
          <a:noFill/>
          <a:ln w="9525">
            <a:noFill/>
            <a:miter lim="800000"/>
            <a:headEnd/>
            <a:tailEnd/>
          </a:ln>
          <a:effectLst>
            <a:outerShdw blurRad="50800" dist="101600" dir="2700000" algn="tl" rotWithShape="0">
              <a:prstClr val="black">
                <a:alpha val="40000"/>
              </a:prstClr>
            </a:outerShdw>
          </a:effectLst>
        </p:spPr>
      </p:pic>
      <p:pic>
        <p:nvPicPr>
          <p:cNvPr id="5" name="Picture 4" descr="C:\DSE\Icon Experience\V Collections\v_collections_png\objects_people_industries\128x128\shadow\worker2.png"/>
          <p:cNvPicPr>
            <a:picLocks noChangeAspect="1" noChangeArrowheads="1"/>
          </p:cNvPicPr>
          <p:nvPr/>
        </p:nvPicPr>
        <p:blipFill>
          <a:blip r:embed="rId4"/>
          <a:srcRect/>
          <a:stretch>
            <a:fillRect/>
          </a:stretch>
        </p:blipFill>
        <p:spPr bwMode="auto">
          <a:xfrm>
            <a:off x="7924800" y="5638800"/>
            <a:ext cx="1219200" cy="1219200"/>
          </a:xfrm>
          <a:prstGeom prst="rect">
            <a:avLst/>
          </a:prstGeom>
          <a:noFill/>
        </p:spPr>
      </p:pic>
    </p:spTree>
    <p:extLst>
      <p:ext uri="{BB962C8B-B14F-4D97-AF65-F5344CB8AC3E}">
        <p14:creationId xmlns:p14="http://schemas.microsoft.com/office/powerpoint/2010/main" val="2435866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Wincubate">
      <a:dk1>
        <a:sysClr val="windowText" lastClr="000000"/>
      </a:dk1>
      <a:lt1>
        <a:sysClr val="window" lastClr="FFFFFF"/>
      </a:lt1>
      <a:dk2>
        <a:srgbClr val="464646"/>
      </a:dk2>
      <a:lt2>
        <a:srgbClr val="01A0C7"/>
      </a:lt2>
      <a:accent1>
        <a:srgbClr val="09367A"/>
      </a:accent1>
      <a:accent2>
        <a:srgbClr val="01A0C7"/>
      </a:accent2>
      <a:accent3>
        <a:srgbClr val="EB641B"/>
      </a:accent3>
      <a:accent4>
        <a:srgbClr val="39639D"/>
      </a:accent4>
      <a:accent5>
        <a:srgbClr val="474B78"/>
      </a:accent5>
      <a:accent6>
        <a:srgbClr val="7D3C4A"/>
      </a:accent6>
      <a:hlink>
        <a:srgbClr val="09367A"/>
      </a:hlink>
      <a:folHlink>
        <a:srgbClr val="01A0C7"/>
      </a:folHlink>
    </a:clrScheme>
    <a:fontScheme name="Metro">
      <a:majorFont>
        <a:latin typeface="Segoe UI"/>
        <a:ea typeface=""/>
        <a:cs typeface=""/>
      </a:majorFont>
      <a:minorFont>
        <a:latin typeface="Segoe UI Light"/>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11662</TotalTime>
  <Words>1637</Words>
  <Application>Microsoft Macintosh PowerPoint</Application>
  <PresentationFormat>On-screen Show (4:3)</PresentationFormat>
  <Paragraphs>349</Paragraphs>
  <Slides>27</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Calibri</vt:lpstr>
      <vt:lpstr>Consolas</vt:lpstr>
      <vt:lpstr>Segoe UI Light</vt:lpstr>
      <vt:lpstr>Times</vt:lpstr>
      <vt:lpstr>Wingdings</vt:lpstr>
      <vt:lpstr>Wingdings 2</vt:lpstr>
      <vt:lpstr>Wingdings 3</vt:lpstr>
      <vt:lpstr>Arial</vt:lpstr>
      <vt:lpstr>Concourse</vt:lpstr>
      <vt:lpstr>Module 07  ”Object Lifetime” </vt:lpstr>
      <vt:lpstr>Agenda</vt:lpstr>
      <vt:lpstr>Lifespan of an Object</vt:lpstr>
      <vt:lpstr>Objects, Values, and Scope</vt:lpstr>
      <vt:lpstr>The Stack and The Heap</vt:lpstr>
      <vt:lpstr>Allocating Objects</vt:lpstr>
      <vt:lpstr>Deallocating Objects</vt:lpstr>
      <vt:lpstr>Agenda</vt:lpstr>
      <vt:lpstr>Object Graphs</vt:lpstr>
      <vt:lpstr>Heap Compaction</vt:lpstr>
      <vt:lpstr>Generations</vt:lpstr>
      <vt:lpstr>The System.GC Type</vt:lpstr>
      <vt:lpstr>Agenda</vt:lpstr>
      <vt:lpstr>The Finalize() Method</vt:lpstr>
      <vt:lpstr>Defining Destructors</vt:lpstr>
      <vt:lpstr>Destructors and Inheritance</vt:lpstr>
      <vt:lpstr>Be Careful Out There!</vt:lpstr>
      <vt:lpstr>Agenda</vt:lpstr>
      <vt:lpstr>Two Approaches to Cleaning Up</vt:lpstr>
      <vt:lpstr>Implementing IDisposable</vt:lpstr>
      <vt:lpstr>Disposing Classes</vt:lpstr>
      <vt:lpstr>The using Statement</vt:lpstr>
      <vt:lpstr>Quiz: Object Lifetime – Right or Wrong?</vt:lpstr>
      <vt:lpstr>Summary</vt:lpstr>
      <vt:lpstr>Question</vt:lpstr>
      <vt:lpstr>Question (Cont’d)</vt:lpstr>
      <vt:lpstr>PowerPoint Presentation</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70-483 Programming in C# 5.0</dc:title>
  <dc:subject>07 - Object Lifetime</dc:subject>
  <dc:creator>Jesper Gulmann Henriksen</dc:creator>
  <cp:lastModifiedBy>Martin Esmann</cp:lastModifiedBy>
  <cp:revision>1259</cp:revision>
  <dcterms:created xsi:type="dcterms:W3CDTF">2009-04-01T20:01:27Z</dcterms:created>
  <dcterms:modified xsi:type="dcterms:W3CDTF">2017-05-13T14:35:44Z</dcterms:modified>
</cp:coreProperties>
</file>