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1100" r:id="rId3"/>
    <p:sldId id="1102" r:id="rId4"/>
    <p:sldId id="1103" r:id="rId5"/>
    <p:sldId id="1104" r:id="rId6"/>
    <p:sldId id="1105" r:id="rId7"/>
    <p:sldId id="1106" r:id="rId8"/>
    <p:sldId id="1107" r:id="rId9"/>
    <p:sldId id="1108" r:id="rId10"/>
    <p:sldId id="1128" r:id="rId11"/>
    <p:sldId id="1109" r:id="rId12"/>
    <p:sldId id="1110" r:id="rId13"/>
    <p:sldId id="1111" r:id="rId14"/>
    <p:sldId id="1112" r:id="rId15"/>
    <p:sldId id="1113" r:id="rId16"/>
    <p:sldId id="1114" r:id="rId17"/>
    <p:sldId id="1129" r:id="rId18"/>
    <p:sldId id="1116" r:id="rId19"/>
    <p:sldId id="1117" r:id="rId20"/>
    <p:sldId id="1118" r:id="rId21"/>
    <p:sldId id="1119" r:id="rId22"/>
    <p:sldId id="1120" r:id="rId23"/>
    <p:sldId id="1121" r:id="rId24"/>
    <p:sldId id="1122" r:id="rId25"/>
    <p:sldId id="1123" r:id="rId26"/>
    <p:sldId id="1124" r:id="rId27"/>
    <p:sldId id="1130" r:id="rId28"/>
    <p:sldId id="1131" r:id="rId29"/>
    <p:sldId id="1132" r:id="rId30"/>
    <p:sldId id="741" r:id="rId31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74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0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Note however that </a:t>
            </a:r>
            <a:r>
              <a:rPr lang="en-US" dirty="0" err="1" smtClean="0">
                <a:latin typeface="Consolas" pitchFamily="49" charset="0"/>
              </a:rPr>
              <a:t>ICloneable</a:t>
            </a:r>
            <a:r>
              <a:rPr lang="en-US" dirty="0" smtClean="0">
                <a:latin typeface="Consolas" pitchFamily="49" charset="0"/>
              </a:rPr>
              <a:t>&lt;T&gt;</a:t>
            </a:r>
            <a:r>
              <a:rPr lang="en-US" dirty="0" smtClean="0">
                <a:latin typeface="Times" pitchFamily="48" charset="0"/>
              </a:rPr>
              <a:t> </a:t>
            </a:r>
            <a:r>
              <a:rPr lang="en-US" dirty="0" smtClean="0"/>
              <a:t>does not exist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Most</a:t>
            </a:r>
            <a:r>
              <a:rPr lang="en-US" baseline="0" dirty="0" smtClean="0">
                <a:latin typeface="Times" pitchFamily="48" charset="0"/>
              </a:rPr>
              <a:t> probably you will never use their non-generic versions ever again!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what the interfaces contain…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21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Try adding a string!</a:t>
            </a:r>
          </a:p>
        </p:txBody>
      </p:sp>
    </p:spTree>
    <p:extLst>
      <p:ext uri="{BB962C8B-B14F-4D97-AF65-F5344CB8AC3E}">
        <p14:creationId xmlns:p14="http://schemas.microsoft.com/office/powerpoint/2010/main" val="2003551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main operations.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 student what accompanying example will</a:t>
            </a:r>
            <a:r>
              <a:rPr lang="en-US" baseline="0" dirty="0" smtClean="0">
                <a:latin typeface="Times" pitchFamily="48" charset="0"/>
              </a:rPr>
              <a:t> produce. R</a:t>
            </a:r>
            <a:r>
              <a:rPr lang="en-US" dirty="0" smtClean="0">
                <a:latin typeface="Times" pitchFamily="48" charset="0"/>
              </a:rPr>
              <a:t>un example and display</a:t>
            </a:r>
            <a:r>
              <a:rPr lang="en-US" baseline="0" dirty="0" smtClean="0">
                <a:latin typeface="Times" pitchFamily="48" charset="0"/>
              </a:rPr>
              <a:t> results.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03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main operations.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 student what accompanying example will</a:t>
            </a:r>
            <a:r>
              <a:rPr lang="en-US" baseline="0" dirty="0" smtClean="0">
                <a:latin typeface="Times" pitchFamily="48" charset="0"/>
              </a:rPr>
              <a:t> produce. R</a:t>
            </a:r>
            <a:r>
              <a:rPr lang="en-US" dirty="0" smtClean="0">
                <a:latin typeface="Times" pitchFamily="48" charset="0"/>
              </a:rPr>
              <a:t>un example and display</a:t>
            </a:r>
            <a:r>
              <a:rPr lang="en-US" baseline="0" dirty="0" smtClean="0">
                <a:latin typeface="Times" pitchFamily="48" charset="0"/>
              </a:rPr>
              <a:t> results.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25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main operations.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" pitchFamily="48" charset="0"/>
              </a:rPr>
              <a:t>HashSet</a:t>
            </a:r>
            <a:r>
              <a:rPr lang="en-US" dirty="0" smtClean="0">
                <a:latin typeface="Times" pitchFamily="48" charset="0"/>
              </a:rPr>
              <a:t>&lt;T&gt; should have been called Set&lt;T&gt;!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 student what accompanying example will</a:t>
            </a:r>
            <a:r>
              <a:rPr lang="en-US" baseline="0" dirty="0" smtClean="0">
                <a:latin typeface="Times" pitchFamily="48" charset="0"/>
              </a:rPr>
              <a:t> produce. R</a:t>
            </a:r>
            <a:r>
              <a:rPr lang="en-US" dirty="0" smtClean="0">
                <a:latin typeface="Times" pitchFamily="48" charset="0"/>
              </a:rPr>
              <a:t>un example and display</a:t>
            </a:r>
            <a:r>
              <a:rPr lang="en-US" baseline="0" dirty="0" smtClean="0">
                <a:latin typeface="Times" pitchFamily="48" charset="0"/>
              </a:rPr>
              <a:t> results.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03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49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44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</a:t>
            </a:r>
            <a:r>
              <a:rPr lang="en-US" baseline="0" dirty="0" smtClean="0">
                <a:latin typeface="Times" pitchFamily="48" charset="0"/>
              </a:rPr>
              <a:t> when T binds to the generic type of the containing class and when it is “free”.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Try omitting the instantiating types from the example, </a:t>
            </a:r>
            <a:r>
              <a:rPr lang="en-US" baseline="0" dirty="0" err="1" smtClean="0">
                <a:latin typeface="Times" pitchFamily="48" charset="0"/>
              </a:rPr>
              <a:t>int</a:t>
            </a:r>
            <a:r>
              <a:rPr lang="en-US" baseline="0" dirty="0" smtClean="0">
                <a:latin typeface="Times" pitchFamily="48" charset="0"/>
              </a:rPr>
              <a:t> and string.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Ask: What happens?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Run it and try!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8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7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58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Remember: </a:t>
            </a:r>
            <a:r>
              <a:rPr lang="en-US" dirty="0" err="1" smtClean="0">
                <a:latin typeface="Times" pitchFamily="48" charset="0"/>
              </a:rPr>
              <a:t>Structs</a:t>
            </a:r>
            <a:r>
              <a:rPr lang="en-US" baseline="0" dirty="0" smtClean="0">
                <a:latin typeface="Times" pitchFamily="48" charset="0"/>
              </a:rPr>
              <a:t> cannot be recursive, classes can…!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05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 the students what the result will be.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Run</a:t>
            </a:r>
            <a:r>
              <a:rPr lang="en-US" baseline="0" dirty="0" smtClean="0">
                <a:latin typeface="Times" pitchFamily="48" charset="0"/>
              </a:rPr>
              <a:t> the example and verify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09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83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The constraints can be quite</a:t>
            </a:r>
            <a:r>
              <a:rPr lang="en-US" baseline="0" dirty="0" smtClean="0">
                <a:latin typeface="Times" pitchFamily="48" charset="0"/>
              </a:rPr>
              <a:t> complex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If there is time, play with the example and move things around and attempt various type with the distinct constraints above.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7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Abstract</a:t>
            </a:r>
            <a:r>
              <a:rPr lang="en-US" baseline="0" dirty="0" smtClean="0">
                <a:latin typeface="Times" pitchFamily="48" charset="0"/>
              </a:rPr>
              <a:t> methods must be overridden etc.</a:t>
            </a:r>
          </a:p>
          <a:p>
            <a:pPr>
              <a:buFont typeface="Arial" pitchFamily="34" charset="0"/>
              <a:buNone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95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Overall conclusion:</a:t>
            </a:r>
            <a:r>
              <a:rPr lang="en-US" baseline="0" dirty="0" smtClean="0">
                <a:latin typeface="Times" pitchFamily="48" charset="0"/>
              </a:rPr>
              <a:t> Generics are first-class members of C# and are coherently integrated into the language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12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Wrong. Must supply</a:t>
            </a:r>
            <a:r>
              <a:rPr lang="en-US" baseline="0" dirty="0" smtClean="0">
                <a:latin typeface="Times" pitchFamily="48" charset="0"/>
              </a:rPr>
              <a:t> List&lt;</a:t>
            </a:r>
            <a:r>
              <a:rPr lang="en-US" baseline="0" dirty="0" err="1" smtClean="0">
                <a:latin typeface="Times" pitchFamily="48" charset="0"/>
              </a:rPr>
              <a:t>int</a:t>
            </a:r>
            <a:r>
              <a:rPr lang="en-US" baseline="0" dirty="0" smtClean="0">
                <a:latin typeface="Times" pitchFamily="48" charset="0"/>
              </a:rPr>
              <a:t>&gt; when initializing.</a:t>
            </a:r>
            <a:endParaRPr lang="en-US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latin typeface="Times" pitchFamily="48" charset="0"/>
              </a:rPr>
              <a:t>Wrong. Queue&lt;T&gt; does not have Add() method.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latin typeface="Times" pitchFamily="48" charset="0"/>
              </a:rPr>
              <a:t>Right.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latin typeface="Times" pitchFamily="48" charset="0"/>
              </a:rPr>
              <a:t>Wrong. </a:t>
            </a:r>
            <a:r>
              <a:rPr lang="en-US" baseline="0" dirty="0" err="1" smtClean="0">
                <a:latin typeface="Times" pitchFamily="48" charset="0"/>
              </a:rPr>
              <a:t>Int</a:t>
            </a:r>
            <a:r>
              <a:rPr lang="en-US" baseline="0" dirty="0" smtClean="0">
                <a:latin typeface="Times" pitchFamily="48" charset="0"/>
              </a:rPr>
              <a:t> is not reference type.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latin typeface="Times" pitchFamily="48" charset="0"/>
              </a:rPr>
              <a:t>Right. String is reference type.</a:t>
            </a:r>
            <a:endParaRPr lang="en-US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Right.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Times" pitchFamily="48" charset="0"/>
              </a:rPr>
              <a:t>Wrong.</a:t>
            </a:r>
            <a:r>
              <a:rPr lang="en-US" baseline="0" dirty="0" smtClean="0">
                <a:latin typeface="Times" pitchFamily="48" charset="0"/>
              </a:rPr>
              <a:t> String does not have default constructor.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77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4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</a:t>
            </a:r>
            <a:r>
              <a:rPr lang="en-US" baseline="0" dirty="0" smtClean="0">
                <a:latin typeface="Times" pitchFamily="48" charset="0"/>
              </a:rPr>
              <a:t> every class briefly.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Examples of </a:t>
            </a:r>
            <a:r>
              <a:rPr lang="en-US" baseline="0" dirty="0" err="1" smtClean="0">
                <a:latin typeface="Times" pitchFamily="48" charset="0"/>
              </a:rPr>
              <a:t>HashTable</a:t>
            </a:r>
            <a:r>
              <a:rPr lang="en-US" baseline="0" dirty="0" smtClean="0">
                <a:latin typeface="Times" pitchFamily="48" charset="0"/>
              </a:rPr>
              <a:t> and </a:t>
            </a:r>
            <a:r>
              <a:rPr lang="en-US" baseline="0" dirty="0" err="1" smtClean="0">
                <a:latin typeface="Times" pitchFamily="48" charset="0"/>
              </a:rPr>
              <a:t>SortedList</a:t>
            </a:r>
            <a:r>
              <a:rPr lang="en-US" baseline="0" dirty="0" smtClean="0">
                <a:latin typeface="Times" pitchFamily="48" charset="0"/>
              </a:rPr>
              <a:t> are in the accompanying examples.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1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Explain main operations.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Peek() should have been called Top()!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 student what accompanying example will</a:t>
            </a:r>
            <a:r>
              <a:rPr lang="en-US" baseline="0" dirty="0" smtClean="0">
                <a:latin typeface="Times" pitchFamily="48" charset="0"/>
              </a:rPr>
              <a:t> produce. R</a:t>
            </a:r>
            <a:r>
              <a:rPr lang="en-US" dirty="0" smtClean="0">
                <a:latin typeface="Times" pitchFamily="48" charset="0"/>
              </a:rPr>
              <a:t>un example and display</a:t>
            </a:r>
            <a:r>
              <a:rPr lang="en-US" baseline="0" dirty="0" smtClean="0">
                <a:latin typeface="Times" pitchFamily="48" charset="0"/>
              </a:rPr>
              <a:t> results.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8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BitVector32</a:t>
            </a:r>
            <a:r>
              <a:rPr lang="en-US" baseline="0" dirty="0" smtClean="0">
                <a:latin typeface="Times" pitchFamily="48" charset="0"/>
              </a:rPr>
              <a:t> is in the examples…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We will see shortly that most of classes with have</a:t>
            </a:r>
            <a:r>
              <a:rPr lang="en-US" baseline="0" dirty="0" smtClean="0">
                <a:latin typeface="Times" pitchFamily="48" charset="0"/>
              </a:rPr>
              <a:t> seen so far will never be used anymore ;-) :-)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3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Ask: Does this program compile?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Ask: Does this program run?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Note that if</a:t>
            </a:r>
            <a:r>
              <a:rPr lang="en-US" baseline="0" dirty="0" smtClean="0">
                <a:latin typeface="Times" pitchFamily="48" charset="0"/>
              </a:rPr>
              <a:t> the “as” operator was not used (and explicit cast was used), everything would explode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Debug through example to see bizarre things happening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9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4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See the accompanying example. Run it and slowly start commenting the lines</a:t>
            </a:r>
            <a:r>
              <a:rPr lang="en-US" baseline="0" dirty="0" smtClean="0">
                <a:latin typeface="Times" pitchFamily="48" charset="0"/>
              </a:rPr>
              <a:t> in. See that it is type-safe but non-feasible in </a:t>
            </a:r>
            <a:r>
              <a:rPr lang="en-US" baseline="0" smtClean="0">
                <a:latin typeface="Times" pitchFamily="48" charset="0"/>
              </a:rPr>
              <a:t>practice?</a:t>
            </a:r>
            <a:endParaRPr lang="en-US" baseline="0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97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Start from the non-generic Stack in the example.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Replace all object with T and make it generic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See it run…!</a:t>
            </a:r>
          </a:p>
        </p:txBody>
      </p:sp>
    </p:spTree>
    <p:extLst>
      <p:ext uri="{BB962C8B-B14F-4D97-AF65-F5344CB8AC3E}">
        <p14:creationId xmlns:p14="http://schemas.microsoft.com/office/powerpoint/2010/main" val="89408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Note however that </a:t>
            </a:r>
            <a:r>
              <a:rPr lang="en-US" dirty="0" err="1" smtClean="0">
                <a:latin typeface="Consolas" pitchFamily="49" charset="0"/>
              </a:rPr>
              <a:t>ICloneable</a:t>
            </a:r>
            <a:r>
              <a:rPr lang="en-US" dirty="0" smtClean="0">
                <a:latin typeface="Consolas" pitchFamily="49" charset="0"/>
              </a:rPr>
              <a:t>&lt;T&gt;</a:t>
            </a:r>
            <a:r>
              <a:rPr lang="en-US" dirty="0" smtClean="0">
                <a:latin typeface="Times" pitchFamily="48" charset="0"/>
              </a:rPr>
              <a:t> </a:t>
            </a:r>
            <a:r>
              <a:rPr lang="en-US" dirty="0" smtClean="0"/>
              <a:t>does not exist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Most</a:t>
            </a:r>
            <a:r>
              <a:rPr lang="en-US" baseline="0" dirty="0" smtClean="0">
                <a:latin typeface="Times" pitchFamily="48" charset="0"/>
              </a:rPr>
              <a:t> probably you will never use their non-generic versions ever again!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what the interfaces contain…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8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file:///C:/DSE/Icon%20Experience/V%20Collections/search.html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08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 and Generics”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Introducing Generics</a:t>
            </a:r>
          </a:p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Collections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dirty="0" smtClean="0"/>
              <a:t>Creating Generic Methods and Types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985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Type-safe</a:t>
            </a:r>
            <a:r>
              <a:rPr lang="en-US" sz="2000" dirty="0"/>
              <a:t>, reusable, and efficient collection </a:t>
            </a:r>
            <a:r>
              <a:rPr lang="en-US" sz="2000" dirty="0" smtClean="0"/>
              <a:t>classes</a:t>
            </a:r>
          </a:p>
          <a:p>
            <a:pPr eaLnBrk="1" hangingPunct="1"/>
            <a:endParaRPr lang="en-US" sz="2000" dirty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marL="109728" indent="0" eaLnBrk="1" hangingPunct="1">
              <a:buNone/>
            </a:pPr>
            <a:endParaRPr lang="en-US" sz="2000" dirty="0" smtClean="0">
              <a:latin typeface="Consolas" pitchFamily="49" charset="0"/>
            </a:endParaRPr>
          </a:p>
          <a:p>
            <a:pPr eaLnBrk="1" hangingPunct="1"/>
            <a:r>
              <a:rPr lang="en-US" sz="2000" dirty="0" smtClean="0"/>
              <a:t>These implement the generic interfaces on the previous slide</a:t>
            </a:r>
          </a:p>
          <a:p>
            <a:pPr eaLnBrk="1" hangingPunct="1"/>
            <a:r>
              <a:rPr lang="en-US" sz="2000" b="1" u="sng" dirty="0" smtClean="0"/>
              <a:t>Never</a:t>
            </a:r>
            <a:r>
              <a:rPr lang="en-US" sz="2000" b="1" dirty="0" smtClean="0"/>
              <a:t> use the non-generic collections!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0" dirty="0"/>
              <a:t>The Classes of the </a:t>
            </a:r>
            <a:r>
              <a:rPr lang="en-US" b="0" dirty="0">
                <a:latin typeface="Consolas" pitchFamily="49" charset="0"/>
              </a:rPr>
              <a:t>System</a:t>
            </a:r>
            <a:r>
              <a:rPr lang="en-US" b="0" dirty="0" smtClean="0">
                <a:latin typeface="Consolas" pitchFamily="49" charset="0"/>
              </a:rPr>
              <a:t>.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err="1" smtClean="0">
                <a:latin typeface="Consolas" pitchFamily="49" charset="0"/>
              </a:rPr>
              <a:t>Collections.Generic</a:t>
            </a:r>
            <a:r>
              <a:rPr lang="en-US" b="0" dirty="0" smtClean="0"/>
              <a:t> </a:t>
            </a:r>
            <a:r>
              <a:rPr lang="en-US" b="0" dirty="0"/>
              <a:t>Namespace</a:t>
            </a:r>
            <a:endParaRPr lang="en-US" b="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079532"/>
              </p:ext>
            </p:extLst>
          </p:nvPr>
        </p:nvGraphicFramePr>
        <p:xfrm>
          <a:off x="457200" y="1916832"/>
          <a:ext cx="8507288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8616"/>
                <a:gridCol w="6048672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Class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Meaning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List&lt;T&gt;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Dynamically</a:t>
                      </a:r>
                      <a:r>
                        <a:rPr lang="da-DK" sz="2000" baseline="0" dirty="0" smtClean="0"/>
                        <a:t> sized list of elements of type 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Dictionary&lt;K,V&gt;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Values</a:t>
                      </a:r>
                      <a:r>
                        <a:rPr lang="da-DK" sz="2000" baseline="0" dirty="0" smtClean="0"/>
                        <a:t> of type V indexed by an element key of type K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err="1" smtClean="0">
                          <a:latin typeface="Consolas" pitchFamily="49" charset="0"/>
                        </a:rPr>
                        <a:t>SortedDictionary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&lt;K,V&gt;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smtClean="0"/>
                        <a:t>Values</a:t>
                      </a:r>
                      <a:r>
                        <a:rPr lang="da-DK" sz="2000" baseline="0" dirty="0" smtClean="0"/>
                        <a:t> of type V indexed and sorted by </a:t>
                      </a:r>
                      <a:r>
                        <a:rPr lang="da-DK" sz="2000" baseline="0" dirty="0" err="1" smtClean="0"/>
                        <a:t>keys</a:t>
                      </a:r>
                      <a:r>
                        <a:rPr lang="da-DK" sz="2000" baseline="0" dirty="0" smtClean="0"/>
                        <a:t> of type 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smtClean="0">
                          <a:latin typeface="Consolas" pitchFamily="49" charset="0"/>
                        </a:rPr>
                        <a:t>Queue&lt;T&gt;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First-in, first-out queue of elements</a:t>
                      </a:r>
                      <a:r>
                        <a:rPr lang="da-DK" sz="2000" baseline="0" dirty="0" smtClean="0"/>
                        <a:t> of type 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Stack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&lt;T&gt;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Last-in, first-out queue of elements</a:t>
                      </a:r>
                      <a:r>
                        <a:rPr lang="da-DK" sz="2000" baseline="0" dirty="0" smtClean="0"/>
                        <a:t> of type 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HashSet&lt;T&gt;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Set of elements of</a:t>
                      </a:r>
                      <a:r>
                        <a:rPr lang="da-DK" sz="2000" baseline="0" dirty="0" smtClean="0"/>
                        <a:t> type </a:t>
                      </a:r>
                      <a:r>
                        <a:rPr lang="da-DK" sz="2000" dirty="0" smtClean="0"/>
                        <a:t>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SortedSet&lt;T&gt;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Sorted</a:t>
                      </a:r>
                      <a:r>
                        <a:rPr lang="da-DK" sz="2000" baseline="0" dirty="0" smtClean="0"/>
                        <a:t> set of elements of type 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64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Substitute T with a concrete type whenever it is used</a:t>
            </a: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Generic Types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57224" y="2071678"/>
            <a:ext cx="4218832" cy="258145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List&lt;int</a:t>
            </a:r>
            <a:r>
              <a:rPr lang="da-DK" b="1" dirty="0" smtClean="0">
                <a:latin typeface="Consolas" pitchFamily="49" charset="0"/>
              </a:rPr>
              <a:t>&gt; </a:t>
            </a:r>
            <a:r>
              <a:rPr lang="da-DK" dirty="0" smtClean="0">
                <a:latin typeface="Consolas" pitchFamily="49" charset="0"/>
              </a:rPr>
              <a:t>list = new </a:t>
            </a:r>
            <a:r>
              <a:rPr lang="da-DK" b="1" dirty="0" err="1" smtClean="0">
                <a:latin typeface="Consolas" pitchFamily="49" charset="0"/>
              </a:rPr>
              <a:t>List&lt;int</a:t>
            </a:r>
            <a:r>
              <a:rPr lang="da-DK" b="1" dirty="0" smtClean="0">
                <a:latin typeface="Consolas" pitchFamily="49" charset="0"/>
              </a:rPr>
              <a:t>&gt;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list.Add</a:t>
            </a:r>
            <a:r>
              <a:rPr lang="da-DK" dirty="0" smtClean="0">
                <a:latin typeface="Consolas" pitchFamily="49" charset="0"/>
              </a:rPr>
              <a:t>( 42 );</a:t>
            </a:r>
          </a:p>
          <a:p>
            <a:r>
              <a:rPr lang="da-DK" dirty="0" err="1" smtClean="0">
                <a:latin typeface="Consolas" pitchFamily="49" charset="0"/>
              </a:rPr>
              <a:t>list.Add</a:t>
            </a:r>
            <a:r>
              <a:rPr lang="da-DK" dirty="0" smtClean="0">
                <a:latin typeface="Consolas" pitchFamily="49" charset="0"/>
              </a:rPr>
              <a:t>( 87 );</a:t>
            </a:r>
          </a:p>
          <a:p>
            <a:r>
              <a:rPr lang="da-DK" dirty="0" err="1" smtClean="0">
                <a:latin typeface="Consolas" pitchFamily="49" charset="0"/>
              </a:rPr>
              <a:t>list.Add</a:t>
            </a:r>
            <a:r>
              <a:rPr lang="da-DK" dirty="0" smtClean="0">
                <a:latin typeface="Consolas" pitchFamily="49" charset="0"/>
              </a:rPr>
              <a:t>( 112 );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foreach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i in list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i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86248" y="2928934"/>
            <a:ext cx="4214842" cy="264617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List&lt;string</a:t>
            </a:r>
            <a:r>
              <a:rPr lang="da-DK" b="1" dirty="0" smtClean="0">
                <a:latin typeface="Consolas" pitchFamily="49" charset="0"/>
              </a:rPr>
              <a:t>&gt; </a:t>
            </a:r>
            <a:r>
              <a:rPr lang="da-DK" dirty="0" smtClean="0">
                <a:latin typeface="Consolas" pitchFamily="49" charset="0"/>
              </a:rPr>
              <a:t>list = new </a:t>
            </a:r>
            <a:r>
              <a:rPr lang="da-DK" b="1" dirty="0" err="1" smtClean="0">
                <a:latin typeface="Consolas" pitchFamily="49" charset="0"/>
              </a:rPr>
              <a:t>List&lt;string</a:t>
            </a:r>
            <a:r>
              <a:rPr lang="da-DK" b="1" dirty="0" smtClean="0">
                <a:latin typeface="Consolas" pitchFamily="49" charset="0"/>
              </a:rPr>
              <a:t>&gt;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list.Add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" );</a:t>
            </a:r>
          </a:p>
          <a:p>
            <a:r>
              <a:rPr lang="da-DK" dirty="0" err="1" smtClean="0">
                <a:latin typeface="Consolas" pitchFamily="49" charset="0"/>
              </a:rPr>
              <a:t>list.Add</a:t>
            </a:r>
            <a:r>
              <a:rPr lang="da-DK" dirty="0" smtClean="0">
                <a:latin typeface="Consolas" pitchFamily="49" charset="0"/>
              </a:rPr>
              <a:t>( "World"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foreach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 in list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s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1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nsolas" pitchFamily="49" charset="0"/>
              </a:rPr>
              <a:t>Queue&lt;T&gt;</a:t>
            </a:r>
            <a:r>
              <a:rPr lang="en-US" sz="2000" dirty="0" smtClean="0"/>
              <a:t> is a type-safe container ensuring first-in, first-out behavior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Queue&lt;T&gt;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38383"/>
              </p:ext>
            </p:extLst>
          </p:nvPr>
        </p:nvGraphicFramePr>
        <p:xfrm>
          <a:off x="611560" y="1916832"/>
          <a:ext cx="7675216" cy="188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8282"/>
                <a:gridCol w="4886934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Member of 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Queue&lt;T&gt;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Meaning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Dequeue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Removes and returns the element</a:t>
                      </a:r>
                      <a:r>
                        <a:rPr lang="da-DK" sz="2000" baseline="0" dirty="0" smtClean="0"/>
                        <a:t> at beginning of queue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Enqueue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Adds an element to the end of queue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Peek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Returns the</a:t>
                      </a:r>
                      <a:r>
                        <a:rPr lang="da-DK" sz="2000" baseline="0" dirty="0" smtClean="0"/>
                        <a:t> element at the </a:t>
                      </a:r>
                      <a:r>
                        <a:rPr lang="da-DK" sz="2000" baseline="0" dirty="0" err="1" smtClean="0"/>
                        <a:t>beginning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3929552"/>
            <a:ext cx="7243168" cy="252378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</a:rPr>
              <a:t>Queue&lt;</a:t>
            </a:r>
            <a:r>
              <a:rPr lang="da-DK" b="1" dirty="0" err="1" smtClean="0">
                <a:latin typeface="Consolas" pitchFamily="49" charset="0"/>
              </a:rPr>
              <a:t>Car</a:t>
            </a:r>
            <a:r>
              <a:rPr lang="da-DK" b="1" dirty="0" smtClean="0">
                <a:latin typeface="Consolas" pitchFamily="49" charset="0"/>
              </a:rPr>
              <a:t>&gt;</a:t>
            </a:r>
            <a:r>
              <a:rPr lang="da-DK" dirty="0" smtClean="0">
                <a:latin typeface="Consolas" pitchFamily="49" charset="0"/>
              </a:rPr>
              <a:t> queue = new </a:t>
            </a:r>
            <a:r>
              <a:rPr lang="da-DK" b="1" dirty="0" smtClean="0">
                <a:latin typeface="Consolas" pitchFamily="49" charset="0"/>
              </a:rPr>
              <a:t>Queue&lt;</a:t>
            </a:r>
            <a:r>
              <a:rPr lang="da-DK" b="1" dirty="0" err="1" smtClean="0">
                <a:latin typeface="Consolas" pitchFamily="49" charset="0"/>
              </a:rPr>
              <a:t>Car</a:t>
            </a:r>
            <a:r>
              <a:rPr lang="da-DK" b="1" dirty="0" smtClean="0">
                <a:latin typeface="Consolas" pitchFamily="49" charset="0"/>
              </a:rPr>
              <a:t>&gt;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queue</a:t>
            </a:r>
            <a:r>
              <a:rPr lang="da-DK" b="1" dirty="0" err="1" smtClean="0">
                <a:latin typeface="Consolas" pitchFamily="49" charset="0"/>
              </a:rPr>
              <a:t>.Enqueue</a:t>
            </a:r>
            <a:r>
              <a:rPr lang="da-DK" dirty="0" smtClean="0">
                <a:latin typeface="Consolas" pitchFamily="49" charset="0"/>
              </a:rPr>
              <a:t>( new 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( "Fred", 90 ) );</a:t>
            </a:r>
          </a:p>
          <a:p>
            <a:r>
              <a:rPr lang="en-US" dirty="0" err="1" smtClean="0">
                <a:latin typeface="Consolas" pitchFamily="49" charset="0"/>
              </a:rPr>
              <a:t>queue</a:t>
            </a:r>
            <a:r>
              <a:rPr lang="en-US" b="1" dirty="0" err="1" smtClean="0">
                <a:latin typeface="Consolas" pitchFamily="49" charset="0"/>
              </a:rPr>
              <a:t>.Enqueue</a:t>
            </a:r>
            <a:r>
              <a:rPr lang="en-US" dirty="0" smtClean="0">
                <a:latin typeface="Consolas" pitchFamily="49" charset="0"/>
              </a:rPr>
              <a:t>( new Car( "Mary", 100 ) );</a:t>
            </a:r>
          </a:p>
          <a:p>
            <a:r>
              <a:rPr lang="en-US" dirty="0" smtClean="0">
                <a:latin typeface="Consolas" pitchFamily="49" charset="0"/>
              </a:rPr>
              <a:t>Car first = </a:t>
            </a:r>
            <a:r>
              <a:rPr lang="en-US" b="1" dirty="0" err="1" smtClean="0">
                <a:latin typeface="Consolas" pitchFamily="49" charset="0"/>
              </a:rPr>
              <a:t>queue.Peek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</a:rPr>
              <a:t>Car removed = </a:t>
            </a:r>
            <a:r>
              <a:rPr lang="da-DK" b="1" dirty="0" smtClean="0">
                <a:latin typeface="Consolas" pitchFamily="49" charset="0"/>
              </a:rPr>
              <a:t>queue.Dequeue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en-US" b="1" dirty="0" err="1" smtClean="0">
                <a:latin typeface="Consolas" pitchFamily="49" charset="0"/>
              </a:rPr>
              <a:t>foreach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 Car c in queue </a:t>
            </a:r>
            <a:r>
              <a:rPr lang="en-US" b="1" dirty="0" smtClean="0">
                <a:latin typeface="Consolas" pitchFamily="49" charset="0"/>
              </a:rPr>
              <a:t>)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c.PetName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48070" y="1340108"/>
            <a:ext cx="8219256" cy="45259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nsolas" pitchFamily="49" charset="0"/>
              </a:rPr>
              <a:t>Dictionary&lt;K,V&gt;</a:t>
            </a:r>
            <a:r>
              <a:rPr lang="en-US" sz="2000" dirty="0" smtClean="0"/>
              <a:t> is a container of </a:t>
            </a:r>
            <a:r>
              <a:rPr lang="da-DK" sz="2000" dirty="0" smtClean="0"/>
              <a:t>values </a:t>
            </a:r>
            <a:r>
              <a:rPr lang="da-DK" sz="2000" dirty="0"/>
              <a:t>of type V indexed by an element key of type </a:t>
            </a:r>
            <a:r>
              <a:rPr lang="da-DK" sz="2000" dirty="0" smtClean="0"/>
              <a:t>K</a:t>
            </a:r>
          </a:p>
          <a:p>
            <a:pPr eaLnBrk="1" hangingPunct="1"/>
            <a:endParaRPr lang="da-DK" sz="2000" dirty="0"/>
          </a:p>
          <a:p>
            <a:pPr eaLnBrk="1" hangingPunct="1"/>
            <a:endParaRPr lang="da-DK" sz="2000" dirty="0" smtClean="0"/>
          </a:p>
          <a:p>
            <a:pPr eaLnBrk="1" hangingPunct="1"/>
            <a:endParaRPr lang="da-DK" sz="2000" dirty="0"/>
          </a:p>
          <a:p>
            <a:pPr marL="109728" indent="0" eaLnBrk="1" hangingPunct="1">
              <a:buNone/>
            </a:pPr>
            <a:endParaRPr lang="da-DK" sz="2000" dirty="0"/>
          </a:p>
          <a:p>
            <a:pPr marL="109728" indent="0" eaLnBrk="1" hangingPunct="1">
              <a:buNone/>
            </a:pPr>
            <a:endParaRPr lang="da-DK" sz="2000" dirty="0" smtClean="0"/>
          </a:p>
          <a:p>
            <a:pPr eaLnBrk="1" hangingPunct="1"/>
            <a:r>
              <a:rPr lang="da-DK" sz="2000" dirty="0" smtClean="0"/>
              <a:t>Iterate dictionaries by using </a:t>
            </a:r>
            <a:r>
              <a:rPr lang="da-DK" sz="2000" dirty="0" smtClean="0">
                <a:latin typeface="Consolas" pitchFamily="49" charset="0"/>
                <a:cs typeface="Consolas" pitchFamily="49" charset="0"/>
              </a:rPr>
              <a:t>KeyValuePair&lt;K,V&gt;</a:t>
            </a:r>
            <a:endParaRPr lang="da-DK" sz="20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Dictionary&lt;K,V&gt;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02986"/>
              </p:ext>
            </p:extLst>
          </p:nvPr>
        </p:nvGraphicFramePr>
        <p:xfrm>
          <a:off x="765224" y="2192823"/>
          <a:ext cx="7902102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9651"/>
                <a:gridCol w="5442451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Member of 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Dictionary&lt;K,V&gt;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Meaning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Add()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Adds</a:t>
                      </a:r>
                      <a:r>
                        <a:rPr lang="da-DK" sz="2000" baseline="0" dirty="0" smtClean="0"/>
                        <a:t> an key-value pair to the dictionary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Remove()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Removes the element with the specified key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7584" y="4204819"/>
            <a:ext cx="7859216" cy="253654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string&gt;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string&gt;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dict.</a:t>
            </a:r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( 11, "Peter Graulund" )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  <a:cs typeface="Consolas" pitchFamily="49" charset="0"/>
              </a:rPr>
              <a:t>dict.</a:t>
            </a:r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(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7, "Stephan Petersen"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"Number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 is {0}",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dict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11 ]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KeyValuePair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string&gt;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"Player {0} is {1}",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kv.Key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,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kv.Value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HashSet</a:t>
            </a:r>
            <a:r>
              <a:rPr lang="en-US" sz="2000" dirty="0" smtClean="0">
                <a:latin typeface="Consolas" pitchFamily="49" charset="0"/>
              </a:rPr>
              <a:t>&lt;T&gt;</a:t>
            </a:r>
            <a:r>
              <a:rPr lang="en-US" sz="2000" dirty="0" smtClean="0"/>
              <a:t> is a set of </a:t>
            </a:r>
            <a:r>
              <a:rPr lang="da-DK" sz="2000" dirty="0" smtClean="0"/>
              <a:t>values </a:t>
            </a:r>
            <a:r>
              <a:rPr lang="da-DK" sz="2000" dirty="0"/>
              <a:t>of type </a:t>
            </a:r>
            <a:r>
              <a:rPr lang="da-DK" sz="2000" dirty="0" smtClean="0"/>
              <a:t>T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There is also a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SortedSet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 eaLnBrk="1" hangingPunct="1"/>
            <a:r>
              <a:rPr lang="en-US" sz="1800" dirty="0" smtClean="0"/>
              <a:t>Needs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IComparer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sz="18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0" dirty="0" err="1" smtClean="0">
                <a:latin typeface="Consolas" pitchFamily="49" charset="0"/>
              </a:rPr>
              <a:t>HashSet</a:t>
            </a:r>
            <a:r>
              <a:rPr lang="en-US" b="0" dirty="0" smtClean="0">
                <a:latin typeface="Consolas" pitchFamily="49" charset="0"/>
              </a:rPr>
              <a:t>&lt;T&gt;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77961"/>
              </p:ext>
            </p:extLst>
          </p:nvPr>
        </p:nvGraphicFramePr>
        <p:xfrm>
          <a:off x="827584" y="1916832"/>
          <a:ext cx="7686564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4478"/>
                <a:gridCol w="4712086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Member of 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HashSet&lt;T&gt;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Meaning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Add()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Adds</a:t>
                      </a:r>
                      <a:r>
                        <a:rPr lang="da-DK" sz="2000" baseline="0" dirty="0" smtClean="0"/>
                        <a:t> an</a:t>
                      </a:r>
                      <a:r>
                        <a:rPr lang="da-DK" sz="2000" dirty="0" smtClean="0"/>
                        <a:t> element </a:t>
                      </a:r>
                      <a:r>
                        <a:rPr lang="da-DK" sz="2000" baseline="0" dirty="0" smtClean="0"/>
                        <a:t>to the set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>
                          <a:latin typeface="Consolas" pitchFamily="49" charset="0"/>
                        </a:rPr>
                        <a:t>Remove()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Removes the specified element in the set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91880" y="3708714"/>
            <a:ext cx="4896544" cy="281663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>
                <a:latin typeface="Consolas" pitchFamily="49" charset="0"/>
                <a:cs typeface="Consolas" pitchFamily="49" charset="0"/>
              </a:rPr>
              <a:t>HashSet&lt;int&gt;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set = new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HashSet&lt;int&gt;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set.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( 42 )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set.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( 87 )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set.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( 42 )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set.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Remove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( 42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 in set )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{</a:t>
            </a:r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i 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}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12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/>
              <a:t>Collections can </a:t>
            </a:r>
            <a:r>
              <a:rPr lang="en-US" sz="2000" dirty="0" smtClean="0"/>
              <a:t>be </a:t>
            </a:r>
            <a:r>
              <a:rPr lang="en-US" sz="2000" dirty="0"/>
              <a:t>conveniently </a:t>
            </a:r>
            <a:r>
              <a:rPr lang="en-US" sz="2000" dirty="0" smtClean="0"/>
              <a:t>initialized via </a:t>
            </a:r>
            <a:r>
              <a:rPr lang="en-US" sz="2000" i="1" dirty="0" smtClean="0"/>
              <a:t>collection initializer syntax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dirty="0" smtClean="0"/>
              <a:t>Note</a:t>
            </a:r>
            <a:r>
              <a:rPr lang="en-US" sz="2000" dirty="0"/>
              <a:t>: Only works for those collection classes with an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Add()</a:t>
            </a:r>
            <a:r>
              <a:rPr lang="en-US" sz="2000" dirty="0"/>
              <a:t> method, i.e. </a:t>
            </a:r>
            <a:r>
              <a:rPr lang="en-US" sz="2000" u="sng" dirty="0" smtClean="0"/>
              <a:t>not</a:t>
            </a:r>
          </a:p>
          <a:p>
            <a:pPr lvl="1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Stack&lt;T&gt;</a:t>
            </a:r>
            <a:endParaRPr lang="en-US" sz="1800" dirty="0" smtClean="0"/>
          </a:p>
          <a:p>
            <a:pPr lvl="1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Queue&lt;T&gt;</a:t>
            </a:r>
            <a:endParaRPr lang="en-US" sz="1800" dirty="0" smtClean="0"/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sz="1800" dirty="0" smtClean="0"/>
          </a:p>
          <a:p>
            <a:pPr lvl="1"/>
            <a:r>
              <a:rPr lang="en-US" sz="1800" dirty="0" smtClean="0"/>
              <a:t>…</a:t>
            </a:r>
            <a:endParaRPr lang="en-US" sz="1800" dirty="0"/>
          </a:p>
          <a:p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Collection Initializers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5098" y="2842106"/>
            <a:ext cx="8103844" cy="37087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SortedSet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&gt; set = new </a:t>
            </a:r>
            <a:r>
              <a:rPr lang="en-US" b="1" dirty="0" err="1" smtClean="0">
                <a:latin typeface="Consolas" pitchFamily="49" charset="0"/>
              </a:rPr>
              <a:t>SortedSet</a:t>
            </a:r>
            <a:r>
              <a:rPr lang="en-US" b="1" dirty="0" smtClean="0">
                <a:latin typeface="Consolas" pitchFamily="49" charset="0"/>
              </a:rPr>
              <a:t>&lt;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&gt; { 87, 42, 112, 176 };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5098" y="1988840"/>
            <a:ext cx="8103844" cy="3597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List&lt;int&gt; list = new </a:t>
            </a:r>
            <a:r>
              <a:rPr lang="da-DK" b="1" dirty="0" smtClean="0">
                <a:latin typeface="Consolas" pitchFamily="49" charset="0"/>
              </a:rPr>
              <a:t>List&lt;int&gt; { 42, 87, 112 }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5098" y="2397945"/>
            <a:ext cx="8103844" cy="38334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List&lt;string&gt; list = new </a:t>
            </a:r>
            <a:r>
              <a:rPr lang="da-DK" b="1" dirty="0" smtClean="0">
                <a:latin typeface="Consolas" pitchFamily="49" charset="0"/>
              </a:rPr>
              <a:t>List&lt;string&gt;</a:t>
            </a:r>
            <a:r>
              <a:rPr lang="da-DK" b="1" dirty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{ "Hello</a:t>
            </a:r>
            <a:r>
              <a:rPr lang="da-DK" b="1" dirty="0">
                <a:latin typeface="Consolas" pitchFamily="49" charset="0"/>
              </a:rPr>
              <a:t>", "</a:t>
            </a:r>
            <a:r>
              <a:rPr lang="da-DK" b="1" dirty="0" smtClean="0">
                <a:latin typeface="Consolas" pitchFamily="49" charset="0"/>
              </a:rPr>
              <a:t>World" };</a:t>
            </a:r>
          </a:p>
        </p:txBody>
      </p:sp>
    </p:spTree>
    <p:extLst>
      <p:ext uri="{BB962C8B-B14F-4D97-AF65-F5344CB8AC3E}">
        <p14:creationId xmlns:p14="http://schemas.microsoft.com/office/powerpoint/2010/main" val="20465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Introducing Generics</a:t>
            </a:r>
          </a:p>
          <a:p>
            <a:pPr eaLnBrk="1" hangingPunct="1"/>
            <a:r>
              <a:rPr lang="en-US" dirty="0" smtClean="0"/>
              <a:t>Generic Collections</a:t>
            </a:r>
            <a:endParaRPr lang="en-US" dirty="0"/>
          </a:p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Generic Methods and Types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664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You can define methods operating on generic types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Such methods cannot be defined inside generic classes or </a:t>
            </a:r>
            <a:r>
              <a:rPr lang="en-US" sz="2000" dirty="0" err="1" smtClean="0"/>
              <a:t>structs</a:t>
            </a:r>
            <a:r>
              <a:rPr lang="en-US" sz="2000" dirty="0" smtClean="0"/>
              <a:t>!</a:t>
            </a:r>
          </a:p>
          <a:p>
            <a:pPr eaLnBrk="1" hangingPunct="1"/>
            <a:r>
              <a:rPr lang="en-US" sz="2000" dirty="0" smtClean="0"/>
              <a:t>T is “free” to match any type</a:t>
            </a:r>
          </a:p>
          <a:p>
            <a:pPr lvl="1" eaLnBrk="1" hangingPunct="1"/>
            <a:r>
              <a:rPr lang="en-US" sz="1800" dirty="0" smtClean="0"/>
              <a:t>Use </a:t>
            </a:r>
            <a:r>
              <a:rPr lang="en-US" sz="1800" dirty="0" err="1" smtClean="0">
                <a:latin typeface="Consolas" pitchFamily="49" charset="0"/>
              </a:rPr>
              <a:t>typeof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smtClean="0"/>
              <a:t>T</a:t>
            </a:r>
            <a:r>
              <a:rPr lang="en-US" sz="1800" dirty="0" smtClean="0">
                <a:latin typeface="Consolas" pitchFamily="49" charset="0"/>
              </a:rPr>
              <a:t>)</a:t>
            </a:r>
            <a:r>
              <a:rPr lang="en-US" sz="1800" dirty="0" smtClean="0"/>
              <a:t> to retrieve instantiated type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Defining Generic Methods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48235" y="1885144"/>
            <a:ext cx="4146824" cy="175987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fr-FR" dirty="0" err="1" smtClean="0">
                <a:latin typeface="Consolas" pitchFamily="49" charset="0"/>
              </a:rPr>
              <a:t>void</a:t>
            </a:r>
            <a:r>
              <a:rPr lang="fr-FR" dirty="0" smtClean="0">
                <a:latin typeface="Consolas" pitchFamily="49" charset="0"/>
              </a:rPr>
              <a:t> Swap</a:t>
            </a:r>
            <a:r>
              <a:rPr lang="fr-FR" b="1" dirty="0" smtClean="0">
                <a:latin typeface="Consolas" pitchFamily="49" charset="0"/>
              </a:rPr>
              <a:t>&lt;T&gt;</a:t>
            </a:r>
            <a:r>
              <a:rPr lang="fr-FR" dirty="0" smtClean="0">
                <a:latin typeface="Consolas" pitchFamily="49" charset="0"/>
              </a:rPr>
              <a:t>( </a:t>
            </a:r>
            <a:r>
              <a:rPr lang="fr-FR" dirty="0" err="1" smtClean="0">
                <a:latin typeface="Consolas" pitchFamily="49" charset="0"/>
              </a:rPr>
              <a:t>ref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b="1" dirty="0" smtClean="0">
                <a:latin typeface="Consolas" pitchFamily="49" charset="0"/>
              </a:rPr>
              <a:t>T</a:t>
            </a:r>
            <a:r>
              <a:rPr lang="fr-FR" dirty="0" smtClean="0">
                <a:latin typeface="Consolas" pitchFamily="49" charset="0"/>
              </a:rPr>
              <a:t> a, </a:t>
            </a:r>
            <a:r>
              <a:rPr lang="fr-FR" dirty="0" err="1" smtClean="0">
                <a:latin typeface="Consolas" pitchFamily="49" charset="0"/>
              </a:rPr>
              <a:t>ref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b="1" dirty="0" smtClean="0">
                <a:latin typeface="Consolas" pitchFamily="49" charset="0"/>
              </a:rPr>
              <a:t>T</a:t>
            </a:r>
            <a:r>
              <a:rPr lang="fr-FR" dirty="0" smtClean="0">
                <a:latin typeface="Consolas" pitchFamily="49" charset="0"/>
              </a:rPr>
              <a:t> b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temp</a:t>
            </a:r>
            <a:r>
              <a:rPr lang="da-DK" dirty="0" smtClean="0">
                <a:latin typeface="Consolas" pitchFamily="49" charset="0"/>
              </a:rPr>
              <a:t> = a;</a:t>
            </a:r>
          </a:p>
          <a:p>
            <a:r>
              <a:rPr lang="da-DK" dirty="0" smtClean="0">
                <a:latin typeface="Consolas" pitchFamily="49" charset="0"/>
              </a:rPr>
              <a:t>   a = b;</a:t>
            </a:r>
          </a:p>
          <a:p>
            <a:r>
              <a:rPr lang="da-DK" dirty="0" smtClean="0">
                <a:latin typeface="Consolas" pitchFamily="49" charset="0"/>
              </a:rPr>
              <a:t>   b = </a:t>
            </a:r>
            <a:r>
              <a:rPr lang="da-DK" dirty="0" err="1" smtClean="0">
                <a:latin typeface="Consolas" pitchFamily="49" charset="0"/>
              </a:rPr>
              <a:t>temp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59832" y="2348880"/>
            <a:ext cx="3960440" cy="20162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i = 42;</a:t>
            </a:r>
          </a:p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j = 87;</a:t>
            </a:r>
          </a:p>
          <a:p>
            <a:r>
              <a:rPr lang="en-US" dirty="0" smtClean="0">
                <a:latin typeface="Consolas" pitchFamily="49" charset="0"/>
              </a:rPr>
              <a:t>Swap</a:t>
            </a:r>
            <a:r>
              <a:rPr lang="en-US" b="1" dirty="0" smtClean="0">
                <a:latin typeface="Consolas" pitchFamily="49" charset="0"/>
              </a:rPr>
              <a:t>&lt;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( ref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, ref j );</a:t>
            </a:r>
            <a:endParaRPr lang="da-DK" dirty="0" smtClean="0">
              <a:latin typeface="Consolas" pitchFamily="49" charset="0"/>
            </a:endParaRP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 = "</a:t>
            </a:r>
            <a:r>
              <a:rPr lang="da-DK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";</a:t>
            </a:r>
          </a:p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t = "World";</a:t>
            </a:r>
          </a:p>
          <a:p>
            <a:r>
              <a:rPr lang="en-US" dirty="0" smtClean="0">
                <a:latin typeface="Consolas" pitchFamily="49" charset="0"/>
              </a:rPr>
              <a:t>Swap</a:t>
            </a:r>
            <a:r>
              <a:rPr lang="en-US" b="1" dirty="0" smtClean="0">
                <a:latin typeface="Consolas" pitchFamily="49" charset="0"/>
              </a:rPr>
              <a:t>&lt;string&gt;</a:t>
            </a:r>
            <a:r>
              <a:rPr lang="en-US" dirty="0" smtClean="0">
                <a:latin typeface="Consolas" pitchFamily="49" charset="0"/>
              </a:rPr>
              <a:t>( ref s, ref t );</a:t>
            </a:r>
          </a:p>
        </p:txBody>
      </p:sp>
    </p:spTree>
    <p:extLst>
      <p:ext uri="{BB962C8B-B14F-4D97-AF65-F5344CB8AC3E}">
        <p14:creationId xmlns:p14="http://schemas.microsoft.com/office/powerpoint/2010/main" val="3590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C# compiler will try to infer the types when omitted</a:t>
            </a:r>
          </a:p>
          <a:p>
            <a:pPr eaLnBrk="1" hangingPunct="1"/>
            <a:r>
              <a:rPr lang="en-US" sz="2000" dirty="0" smtClean="0"/>
              <a:t>In the case of </a:t>
            </a:r>
            <a:r>
              <a:rPr lang="en-US" sz="2000" dirty="0" smtClean="0">
                <a:latin typeface="Consolas" pitchFamily="49" charset="0"/>
              </a:rPr>
              <a:t>Swap&lt;T&gt;</a:t>
            </a:r>
            <a:r>
              <a:rPr lang="en-US" sz="2000" dirty="0" smtClean="0"/>
              <a:t> it is successful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Occasionally, the type must be explicit supplied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Inference of Method Type Parameters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3568" y="2328854"/>
            <a:ext cx="6408712" cy="174821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DisplayBaseClass&lt;T</a:t>
            </a:r>
            <a:r>
              <a:rPr lang="da-DK" b="1" dirty="0" smtClean="0">
                <a:latin typeface="Consolas" pitchFamily="49" charset="0"/>
              </a:rPr>
              <a:t>&gt;()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"Base class of {0} is {1}",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typeof</a:t>
            </a:r>
            <a:r>
              <a:rPr lang="da-DK" dirty="0" smtClean="0">
                <a:latin typeface="Consolas" pitchFamily="49" charset="0"/>
              </a:rPr>
              <a:t>( T ),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typeof</a:t>
            </a:r>
            <a:r>
              <a:rPr lang="da-DK" dirty="0" smtClean="0">
                <a:latin typeface="Consolas" pitchFamily="49" charset="0"/>
              </a:rPr>
              <a:t>( T ).</a:t>
            </a:r>
            <a:r>
              <a:rPr lang="da-DK" dirty="0" err="1" smtClean="0">
                <a:latin typeface="Consolas" pitchFamily="49" charset="0"/>
              </a:rPr>
              <a:t>BaseType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9992" y="3714752"/>
            <a:ext cx="3816424" cy="93838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DisplayBaseClass&lt;string</a:t>
            </a:r>
            <a:r>
              <a:rPr lang="da-DK" dirty="0" smtClean="0">
                <a:latin typeface="Consolas" pitchFamily="49" charset="0"/>
              </a:rPr>
              <a:t>&gt;();</a:t>
            </a:r>
          </a:p>
          <a:p>
            <a:r>
              <a:rPr lang="da-DK" dirty="0" err="1" smtClean="0">
                <a:latin typeface="Consolas" pitchFamily="49" charset="0"/>
              </a:rPr>
              <a:t>DisplayBaseClass&lt;int</a:t>
            </a:r>
            <a:r>
              <a:rPr lang="da-DK" dirty="0" smtClean="0">
                <a:latin typeface="Consolas" pitchFamily="49" charset="0"/>
              </a:rPr>
              <a:t>&gt;();</a:t>
            </a:r>
          </a:p>
          <a:p>
            <a:r>
              <a:rPr lang="da-DK" dirty="0" err="1" smtClean="0">
                <a:latin typeface="Consolas" pitchFamily="49" charset="0"/>
              </a:rPr>
              <a:t>DisplayBaseClass</a:t>
            </a:r>
            <a:r>
              <a:rPr lang="da-DK" dirty="0" smtClean="0">
                <a:latin typeface="Consolas" pitchFamily="49" charset="0"/>
              </a:rPr>
              <a:t>();</a:t>
            </a:r>
          </a:p>
        </p:txBody>
      </p:sp>
      <p:pic>
        <p:nvPicPr>
          <p:cNvPr id="5122" name="Picture 2" descr="C:\DSE\Icon Experience\V Collections\v_collections_png\basic_foundation\24x24\plain\che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1365" y="3730410"/>
            <a:ext cx="228600" cy="228601"/>
          </a:xfrm>
          <a:prstGeom prst="rect">
            <a:avLst/>
          </a:prstGeom>
          <a:noFill/>
        </p:spPr>
      </p:pic>
      <p:pic>
        <p:nvPicPr>
          <p:cNvPr id="5124" name="Picture 4" descr="C:\DSE\Icon Experience\V Collections\v_collections_png\basic_foundation\24x24\plain\che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1365" y="4040502"/>
            <a:ext cx="228600" cy="228601"/>
          </a:xfrm>
          <a:prstGeom prst="rect">
            <a:avLst/>
          </a:prstGeom>
          <a:noFill/>
        </p:spPr>
      </p:pic>
      <p:pic>
        <p:nvPicPr>
          <p:cNvPr id="5126" name="Picture 6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01365" y="4415248"/>
            <a:ext cx="228600" cy="22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9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Generics</a:t>
            </a:r>
          </a:p>
          <a:p>
            <a:pPr eaLnBrk="1" hangingPunct="1"/>
            <a:r>
              <a:rPr lang="en-US" dirty="0" smtClean="0"/>
              <a:t>Generic Collections</a:t>
            </a:r>
            <a:endParaRPr lang="en-US" dirty="0"/>
          </a:p>
          <a:p>
            <a:pPr eaLnBrk="1" hangingPunct="1"/>
            <a:r>
              <a:rPr lang="en-US" dirty="0" smtClean="0"/>
              <a:t>Creating Generic Methods and Types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267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You can easily create your own generic types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Creating Generic Structures and Classes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034" y="2071678"/>
            <a:ext cx="5512126" cy="33735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struct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Point</a:t>
            </a:r>
            <a:r>
              <a:rPr lang="da-DK" b="1" dirty="0" err="1" smtClean="0">
                <a:latin typeface="Consolas" pitchFamily="49" charset="0"/>
              </a:rPr>
              <a:t>&lt;T</a:t>
            </a:r>
            <a:r>
              <a:rPr lang="da-DK" b="1" dirty="0" smtClean="0">
                <a:latin typeface="Consolas" pitchFamily="49" charset="0"/>
              </a:rPr>
              <a:t>&gt;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b="1" dirty="0" smtClean="0">
                <a:latin typeface="Consolas" pitchFamily="49" charset="0"/>
              </a:rPr>
              <a:t>T</a:t>
            </a:r>
            <a:r>
              <a:rPr lang="da-DK" dirty="0" smtClean="0">
                <a:latin typeface="Consolas" pitchFamily="49" charset="0"/>
              </a:rPr>
              <a:t> x;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b="1" dirty="0" smtClean="0">
                <a:latin typeface="Consolas" pitchFamily="49" charset="0"/>
              </a:rPr>
              <a:t>T</a:t>
            </a:r>
            <a:r>
              <a:rPr lang="da-DK" dirty="0" smtClean="0">
                <a:latin typeface="Consolas" pitchFamily="49" charset="0"/>
              </a:rPr>
              <a:t> y;</a:t>
            </a:r>
          </a:p>
          <a:p>
            <a:r>
              <a:rPr lang="fr-FR" dirty="0" smtClean="0">
                <a:latin typeface="Consolas" pitchFamily="49" charset="0"/>
              </a:rPr>
              <a:t>   public Point( </a:t>
            </a:r>
            <a:r>
              <a:rPr lang="fr-FR" b="1" dirty="0" smtClean="0">
                <a:latin typeface="Consolas" pitchFamily="49" charset="0"/>
              </a:rPr>
              <a:t>T</a:t>
            </a:r>
            <a:r>
              <a:rPr lang="fr-FR" dirty="0" smtClean="0">
                <a:latin typeface="Consolas" pitchFamily="49" charset="0"/>
              </a:rPr>
              <a:t> x, </a:t>
            </a:r>
            <a:r>
              <a:rPr lang="fr-FR" b="1" dirty="0" smtClean="0">
                <a:latin typeface="Consolas" pitchFamily="49" charset="0"/>
              </a:rPr>
              <a:t>T</a:t>
            </a:r>
            <a:r>
              <a:rPr lang="fr-FR" dirty="0" smtClean="0">
                <a:latin typeface="Consolas" pitchFamily="49" charset="0"/>
              </a:rPr>
              <a:t> y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this.x</a:t>
            </a:r>
            <a:r>
              <a:rPr lang="da-DK" dirty="0" smtClean="0">
                <a:latin typeface="Consolas" pitchFamily="49" charset="0"/>
              </a:rPr>
              <a:t> = x;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this.y</a:t>
            </a:r>
            <a:r>
              <a:rPr lang="da-DK" dirty="0" smtClean="0">
                <a:latin typeface="Consolas" pitchFamily="49" charset="0"/>
              </a:rPr>
              <a:t> = y;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smtClean="0">
                <a:latin typeface="Consolas" pitchFamily="49" charset="0"/>
              </a:rPr>
              <a:t>T</a:t>
            </a:r>
            <a:r>
              <a:rPr lang="da-DK" dirty="0" smtClean="0">
                <a:latin typeface="Consolas" pitchFamily="49" charset="0"/>
              </a:rPr>
              <a:t> X { </a:t>
            </a:r>
            <a:r>
              <a:rPr lang="da-DK" dirty="0" err="1" smtClean="0">
                <a:latin typeface="Consolas" pitchFamily="49" charset="0"/>
              </a:rPr>
              <a:t>get</a:t>
            </a:r>
            <a:r>
              <a:rPr lang="da-DK" dirty="0" smtClean="0">
                <a:latin typeface="Consolas" pitchFamily="49" charset="0"/>
              </a:rPr>
              <a:t> {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x; }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smtClean="0">
                <a:latin typeface="Consolas" pitchFamily="49" charset="0"/>
              </a:rPr>
              <a:t>T</a:t>
            </a:r>
            <a:r>
              <a:rPr lang="da-DK" dirty="0" smtClean="0">
                <a:latin typeface="Consolas" pitchFamily="49" charset="0"/>
              </a:rPr>
              <a:t> Y { </a:t>
            </a:r>
            <a:r>
              <a:rPr lang="da-DK" dirty="0" err="1" smtClean="0">
                <a:latin typeface="Consolas" pitchFamily="49" charset="0"/>
              </a:rPr>
              <a:t>get</a:t>
            </a:r>
            <a:r>
              <a:rPr lang="da-DK" dirty="0" smtClean="0">
                <a:latin typeface="Consolas" pitchFamily="49" charset="0"/>
              </a:rPr>
              <a:t> {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y; }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83968" y="2420888"/>
            <a:ext cx="4392488" cy="205069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Point&lt;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 pt1 =</a:t>
            </a:r>
            <a:br>
              <a:rPr lang="da-DK" dirty="0" smtClean="0">
                <a:latin typeface="Consolas" pitchFamily="49" charset="0"/>
              </a:rPr>
            </a:br>
            <a:r>
              <a:rPr lang="da-DK" dirty="0" smtClean="0">
                <a:latin typeface="Consolas" pitchFamily="49" charset="0"/>
              </a:rPr>
              <a:t>   new Point&lt;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&gt;( 42, 87 );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pt1 );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Point&lt;double&gt; pt2 =</a:t>
            </a:r>
            <a:br>
              <a:rPr lang="da-DK" dirty="0" smtClean="0">
                <a:latin typeface="Consolas" pitchFamily="49" charset="0"/>
              </a:rPr>
            </a:br>
            <a:r>
              <a:rPr lang="da-DK" dirty="0" smtClean="0">
                <a:latin typeface="Consolas" pitchFamily="49" charset="0"/>
              </a:rPr>
              <a:t>   new Point&lt;double&gt;( 11.2, 8.7 );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pt2 );</a:t>
            </a:r>
          </a:p>
        </p:txBody>
      </p:sp>
    </p:spTree>
    <p:extLst>
      <p:ext uri="{BB962C8B-B14F-4D97-AF65-F5344CB8AC3E}">
        <p14:creationId xmlns:p14="http://schemas.microsoft.com/office/powerpoint/2010/main" val="5953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The default value for the instantiated type can be retrieved via </a:t>
            </a:r>
            <a:r>
              <a:rPr lang="en-US" sz="2000" dirty="0" smtClean="0">
                <a:latin typeface="Consolas" pitchFamily="49" charset="0"/>
              </a:rPr>
              <a:t>default( T )</a:t>
            </a:r>
            <a:r>
              <a:rPr lang="en-US" sz="2000" dirty="0" smtClean="0"/>
              <a:t>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is the “usual” default zero whitewash value</a:t>
            </a:r>
          </a:p>
          <a:p>
            <a:pPr lvl="1" eaLnBrk="1" hangingPunct="1"/>
            <a:r>
              <a:rPr lang="en-US" sz="1800" dirty="0" smtClean="0">
                <a:latin typeface="Consolas" pitchFamily="49" charset="0"/>
              </a:rPr>
              <a:t>null</a:t>
            </a:r>
            <a:r>
              <a:rPr lang="en-US" sz="1800" dirty="0" smtClean="0"/>
              <a:t> for reference types</a:t>
            </a:r>
            <a:endParaRPr lang="en-US" sz="1800" dirty="0" smtClean="0">
              <a:latin typeface="Consolas" pitchFamily="49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</a:rPr>
              <a:t>default</a:t>
            </a:r>
            <a:r>
              <a:rPr lang="en-US" dirty="0" smtClean="0"/>
              <a:t> Keyword for Generics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734" y="2132856"/>
            <a:ext cx="3050122" cy="262561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struct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Point&lt;T</a:t>
            </a:r>
            <a:r>
              <a:rPr lang="da-DK" dirty="0" smtClean="0">
                <a:latin typeface="Consolas" pitchFamily="49" charset="0"/>
              </a:rPr>
              <a:t>&gt;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Reset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x = </a:t>
            </a:r>
            <a:r>
              <a:rPr lang="da-DK" b="1" dirty="0" smtClean="0">
                <a:latin typeface="Consolas" pitchFamily="49" charset="0"/>
              </a:rPr>
              <a:t>default( </a:t>
            </a:r>
            <a:r>
              <a:rPr lang="da-DK" dirty="0" smtClean="0">
                <a:latin typeface="Consolas" pitchFamily="49" charset="0"/>
              </a:rPr>
              <a:t>T</a:t>
            </a:r>
            <a:r>
              <a:rPr lang="da-DK" b="1" dirty="0" smtClean="0">
                <a:latin typeface="Consolas" pitchFamily="49" charset="0"/>
              </a:rPr>
              <a:t> 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   y = </a:t>
            </a:r>
            <a:r>
              <a:rPr lang="da-DK" b="1" dirty="0" smtClean="0">
                <a:latin typeface="Consolas" pitchFamily="49" charset="0"/>
              </a:rPr>
              <a:t>default( </a:t>
            </a:r>
            <a:r>
              <a:rPr lang="da-DK" dirty="0" smtClean="0">
                <a:latin typeface="Consolas" pitchFamily="49" charset="0"/>
              </a:rPr>
              <a:t>T </a:t>
            </a:r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35896" y="2132856"/>
            <a:ext cx="5153600" cy="392176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Point&lt;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 pt1 =</a:t>
            </a:r>
            <a:br>
              <a:rPr lang="da-DK" dirty="0" smtClean="0">
                <a:latin typeface="Consolas" pitchFamily="49" charset="0"/>
              </a:rPr>
            </a:br>
            <a:r>
              <a:rPr lang="da-DK" dirty="0" smtClean="0">
                <a:latin typeface="Consolas" pitchFamily="49" charset="0"/>
              </a:rPr>
              <a:t>   new Point&lt;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&gt;( 42, 87 );</a:t>
            </a:r>
          </a:p>
          <a:p>
            <a:r>
              <a:rPr lang="da-DK" dirty="0" smtClean="0">
                <a:latin typeface="Consolas" pitchFamily="49" charset="0"/>
              </a:rPr>
              <a:t>pt1.Reset();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pt1 );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Point&lt;</a:t>
            </a:r>
            <a:r>
              <a:rPr lang="da-DK" dirty="0" err="1" smtClean="0">
                <a:latin typeface="Consolas" pitchFamily="49" charset="0"/>
              </a:rPr>
              <a:t>bool</a:t>
            </a:r>
            <a:r>
              <a:rPr lang="da-DK" dirty="0" smtClean="0">
                <a:latin typeface="Consolas" pitchFamily="49" charset="0"/>
              </a:rPr>
              <a:t>&gt; pt2 = </a:t>
            </a:r>
            <a:br>
              <a:rPr lang="da-DK" dirty="0" smtClean="0">
                <a:latin typeface="Consolas" pitchFamily="49" charset="0"/>
              </a:rPr>
            </a:br>
            <a:r>
              <a:rPr lang="da-DK" dirty="0" smtClean="0">
                <a:latin typeface="Consolas" pitchFamily="49" charset="0"/>
              </a:rPr>
              <a:t>   new Point&lt;</a:t>
            </a:r>
            <a:r>
              <a:rPr lang="da-DK" dirty="0" err="1" smtClean="0">
                <a:latin typeface="Consolas" pitchFamily="49" charset="0"/>
              </a:rPr>
              <a:t>bool</a:t>
            </a:r>
            <a:r>
              <a:rPr lang="da-DK" dirty="0" smtClean="0">
                <a:latin typeface="Consolas" pitchFamily="49" charset="0"/>
              </a:rPr>
              <a:t>&gt;( true, false );</a:t>
            </a:r>
          </a:p>
          <a:p>
            <a:r>
              <a:rPr lang="da-DK" dirty="0" smtClean="0">
                <a:latin typeface="Consolas" pitchFamily="49" charset="0"/>
              </a:rPr>
              <a:t>pt2.Reset();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pt2 );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Point&lt;string&gt; pt3 =</a:t>
            </a:r>
          </a:p>
          <a:p>
            <a:r>
              <a:rPr lang="en-US" dirty="0" smtClean="0">
                <a:latin typeface="Consolas" pitchFamily="49" charset="0"/>
              </a:rPr>
              <a:t>   new Point&lt;string&gt;( "</a:t>
            </a:r>
            <a:r>
              <a:rPr lang="en-US" dirty="0" err="1" smtClean="0">
                <a:latin typeface="Consolas" pitchFamily="49" charset="0"/>
              </a:rPr>
              <a:t>Hello","World</a:t>
            </a:r>
            <a:r>
              <a:rPr lang="en-US" dirty="0" smtClean="0">
                <a:latin typeface="Consolas" pitchFamily="49" charset="0"/>
              </a:rPr>
              <a:t>" );</a:t>
            </a:r>
          </a:p>
          <a:p>
            <a:r>
              <a:rPr lang="da-DK" dirty="0" smtClean="0">
                <a:latin typeface="Consolas" pitchFamily="49" charset="0"/>
              </a:rPr>
              <a:t>pt3.Reset();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pt3 );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6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Multiple constraints can be separated by commas</a:t>
            </a:r>
          </a:p>
          <a:p>
            <a:pPr eaLnBrk="1" hangingPunct="1"/>
            <a:r>
              <a:rPr lang="en-US" sz="2000" dirty="0" smtClean="0"/>
              <a:t>There can be only one </a:t>
            </a:r>
            <a:r>
              <a:rPr lang="en-US" sz="2000" i="1" dirty="0" err="1" smtClean="0"/>
              <a:t>BaseClass</a:t>
            </a:r>
            <a:r>
              <a:rPr lang="en-US" sz="2000" dirty="0" smtClean="0"/>
              <a:t>, but many </a:t>
            </a:r>
            <a:r>
              <a:rPr lang="en-US" sz="2000" i="1" dirty="0" smtClean="0"/>
              <a:t>Interfaces</a:t>
            </a:r>
            <a:endParaRPr lang="en-US" sz="2000" dirty="0" smtClean="0"/>
          </a:p>
          <a:p>
            <a:pPr eaLnBrk="1" hangingPunct="1"/>
            <a:r>
              <a:rPr lang="en-US" sz="2000" dirty="0" smtClean="0">
                <a:latin typeface="Consolas" pitchFamily="49" charset="0"/>
              </a:rPr>
              <a:t>new()</a:t>
            </a:r>
            <a:r>
              <a:rPr lang="en-US" sz="2000" dirty="0" smtClean="0"/>
              <a:t> must be last in constraint sequence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Constraining Generic Types with the </a:t>
            </a:r>
            <a:r>
              <a:rPr lang="en-US" b="0" dirty="0" smtClean="0">
                <a:latin typeface="Consolas" pitchFamily="49" charset="0"/>
              </a:rPr>
              <a:t>where</a:t>
            </a:r>
            <a:r>
              <a:rPr lang="en-US" dirty="0" smtClean="0"/>
              <a:t> Keyword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72859"/>
              </p:ext>
            </p:extLst>
          </p:nvPr>
        </p:nvGraphicFramePr>
        <p:xfrm>
          <a:off x="611560" y="1628800"/>
          <a:ext cx="7992888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968"/>
                <a:gridCol w="528292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Generic</a:t>
                      </a:r>
                      <a:r>
                        <a:rPr lang="da-DK" sz="2000" dirty="0" smtClean="0"/>
                        <a:t> </a:t>
                      </a:r>
                      <a:r>
                        <a:rPr lang="da-DK" sz="2000" dirty="0" err="1" smtClean="0"/>
                        <a:t>Constraint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Meaning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where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 T : </a:t>
                      </a:r>
                      <a:r>
                        <a:rPr lang="da-DK" sz="2000" dirty="0" err="1" smtClean="0">
                          <a:latin typeface="Consolas" pitchFamily="49" charset="0"/>
                        </a:rPr>
                        <a:t>struct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T</a:t>
                      </a:r>
                      <a:r>
                        <a:rPr lang="da-DK" sz="2000" baseline="0" dirty="0" smtClean="0"/>
                        <a:t> must </a:t>
                      </a:r>
                      <a:r>
                        <a:rPr lang="da-DK" sz="2000" baseline="0" dirty="0" err="1" smtClean="0"/>
                        <a:t>ultimately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derive</a:t>
                      </a:r>
                      <a:r>
                        <a:rPr lang="da-DK" sz="2000" baseline="0" dirty="0" smtClean="0"/>
                        <a:t> from </a:t>
                      </a:r>
                      <a:r>
                        <a:rPr lang="da-DK" sz="2000" baseline="0" dirty="0" err="1" smtClean="0"/>
                        <a:t>System.ValueType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where</a:t>
                      </a:r>
                      <a:r>
                        <a:rPr lang="da-DK" sz="2000" baseline="0" dirty="0" smtClean="0">
                          <a:latin typeface="Consolas" pitchFamily="49" charset="0"/>
                        </a:rPr>
                        <a:t> T : </a:t>
                      </a:r>
                      <a:r>
                        <a:rPr lang="da-DK" sz="2000" baseline="0" dirty="0" err="1" smtClean="0">
                          <a:latin typeface="Consolas" pitchFamily="49" charset="0"/>
                        </a:rPr>
                        <a:t>class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T must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be</a:t>
                      </a:r>
                      <a:r>
                        <a:rPr lang="da-DK" sz="2000" baseline="0" dirty="0" smtClean="0"/>
                        <a:t> a reference type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where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 T : new()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T must have a default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constructor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where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 T : </a:t>
                      </a:r>
                      <a:r>
                        <a:rPr lang="da-DK" sz="2000" i="1" dirty="0" err="1" smtClean="0">
                          <a:latin typeface="+mn-lt"/>
                        </a:rPr>
                        <a:t>BaseClass</a:t>
                      </a:r>
                      <a:endParaRPr lang="da-DK" sz="2000" i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T must </a:t>
                      </a:r>
                      <a:r>
                        <a:rPr lang="da-DK" sz="2000" dirty="0" err="1" smtClean="0"/>
                        <a:t>derive</a:t>
                      </a:r>
                      <a:r>
                        <a:rPr lang="da-DK" sz="2000" dirty="0" smtClean="0"/>
                        <a:t> from the </a:t>
                      </a:r>
                      <a:r>
                        <a:rPr lang="da-DK" sz="2000" dirty="0" err="1" smtClean="0"/>
                        <a:t>class</a:t>
                      </a:r>
                      <a:r>
                        <a:rPr lang="da-DK" sz="2000" dirty="0" smtClean="0"/>
                        <a:t> </a:t>
                      </a:r>
                      <a:r>
                        <a:rPr lang="da-DK" sz="2000" dirty="0" err="1" smtClean="0"/>
                        <a:t>specified</a:t>
                      </a:r>
                      <a:r>
                        <a:rPr lang="da-DK" sz="2000" baseline="0" dirty="0" smtClean="0"/>
                        <a:t> by </a:t>
                      </a:r>
                      <a:r>
                        <a:rPr lang="da-DK" sz="2000" i="1" dirty="0" err="1" smtClean="0">
                          <a:latin typeface="+mn-lt"/>
                        </a:rPr>
                        <a:t>BaseClass</a:t>
                      </a:r>
                      <a:endParaRPr lang="da-DK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where</a:t>
                      </a:r>
                      <a:r>
                        <a:rPr lang="da-DK" sz="2000" dirty="0" smtClean="0">
                          <a:latin typeface="Consolas" pitchFamily="49" charset="0"/>
                        </a:rPr>
                        <a:t> T : </a:t>
                      </a:r>
                      <a:r>
                        <a:rPr lang="da-DK" sz="2000" i="1" dirty="0" smtClean="0">
                          <a:latin typeface="+mn-lt"/>
                        </a:rPr>
                        <a:t>Interface</a:t>
                      </a:r>
                      <a:endParaRPr lang="da-DK" sz="2000" i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T must </a:t>
                      </a:r>
                      <a:r>
                        <a:rPr lang="da-DK" sz="2000" dirty="0" err="1" smtClean="0"/>
                        <a:t>implement</a:t>
                      </a:r>
                      <a:r>
                        <a:rPr lang="da-DK" sz="2000" dirty="0" smtClean="0"/>
                        <a:t> the interface </a:t>
                      </a:r>
                      <a:r>
                        <a:rPr lang="da-DK" sz="2000" dirty="0" err="1" smtClean="0"/>
                        <a:t>specified</a:t>
                      </a:r>
                      <a:r>
                        <a:rPr lang="da-DK" sz="2000" dirty="0" smtClean="0"/>
                        <a:t> by </a:t>
                      </a:r>
                      <a:r>
                        <a:rPr lang="da-DK" sz="2000" i="1" dirty="0" smtClean="0">
                          <a:latin typeface="+mn-lt"/>
                        </a:rPr>
                        <a:t>Interface</a:t>
                      </a:r>
                      <a:endParaRPr lang="da-DK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4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Constraints can be applied to both generic classes and generic methods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Examples of Constraining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1916832"/>
            <a:ext cx="8072494" cy="117296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fr-FR" dirty="0" err="1" smtClean="0">
                <a:latin typeface="Consolas" pitchFamily="49" charset="0"/>
              </a:rPr>
              <a:t>void</a:t>
            </a:r>
            <a:r>
              <a:rPr lang="fr-FR" dirty="0" smtClean="0">
                <a:latin typeface="Consolas" pitchFamily="49" charset="0"/>
              </a:rPr>
              <a:t> Swap&lt;</a:t>
            </a:r>
            <a:r>
              <a:rPr lang="fr-FR" b="1" dirty="0" smtClean="0">
                <a:latin typeface="Consolas" pitchFamily="49" charset="0"/>
              </a:rPr>
              <a:t>T</a:t>
            </a:r>
            <a:r>
              <a:rPr lang="fr-FR" dirty="0" smtClean="0">
                <a:latin typeface="Consolas" pitchFamily="49" charset="0"/>
              </a:rPr>
              <a:t>&gt;( </a:t>
            </a:r>
            <a:r>
              <a:rPr lang="fr-FR" dirty="0" err="1" smtClean="0">
                <a:latin typeface="Consolas" pitchFamily="49" charset="0"/>
              </a:rPr>
              <a:t>ref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b="1" dirty="0" smtClean="0">
                <a:latin typeface="Consolas" pitchFamily="49" charset="0"/>
              </a:rPr>
              <a:t>T</a:t>
            </a:r>
            <a:r>
              <a:rPr lang="fr-FR" dirty="0" smtClean="0">
                <a:latin typeface="Consolas" pitchFamily="49" charset="0"/>
              </a:rPr>
              <a:t> a, </a:t>
            </a:r>
            <a:r>
              <a:rPr lang="fr-FR" dirty="0" err="1" smtClean="0">
                <a:latin typeface="Consolas" pitchFamily="49" charset="0"/>
              </a:rPr>
              <a:t>ref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b="1" dirty="0" smtClean="0">
                <a:latin typeface="Consolas" pitchFamily="49" charset="0"/>
              </a:rPr>
              <a:t>T</a:t>
            </a:r>
            <a:r>
              <a:rPr lang="fr-FR" dirty="0" smtClean="0">
                <a:latin typeface="Consolas" pitchFamily="49" charset="0"/>
              </a:rPr>
              <a:t> b ) </a:t>
            </a:r>
            <a:r>
              <a:rPr lang="fr-FR" b="1" dirty="0" err="1" smtClean="0">
                <a:latin typeface="Consolas" pitchFamily="49" charset="0"/>
              </a:rPr>
              <a:t>where</a:t>
            </a:r>
            <a:r>
              <a:rPr lang="fr-FR" b="1" dirty="0" smtClean="0">
                <a:latin typeface="Consolas" pitchFamily="49" charset="0"/>
              </a:rPr>
              <a:t> T : </a:t>
            </a:r>
            <a:r>
              <a:rPr lang="fr-FR" b="1" dirty="0" err="1" smtClean="0">
                <a:latin typeface="Consolas" pitchFamily="49" charset="0"/>
              </a:rPr>
              <a:t>struct</a:t>
            </a:r>
            <a:endParaRPr lang="fr-FR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3215305"/>
            <a:ext cx="8072494" cy="121097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void </a:t>
            </a:r>
            <a:r>
              <a:rPr lang="en-US" dirty="0" err="1" smtClean="0">
                <a:latin typeface="Consolas" pitchFamily="49" charset="0"/>
              </a:rPr>
              <a:t>SetNew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b="1" dirty="0" smtClean="0">
                <a:latin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</a:rPr>
              <a:t>&gt;( ref </a:t>
            </a:r>
            <a:r>
              <a:rPr lang="en-US" b="1" dirty="0" smtClean="0">
                <a:latin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</a:rPr>
              <a:t> a ) </a:t>
            </a:r>
            <a:r>
              <a:rPr lang="en-US" b="1" dirty="0" smtClean="0">
                <a:latin typeface="Consolas" pitchFamily="49" charset="0"/>
              </a:rPr>
              <a:t>where T : new()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a = </a:t>
            </a:r>
            <a:r>
              <a:rPr lang="da-DK" b="1" dirty="0" smtClean="0">
                <a:latin typeface="Consolas" pitchFamily="49" charset="0"/>
              </a:rPr>
              <a:t>new T()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4506840"/>
            <a:ext cx="8072494" cy="147111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b="1" dirty="0" smtClean="0">
                <a:latin typeface="Consolas" pitchFamily="49" charset="0"/>
              </a:rPr>
              <a:t>K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V</a:t>
            </a:r>
            <a:r>
              <a:rPr lang="en-US" dirty="0" smtClean="0">
                <a:latin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K : </a:t>
            </a:r>
            <a:r>
              <a:rPr lang="en-US" b="1" dirty="0" err="1" smtClean="0">
                <a:latin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</a:rPr>
              <a:t>, </a:t>
            </a:r>
            <a:r>
              <a:rPr lang="en-US" b="1" dirty="0" err="1" smtClean="0">
                <a:latin typeface="Consolas" pitchFamily="49" charset="0"/>
              </a:rPr>
              <a:t>IComparable</a:t>
            </a:r>
            <a:r>
              <a:rPr lang="en-US" b="1" dirty="0" smtClean="0">
                <a:latin typeface="Consolas" pitchFamily="49" charset="0"/>
              </a:rPr>
              <a:t>&lt;K&gt; </a:t>
            </a:r>
            <a:br>
              <a:rPr lang="en-US" b="1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                       where V: Car, new()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441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Deriving from instantiated generic classes is exactly as usual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When deriving from “pure” generic classes, all constraints must be met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Generic Types as Base Classes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224" y="1849651"/>
            <a:ext cx="3210720" cy="121273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Garage : </a:t>
            </a:r>
            <a:r>
              <a:rPr lang="da-DK" dirty="0" err="1" smtClean="0">
                <a:latin typeface="Consolas" pitchFamily="49" charset="0"/>
              </a:rPr>
              <a:t>List&lt;Car</a:t>
            </a:r>
            <a:r>
              <a:rPr lang="da-DK" dirty="0" smtClean="0">
                <a:latin typeface="Consolas" pitchFamily="49" charset="0"/>
              </a:rPr>
              <a:t>&gt;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// ...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7935" y="5013175"/>
            <a:ext cx="7540487" cy="151216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public </a:t>
            </a:r>
            <a:r>
              <a:rPr lang="en-US" b="1" dirty="0" smtClean="0">
                <a:latin typeface="Consolas" pitchFamily="49" charset="0"/>
              </a:rPr>
              <a:t>abstract</a:t>
            </a:r>
            <a:r>
              <a:rPr lang="en-US" dirty="0" smtClean="0">
                <a:latin typeface="Consolas" pitchFamily="49" charset="0"/>
              </a:rPr>
              <a:t> class </a:t>
            </a:r>
            <a:r>
              <a:rPr lang="en-US" b="1" dirty="0" err="1" smtClean="0">
                <a:latin typeface="Consolas" pitchFamily="49" charset="0"/>
              </a:rPr>
              <a:t>MyList</a:t>
            </a:r>
            <a:r>
              <a:rPr lang="en-US" b="1" dirty="0" smtClean="0">
                <a:latin typeface="Consolas" pitchFamily="49" charset="0"/>
              </a:rPr>
              <a:t>&lt;T&gt; where T : new()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dirty="0" err="1" smtClean="0">
                <a:latin typeface="Consolas" pitchFamily="49" charset="0"/>
              </a:rPr>
              <a:t>List&lt;T</a:t>
            </a:r>
            <a:r>
              <a:rPr lang="da-DK" dirty="0" smtClean="0">
                <a:latin typeface="Consolas" pitchFamily="49" charset="0"/>
              </a:rPr>
              <a:t>&gt; list = new </a:t>
            </a:r>
            <a:r>
              <a:rPr lang="da-DK" dirty="0" err="1" smtClean="0">
                <a:latin typeface="Consolas" pitchFamily="49" charset="0"/>
              </a:rPr>
              <a:t>List&lt;T</a:t>
            </a:r>
            <a:r>
              <a:rPr lang="da-DK" dirty="0" smtClean="0">
                <a:latin typeface="Consolas" pitchFamily="49" charset="0"/>
              </a:rPr>
              <a:t>&gt;();</a:t>
            </a:r>
          </a:p>
          <a:p>
            <a:r>
              <a:rPr lang="en-US" dirty="0" smtClean="0">
                <a:latin typeface="Consolas" pitchFamily="49" charset="0"/>
              </a:rPr>
              <a:t>   public </a:t>
            </a:r>
            <a:r>
              <a:rPr lang="en-US" b="1" dirty="0" smtClean="0">
                <a:latin typeface="Consolas" pitchFamily="49" charset="0"/>
              </a:rPr>
              <a:t>abstract</a:t>
            </a:r>
            <a:r>
              <a:rPr lang="en-US" dirty="0" smtClean="0">
                <a:latin typeface="Consolas" pitchFamily="49" charset="0"/>
              </a:rPr>
              <a:t> void </a:t>
            </a:r>
            <a:r>
              <a:rPr lang="en-US" dirty="0" err="1" smtClean="0">
                <a:latin typeface="Consolas" pitchFamily="49" charset="0"/>
              </a:rPr>
              <a:t>PrintList</a:t>
            </a:r>
            <a:r>
              <a:rPr lang="en-US" dirty="0" smtClean="0">
                <a:latin typeface="Consolas" pitchFamily="49" charset="0"/>
              </a:rPr>
              <a:t>( T data )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47936" y="3685954"/>
            <a:ext cx="7540487" cy="118320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public class </a:t>
            </a:r>
            <a:r>
              <a:rPr lang="en-US" b="1" dirty="0" err="1" smtClean="0">
                <a:latin typeface="Consolas" pitchFamily="49" charset="0"/>
              </a:rPr>
              <a:t>MyOtherList</a:t>
            </a:r>
            <a:r>
              <a:rPr lang="en-US" b="1" dirty="0" smtClean="0">
                <a:latin typeface="Consolas" pitchFamily="49" charset="0"/>
              </a:rPr>
              <a:t>&lt;T&gt; : </a:t>
            </a:r>
            <a:r>
              <a:rPr lang="en-US" b="1" dirty="0" err="1" smtClean="0">
                <a:latin typeface="Consolas" pitchFamily="49" charset="0"/>
              </a:rPr>
              <a:t>MyList</a:t>
            </a:r>
            <a:r>
              <a:rPr lang="en-US" b="1" dirty="0" smtClean="0">
                <a:latin typeface="Consolas" pitchFamily="49" charset="0"/>
              </a:rPr>
              <a:t>&lt;T&gt; where T : new()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override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PrintList</a:t>
            </a:r>
            <a:r>
              <a:rPr lang="da-DK" dirty="0" smtClean="0">
                <a:latin typeface="Consolas" pitchFamily="49" charset="0"/>
              </a:rPr>
              <a:t>( T data ) { ... }</a:t>
            </a:r>
          </a:p>
          <a:p>
            <a:r>
              <a:rPr lang="da-DK" dirty="0" smtClean="0">
                <a:latin typeface="Consolas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491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You can define your own generic interfaces – with or without constraints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Implementing such interfaces proceeds as usual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Defining Generic Interfaces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5576" y="1938582"/>
            <a:ext cx="6286544" cy="120238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smtClean="0">
                <a:latin typeface="Consolas" pitchFamily="49" charset="0"/>
              </a:rPr>
              <a:t>interface </a:t>
            </a:r>
            <a:r>
              <a:rPr lang="en-US" b="1" dirty="0" err="1" smtClean="0">
                <a:latin typeface="Consolas" pitchFamily="49" charset="0"/>
              </a:rPr>
              <a:t>IBinaryOperation</a:t>
            </a:r>
            <a:r>
              <a:rPr lang="en-US" b="1" dirty="0" smtClean="0">
                <a:latin typeface="Consolas" pitchFamily="49" charset="0"/>
              </a:rPr>
              <a:t>&lt;T&gt; where T : </a:t>
            </a:r>
            <a:r>
              <a:rPr lang="en-US" b="1" dirty="0" err="1" smtClean="0">
                <a:latin typeface="Consolas" pitchFamily="49" charset="0"/>
              </a:rPr>
              <a:t>struct</a:t>
            </a:r>
            <a:endParaRPr lang="en-US" b="1" dirty="0" smtClean="0">
              <a:latin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Add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smtClean="0">
                <a:latin typeface="Consolas" pitchFamily="49" charset="0"/>
              </a:rPr>
              <a:t>T</a:t>
            </a:r>
            <a:r>
              <a:rPr lang="da-DK" dirty="0" smtClean="0">
                <a:latin typeface="Consolas" pitchFamily="49" charset="0"/>
              </a:rPr>
              <a:t> arg1, </a:t>
            </a:r>
            <a:r>
              <a:rPr lang="da-DK" b="1" dirty="0" smtClean="0">
                <a:latin typeface="Consolas" pitchFamily="49" charset="0"/>
              </a:rPr>
              <a:t>T</a:t>
            </a:r>
            <a:r>
              <a:rPr lang="da-DK" dirty="0" smtClean="0">
                <a:latin typeface="Consolas" pitchFamily="49" charset="0"/>
              </a:rPr>
              <a:t> arg2 );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3744309"/>
            <a:ext cx="6286544" cy="20303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IntegerMath</a:t>
            </a:r>
            <a:r>
              <a:rPr lang="da-DK" dirty="0" smtClean="0">
                <a:latin typeface="Consolas" pitchFamily="49" charset="0"/>
              </a:rPr>
              <a:t> : </a:t>
            </a:r>
            <a:r>
              <a:rPr lang="da-DK" b="1" dirty="0" err="1" smtClean="0">
                <a:latin typeface="Consolas" pitchFamily="49" charset="0"/>
              </a:rPr>
              <a:t>IBinaryOperation&lt;int</a:t>
            </a:r>
            <a:r>
              <a:rPr lang="da-DK" b="1" dirty="0" smtClean="0">
                <a:latin typeface="Consolas" pitchFamily="49" charset="0"/>
              </a:rPr>
              <a:t>&gt;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Add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arg1, </a:t>
            </a:r>
            <a:r>
              <a:rPr lang="da-DK" b="1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arg2 )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arg1 + arg2;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32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Generics – Right or Wrong?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5536" y="1417638"/>
            <a:ext cx="7776864" cy="32660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List&lt;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 list = new List { 42, 87, 112 };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5536" y="2353166"/>
            <a:ext cx="7776864" cy="59506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</a:rPr>
              <a:t>List&lt;</a:t>
            </a:r>
            <a:r>
              <a:rPr lang="da-DK" dirty="0" err="1">
                <a:latin typeface="Consolas" pitchFamily="49" charset="0"/>
              </a:rPr>
              <a:t>int</a:t>
            </a:r>
            <a:r>
              <a:rPr lang="da-DK" dirty="0">
                <a:latin typeface="Consolas" pitchFamily="49" charset="0"/>
              </a:rPr>
              <a:t>&gt; list = new </a:t>
            </a:r>
            <a:r>
              <a:rPr lang="da-DK" dirty="0" smtClean="0">
                <a:latin typeface="Consolas" pitchFamily="49" charset="0"/>
              </a:rPr>
              <a:t>List&lt;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>
                <a:latin typeface="Consolas" pitchFamily="49" charset="0"/>
              </a:rPr>
              <a:t>{ 42, 87, 112 </a:t>
            </a:r>
            <a:r>
              <a:rPr lang="da-DK" dirty="0" smtClean="0">
                <a:latin typeface="Consolas" pitchFamily="49" charset="0"/>
              </a:rPr>
              <a:t>};</a:t>
            </a:r>
          </a:p>
          <a:p>
            <a:r>
              <a:rPr lang="da-DK" dirty="0" err="1" smtClean="0">
                <a:latin typeface="Consolas" pitchFamily="49" charset="0"/>
              </a:rPr>
              <a:t>list.Add</a:t>
            </a:r>
            <a:r>
              <a:rPr lang="da-DK" dirty="0" smtClean="0">
                <a:latin typeface="Consolas" pitchFamily="49" charset="0"/>
              </a:rPr>
              <a:t>( 176 );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536" y="3084260"/>
            <a:ext cx="4104456" cy="130374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MyClass</a:t>
            </a:r>
            <a:r>
              <a:rPr lang="da-DK" dirty="0" smtClean="0">
                <a:latin typeface="Consolas" pitchFamily="49" charset="0"/>
              </a:rPr>
              <a:t>&lt;T&gt; </a:t>
            </a:r>
            <a:r>
              <a:rPr lang="da-DK" dirty="0" err="1" smtClean="0">
                <a:latin typeface="Consolas" pitchFamily="49" charset="0"/>
              </a:rPr>
              <a:t>where</a:t>
            </a:r>
            <a:r>
              <a:rPr lang="da-DK" dirty="0" smtClean="0">
                <a:latin typeface="Consolas" pitchFamily="49" charset="0"/>
              </a:rPr>
              <a:t> T : </a:t>
            </a:r>
            <a:r>
              <a:rPr lang="da-DK" dirty="0" err="1" smtClean="0">
                <a:latin typeface="Consolas" pitchFamily="49" charset="0"/>
              </a:rPr>
              <a:t>class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...</a:t>
            </a:r>
          </a:p>
          <a:p>
            <a:r>
              <a:rPr lang="da-DK" dirty="0">
                <a:latin typeface="Consolas" pitchFamily="49" charset="0"/>
              </a:rPr>
              <a:t>}</a:t>
            </a:r>
            <a:endParaRPr lang="da-DK" dirty="0" smtClean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5536" y="1880277"/>
            <a:ext cx="7776864" cy="3368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Queue&lt;</a:t>
            </a:r>
            <a:r>
              <a:rPr lang="da-DK" dirty="0" err="1" smtClean="0">
                <a:latin typeface="Consolas" pitchFamily="49" charset="0"/>
              </a:rPr>
              <a:t>bool</a:t>
            </a:r>
            <a:r>
              <a:rPr lang="da-DK" dirty="0" smtClean="0">
                <a:latin typeface="Consolas" pitchFamily="49" charset="0"/>
              </a:rPr>
              <a:t>&gt; list = new Queue&lt;</a:t>
            </a:r>
            <a:r>
              <a:rPr lang="da-DK" dirty="0" err="1" smtClean="0">
                <a:latin typeface="Consolas" pitchFamily="49" charset="0"/>
              </a:rPr>
              <a:t>bool</a:t>
            </a:r>
            <a:r>
              <a:rPr lang="da-DK" dirty="0" smtClean="0">
                <a:latin typeface="Consolas" pitchFamily="49" charset="0"/>
              </a:rPr>
              <a:t>&gt; { false, true, true };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0" y="3089131"/>
            <a:ext cx="3600400" cy="59145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MyClass</a:t>
            </a:r>
            <a:r>
              <a:rPr lang="da-DK" dirty="0" smtClean="0">
                <a:latin typeface="Consolas" pitchFamily="49" charset="0"/>
              </a:rPr>
              <a:t>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mci</a:t>
            </a:r>
            <a:r>
              <a:rPr lang="da-DK" dirty="0" smtClean="0">
                <a:latin typeface="Consolas" pitchFamily="49" charset="0"/>
              </a:rPr>
              <a:t> =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new </a:t>
            </a:r>
            <a:r>
              <a:rPr lang="da-DK" dirty="0" err="1" smtClean="0">
                <a:latin typeface="Consolas" pitchFamily="49" charset="0"/>
              </a:rPr>
              <a:t>MyClass</a:t>
            </a:r>
            <a:r>
              <a:rPr lang="da-DK" dirty="0" smtClean="0">
                <a:latin typeface="Consolas" pitchFamily="49" charset="0"/>
              </a:rPr>
              <a:t>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7728" y="4524034"/>
            <a:ext cx="4104456" cy="18155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MyClass2&lt;T&gt;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</a:t>
            </a:r>
            <a:r>
              <a:rPr lang="da-DK" dirty="0" err="1" smtClean="0">
                <a:latin typeface="Consolas" pitchFamily="49" charset="0"/>
              </a:rPr>
              <a:t>where</a:t>
            </a:r>
            <a:r>
              <a:rPr lang="da-DK" dirty="0" smtClean="0">
                <a:latin typeface="Consolas" pitchFamily="49" charset="0"/>
              </a:rPr>
              <a:t> T : </a:t>
            </a:r>
            <a:r>
              <a:rPr lang="da-DK" dirty="0" err="1" smtClean="0">
                <a:latin typeface="Consolas" pitchFamily="49" charset="0"/>
              </a:rPr>
              <a:t>IComparable</a:t>
            </a:r>
            <a:r>
              <a:rPr lang="da-DK" dirty="0" smtClean="0">
                <a:latin typeface="Consolas" pitchFamily="49" charset="0"/>
              </a:rPr>
              <a:t>&lt;T&gt;,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new()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...</a:t>
            </a:r>
          </a:p>
          <a:p>
            <a:r>
              <a:rPr lang="da-DK" dirty="0">
                <a:latin typeface="Consolas" pitchFamily="49" charset="0"/>
              </a:rPr>
              <a:t>}</a:t>
            </a:r>
            <a:endParaRPr lang="da-DK" dirty="0" smtClean="0">
              <a:latin typeface="Consolas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0" y="4524034"/>
            <a:ext cx="3600400" cy="66346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MyClass2&lt;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mci</a:t>
            </a:r>
            <a:r>
              <a:rPr lang="da-DK" dirty="0" smtClean="0">
                <a:latin typeface="Consolas" pitchFamily="49" charset="0"/>
              </a:rPr>
              <a:t> =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new MyClass2&lt;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&gt;();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0" y="3741193"/>
            <a:ext cx="3600400" cy="65167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MyClass</a:t>
            </a:r>
            <a:r>
              <a:rPr lang="da-DK" dirty="0" smtClean="0">
                <a:latin typeface="Consolas" pitchFamily="49" charset="0"/>
              </a:rPr>
              <a:t>&lt;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mcs</a:t>
            </a:r>
            <a:r>
              <a:rPr lang="da-DK" dirty="0" smtClean="0">
                <a:latin typeface="Consolas" pitchFamily="49" charset="0"/>
              </a:rPr>
              <a:t> =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new </a:t>
            </a:r>
            <a:r>
              <a:rPr lang="da-DK" dirty="0" err="1" smtClean="0">
                <a:latin typeface="Consolas" pitchFamily="49" charset="0"/>
              </a:rPr>
              <a:t>MyClass</a:t>
            </a:r>
            <a:r>
              <a:rPr lang="da-DK" dirty="0" smtClean="0">
                <a:latin typeface="Consolas" pitchFamily="49" charset="0"/>
              </a:rPr>
              <a:t>&lt;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&gt;();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0" y="5295870"/>
            <a:ext cx="3600400" cy="7160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MyClass2&lt;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mcs</a:t>
            </a:r>
            <a:r>
              <a:rPr lang="da-DK" dirty="0" smtClean="0">
                <a:latin typeface="Consolas" pitchFamily="49" charset="0"/>
              </a:rPr>
              <a:t> =</a:t>
            </a:r>
          </a:p>
          <a:p>
            <a:r>
              <a:rPr lang="da-DK" dirty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  new MyClass2&lt;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&gt;();</a:t>
            </a:r>
          </a:p>
        </p:txBody>
      </p:sp>
      <p:pic>
        <p:nvPicPr>
          <p:cNvPr id="14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8100" y="1303337"/>
            <a:ext cx="228600" cy="228601"/>
          </a:xfrm>
          <a:prstGeom prst="rect">
            <a:avLst/>
          </a:prstGeom>
          <a:noFill/>
        </p:spPr>
      </p:pic>
      <p:pic>
        <p:nvPicPr>
          <p:cNvPr id="15" name="Picture 14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53416" y="2303547"/>
            <a:ext cx="228600" cy="228600"/>
          </a:xfrm>
          <a:prstGeom prst="rect">
            <a:avLst/>
          </a:prstGeom>
          <a:noFill/>
        </p:spPr>
      </p:pic>
      <p:pic>
        <p:nvPicPr>
          <p:cNvPr id="16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3416" y="1802472"/>
            <a:ext cx="228600" cy="228601"/>
          </a:xfrm>
          <a:prstGeom prst="rect">
            <a:avLst/>
          </a:prstGeom>
          <a:noFill/>
        </p:spPr>
      </p:pic>
      <p:pic>
        <p:nvPicPr>
          <p:cNvPr id="17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4048" y="2994016"/>
            <a:ext cx="228600" cy="228601"/>
          </a:xfrm>
          <a:prstGeom prst="rect">
            <a:avLst/>
          </a:prstGeom>
          <a:noFill/>
        </p:spPr>
      </p:pic>
      <p:pic>
        <p:nvPicPr>
          <p:cNvPr id="18" name="Picture 17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44048" y="3697448"/>
            <a:ext cx="228600" cy="228600"/>
          </a:xfrm>
          <a:prstGeom prst="rect">
            <a:avLst/>
          </a:prstGeom>
          <a:noFill/>
        </p:spPr>
      </p:pic>
      <p:pic>
        <p:nvPicPr>
          <p:cNvPr id="19" name="Picture 18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53416" y="4485408"/>
            <a:ext cx="228600" cy="228600"/>
          </a:xfrm>
          <a:prstGeom prst="rect">
            <a:avLst/>
          </a:prstGeom>
          <a:noFill/>
        </p:spPr>
      </p:pic>
      <p:pic>
        <p:nvPicPr>
          <p:cNvPr id="20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3416" y="5230336"/>
            <a:ext cx="228600" cy="22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5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Introducing Generics</a:t>
            </a:r>
          </a:p>
          <a:p>
            <a:pPr eaLnBrk="1" hangingPunct="1"/>
            <a:r>
              <a:rPr lang="en-US" dirty="0" smtClean="0"/>
              <a:t>Generic Collections</a:t>
            </a:r>
            <a:endParaRPr lang="en-US" dirty="0"/>
          </a:p>
          <a:p>
            <a:pPr eaLnBrk="1" hangingPunct="1"/>
            <a:r>
              <a:rPr lang="en-US" dirty="0" smtClean="0"/>
              <a:t>Creating Generic Methods and Types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430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are creating an application storing a collection of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 smtClean="0"/>
              <a:t> objects. The following criteria must be met: Create a method named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Fill()</a:t>
            </a:r>
            <a:r>
              <a:rPr lang="en-US" sz="2000" dirty="0" smtClean="0"/>
              <a:t>.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Fill()</a:t>
            </a:r>
            <a:r>
              <a:rPr lang="en-US" sz="2000" dirty="0" smtClean="0"/>
              <a:t> must be strongly typed. Moreover, it must only allow types deriving from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 smtClean="0"/>
              <a:t> that has a constructor without any parameters.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code segment should you use?</a:t>
            </a:r>
          </a:p>
          <a:p>
            <a:endParaRPr lang="en-US" sz="2000" dirty="0" smtClean="0"/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void Fill&lt;T&gt;(T t) where T : Item, new()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Fill&lt;T&gt;(T t) where T : new(), Item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Fill&lt;T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t) where T 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Fill( Item t 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SzPct val="100000"/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066366" y="3744309"/>
            <a:ext cx="7620434" cy="4047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86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developing an application and choose to use a class which is efficient for key-based item retrieval from both small and large collections. Which class should you </a:t>
            </a:r>
            <a:r>
              <a:rPr lang="da-DK" dirty="0" err="1" smtClean="0"/>
              <a:t>select</a:t>
            </a:r>
            <a:r>
              <a:rPr lang="da-DK" dirty="0" smtClean="0"/>
              <a:t>?</a:t>
            </a:r>
          </a:p>
          <a:p>
            <a:endParaRPr lang="da-DK" dirty="0" smtClean="0"/>
          </a:p>
          <a:p>
            <a:pPr marL="850392" lvl="1" indent="-457200">
              <a:buFont typeface="+mj-lt"/>
              <a:buAutoNum type="alphaLcParenR"/>
            </a:pPr>
            <a:r>
              <a:rPr lang="da-DK" dirty="0" err="1" smtClean="0"/>
              <a:t>ListDictionary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 smtClean="0"/>
          </a:p>
          <a:p>
            <a:pPr marL="850392" lvl="1" indent="-457200">
              <a:buFont typeface="+mj-lt"/>
              <a:buAutoNum type="alphaLcParenR"/>
            </a:pPr>
            <a:r>
              <a:rPr lang="da-DK" dirty="0" err="1" smtClean="0"/>
              <a:t>Hashtable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 smtClean="0"/>
          </a:p>
          <a:p>
            <a:pPr marL="850392" lvl="1" indent="-457200">
              <a:buFont typeface="+mj-lt"/>
              <a:buAutoNum type="alphaLcParenR"/>
            </a:pPr>
            <a:r>
              <a:rPr lang="da-DK" dirty="0" err="1" smtClean="0"/>
              <a:t>HybridDictionary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 smtClean="0"/>
          </a:p>
          <a:p>
            <a:pPr marL="850392" lvl="1" indent="-457200">
              <a:buFont typeface="+mj-lt"/>
              <a:buAutoNum type="alphaLcParenR"/>
            </a:pPr>
            <a:r>
              <a:rPr lang="da-DK" dirty="0" err="1" smtClean="0"/>
              <a:t>OrderedDictionary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r>
              <a:rPr lang="da-DK" dirty="0" smtClean="0"/>
              <a:t> 2 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259632" y="4437112"/>
            <a:ext cx="7620434" cy="4047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272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classes in </a:t>
            </a:r>
            <a:r>
              <a:rPr lang="en-US" sz="2000" dirty="0" err="1" smtClean="0">
                <a:latin typeface="Consolas" pitchFamily="49" charset="0"/>
              </a:rPr>
              <a:t>System.Collections</a:t>
            </a:r>
            <a:r>
              <a:rPr lang="en-US" sz="2000" dirty="0" smtClean="0"/>
              <a:t> namespace all operate on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Classes of the</a:t>
            </a:r>
            <a:br>
              <a:rPr lang="en-US" dirty="0" smtClean="0"/>
            </a:br>
            <a:r>
              <a:rPr lang="en-US" b="0" dirty="0" err="1" smtClean="0">
                <a:latin typeface="Consolas" pitchFamily="49" charset="0"/>
              </a:rPr>
              <a:t>System.Collections</a:t>
            </a:r>
            <a:r>
              <a:rPr lang="en-US" dirty="0" smtClean="0"/>
              <a:t> Namespace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59998"/>
              </p:ext>
            </p:extLst>
          </p:nvPr>
        </p:nvGraphicFramePr>
        <p:xfrm>
          <a:off x="683568" y="2492896"/>
          <a:ext cx="7602068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3436"/>
                <a:gridCol w="5688632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Class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Meaning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ArrayList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Dynamically</a:t>
                      </a:r>
                      <a:r>
                        <a:rPr lang="da-DK" sz="2000" baseline="0" dirty="0" smtClean="0"/>
                        <a:t> sized array of objects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HashTable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 smtClean="0"/>
                        <a:t>Objects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indexed</a:t>
                      </a:r>
                      <a:r>
                        <a:rPr lang="da-DK" sz="2000" baseline="0" dirty="0" smtClean="0"/>
                        <a:t> by an </a:t>
                      </a:r>
                      <a:r>
                        <a:rPr lang="da-DK" sz="2000" baseline="0" dirty="0" err="1" smtClean="0"/>
                        <a:t>object</a:t>
                      </a:r>
                      <a:r>
                        <a:rPr lang="da-DK" sz="2000" baseline="0" dirty="0" smtClean="0"/>
                        <a:t> </a:t>
                      </a:r>
                      <a:r>
                        <a:rPr lang="da-DK" sz="2000" baseline="0" dirty="0" err="1" smtClean="0"/>
                        <a:t>key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err="1" smtClean="0">
                          <a:latin typeface="Consolas" pitchFamily="49" charset="0"/>
                        </a:rPr>
                        <a:t>SortedList</a:t>
                      </a:r>
                      <a:endParaRPr lang="da-DK" sz="2000" dirty="0" smtClean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Dictionary sorted by index keys of type </a:t>
                      </a:r>
                      <a:r>
                        <a:rPr lang="da-DK" sz="2000" dirty="0" smtClean="0">
                          <a:latin typeface="Consolas" pitchFamily="49" charset="0"/>
                          <a:cs typeface="Consolas" pitchFamily="49" charset="0"/>
                        </a:rPr>
                        <a:t>object</a:t>
                      </a:r>
                      <a:endParaRPr lang="da-DK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err="1" smtClean="0">
                          <a:latin typeface="Consolas" pitchFamily="49" charset="0"/>
                        </a:rPr>
                        <a:t>Queue</a:t>
                      </a:r>
                      <a:endParaRPr lang="da-DK" sz="2000" dirty="0" smtClean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First-in, first-out queue of objects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 smtClean="0">
                          <a:latin typeface="Consolas" pitchFamily="49" charset="0"/>
                        </a:rPr>
                        <a:t>Stack</a:t>
                      </a:r>
                      <a:endParaRPr lang="da-DK" sz="20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Last-in, first-out queue of objects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0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nsolas" pitchFamily="49" charset="0"/>
              </a:rPr>
              <a:t>Stack</a:t>
            </a:r>
            <a:r>
              <a:rPr lang="en-US" sz="2000" dirty="0" smtClean="0"/>
              <a:t> is a container ensuring last-in, first-out behavior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0" dirty="0" smtClean="0">
                <a:latin typeface="Consolas" pitchFamily="49" charset="0"/>
              </a:rPr>
              <a:t>Stack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07095"/>
              </p:ext>
            </p:extLst>
          </p:nvPr>
        </p:nvGraphicFramePr>
        <p:xfrm>
          <a:off x="827584" y="1966398"/>
          <a:ext cx="75312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5963"/>
                <a:gridCol w="4795237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Member</a:t>
                      </a:r>
                      <a:r>
                        <a:rPr lang="da-DK" sz="1800" dirty="0" smtClean="0"/>
                        <a:t> of </a:t>
                      </a:r>
                      <a:r>
                        <a:rPr lang="da-DK" sz="1800" dirty="0" err="1" smtClean="0">
                          <a:latin typeface="Consolas" pitchFamily="49" charset="0"/>
                        </a:rPr>
                        <a:t>Stack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Meaning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Consolas" pitchFamily="49" charset="0"/>
                        </a:rPr>
                        <a:t>Push()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Adds</a:t>
                      </a:r>
                      <a:r>
                        <a:rPr lang="da-DK" sz="1800" baseline="0" dirty="0" smtClean="0"/>
                        <a:t> an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object</a:t>
                      </a:r>
                      <a:r>
                        <a:rPr lang="da-DK" sz="1800" baseline="0" dirty="0" smtClean="0"/>
                        <a:t> to the top of the </a:t>
                      </a:r>
                      <a:r>
                        <a:rPr lang="da-DK" sz="1800" baseline="0" dirty="0" err="1" smtClean="0"/>
                        <a:t>stack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Consolas" pitchFamily="49" charset="0"/>
                        </a:rPr>
                        <a:t>Pop()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Removes</a:t>
                      </a:r>
                      <a:r>
                        <a:rPr lang="da-DK" sz="1800" dirty="0" smtClean="0"/>
                        <a:t> the </a:t>
                      </a:r>
                      <a:r>
                        <a:rPr lang="da-DK" sz="1800" dirty="0" err="1" smtClean="0"/>
                        <a:t>object</a:t>
                      </a:r>
                      <a:r>
                        <a:rPr lang="da-DK" sz="1800" dirty="0" smtClean="0"/>
                        <a:t> at the top of the </a:t>
                      </a:r>
                      <a:r>
                        <a:rPr lang="da-DK" sz="1800" dirty="0" err="1" smtClean="0"/>
                        <a:t>stack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Peek</a:t>
                      </a:r>
                      <a:r>
                        <a:rPr lang="da-DK" sz="1800" dirty="0" smtClean="0">
                          <a:latin typeface="Consolas" pitchFamily="49" charset="0"/>
                        </a:rPr>
                        <a:t>()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Returns</a:t>
                      </a:r>
                      <a:r>
                        <a:rPr lang="da-DK" sz="1800" dirty="0" smtClean="0"/>
                        <a:t> the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object</a:t>
                      </a:r>
                      <a:r>
                        <a:rPr lang="da-DK" sz="1800" baseline="0" dirty="0" smtClean="0"/>
                        <a:t> at the top of the </a:t>
                      </a:r>
                      <a:r>
                        <a:rPr lang="da-DK" sz="1800" baseline="0" dirty="0" err="1" smtClean="0"/>
                        <a:t>stack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without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removing</a:t>
                      </a:r>
                      <a:r>
                        <a:rPr lang="da-DK" sz="1800" baseline="0" dirty="0" smtClean="0"/>
                        <a:t> it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7584" y="3876418"/>
            <a:ext cx="5976664" cy="25562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Stack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stack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b="1" dirty="0" err="1" smtClean="0">
                <a:latin typeface="Consolas" pitchFamily="49" charset="0"/>
              </a:rPr>
              <a:t>Stack</a:t>
            </a:r>
            <a:r>
              <a:rPr lang="da-DK" b="1" dirty="0" smtClean="0">
                <a:latin typeface="Consolas" pitchFamily="49" charset="0"/>
              </a:rPr>
              <a:t>()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</a:rPr>
              <a:t>stack</a:t>
            </a:r>
            <a:r>
              <a:rPr lang="en-US" b="1" dirty="0" err="1" smtClean="0">
                <a:latin typeface="Consolas" pitchFamily="49" charset="0"/>
              </a:rPr>
              <a:t>.Push</a:t>
            </a:r>
            <a:r>
              <a:rPr lang="en-US" dirty="0" smtClean="0">
                <a:latin typeface="Consolas" pitchFamily="49" charset="0"/>
              </a:rPr>
              <a:t>( new Car( "Fred", 90 ) );</a:t>
            </a:r>
          </a:p>
          <a:p>
            <a:r>
              <a:rPr lang="en-US" dirty="0" err="1" smtClean="0">
                <a:latin typeface="Consolas" pitchFamily="49" charset="0"/>
              </a:rPr>
              <a:t>stack.</a:t>
            </a:r>
            <a:r>
              <a:rPr lang="en-US" b="1" dirty="0" err="1" smtClean="0">
                <a:latin typeface="Consolas" pitchFamily="49" charset="0"/>
              </a:rPr>
              <a:t>Push</a:t>
            </a:r>
            <a:r>
              <a:rPr lang="en-US" dirty="0" smtClean="0">
                <a:latin typeface="Consolas" pitchFamily="49" charset="0"/>
              </a:rPr>
              <a:t>( new Car( "Mary", 100 ) );</a:t>
            </a:r>
          </a:p>
          <a:p>
            <a:r>
              <a:rPr lang="en-US" dirty="0" smtClean="0">
                <a:latin typeface="Consolas" pitchFamily="49" charset="0"/>
              </a:rPr>
              <a:t>Car top = </a:t>
            </a:r>
            <a:r>
              <a:rPr lang="en-US" dirty="0" err="1" smtClean="0">
                <a:latin typeface="Consolas" pitchFamily="49" charset="0"/>
              </a:rPr>
              <a:t>stack</a:t>
            </a:r>
            <a:r>
              <a:rPr lang="en-US" b="1" dirty="0" err="1" smtClean="0">
                <a:latin typeface="Consolas" pitchFamily="49" charset="0"/>
              </a:rPr>
              <a:t>.Peek</a:t>
            </a:r>
            <a:r>
              <a:rPr lang="en-US" dirty="0" smtClean="0">
                <a:latin typeface="Consolas" pitchFamily="49" charset="0"/>
              </a:rPr>
              <a:t>() as Car;</a:t>
            </a:r>
          </a:p>
          <a:p>
            <a:r>
              <a:rPr lang="en-US" dirty="0" smtClean="0">
                <a:latin typeface="Consolas" pitchFamily="49" charset="0"/>
              </a:rPr>
              <a:t>Car removed = </a:t>
            </a:r>
            <a:r>
              <a:rPr lang="en-US" dirty="0" err="1" smtClean="0">
                <a:latin typeface="Consolas" pitchFamily="49" charset="0"/>
              </a:rPr>
              <a:t>stack</a:t>
            </a:r>
            <a:r>
              <a:rPr lang="en-US" b="1" dirty="0" err="1" smtClean="0">
                <a:latin typeface="Consolas" pitchFamily="49" charset="0"/>
              </a:rPr>
              <a:t>.Pop</a:t>
            </a:r>
            <a:r>
              <a:rPr lang="en-US" dirty="0" smtClean="0">
                <a:latin typeface="Consolas" pitchFamily="49" charset="0"/>
              </a:rPr>
              <a:t>() as Car;</a:t>
            </a:r>
          </a:p>
          <a:p>
            <a:r>
              <a:rPr lang="en-US" b="1" dirty="0" err="1" smtClean="0">
                <a:latin typeface="Consolas" pitchFamily="49" charset="0"/>
              </a:rPr>
              <a:t>foreach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 Car c in stack </a:t>
            </a:r>
            <a:r>
              <a:rPr lang="en-US" b="1" dirty="0" smtClean="0">
                <a:latin typeface="Consolas" pitchFamily="49" charset="0"/>
              </a:rPr>
              <a:t>)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c.PetName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Most of the classes are rarely used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err="1" smtClean="0">
                <a:latin typeface="Consolas" pitchFamily="49" charset="0"/>
              </a:rPr>
              <a:t>System.Collections</a:t>
            </a:r>
            <a:r>
              <a:rPr lang="en-US" b="0" dirty="0" smtClean="0">
                <a:latin typeface="Consolas" pitchFamily="49" charset="0"/>
              </a:rPr>
              <a:t>.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Specialized</a:t>
            </a:r>
            <a:r>
              <a:rPr lang="en-US" dirty="0" smtClean="0"/>
              <a:t> 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46064"/>
              </p:ext>
            </p:extLst>
          </p:nvPr>
        </p:nvGraphicFramePr>
        <p:xfrm>
          <a:off x="971600" y="1988840"/>
          <a:ext cx="7099722" cy="387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96014"/>
                <a:gridCol w="4603708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Specialized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Class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Meaning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smtClean="0">
                          <a:latin typeface="Consolas" pitchFamily="49" charset="0"/>
                        </a:rPr>
                        <a:t>BitVector32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Manipulations</a:t>
                      </a:r>
                      <a:r>
                        <a:rPr lang="da-DK" sz="1800" baseline="0" dirty="0" smtClean="0"/>
                        <a:t> of 32-bits and </a:t>
                      </a:r>
                      <a:r>
                        <a:rPr lang="da-DK" sz="1800" baseline="0" dirty="0" err="1" smtClean="0"/>
                        <a:t>integers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ListDictionary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IDictionary</a:t>
                      </a:r>
                      <a:r>
                        <a:rPr lang="da-DK" sz="1800" dirty="0" smtClean="0"/>
                        <a:t> as</a:t>
                      </a:r>
                      <a:r>
                        <a:rPr lang="da-DK" sz="1800" baseline="0" dirty="0" smtClean="0"/>
                        <a:t> a </a:t>
                      </a:r>
                      <a:r>
                        <a:rPr lang="da-DK" sz="1800" baseline="0" dirty="0" err="1" smtClean="0"/>
                        <a:t>singly-linked</a:t>
                      </a:r>
                      <a:r>
                        <a:rPr lang="da-DK" sz="1800" baseline="0" dirty="0" smtClean="0"/>
                        <a:t> list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HybridDictionary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Best of </a:t>
                      </a:r>
                      <a:r>
                        <a:rPr lang="da-DK" sz="1800" dirty="0" err="1" smtClean="0">
                          <a:latin typeface="Consolas" pitchFamily="49" charset="0"/>
                        </a:rPr>
                        <a:t>ListDictionary</a:t>
                      </a:r>
                      <a:r>
                        <a:rPr lang="da-DK" sz="1800" dirty="0" smtClean="0"/>
                        <a:t> and </a:t>
                      </a:r>
                      <a:r>
                        <a:rPr lang="da-DK" sz="1800" dirty="0" err="1" smtClean="0">
                          <a:latin typeface="Consolas" pitchFamily="49" charset="0"/>
                        </a:rPr>
                        <a:t>HashTable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NameValueCollection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Sorted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map</a:t>
                      </a:r>
                      <a:r>
                        <a:rPr lang="da-DK" sz="1800" dirty="0" smtClean="0"/>
                        <a:t> of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strings</a:t>
                      </a:r>
                      <a:r>
                        <a:rPr lang="da-DK" sz="1800" baseline="0" dirty="0" smtClean="0"/>
                        <a:t> to </a:t>
                      </a:r>
                      <a:r>
                        <a:rPr lang="da-DK" sz="1800" baseline="0" dirty="0" err="1" smtClean="0"/>
                        <a:t>strings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StringCollection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A </a:t>
                      </a:r>
                      <a:r>
                        <a:rPr lang="da-DK" sz="1800" dirty="0" err="1" smtClean="0"/>
                        <a:t>collection</a:t>
                      </a:r>
                      <a:r>
                        <a:rPr lang="da-DK" sz="1800" dirty="0" smtClean="0"/>
                        <a:t> of </a:t>
                      </a:r>
                      <a:r>
                        <a:rPr lang="da-DK" sz="1800" dirty="0" err="1" smtClean="0"/>
                        <a:t>strings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StringDictionary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Strongly</a:t>
                      </a:r>
                      <a:r>
                        <a:rPr lang="da-DK" sz="1800" dirty="0" smtClean="0"/>
                        <a:t> </a:t>
                      </a:r>
                      <a:r>
                        <a:rPr lang="da-DK" sz="1800" dirty="0" err="1" smtClean="0"/>
                        <a:t>typed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dirty="0" err="1" smtClean="0">
                          <a:latin typeface="Consolas" pitchFamily="49" charset="0"/>
                        </a:rPr>
                        <a:t>HashTable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with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string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keys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CollectionsUtil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 smtClean="0"/>
                        <a:t>Helpers</a:t>
                      </a:r>
                      <a:r>
                        <a:rPr lang="da-DK" sz="1800" dirty="0" smtClean="0"/>
                        <a:t> for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case-insensitive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string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collections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 err="1" smtClean="0">
                          <a:latin typeface="Consolas" pitchFamily="49" charset="0"/>
                        </a:rPr>
                        <a:t>StringEnumerator</a:t>
                      </a:r>
                      <a:endParaRPr lang="da-DK" sz="180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For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iteration</a:t>
                      </a:r>
                      <a:r>
                        <a:rPr lang="da-DK" sz="1800" baseline="0" dirty="0" smtClean="0"/>
                        <a:t> over a </a:t>
                      </a:r>
                      <a:r>
                        <a:rPr lang="da-DK" sz="1800" baseline="0" dirty="0" err="1" smtClean="0">
                          <a:latin typeface="Consolas" pitchFamily="49" charset="0"/>
                        </a:rPr>
                        <a:t>StringCollection</a:t>
                      </a:r>
                      <a:r>
                        <a:rPr lang="da-DK" sz="1800" baseline="0" dirty="0" smtClean="0"/>
                        <a:t> </a:t>
                      </a:r>
                      <a:r>
                        <a:rPr lang="da-DK" sz="1800" baseline="0" dirty="0" err="1" smtClean="0"/>
                        <a:t>object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30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You can insert </a:t>
            </a:r>
            <a:r>
              <a:rPr lang="en-US" sz="2000" u="sng" dirty="0" smtClean="0"/>
              <a:t>anything</a:t>
            </a:r>
            <a:r>
              <a:rPr lang="en-US" sz="2000" dirty="0" smtClean="0"/>
              <a:t> into a </a:t>
            </a:r>
            <a:r>
              <a:rPr lang="en-US" sz="2000" dirty="0" smtClean="0">
                <a:latin typeface="Consolas" pitchFamily="49" charset="0"/>
              </a:rPr>
              <a:t>Stack</a:t>
            </a:r>
            <a:r>
              <a:rPr lang="en-US" sz="2000" dirty="0" smtClean="0"/>
              <a:t>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problem is that type-safety is missing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Annoying Problems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1843082"/>
            <a:ext cx="6379072" cy="36385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Stack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stack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</a:rPr>
              <a:t>Stack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en-US" dirty="0" err="1" smtClean="0">
                <a:latin typeface="Consolas" pitchFamily="49" charset="0"/>
              </a:rPr>
              <a:t>stack.Push</a:t>
            </a:r>
            <a:r>
              <a:rPr lang="en-US" dirty="0" smtClean="0">
                <a:latin typeface="Consolas" pitchFamily="49" charset="0"/>
              </a:rPr>
              <a:t>( new Car( "Fred", 90 ) );</a:t>
            </a:r>
          </a:p>
          <a:p>
            <a:r>
              <a:rPr lang="en-US" dirty="0" err="1" smtClean="0">
                <a:latin typeface="Consolas" pitchFamily="49" charset="0"/>
              </a:rPr>
              <a:t>stack.Push</a:t>
            </a:r>
            <a:r>
              <a:rPr lang="en-US" dirty="0" smtClean="0">
                <a:latin typeface="Consolas" pitchFamily="49" charset="0"/>
              </a:rPr>
              <a:t>( new Car( "Mary", 100 ) );</a:t>
            </a:r>
          </a:p>
          <a:p>
            <a:r>
              <a:rPr lang="da-DK" b="1" dirty="0" err="1" smtClean="0">
                <a:latin typeface="Consolas" pitchFamily="49" charset="0"/>
              </a:rPr>
              <a:t>stack.Push</a:t>
            </a:r>
            <a:r>
              <a:rPr lang="da-DK" b="1" dirty="0" smtClean="0">
                <a:latin typeface="Consolas" pitchFamily="49" charset="0"/>
              </a:rPr>
              <a:t>( "</a:t>
            </a:r>
            <a:r>
              <a:rPr lang="da-DK" b="1" dirty="0" err="1" smtClean="0">
                <a:latin typeface="Consolas" pitchFamily="49" charset="0"/>
              </a:rPr>
              <a:t>Hello</a:t>
            </a:r>
            <a:r>
              <a:rPr lang="da-DK" b="1" dirty="0" smtClean="0">
                <a:latin typeface="Consolas" pitchFamily="49" charset="0"/>
              </a:rPr>
              <a:t>, World" );</a:t>
            </a:r>
          </a:p>
          <a:p>
            <a:r>
              <a:rPr lang="da-DK" b="1" dirty="0" err="1" smtClean="0">
                <a:latin typeface="Consolas" pitchFamily="49" charset="0"/>
              </a:rPr>
              <a:t>stack.Push</a:t>
            </a:r>
            <a:r>
              <a:rPr lang="da-DK" b="1" dirty="0" smtClean="0">
                <a:latin typeface="Consolas" pitchFamily="49" charset="0"/>
              </a:rPr>
              <a:t>( 87 );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Car top = </a:t>
            </a:r>
            <a:r>
              <a:rPr lang="en-US" dirty="0" err="1" smtClean="0">
                <a:latin typeface="Consolas" pitchFamily="49" charset="0"/>
              </a:rPr>
              <a:t>stack.Peek</a:t>
            </a:r>
            <a:r>
              <a:rPr lang="en-US" dirty="0" smtClean="0">
                <a:latin typeface="Consolas" pitchFamily="49" charset="0"/>
              </a:rPr>
              <a:t>() as Car;     </a:t>
            </a:r>
          </a:p>
          <a:p>
            <a:r>
              <a:rPr lang="en-US" dirty="0" smtClean="0">
                <a:latin typeface="Consolas" pitchFamily="49" charset="0"/>
              </a:rPr>
              <a:t>Car removed = </a:t>
            </a:r>
            <a:r>
              <a:rPr lang="en-US" dirty="0" err="1" smtClean="0">
                <a:latin typeface="Consolas" pitchFamily="49" charset="0"/>
              </a:rPr>
              <a:t>stack.Pop</a:t>
            </a:r>
            <a:r>
              <a:rPr lang="en-US" dirty="0" smtClean="0">
                <a:latin typeface="Consolas" pitchFamily="49" charset="0"/>
              </a:rPr>
              <a:t>() as Car;  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Car c in stack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c.PetName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pic>
        <p:nvPicPr>
          <p:cNvPr id="109570" name="Picture 2" descr="C:\DSE\Icon Experience\V Collections\v_collections_png\computer_network_security\32x32\shadow\bom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6886" y="2679439"/>
            <a:ext cx="304800" cy="304800"/>
          </a:xfrm>
          <a:prstGeom prst="rect">
            <a:avLst/>
          </a:prstGeom>
          <a:noFill/>
        </p:spPr>
      </p:pic>
      <p:pic>
        <p:nvPicPr>
          <p:cNvPr id="109572" name="Picture 4" descr="C:\DSE\Icon Experience\V Collections\v_collections_png\computer_network_security\32x32\shadow\bom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6886" y="2965191"/>
            <a:ext cx="304800" cy="304800"/>
          </a:xfrm>
          <a:prstGeom prst="rect">
            <a:avLst/>
          </a:prstGeom>
          <a:noFill/>
        </p:spPr>
      </p:pic>
      <p:pic>
        <p:nvPicPr>
          <p:cNvPr id="109576" name="Picture 8" descr="C:\DSE\Icon Experience\V Collections\v_collections_png\computer_network_security\128x128\shadow\fir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9686" y="4172161"/>
            <a:ext cx="1219200" cy="1219200"/>
          </a:xfrm>
          <a:prstGeom prst="rect">
            <a:avLst/>
          </a:prstGeom>
          <a:noFill/>
        </p:spPr>
      </p:pic>
      <p:pic>
        <p:nvPicPr>
          <p:cNvPr id="109578" name="Picture 10" descr="C:\DSE\Icon Experience\V Collections\v_collections_png\basic_foundation\32x32\shadow\sign_warning_toxic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6886" y="3841495"/>
            <a:ext cx="304800" cy="304800"/>
          </a:xfrm>
          <a:prstGeom prst="rect">
            <a:avLst/>
          </a:prstGeom>
          <a:noFill/>
        </p:spPr>
      </p:pic>
      <p:pic>
        <p:nvPicPr>
          <p:cNvPr id="109580" name="Picture 12" descr="C:\DSE\Icon Experience\V Collections\v_collections_png\basic_foundation\32x32\shadow\sign_warning_toxic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6886" y="3555743"/>
            <a:ext cx="3048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9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err="1" smtClean="0"/>
              <a:t>Yahooo</a:t>
            </a:r>
            <a:r>
              <a:rPr lang="en-US" sz="2000" dirty="0" smtClean="0"/>
              <a:t>! Oh joy…! Hooray! Or…?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There is a </a:t>
            </a:r>
            <a:r>
              <a:rPr lang="en-US" sz="2000" dirty="0" err="1" smtClean="0">
                <a:latin typeface="Consolas" pitchFamily="49" charset="0"/>
              </a:rPr>
              <a:t>CollectionBase</a:t>
            </a:r>
            <a:r>
              <a:rPr lang="en-US" sz="2000" dirty="0" smtClean="0"/>
              <a:t> class supplied to inherit from for type-safe collection</a:t>
            </a:r>
            <a:endParaRPr lang="en-US" sz="2000" dirty="0" smtClean="0">
              <a:latin typeface="Times" pitchFamily="48" charset="0"/>
            </a:endParaRPr>
          </a:p>
          <a:p>
            <a:pPr eaLnBrk="1" hangingPunct="1"/>
            <a:r>
              <a:rPr lang="en-US" sz="2000" dirty="0" smtClean="0"/>
              <a:t>What about a </a:t>
            </a:r>
            <a:r>
              <a:rPr lang="en-US" sz="2000" dirty="0" err="1" smtClean="0">
                <a:latin typeface="Consolas" pitchFamily="49" charset="0"/>
              </a:rPr>
              <a:t>PersonStack</a:t>
            </a:r>
            <a:r>
              <a:rPr lang="en-US" sz="2000" dirty="0" smtClean="0"/>
              <a:t>? A </a:t>
            </a:r>
            <a:r>
              <a:rPr lang="en-US" sz="2000" dirty="0" err="1" smtClean="0">
                <a:latin typeface="Consolas" pitchFamily="49" charset="0"/>
              </a:rPr>
              <a:t>PointStack</a:t>
            </a:r>
            <a:r>
              <a:rPr lang="en-US" sz="2000" dirty="0" smtClean="0"/>
              <a:t>? …</a:t>
            </a:r>
          </a:p>
          <a:p>
            <a:pPr eaLnBrk="1" hangingPunct="1"/>
            <a:r>
              <a:rPr lang="en-US" sz="2000" dirty="0" smtClean="0"/>
              <a:t>What about an </a:t>
            </a:r>
            <a:r>
              <a:rPr lang="en-US" sz="2000" dirty="0" err="1" smtClean="0">
                <a:latin typeface="Consolas" pitchFamily="49" charset="0"/>
              </a:rPr>
              <a:t>IntStack</a:t>
            </a:r>
            <a:r>
              <a:rPr lang="en-US" sz="2000" dirty="0" smtClean="0"/>
              <a:t>?</a:t>
            </a:r>
          </a:p>
          <a:p>
            <a:pPr lvl="1" eaLnBrk="1" hangingPunct="1"/>
            <a:r>
              <a:rPr lang="en-US" sz="1800" dirty="0" smtClean="0"/>
              <a:t>Boxing and </a:t>
            </a:r>
            <a:r>
              <a:rPr lang="en-US" sz="1800" dirty="0" err="1" smtClean="0"/>
              <a:t>unboxing</a:t>
            </a:r>
            <a:endParaRPr lang="en-US" sz="18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We Could Create a </a:t>
            </a:r>
            <a:r>
              <a:rPr lang="en-US" b="0" dirty="0" err="1" smtClean="0">
                <a:latin typeface="Consolas" pitchFamily="49" charset="0"/>
              </a:rPr>
              <a:t>CarStack</a:t>
            </a:r>
            <a:r>
              <a:rPr lang="en-US" dirty="0" smtClean="0"/>
              <a:t>!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1463" y="1916832"/>
            <a:ext cx="7715304" cy="22928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CarStack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private </a:t>
            </a:r>
            <a:r>
              <a:rPr lang="da-DK" dirty="0" err="1" smtClean="0">
                <a:latin typeface="Consolas" pitchFamily="49" charset="0"/>
              </a:rPr>
              <a:t>Stack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m_Stack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CarStack</a:t>
            </a:r>
            <a:r>
              <a:rPr lang="da-DK" dirty="0" smtClean="0">
                <a:latin typeface="Consolas" pitchFamily="49" charset="0"/>
              </a:rPr>
              <a:t>() { </a:t>
            </a:r>
            <a:r>
              <a:rPr lang="da-DK" dirty="0" err="1" smtClean="0">
                <a:latin typeface="Consolas" pitchFamily="49" charset="0"/>
              </a:rPr>
              <a:t>m_Stack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</a:rPr>
              <a:t>Stack</a:t>
            </a:r>
            <a:r>
              <a:rPr lang="da-DK" dirty="0" smtClean="0">
                <a:latin typeface="Consolas" pitchFamily="49" charset="0"/>
              </a:rPr>
              <a:t>();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Peek</a:t>
            </a:r>
            <a:r>
              <a:rPr lang="da-DK" dirty="0" smtClean="0">
                <a:latin typeface="Consolas" pitchFamily="49" charset="0"/>
              </a:rPr>
              <a:t>() {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m_Stack.Peek</a:t>
            </a:r>
            <a:r>
              <a:rPr lang="da-DK" dirty="0" smtClean="0">
                <a:latin typeface="Consolas" pitchFamily="49" charset="0"/>
              </a:rPr>
              <a:t>() as 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 }</a:t>
            </a:r>
          </a:p>
          <a:p>
            <a:r>
              <a:rPr lang="en-US" dirty="0" smtClean="0">
                <a:latin typeface="Consolas" pitchFamily="49" charset="0"/>
              </a:rPr>
              <a:t>   public void Push( Car c ) </a:t>
            </a:r>
            <a:r>
              <a:rPr lang="da-DK" dirty="0" smtClean="0">
                <a:latin typeface="Consolas" pitchFamily="49" charset="0"/>
              </a:rPr>
              <a:t>{ </a:t>
            </a:r>
            <a:r>
              <a:rPr lang="da-DK" dirty="0" err="1" smtClean="0">
                <a:latin typeface="Consolas" pitchFamily="49" charset="0"/>
              </a:rPr>
              <a:t>m_Stack.Push</a:t>
            </a:r>
            <a:r>
              <a:rPr lang="da-DK" dirty="0" smtClean="0">
                <a:latin typeface="Consolas" pitchFamily="49" charset="0"/>
              </a:rPr>
              <a:t>( c );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 Pop() {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m_Stack.Pop</a:t>
            </a:r>
            <a:r>
              <a:rPr lang="da-DK" dirty="0" smtClean="0">
                <a:latin typeface="Consolas" pitchFamily="49" charset="0"/>
              </a:rPr>
              <a:t>() as </a:t>
            </a:r>
            <a:r>
              <a:rPr lang="da-DK" dirty="0" err="1" smtClean="0">
                <a:latin typeface="Consolas" pitchFamily="49" charset="0"/>
              </a:rPr>
              <a:t>Car</a:t>
            </a:r>
            <a:r>
              <a:rPr lang="da-DK" dirty="0" smtClean="0">
                <a:latin typeface="Consolas" pitchFamily="49" charset="0"/>
              </a:rPr>
              <a:t>;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8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… we only needed to construct each type once?</a:t>
            </a:r>
          </a:p>
          <a:p>
            <a:pPr eaLnBrk="1" hangingPunct="1"/>
            <a:r>
              <a:rPr lang="en-US" sz="2000" dirty="0" smtClean="0"/>
              <a:t>… and it had no (un)boxing performance hit?</a:t>
            </a: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endParaRPr lang="en-US" sz="2000" dirty="0" smtClean="0">
              <a:latin typeface="Times" pitchFamily="48" charset="0"/>
            </a:endParaRPr>
          </a:p>
          <a:p>
            <a:pPr eaLnBrk="1" hangingPunct="1"/>
            <a:r>
              <a:rPr lang="en-US" sz="2000" dirty="0" smtClean="0"/>
              <a:t>I.e. “generic” types!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Wouldn’t It Be Nice If…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57224" y="2357430"/>
            <a:ext cx="7715304" cy="229570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Stack&lt;T</a:t>
            </a:r>
            <a:r>
              <a:rPr lang="da-DK" dirty="0" smtClean="0">
                <a:latin typeface="Consolas" pitchFamily="49" charset="0"/>
              </a:rPr>
              <a:t>&gt;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Stack</a:t>
            </a:r>
            <a:r>
              <a:rPr lang="da-DK" dirty="0" smtClean="0">
                <a:latin typeface="Consolas" pitchFamily="49" charset="0"/>
              </a:rPr>
              <a:t> { ... }</a:t>
            </a:r>
          </a:p>
          <a:p>
            <a:r>
              <a:rPr lang="da-DK" dirty="0" smtClean="0">
                <a:latin typeface="Consolas" pitchFamily="49" charset="0"/>
              </a:rPr>
              <a:t>   public T </a:t>
            </a:r>
            <a:r>
              <a:rPr lang="da-DK" dirty="0" err="1" smtClean="0">
                <a:latin typeface="Consolas" pitchFamily="49" charset="0"/>
              </a:rPr>
              <a:t>Peek</a:t>
            </a:r>
            <a:r>
              <a:rPr lang="da-DK" dirty="0" smtClean="0">
                <a:latin typeface="Consolas" pitchFamily="49" charset="0"/>
              </a:rPr>
              <a:t>() { ... }</a:t>
            </a:r>
          </a:p>
          <a:p>
            <a:r>
              <a:rPr lang="en-US" dirty="0" smtClean="0">
                <a:latin typeface="Consolas" pitchFamily="49" charset="0"/>
              </a:rPr>
              <a:t>   public void Push( T </a:t>
            </a:r>
            <a:r>
              <a:rPr lang="en-US" dirty="0" err="1" smtClean="0">
                <a:latin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</a:rPr>
              <a:t> ) </a:t>
            </a:r>
            <a:r>
              <a:rPr lang="da-DK" dirty="0" smtClean="0">
                <a:latin typeface="Consolas" pitchFamily="49" charset="0"/>
              </a:rPr>
              <a:t>{ ... }</a:t>
            </a:r>
          </a:p>
          <a:p>
            <a:r>
              <a:rPr lang="da-DK" dirty="0" smtClean="0">
                <a:latin typeface="Consolas" pitchFamily="49" charset="0"/>
              </a:rPr>
              <a:t>   public T Pop() { ... }</a:t>
            </a:r>
          </a:p>
          <a:p>
            <a:r>
              <a:rPr lang="da-DK" dirty="0" smtClean="0">
                <a:latin typeface="Consolas" pitchFamily="49" charset="0"/>
              </a:rPr>
              <a:t>   ...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1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The collection interfaces introduced earlier have generic counterparts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err="1">
                <a:latin typeface="Consolas" pitchFamily="49" charset="0"/>
              </a:rPr>
              <a:t>IEnumerable</a:t>
            </a:r>
            <a:r>
              <a:rPr lang="en-US" sz="2000" dirty="0">
                <a:latin typeface="Consolas" pitchFamily="49" charset="0"/>
              </a:rPr>
              <a:t>&lt;T&gt;</a:t>
            </a:r>
          </a:p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IComparable</a:t>
            </a:r>
            <a:r>
              <a:rPr lang="en-US" sz="2000" dirty="0" smtClean="0">
                <a:latin typeface="Consolas" pitchFamily="49" charset="0"/>
              </a:rPr>
              <a:t>&lt;T&gt;</a:t>
            </a:r>
          </a:p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ICollection</a:t>
            </a:r>
            <a:r>
              <a:rPr lang="en-US" sz="2000" dirty="0" smtClean="0">
                <a:latin typeface="Consolas" pitchFamily="49" charset="0"/>
              </a:rPr>
              <a:t>&lt;T&gt;</a:t>
            </a:r>
          </a:p>
          <a:p>
            <a:pPr eaLnBrk="1" hangingPunct="1"/>
            <a:r>
              <a:rPr lang="en-US" sz="2000" dirty="0" smtClean="0">
                <a:latin typeface="Consolas" pitchFamily="49" charset="0"/>
              </a:rPr>
              <a:t>...</a:t>
            </a:r>
          </a:p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IList</a:t>
            </a:r>
            <a:r>
              <a:rPr lang="en-US" sz="2000" dirty="0" smtClean="0">
                <a:latin typeface="Consolas" pitchFamily="49" charset="0"/>
              </a:rPr>
              <a:t>&lt;T&gt;</a:t>
            </a:r>
          </a:p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IDictionary</a:t>
            </a:r>
            <a:r>
              <a:rPr lang="en-US" sz="2000" dirty="0" smtClean="0">
                <a:latin typeface="Consolas" pitchFamily="49" charset="0"/>
              </a:rPr>
              <a:t>&lt;K,V&gt;</a:t>
            </a:r>
          </a:p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ISet</a:t>
            </a:r>
            <a:r>
              <a:rPr lang="en-US" sz="2000" dirty="0" smtClean="0">
                <a:latin typeface="Consolas" pitchFamily="49" charset="0"/>
              </a:rPr>
              <a:t>&lt;T&gt;</a:t>
            </a:r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IEnumerator</a:t>
            </a:r>
            <a:r>
              <a:rPr lang="en-US" sz="2000" dirty="0" smtClean="0">
                <a:latin typeface="Consolas" pitchFamily="49" charset="0"/>
              </a:rPr>
              <a:t>&lt;T&gt;</a:t>
            </a:r>
          </a:p>
          <a:p>
            <a:pPr eaLnBrk="1" hangingPunct="1"/>
            <a:r>
              <a:rPr lang="en-US" sz="2000" dirty="0" err="1">
                <a:latin typeface="Consolas" pitchFamily="49" charset="0"/>
              </a:rPr>
              <a:t>IComparer</a:t>
            </a:r>
            <a:r>
              <a:rPr lang="en-US" sz="2000" dirty="0">
                <a:latin typeface="Consolas" pitchFamily="49" charset="0"/>
              </a:rPr>
              <a:t>&lt;T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 eaLnBrk="1" hangingPunct="1"/>
            <a:r>
              <a:rPr lang="en-US" sz="2000" dirty="0" smtClean="0">
                <a:latin typeface="Consolas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0" dirty="0" smtClean="0"/>
              <a:t>The Interfaces of the </a:t>
            </a:r>
            <a:r>
              <a:rPr lang="en-US" b="0" dirty="0" smtClean="0">
                <a:latin typeface="Consolas" pitchFamily="49" charset="0"/>
              </a:rPr>
              <a:t>System.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err="1" smtClean="0">
                <a:latin typeface="Consolas" pitchFamily="49" charset="0"/>
              </a:rPr>
              <a:t>Collections.Generic</a:t>
            </a:r>
            <a:r>
              <a:rPr lang="en-US" b="0" dirty="0" smtClean="0"/>
              <a:t> Namespace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26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11755</TotalTime>
  <Words>2421</Words>
  <Application>Microsoft Macintosh PowerPoint</Application>
  <PresentationFormat>On-screen Show (4:3)</PresentationFormat>
  <Paragraphs>609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Consolas</vt:lpstr>
      <vt:lpstr>Segoe UI Light</vt:lpstr>
      <vt:lpstr>Times</vt:lpstr>
      <vt:lpstr>Wingdings 2</vt:lpstr>
      <vt:lpstr>Wingdings 3</vt:lpstr>
      <vt:lpstr>Arial</vt:lpstr>
      <vt:lpstr>Concourse</vt:lpstr>
      <vt:lpstr>Module 08  ”Collections and Generics” </vt:lpstr>
      <vt:lpstr>Agenda</vt:lpstr>
      <vt:lpstr>Classes of the System.Collections Namespace</vt:lpstr>
      <vt:lpstr>Stack</vt:lpstr>
      <vt:lpstr>The System.Collections. Specialized Namespace</vt:lpstr>
      <vt:lpstr>Annoying Problems</vt:lpstr>
      <vt:lpstr>We Could Create a CarStack!</vt:lpstr>
      <vt:lpstr>Wouldn’t It Be Nice If…</vt:lpstr>
      <vt:lpstr>The Interfaces of the System. Collections.Generic Namespace</vt:lpstr>
      <vt:lpstr>Agenda</vt:lpstr>
      <vt:lpstr>The Classes of the System. Collections.Generic Namespace</vt:lpstr>
      <vt:lpstr>Using Generic Types</vt:lpstr>
      <vt:lpstr>Queue&lt;T&gt;</vt:lpstr>
      <vt:lpstr>Dictionary&lt;K,V&gt;</vt:lpstr>
      <vt:lpstr>HashSet&lt;T&gt;</vt:lpstr>
      <vt:lpstr>Collection Initializers</vt:lpstr>
      <vt:lpstr>Agenda</vt:lpstr>
      <vt:lpstr>Defining Generic Methods</vt:lpstr>
      <vt:lpstr>Inference of Method Type Parameters</vt:lpstr>
      <vt:lpstr>Creating Generic Structures and Classes</vt:lpstr>
      <vt:lpstr>The default Keyword for Generics</vt:lpstr>
      <vt:lpstr>Constraining Generic Types with the where Keyword</vt:lpstr>
      <vt:lpstr>Examples of Constraining</vt:lpstr>
      <vt:lpstr>Generic Types as Base Classes</vt:lpstr>
      <vt:lpstr>Defining Generic Interfaces</vt:lpstr>
      <vt:lpstr>Quiz: Generics – Right or Wrong?</vt:lpstr>
      <vt:lpstr>Summary</vt:lpstr>
      <vt:lpstr>Question 1</vt:lpstr>
      <vt:lpstr>Question 2 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08 - Collections and Generics</dc:subject>
  <dc:creator>Jesper Gulmann Henriksen</dc:creator>
  <cp:lastModifiedBy>Martin Esmann</cp:lastModifiedBy>
  <cp:revision>1372</cp:revision>
  <dcterms:created xsi:type="dcterms:W3CDTF">2009-04-01T20:01:27Z</dcterms:created>
  <dcterms:modified xsi:type="dcterms:W3CDTF">2017-05-13T14:36:39Z</dcterms:modified>
</cp:coreProperties>
</file>