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1135" r:id="rId3"/>
    <p:sldId id="1137" r:id="rId4"/>
    <p:sldId id="1138" r:id="rId5"/>
    <p:sldId id="1139" r:id="rId6"/>
    <p:sldId id="1140" r:id="rId7"/>
    <p:sldId id="1141" r:id="rId8"/>
    <p:sldId id="1142" r:id="rId9"/>
    <p:sldId id="1143" r:id="rId10"/>
    <p:sldId id="1144" r:id="rId11"/>
    <p:sldId id="1161" r:id="rId12"/>
    <p:sldId id="1146" r:id="rId13"/>
    <p:sldId id="1147" r:id="rId14"/>
    <p:sldId id="1148" r:id="rId15"/>
    <p:sldId id="1149" r:id="rId16"/>
    <p:sldId id="1150" r:id="rId17"/>
    <p:sldId id="1151" r:id="rId18"/>
    <p:sldId id="1162" r:id="rId19"/>
    <p:sldId id="1153" r:id="rId20"/>
    <p:sldId id="1154" r:id="rId21"/>
    <p:sldId id="1155" r:id="rId22"/>
    <p:sldId id="1156" r:id="rId23"/>
    <p:sldId id="1157" r:id="rId24"/>
    <p:sldId id="1158" r:id="rId25"/>
    <p:sldId id="1163" r:id="rId26"/>
    <p:sldId id="1131" r:id="rId27"/>
    <p:sldId id="1164" r:id="rId28"/>
    <p:sldId id="1165" r:id="rId29"/>
    <p:sldId id="1166" r:id="rId30"/>
    <p:sldId id="1167" r:id="rId31"/>
    <p:sldId id="1132" r:id="rId32"/>
    <p:sldId id="741" r:id="rId33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74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Similarly, generic delegates can easily be defined.</a:t>
            </a:r>
            <a:r>
              <a:rPr lang="en-US" baseline="0" dirty="0" smtClean="0"/>
              <a:t> Generics and delegates mix perfectly!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In fact – as we will later see – the delegate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dirty="0" smtClean="0">
                <a:latin typeface="Times" pitchFamily="48" charset="0"/>
              </a:rPr>
              <a:t>you’re going to be using most is</a:t>
            </a:r>
            <a:r>
              <a:rPr lang="en-US" baseline="0" dirty="0" smtClean="0">
                <a:latin typeface="Times" pitchFamily="48" charset="0"/>
              </a:rPr>
              <a:t> generic: </a:t>
            </a:r>
            <a:r>
              <a:rPr lang="en-US" baseline="0" dirty="0" err="1" smtClean="0">
                <a:latin typeface="Times" pitchFamily="48" charset="0"/>
              </a:rPr>
              <a:t>EventHandler</a:t>
            </a:r>
            <a:r>
              <a:rPr lang="en-US" baseline="0" dirty="0" smtClean="0">
                <a:latin typeface="Times" pitchFamily="48" charset="0"/>
              </a:rPr>
              <a:t>&lt;T&gt;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42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1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Boss-</a:t>
            </a:r>
            <a:r>
              <a:rPr lang="en-US" dirty="0" err="1" smtClean="0">
                <a:latin typeface="Times" pitchFamily="48" charset="0"/>
              </a:rPr>
              <a:t>ProjectManager</a:t>
            </a:r>
            <a:r>
              <a:rPr lang="en-US" dirty="0" smtClean="0">
                <a:latin typeface="Times" pitchFamily="48" charset="0"/>
              </a:rPr>
              <a:t>-Developer</a:t>
            </a:r>
            <a:r>
              <a:rPr lang="en-US" baseline="0" dirty="0" smtClean="0">
                <a:latin typeface="Times" pitchFamily="48" charset="0"/>
              </a:rPr>
              <a:t> example with “Are You Finished Yet?”-callbacks instead of busy-waiting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Newspapers publishing and subscribing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accompanying example where delegates approximate publisher-subscriber scenario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shortcomings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Create a second subscriber behaving badly/</a:t>
            </a:r>
            <a:r>
              <a:rPr lang="en-US" baseline="0" dirty="0" err="1" smtClean="0">
                <a:latin typeface="Times" pitchFamily="48" charset="0"/>
              </a:rPr>
              <a:t>studpidly</a:t>
            </a:r>
            <a:endParaRPr lang="en-US" baseline="0" dirty="0" smtClean="0">
              <a:latin typeface="Times" pitchFamily="4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Accidentally overwrites invocation list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Spoofs publisher by invoking invocation list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Could of course do </a:t>
            </a:r>
            <a:r>
              <a:rPr lang="en-US" baseline="0" dirty="0" err="1" smtClean="0">
                <a:latin typeface="Times" pitchFamily="48" charset="0"/>
              </a:rPr>
              <a:t>accessors</a:t>
            </a:r>
            <a:r>
              <a:rPr lang="en-US" baseline="0" dirty="0" smtClean="0">
                <a:latin typeface="Times" pitchFamily="48" charset="0"/>
              </a:rPr>
              <a:t> methods for delegate list, but += and -= would have to be overloaded etc.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All this is too much trouble and annoying!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Events are the answer!!!</a:t>
            </a:r>
          </a:p>
        </p:txBody>
      </p:sp>
    </p:spTree>
    <p:extLst>
      <p:ext uri="{BB962C8B-B14F-4D97-AF65-F5344CB8AC3E}">
        <p14:creationId xmlns:p14="http://schemas.microsoft.com/office/powerpoint/2010/main" val="13282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Show how button clicks and timer ticks are all events and event handlers in </a:t>
            </a:r>
            <a:r>
              <a:rPr lang="en-US" dirty="0" err="1" smtClean="0">
                <a:latin typeface="Times" pitchFamily="48" charset="0"/>
              </a:rPr>
              <a:t>WinForms</a:t>
            </a:r>
            <a:r>
              <a:rPr lang="en-US" dirty="0" smtClean="0">
                <a:latin typeface="Times" pitchFamily="4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Do a concrete examples in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baseline="0" dirty="0" err="1" smtClean="0">
                <a:latin typeface="Times" pitchFamily="48" charset="0"/>
              </a:rPr>
              <a:t>WinForms</a:t>
            </a:r>
            <a:r>
              <a:rPr lang="en-US" baseline="0" dirty="0" smtClean="0">
                <a:latin typeface="Times" pitchFamily="48" charset="0"/>
              </a:rPr>
              <a:t> to convey the general idea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how Visual Studio </a:t>
            </a:r>
            <a:r>
              <a:rPr lang="en-US" baseline="0" dirty="0" err="1" smtClean="0">
                <a:latin typeface="Times" pitchFamily="48" charset="0"/>
              </a:rPr>
              <a:t>simplies</a:t>
            </a:r>
            <a:r>
              <a:rPr lang="en-US" baseline="0" dirty="0" smtClean="0">
                <a:latin typeface="Times" pitchFamily="48" charset="0"/>
              </a:rPr>
              <a:t> events registration 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5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Discuss</a:t>
            </a:r>
            <a:r>
              <a:rPr lang="en-US" baseline="0" dirty="0" smtClean="0">
                <a:latin typeface="Times" pitchFamily="48" charset="0"/>
              </a:rPr>
              <a:t> that this is just a convenient shorthand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that subscribers cannot accidentally use = on the event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that subscribers cannot invoke event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Show how Visual Studio </a:t>
            </a:r>
            <a:r>
              <a:rPr lang="en-US" baseline="0" dirty="0" err="1" smtClean="0">
                <a:latin typeface="Times" pitchFamily="48" charset="0"/>
              </a:rPr>
              <a:t>simplies</a:t>
            </a:r>
            <a:r>
              <a:rPr lang="en-US" baseline="0" dirty="0" smtClean="0">
                <a:latin typeface="Times" pitchFamily="48" charset="0"/>
              </a:rPr>
              <a:t> events registration 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98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Consider just</a:t>
            </a:r>
            <a:r>
              <a:rPr lang="en-US" baseline="0" dirty="0" smtClean="0">
                <a:latin typeface="Times" pitchFamily="48" charset="0"/>
              </a:rPr>
              <a:t> refactoring the example of slide 15 to obtain the required conventions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All built-in .NET Framework classes honor this event pattern. </a:t>
            </a:r>
            <a:r>
              <a:rPr lang="en-US" b="1" baseline="0" dirty="0" smtClean="0">
                <a:latin typeface="Times" pitchFamily="48" charset="0"/>
              </a:rPr>
              <a:t>Do your classes like this as well!!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Mention advantages with inheriting from </a:t>
            </a:r>
            <a:r>
              <a:rPr lang="en-US" baseline="0" dirty="0" err="1" smtClean="0">
                <a:latin typeface="Times" pitchFamily="48" charset="0"/>
              </a:rPr>
              <a:t>System.EventArgs</a:t>
            </a:r>
            <a:r>
              <a:rPr lang="en-US" baseline="0" dirty="0" smtClean="0">
                <a:latin typeface="Times" pitchFamily="48" charset="0"/>
              </a:rPr>
              <a:t> always!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To make everything perfect your </a:t>
            </a:r>
            <a:r>
              <a:rPr lang="en-US" baseline="0" dirty="0" err="1" smtClean="0">
                <a:latin typeface="Times" pitchFamily="48" charset="0"/>
              </a:rPr>
              <a:t>EventArgs</a:t>
            </a:r>
            <a:r>
              <a:rPr lang="en-US" baseline="0" dirty="0" smtClean="0">
                <a:latin typeface="Times" pitchFamily="48" charset="0"/>
              </a:rPr>
              <a:t> class should be properly encapsulated (see example)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47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Discuss</a:t>
            </a:r>
            <a:r>
              <a:rPr lang="en-US" baseline="0" dirty="0" smtClean="0">
                <a:latin typeface="Times" pitchFamily="48" charset="0"/>
              </a:rPr>
              <a:t> the problems with the raising event syntax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Direct the users to </a:t>
            </a:r>
            <a:r>
              <a:rPr lang="en-US" baseline="0" dirty="0" err="1" smtClean="0">
                <a:latin typeface="Times" pitchFamily="48" charset="0"/>
              </a:rPr>
              <a:t>IDesign’s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baseline="0" dirty="0" err="1" smtClean="0">
                <a:latin typeface="Times" pitchFamily="48" charset="0"/>
              </a:rPr>
              <a:t>EventHelper</a:t>
            </a:r>
            <a:r>
              <a:rPr lang="en-US" baseline="0" dirty="0" smtClean="0">
                <a:latin typeface="Times" pitchFamily="48" charset="0"/>
              </a:rPr>
              <a:t> class (or at least mention it!)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Ask the students how to remedy the fact the subclasses can’t raise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Answer: Do protected method in which the event is raised, if needed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78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01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Still type-safe!</a:t>
            </a:r>
            <a:r>
              <a:rPr lang="en-US" baseline="0" dirty="0" smtClean="0">
                <a:latin typeface="Times" pitchFamily="48" charset="0"/>
              </a:rPr>
              <a:t> So parameter must match required delegate description, of course!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Modify earlier examples.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6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94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This is the source of some</a:t>
            </a:r>
            <a:r>
              <a:rPr lang="en-US" baseline="0" dirty="0" smtClean="0">
                <a:latin typeface="Times" pitchFamily="48" charset="0"/>
              </a:rPr>
              <a:t> confusion (and a number of errors)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92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Briefly touch upon the story</a:t>
            </a:r>
            <a:r>
              <a:rPr lang="en-US" baseline="0" dirty="0" smtClean="0">
                <a:latin typeface="Times" pitchFamily="48" charset="0"/>
              </a:rPr>
              <a:t> of the Lambda Calculus, which gave rise to the name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Walk through the changes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Syntax, parameter type inference (if possible), =&gt;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Still type-safe! Everything must match!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This basically really short and concise function notation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29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70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Lambda</a:t>
            </a:r>
            <a:r>
              <a:rPr lang="en-US" baseline="0" dirty="0" smtClean="0">
                <a:latin typeface="Times" pitchFamily="48" charset="0"/>
              </a:rPr>
              <a:t> expressions are excellent for concise function description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We will make use of that when digging into LINQ in Module 14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baseline="0" dirty="0" smtClean="0">
                <a:latin typeface="Times" pitchFamily="48" charset="0"/>
              </a:rPr>
              <a:t>Show examples with List&lt;</a:t>
            </a:r>
            <a:r>
              <a:rPr lang="en-US" b="1" baseline="0" dirty="0" err="1" smtClean="0">
                <a:latin typeface="Times" pitchFamily="48" charset="0"/>
              </a:rPr>
              <a:t>int</a:t>
            </a:r>
            <a:r>
              <a:rPr lang="en-US" b="1" baseline="0" dirty="0" smtClean="0">
                <a:latin typeface="Times" pitchFamily="48" charset="0"/>
              </a:rPr>
              <a:t>&gt; and Lambdas!</a:t>
            </a:r>
            <a:endParaRPr lang="en-US" b="1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72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0" dirty="0" smtClean="0">
                <a:latin typeface="Times" pitchFamily="48" charset="0"/>
              </a:rPr>
              <a:t>Wrong:</a:t>
            </a:r>
            <a:r>
              <a:rPr lang="en-US" b="0" baseline="0" dirty="0" smtClean="0">
                <a:latin typeface="Times" pitchFamily="48" charset="0"/>
              </a:rPr>
              <a:t> Must have sender argument to match delegate (even if not used here)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Wrong: Return type must be </a:t>
            </a:r>
            <a:r>
              <a:rPr lang="en-US" b="0" baseline="0" dirty="0" err="1" smtClean="0">
                <a:latin typeface="Times" pitchFamily="48" charset="0"/>
              </a:rPr>
              <a:t>bool</a:t>
            </a:r>
            <a:r>
              <a:rPr lang="en-US" b="0" baseline="0" dirty="0" smtClean="0">
                <a:latin typeface="Times" pitchFamily="48" charset="0"/>
              </a:rPr>
              <a:t>, not </a:t>
            </a:r>
            <a:r>
              <a:rPr lang="en-US" b="0" baseline="0" dirty="0" err="1" smtClean="0">
                <a:latin typeface="Times" pitchFamily="48" charset="0"/>
              </a:rPr>
              <a:t>int</a:t>
            </a:r>
            <a:endParaRPr lang="en-US" b="0" baseline="0" dirty="0" smtClean="0">
              <a:latin typeface="Times" pitchFamily="4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Wrong: Parameter </a:t>
            </a:r>
            <a:r>
              <a:rPr lang="en-US" b="0" baseline="0" dirty="0" err="1" smtClean="0">
                <a:latin typeface="Times" pitchFamily="48" charset="0"/>
              </a:rPr>
              <a:t>int</a:t>
            </a:r>
            <a:r>
              <a:rPr lang="en-US" b="0" baseline="0" dirty="0" smtClean="0">
                <a:latin typeface="Times" pitchFamily="48" charset="0"/>
              </a:rPr>
              <a:t> must be supplied (even if not used)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Right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>
                <a:latin typeface="Times" pitchFamily="48" charset="0"/>
              </a:rPr>
              <a:t>Right: Do discuss that “return” is only permitted within statement block!</a:t>
            </a:r>
            <a:endParaRPr lang="en-US" b="0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09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7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8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Point out that delegates can have any signature</a:t>
            </a:r>
            <a:r>
              <a:rPr lang="en-US" baseline="0" dirty="0" smtClean="0">
                <a:latin typeface="Times" pitchFamily="48" charset="0"/>
              </a:rPr>
              <a:t> – also with return values and custom types!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Remove static in the corresponding example and show that it can refer to an instance method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Delegates are to be instantiated with new because they are reference types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Change the code directly within the example accompanying Slide 05</a:t>
            </a:r>
          </a:p>
        </p:txBody>
      </p:sp>
    </p:spTree>
    <p:extLst>
      <p:ext uri="{BB962C8B-B14F-4D97-AF65-F5344CB8AC3E}">
        <p14:creationId xmlns:p14="http://schemas.microsoft.com/office/powerpoint/2010/main" val="19540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Run the program with first Add and then later Multiply.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In the second example, ask students how they</a:t>
            </a:r>
            <a:r>
              <a:rPr lang="en-US" baseline="0" dirty="0" smtClean="0">
                <a:latin typeface="Times" pitchFamily="48" charset="0"/>
              </a:rPr>
              <a:t> think the outcome is</a:t>
            </a:r>
            <a:endParaRPr lang="en-US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Note here that the names of variables in delegate definition do not</a:t>
            </a:r>
            <a:r>
              <a:rPr lang="en-US" baseline="0" dirty="0" smtClean="0">
                <a:latin typeface="Times" pitchFamily="48" charset="0"/>
              </a:rPr>
              <a:t> matter! (Recall how signatures are defined in Module 05).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Setting the scene for the next slide, try using the “+=“ syntax for Add and Multiply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7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Run examples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Note that Target is empty because it is static.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Make</a:t>
            </a:r>
            <a:r>
              <a:rPr lang="en-US" baseline="0" dirty="0" smtClean="0">
                <a:latin typeface="Times" pitchFamily="48" charset="0"/>
              </a:rPr>
              <a:t> method non-static and run program again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Note: </a:t>
            </a:r>
            <a:r>
              <a:rPr lang="en-US" dirty="0" smtClean="0"/>
              <a:t>When multicasting, the return values is the return value of the last invocation! (Show this in example with Hello)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If anybody asks, discuss the difference between Delegate and </a:t>
            </a:r>
            <a:r>
              <a:rPr lang="en-US" baseline="0" dirty="0" err="1" smtClean="0">
                <a:latin typeface="Times" pitchFamily="48" charset="0"/>
              </a:rPr>
              <a:t>MulticastDelegate</a:t>
            </a:r>
            <a:r>
              <a:rPr lang="en-US" baseline="0" dirty="0" smtClean="0">
                <a:latin typeface="Times" pitchFamily="48" charset="0"/>
              </a:rPr>
              <a:t>, where the latter is what the C# delegate keyword maps to.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4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You can use += (but not -=!!!)</a:t>
            </a:r>
            <a:r>
              <a:rPr lang="en-US" baseline="0" dirty="0" smtClean="0">
                <a:latin typeface="Times" pitchFamily="48" charset="0"/>
              </a:rPr>
              <a:t> </a:t>
            </a:r>
            <a:r>
              <a:rPr lang="en-US" dirty="0" smtClean="0">
                <a:latin typeface="Times" pitchFamily="48" charset="0"/>
              </a:rPr>
              <a:t>on a </a:t>
            </a:r>
            <a:r>
              <a:rPr lang="en-US" dirty="0" err="1" smtClean="0">
                <a:latin typeface="Times" pitchFamily="48" charset="0"/>
              </a:rPr>
              <a:t>null’ed</a:t>
            </a:r>
            <a:r>
              <a:rPr lang="en-US" baseline="0" dirty="0" smtClean="0">
                <a:latin typeface="Times" pitchFamily="48" charset="0"/>
              </a:rPr>
              <a:t> delegate (this is perhaps surprising to students)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If several identical targets in list, the latest is removed (show if anybody asks)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Times" pitchFamily="48" charset="0"/>
              </a:rPr>
              <a:t>If target is not in list, nothing bad happens (unless it is null!)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6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" pitchFamily="48" charset="0"/>
              </a:rPr>
              <a:t>This</a:t>
            </a:r>
            <a:r>
              <a:rPr lang="en-US" baseline="0" dirty="0" smtClean="0">
                <a:latin typeface="Times" pitchFamily="48" charset="0"/>
              </a:rPr>
              <a:t> is not at all surprising</a:t>
            </a: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7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file:///C:/DSE/Icon%20Experience/V%20Collections/search.htm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09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Events,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Generic Delegates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2052382"/>
            <a:ext cx="7429552" cy="258145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StringTarget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arg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</a:t>
            </a:r>
            <a:r>
              <a:rPr lang="en-US" dirty="0" err="1" smtClean="0">
                <a:latin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</a:rPr>
              <a:t> in uppercase is: {0}", </a:t>
            </a:r>
            <a:r>
              <a:rPr lang="en-US" dirty="0" err="1" smtClean="0">
                <a:latin typeface="Consolas" pitchFamily="49" charset="0"/>
              </a:rPr>
              <a:t>arg.ToUpper</a:t>
            </a:r>
            <a:r>
              <a:rPr lang="en-US" dirty="0" smtClean="0">
                <a:latin typeface="Consolas" pitchFamily="49" charset="0"/>
              </a:rPr>
              <a:t>()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</a:rPr>
              <a:t>static void </a:t>
            </a:r>
            <a:r>
              <a:rPr lang="en-US" b="1" dirty="0" err="1" smtClean="0">
                <a:latin typeface="Consolas" pitchFamily="49" charset="0"/>
              </a:rPr>
              <a:t>IntTarget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"++arg is: {0}", ++arg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62" y="4819578"/>
            <a:ext cx="7429552" cy="149760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MyGenericDelegate</a:t>
            </a:r>
            <a:r>
              <a:rPr lang="da-DK" b="1" dirty="0" smtClean="0">
                <a:latin typeface="Consolas" pitchFamily="49" charset="0"/>
              </a:rPr>
              <a:t>&lt;</a:t>
            </a:r>
            <a:r>
              <a:rPr lang="da-DK" b="1" dirty="0" err="1" smtClean="0">
                <a:latin typeface="Consolas" pitchFamily="49" charset="0"/>
              </a:rPr>
              <a:t>int</a:t>
            </a:r>
            <a:r>
              <a:rPr lang="da-DK" b="1" dirty="0" smtClean="0">
                <a:latin typeface="Consolas" pitchFamily="49" charset="0"/>
              </a:rPr>
              <a:t>&gt;</a:t>
            </a:r>
            <a:r>
              <a:rPr lang="da-DK" dirty="0" smtClean="0">
                <a:latin typeface="Consolas" pitchFamily="49" charset="0"/>
              </a:rPr>
              <a:t> it = </a:t>
            </a:r>
            <a:r>
              <a:rPr lang="da-DK" dirty="0" err="1" smtClean="0">
                <a:latin typeface="Consolas" pitchFamily="49" charset="0"/>
              </a:rPr>
              <a:t>IntTarget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it( 87 );</a:t>
            </a:r>
          </a:p>
          <a:p>
            <a:endParaRPr lang="da-DK" b="1" dirty="0" smtClean="0">
              <a:latin typeface="Consolas" pitchFamily="49" charset="0"/>
            </a:endParaRPr>
          </a:p>
          <a:p>
            <a:r>
              <a:rPr lang="da-DK" b="1" dirty="0" err="1" smtClean="0">
                <a:latin typeface="Consolas" pitchFamily="49" charset="0"/>
              </a:rPr>
              <a:t>MyGenericDelegate</a:t>
            </a:r>
            <a:r>
              <a:rPr lang="da-DK" b="1" dirty="0" smtClean="0">
                <a:latin typeface="Consolas" pitchFamily="49" charset="0"/>
              </a:rPr>
              <a:t>&lt;</a:t>
            </a:r>
            <a:r>
              <a:rPr lang="da-DK" b="1" dirty="0" err="1" smtClean="0">
                <a:latin typeface="Consolas" pitchFamily="49" charset="0"/>
              </a:rPr>
              <a:t>string</a:t>
            </a:r>
            <a:r>
              <a:rPr lang="da-DK" b="1" dirty="0" smtClean="0">
                <a:latin typeface="Consolas" pitchFamily="49" charset="0"/>
              </a:rPr>
              <a:t>&gt;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st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StringTarget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st</a:t>
            </a:r>
            <a:r>
              <a:rPr lang="da-DK" dirty="0" smtClean="0">
                <a:latin typeface="Consolas" pitchFamily="49" charset="0"/>
              </a:rPr>
              <a:t>( "Yo!" 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8662" y="1509453"/>
            <a:ext cx="7429552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delegate </a:t>
            </a:r>
            <a:r>
              <a:rPr lang="da-DK" dirty="0" err="1" smtClean="0">
                <a:latin typeface="Consolas" pitchFamily="49" charset="0"/>
              </a:rPr>
              <a:t>void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MyGenericDelegate&lt;T</a:t>
            </a:r>
            <a:r>
              <a:rPr lang="da-DK" b="1" dirty="0" smtClean="0">
                <a:latin typeface="Consolas" pitchFamily="49" charset="0"/>
              </a:rPr>
              <a:t>&gt;( T arg );</a:t>
            </a: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Delegates</a:t>
            </a:r>
          </a:p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</a:p>
          <a:p>
            <a:pPr eaLnBrk="1" hangingPunct="1"/>
            <a:r>
              <a:rPr lang="en-US" dirty="0" smtClean="0"/>
              <a:t>Anonymous Methods and Lambda Expressions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68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Modern programming is event-driven</a:t>
            </a:r>
          </a:p>
          <a:p>
            <a:pPr lvl="1" eaLnBrk="1" hangingPunct="1"/>
            <a:r>
              <a:rPr lang="en-US" sz="2000" dirty="0" smtClean="0"/>
              <a:t>Occurrences of events trigger certain actions</a:t>
            </a:r>
          </a:p>
          <a:p>
            <a:pPr lvl="1" eaLnBrk="1" hangingPunct="1"/>
            <a:r>
              <a:rPr lang="en-US" sz="2000" dirty="0" smtClean="0"/>
              <a:t>Publisher-Subscriber scenario</a:t>
            </a:r>
          </a:p>
          <a:p>
            <a:pPr lvl="1" eaLnBrk="1" hangingPunct="1"/>
            <a:r>
              <a:rPr lang="en-US" sz="2000" dirty="0" smtClean="0"/>
              <a:t>E.g. button clicks in Windows applications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Can delegates facilitate this kind of scenario?</a:t>
            </a:r>
          </a:p>
          <a:p>
            <a:pPr lvl="1" eaLnBrk="1" hangingPunct="1"/>
            <a:r>
              <a:rPr lang="en-US" sz="2000" dirty="0" smtClean="0"/>
              <a:t>Well… Yes, but…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Events provide a convenient wrapper around delegates!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Introducing Events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4214810" y="3655854"/>
            <a:ext cx="1357322" cy="135732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643306" y="4155920"/>
            <a:ext cx="1000132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643306" y="4513110"/>
            <a:ext cx="1000132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 bwMode="auto">
          <a:xfrm>
            <a:off x="3286116" y="3941606"/>
            <a:ext cx="354832" cy="38048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+=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286116" y="4298796"/>
            <a:ext cx="354832" cy="38048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-=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3438" y="4996590"/>
            <a:ext cx="596886" cy="318924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da-DK" sz="1600" dirty="0" smtClean="0">
                <a:latin typeface="+mn-lt"/>
              </a:rPr>
              <a:t>Event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643438" y="3798730"/>
            <a:ext cx="785818" cy="10715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nivers" pitchFamily="34" charset="0"/>
              </a:rPr>
              <a:t>Delegate</a:t>
            </a: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Button Clicks and Timer Ticks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500174"/>
            <a:ext cx="6229343" cy="439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Events are constructed from some delegate signature with the </a:t>
            </a:r>
            <a:r>
              <a:rPr lang="en-US" sz="2000" dirty="0" smtClean="0">
                <a:latin typeface="Consolas" pitchFamily="49" charset="0"/>
              </a:rPr>
              <a:t>event</a:t>
            </a:r>
            <a:r>
              <a:rPr lang="en-US" sz="2000" dirty="0" smtClean="0"/>
              <a:t> keyword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Subscribers can now subscribe and unsubscribe to the event with </a:t>
            </a:r>
            <a:r>
              <a:rPr lang="en-US" sz="2000" dirty="0" smtClean="0">
                <a:latin typeface="Consolas" pitchFamily="49" charset="0"/>
              </a:rPr>
              <a:t>+=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nsolas" pitchFamily="49" charset="0"/>
              </a:rPr>
              <a:t>-=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event</a:t>
            </a:r>
            <a:r>
              <a:rPr lang="en-US" dirty="0" smtClean="0"/>
              <a:t> Keyword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0034" y="2220737"/>
            <a:ext cx="8143932" cy="6372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delegate void </a:t>
            </a:r>
            <a:r>
              <a:rPr lang="en-US" b="1" dirty="0" err="1" smtClean="0">
                <a:latin typeface="Consolas" pitchFamily="49" charset="0"/>
              </a:rPr>
              <a:t>SubscriberDelegate</a:t>
            </a:r>
            <a:r>
              <a:rPr lang="en-US" dirty="0" smtClean="0">
                <a:latin typeface="Consolas" pitchFamily="49" charset="0"/>
              </a:rPr>
              <a:t>( object publisher, </a:t>
            </a:r>
          </a:p>
          <a:p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                           </a:t>
            </a:r>
            <a:r>
              <a:rPr lang="en-US" dirty="0" err="1" smtClean="0">
                <a:latin typeface="Consolas" pitchFamily="49" charset="0"/>
              </a:rPr>
              <a:t>SubscriptionInfo</a:t>
            </a:r>
            <a:r>
              <a:rPr lang="en-US" dirty="0" smtClean="0">
                <a:latin typeface="Consolas" pitchFamily="49" charset="0"/>
              </a:rPr>
              <a:t> info );</a:t>
            </a:r>
            <a:endParaRPr lang="da-DK" b="1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034" y="3011978"/>
            <a:ext cx="8143932" cy="118648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Publisher</a:t>
            </a:r>
          </a:p>
          <a:p>
            <a:r>
              <a:rPr lang="da-DK" dirty="0" smtClean="0">
                <a:latin typeface="Consolas" pitchFamily="49" charset="0"/>
              </a:rPr>
              <a:t>{  ...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smtClean="0">
                <a:latin typeface="Consolas" pitchFamily="49" charset="0"/>
              </a:rPr>
              <a:t>event </a:t>
            </a:r>
            <a:r>
              <a:rPr lang="da-DK" b="1" dirty="0" err="1" smtClean="0">
                <a:latin typeface="Consolas" pitchFamily="49" charset="0"/>
              </a:rPr>
              <a:t>SubscriberDelegate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NewInfo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0034" y="4942090"/>
            <a:ext cx="8143932" cy="149055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Publisher p = new Publisher();</a:t>
            </a:r>
          </a:p>
          <a:p>
            <a:r>
              <a:rPr lang="da-DK" dirty="0" err="1" smtClean="0">
                <a:latin typeface="Consolas" pitchFamily="49" charset="0"/>
              </a:rPr>
              <a:t>Subscriber</a:t>
            </a:r>
            <a:r>
              <a:rPr lang="da-DK" dirty="0" smtClean="0">
                <a:latin typeface="Consolas" pitchFamily="49" charset="0"/>
              </a:rPr>
              <a:t> s1 = new </a:t>
            </a:r>
            <a:r>
              <a:rPr lang="da-DK" dirty="0" err="1" smtClean="0">
                <a:latin typeface="Consolas" pitchFamily="49" charset="0"/>
              </a:rPr>
              <a:t>Subscriber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Nando</a:t>
            </a:r>
            <a:r>
              <a:rPr lang="da-DK" dirty="0" smtClean="0">
                <a:latin typeface="Consolas" pitchFamily="49" charset="0"/>
              </a:rPr>
              <a:t>" );</a:t>
            </a:r>
          </a:p>
          <a:p>
            <a:r>
              <a:rPr lang="da-DK" dirty="0" err="1" smtClean="0">
                <a:latin typeface="Consolas" pitchFamily="49" charset="0"/>
              </a:rPr>
              <a:t>p.NewInfo</a:t>
            </a:r>
            <a:r>
              <a:rPr lang="da-DK" dirty="0" smtClean="0">
                <a:latin typeface="Consolas" pitchFamily="49" charset="0"/>
              </a:rPr>
              <a:t> += new </a:t>
            </a:r>
            <a:r>
              <a:rPr lang="da-DK" dirty="0" err="1" smtClean="0">
                <a:latin typeface="Consolas" pitchFamily="49" charset="0"/>
              </a:rPr>
              <a:t>SubscriberDelegate</a:t>
            </a:r>
            <a:r>
              <a:rPr lang="da-DK" dirty="0" smtClean="0">
                <a:latin typeface="Consolas" pitchFamily="49" charset="0"/>
              </a:rPr>
              <a:t>( s1.PublisherUpdated );</a:t>
            </a:r>
          </a:p>
          <a:p>
            <a:r>
              <a:rPr lang="da-DK" dirty="0" smtClean="0">
                <a:latin typeface="Consolas" pitchFamily="49" charset="0"/>
              </a:rPr>
              <a:t>...</a:t>
            </a:r>
          </a:p>
          <a:p>
            <a:r>
              <a:rPr lang="da-DK" dirty="0" err="1" smtClean="0">
                <a:latin typeface="Consolas" pitchFamily="49" charset="0"/>
              </a:rPr>
              <a:t>p.NewInfo</a:t>
            </a:r>
            <a:r>
              <a:rPr lang="da-DK" dirty="0" smtClean="0">
                <a:latin typeface="Consolas" pitchFamily="49" charset="0"/>
              </a:rPr>
              <a:t> -= new </a:t>
            </a:r>
            <a:r>
              <a:rPr lang="da-DK" dirty="0" err="1" smtClean="0">
                <a:latin typeface="Consolas" pitchFamily="49" charset="0"/>
              </a:rPr>
              <a:t>SubscriberDelegate</a:t>
            </a:r>
            <a:r>
              <a:rPr lang="da-DK" dirty="0" smtClean="0">
                <a:latin typeface="Consolas" pitchFamily="49" charset="0"/>
              </a:rPr>
              <a:t>( s1.PublisherUpdated );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13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recommended event pattern is that the parameters consists of</a:t>
            </a:r>
          </a:p>
          <a:p>
            <a:pPr lvl="1" eaLnBrk="1" hangingPunct="1"/>
            <a:r>
              <a:rPr lang="en-US" sz="1800" dirty="0" smtClean="0"/>
              <a:t>object raising the event</a:t>
            </a:r>
          </a:p>
          <a:p>
            <a:pPr lvl="1" eaLnBrk="1" hangingPunct="1"/>
            <a:r>
              <a:rPr lang="en-US" sz="1800" dirty="0" smtClean="0"/>
              <a:t>Subclass of </a:t>
            </a:r>
            <a:r>
              <a:rPr lang="en-US" sz="1800" dirty="0" err="1" smtClean="0"/>
              <a:t>System.EventArgs</a:t>
            </a:r>
            <a:endParaRPr lang="en-US" sz="1800" dirty="0" smtClean="0"/>
          </a:p>
          <a:p>
            <a:pPr eaLnBrk="1" hangingPunct="1"/>
            <a:r>
              <a:rPr lang="en-US" sz="2000" dirty="0" smtClean="0"/>
              <a:t>The event info class name is to be called </a:t>
            </a:r>
            <a:r>
              <a:rPr lang="en-US" sz="2000" i="1" dirty="0" smtClean="0"/>
              <a:t>event name + “</a:t>
            </a:r>
            <a:r>
              <a:rPr lang="en-US" sz="2000" i="1" dirty="0" err="1" smtClean="0"/>
              <a:t>EventArgs</a:t>
            </a:r>
            <a:r>
              <a:rPr lang="en-US" sz="2000" i="1" dirty="0" smtClean="0"/>
              <a:t>”</a:t>
            </a:r>
          </a:p>
          <a:p>
            <a:pPr eaLnBrk="1" hangingPunct="1"/>
            <a:r>
              <a:rPr lang="en-US" sz="2000" dirty="0" smtClean="0"/>
              <a:t>The delegate name is to be called </a:t>
            </a:r>
            <a:r>
              <a:rPr lang="en-US" sz="2000" i="1" dirty="0" smtClean="0"/>
              <a:t>event name + “</a:t>
            </a:r>
            <a:r>
              <a:rPr lang="en-US" sz="2000" i="1" dirty="0" err="1" smtClean="0"/>
              <a:t>EventHandler</a:t>
            </a:r>
            <a:r>
              <a:rPr lang="en-US" sz="2000" i="1" dirty="0" smtClean="0"/>
              <a:t>”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Event Arguments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0591" y="3254129"/>
            <a:ext cx="8143932" cy="204707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delegate void </a:t>
            </a:r>
            <a:r>
              <a:rPr lang="en-US" b="1" dirty="0" err="1" smtClean="0">
                <a:latin typeface="Consolas" pitchFamily="49" charset="0"/>
              </a:rPr>
              <a:t>NewInfoEventHandler</a:t>
            </a:r>
            <a:r>
              <a:rPr lang="en-US" b="1" dirty="0" smtClean="0">
                <a:latin typeface="Consolas" pitchFamily="49" charset="0"/>
              </a:rPr>
              <a:t>( object sender, 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                                 </a:t>
            </a:r>
            <a:r>
              <a:rPr lang="en-US" b="1" dirty="0" err="1" smtClean="0">
                <a:latin typeface="Consolas" pitchFamily="49" charset="0"/>
              </a:rPr>
              <a:t>NewInfoEventArgs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args</a:t>
            </a:r>
            <a:r>
              <a:rPr lang="en-US" b="1" dirty="0" smtClean="0">
                <a:latin typeface="Consolas" pitchFamily="49" charset="0"/>
              </a:rPr>
              <a:t> )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NewInfoEventArgs</a:t>
            </a:r>
            <a:r>
              <a:rPr lang="da-DK" b="1" dirty="0" smtClean="0">
                <a:latin typeface="Consolas" pitchFamily="49" charset="0"/>
              </a:rPr>
              <a:t> : </a:t>
            </a:r>
            <a:r>
              <a:rPr lang="da-DK" b="1" dirty="0" err="1" smtClean="0">
                <a:latin typeface="Consolas" pitchFamily="49" charset="0"/>
              </a:rPr>
              <a:t>EventArgs</a:t>
            </a:r>
            <a:endParaRPr lang="da-DK" b="1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err="1" smtClean="0">
                <a:latin typeface="Consolas" pitchFamily="49" charset="0"/>
              </a:rPr>
              <a:t>NewInfoEventArgs</a:t>
            </a:r>
            <a:r>
              <a:rPr lang="da-DK" dirty="0" smtClean="0">
                <a:latin typeface="Consolas" pitchFamily="49" charset="0"/>
              </a:rPr>
              <a:t>() { </a:t>
            </a:r>
            <a:r>
              <a:rPr lang="da-DK" dirty="0" err="1" smtClean="0">
                <a:latin typeface="Consolas" pitchFamily="49" charset="0"/>
              </a:rPr>
              <a:t>timeStamp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DateTime.Now</a:t>
            </a:r>
            <a:r>
              <a:rPr lang="da-DK" dirty="0" smtClean="0">
                <a:latin typeface="Consolas" pitchFamily="49" charset="0"/>
              </a:rPr>
              <a:t>; }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dirty="0" err="1" smtClean="0">
                <a:latin typeface="Consolas" pitchFamily="49" charset="0"/>
              </a:rPr>
              <a:t>DateTime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timeStamp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endParaRPr lang="da-DK" b="1" dirty="0" smtClean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0591" y="5396687"/>
            <a:ext cx="8143932" cy="122120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Publisher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</a:t>
            </a:r>
            <a:r>
              <a:rPr lang="da-DK" b="1" dirty="0" smtClean="0">
                <a:latin typeface="Consolas" pitchFamily="49" charset="0"/>
              </a:rPr>
              <a:t>event </a:t>
            </a:r>
            <a:r>
              <a:rPr lang="en-US" b="1" dirty="0" err="1" smtClean="0">
                <a:latin typeface="Consolas" pitchFamily="49" charset="0"/>
              </a:rPr>
              <a:t>NewInfoEventHandler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NewInfo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51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Since all event delegates preferably obey the same pattern, this is captured in a generic </a:t>
            </a:r>
            <a:r>
              <a:rPr lang="en-US" sz="2000" dirty="0" err="1" smtClean="0"/>
              <a:t>eventhandler</a:t>
            </a:r>
            <a:r>
              <a:rPr lang="en-US" sz="2000" dirty="0" smtClean="0"/>
              <a:t> delegate which you should always use!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Thus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</a:rPr>
              <a:t>EventHandler</a:t>
            </a:r>
            <a:r>
              <a:rPr lang="en-US" dirty="0" smtClean="0">
                <a:latin typeface="Consolas" pitchFamily="49" charset="0"/>
              </a:rPr>
              <a:t>&lt;T&gt;</a:t>
            </a:r>
            <a:r>
              <a:rPr lang="en-US" dirty="0" smtClean="0"/>
              <a:t> Delegate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2910" y="2541228"/>
            <a:ext cx="8143932" cy="6097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public delegate void </a:t>
            </a:r>
            <a:r>
              <a:rPr lang="en-US" dirty="0" err="1" smtClean="0">
                <a:latin typeface="Consolas" pitchFamily="49" charset="0"/>
              </a:rPr>
              <a:t>EventHandler</a:t>
            </a:r>
            <a:r>
              <a:rPr lang="en-US" dirty="0" smtClean="0">
                <a:latin typeface="Consolas" pitchFamily="49" charset="0"/>
              </a:rPr>
              <a:t>&lt;T&gt;( object sender, T e 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where T: </a:t>
            </a:r>
            <a:r>
              <a:rPr lang="en-US" dirty="0" err="1" smtClean="0">
                <a:latin typeface="Consolas" pitchFamily="49" charset="0"/>
              </a:rPr>
              <a:t>EventArgs</a:t>
            </a:r>
            <a:endParaRPr lang="da-DK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41216" y="3941446"/>
            <a:ext cx="8143932" cy="63968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delegate void </a:t>
            </a:r>
            <a:r>
              <a:rPr lang="en-US" b="1" dirty="0" err="1" smtClean="0">
                <a:latin typeface="Consolas" pitchFamily="49" charset="0"/>
              </a:rPr>
              <a:t>NewInfoEventHandler</a:t>
            </a:r>
            <a:r>
              <a:rPr lang="en-US" b="1" dirty="0" smtClean="0">
                <a:latin typeface="Consolas" pitchFamily="49" charset="0"/>
              </a:rPr>
              <a:t>( object sender, </a:t>
            </a:r>
            <a:br>
              <a:rPr lang="en-US" b="1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                                   </a:t>
            </a:r>
            <a:r>
              <a:rPr lang="en-US" b="1" dirty="0" err="1" smtClean="0">
                <a:latin typeface="Consolas" pitchFamily="49" charset="0"/>
              </a:rPr>
              <a:t>NewInfoEventArgs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args</a:t>
            </a:r>
            <a:r>
              <a:rPr lang="en-US" b="1" dirty="0" smtClean="0">
                <a:latin typeface="Consolas" pitchFamily="49" charset="0"/>
              </a:rPr>
              <a:t> 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b="1" dirty="0" smtClean="0">
              <a:latin typeface="Consolas" pitchFamily="49" charset="0"/>
            </a:endParaRPr>
          </a:p>
          <a:p>
            <a:endParaRPr lang="da-DK" b="1" dirty="0" smtClean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1216" y="4673665"/>
            <a:ext cx="8143932" cy="116287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</a:t>
            </a:r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Publisher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public event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EventHandler</a:t>
            </a:r>
            <a:r>
              <a:rPr lang="en-US" b="1" dirty="0" smtClean="0">
                <a:latin typeface="Consolas" pitchFamily="49" charset="0"/>
              </a:rPr>
              <a:t>&lt;</a:t>
            </a:r>
            <a:r>
              <a:rPr lang="en-US" b="1" dirty="0" err="1" smtClean="0">
                <a:latin typeface="Consolas" pitchFamily="49" charset="0"/>
              </a:rPr>
              <a:t>NewInfoEventArgs</a:t>
            </a:r>
            <a:r>
              <a:rPr lang="en-US" b="1" dirty="0" smtClean="0">
                <a:latin typeface="Consolas" pitchFamily="49" charset="0"/>
              </a:rPr>
              <a:t>&gt;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NewInfo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16388" name="Picture 4" descr="C:\DSE\Icon Experience\V Collections\v_collections_png\basic_foundation\48x48\shadow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694" y="4032685"/>
            <a:ext cx="457200" cy="457201"/>
          </a:xfrm>
          <a:prstGeom prst="rect">
            <a:avLst/>
          </a:prstGeom>
          <a:noFill/>
        </p:spPr>
      </p:pic>
      <p:pic>
        <p:nvPicPr>
          <p:cNvPr id="16390" name="Picture 6" descr="C:\DSE\Icon Experience\V Collections\v_collections_png\basic_foundation\48x48\shadow\che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694" y="5026503"/>
            <a:ext cx="457200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60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Events are raised by treating the event as the underlying delegate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Remember to check whether event is null</a:t>
            </a:r>
          </a:p>
          <a:p>
            <a:pPr lvl="1"/>
            <a:r>
              <a:rPr lang="en-US" sz="1800" dirty="0" smtClean="0"/>
              <a:t>This checks if there are any subscribers</a:t>
            </a:r>
          </a:p>
          <a:p>
            <a:pPr eaLnBrk="1" hangingPunct="1"/>
            <a:r>
              <a:rPr lang="en-US" sz="2000" dirty="0" smtClean="0"/>
              <a:t>To be honest, </a:t>
            </a:r>
            <a:r>
              <a:rPr lang="en-US" sz="2000" b="1" dirty="0" smtClean="0"/>
              <a:t>this is a design flaw in .NET! </a:t>
            </a:r>
            <a:r>
              <a:rPr lang="en-US" sz="2000" b="1" dirty="0" smtClean="0">
                <a:sym typeface="Wingdings" pitchFamily="2" charset="2"/>
              </a:rPr>
              <a:t></a:t>
            </a:r>
          </a:p>
          <a:p>
            <a:pPr eaLnBrk="1" hangingPunct="1"/>
            <a:endParaRPr lang="en-US" sz="2000" dirty="0" smtClean="0">
              <a:sym typeface="Wingdings" pitchFamily="2" charset="2"/>
            </a:endParaRPr>
          </a:p>
          <a:p>
            <a:pPr eaLnBrk="1" hangingPunct="1"/>
            <a:r>
              <a:rPr lang="en-US" sz="2000" dirty="0" smtClean="0"/>
              <a:t>Note: Only the class declaring the event can raise it! Not even subclasses!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Raising Events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27584" y="1916832"/>
            <a:ext cx="5803008" cy="121330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NewInfo</a:t>
            </a:r>
            <a:r>
              <a:rPr lang="da-DK" b="1" dirty="0" smtClean="0">
                <a:latin typeface="Consolas" pitchFamily="49" charset="0"/>
              </a:rPr>
              <a:t> != </a:t>
            </a:r>
            <a:r>
              <a:rPr lang="da-DK" b="1" dirty="0" err="1" smtClean="0">
                <a:latin typeface="Consolas" pitchFamily="49" charset="0"/>
              </a:rPr>
              <a:t>null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NewInfo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this</a:t>
            </a:r>
            <a:r>
              <a:rPr lang="da-DK" dirty="0" smtClean="0">
                <a:latin typeface="Consolas" pitchFamily="49" charset="0"/>
              </a:rPr>
              <a:t>, new </a:t>
            </a:r>
            <a:r>
              <a:rPr lang="da-DK" dirty="0" err="1" smtClean="0">
                <a:latin typeface="Consolas" pitchFamily="49" charset="0"/>
              </a:rPr>
              <a:t>NewInfoEventArgs</a:t>
            </a:r>
            <a:r>
              <a:rPr lang="da-DK" dirty="0" smtClean="0">
                <a:latin typeface="Consolas" pitchFamily="49" charset="0"/>
              </a:rPr>
              <a:t>() </a:t>
            </a:r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77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Delegates</a:t>
            </a:r>
          </a:p>
          <a:p>
            <a:pPr eaLnBrk="1" hangingPunct="1"/>
            <a:r>
              <a:rPr lang="en-US" dirty="0" smtClean="0"/>
              <a:t>Events</a:t>
            </a:r>
          </a:p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Methods and Lambda Expressions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044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When method code is only used once, the method code can be </a:t>
            </a:r>
            <a:r>
              <a:rPr lang="en-US" sz="2000" dirty="0" err="1" smtClean="0"/>
              <a:t>inlined</a:t>
            </a:r>
            <a:r>
              <a:rPr lang="en-US" sz="2000" dirty="0" smtClean="0"/>
              <a:t> as a delegate in an </a:t>
            </a:r>
            <a:r>
              <a:rPr lang="en-US" sz="2000" i="1" dirty="0" smtClean="0"/>
              <a:t>anonymous method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Note: The final “</a:t>
            </a:r>
            <a:r>
              <a:rPr lang="en-US" sz="2000" dirty="0" smtClean="0">
                <a:latin typeface="Consolas" pitchFamily="49" charset="0"/>
              </a:rPr>
              <a:t>;</a:t>
            </a:r>
            <a:r>
              <a:rPr lang="en-US" sz="2000" dirty="0" smtClean="0"/>
              <a:t>” must be present!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Parameters can be supplied to anonymous methods as usual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Defining Anonymous Methods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2239467"/>
            <a:ext cx="7459192" cy="122443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p.NewInfo</a:t>
            </a:r>
            <a:r>
              <a:rPr lang="da-DK" dirty="0" smtClean="0">
                <a:latin typeface="Consolas" pitchFamily="49" charset="0"/>
              </a:rPr>
              <a:t> += </a:t>
            </a:r>
            <a:r>
              <a:rPr lang="da-DK" b="1" dirty="0" smtClean="0">
                <a:latin typeface="Consolas" pitchFamily="49" charset="0"/>
              </a:rPr>
              <a:t>delegate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NewInfo</a:t>
            </a:r>
            <a:r>
              <a:rPr lang="da-DK" dirty="0" smtClean="0">
                <a:latin typeface="Consolas" pitchFamily="49" charset="0"/>
              </a:rPr>
              <a:t> event </a:t>
            </a:r>
            <a:r>
              <a:rPr lang="da-DK" dirty="0" err="1" smtClean="0">
                <a:latin typeface="Consolas" pitchFamily="49" charset="0"/>
              </a:rPr>
              <a:t>was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raised</a:t>
            </a:r>
            <a:r>
              <a:rPr lang="da-DK" dirty="0" smtClean="0">
                <a:latin typeface="Consolas" pitchFamily="49" charset="0"/>
              </a:rPr>
              <a:t>" );</a:t>
            </a:r>
          </a:p>
          <a:p>
            <a:r>
              <a:rPr lang="da-DK" b="1" dirty="0" smtClean="0">
                <a:latin typeface="Consolas" pitchFamily="49" charset="0"/>
              </a:rPr>
              <a:t>};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57224" y="4787526"/>
            <a:ext cx="7459192" cy="121013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p.NewInfo</a:t>
            </a:r>
            <a:r>
              <a:rPr lang="en-US" dirty="0" smtClean="0">
                <a:latin typeface="Consolas" pitchFamily="49" charset="0"/>
              </a:rPr>
              <a:t> += </a:t>
            </a:r>
            <a:r>
              <a:rPr lang="en-US" b="1" dirty="0" smtClean="0">
                <a:latin typeface="Consolas" pitchFamily="49" charset="0"/>
              </a:rPr>
              <a:t>delegate( object sender, </a:t>
            </a:r>
            <a:r>
              <a:rPr lang="en-US" b="1" dirty="0" err="1" smtClean="0">
                <a:latin typeface="Consolas" pitchFamily="49" charset="0"/>
              </a:rPr>
              <a:t>NewInfoEventArgs</a:t>
            </a:r>
            <a:r>
              <a:rPr lang="en-US" b="1" dirty="0" smtClean="0">
                <a:latin typeface="Consolas" pitchFamily="49" charset="0"/>
              </a:rPr>
              <a:t> e )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"New info: {0}", </a:t>
            </a:r>
            <a:r>
              <a:rPr lang="da-DK" b="1" dirty="0" err="1" smtClean="0">
                <a:latin typeface="Consolas" pitchFamily="49" charset="0"/>
              </a:rPr>
              <a:t>e</a:t>
            </a:r>
            <a:r>
              <a:rPr lang="da-DK" dirty="0" err="1" smtClean="0">
                <a:latin typeface="Consolas" pitchFamily="49" charset="0"/>
              </a:rPr>
              <a:t>.TimeStamp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b="1" dirty="0" smtClean="0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1508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Delegates</a:t>
            </a:r>
          </a:p>
          <a:p>
            <a:pPr eaLnBrk="1" hangingPunct="1"/>
            <a:r>
              <a:rPr lang="en-US" dirty="0" smtClean="0"/>
              <a:t>Events</a:t>
            </a:r>
          </a:p>
          <a:p>
            <a:pPr eaLnBrk="1" hangingPunct="1"/>
            <a:r>
              <a:rPr lang="en-US" dirty="0" smtClean="0"/>
              <a:t>Anonymous Methods and Lambda Expressions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4101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Anonymous methods can access </a:t>
            </a:r>
            <a:r>
              <a:rPr lang="en-US" sz="2000" i="1" dirty="0" smtClean="0"/>
              <a:t>“outer variables”</a:t>
            </a:r>
            <a:r>
              <a:rPr lang="en-US" sz="2000" dirty="0" smtClean="0"/>
              <a:t> outside the anonymous method itself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Note that these are shared!</a:t>
            </a:r>
          </a:p>
          <a:p>
            <a:pPr lvl="1" eaLnBrk="1" hangingPunct="1"/>
            <a:r>
              <a:rPr lang="en-US" sz="1800" dirty="0" smtClean="0"/>
              <a:t>Shared by all invocations</a:t>
            </a:r>
          </a:p>
          <a:p>
            <a:pPr lvl="1" eaLnBrk="1" hangingPunct="1"/>
            <a:r>
              <a:rPr lang="en-US" sz="1800" dirty="0" smtClean="0"/>
              <a:t>Can be modified in between invocations of the anonymous method by somebody else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Accessing Outer Variables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2285992"/>
            <a:ext cx="7829576" cy="207911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eventOccurrences</a:t>
            </a:r>
            <a:r>
              <a:rPr lang="da-DK" dirty="0" smtClean="0">
                <a:latin typeface="Consolas" pitchFamily="49" charset="0"/>
              </a:rPr>
              <a:t> = 0;</a:t>
            </a:r>
          </a:p>
          <a:p>
            <a:r>
              <a:rPr lang="da-DK" dirty="0" smtClean="0">
                <a:latin typeface="Consolas" pitchFamily="49" charset="0"/>
              </a:rPr>
              <a:t>...</a:t>
            </a:r>
          </a:p>
          <a:p>
            <a:r>
              <a:rPr lang="da-DK" dirty="0" err="1" smtClean="0">
                <a:latin typeface="Consolas" pitchFamily="49" charset="0"/>
              </a:rPr>
              <a:t>p.NewInfo</a:t>
            </a:r>
            <a:r>
              <a:rPr lang="da-DK" dirty="0" smtClean="0">
                <a:latin typeface="Consolas" pitchFamily="49" charset="0"/>
              </a:rPr>
              <a:t> += delegate( </a:t>
            </a:r>
            <a:r>
              <a:rPr lang="da-DK" dirty="0" err="1" smtClean="0">
                <a:latin typeface="Consolas" pitchFamily="49" charset="0"/>
              </a:rPr>
              <a:t>object</a:t>
            </a:r>
            <a:r>
              <a:rPr lang="da-DK" dirty="0" smtClean="0">
                <a:latin typeface="Consolas" pitchFamily="49" charset="0"/>
              </a:rPr>
              <a:t> sender, </a:t>
            </a:r>
            <a:r>
              <a:rPr lang="da-DK" dirty="0" err="1" smtClean="0">
                <a:latin typeface="Consolas" pitchFamily="49" charset="0"/>
              </a:rPr>
              <a:t>NewInfoEventArgs</a:t>
            </a:r>
            <a:r>
              <a:rPr lang="da-DK" dirty="0" smtClean="0">
                <a:latin typeface="Consolas" pitchFamily="49" charset="0"/>
              </a:rPr>
              <a:t> e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"New info: {0}", </a:t>
            </a:r>
            <a:r>
              <a:rPr lang="da-DK" dirty="0" err="1" smtClean="0">
                <a:latin typeface="Consolas" pitchFamily="49" charset="0"/>
              </a:rPr>
              <a:t>e.TimeStamp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eventOccurrences</a:t>
            </a:r>
            <a:r>
              <a:rPr lang="da-DK" dirty="0" smtClean="0">
                <a:latin typeface="Consolas" pitchFamily="49" charset="0"/>
              </a:rPr>
              <a:t>++;</a:t>
            </a:r>
          </a:p>
          <a:p>
            <a:r>
              <a:rPr lang="da-DK" dirty="0" smtClean="0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015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Lambda expressions are a compact notation of the form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They are just short-hands for anonymous methods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Defining Lambda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224" y="1878711"/>
            <a:ext cx="7358114" cy="6494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</a:rPr>
              <a:t>( Type1 arg1, ..., Type</a:t>
            </a:r>
            <a:r>
              <a:rPr lang="da-DK" b="1" i="1" dirty="0" smtClean="0">
                <a:latin typeface="Consolas" pitchFamily="49" charset="0"/>
              </a:rPr>
              <a:t>n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arg</a:t>
            </a:r>
            <a:r>
              <a:rPr lang="da-DK" b="1" i="1" dirty="0" err="1" smtClean="0">
                <a:latin typeface="Consolas" pitchFamily="49" charset="0"/>
              </a:rPr>
              <a:t>n</a:t>
            </a:r>
            <a:r>
              <a:rPr lang="da-DK" b="1" dirty="0" smtClean="0">
                <a:latin typeface="Consolas" pitchFamily="49" charset="0"/>
              </a:rPr>
              <a:t> ) =&gt;</a:t>
            </a:r>
            <a:br>
              <a:rPr lang="da-DK" b="1" dirty="0" smtClean="0">
                <a:latin typeface="Consolas" pitchFamily="49" charset="0"/>
              </a:rPr>
            </a:br>
            <a:r>
              <a:rPr lang="da-DK" b="1" dirty="0" smtClean="0">
                <a:latin typeface="Consolas" pitchFamily="49" charset="0"/>
              </a:rPr>
              <a:t>   </a:t>
            </a:r>
            <a:r>
              <a:rPr lang="da-DK" b="1" i="1" dirty="0" smtClean="0">
                <a:latin typeface="Consolas" pitchFamily="49" charset="0"/>
              </a:rPr>
              <a:t>Statements to </a:t>
            </a:r>
            <a:r>
              <a:rPr lang="da-DK" b="1" i="1" dirty="0" err="1" smtClean="0">
                <a:latin typeface="Consolas" pitchFamily="49" charset="0"/>
              </a:rPr>
              <a:t>Process</a:t>
            </a:r>
            <a:r>
              <a:rPr lang="da-DK" b="1" i="1" dirty="0" smtClean="0">
                <a:latin typeface="Consolas" pitchFamily="49" charset="0"/>
              </a:rPr>
              <a:t> Arguments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2952050"/>
            <a:ext cx="7358114" cy="119133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p.NewInfo</a:t>
            </a:r>
            <a:r>
              <a:rPr lang="en-US" dirty="0" smtClean="0">
                <a:latin typeface="Consolas" pitchFamily="49" charset="0"/>
              </a:rPr>
              <a:t> += </a:t>
            </a:r>
            <a:r>
              <a:rPr lang="en-US" b="1" dirty="0" smtClean="0">
                <a:latin typeface="Consolas" pitchFamily="49" charset="0"/>
              </a:rPr>
              <a:t>delegate( object sender, </a:t>
            </a:r>
            <a:r>
              <a:rPr lang="en-US" b="1" dirty="0" err="1" smtClean="0">
                <a:latin typeface="Consolas" pitchFamily="49" charset="0"/>
              </a:rPr>
              <a:t>NewInfoEventArgs</a:t>
            </a:r>
            <a:r>
              <a:rPr lang="en-US" b="1" dirty="0" smtClean="0">
                <a:latin typeface="Consolas" pitchFamily="49" charset="0"/>
              </a:rPr>
              <a:t> e )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b="1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Console.WriteLine</a:t>
            </a:r>
            <a:r>
              <a:rPr lang="da-DK" b="1" dirty="0" smtClean="0">
                <a:latin typeface="Consolas" pitchFamily="49" charset="0"/>
              </a:rPr>
              <a:t>( "New info: {0}", </a:t>
            </a:r>
            <a:r>
              <a:rPr lang="da-DK" b="1" dirty="0" err="1">
                <a:latin typeface="Consolas" pitchFamily="49" charset="0"/>
              </a:rPr>
              <a:t>e</a:t>
            </a:r>
            <a:r>
              <a:rPr lang="da-DK" b="1" dirty="0" err="1" smtClean="0">
                <a:latin typeface="Consolas" pitchFamily="49" charset="0"/>
              </a:rPr>
              <a:t>.TimeStamp</a:t>
            </a:r>
            <a:r>
              <a:rPr lang="da-DK" b="1" dirty="0" smtClean="0">
                <a:latin typeface="Consolas" pitchFamily="49" charset="0"/>
              </a:rPr>
              <a:t> );</a:t>
            </a:r>
          </a:p>
          <a:p>
            <a:r>
              <a:rPr lang="da-DK" b="1" dirty="0" smtClean="0">
                <a:latin typeface="Consolas" pitchFamily="49" charset="0"/>
              </a:rPr>
              <a:t>};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7224" y="4643446"/>
            <a:ext cx="7429552" cy="9316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p.NewInfo</a:t>
            </a:r>
            <a:r>
              <a:rPr lang="da-DK" dirty="0" smtClean="0">
                <a:latin typeface="Consolas" pitchFamily="49" charset="0"/>
              </a:rPr>
              <a:t> +=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smtClean="0">
                <a:latin typeface="Consolas" pitchFamily="49" charset="0"/>
              </a:rPr>
              <a:t>( sender, e ) =&gt; </a:t>
            </a:r>
            <a:r>
              <a:rPr lang="da-DK" b="1" dirty="0" err="1" smtClean="0">
                <a:latin typeface="Consolas" pitchFamily="49" charset="0"/>
              </a:rPr>
              <a:t>Console.WriteLine</a:t>
            </a:r>
            <a:r>
              <a:rPr lang="da-DK" b="1" dirty="0" smtClean="0">
                <a:latin typeface="Consolas" pitchFamily="49" charset="0"/>
              </a:rPr>
              <a:t>( "New info: {0}", </a:t>
            </a:r>
            <a:br>
              <a:rPr lang="da-DK" b="1" dirty="0" smtClean="0">
                <a:latin typeface="Consolas" pitchFamily="49" charset="0"/>
              </a:rPr>
            </a:br>
            <a:r>
              <a:rPr lang="da-DK" b="1" dirty="0" smtClean="0">
                <a:latin typeface="Consolas" pitchFamily="49" charset="0"/>
              </a:rPr>
              <a:t>                                          </a:t>
            </a:r>
            <a:r>
              <a:rPr lang="da-DK" b="1" dirty="0" err="1" smtClean="0">
                <a:latin typeface="Consolas" pitchFamily="49" charset="0"/>
              </a:rPr>
              <a:t>e.TimeStamp</a:t>
            </a:r>
            <a:r>
              <a:rPr lang="da-DK" b="1" dirty="0" smtClean="0">
                <a:latin typeface="Consolas" pitchFamily="49" charset="0"/>
              </a:rPr>
              <a:t> );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851920" y="3821909"/>
            <a:ext cx="785818" cy="1143008"/>
          </a:xfrm>
          <a:prstGeom prst="downArrow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You can use multiple statements for argument processing by enclosing them in statement blocks, i.e. </a:t>
            </a:r>
            <a:r>
              <a:rPr lang="en-US" sz="2000" dirty="0" smtClean="0">
                <a:latin typeface="Consolas" pitchFamily="49" charset="0"/>
              </a:rPr>
              <a:t>{ … }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Outer variables can be accessed exactly as for anonymous methods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Arguments with Multiple Statements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2922" y="2313269"/>
            <a:ext cx="7429552" cy="143104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p.NewInfo</a:t>
            </a:r>
            <a:r>
              <a:rPr lang="da-DK" dirty="0" smtClean="0">
                <a:latin typeface="Consolas" pitchFamily="49" charset="0"/>
              </a:rPr>
              <a:t> += ( sender, e ) =&gt;</a:t>
            </a:r>
          </a:p>
          <a:p>
            <a:r>
              <a:rPr lang="da-DK" b="1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"New info: {0}", </a:t>
            </a:r>
            <a:r>
              <a:rPr lang="da-DK" dirty="0" err="1" smtClean="0">
                <a:latin typeface="Consolas" pitchFamily="49" charset="0"/>
              </a:rPr>
              <a:t>e.TimeStamp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eventOccurrences</a:t>
            </a:r>
            <a:r>
              <a:rPr lang="da-DK" dirty="0" smtClean="0">
                <a:latin typeface="Consolas" pitchFamily="49" charset="0"/>
              </a:rPr>
              <a:t>++;</a:t>
            </a:r>
          </a:p>
          <a:p>
            <a:r>
              <a:rPr lang="da-DK" b="1" dirty="0" smtClean="0">
                <a:latin typeface="Consolas" pitchFamily="49" charset="0"/>
              </a:rPr>
              <a:t>}</a:t>
            </a:r>
            <a:r>
              <a:rPr lang="da-DK" dirty="0" smtClean="0">
                <a:latin typeface="Consolas" pitchFamily="49" charset="0"/>
              </a:rPr>
              <a:t>;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98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Lambda expressions could be </a:t>
            </a:r>
            <a:r>
              <a:rPr lang="en-US" sz="2000" dirty="0" err="1" smtClean="0"/>
              <a:t>parameterless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parentheses can be left out altogether if exactly one parameter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>
              <a:latin typeface="Consolas" pitchFamily="49" charset="0"/>
            </a:endParaRPr>
          </a:p>
          <a:p>
            <a:pPr eaLnBrk="1" hangingPunct="1"/>
            <a:r>
              <a:rPr lang="en-US" sz="2000" dirty="0" err="1" smtClean="0">
                <a:latin typeface="Consolas" pitchFamily="49" charset="0"/>
              </a:rPr>
              <a:t>Array.FindAll</a:t>
            </a:r>
            <a:r>
              <a:rPr lang="en-US" sz="2000" dirty="0" smtClean="0">
                <a:latin typeface="Consolas" pitchFamily="49" charset="0"/>
              </a:rPr>
              <a:t>()</a:t>
            </a:r>
            <a:r>
              <a:rPr lang="en-US" sz="2000" dirty="0" smtClean="0"/>
              <a:t> works perfectly with predicates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is where Lambda Expressions really rock! </a:t>
            </a:r>
            <a:r>
              <a:rPr lang="en-US" sz="2000" dirty="0" smtClean="0">
                <a:sym typeface="Wingdings" pitchFamily="2" charset="2"/>
              </a:rPr>
              <a:t>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Expressions with Zero or One Parameters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2052" y="1916832"/>
            <a:ext cx="7429552" cy="91281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public delegate </a:t>
            </a:r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SimpleNumberDelegate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err="1" smtClean="0">
                <a:latin typeface="Consolas" pitchFamily="49" charset="0"/>
              </a:rPr>
              <a:t>SimpleNumberDelegate</a:t>
            </a:r>
            <a:r>
              <a:rPr lang="da-DK" dirty="0" smtClean="0">
                <a:latin typeface="Consolas" pitchFamily="49" charset="0"/>
              </a:rPr>
              <a:t> d = </a:t>
            </a:r>
            <a:r>
              <a:rPr lang="da-DK" b="1" dirty="0" smtClean="0">
                <a:latin typeface="Consolas" pitchFamily="49" charset="0"/>
              </a:rPr>
              <a:t>() =&gt; 87;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d</a:t>
            </a:r>
            <a:r>
              <a:rPr lang="da-DK" dirty="0" err="1" smtClean="0">
                <a:latin typeface="Consolas" pitchFamily="49" charset="0"/>
              </a:rPr>
              <a:t>.Invoke</a:t>
            </a:r>
            <a:r>
              <a:rPr lang="da-DK" dirty="0" smtClean="0">
                <a:latin typeface="Consolas" pitchFamily="49" charset="0"/>
              </a:rPr>
              <a:t>() );</a:t>
            </a:r>
          </a:p>
          <a:p>
            <a:endParaRPr lang="da-DK" b="1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2922" y="3356992"/>
            <a:ext cx="7429552" cy="119069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</a:rPr>
              <a:t>// </a:t>
            </a:r>
            <a:r>
              <a:rPr lang="da-DK" dirty="0" err="1">
                <a:latin typeface="Consolas" pitchFamily="49" charset="0"/>
              </a:rPr>
              <a:t>Built</a:t>
            </a:r>
            <a:r>
              <a:rPr lang="da-DK" dirty="0">
                <a:latin typeface="Consolas" pitchFamily="49" charset="0"/>
              </a:rPr>
              <a:t> </a:t>
            </a:r>
            <a:r>
              <a:rPr lang="da-DK" dirty="0" err="1">
                <a:latin typeface="Consolas" pitchFamily="49" charset="0"/>
              </a:rPr>
              <a:t>into</a:t>
            </a:r>
            <a:r>
              <a:rPr lang="da-DK" dirty="0">
                <a:latin typeface="Consolas" pitchFamily="49" charset="0"/>
              </a:rPr>
              <a:t> .</a:t>
            </a:r>
            <a:r>
              <a:rPr lang="da-DK" dirty="0" smtClean="0">
                <a:latin typeface="Consolas" pitchFamily="49" charset="0"/>
              </a:rPr>
              <a:t>NET</a:t>
            </a:r>
          </a:p>
          <a:p>
            <a:r>
              <a:rPr lang="da-DK" dirty="0" smtClean="0">
                <a:latin typeface="Consolas" pitchFamily="49" charset="0"/>
              </a:rPr>
              <a:t>public delegate </a:t>
            </a:r>
            <a:r>
              <a:rPr lang="da-DK" dirty="0" err="1" smtClean="0">
                <a:latin typeface="Consolas" pitchFamily="49" charset="0"/>
              </a:rPr>
              <a:t>bool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Predicate</a:t>
            </a:r>
            <a:r>
              <a:rPr lang="da-DK" dirty="0" smtClean="0">
                <a:latin typeface="Consolas" pitchFamily="49" charset="0"/>
              </a:rPr>
              <a:t>&lt;T&gt;( T </a:t>
            </a:r>
            <a:r>
              <a:rPr lang="da-DK" dirty="0" err="1" smtClean="0">
                <a:latin typeface="Consolas" pitchFamily="49" charset="0"/>
              </a:rPr>
              <a:t>obj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endParaRPr lang="it-IT" dirty="0" smtClean="0">
              <a:latin typeface="Consolas" pitchFamily="49" charset="0"/>
            </a:endParaRPr>
          </a:p>
          <a:p>
            <a:r>
              <a:rPr lang="it-IT" dirty="0" smtClean="0">
                <a:latin typeface="Consolas" pitchFamily="49" charset="0"/>
              </a:rPr>
              <a:t>Predicate&lt;int&gt; p = </a:t>
            </a:r>
            <a:r>
              <a:rPr lang="it-IT" b="1" dirty="0" smtClean="0">
                <a:latin typeface="Consolas" pitchFamily="49" charset="0"/>
              </a:rPr>
              <a:t>( i =&gt; i == 87 );</a:t>
            </a:r>
            <a:endParaRPr lang="da-DK" b="1" dirty="0" smtClean="0">
              <a:latin typeface="Consolas" pitchFamily="49" charset="0"/>
            </a:endParaRP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01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Quiz: Lambda Expressions – Right or Wrong?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0763" y="1499035"/>
            <a:ext cx="871296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p.NewInfo</a:t>
            </a:r>
            <a:r>
              <a:rPr lang="da-DK" dirty="0" smtClean="0">
                <a:latin typeface="Consolas" pitchFamily="49" charset="0"/>
              </a:rPr>
              <a:t> += e =&gt;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"New info: {0}", </a:t>
            </a:r>
            <a:r>
              <a:rPr lang="da-DK" dirty="0" err="1" smtClean="0">
                <a:latin typeface="Consolas" pitchFamily="49" charset="0"/>
              </a:rPr>
              <a:t>e.TimeStamp</a:t>
            </a:r>
            <a:r>
              <a:rPr lang="da-DK" dirty="0" smtClean="0">
                <a:latin typeface="Consolas" pitchFamily="49" charset="0"/>
              </a:rPr>
              <a:t> 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0763" y="2000056"/>
            <a:ext cx="8713725" cy="3413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it-IT" dirty="0" smtClean="0">
                <a:latin typeface="Consolas" pitchFamily="49" charset="0"/>
              </a:rPr>
              <a:t>Predicate&lt;int&gt; p = ( i =&gt; i * 42 );</a:t>
            </a:r>
            <a:endParaRPr lang="da-DK" dirty="0" smtClean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0763" y="2485201"/>
            <a:ext cx="8708144" cy="58260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List&lt;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&gt; list = new List&lt;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&gt;{ 42, 87, 112, 59, 33, 128 };</a:t>
            </a:r>
          </a:p>
          <a:p>
            <a:r>
              <a:rPr lang="da-DK" dirty="0" err="1" smtClean="0">
                <a:latin typeface="Consolas" pitchFamily="49" charset="0"/>
              </a:rPr>
              <a:t>List&lt;int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unfiltered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list.FindAll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=&gt; true );</a:t>
            </a:r>
            <a:endParaRPr lang="da-DK" dirty="0" smtClean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0763" y="3211633"/>
            <a:ext cx="8713725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List&lt;int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unfiltered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list.FindAll</a:t>
            </a:r>
            <a:r>
              <a:rPr lang="en-US" dirty="0" smtClean="0">
                <a:latin typeface="Consolas" pitchFamily="49" charset="0"/>
              </a:rPr>
              <a:t>( () =&gt; true );</a:t>
            </a:r>
            <a:endParaRPr lang="da-DK" dirty="0" smtClean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0763" y="4566087"/>
            <a:ext cx="8713725" cy="145520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int</a:t>
            </a:r>
            <a:r>
              <a:rPr lang="da-DK" dirty="0" smtClean="0">
                <a:latin typeface="Consolas" pitchFamily="49" charset="0"/>
              </a:rPr>
              <a:t> j = 112;</a:t>
            </a:r>
          </a:p>
          <a:p>
            <a:r>
              <a:rPr lang="da-DK" dirty="0" err="1" smtClean="0">
                <a:latin typeface="Consolas" pitchFamily="49" charset="0"/>
              </a:rPr>
              <a:t>List&lt;int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filtered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list.FindAll</a:t>
            </a:r>
            <a:r>
              <a:rPr lang="da-DK" dirty="0" smtClean="0">
                <a:latin typeface="Consolas" pitchFamily="49" charset="0"/>
              </a:rPr>
              <a:t>( i =&gt;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i != j;</a:t>
            </a:r>
          </a:p>
          <a:p>
            <a:r>
              <a:rPr lang="da-DK" dirty="0" smtClean="0">
                <a:latin typeface="Consolas" pitchFamily="49" charset="0"/>
              </a:rPr>
              <a:t>} 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50763" y="3712654"/>
            <a:ext cx="8713725" cy="70960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List&lt;int</a:t>
            </a:r>
            <a:r>
              <a:rPr lang="da-DK" dirty="0" smtClean="0">
                <a:latin typeface="Consolas" pitchFamily="49" charset="0"/>
              </a:rPr>
              <a:t>&gt; </a:t>
            </a:r>
            <a:r>
              <a:rPr lang="da-DK" dirty="0" err="1" smtClean="0">
                <a:latin typeface="Consolas" pitchFamily="49" charset="0"/>
              </a:rPr>
              <a:t>filtered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list.FindAll</a:t>
            </a:r>
            <a:r>
              <a:rPr lang="da-DK" dirty="0" smtClean="0">
                <a:latin typeface="Consolas" pitchFamily="49" charset="0"/>
              </a:rPr>
              <a:t>( i =&gt; {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i );</a:t>
            </a:r>
          </a:p>
          <a:p>
            <a:r>
              <a:rPr lang="da-DK" dirty="0" smtClean="0">
                <a:latin typeface="Consolas" pitchFamily="49" charset="0"/>
              </a:rPr>
              <a:t>                                       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i &lt; 87; } );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pic>
        <p:nvPicPr>
          <p:cNvPr id="11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36799" y="1417638"/>
            <a:ext cx="228600" cy="228601"/>
          </a:xfrm>
          <a:prstGeom prst="rect">
            <a:avLst/>
          </a:prstGeom>
          <a:noFill/>
        </p:spPr>
      </p:pic>
      <p:pic>
        <p:nvPicPr>
          <p:cNvPr id="12" name="Picture 11" descr="C:\DSE\Icon Experience\V Collections\v_collections_png\basic_foundation\24x24\plain\check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36799" y="2460965"/>
            <a:ext cx="228600" cy="228600"/>
          </a:xfrm>
          <a:prstGeom prst="rect">
            <a:avLst/>
          </a:prstGeom>
          <a:noFill/>
        </p:spPr>
      </p:pic>
      <p:pic>
        <p:nvPicPr>
          <p:cNvPr id="13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36799" y="1885755"/>
            <a:ext cx="228600" cy="228601"/>
          </a:xfrm>
          <a:prstGeom prst="rect">
            <a:avLst/>
          </a:prstGeom>
          <a:noFill/>
        </p:spPr>
      </p:pic>
      <p:pic>
        <p:nvPicPr>
          <p:cNvPr id="14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36799" y="3114667"/>
            <a:ext cx="228600" cy="228601"/>
          </a:xfrm>
          <a:prstGeom prst="rect">
            <a:avLst/>
          </a:prstGeom>
          <a:noFill/>
        </p:spPr>
      </p:pic>
      <p:pic>
        <p:nvPicPr>
          <p:cNvPr id="15" name="Picture 14" descr="C:\DSE\Icon Experience\V Collections\v_collections_png\basic_foundation\24x24\plain\check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36799" y="3713120"/>
            <a:ext cx="228600" cy="228600"/>
          </a:xfrm>
          <a:prstGeom prst="rect">
            <a:avLst/>
          </a:prstGeom>
          <a:noFill/>
        </p:spPr>
      </p:pic>
      <p:pic>
        <p:nvPicPr>
          <p:cNvPr id="16" name="Picture 15" descr="C:\DSE\Icon Experience\V Collections\v_collections_png\basic_foundation\24x24\plain\check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36799" y="4530942"/>
            <a:ext cx="228600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693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Delegates</a:t>
            </a:r>
          </a:p>
          <a:p>
            <a:pPr eaLnBrk="1" hangingPunct="1"/>
            <a:r>
              <a:rPr lang="en-US" dirty="0" smtClean="0"/>
              <a:t>Events</a:t>
            </a:r>
          </a:p>
          <a:p>
            <a:pPr eaLnBrk="1" hangingPunct="1"/>
            <a:r>
              <a:rPr lang="en-US" dirty="0" smtClean="0"/>
              <a:t>Anonymous Methods and Lambda Expressions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231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206" y="1196752"/>
            <a:ext cx="88569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   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delegate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List&lt;Customer&gt; _customers = new List&lt;Customer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string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new Customer( name 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callback(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_tracker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     public void Add( string name 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   }</a:t>
            </a:r>
          </a:p>
          <a:p>
            <a:endParaRPr lang="en-US" sz="1400" dirty="0" smtClean="0"/>
          </a:p>
          <a:p>
            <a:pPr marL="109728" indent="0">
              <a:buSzPct val="100000"/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1403648" y="4698981"/>
            <a:ext cx="6559815" cy="1440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1115616" y="5124261"/>
            <a:ext cx="6559815" cy="1685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827584" y="3411910"/>
            <a:ext cx="6559815" cy="1611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28840" y="5574035"/>
            <a:ext cx="8219256" cy="60927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You need to ensure that a Customer with the specified name is added when </a:t>
            </a:r>
            <a:r>
              <a:rPr lang="en-US" dirty="0" err="1" smtClean="0"/>
              <a:t>Handler.Add</a:t>
            </a:r>
            <a:r>
              <a:rPr lang="en-US" dirty="0" smtClean="0"/>
              <a:t>() is called. What should you do?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5886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206" y="1196752"/>
            <a:ext cx="88569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   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delegate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List&lt;Customer&gt; _customers = new List&lt;Customer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string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new Customer( name 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callback(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_tracker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     public void Add( string name 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        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PrintCustomerCount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      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void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PrintCustomerCount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{ ... }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   }</a:t>
            </a:r>
          </a:p>
          <a:p>
            <a:endParaRPr lang="en-US" sz="1400" dirty="0" smtClean="0"/>
          </a:p>
          <a:p>
            <a:pPr marL="109728" indent="0">
              <a:buSzPct val="100000"/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47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206" y="1196752"/>
            <a:ext cx="88569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   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delegate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List&lt;Customer&gt; _customers = new List&lt;Customer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string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new Customer( name 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callback(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  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 void </a:t>
            </a:r>
            <a:r>
              <a:rPr lang="en-US" sz="14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AddCustomerDelegate</a:t>
            </a:r>
            <a:r>
              <a:rPr lang="en-US" sz="1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name,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_tracker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     public void Add( string name 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        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AddCustomerDelegate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 = (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=&gt; { ... };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   }</a:t>
            </a:r>
          </a:p>
          <a:p>
            <a:endParaRPr lang="en-US" sz="1400" dirty="0" smtClean="0"/>
          </a:p>
          <a:p>
            <a:pPr marL="109728" indent="0">
              <a:buSzPct val="100000"/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38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206" y="1196752"/>
            <a:ext cx="88569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   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delegate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List&lt;Customer&gt; _customers = new List&lt;Customer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string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new Customer( name 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callback(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  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delegate void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AddCustomerDelegate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</a:t>
            </a:r>
            <a:r>
              <a:rPr lang="en-US" sz="1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_tracker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     public void Add( string name 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        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AddCustomerDelegate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 = t =&gt; { ... };</a:t>
            </a:r>
            <a:b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        del( _tracker );</a:t>
            </a:r>
            <a:b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   }</a:t>
            </a:r>
          </a:p>
          <a:p>
            <a:endParaRPr lang="en-US" sz="1400" dirty="0" smtClean="0"/>
          </a:p>
          <a:p>
            <a:pPr marL="109728" indent="0">
              <a:buSzPct val="100000"/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99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We have covered values in C#</a:t>
            </a:r>
          </a:p>
          <a:p>
            <a:pPr eaLnBrk="1" hangingPunct="1"/>
            <a:r>
              <a:rPr lang="en-US" sz="2400" dirty="0" smtClean="0"/>
              <a:t>We have covered references to objects in C#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It is in fact also possible to construct type-safe references to methods</a:t>
            </a:r>
          </a:p>
          <a:p>
            <a:pPr lvl="1" eaLnBrk="1" hangingPunct="1"/>
            <a:r>
              <a:rPr lang="en-US" sz="2000" dirty="0" smtClean="0"/>
              <a:t>Or possibly a list of methods</a:t>
            </a:r>
          </a:p>
          <a:p>
            <a:pPr eaLnBrk="1" hangingPunct="1"/>
            <a:r>
              <a:rPr lang="en-US" sz="2400" dirty="0" smtClean="0"/>
              <a:t>Thus method invocation is delegated to such an entities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These entities are called </a:t>
            </a:r>
            <a:r>
              <a:rPr lang="en-US" sz="2400" i="1" dirty="0" smtClean="0"/>
              <a:t>Delegates</a:t>
            </a:r>
            <a:r>
              <a:rPr lang="en-US" sz="2400" dirty="0" smtClean="0"/>
              <a:t> and form the basis for event-driven programming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Introducing Delegates</a:t>
            </a:r>
          </a:p>
        </p:txBody>
      </p:sp>
    </p:spTree>
    <p:extLst>
      <p:ext uri="{BB962C8B-B14F-4D97-AF65-F5344CB8AC3E}">
        <p14:creationId xmlns:p14="http://schemas.microsoft.com/office/powerpoint/2010/main" val="344536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206" y="1196752"/>
            <a:ext cx="8856984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   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delegate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List&lt;Customer&gt; _customers = new List&lt;Customer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AddCustomer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string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AddCustomerCallback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new Customer( name 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callback( _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_tracker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CustomerTracker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     public void Add( string name 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  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         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tracker.AddCustomer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name, delegate(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{ ... } );</a:t>
            </a:r>
            <a:br>
              <a:rPr lang="en-US" sz="14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   }</a:t>
            </a:r>
          </a:p>
          <a:p>
            <a:endParaRPr lang="en-US" sz="1400" dirty="0" smtClean="0"/>
          </a:p>
          <a:p>
            <a:pPr marL="109728" indent="0">
              <a:buSzPct val="100000"/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11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Answer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1556792"/>
            <a:ext cx="7692442" cy="4320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272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Use the </a:t>
            </a:r>
            <a:r>
              <a:rPr lang="en-US" sz="2000" dirty="0" smtClean="0">
                <a:latin typeface="Consolas" pitchFamily="49" charset="0"/>
              </a:rPr>
              <a:t>delegate</a:t>
            </a:r>
            <a:r>
              <a:rPr lang="en-US" sz="2000" dirty="0" smtClean="0"/>
              <a:t> keyword to define delegates</a:t>
            </a:r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Instances of this type are references to methods with this signature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You can define delegates with any legal signature</a:t>
            </a:r>
          </a:p>
          <a:p>
            <a:pPr eaLnBrk="1" hangingPunct="1"/>
            <a:r>
              <a:rPr lang="en-US" sz="2000" dirty="0" smtClean="0"/>
              <a:t>Delegates can reference both static and instance methods with the same syntax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Defining a Delegate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62" y="1891837"/>
            <a:ext cx="7315746" cy="36004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public </a:t>
            </a:r>
            <a:r>
              <a:rPr lang="en-US" b="1" dirty="0" smtClean="0">
                <a:latin typeface="Consolas" pitchFamily="49" charset="0"/>
              </a:rPr>
              <a:t>delegate void </a:t>
            </a:r>
            <a:r>
              <a:rPr lang="en-US" b="1" dirty="0" err="1" smtClean="0">
                <a:latin typeface="Consolas" pitchFamily="49" charset="0"/>
              </a:rPr>
              <a:t>MathOperation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,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j )</a:t>
            </a:r>
            <a:r>
              <a:rPr lang="en-US" dirty="0" smtClean="0">
                <a:latin typeface="Consolas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35498" y="2894667"/>
            <a:ext cx="7315746" cy="118240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class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SimpleMath</a:t>
            </a:r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public static </a:t>
            </a:r>
            <a:r>
              <a:rPr lang="en-US" b="1" dirty="0" smtClean="0">
                <a:latin typeface="Consolas" pitchFamily="49" charset="0"/>
              </a:rPr>
              <a:t>void Add(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, </a:t>
            </a:r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j ) </a:t>
            </a:r>
            <a:r>
              <a:rPr lang="en-US" dirty="0" smtClean="0">
                <a:latin typeface="Consolas" pitchFamily="49" charset="0"/>
              </a:rPr>
              <a:t>{ ...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35498" y="4169396"/>
            <a:ext cx="7315746" cy="33303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MathOperation</a:t>
            </a:r>
            <a:r>
              <a:rPr lang="en-US" dirty="0" smtClean="0">
                <a:latin typeface="Consolas" pitchFamily="49" charset="0"/>
              </a:rPr>
              <a:t> m = new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MathOperation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SimpleMath.Add</a:t>
            </a:r>
            <a:r>
              <a:rPr lang="en-US" b="1" dirty="0" smtClean="0">
                <a:latin typeface="Consolas" pitchFamily="49" charset="0"/>
              </a:rPr>
              <a:t> 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This feature allows you to use delegates with the method name only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is still type-safe..!</a:t>
            </a:r>
          </a:p>
          <a:p>
            <a:pPr eaLnBrk="1" hangingPunct="1"/>
            <a:r>
              <a:rPr lang="en-US" sz="2000" dirty="0" smtClean="0"/>
              <a:t>C# compiler just silently does the conversion for us</a:t>
            </a:r>
          </a:p>
          <a:p>
            <a:pPr eaLnBrk="1" hangingPunct="1"/>
            <a:r>
              <a:rPr lang="en-US" sz="2000" dirty="0" smtClean="0"/>
              <a:t>Much more convenient, maintainable, and readable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Use this whenever you can!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Method Group Conversions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224" y="2071678"/>
            <a:ext cx="7715304" cy="41753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err="1">
                <a:latin typeface="Consolas" pitchFamily="49" charset="0"/>
              </a:rPr>
              <a:t>MathOperation</a:t>
            </a:r>
            <a:r>
              <a:rPr lang="en-US" b="1" dirty="0">
                <a:latin typeface="Consolas" pitchFamily="49" charset="0"/>
              </a:rPr>
              <a:t> m =</a:t>
            </a:r>
            <a:r>
              <a:rPr lang="en-US" dirty="0">
                <a:latin typeface="Consolas" pitchFamily="49" charset="0"/>
              </a:rPr>
              <a:t> new </a:t>
            </a:r>
            <a:r>
              <a:rPr lang="en-US" dirty="0" err="1">
                <a:latin typeface="Consolas" pitchFamily="49" charset="0"/>
              </a:rPr>
              <a:t>MathOperation</a:t>
            </a:r>
            <a:r>
              <a:rPr lang="en-US" dirty="0">
                <a:latin typeface="Consolas" pitchFamily="49" charset="0"/>
              </a:rPr>
              <a:t>( </a:t>
            </a:r>
            <a:r>
              <a:rPr lang="en-US" b="1" dirty="0" err="1">
                <a:latin typeface="Consolas" pitchFamily="49" charset="0"/>
              </a:rPr>
              <a:t>SimpleMath.Add</a:t>
            </a:r>
            <a:r>
              <a:rPr lang="en-US" dirty="0">
                <a:latin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57224" y="3357562"/>
            <a:ext cx="7715304" cy="35947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>
                <a:latin typeface="Consolas" pitchFamily="49" charset="0"/>
              </a:rPr>
              <a:t>MathOperation</a:t>
            </a:r>
            <a:r>
              <a:rPr lang="en-US" dirty="0">
                <a:latin typeface="Consolas" pitchFamily="49" charset="0"/>
              </a:rPr>
              <a:t> m = </a:t>
            </a:r>
            <a:r>
              <a:rPr lang="en-US" dirty="0" err="1" smtClean="0">
                <a:latin typeface="Consolas" pitchFamily="49" charset="0"/>
              </a:rPr>
              <a:t>SimpleMath.Add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endParaRPr lang="da-DK" dirty="0">
              <a:latin typeface="Consolas" pitchFamily="49" charset="0"/>
            </a:endParaRPr>
          </a:p>
        </p:txBody>
      </p:sp>
      <p:pic>
        <p:nvPicPr>
          <p:cNvPr id="12" name="Picture 11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 bwMode="auto">
          <a:xfrm>
            <a:off x="3799764" y="2364165"/>
            <a:ext cx="785818" cy="1143008"/>
          </a:xfrm>
          <a:prstGeom prst="downArrow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0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 delegate can be invoked with the same syntax as method invocations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And return values are used like conventional methods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Invoking a Delegate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1923493"/>
            <a:ext cx="6429420" cy="10001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MathOperation</a:t>
            </a:r>
            <a:r>
              <a:rPr lang="en-US" dirty="0" smtClean="0">
                <a:latin typeface="Consolas" pitchFamily="49" charset="0"/>
              </a:rPr>
              <a:t> m = </a:t>
            </a:r>
            <a:r>
              <a:rPr lang="en-US" dirty="0" err="1" smtClean="0">
                <a:latin typeface="Consolas" pitchFamily="49" charset="0"/>
              </a:rPr>
              <a:t>SimpleMath.Add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...</a:t>
            </a:r>
          </a:p>
          <a:p>
            <a:r>
              <a:rPr lang="da-DK" b="1" dirty="0" smtClean="0">
                <a:latin typeface="Consolas" pitchFamily="49" charset="0"/>
              </a:rPr>
              <a:t>m( 5, 7 )</a:t>
            </a:r>
            <a:r>
              <a:rPr lang="da-DK" dirty="0" smtClean="0">
                <a:latin typeface="Consolas" pitchFamily="49" charset="0"/>
              </a:rPr>
              <a:t>;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8662" y="3672720"/>
            <a:ext cx="6437890" cy="17336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public static string </a:t>
            </a:r>
            <a:r>
              <a:rPr lang="en-US" b="1" dirty="0" err="1" smtClean="0">
                <a:latin typeface="Consolas" pitchFamily="49" charset="0"/>
              </a:rPr>
              <a:t>SayHello</a:t>
            </a:r>
            <a:r>
              <a:rPr lang="en-US" dirty="0" smtClean="0">
                <a:latin typeface="Consolas" pitchFamily="49" charset="0"/>
              </a:rPr>
              <a:t>( string name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return </a:t>
            </a:r>
            <a:r>
              <a:rPr lang="en-US" dirty="0" err="1" smtClean="0">
                <a:latin typeface="Consolas" pitchFamily="49" charset="0"/>
              </a:rPr>
              <a:t>string.Format</a:t>
            </a:r>
            <a:r>
              <a:rPr lang="en-US" dirty="0" smtClean="0">
                <a:latin typeface="Consolas" pitchFamily="49" charset="0"/>
              </a:rPr>
              <a:t>( "Hello, {0}", name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dirty="0" smtClean="0">
                <a:latin typeface="Consolas" pitchFamily="49" charset="0"/>
              </a:rPr>
              <a:t>...</a:t>
            </a:r>
          </a:p>
          <a:p>
            <a:r>
              <a:rPr lang="da-DK" dirty="0" smtClean="0">
                <a:latin typeface="Consolas" pitchFamily="49" charset="0"/>
              </a:rPr>
              <a:t>public delegate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HelloDelegate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 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28662" y="5514859"/>
            <a:ext cx="6429420" cy="63519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HelloDelegate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SayHello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hello</a:t>
            </a:r>
            <a:r>
              <a:rPr lang="da-DK" b="1" dirty="0" smtClean="0">
                <a:latin typeface="Consolas" pitchFamily="49" charset="0"/>
              </a:rPr>
              <a:t>( "World" )</a:t>
            </a:r>
            <a:r>
              <a:rPr lang="da-DK" dirty="0" smtClean="0">
                <a:latin typeface="Consolas" pitchFamily="49" charset="0"/>
              </a:rPr>
              <a:t> 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940152" y="2714620"/>
            <a:ext cx="2275186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m.Invoke</a:t>
            </a:r>
            <a:r>
              <a:rPr lang="da-DK" b="1" dirty="0" smtClean="0">
                <a:latin typeface="Consolas" pitchFamily="49" charset="0"/>
              </a:rPr>
              <a:t>( 5, 7 );</a:t>
            </a:r>
            <a:endParaRPr lang="en-US" b="1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7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C# delegates are in fact multicasting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Each delegate actually references a </a:t>
            </a:r>
            <a:r>
              <a:rPr lang="en-US" sz="2000" i="1" dirty="0" smtClean="0"/>
              <a:t>list of methods</a:t>
            </a:r>
            <a:r>
              <a:rPr lang="en-US" sz="2000" dirty="0" smtClean="0"/>
              <a:t> to be invoked – not just a single method!</a:t>
            </a:r>
          </a:p>
          <a:p>
            <a:pPr eaLnBrk="1" hangingPunct="1"/>
            <a:r>
              <a:rPr lang="en-US" sz="2000" dirty="0" smtClean="0"/>
              <a:t>It has an internal invocation list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Multicasting Delegates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7242" y="1857599"/>
            <a:ext cx="6823110" cy="99360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MathOperation</a:t>
            </a:r>
            <a:r>
              <a:rPr lang="en-US" dirty="0" smtClean="0">
                <a:latin typeface="Consolas" pitchFamily="49" charset="0"/>
              </a:rPr>
              <a:t> m = </a:t>
            </a:r>
            <a:r>
              <a:rPr lang="en-US" dirty="0" err="1" smtClean="0">
                <a:latin typeface="Consolas" pitchFamily="49" charset="0"/>
              </a:rPr>
              <a:t>SimpleMath.Add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m </a:t>
            </a:r>
            <a:r>
              <a:rPr lang="da-DK" b="1" dirty="0" smtClean="0">
                <a:latin typeface="Consolas" pitchFamily="49" charset="0"/>
              </a:rPr>
              <a:t>+=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SimpleMath.Multiply</a:t>
            </a:r>
            <a:r>
              <a:rPr lang="da-DK" dirty="0" smtClean="0">
                <a:latin typeface="Consolas" pitchFamily="49" charset="0"/>
              </a:rPr>
              <a:t>;</a:t>
            </a:r>
            <a:endParaRPr lang="en-US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m( 5, 7 );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7242" y="4077072"/>
            <a:ext cx="6823110" cy="15617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foreach</a:t>
            </a:r>
            <a:r>
              <a:rPr lang="da-DK" dirty="0" smtClean="0">
                <a:latin typeface="Consolas" pitchFamily="49" charset="0"/>
              </a:rPr>
              <a:t>( Delegate d in </a:t>
            </a:r>
            <a:r>
              <a:rPr lang="da-DK" dirty="0" err="1" smtClean="0">
                <a:latin typeface="Consolas" pitchFamily="49" charset="0"/>
              </a:rPr>
              <a:t>m.</a:t>
            </a:r>
            <a:r>
              <a:rPr lang="da-DK" b="1" dirty="0" err="1" smtClean="0">
                <a:latin typeface="Consolas" pitchFamily="49" charset="0"/>
              </a:rPr>
              <a:t>GetInvocationList</a:t>
            </a:r>
            <a:r>
              <a:rPr lang="da-DK" b="1" dirty="0" smtClean="0">
                <a:latin typeface="Consolas" pitchFamily="49" charset="0"/>
              </a:rPr>
              <a:t>()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Method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: {0}", </a:t>
            </a:r>
            <a:r>
              <a:rPr lang="da-DK" b="1" dirty="0" err="1" smtClean="0">
                <a:latin typeface="Consolas" pitchFamily="49" charset="0"/>
              </a:rPr>
              <a:t>d.Method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"Type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: {0}", </a:t>
            </a:r>
            <a:r>
              <a:rPr lang="da-DK" b="1" dirty="0" err="1" smtClean="0">
                <a:latin typeface="Consolas" pitchFamily="49" charset="0"/>
              </a:rPr>
              <a:t>d.Target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81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As demonstrated earlier, the </a:t>
            </a:r>
            <a:r>
              <a:rPr lang="en-US" sz="2000" dirty="0" smtClean="0">
                <a:latin typeface="Consolas" pitchFamily="49" charset="0"/>
              </a:rPr>
              <a:t>+=</a:t>
            </a:r>
            <a:r>
              <a:rPr lang="en-US" sz="2000" dirty="0" smtClean="0"/>
              <a:t> operator adds a target to the invocation list.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In a similar vein, the </a:t>
            </a:r>
            <a:r>
              <a:rPr lang="en-US" sz="2000" dirty="0" smtClean="0">
                <a:latin typeface="Consolas" pitchFamily="49" charset="0"/>
              </a:rPr>
              <a:t>-=</a:t>
            </a:r>
            <a:r>
              <a:rPr lang="en-US" sz="2000" dirty="0" smtClean="0"/>
              <a:t> operator removes targets from the invocation list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Note: It doesn’t have to be the exact same reference which was added.</a:t>
            </a:r>
          </a:p>
          <a:p>
            <a:pPr lvl="1" eaLnBrk="1" hangingPunct="1"/>
            <a:r>
              <a:rPr lang="en-US" sz="1800" dirty="0" smtClean="0"/>
              <a:t>So you don’t have to store original reference</a:t>
            </a:r>
          </a:p>
          <a:p>
            <a:pPr lvl="1" eaLnBrk="1" hangingPunct="1"/>
            <a:r>
              <a:rPr lang="en-US" sz="1800" dirty="0" smtClean="0"/>
              <a:t>Equality will ensure that the correct target gets removed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Removing Targets from Invocation List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7584" y="2204864"/>
            <a:ext cx="6429420" cy="172528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MathOperation</a:t>
            </a:r>
            <a:r>
              <a:rPr lang="da-DK" dirty="0" smtClean="0">
                <a:latin typeface="Consolas" pitchFamily="49" charset="0"/>
              </a:rPr>
              <a:t> m = </a:t>
            </a:r>
            <a:r>
              <a:rPr lang="da-DK" dirty="0" err="1" smtClean="0">
                <a:latin typeface="Consolas" pitchFamily="49" charset="0"/>
              </a:rPr>
              <a:t>null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m += </a:t>
            </a:r>
            <a:r>
              <a:rPr lang="da-DK" dirty="0" err="1" smtClean="0">
                <a:latin typeface="Consolas" pitchFamily="49" charset="0"/>
              </a:rPr>
              <a:t>SimpleMath.Add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m += </a:t>
            </a:r>
            <a:r>
              <a:rPr lang="da-DK" dirty="0" err="1" smtClean="0">
                <a:latin typeface="Consolas" pitchFamily="49" charset="0"/>
              </a:rPr>
              <a:t>SimpleMath.Multiply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...</a:t>
            </a:r>
          </a:p>
          <a:p>
            <a:r>
              <a:rPr lang="da-DK" dirty="0" smtClean="0">
                <a:latin typeface="Consolas" pitchFamily="49" charset="0"/>
              </a:rPr>
              <a:t>m </a:t>
            </a:r>
            <a:r>
              <a:rPr lang="da-DK" b="1" dirty="0" smtClean="0">
                <a:latin typeface="Consolas" pitchFamily="49" charset="0"/>
              </a:rPr>
              <a:t>-=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SimpleMath.Add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m( 5, 7 );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2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Delegates can be supplied as parameters to methods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Similarly, delegates can be returned from methods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Delegates as Parameters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62" y="1916832"/>
            <a:ext cx="7459762" cy="230573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static void </a:t>
            </a:r>
            <a:r>
              <a:rPr lang="en-US" dirty="0" err="1" smtClean="0">
                <a:latin typeface="Consolas" pitchFamily="49" charset="0"/>
              </a:rPr>
              <a:t>ShowInvocationList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smtClean="0">
                <a:latin typeface="Consolas" pitchFamily="49" charset="0"/>
              </a:rPr>
              <a:t>Delegate del 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foreach</a:t>
            </a:r>
            <a:r>
              <a:rPr lang="da-DK" dirty="0" smtClean="0">
                <a:latin typeface="Consolas" pitchFamily="49" charset="0"/>
              </a:rPr>
              <a:t>( Delegate d in </a:t>
            </a:r>
            <a:r>
              <a:rPr lang="da-DK" b="1" dirty="0" err="1" smtClean="0">
                <a:latin typeface="Consolas" pitchFamily="49" charset="0"/>
              </a:rPr>
              <a:t>del</a:t>
            </a:r>
            <a:r>
              <a:rPr lang="da-DK" dirty="0" err="1" smtClean="0">
                <a:latin typeface="Consolas" pitchFamily="49" charset="0"/>
              </a:rPr>
              <a:t>.GetInvocationList</a:t>
            </a:r>
            <a:r>
              <a:rPr lang="da-DK" dirty="0" smtClean="0">
                <a:latin typeface="Consolas" pitchFamily="49" charset="0"/>
              </a:rPr>
              <a:t>()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Method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: {0}", </a:t>
            </a:r>
            <a:r>
              <a:rPr lang="da-DK" dirty="0" err="1" smtClean="0">
                <a:latin typeface="Consolas" pitchFamily="49" charset="0"/>
              </a:rPr>
              <a:t>d.Method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"Type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: {0}", </a:t>
            </a:r>
            <a:r>
              <a:rPr lang="da-DK" dirty="0" err="1" smtClean="0">
                <a:latin typeface="Consolas" pitchFamily="49" charset="0"/>
              </a:rPr>
              <a:t>d.Target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62" y="4701344"/>
            <a:ext cx="7459762" cy="11589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static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MathOperation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CreateDelegate</a:t>
            </a:r>
            <a:r>
              <a:rPr lang="da-DK" dirty="0" smtClean="0">
                <a:latin typeface="Consolas" pitchFamily="49" charset="0"/>
              </a:rPr>
              <a:t>()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return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SimpleMath.Add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157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11851</TotalTime>
  <Words>2248</Words>
  <Application>Microsoft Macintosh PowerPoint</Application>
  <PresentationFormat>On-screen Show (4:3)</PresentationFormat>
  <Paragraphs>419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Calibri</vt:lpstr>
      <vt:lpstr>Consolas</vt:lpstr>
      <vt:lpstr>Segoe UI Light</vt:lpstr>
      <vt:lpstr>Times</vt:lpstr>
      <vt:lpstr>Univers</vt:lpstr>
      <vt:lpstr>Wingdings</vt:lpstr>
      <vt:lpstr>Wingdings 2</vt:lpstr>
      <vt:lpstr>Wingdings 3</vt:lpstr>
      <vt:lpstr>Arial</vt:lpstr>
      <vt:lpstr>Concourse</vt:lpstr>
      <vt:lpstr>Module 09  ”Delegates, Events, and    Lambda Expressions” </vt:lpstr>
      <vt:lpstr>Agenda</vt:lpstr>
      <vt:lpstr>Introducing Delegates</vt:lpstr>
      <vt:lpstr>Defining a Delegate</vt:lpstr>
      <vt:lpstr>Method Group Conversions</vt:lpstr>
      <vt:lpstr>Invoking a Delegate</vt:lpstr>
      <vt:lpstr>Multicasting Delegates</vt:lpstr>
      <vt:lpstr>Removing Targets from Invocation List</vt:lpstr>
      <vt:lpstr>Delegates as Parameters</vt:lpstr>
      <vt:lpstr>Generic Delegates</vt:lpstr>
      <vt:lpstr>Agenda</vt:lpstr>
      <vt:lpstr>Introducing Events</vt:lpstr>
      <vt:lpstr>Button Clicks and Timer Ticks</vt:lpstr>
      <vt:lpstr>The event Keyword</vt:lpstr>
      <vt:lpstr>Event Arguments</vt:lpstr>
      <vt:lpstr>The EventHandler&lt;T&gt; Delegate</vt:lpstr>
      <vt:lpstr>Raising Events</vt:lpstr>
      <vt:lpstr>Agenda</vt:lpstr>
      <vt:lpstr>Defining Anonymous Methods</vt:lpstr>
      <vt:lpstr>Accessing Outer Variables</vt:lpstr>
      <vt:lpstr>Defining Lambda Expressions</vt:lpstr>
      <vt:lpstr>Arguments with Multiple Statements</vt:lpstr>
      <vt:lpstr>Expressions with Zero or One Parameters</vt:lpstr>
      <vt:lpstr>Quiz: Lambda Expressions – Right or Wrong?</vt:lpstr>
      <vt:lpstr>Summary</vt:lpstr>
      <vt:lpstr>Question</vt:lpstr>
      <vt:lpstr>a)</vt:lpstr>
      <vt:lpstr>b)</vt:lpstr>
      <vt:lpstr>c)</vt:lpstr>
      <vt:lpstr>d)</vt:lpstr>
      <vt:lpstr>Answer 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09 - Delegates, Events, and Lambda Expressions</dc:subject>
  <dc:creator>Jesper Gulmann Henriksen</dc:creator>
  <cp:lastModifiedBy>Martin Esmann</cp:lastModifiedBy>
  <cp:revision>1472</cp:revision>
  <dcterms:created xsi:type="dcterms:W3CDTF">2009-04-01T20:01:27Z</dcterms:created>
  <dcterms:modified xsi:type="dcterms:W3CDTF">2017-05-13T14:37:48Z</dcterms:modified>
</cp:coreProperties>
</file>