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56" r:id="rId2"/>
    <p:sldId id="1135" r:id="rId3"/>
    <p:sldId id="1170" r:id="rId4"/>
    <p:sldId id="1171" r:id="rId5"/>
    <p:sldId id="1172" r:id="rId6"/>
    <p:sldId id="1210" r:id="rId7"/>
    <p:sldId id="1174" r:id="rId8"/>
    <p:sldId id="1175" r:id="rId9"/>
    <p:sldId id="1176" r:id="rId10"/>
    <p:sldId id="1211" r:id="rId11"/>
    <p:sldId id="1182" r:id="rId12"/>
    <p:sldId id="1183" r:id="rId13"/>
    <p:sldId id="1184" r:id="rId14"/>
    <p:sldId id="1212" r:id="rId15"/>
    <p:sldId id="1186" r:id="rId16"/>
    <p:sldId id="1187" r:id="rId17"/>
    <p:sldId id="1188" r:id="rId18"/>
    <p:sldId id="1189" r:id="rId19"/>
    <p:sldId id="1190" r:id="rId20"/>
    <p:sldId id="1191" r:id="rId21"/>
    <p:sldId id="1192" r:id="rId22"/>
    <p:sldId id="1213" r:id="rId23"/>
    <p:sldId id="1194" r:id="rId24"/>
    <p:sldId id="1195" r:id="rId25"/>
    <p:sldId id="1196" r:id="rId26"/>
    <p:sldId id="1197" r:id="rId27"/>
    <p:sldId id="1198" r:id="rId28"/>
    <p:sldId id="1214" r:id="rId29"/>
    <p:sldId id="1200" r:id="rId30"/>
    <p:sldId id="1201" r:id="rId31"/>
    <p:sldId id="1202" r:id="rId32"/>
    <p:sldId id="1203" r:id="rId33"/>
    <p:sldId id="1219" r:id="rId34"/>
    <p:sldId id="1220" r:id="rId35"/>
    <p:sldId id="1216" r:id="rId36"/>
    <p:sldId id="1215" r:id="rId37"/>
    <p:sldId id="1218" r:id="rId38"/>
    <p:sldId id="1204" r:id="rId39"/>
    <p:sldId id="1217" r:id="rId40"/>
    <p:sldId id="1131" r:id="rId41"/>
    <p:sldId id="1221" r:id="rId42"/>
    <p:sldId id="741" r:id="rId43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74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8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Motivation for LINQ is different for every person you ask</a:t>
            </a:r>
            <a:r>
              <a:rPr lang="en-US" baseline="0" dirty="0" smtClean="0">
                <a:latin typeface="Times" pitchFamily="48" charset="0"/>
              </a:rPr>
              <a:t> as each individual stressing distinct aspects of LINQ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Briefly discuss each motivational pillar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New feature in C# 3.0. The sole reason for the previous module!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3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Times" pitchFamily="48" charset="0"/>
              </a:rPr>
              <a:t>Briefly</a:t>
            </a:r>
            <a:r>
              <a:rPr lang="en-US" baseline="0" dirty="0" smtClean="0">
                <a:latin typeface="Times" pitchFamily="48" charset="0"/>
              </a:rPr>
              <a:t> discuss each. </a:t>
            </a:r>
            <a:r>
              <a:rPr lang="en-US" dirty="0" smtClean="0"/>
              <a:t>The list of components grow with time.</a:t>
            </a: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that there is more LINQ in the book.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This course focuses on LINQ to Objects, which are LINQ over .NET objects implementing </a:t>
            </a:r>
            <a:r>
              <a:rPr lang="en-US" baseline="0" dirty="0" err="1" smtClean="0">
                <a:latin typeface="Times" pitchFamily="48" charset="0"/>
              </a:rPr>
              <a:t>IEnumerable</a:t>
            </a:r>
            <a:r>
              <a:rPr lang="en-US" baseline="0" dirty="0" smtClean="0">
                <a:latin typeface="Times" pitchFamily="48" charset="0"/>
              </a:rPr>
              <a:t>&lt;T&gt;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LINQ is strongly typed and extendable</a:t>
            </a:r>
          </a:p>
        </p:txBody>
      </p:sp>
    </p:spTree>
    <p:extLst>
      <p:ext uri="{BB962C8B-B14F-4D97-AF65-F5344CB8AC3E}">
        <p14:creationId xmlns:p14="http://schemas.microsoft.com/office/powerpoint/2010/main" val="63402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LINQ</a:t>
            </a:r>
            <a:r>
              <a:rPr lang="en-US" baseline="0" dirty="0" smtClean="0">
                <a:latin typeface="Times" pitchFamily="48" charset="0"/>
              </a:rPr>
              <a:t> to Objects is facilitated out-of-the-box when creating a new application project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From now on we will call it “LINQ” instead of “LINQ to Objects”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66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75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Give a flavor</a:t>
            </a:r>
            <a:r>
              <a:rPr lang="en-US" baseline="0" dirty="0" smtClean="0">
                <a:latin typeface="Times" pitchFamily="48" charset="0"/>
              </a:rPr>
              <a:t> of why this accomplishes the task.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Explain that this is the nature of SQL queries albeit the order in the syntax is changed.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Run the program and see the results.</a:t>
            </a:r>
          </a:p>
          <a:p>
            <a:pPr>
              <a:buFont typeface="Arial" pitchFamily="34" charset="0"/>
              <a:buNone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44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Type is </a:t>
            </a:r>
            <a:r>
              <a:rPr lang="en-US" dirty="0" err="1" smtClean="0">
                <a:latin typeface="Times" pitchFamily="48" charset="0"/>
              </a:rPr>
              <a:t>IEnumerable</a:t>
            </a:r>
            <a:r>
              <a:rPr lang="en-US" dirty="0" smtClean="0">
                <a:latin typeface="Times" pitchFamily="48" charset="0"/>
              </a:rPr>
              <a:t>&lt;</a:t>
            </a:r>
            <a:r>
              <a:rPr lang="en-US" dirty="0" err="1" smtClean="0">
                <a:latin typeface="Times" pitchFamily="48" charset="0"/>
              </a:rPr>
              <a:t>int</a:t>
            </a:r>
            <a:r>
              <a:rPr lang="en-US" dirty="0" smtClean="0">
                <a:latin typeface="Times" pitchFamily="48" charset="0"/>
              </a:rPr>
              <a:t>&gt;. The same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baseline="0" dirty="0" err="1" smtClean="0">
                <a:latin typeface="Times" pitchFamily="48" charset="0"/>
              </a:rPr>
              <a:t>foreach</a:t>
            </a:r>
            <a:r>
              <a:rPr lang="en-US" baseline="0" dirty="0" smtClean="0">
                <a:latin typeface="Times" pitchFamily="48" charset="0"/>
              </a:rPr>
              <a:t> from previous slide cannot be used, so change that variable to </a:t>
            </a:r>
            <a:r>
              <a:rPr lang="en-US" baseline="0" dirty="0" err="1" smtClean="0">
                <a:latin typeface="Times" pitchFamily="48" charset="0"/>
              </a:rPr>
              <a:t>var</a:t>
            </a: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Try doing a “select </a:t>
            </a:r>
            <a:r>
              <a:rPr lang="en-US" baseline="0" dirty="0" err="1" smtClean="0">
                <a:latin typeface="Times" pitchFamily="48" charset="0"/>
              </a:rPr>
              <a:t>i</a:t>
            </a:r>
            <a:r>
              <a:rPr lang="en-US" baseline="0" dirty="0" smtClean="0">
                <a:latin typeface="Times" pitchFamily="48" charset="0"/>
              </a:rPr>
              <a:t> * 1.25”, which makes the expression an </a:t>
            </a:r>
            <a:r>
              <a:rPr lang="en-US" baseline="0" dirty="0" err="1" smtClean="0">
                <a:latin typeface="Times" pitchFamily="48" charset="0"/>
              </a:rPr>
              <a:t>IEnumerable</a:t>
            </a:r>
            <a:r>
              <a:rPr lang="en-US" baseline="0" dirty="0" smtClean="0">
                <a:latin typeface="Times" pitchFamily="48" charset="0"/>
              </a:rPr>
              <a:t>&lt;double&gt;, so change that query variable to </a:t>
            </a:r>
            <a:r>
              <a:rPr lang="en-US" baseline="0" dirty="0" err="1" smtClean="0">
                <a:latin typeface="Times" pitchFamily="48" charset="0"/>
              </a:rPr>
              <a:t>var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28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How was the previous slide even possible??? Arrays do not implement </a:t>
            </a:r>
            <a:r>
              <a:rPr lang="en-US" dirty="0" err="1" smtClean="0"/>
              <a:t>IEnumerable</a:t>
            </a:r>
            <a:r>
              <a:rPr lang="en-US" dirty="0" smtClean="0"/>
              <a:t>&lt;T&gt;!!!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Solution: LINQ provides</a:t>
            </a:r>
            <a:r>
              <a:rPr lang="en-US" baseline="0" dirty="0" smtClean="0">
                <a:latin typeface="Times" pitchFamily="48" charset="0"/>
              </a:rPr>
              <a:t> a huge amount of extension methods to let existing types play well with LINQ query expressions and provide further operators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IntelliSense on arrays first without the using </a:t>
            </a:r>
            <a:r>
              <a:rPr lang="en-US" baseline="0" dirty="0" err="1" smtClean="0">
                <a:latin typeface="Times" pitchFamily="48" charset="0"/>
              </a:rPr>
              <a:t>System.Linq</a:t>
            </a:r>
            <a:r>
              <a:rPr lang="en-US" baseline="0" dirty="0" smtClean="0">
                <a:latin typeface="Times" pitchFamily="48" charset="0"/>
              </a:rPr>
              <a:t> then with it.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This is the helper class which makes stuff happen!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97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This is to avoid a lot of unnecessary computations which are not used anyway.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Clever!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0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5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94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3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First</a:t>
            </a:r>
            <a:r>
              <a:rPr lang="en-US" baseline="0" dirty="0" smtClean="0">
                <a:latin typeface="Times" pitchFamily="48" charset="0"/>
              </a:rPr>
              <a:t> run example without </a:t>
            </a:r>
            <a:r>
              <a:rPr lang="en-US" baseline="0" dirty="0" err="1" smtClean="0">
                <a:latin typeface="Times" pitchFamily="48" charset="0"/>
              </a:rPr>
              <a:t>enumerableCars</a:t>
            </a:r>
            <a:r>
              <a:rPr lang="en-US" baseline="0" dirty="0" smtClean="0">
                <a:latin typeface="Times" pitchFamily="4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Then with it.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To illustrate </a:t>
            </a:r>
            <a:r>
              <a:rPr lang="en-US" baseline="0" dirty="0" err="1" smtClean="0">
                <a:latin typeface="Times" pitchFamily="48" charset="0"/>
              </a:rPr>
              <a:t>ToType</a:t>
            </a:r>
            <a:r>
              <a:rPr lang="en-US" baseline="0" dirty="0" smtClean="0">
                <a:latin typeface="Times" pitchFamily="48" charset="0"/>
              </a:rPr>
              <a:t>&lt;T&gt;, try inserting a string and an integer into </a:t>
            </a:r>
            <a:r>
              <a:rPr lang="en-US" baseline="0" dirty="0" err="1" smtClean="0">
                <a:latin typeface="Times" pitchFamily="48" charset="0"/>
              </a:rPr>
              <a:t>ArrayList</a:t>
            </a:r>
            <a:r>
              <a:rPr lang="en-US" baseline="0" dirty="0" smtClean="0">
                <a:latin typeface="Times" pitchFamily="48" charset="0"/>
              </a:rPr>
              <a:t>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77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44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Can in fact have multiple From</a:t>
            </a:r>
            <a:r>
              <a:rPr lang="en-US" baseline="0" dirty="0" smtClean="0">
                <a:latin typeface="Times" pitchFamily="48" charset="0"/>
              </a:rPr>
              <a:t> clauses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36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in example that condition can contain a method call etc.</a:t>
            </a:r>
          </a:p>
        </p:txBody>
      </p:sp>
    </p:spTree>
    <p:extLst>
      <p:ext uri="{BB962C8B-B14F-4D97-AF65-F5344CB8AC3E}">
        <p14:creationId xmlns:p14="http://schemas.microsoft.com/office/powerpoint/2010/main" val="4239260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2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Try a few variations</a:t>
            </a:r>
            <a:r>
              <a:rPr lang="en-US" baseline="0" dirty="0" smtClean="0">
                <a:latin typeface="Times" pitchFamily="48" charset="0"/>
              </a:rPr>
              <a:t> of criteria to order by in the accompanying example.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Can actually order by various clauses as well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49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This</a:t>
            </a:r>
            <a:r>
              <a:rPr lang="en-US" baseline="0" dirty="0" smtClean="0">
                <a:latin typeface="Times" pitchFamily="48" charset="0"/>
              </a:rPr>
              <a:t> sets the scene for investigating more non-keyword extension methods shortly.</a:t>
            </a:r>
          </a:p>
          <a:p>
            <a:pPr>
              <a:buFont typeface="Arial" pitchFamily="34" charset="0"/>
              <a:buNone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4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04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These are a few more</a:t>
            </a:r>
            <a:r>
              <a:rPr lang="en-US" baseline="0" dirty="0" smtClean="0">
                <a:latin typeface="Times" pitchFamily="48" charset="0"/>
              </a:rPr>
              <a:t> handy extension methods from </a:t>
            </a:r>
            <a:r>
              <a:rPr lang="en-US" baseline="0" dirty="0" err="1" smtClean="0">
                <a:latin typeface="Times" pitchFamily="48" charset="0"/>
              </a:rPr>
              <a:t>System.Linq.Enumerable</a:t>
            </a: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Can be invoked directly on the query as well: (from g in … select g).Count&lt;string&gt;();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1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 method is not</a:t>
            </a:r>
            <a:r>
              <a:rPr lang="en-US" baseline="0" dirty="0" smtClean="0">
                <a:latin typeface="Times" pitchFamily="48" charset="0"/>
              </a:rPr>
              <a:t> compiled with the </a:t>
            </a:r>
            <a:r>
              <a:rPr lang="en-US" baseline="0" dirty="0" err="1" smtClean="0">
                <a:latin typeface="Times" pitchFamily="48" charset="0"/>
              </a:rPr>
              <a:t>DateTime</a:t>
            </a:r>
            <a:r>
              <a:rPr lang="en-US" baseline="0" dirty="0" smtClean="0">
                <a:latin typeface="Times" pitchFamily="48" charset="0"/>
              </a:rPr>
              <a:t> type, but as an “add-on” method importing separately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25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78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 answer is NO!</a:t>
            </a:r>
          </a:p>
        </p:txBody>
      </p:sp>
    </p:spTree>
    <p:extLst>
      <p:ext uri="{BB962C8B-B14F-4D97-AF65-F5344CB8AC3E}">
        <p14:creationId xmlns:p14="http://schemas.microsoft.com/office/powerpoint/2010/main" val="1450800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None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34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15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0" dirty="0" smtClean="0">
                <a:latin typeface="Times" pitchFamily="48" charset="0"/>
              </a:rPr>
              <a:t>Wrong:</a:t>
            </a:r>
            <a:r>
              <a:rPr lang="en-US" b="0" baseline="0" dirty="0" smtClean="0">
                <a:latin typeface="Times" pitchFamily="48" charset="0"/>
              </a:rPr>
              <a:t> Type of condition expression is </a:t>
            </a:r>
            <a:r>
              <a:rPr lang="en-US" b="0" baseline="0" dirty="0" err="1" smtClean="0">
                <a:latin typeface="Times" pitchFamily="48" charset="0"/>
              </a:rPr>
              <a:t>int</a:t>
            </a:r>
            <a:r>
              <a:rPr lang="en-US" b="0" baseline="0" dirty="0" smtClean="0">
                <a:latin typeface="Times" pitchFamily="48" charset="0"/>
              </a:rPr>
              <a:t> – not </a:t>
            </a:r>
            <a:r>
              <a:rPr lang="en-US" b="0" baseline="0" dirty="0" err="1" smtClean="0">
                <a:latin typeface="Times" pitchFamily="48" charset="0"/>
              </a:rPr>
              <a:t>bool</a:t>
            </a:r>
            <a:endParaRPr lang="en-US" b="0" baseline="0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Wrong: Generic type of Except should be string – not Game (Hence: Better to leave it out altogether!)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689525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4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5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scope</a:t>
            </a:r>
            <a:r>
              <a:rPr lang="en-US" baseline="0" dirty="0" smtClean="0">
                <a:latin typeface="Times" pitchFamily="48" charset="0"/>
              </a:rPr>
              <a:t> example where “using xxx” must be included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7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Run program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Reveal its type (use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baseline="0" dirty="0" err="1" smtClean="0">
                <a:latin typeface="Times" pitchFamily="48" charset="0"/>
              </a:rPr>
              <a:t>ReflectOverAnonymousType</a:t>
            </a:r>
            <a:r>
              <a:rPr lang="en-US" baseline="0" dirty="0" smtClean="0">
                <a:latin typeface="Times" pitchFamily="48" charset="0"/>
              </a:rPr>
              <a:t> method)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8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Run</a:t>
            </a:r>
            <a:r>
              <a:rPr lang="en-US" baseline="0" dirty="0" smtClean="0">
                <a:latin typeface="Times" pitchFamily="48" charset="0"/>
              </a:rPr>
              <a:t> the accompanying example demonstrating these points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29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But anonymous types are excellent</a:t>
            </a:r>
            <a:r>
              <a:rPr lang="en-US" baseline="0" dirty="0" smtClean="0">
                <a:latin typeface="Times" pitchFamily="48" charset="0"/>
              </a:rPr>
              <a:t> for quickly modeling the shape of data instead of encapsulating functionality…!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6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file:///C:/DSE/Icon%20Experience/V%20Collections/search.html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10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Extension Methods</a:t>
            </a:r>
          </a:p>
          <a:p>
            <a:pPr eaLnBrk="1" hangingPunct="1"/>
            <a:r>
              <a:rPr lang="en-US" dirty="0" smtClean="0"/>
              <a:t>Anonymous Types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LINQ</a:t>
            </a:r>
          </a:p>
          <a:p>
            <a:r>
              <a:rPr lang="en-US" dirty="0"/>
              <a:t>First Look at LINQ Query Expressions</a:t>
            </a:r>
          </a:p>
          <a:p>
            <a:r>
              <a:rPr lang="en-US" dirty="0"/>
              <a:t>LINQ Query Keywords</a:t>
            </a:r>
          </a:p>
          <a:p>
            <a:r>
              <a:rPr lang="en-US" dirty="0"/>
              <a:t>More Query Operator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Query Variations</a:t>
            </a:r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484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LINQ = </a:t>
            </a:r>
            <a:r>
              <a:rPr lang="en-US" sz="2000" b="1" dirty="0" smtClean="0"/>
              <a:t>L</a:t>
            </a:r>
            <a:r>
              <a:rPr lang="en-US" sz="2000" dirty="0" smtClean="0"/>
              <a:t>anguage </a:t>
            </a:r>
            <a:r>
              <a:rPr lang="en-US" sz="2000" b="1" dirty="0" err="1" smtClean="0"/>
              <a:t>IN</a:t>
            </a:r>
            <a:r>
              <a:rPr lang="en-US" sz="2000" dirty="0" err="1" smtClean="0"/>
              <a:t>tegrated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uery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Several distinct motivations for LINQ</a:t>
            </a:r>
          </a:p>
          <a:p>
            <a:pPr lvl="1" eaLnBrk="1" hangingPunct="1"/>
            <a:r>
              <a:rPr lang="en-US" sz="1800" dirty="0" smtClean="0"/>
              <a:t>Uniform programming model for any kind of data</a:t>
            </a:r>
          </a:p>
          <a:p>
            <a:pPr lvl="1" eaLnBrk="1" hangingPunct="1"/>
            <a:r>
              <a:rPr lang="en-US" sz="1800" dirty="0" smtClean="0"/>
              <a:t>A better tool for embedding SQL queries into type-safe code</a:t>
            </a:r>
          </a:p>
          <a:p>
            <a:pPr lvl="1" eaLnBrk="1" hangingPunct="1"/>
            <a:r>
              <a:rPr lang="en-US" sz="1800" dirty="0" smtClean="0"/>
              <a:t>Another data abstraction layer</a:t>
            </a:r>
          </a:p>
          <a:p>
            <a:pPr lvl="1" eaLnBrk="1" hangingPunct="1"/>
            <a:r>
              <a:rPr lang="en-US" sz="1800" dirty="0" smtClean="0"/>
              <a:t>…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All of these descriptions to some extent hold true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for LINQ</a:t>
            </a:r>
          </a:p>
        </p:txBody>
      </p:sp>
    </p:spTree>
    <p:extLst>
      <p:ext uri="{BB962C8B-B14F-4D97-AF65-F5344CB8AC3E}">
        <p14:creationId xmlns:p14="http://schemas.microsoft.com/office/powerpoint/2010/main" val="366700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/>
              <a:t>LINQ to Objects</a:t>
            </a:r>
          </a:p>
          <a:p>
            <a:pPr eaLnBrk="1" hangingPunct="1"/>
            <a:r>
              <a:rPr lang="en-US" sz="2000" dirty="0"/>
              <a:t>LINQ to XML</a:t>
            </a:r>
          </a:p>
          <a:p>
            <a:pPr eaLnBrk="1" hangingPunct="1"/>
            <a:r>
              <a:rPr lang="en-US" sz="2000" dirty="0" smtClean="0"/>
              <a:t>LINQ to SQL</a:t>
            </a:r>
          </a:p>
          <a:p>
            <a:pPr eaLnBrk="1" hangingPunct="1"/>
            <a:r>
              <a:rPr lang="en-US" sz="2000" dirty="0" smtClean="0"/>
              <a:t>LINQ to </a:t>
            </a:r>
            <a:r>
              <a:rPr lang="en-US" sz="2000" dirty="0" err="1" smtClean="0"/>
              <a:t>DataSet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LINQ to Entities</a:t>
            </a:r>
          </a:p>
          <a:p>
            <a:pPr eaLnBrk="1" hangingPunct="1"/>
            <a:r>
              <a:rPr lang="en-US" sz="2000" dirty="0" smtClean="0"/>
              <a:t>Parallel LINQ</a:t>
            </a:r>
          </a:p>
          <a:p>
            <a:pPr eaLnBrk="1" hangingPunct="1"/>
            <a:r>
              <a:rPr lang="en-US" sz="2000" dirty="0" smtClean="0"/>
              <a:t>…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We will focus on LINQ to Objects in this module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Later we will see</a:t>
            </a:r>
          </a:p>
          <a:p>
            <a:pPr lvl="1"/>
            <a:r>
              <a:rPr lang="en-US" sz="1600" dirty="0" smtClean="0"/>
              <a:t>LINQ to XML</a:t>
            </a:r>
          </a:p>
          <a:p>
            <a:pPr lvl="1"/>
            <a:r>
              <a:rPr lang="en-US" sz="1600" dirty="0" smtClean="0"/>
              <a:t>LINQ to Entities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LINQ Components</a:t>
            </a:r>
          </a:p>
        </p:txBody>
      </p:sp>
    </p:spTree>
    <p:extLst>
      <p:ext uri="{BB962C8B-B14F-4D97-AF65-F5344CB8AC3E}">
        <p14:creationId xmlns:p14="http://schemas.microsoft.com/office/powerpoint/2010/main" val="19936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Main LINQ features live in </a:t>
            </a:r>
            <a:r>
              <a:rPr lang="en-US" sz="2000" dirty="0" err="1" smtClean="0">
                <a:latin typeface="Consolas" pitchFamily="49" charset="0"/>
              </a:rPr>
              <a:t>System.Core.dll</a:t>
            </a:r>
            <a:r>
              <a:rPr lang="en-US" sz="2000" dirty="0" smtClean="0"/>
              <a:t> in the </a:t>
            </a:r>
            <a:r>
              <a:rPr lang="en-US" sz="2000" dirty="0" err="1" smtClean="0">
                <a:latin typeface="Consolas" pitchFamily="49" charset="0"/>
              </a:rPr>
              <a:t>System.Linq</a:t>
            </a:r>
            <a:r>
              <a:rPr lang="en-US" sz="2000" dirty="0" smtClean="0"/>
              <a:t> namespace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Starting LINQ to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59011"/>
            <a:ext cx="4252328" cy="3330229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259011"/>
            <a:ext cx="2888230" cy="3208298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50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Extension Methods</a:t>
            </a:r>
          </a:p>
          <a:p>
            <a:pPr eaLnBrk="1" hangingPunct="1"/>
            <a:r>
              <a:rPr lang="en-US" dirty="0" smtClean="0"/>
              <a:t>Anonymous Types</a:t>
            </a:r>
          </a:p>
          <a:p>
            <a:r>
              <a:rPr lang="en-US" dirty="0"/>
              <a:t>Introducing LINQ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Look at LINQ Query Expressions</a:t>
            </a:r>
          </a:p>
          <a:p>
            <a:r>
              <a:rPr lang="en-US" dirty="0"/>
              <a:t>LINQ Query Keywords</a:t>
            </a:r>
          </a:p>
          <a:p>
            <a:r>
              <a:rPr lang="en-US" dirty="0"/>
              <a:t>More Query Operator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Query Variations</a:t>
            </a:r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92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Find all games with more that 18 characters in the title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First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786" y="2071678"/>
            <a:ext cx="6234486" cy="33735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wiiGames</a:t>
            </a:r>
            <a:r>
              <a:rPr lang="da-DK" dirty="0" smtClean="0">
                <a:latin typeface="Consolas" pitchFamily="49" charset="0"/>
              </a:rPr>
              <a:t> = {</a:t>
            </a:r>
          </a:p>
          <a:p>
            <a:r>
              <a:rPr lang="da-DK" dirty="0" smtClean="0">
                <a:latin typeface="Consolas" pitchFamily="49" charset="0"/>
              </a:rPr>
              <a:t>   "Super Mario </a:t>
            </a:r>
            <a:r>
              <a:rPr lang="da-DK" dirty="0" err="1" smtClean="0">
                <a:latin typeface="Consolas" pitchFamily="49" charset="0"/>
              </a:rPr>
              <a:t>Galaxy</a:t>
            </a:r>
            <a:r>
              <a:rPr lang="da-DK" dirty="0" smtClean="0">
                <a:latin typeface="Consolas" pitchFamily="49" charset="0"/>
              </a:rPr>
              <a:t>", </a:t>
            </a:r>
          </a:p>
          <a:p>
            <a:r>
              <a:rPr lang="en-US" dirty="0" smtClean="0">
                <a:latin typeface="Consolas" pitchFamily="49" charset="0"/>
              </a:rPr>
              <a:t>   "FIFA 09",</a:t>
            </a:r>
          </a:p>
          <a:p>
            <a:r>
              <a:rPr lang="da-DK" dirty="0" smtClean="0">
                <a:latin typeface="Consolas" pitchFamily="49" charset="0"/>
              </a:rPr>
              <a:t>   "Guitar Hero III",</a:t>
            </a:r>
          </a:p>
          <a:p>
            <a:r>
              <a:rPr lang="da-DK" dirty="0" smtClean="0">
                <a:latin typeface="Consolas" pitchFamily="49" charset="0"/>
              </a:rPr>
              <a:t>   "</a:t>
            </a:r>
            <a:r>
              <a:rPr lang="da-DK" dirty="0" err="1" smtClean="0">
                <a:latin typeface="Consolas" pitchFamily="49" charset="0"/>
              </a:rPr>
              <a:t>Wii</a:t>
            </a:r>
            <a:r>
              <a:rPr lang="da-DK" dirty="0" smtClean="0">
                <a:latin typeface="Consolas" pitchFamily="49" charset="0"/>
              </a:rPr>
              <a:t> Sports",</a:t>
            </a:r>
          </a:p>
          <a:p>
            <a:r>
              <a:rPr lang="da-DK" dirty="0" smtClean="0">
                <a:latin typeface="Consolas" pitchFamily="49" charset="0"/>
              </a:rPr>
              <a:t>   "</a:t>
            </a:r>
            <a:r>
              <a:rPr lang="da-DK" dirty="0" err="1" smtClean="0">
                <a:latin typeface="Consolas" pitchFamily="49" charset="0"/>
              </a:rPr>
              <a:t>Wii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Fit</a:t>
            </a:r>
            <a:r>
              <a:rPr lang="da-DK" dirty="0" smtClean="0">
                <a:latin typeface="Consolas" pitchFamily="49" charset="0"/>
              </a:rPr>
              <a:t>",</a:t>
            </a:r>
          </a:p>
          <a:p>
            <a:r>
              <a:rPr lang="da-DK" dirty="0" smtClean="0">
                <a:latin typeface="Consolas" pitchFamily="49" charset="0"/>
              </a:rPr>
              <a:t>   "</a:t>
            </a:r>
            <a:r>
              <a:rPr lang="da-DK" dirty="0" err="1" smtClean="0">
                <a:latin typeface="Consolas" pitchFamily="49" charset="0"/>
              </a:rPr>
              <a:t>Legend</a:t>
            </a:r>
            <a:r>
              <a:rPr lang="da-DK" dirty="0" smtClean="0">
                <a:latin typeface="Consolas" pitchFamily="49" charset="0"/>
              </a:rPr>
              <a:t> of </a:t>
            </a:r>
            <a:r>
              <a:rPr lang="da-DK" dirty="0" err="1" smtClean="0">
                <a:latin typeface="Consolas" pitchFamily="49" charset="0"/>
              </a:rPr>
              <a:t>Zelda</a:t>
            </a:r>
            <a:r>
              <a:rPr lang="da-DK" dirty="0" smtClean="0">
                <a:latin typeface="Consolas" pitchFamily="49" charset="0"/>
              </a:rPr>
              <a:t>: </a:t>
            </a:r>
            <a:r>
              <a:rPr lang="da-DK" dirty="0" err="1" smtClean="0">
                <a:latin typeface="Consolas" pitchFamily="49" charset="0"/>
              </a:rPr>
              <a:t>Twilight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Princess</a:t>
            </a:r>
            <a:r>
              <a:rPr lang="da-DK" dirty="0" smtClean="0">
                <a:latin typeface="Consolas" pitchFamily="49" charset="0"/>
              </a:rPr>
              <a:t>"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b="1" dirty="0" err="1" smtClean="0">
                <a:latin typeface="Consolas" pitchFamily="49" charset="0"/>
              </a:rPr>
              <a:t>IEnumerable</a:t>
            </a:r>
            <a:r>
              <a:rPr lang="en-US" b="1" dirty="0" smtClean="0">
                <a:latin typeface="Consolas" pitchFamily="49" charset="0"/>
              </a:rPr>
              <a:t>&lt;string&gt; query = from g in </a:t>
            </a:r>
            <a:r>
              <a:rPr lang="en-US" b="1" dirty="0" err="1" smtClean="0">
                <a:latin typeface="Consolas" pitchFamily="49" charset="0"/>
              </a:rPr>
              <a:t>wiiGames</a:t>
            </a:r>
            <a:endParaRPr lang="en-US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                            </a:t>
            </a:r>
            <a:r>
              <a:rPr lang="da-DK" b="1" dirty="0" err="1" smtClean="0">
                <a:latin typeface="Consolas" pitchFamily="49" charset="0"/>
              </a:rPr>
              <a:t>where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g.Length</a:t>
            </a:r>
            <a:r>
              <a:rPr lang="da-DK" b="1" dirty="0" smtClean="0">
                <a:latin typeface="Consolas" pitchFamily="49" charset="0"/>
              </a:rPr>
              <a:t> &gt;= 18</a:t>
            </a:r>
          </a:p>
          <a:p>
            <a:r>
              <a:rPr lang="da-DK" b="1" dirty="0" smtClean="0">
                <a:latin typeface="Consolas" pitchFamily="49" charset="0"/>
              </a:rPr>
              <a:t>                            </a:t>
            </a:r>
            <a:r>
              <a:rPr lang="da-DK" b="1" dirty="0" err="1" smtClean="0">
                <a:latin typeface="Consolas" pitchFamily="49" charset="0"/>
              </a:rPr>
              <a:t>select</a:t>
            </a:r>
            <a:r>
              <a:rPr lang="da-DK" b="1" dirty="0" smtClean="0">
                <a:latin typeface="Consolas" pitchFamily="49" charset="0"/>
              </a:rPr>
              <a:t> g;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77092" y="2342768"/>
            <a:ext cx="3927950" cy="121729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string s in </a:t>
            </a:r>
            <a:r>
              <a:rPr lang="en-US" b="1" dirty="0" smtClean="0">
                <a:latin typeface="Consolas" pitchFamily="49" charset="0"/>
              </a:rPr>
              <a:t>query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Query results can be of a multitude of types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Innocently-looking modifications might change underlying type</a:t>
            </a:r>
          </a:p>
          <a:p>
            <a:pPr eaLnBrk="1" hangingPunct="1"/>
            <a:r>
              <a:rPr lang="en-US" sz="2000" dirty="0" smtClean="0"/>
              <a:t>Make all query variables implicitly typed…!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Implicitly Typed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9672" y="1850841"/>
            <a:ext cx="7215238" cy="201020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 numbers = {10, 20, 30, 40, 1, 2, 3, 8};</a:t>
            </a:r>
          </a:p>
          <a:p>
            <a:r>
              <a:rPr lang="en-US" b="1" dirty="0" err="1" smtClean="0">
                <a:latin typeface="Consolas" pitchFamily="49" charset="0"/>
              </a:rPr>
              <a:t>IEnumerable</a:t>
            </a:r>
            <a:r>
              <a:rPr lang="en-US" b="1" dirty="0" smtClean="0">
                <a:latin typeface="Consolas" pitchFamily="49" charset="0"/>
              </a:rPr>
              <a:t>&lt;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query = from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in numbers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                     where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10 select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in query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i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89672" y="4780383"/>
            <a:ext cx="7215238" cy="174496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 numbers = {10, 20, 30, 40, 1, 2, 3, 8};</a:t>
            </a:r>
          </a:p>
          <a:p>
            <a:r>
              <a:rPr lang="en-US" b="1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in numbers where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10 select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in query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i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7874253" y="3747478"/>
            <a:ext cx="785818" cy="1143008"/>
          </a:xfrm>
          <a:prstGeom prst="downArrow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</a:t>
            </a:r>
            <a:r>
              <a:rPr lang="en-US" sz="2000" dirty="0" err="1" smtClean="0">
                <a:latin typeface="Consolas" pitchFamily="49" charset="0"/>
              </a:rPr>
              <a:t>System.Linq.Enumerable</a:t>
            </a:r>
            <a:r>
              <a:rPr lang="en-US" sz="2000" dirty="0" smtClean="0"/>
              <a:t> class provides a lot of extension methods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nsolas" pitchFamily="49" charset="0"/>
              </a:rPr>
              <a:t>Enumerable</a:t>
            </a:r>
            <a:r>
              <a:rPr lang="en-US" dirty="0" smtClean="0"/>
              <a:t> Extension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0" y="2204864"/>
            <a:ext cx="7704856" cy="4370707"/>
          </a:xfrm>
          <a:prstGeom prst="rect">
            <a:avLst/>
          </a:prstGeom>
          <a:ln w="9525">
            <a:solidFill>
              <a:schemeClr val="accent4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63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Query expressions are not evaluated until they’re enumerated!</a:t>
            </a:r>
          </a:p>
          <a:p>
            <a:pPr eaLnBrk="1" hangingPunct="1"/>
            <a:r>
              <a:rPr lang="en-US" sz="2000" dirty="0" smtClean="0"/>
              <a:t>This is called </a:t>
            </a:r>
            <a:r>
              <a:rPr lang="en-US" sz="2000" i="1" dirty="0" smtClean="0"/>
              <a:t>Deferred Execution</a:t>
            </a:r>
          </a:p>
          <a:p>
            <a:pPr eaLnBrk="1" hangingPunct="1"/>
            <a:endParaRPr lang="en-US" sz="2000" i="1" dirty="0" smtClean="0"/>
          </a:p>
          <a:p>
            <a:pPr eaLnBrk="1" hangingPunct="1"/>
            <a:endParaRPr lang="en-US" sz="2000" i="1" dirty="0" smtClean="0"/>
          </a:p>
          <a:p>
            <a:pPr eaLnBrk="1" hangingPunct="1"/>
            <a:endParaRPr lang="en-US" sz="2000" i="1" dirty="0" smtClean="0"/>
          </a:p>
          <a:p>
            <a:pPr eaLnBrk="1" hangingPunct="1"/>
            <a:endParaRPr lang="en-US" sz="2000" i="1" dirty="0" smtClean="0"/>
          </a:p>
          <a:p>
            <a:pPr eaLnBrk="1" hangingPunct="1"/>
            <a:endParaRPr lang="en-US" sz="2000" i="1" dirty="0" smtClean="0"/>
          </a:p>
          <a:p>
            <a:pPr eaLnBrk="1" hangingPunct="1"/>
            <a:endParaRPr lang="en-US" sz="2000" i="1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You can force evaluation through the Visual Studio 2012 debugger</a:t>
            </a:r>
          </a:p>
          <a:p>
            <a:pPr lvl="1" eaLnBrk="1" hangingPunct="1"/>
            <a:r>
              <a:rPr lang="en-US" sz="1600" dirty="0" smtClean="0"/>
              <a:t>Use the Results View of the query variable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Deferred Execution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7584" y="2276872"/>
            <a:ext cx="7344816" cy="20162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 numbers = { 10, 20, 30, 40, </a:t>
            </a:r>
            <a:r>
              <a:rPr lang="en-US" b="1" dirty="0" smtClean="0"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, 1, 2, 3, 8 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in numbers </a:t>
            </a:r>
            <a:r>
              <a:rPr lang="da-DK" dirty="0" err="1" smtClean="0">
                <a:latin typeface="Consolas" pitchFamily="49" charset="0"/>
              </a:rPr>
              <a:t>where</a:t>
            </a:r>
            <a:r>
              <a:rPr lang="da-DK" dirty="0" smtClean="0">
                <a:latin typeface="Consolas" pitchFamily="49" charset="0"/>
              </a:rPr>
              <a:t> i &lt; 10 </a:t>
            </a:r>
            <a:r>
              <a:rPr lang="da-DK" b="1" dirty="0" err="1" smtClean="0">
                <a:latin typeface="Consolas" pitchFamily="49" charset="0"/>
              </a:rPr>
              <a:t>select</a:t>
            </a:r>
            <a:r>
              <a:rPr lang="da-DK" b="1" dirty="0" smtClean="0">
                <a:latin typeface="Consolas" pitchFamily="49" charset="0"/>
              </a:rPr>
              <a:t> 87 / i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sv-SE" dirty="0" smtClean="0">
                <a:latin typeface="Consolas" pitchFamily="49" charset="0"/>
              </a:rPr>
              <a:t>foreach( var i in query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i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68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You can force evaluation by using conversion extension methods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There are other such extension methods, e.g.</a:t>
            </a:r>
          </a:p>
          <a:p>
            <a:pPr lvl="1" eaLnBrk="1" hangingPunct="1"/>
            <a:r>
              <a:rPr lang="en-US" sz="1800" dirty="0" err="1" smtClean="0">
                <a:latin typeface="Consolas" pitchFamily="49" charset="0"/>
              </a:rPr>
              <a:t>ToDictionary</a:t>
            </a:r>
            <a:r>
              <a:rPr lang="en-US" sz="1800" dirty="0" smtClean="0">
                <a:latin typeface="Consolas" pitchFamily="49" charset="0"/>
              </a:rPr>
              <a:t>&lt;T,K&gt;</a:t>
            </a:r>
          </a:p>
          <a:p>
            <a:pPr eaLnBrk="1" hangingPunct="1"/>
            <a:endParaRPr lang="en-US" sz="2000" dirty="0" smtClean="0"/>
          </a:p>
          <a:p>
            <a:pPr lvl="1" eaLnBrk="1" hangingPunct="1"/>
            <a:endParaRPr lang="en-US" sz="18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Immediate Execution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786" y="2071678"/>
            <a:ext cx="7215238" cy="142933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 numbers = { 10, 20, 30, 40, 0, 1, 2, 3, 8 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in numbers </a:t>
            </a:r>
            <a:r>
              <a:rPr lang="da-DK" dirty="0" err="1" smtClean="0">
                <a:latin typeface="Consolas" pitchFamily="49" charset="0"/>
              </a:rPr>
              <a:t>where</a:t>
            </a:r>
            <a:r>
              <a:rPr lang="da-DK" dirty="0" smtClean="0">
                <a:latin typeface="Consolas" pitchFamily="49" charset="0"/>
              </a:rPr>
              <a:t> i &lt; 10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i;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int[] intNumbers = </a:t>
            </a:r>
            <a:r>
              <a:rPr lang="da-DK" b="1" dirty="0" smtClean="0">
                <a:latin typeface="Consolas" pitchFamily="49" charset="0"/>
              </a:rPr>
              <a:t>query.ToArray()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List&lt;int&gt; listNumbers = </a:t>
            </a:r>
            <a:r>
              <a:rPr lang="da-DK" b="1" dirty="0" err="1" smtClean="0">
                <a:latin typeface="Consolas" pitchFamily="49" charset="0"/>
              </a:rPr>
              <a:t>query.ToList</a:t>
            </a:r>
            <a:r>
              <a:rPr lang="da-DK" b="1" dirty="0" smtClean="0">
                <a:latin typeface="Consolas" pitchFamily="49" charset="0"/>
              </a:rPr>
              <a:t>()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86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 Methods</a:t>
            </a:r>
          </a:p>
          <a:p>
            <a:pPr eaLnBrk="1" hangingPunct="1"/>
            <a:r>
              <a:rPr lang="en-US" dirty="0" smtClean="0"/>
              <a:t>Anonymous Types</a:t>
            </a:r>
          </a:p>
          <a:p>
            <a:r>
              <a:rPr lang="en-US" dirty="0"/>
              <a:t>Introducing LINQ</a:t>
            </a:r>
          </a:p>
          <a:p>
            <a:r>
              <a:rPr lang="en-US" dirty="0"/>
              <a:t>First Look at LINQ Query Expressions</a:t>
            </a:r>
          </a:p>
          <a:p>
            <a:r>
              <a:rPr lang="en-US" dirty="0"/>
              <a:t>LINQ Query Keywords</a:t>
            </a:r>
          </a:p>
          <a:p>
            <a:r>
              <a:rPr lang="en-US" dirty="0"/>
              <a:t>More Query Operator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Query Variations</a:t>
            </a:r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4101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LINQ can query data in various members of </a:t>
            </a:r>
            <a:r>
              <a:rPr lang="en-US" sz="2000" dirty="0" err="1" smtClean="0">
                <a:latin typeface="Consolas" pitchFamily="49" charset="0"/>
              </a:rPr>
              <a:t>System.Collections.Generic</a:t>
            </a:r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Moreover, you can query generic collections of custom objects as well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LINQ and Generic Collections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23528" y="2206476"/>
            <a:ext cx="8712968" cy="6429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smtClean="0">
                <a:latin typeface="Consolas" pitchFamily="49" charset="0"/>
              </a:rPr>
              <a:t>Stack&lt;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&gt; stack = new Stack&lt;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&gt;( </a:t>
            </a:r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[]{ 42, 87, 112, 255 } </a:t>
            </a:r>
            <a:r>
              <a:rPr lang="en-US" b="1" dirty="0" smtClean="0">
                <a:latin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in </a:t>
            </a:r>
            <a:r>
              <a:rPr lang="en-US" b="1" dirty="0" smtClean="0">
                <a:latin typeface="Consolas" pitchFamily="49" charset="0"/>
              </a:rPr>
              <a:t>stack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where</a:t>
            </a:r>
            <a:r>
              <a:rPr lang="da-DK" dirty="0" smtClean="0">
                <a:latin typeface="Consolas" pitchFamily="49" charset="0"/>
              </a:rPr>
              <a:t> i &lt; 100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i;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2981549"/>
            <a:ext cx="8712968" cy="30940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List&lt;Car</a:t>
            </a:r>
            <a:r>
              <a:rPr lang="da-DK" b="1" dirty="0" smtClean="0">
                <a:latin typeface="Consolas" pitchFamily="49" charset="0"/>
              </a:rPr>
              <a:t>&gt; </a:t>
            </a:r>
            <a:r>
              <a:rPr lang="da-DK" b="1" dirty="0" err="1" smtClean="0">
                <a:latin typeface="Consolas" pitchFamily="49" charset="0"/>
              </a:rPr>
              <a:t>cars</a:t>
            </a:r>
            <a:r>
              <a:rPr lang="da-DK" b="1" dirty="0" smtClean="0">
                <a:latin typeface="Consolas" pitchFamily="49" charset="0"/>
              </a:rPr>
              <a:t> = new </a:t>
            </a:r>
            <a:r>
              <a:rPr lang="da-DK" b="1" dirty="0" err="1" smtClean="0">
                <a:latin typeface="Consolas" pitchFamily="49" charset="0"/>
              </a:rPr>
              <a:t>List&lt;Car</a:t>
            </a:r>
            <a:r>
              <a:rPr lang="da-DK" b="1" dirty="0" smtClean="0">
                <a:latin typeface="Consolas" pitchFamily="49" charset="0"/>
              </a:rPr>
              <a:t>&gt;() </a:t>
            </a:r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="Henry", Color="Silver", Speed=100, Make="VW" },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="Daisy", Color="Tan", Speed=90, Make="BMW" },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="Mary", Color="Black", Speed=55, Make="VW" },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="Clunker", Color="Rust", Speed=5, Make="Yugo" },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="Melvin", Color="White", Speed=43, Make="Ford" }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</a:t>
            </a:r>
            <a:r>
              <a:rPr lang="en-US" b="1" dirty="0" smtClean="0">
                <a:latin typeface="Consolas" pitchFamily="49" charset="0"/>
              </a:rPr>
              <a:t>c</a:t>
            </a:r>
            <a:r>
              <a:rPr lang="en-US" dirty="0" smtClean="0">
                <a:latin typeface="Consolas" pitchFamily="49" charset="0"/>
              </a:rPr>
              <a:t> in </a:t>
            </a:r>
            <a:r>
              <a:rPr lang="en-US" b="1" dirty="0" smtClean="0">
                <a:latin typeface="Consolas" pitchFamily="49" charset="0"/>
              </a:rPr>
              <a:t>cars</a:t>
            </a:r>
          </a:p>
          <a:p>
            <a:r>
              <a:rPr lang="en-US" dirty="0" smtClean="0">
                <a:latin typeface="Consolas" pitchFamily="49" charset="0"/>
              </a:rPr>
              <a:t>            where </a:t>
            </a:r>
            <a:r>
              <a:rPr lang="en-US" b="1" dirty="0" err="1" smtClean="0">
                <a:latin typeface="Consolas" pitchFamily="49" charset="0"/>
              </a:rPr>
              <a:t>c.Speed</a:t>
            </a:r>
            <a:r>
              <a:rPr lang="en-US" b="1" dirty="0" smtClean="0">
                <a:latin typeface="Consolas" pitchFamily="49" charset="0"/>
              </a:rPr>
              <a:t> &gt; 90 &amp;&amp; </a:t>
            </a:r>
            <a:r>
              <a:rPr lang="en-US" b="1" dirty="0" err="1" smtClean="0">
                <a:latin typeface="Consolas" pitchFamily="49" charset="0"/>
              </a:rPr>
              <a:t>c.Make</a:t>
            </a:r>
            <a:r>
              <a:rPr lang="en-US" b="1" dirty="0" smtClean="0">
                <a:latin typeface="Consolas" pitchFamily="49" charset="0"/>
              </a:rPr>
              <a:t> == "BMW"</a:t>
            </a: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c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696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err="1" smtClean="0"/>
              <a:t>Nongeneric</a:t>
            </a:r>
            <a:r>
              <a:rPr lang="en-US" sz="2000" dirty="0" smtClean="0"/>
              <a:t> collections lack the </a:t>
            </a:r>
            <a:r>
              <a:rPr lang="en-US" sz="2000" dirty="0" err="1" smtClean="0">
                <a:latin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</a:rPr>
              <a:t>&lt;T&gt;</a:t>
            </a:r>
            <a:r>
              <a:rPr lang="en-US" sz="2000" dirty="0" smtClean="0"/>
              <a:t> infrastructure for querying</a:t>
            </a:r>
          </a:p>
          <a:p>
            <a:pPr eaLnBrk="1" hangingPunct="1"/>
            <a:r>
              <a:rPr lang="en-US" sz="2000" dirty="0" smtClean="0"/>
              <a:t>This can be provided using the </a:t>
            </a:r>
            <a:r>
              <a:rPr lang="en-US" sz="2000" dirty="0" err="1" smtClean="0">
                <a:latin typeface="Consolas" pitchFamily="49" charset="0"/>
              </a:rPr>
              <a:t>OfType</a:t>
            </a:r>
            <a:r>
              <a:rPr lang="en-US" sz="2000" dirty="0" smtClean="0">
                <a:latin typeface="Consolas" pitchFamily="49" charset="0"/>
              </a:rPr>
              <a:t>&lt;T&gt; </a:t>
            </a:r>
            <a:r>
              <a:rPr lang="en-US" sz="2000" dirty="0" smtClean="0"/>
              <a:t>extension method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method also filters entries not matching type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LINQ and </a:t>
            </a:r>
            <a:r>
              <a:rPr lang="en-US" dirty="0" err="1" smtClean="0"/>
              <a:t>Nongeneric</a:t>
            </a:r>
            <a:r>
              <a:rPr lang="en-US" dirty="0" smtClean="0"/>
              <a:t> Collections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1520" y="2564904"/>
            <a:ext cx="8784976" cy="338437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ArrayList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cars</a:t>
            </a:r>
            <a:r>
              <a:rPr lang="da-DK" b="1" dirty="0" smtClean="0">
                <a:latin typeface="Consolas" pitchFamily="49" charset="0"/>
              </a:rPr>
              <a:t> = new </a:t>
            </a:r>
            <a:r>
              <a:rPr lang="da-DK" b="1" dirty="0" err="1" smtClean="0">
                <a:latin typeface="Consolas" pitchFamily="49" charset="0"/>
              </a:rPr>
              <a:t>ArrayList</a:t>
            </a:r>
            <a:r>
              <a:rPr lang="da-DK" b="1" dirty="0" smtClean="0">
                <a:latin typeface="Consolas" pitchFamily="49" charset="0"/>
              </a:rPr>
              <a:t>() </a:t>
            </a:r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="Henry", Color="Silver", Speed=100, Make="BMW" },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="Daisy", Color="Tan", Speed=90, Make="BMW" },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="Mary", Color="Black", Speed=55, Make="VW" },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="Clunker", Color="Rust", Speed=5, Make="Yugo" },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="Melvin", Color="White", Speed=43, Make="Ford" }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b="1" dirty="0" err="1" smtClean="0">
                <a:latin typeface="Consolas" pitchFamily="49" charset="0"/>
              </a:rPr>
              <a:t>IEnumerable&lt;Car</a:t>
            </a:r>
            <a:r>
              <a:rPr lang="da-DK" b="1" dirty="0" smtClean="0">
                <a:latin typeface="Consolas" pitchFamily="49" charset="0"/>
              </a:rPr>
              <a:t>&gt; </a:t>
            </a:r>
            <a:r>
              <a:rPr lang="da-DK" b="1" dirty="0" err="1" smtClean="0">
                <a:latin typeface="Consolas" pitchFamily="49" charset="0"/>
              </a:rPr>
              <a:t>enumerableCars</a:t>
            </a:r>
            <a:r>
              <a:rPr lang="da-DK" b="1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cars.OfType&lt;Car</a:t>
            </a:r>
            <a:r>
              <a:rPr lang="da-DK" b="1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c in </a:t>
            </a:r>
            <a:r>
              <a:rPr lang="en-US" b="1" dirty="0" err="1" smtClean="0">
                <a:latin typeface="Consolas" pitchFamily="49" charset="0"/>
              </a:rPr>
              <a:t>enumerableCars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   where </a:t>
            </a:r>
            <a:r>
              <a:rPr lang="en-US" dirty="0" err="1" smtClean="0">
                <a:latin typeface="Consolas" pitchFamily="49" charset="0"/>
              </a:rPr>
              <a:t>c.Speed</a:t>
            </a:r>
            <a:r>
              <a:rPr lang="en-US" dirty="0" smtClean="0">
                <a:latin typeface="Consolas" pitchFamily="49" charset="0"/>
              </a:rPr>
              <a:t> &gt; 90 &amp;&amp; </a:t>
            </a:r>
            <a:r>
              <a:rPr lang="en-US" dirty="0" err="1" smtClean="0">
                <a:latin typeface="Consolas" pitchFamily="49" charset="0"/>
              </a:rPr>
              <a:t>c.Make</a:t>
            </a:r>
            <a:r>
              <a:rPr lang="en-US" dirty="0" smtClean="0">
                <a:latin typeface="Consolas" pitchFamily="49" charset="0"/>
              </a:rPr>
              <a:t> == "BMW"</a:t>
            </a: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c;</a:t>
            </a:r>
          </a:p>
        </p:txBody>
      </p:sp>
    </p:spTree>
    <p:extLst>
      <p:ext uri="{BB962C8B-B14F-4D97-AF65-F5344CB8AC3E}">
        <p14:creationId xmlns:p14="http://schemas.microsoft.com/office/powerpoint/2010/main" val="1596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Extension Methods</a:t>
            </a:r>
          </a:p>
          <a:p>
            <a:pPr eaLnBrk="1" hangingPunct="1"/>
            <a:r>
              <a:rPr lang="en-US" dirty="0" smtClean="0"/>
              <a:t>Anonymous Types</a:t>
            </a:r>
          </a:p>
          <a:p>
            <a:r>
              <a:rPr lang="en-US" dirty="0"/>
              <a:t>Introducing LINQ</a:t>
            </a:r>
          </a:p>
          <a:p>
            <a:r>
              <a:rPr lang="en-US" dirty="0"/>
              <a:t>First Look at LINQ Query Expressions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Query Keywords</a:t>
            </a:r>
          </a:p>
          <a:p>
            <a:r>
              <a:rPr lang="en-US" dirty="0"/>
              <a:t>More Query Operator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Query Variations</a:t>
            </a:r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246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Range variables and data source are specified in the </a:t>
            </a:r>
            <a:r>
              <a:rPr lang="en-US" sz="2000" dirty="0" smtClean="0">
                <a:latin typeface="Consolas" pitchFamily="49" charset="0"/>
              </a:rPr>
              <a:t>from</a:t>
            </a:r>
            <a:r>
              <a:rPr lang="en-US" sz="2000" dirty="0" smtClean="0"/>
              <a:t> clause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It can define the type of the range variable as well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Can in fact have multiple </a:t>
            </a:r>
            <a:r>
              <a:rPr lang="en-US" sz="2000" dirty="0" smtClean="0">
                <a:latin typeface="Consolas" pitchFamily="49" charset="0"/>
              </a:rPr>
              <a:t>from</a:t>
            </a:r>
            <a:r>
              <a:rPr lang="en-US" sz="2000" dirty="0" smtClean="0"/>
              <a:t> clauses…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/>
              <a:t> Clause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406" y="3405134"/>
            <a:ext cx="8766844" cy="200616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ArrayList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cars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</a:rPr>
              <a:t>ArrayList</a:t>
            </a:r>
            <a:r>
              <a:rPr lang="da-DK" dirty="0" smtClean="0">
                <a:latin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="Henry", Color="Silver", Speed=100, Make="BMW" },</a:t>
            </a:r>
          </a:p>
          <a:p>
            <a:r>
              <a:rPr lang="en-US" dirty="0" smtClean="0">
                <a:latin typeface="Consolas" pitchFamily="49" charset="0"/>
              </a:rPr>
              <a:t>   ... 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</a:t>
            </a:r>
            <a:r>
              <a:rPr lang="en-US" b="1" dirty="0" smtClean="0">
                <a:latin typeface="Consolas" pitchFamily="49" charset="0"/>
              </a:rPr>
              <a:t>from Car c in cars</a:t>
            </a:r>
          </a:p>
          <a:p>
            <a:r>
              <a:rPr lang="en-US" dirty="0" smtClean="0">
                <a:latin typeface="Consolas" pitchFamily="49" charset="0"/>
              </a:rPr>
              <a:t>            where </a:t>
            </a:r>
            <a:r>
              <a:rPr lang="en-US" dirty="0" err="1" smtClean="0">
                <a:latin typeface="Consolas" pitchFamily="49" charset="0"/>
              </a:rPr>
              <a:t>c.Speed</a:t>
            </a:r>
            <a:r>
              <a:rPr lang="en-US" dirty="0" smtClean="0">
                <a:latin typeface="Consolas" pitchFamily="49" charset="0"/>
              </a:rPr>
              <a:t> &gt; 90 &amp;&amp; </a:t>
            </a:r>
            <a:r>
              <a:rPr lang="en-US" dirty="0" err="1" smtClean="0">
                <a:latin typeface="Consolas" pitchFamily="49" charset="0"/>
              </a:rPr>
              <a:t>c.Make</a:t>
            </a:r>
            <a:r>
              <a:rPr lang="en-US" dirty="0" smtClean="0">
                <a:latin typeface="Consolas" pitchFamily="49" charset="0"/>
              </a:rPr>
              <a:t> == "BMW"</a:t>
            </a: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c;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4068" y="1886694"/>
            <a:ext cx="8756181" cy="6429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Stack&lt;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&gt; stack = new Stack&lt;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&gt;( new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[]{ 42, 87, 112, 255} );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</a:t>
            </a:r>
            <a:r>
              <a:rPr lang="en-US" b="1" dirty="0" smtClean="0">
                <a:latin typeface="Consolas" pitchFamily="49" charset="0"/>
              </a:rPr>
              <a:t>from </a:t>
            </a:r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 in stack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where</a:t>
            </a:r>
            <a:r>
              <a:rPr lang="da-DK" dirty="0" smtClean="0">
                <a:latin typeface="Consolas" pitchFamily="49" charset="0"/>
              </a:rPr>
              <a:t> i &lt; 10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i;</a:t>
            </a:r>
          </a:p>
        </p:txBody>
      </p:sp>
    </p:spTree>
    <p:extLst>
      <p:ext uri="{BB962C8B-B14F-4D97-AF65-F5344CB8AC3E}">
        <p14:creationId xmlns:p14="http://schemas.microsoft.com/office/powerpoint/2010/main" val="31119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Filtering conditions are specified by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expression in a </a:t>
            </a:r>
            <a:r>
              <a:rPr lang="en-US" sz="2000" dirty="0" smtClean="0">
                <a:latin typeface="Consolas" pitchFamily="49" charset="0"/>
              </a:rPr>
              <a:t>where</a:t>
            </a:r>
            <a:r>
              <a:rPr lang="en-US" sz="2000" dirty="0" smtClean="0"/>
              <a:t> clause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This can be any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expression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Can have multiple </a:t>
            </a:r>
            <a:r>
              <a:rPr lang="en-US" sz="2000" dirty="0" smtClean="0">
                <a:latin typeface="Consolas" pitchFamily="49" charset="0"/>
              </a:rPr>
              <a:t>where</a:t>
            </a:r>
            <a:r>
              <a:rPr lang="en-US" sz="2000" dirty="0" smtClean="0"/>
              <a:t> clauses also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where</a:t>
            </a:r>
            <a:r>
              <a:rPr lang="en-US" dirty="0" smtClean="0"/>
              <a:t>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2" y="2132856"/>
            <a:ext cx="8784976" cy="201538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List&lt;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cars</a:t>
            </a:r>
            <a:r>
              <a:rPr lang="da-DK" dirty="0" smtClean="0">
                <a:latin typeface="Consolas" pitchFamily="49" charset="0"/>
              </a:rPr>
              <a:t> = new List&lt;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&gt; {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="Henry", Color="Silver", Speed=100, Make="BMW" },</a:t>
            </a:r>
          </a:p>
          <a:p>
            <a:r>
              <a:rPr lang="en-US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c in cars</a:t>
            </a:r>
          </a:p>
          <a:p>
            <a:r>
              <a:rPr lang="en-US" dirty="0" smtClean="0">
                <a:latin typeface="Consolas" pitchFamily="49" charset="0"/>
              </a:rPr>
              <a:t>            </a:t>
            </a:r>
            <a:r>
              <a:rPr lang="en-US" b="1" dirty="0" smtClean="0">
                <a:latin typeface="Consolas" pitchFamily="49" charset="0"/>
              </a:rPr>
              <a:t>where </a:t>
            </a:r>
            <a:r>
              <a:rPr lang="en-US" b="1" dirty="0" err="1" smtClean="0">
                <a:latin typeface="Consolas" pitchFamily="49" charset="0"/>
              </a:rPr>
              <a:t>c.Speed</a:t>
            </a:r>
            <a:r>
              <a:rPr lang="en-US" b="1" dirty="0" smtClean="0">
                <a:latin typeface="Consolas" pitchFamily="49" charset="0"/>
              </a:rPr>
              <a:t> &gt; 90 &amp;&amp; </a:t>
            </a:r>
            <a:r>
              <a:rPr lang="en-US" b="1" dirty="0" err="1" smtClean="0">
                <a:latin typeface="Consolas" pitchFamily="49" charset="0"/>
              </a:rPr>
              <a:t>c.Make</a:t>
            </a:r>
            <a:r>
              <a:rPr lang="en-US" b="1" dirty="0" smtClean="0">
                <a:latin typeface="Consolas" pitchFamily="49" charset="0"/>
              </a:rPr>
              <a:t> == "BMW"</a:t>
            </a: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c;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0896" y="4288024"/>
            <a:ext cx="8763591" cy="115719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c in cars</a:t>
            </a:r>
          </a:p>
          <a:p>
            <a:r>
              <a:rPr lang="en-US" dirty="0" smtClean="0">
                <a:latin typeface="Consolas" pitchFamily="49" charset="0"/>
              </a:rPr>
              <a:t>            </a:t>
            </a:r>
            <a:r>
              <a:rPr lang="en-US" b="1" dirty="0" smtClean="0">
                <a:latin typeface="Consolas" pitchFamily="49" charset="0"/>
              </a:rPr>
              <a:t>where </a:t>
            </a:r>
            <a:r>
              <a:rPr lang="en-US" b="1" dirty="0" err="1" smtClean="0">
                <a:latin typeface="Consolas" pitchFamily="49" charset="0"/>
              </a:rPr>
              <a:t>c.Speed</a:t>
            </a:r>
            <a:r>
              <a:rPr lang="en-US" b="1" dirty="0" smtClean="0">
                <a:latin typeface="Consolas" pitchFamily="49" charset="0"/>
              </a:rPr>
              <a:t> &gt; 90</a:t>
            </a:r>
          </a:p>
          <a:p>
            <a:r>
              <a:rPr lang="en-US" b="1" dirty="0" smtClean="0">
                <a:latin typeface="Consolas" pitchFamily="49" charset="0"/>
              </a:rPr>
              <a:t>            where </a:t>
            </a:r>
            <a:r>
              <a:rPr lang="en-US" b="1" dirty="0" err="1" smtClean="0">
                <a:latin typeface="Consolas" pitchFamily="49" charset="0"/>
              </a:rPr>
              <a:t>SomePredicate</a:t>
            </a:r>
            <a:r>
              <a:rPr lang="en-US" b="1" dirty="0" smtClean="0">
                <a:latin typeface="Consolas" pitchFamily="49" charset="0"/>
              </a:rPr>
              <a:t>( c )</a:t>
            </a: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c;</a:t>
            </a:r>
          </a:p>
        </p:txBody>
      </p:sp>
    </p:spTree>
    <p:extLst>
      <p:ext uri="{BB962C8B-B14F-4D97-AF65-F5344CB8AC3E}">
        <p14:creationId xmlns:p14="http://schemas.microsoft.com/office/powerpoint/2010/main" val="4920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Projections of results are done through the </a:t>
            </a:r>
            <a:r>
              <a:rPr lang="en-US" sz="2000" dirty="0" smtClean="0">
                <a:latin typeface="Consolas" pitchFamily="49" charset="0"/>
              </a:rPr>
              <a:t>select</a:t>
            </a:r>
            <a:r>
              <a:rPr lang="en-US" sz="2000" dirty="0" smtClean="0"/>
              <a:t> clause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Projections can create new (anonymous) data types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select</a:t>
            </a:r>
            <a:r>
              <a:rPr lang="en-US" dirty="0" smtClean="0"/>
              <a:t>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2" y="1844824"/>
            <a:ext cx="8784976" cy="20162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List&lt;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cars</a:t>
            </a:r>
            <a:r>
              <a:rPr lang="da-DK" dirty="0" smtClean="0">
                <a:latin typeface="Consolas" pitchFamily="49" charset="0"/>
              </a:rPr>
              <a:t> = new List&lt;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&gt; {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="Henry", Color="Silver", Speed=100, Make="BMW" },</a:t>
            </a:r>
          </a:p>
          <a:p>
            <a:r>
              <a:rPr lang="en-US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c in cars</a:t>
            </a:r>
          </a:p>
          <a:p>
            <a:r>
              <a:rPr lang="en-US" dirty="0" smtClean="0">
                <a:latin typeface="Consolas" pitchFamily="49" charset="0"/>
              </a:rPr>
              <a:t>            where </a:t>
            </a:r>
            <a:r>
              <a:rPr lang="en-US" dirty="0" err="1" smtClean="0">
                <a:latin typeface="Consolas" pitchFamily="49" charset="0"/>
              </a:rPr>
              <a:t>c.Speed</a:t>
            </a:r>
            <a:r>
              <a:rPr lang="en-US" dirty="0" smtClean="0">
                <a:latin typeface="Consolas" pitchFamily="49" charset="0"/>
              </a:rPr>
              <a:t> &gt; 90 &amp;&amp; </a:t>
            </a:r>
            <a:r>
              <a:rPr lang="en-US" dirty="0" err="1" smtClean="0">
                <a:latin typeface="Consolas" pitchFamily="49" charset="0"/>
              </a:rPr>
              <a:t>c.Make</a:t>
            </a:r>
            <a:r>
              <a:rPr lang="en-US" dirty="0" smtClean="0">
                <a:latin typeface="Consolas" pitchFamily="49" charset="0"/>
              </a:rPr>
              <a:t> == "BMW"</a:t>
            </a: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b="1" dirty="0" err="1" smtClean="0">
                <a:latin typeface="Consolas" pitchFamily="49" charset="0"/>
              </a:rPr>
              <a:t>select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c.Make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9512" y="4002272"/>
            <a:ext cx="8784976" cy="101090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c in cars</a:t>
            </a:r>
          </a:p>
          <a:p>
            <a:r>
              <a:rPr lang="en-US" dirty="0" smtClean="0">
                <a:latin typeface="Consolas" pitchFamily="49" charset="0"/>
              </a:rPr>
              <a:t>            where </a:t>
            </a:r>
            <a:r>
              <a:rPr lang="en-US" dirty="0" err="1" smtClean="0">
                <a:latin typeface="Consolas" pitchFamily="49" charset="0"/>
              </a:rPr>
              <a:t>c.Speed</a:t>
            </a:r>
            <a:r>
              <a:rPr lang="en-US" dirty="0" smtClean="0">
                <a:latin typeface="Consolas" pitchFamily="49" charset="0"/>
              </a:rPr>
              <a:t> &gt; 90 &amp;&amp; </a:t>
            </a:r>
            <a:r>
              <a:rPr lang="en-US" dirty="0" err="1" smtClean="0">
                <a:latin typeface="Consolas" pitchFamily="49" charset="0"/>
              </a:rPr>
              <a:t>c.Make</a:t>
            </a:r>
            <a:r>
              <a:rPr lang="en-US" dirty="0" smtClean="0">
                <a:latin typeface="Consolas" pitchFamily="49" charset="0"/>
              </a:rPr>
              <a:t> == "BMW"</a:t>
            </a:r>
            <a:endParaRPr lang="en-US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b="1" dirty="0" err="1" smtClean="0">
                <a:latin typeface="Consolas" pitchFamily="49" charset="0"/>
              </a:rPr>
              <a:t>select</a:t>
            </a:r>
            <a:r>
              <a:rPr lang="da-DK" b="1" dirty="0" smtClean="0">
                <a:latin typeface="Consolas" pitchFamily="49" charset="0"/>
              </a:rPr>
              <a:t> new { </a:t>
            </a:r>
            <a:r>
              <a:rPr lang="da-DK" b="1" dirty="0" err="1" smtClean="0">
                <a:latin typeface="Consolas" pitchFamily="49" charset="0"/>
              </a:rPr>
              <a:t>c.Make</a:t>
            </a:r>
            <a:r>
              <a:rPr lang="da-DK" b="1" dirty="0" smtClean="0">
                <a:latin typeface="Consolas" pitchFamily="49" charset="0"/>
              </a:rPr>
              <a:t>, </a:t>
            </a:r>
            <a:r>
              <a:rPr lang="da-DK" b="1" dirty="0" err="1" smtClean="0">
                <a:latin typeface="Consolas" pitchFamily="49" charset="0"/>
              </a:rPr>
              <a:t>c.Color</a:t>
            </a:r>
            <a:r>
              <a:rPr lang="da-DK" b="1" dirty="0" smtClean="0">
                <a:latin typeface="Consolas" pitchFamily="49" charset="0"/>
              </a:rPr>
              <a:t> }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48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Results can be sorted using the </a:t>
            </a:r>
            <a:r>
              <a:rPr lang="en-US" sz="2000" dirty="0" err="1" smtClean="0">
                <a:latin typeface="Consolas" pitchFamily="49" charset="0"/>
              </a:rPr>
              <a:t>orderby</a:t>
            </a:r>
            <a:r>
              <a:rPr lang="en-US" sz="2000" dirty="0" smtClean="0"/>
              <a:t> clause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order can be </a:t>
            </a:r>
            <a:r>
              <a:rPr lang="en-US" sz="2000" dirty="0" smtClean="0">
                <a:latin typeface="Consolas" pitchFamily="49" charset="0"/>
              </a:rPr>
              <a:t>ascending</a:t>
            </a:r>
            <a:r>
              <a:rPr lang="en-US" sz="2000" dirty="0" smtClean="0"/>
              <a:t> (the default) or </a:t>
            </a:r>
            <a:r>
              <a:rPr lang="en-US" sz="2000" dirty="0" smtClean="0">
                <a:latin typeface="Consolas" pitchFamily="49" charset="0"/>
              </a:rPr>
              <a:t>descending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</a:rPr>
              <a:t>orderby</a:t>
            </a:r>
            <a:r>
              <a:rPr lang="en-US" dirty="0" smtClean="0"/>
              <a:t>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2" y="1930180"/>
            <a:ext cx="8784976" cy="229238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List&lt;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cars</a:t>
            </a:r>
            <a:r>
              <a:rPr lang="da-DK" dirty="0" smtClean="0">
                <a:latin typeface="Consolas" pitchFamily="49" charset="0"/>
              </a:rPr>
              <a:t> = new List&lt;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&gt; {</a:t>
            </a:r>
          </a:p>
          <a:p>
            <a:r>
              <a:rPr lang="en-US" dirty="0" smtClean="0">
                <a:latin typeface="Consolas" pitchFamily="49" charset="0"/>
              </a:rPr>
              <a:t>   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="Henry", Color="Silver", Speed=100, Make="BMW" },</a:t>
            </a:r>
          </a:p>
          <a:p>
            <a:r>
              <a:rPr lang="en-US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</a:t>
            </a:r>
            <a:r>
              <a:rPr lang="da-DK" dirty="0" smtClean="0">
                <a:latin typeface="Consolas" pitchFamily="49" charset="0"/>
              </a:rPr>
              <a:t>from c in </a:t>
            </a:r>
            <a:r>
              <a:rPr lang="da-DK" dirty="0" err="1" smtClean="0">
                <a:latin typeface="Consolas" pitchFamily="49" charset="0"/>
              </a:rPr>
              <a:t>cars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en-US" dirty="0" smtClean="0">
                <a:latin typeface="Consolas" pitchFamily="49" charset="0"/>
              </a:rPr>
              <a:t>where </a:t>
            </a:r>
            <a:r>
              <a:rPr lang="en-US" dirty="0" err="1" smtClean="0">
                <a:latin typeface="Consolas" pitchFamily="49" charset="0"/>
              </a:rPr>
              <a:t>c.Speed</a:t>
            </a:r>
            <a:r>
              <a:rPr lang="en-US" dirty="0" smtClean="0">
                <a:latin typeface="Consolas" pitchFamily="49" charset="0"/>
              </a:rPr>
              <a:t> &gt;= 55</a:t>
            </a:r>
          </a:p>
          <a:p>
            <a:r>
              <a:rPr lang="en-US" dirty="0" smtClean="0">
                <a:latin typeface="Consolas" pitchFamily="49" charset="0"/>
              </a:rPr>
              <a:t>            </a:t>
            </a:r>
            <a:r>
              <a:rPr lang="en-US" b="1" dirty="0" err="1" smtClean="0">
                <a:latin typeface="Consolas" pitchFamily="49" charset="0"/>
              </a:rPr>
              <a:t>orderby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c.PetName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   select c;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9168" y="4742154"/>
            <a:ext cx="8795320" cy="113511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</a:t>
            </a:r>
            <a:r>
              <a:rPr lang="da-DK" dirty="0" smtClean="0">
                <a:latin typeface="Consolas" pitchFamily="49" charset="0"/>
              </a:rPr>
              <a:t>from c in </a:t>
            </a:r>
            <a:r>
              <a:rPr lang="da-DK" dirty="0" err="1" smtClean="0">
                <a:latin typeface="Consolas" pitchFamily="49" charset="0"/>
              </a:rPr>
              <a:t>cars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en-US" dirty="0" smtClean="0">
                <a:latin typeface="Consolas" pitchFamily="49" charset="0"/>
              </a:rPr>
              <a:t>where </a:t>
            </a:r>
            <a:r>
              <a:rPr lang="en-US" dirty="0" err="1" smtClean="0">
                <a:latin typeface="Consolas" pitchFamily="49" charset="0"/>
              </a:rPr>
              <a:t>c.Speed</a:t>
            </a:r>
            <a:r>
              <a:rPr lang="en-US" dirty="0" smtClean="0">
                <a:latin typeface="Consolas" pitchFamily="49" charset="0"/>
              </a:rPr>
              <a:t> &gt;= 55</a:t>
            </a:r>
          </a:p>
          <a:p>
            <a:r>
              <a:rPr lang="en-US" dirty="0" smtClean="0">
                <a:latin typeface="Consolas" pitchFamily="49" charset="0"/>
              </a:rPr>
              <a:t>            </a:t>
            </a:r>
            <a:r>
              <a:rPr lang="da-DK" b="1" dirty="0" err="1" smtClean="0">
                <a:latin typeface="Consolas" pitchFamily="49" charset="0"/>
              </a:rPr>
              <a:t>orderby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c.PetName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descending</a:t>
            </a:r>
            <a:r>
              <a:rPr lang="da-DK" b="1" dirty="0" smtClean="0">
                <a:latin typeface="Consolas" pitchFamily="49" charset="0"/>
              </a:rPr>
              <a:t>, </a:t>
            </a:r>
            <a:r>
              <a:rPr lang="da-DK" b="1" dirty="0" err="1" smtClean="0">
                <a:latin typeface="Consolas" pitchFamily="49" charset="0"/>
              </a:rPr>
              <a:t>c.Color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   select c;</a:t>
            </a:r>
            <a:endParaRPr lang="da-DK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38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These query operators are keywords with syntax highlighting and IntelliSense</a:t>
            </a:r>
          </a:p>
          <a:p>
            <a:pPr eaLnBrk="1" hangingPunct="1"/>
            <a:r>
              <a:rPr lang="en-US" sz="2000" dirty="0" smtClean="0"/>
              <a:t>But they are resolved as extension methods in the </a:t>
            </a:r>
            <a:r>
              <a:rPr lang="en-US" sz="2000" dirty="0" smtClean="0">
                <a:latin typeface="Consolas" pitchFamily="49" charset="0"/>
              </a:rPr>
              <a:t>Enumerable</a:t>
            </a:r>
            <a:r>
              <a:rPr lang="en-US" sz="2000" dirty="0" smtClean="0"/>
              <a:t> class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You can use either syntax or use delegates instead of anonymous methods etc.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Query Operators Resolution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4478" y="2607462"/>
            <a:ext cx="8143932" cy="96555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</a:t>
            </a:r>
            <a:r>
              <a:rPr lang="en-US" b="1" dirty="0" smtClean="0">
                <a:latin typeface="Consolas" pitchFamily="49" charset="0"/>
              </a:rPr>
              <a:t>from g in </a:t>
            </a:r>
            <a:r>
              <a:rPr lang="en-US" b="1" dirty="0" err="1" smtClean="0">
                <a:latin typeface="Consolas" pitchFamily="49" charset="0"/>
              </a:rPr>
              <a:t>wiiGames</a:t>
            </a:r>
            <a:endParaRPr lang="en-US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            </a:t>
            </a:r>
            <a:r>
              <a:rPr lang="da-DK" b="1" dirty="0" err="1" smtClean="0">
                <a:latin typeface="Consolas" pitchFamily="49" charset="0"/>
              </a:rPr>
              <a:t>where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g.Length</a:t>
            </a:r>
            <a:r>
              <a:rPr lang="da-DK" b="1" dirty="0" smtClean="0">
                <a:latin typeface="Consolas" pitchFamily="49" charset="0"/>
              </a:rPr>
              <a:t> &gt;= 18</a:t>
            </a:r>
          </a:p>
          <a:p>
            <a:r>
              <a:rPr lang="da-DK" b="1" dirty="0" smtClean="0">
                <a:latin typeface="Consolas" pitchFamily="49" charset="0"/>
              </a:rPr>
              <a:t>            </a:t>
            </a:r>
            <a:r>
              <a:rPr lang="da-DK" b="1" dirty="0" err="1" smtClean="0">
                <a:latin typeface="Consolas" pitchFamily="49" charset="0"/>
              </a:rPr>
              <a:t>select</a:t>
            </a:r>
            <a:r>
              <a:rPr lang="da-DK" b="1" dirty="0" smtClean="0">
                <a:latin typeface="Consolas" pitchFamily="49" charset="0"/>
              </a:rPr>
              <a:t> g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2" y="3857627"/>
            <a:ext cx="8143932" cy="90521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</a:t>
            </a:r>
            <a:r>
              <a:rPr lang="en-US" dirty="0" err="1" smtClean="0">
                <a:latin typeface="Consolas" pitchFamily="49" charset="0"/>
              </a:rPr>
              <a:t>wiiGames</a:t>
            </a:r>
            <a:r>
              <a:rPr lang="da-DK" b="1" dirty="0" smtClean="0">
                <a:latin typeface="Consolas" pitchFamily="49" charset="0"/>
              </a:rPr>
              <a:t>.</a:t>
            </a:r>
            <a:r>
              <a:rPr lang="da-DK" b="1" dirty="0" err="1" smtClean="0">
                <a:latin typeface="Consolas" pitchFamily="49" charset="0"/>
              </a:rPr>
              <a:t>Where</a:t>
            </a:r>
            <a:r>
              <a:rPr lang="da-DK" b="1" dirty="0" smtClean="0">
                <a:latin typeface="Consolas" pitchFamily="49" charset="0"/>
              </a:rPr>
              <a:t>( g =&gt; </a:t>
            </a:r>
            <a:r>
              <a:rPr lang="da-DK" b="1" dirty="0" err="1" smtClean="0">
                <a:latin typeface="Consolas" pitchFamily="49" charset="0"/>
              </a:rPr>
              <a:t>g.Length</a:t>
            </a:r>
            <a:r>
              <a:rPr lang="da-DK" b="1" dirty="0" smtClean="0">
                <a:latin typeface="Consolas" pitchFamily="49" charset="0"/>
              </a:rPr>
              <a:t> &gt;= 18 )</a:t>
            </a:r>
          </a:p>
          <a:p>
            <a:r>
              <a:rPr lang="da-DK" b="1" dirty="0" smtClean="0">
                <a:latin typeface="Consolas" pitchFamily="49" charset="0"/>
              </a:rPr>
              <a:t>                    .</a:t>
            </a:r>
            <a:r>
              <a:rPr lang="da-DK" b="1" dirty="0" err="1" smtClean="0">
                <a:latin typeface="Consolas" pitchFamily="49" charset="0"/>
              </a:rPr>
              <a:t>OrderBy</a:t>
            </a:r>
            <a:r>
              <a:rPr lang="da-DK" b="1" dirty="0" smtClean="0">
                <a:latin typeface="Consolas" pitchFamily="49" charset="0"/>
              </a:rPr>
              <a:t>( g =&gt; g )</a:t>
            </a:r>
          </a:p>
          <a:p>
            <a:r>
              <a:rPr lang="da-DK" b="1" dirty="0" smtClean="0">
                <a:latin typeface="Consolas" pitchFamily="49" charset="0"/>
              </a:rPr>
              <a:t>                    .</a:t>
            </a:r>
            <a:r>
              <a:rPr lang="da-DK" b="1" dirty="0" err="1" smtClean="0">
                <a:latin typeface="Consolas" pitchFamily="49" charset="0"/>
              </a:rPr>
              <a:t>Select</a:t>
            </a:r>
            <a:r>
              <a:rPr lang="da-DK" b="1" dirty="0" smtClean="0">
                <a:latin typeface="Consolas" pitchFamily="49" charset="0"/>
              </a:rPr>
              <a:t>( g =&gt; g )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929322" y="2928934"/>
            <a:ext cx="785818" cy="1143008"/>
          </a:xfrm>
          <a:prstGeom prst="downArrow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Extension Methods</a:t>
            </a:r>
          </a:p>
          <a:p>
            <a:pPr eaLnBrk="1" hangingPunct="1"/>
            <a:r>
              <a:rPr lang="en-US" dirty="0" smtClean="0"/>
              <a:t>Anonymous Types</a:t>
            </a:r>
          </a:p>
          <a:p>
            <a:r>
              <a:rPr lang="en-US" dirty="0"/>
              <a:t>Introducing LINQ</a:t>
            </a:r>
          </a:p>
          <a:p>
            <a:r>
              <a:rPr lang="en-US" dirty="0"/>
              <a:t>First Look at LINQ Query Expressions</a:t>
            </a:r>
          </a:p>
          <a:p>
            <a:r>
              <a:rPr lang="en-US" dirty="0"/>
              <a:t>LINQ Query Keywords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Query Operator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  <a:p>
            <a:r>
              <a:rPr lang="en-US" dirty="0" smtClean="0"/>
              <a:t>Query Variations</a:t>
            </a:r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871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You can compute the number of items in the result set with </a:t>
            </a:r>
            <a:r>
              <a:rPr lang="en-US" sz="2000" dirty="0" smtClean="0">
                <a:latin typeface="Consolas" pitchFamily="49" charset="0"/>
              </a:rPr>
              <a:t>Count&lt;T&gt;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This forces an evaluation of the query expression!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nsolas" pitchFamily="49" charset="0"/>
              </a:rPr>
              <a:t>Count&lt;T&gt;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000240"/>
            <a:ext cx="8219256" cy="337297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wiiGames</a:t>
            </a:r>
            <a:r>
              <a:rPr lang="da-DK" dirty="0" smtClean="0">
                <a:latin typeface="Consolas" pitchFamily="49" charset="0"/>
              </a:rPr>
              <a:t> = {</a:t>
            </a:r>
          </a:p>
          <a:p>
            <a:r>
              <a:rPr lang="da-DK" dirty="0" smtClean="0">
                <a:latin typeface="Consolas" pitchFamily="49" charset="0"/>
              </a:rPr>
              <a:t>   "Super Mario </a:t>
            </a:r>
            <a:r>
              <a:rPr lang="da-DK" dirty="0" err="1" smtClean="0">
                <a:latin typeface="Consolas" pitchFamily="49" charset="0"/>
              </a:rPr>
              <a:t>Galaxy</a:t>
            </a:r>
            <a:r>
              <a:rPr lang="da-DK" dirty="0" smtClean="0">
                <a:latin typeface="Consolas" pitchFamily="49" charset="0"/>
              </a:rPr>
              <a:t>", </a:t>
            </a:r>
          </a:p>
          <a:p>
            <a:r>
              <a:rPr lang="da-DK" dirty="0" smtClean="0">
                <a:latin typeface="Consolas" pitchFamily="49" charset="0"/>
              </a:rPr>
              <a:t>   "FIFA 09",</a:t>
            </a:r>
          </a:p>
          <a:p>
            <a:r>
              <a:rPr lang="da-DK" dirty="0" smtClean="0">
                <a:latin typeface="Consolas" pitchFamily="49" charset="0"/>
              </a:rPr>
              <a:t>   "Guitar Hero III",</a:t>
            </a:r>
          </a:p>
          <a:p>
            <a:r>
              <a:rPr lang="da-DK" dirty="0" smtClean="0">
                <a:latin typeface="Consolas" pitchFamily="49" charset="0"/>
              </a:rPr>
              <a:t>   "</a:t>
            </a:r>
            <a:r>
              <a:rPr lang="da-DK" dirty="0" err="1" smtClean="0">
                <a:latin typeface="Consolas" pitchFamily="49" charset="0"/>
              </a:rPr>
              <a:t>Wii</a:t>
            </a:r>
            <a:r>
              <a:rPr lang="da-DK" dirty="0" smtClean="0">
                <a:latin typeface="Consolas" pitchFamily="49" charset="0"/>
              </a:rPr>
              <a:t> Sports",</a:t>
            </a:r>
          </a:p>
          <a:p>
            <a:r>
              <a:rPr lang="da-DK" dirty="0" smtClean="0">
                <a:latin typeface="Consolas" pitchFamily="49" charset="0"/>
              </a:rPr>
              <a:t>   "</a:t>
            </a:r>
            <a:r>
              <a:rPr lang="da-DK" dirty="0" err="1" smtClean="0">
                <a:latin typeface="Consolas" pitchFamily="49" charset="0"/>
              </a:rPr>
              <a:t>Wii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Fit</a:t>
            </a:r>
            <a:r>
              <a:rPr lang="da-DK" dirty="0" smtClean="0">
                <a:latin typeface="Consolas" pitchFamily="49" charset="0"/>
              </a:rPr>
              <a:t>",</a:t>
            </a:r>
          </a:p>
          <a:p>
            <a:r>
              <a:rPr lang="da-DK" dirty="0" smtClean="0">
                <a:latin typeface="Consolas" pitchFamily="49" charset="0"/>
              </a:rPr>
              <a:t>   "</a:t>
            </a:r>
            <a:r>
              <a:rPr lang="da-DK" dirty="0" err="1" smtClean="0">
                <a:latin typeface="Consolas" pitchFamily="49" charset="0"/>
              </a:rPr>
              <a:t>Legend</a:t>
            </a:r>
            <a:r>
              <a:rPr lang="da-DK" dirty="0" smtClean="0">
                <a:latin typeface="Consolas" pitchFamily="49" charset="0"/>
              </a:rPr>
              <a:t> of </a:t>
            </a:r>
            <a:r>
              <a:rPr lang="da-DK" dirty="0" err="1" smtClean="0">
                <a:latin typeface="Consolas" pitchFamily="49" charset="0"/>
              </a:rPr>
              <a:t>Zelda</a:t>
            </a:r>
            <a:r>
              <a:rPr lang="da-DK" dirty="0" smtClean="0">
                <a:latin typeface="Consolas" pitchFamily="49" charset="0"/>
              </a:rPr>
              <a:t>: </a:t>
            </a:r>
            <a:r>
              <a:rPr lang="da-DK" dirty="0" err="1" smtClean="0">
                <a:latin typeface="Consolas" pitchFamily="49" charset="0"/>
              </a:rPr>
              <a:t>Twilight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Princess</a:t>
            </a:r>
            <a:r>
              <a:rPr lang="da-DK" dirty="0" smtClean="0">
                <a:latin typeface="Consolas" pitchFamily="49" charset="0"/>
              </a:rPr>
              <a:t>"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g in </a:t>
            </a:r>
            <a:r>
              <a:rPr lang="en-US" dirty="0" err="1" smtClean="0">
                <a:latin typeface="Consolas" pitchFamily="49" charset="0"/>
              </a:rPr>
              <a:t>wiiGames</a:t>
            </a:r>
            <a:endParaRPr lang="en-US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where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g.Length</a:t>
            </a:r>
            <a:r>
              <a:rPr lang="da-DK" dirty="0" smtClean="0">
                <a:latin typeface="Consolas" pitchFamily="49" charset="0"/>
              </a:rPr>
              <a:t> &gt;= 18</a:t>
            </a: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g;</a:t>
            </a:r>
          </a:p>
          <a:p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"{0} games match the query", </a:t>
            </a:r>
            <a:r>
              <a:rPr lang="en-US" dirty="0" err="1" smtClean="0">
                <a:latin typeface="Consolas" pitchFamily="49" charset="0"/>
              </a:rPr>
              <a:t>query.</a:t>
            </a:r>
            <a:r>
              <a:rPr lang="en-US" b="1" dirty="0" err="1" smtClean="0">
                <a:latin typeface="Consolas" pitchFamily="49" charset="0"/>
              </a:rPr>
              <a:t>Count</a:t>
            </a:r>
            <a:r>
              <a:rPr lang="en-US" b="1" dirty="0" smtClean="0">
                <a:latin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</a:rPr>
              <a:t> );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0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i="1" dirty="0" smtClean="0"/>
              <a:t>Extension methods</a:t>
            </a:r>
            <a:r>
              <a:rPr lang="en-US" sz="2000" dirty="0" smtClean="0"/>
              <a:t> let you extend types with your own methods</a:t>
            </a:r>
          </a:p>
          <a:p>
            <a:pPr lvl="1" eaLnBrk="1" hangingPunct="1"/>
            <a:r>
              <a:rPr lang="en-US" sz="1600" dirty="0" smtClean="0"/>
              <a:t>Even if you don’t have the source or the types are not yours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2000" dirty="0" smtClean="0"/>
              <a:t>Must be </a:t>
            </a:r>
            <a:r>
              <a:rPr lang="en-US" sz="2000" b="1" dirty="0" smtClean="0"/>
              <a:t>static</a:t>
            </a:r>
            <a:r>
              <a:rPr lang="en-US" sz="2000" dirty="0" smtClean="0"/>
              <a:t> and defined in a </a:t>
            </a:r>
            <a:r>
              <a:rPr lang="en-US" sz="2000" b="1" dirty="0" smtClean="0"/>
              <a:t>static</a:t>
            </a:r>
            <a:r>
              <a:rPr lang="en-US" sz="2000" dirty="0" smtClean="0"/>
              <a:t> class</a:t>
            </a:r>
          </a:p>
          <a:p>
            <a:pPr eaLnBrk="1" hangingPunct="1"/>
            <a:r>
              <a:rPr lang="en-US" sz="2000" dirty="0" smtClean="0"/>
              <a:t>The first parameter contains </a:t>
            </a:r>
            <a:r>
              <a:rPr lang="en-US" sz="2000" dirty="0" smtClean="0">
                <a:latin typeface="Consolas" pitchFamily="49" charset="0"/>
              </a:rPr>
              <a:t>this</a:t>
            </a:r>
            <a:r>
              <a:rPr lang="en-US" sz="2000" dirty="0" smtClean="0"/>
              <a:t> and determines the type being extended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Extension methods can have any number of parameters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Defining Extension Methods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8416" y="2204864"/>
            <a:ext cx="7416824" cy="203492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MyExtensions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public </a:t>
            </a:r>
            <a:r>
              <a:rPr lang="en-US" b="1" dirty="0" smtClean="0">
                <a:latin typeface="Consolas" pitchFamily="49" charset="0"/>
              </a:rPr>
              <a:t>static</a:t>
            </a:r>
            <a:r>
              <a:rPr lang="en-US" dirty="0" smtClean="0">
                <a:latin typeface="Consolas" pitchFamily="49" charset="0"/>
              </a:rPr>
              <a:t> string </a:t>
            </a:r>
            <a:r>
              <a:rPr lang="en-US" dirty="0" err="1" smtClean="0">
                <a:latin typeface="Consolas" pitchFamily="49" charset="0"/>
              </a:rPr>
              <a:t>ToMyTimestamp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smtClean="0">
                <a:latin typeface="Consolas" pitchFamily="49" charset="0"/>
              </a:rPr>
              <a:t>this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dt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dt.ToString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yyyy-MM-dd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HH:mm:ss.fff</a:t>
            </a:r>
            <a:r>
              <a:rPr lang="da-DK" dirty="0" smtClean="0">
                <a:latin typeface="Consolas" pitchFamily="49" charset="0"/>
              </a:rPr>
              <a:t>"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05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You can reverse the result sequence with </a:t>
            </a:r>
            <a:r>
              <a:rPr lang="en-US" sz="2000" dirty="0" smtClean="0">
                <a:latin typeface="Consolas" pitchFamily="49" charset="0"/>
              </a:rPr>
              <a:t>Reverse&lt;T&gt;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Note that this does </a:t>
            </a:r>
            <a:r>
              <a:rPr lang="en-US" sz="2000" u="sng" dirty="0" smtClean="0"/>
              <a:t>not</a:t>
            </a:r>
            <a:r>
              <a:rPr lang="en-US" sz="2000" dirty="0" smtClean="0"/>
              <a:t> evaluate the query expression…!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nsolas" pitchFamily="49" charset="0"/>
              </a:rPr>
              <a:t>Reverse&lt;T&gt;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916832"/>
            <a:ext cx="7786742" cy="17281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wiiGames</a:t>
            </a:r>
            <a:r>
              <a:rPr lang="da-DK" dirty="0" smtClean="0">
                <a:latin typeface="Consolas" pitchFamily="49" charset="0"/>
              </a:rPr>
              <a:t> = {</a:t>
            </a:r>
          </a:p>
          <a:p>
            <a:r>
              <a:rPr lang="da-DK" dirty="0" smtClean="0">
                <a:latin typeface="Consolas" pitchFamily="49" charset="0"/>
              </a:rPr>
              <a:t>   "Super Mario </a:t>
            </a:r>
            <a:r>
              <a:rPr lang="da-DK" dirty="0" err="1" smtClean="0">
                <a:latin typeface="Consolas" pitchFamily="49" charset="0"/>
              </a:rPr>
              <a:t>Galaxy</a:t>
            </a:r>
            <a:r>
              <a:rPr lang="da-DK" dirty="0" smtClean="0">
                <a:latin typeface="Consolas" pitchFamily="49" charset="0"/>
              </a:rPr>
              <a:t>", </a:t>
            </a:r>
          </a:p>
          <a:p>
            <a:r>
              <a:rPr lang="da-DK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( from g in </a:t>
            </a:r>
            <a:r>
              <a:rPr lang="en-US" dirty="0" err="1" smtClean="0">
                <a:latin typeface="Consolas" pitchFamily="49" charset="0"/>
              </a:rPr>
              <a:t>wiiGames</a:t>
            </a:r>
            <a:r>
              <a:rPr lang="en-US" dirty="0" smtClean="0">
                <a:latin typeface="Consolas" pitchFamily="49" charset="0"/>
              </a:rPr>
              <a:t> select g </a:t>
            </a:r>
            <a:r>
              <a:rPr lang="en-US" b="1" dirty="0" smtClean="0">
                <a:latin typeface="Consolas" pitchFamily="49" charset="0"/>
              </a:rPr>
              <a:t>).Reverse()</a:t>
            </a:r>
            <a:r>
              <a:rPr lang="en-US" dirty="0" smtClean="0">
                <a:latin typeface="Consolas" pitchFamily="49" charset="0"/>
              </a:rPr>
              <a:t>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85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Differences between queries can be computed with </a:t>
            </a:r>
            <a:r>
              <a:rPr lang="en-US" sz="2000" dirty="0" smtClean="0">
                <a:latin typeface="Consolas" pitchFamily="49" charset="0"/>
              </a:rPr>
              <a:t>Except&lt;T&gt;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Do you think this will evaluate the query expression? </a:t>
            </a:r>
            <a:r>
              <a:rPr lang="en-US" sz="2000" dirty="0" smtClean="0">
                <a:sym typeface="Wingdings" pitchFamily="2" charset="2"/>
              </a:rPr>
              <a:t></a:t>
            </a:r>
          </a:p>
          <a:p>
            <a:pPr eaLnBrk="1" hangingPunct="1"/>
            <a:r>
              <a:rPr lang="en-US" sz="2000" dirty="0" smtClean="0">
                <a:latin typeface="Consolas" pitchFamily="49" charset="0"/>
                <a:sym typeface="Wingdings" pitchFamily="2" charset="2"/>
              </a:rPr>
              <a:t>Union&lt;T&gt;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smtClean="0">
                <a:latin typeface="Consolas" pitchFamily="49" charset="0"/>
                <a:sym typeface="Wingdings" pitchFamily="2" charset="2"/>
              </a:rPr>
              <a:t>Intersect&lt;T&gt;</a:t>
            </a:r>
            <a:r>
              <a:rPr lang="en-US" sz="2000" dirty="0" smtClean="0">
                <a:sym typeface="Wingdings" pitchFamily="2" charset="2"/>
              </a:rPr>
              <a:t>, and </a:t>
            </a:r>
            <a:r>
              <a:rPr lang="en-US" sz="2000" dirty="0" smtClean="0">
                <a:latin typeface="Consolas" pitchFamily="49" charset="0"/>
                <a:sym typeface="Wingdings" pitchFamily="2" charset="2"/>
              </a:rPr>
              <a:t>Except&lt;T&gt;</a:t>
            </a:r>
            <a:r>
              <a:rPr lang="en-US" sz="2000" dirty="0" smtClean="0">
                <a:sym typeface="Wingdings" pitchFamily="2" charset="2"/>
              </a:rPr>
              <a:t> constitute the set operations (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Distinct&lt;T&gt;</a:t>
            </a:r>
            <a:r>
              <a:rPr lang="en-US" sz="2000" dirty="0" smtClean="0">
                <a:sym typeface="Wingdings" pitchFamily="2" charset="2"/>
              </a:rPr>
              <a:t> is also helpful!)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 Operations: </a:t>
            </a:r>
            <a:r>
              <a:rPr lang="en-US" dirty="0" smtClean="0">
                <a:latin typeface="Consolas" pitchFamily="49" charset="0"/>
              </a:rPr>
              <a:t>Except&lt;T&gt;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14348" y="2000240"/>
            <a:ext cx="7786742" cy="286892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wiiGames</a:t>
            </a:r>
            <a:r>
              <a:rPr lang="da-DK" dirty="0" smtClean="0">
                <a:latin typeface="Consolas" pitchFamily="49" charset="0"/>
              </a:rPr>
              <a:t> = {</a:t>
            </a:r>
          </a:p>
          <a:p>
            <a:r>
              <a:rPr lang="da-DK" dirty="0" smtClean="0">
                <a:latin typeface="Consolas" pitchFamily="49" charset="0"/>
              </a:rPr>
              <a:t>   "Super Mario </a:t>
            </a:r>
            <a:r>
              <a:rPr lang="da-DK" dirty="0" err="1" smtClean="0">
                <a:latin typeface="Consolas" pitchFamily="49" charset="0"/>
              </a:rPr>
              <a:t>Galaxy</a:t>
            </a:r>
            <a:r>
              <a:rPr lang="da-DK" dirty="0" smtClean="0">
                <a:latin typeface="Consolas" pitchFamily="49" charset="0"/>
              </a:rPr>
              <a:t>", ...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xbox360Games = {</a:t>
            </a:r>
          </a:p>
          <a:p>
            <a:r>
              <a:rPr lang="da-DK" dirty="0" smtClean="0">
                <a:latin typeface="Consolas" pitchFamily="49" charset="0"/>
              </a:rPr>
              <a:t>   "Halo", ...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( from g in </a:t>
            </a:r>
            <a:r>
              <a:rPr lang="en-US" dirty="0" err="1" smtClean="0">
                <a:latin typeface="Consolas" pitchFamily="49" charset="0"/>
              </a:rPr>
              <a:t>wiiGames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select g )</a:t>
            </a:r>
            <a:r>
              <a:rPr lang="en-US" b="1" dirty="0" smtClean="0">
                <a:latin typeface="Consolas" pitchFamily="49" charset="0"/>
              </a:rPr>
              <a:t>.Except(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from g in xbox360Games </a:t>
            </a:r>
            <a:r>
              <a:rPr lang="da-DK" dirty="0" smtClean="0">
                <a:latin typeface="Consolas" pitchFamily="49" charset="0"/>
              </a:rPr>
              <a:t>select g </a:t>
            </a:r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;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query2 </a:t>
            </a:r>
            <a:r>
              <a:rPr lang="en-US" dirty="0">
                <a:latin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</a:rPr>
              <a:t>wiiGames</a:t>
            </a:r>
            <a:r>
              <a:rPr lang="en-US" b="1" dirty="0" err="1" smtClean="0">
                <a:latin typeface="Consolas" pitchFamily="49" charset="0"/>
              </a:rPr>
              <a:t>.Except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 xbox360Games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;</a:t>
            </a:r>
            <a:endParaRPr lang="da-DK" dirty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001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 single element can be retrieved from a query result</a:t>
            </a:r>
          </a:p>
          <a:p>
            <a:pPr lvl="1" eaLnBrk="1" hangingPunct="1"/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First&lt;T&gt;</a:t>
            </a:r>
          </a:p>
          <a:p>
            <a:pPr lvl="1" eaLnBrk="1" hangingPunct="1"/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Last&lt;T&gt;</a:t>
            </a:r>
          </a:p>
          <a:p>
            <a:pPr lvl="1" eaLnBrk="1" hangingPunct="1"/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Single&lt;T&gt;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Each of these has an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OrDefault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000" dirty="0" smtClean="0"/>
              <a:t> version</a:t>
            </a:r>
          </a:p>
          <a:p>
            <a:pPr lvl="1" eaLnBrk="1" hangingPunct="1"/>
            <a:r>
              <a:rPr lang="en-US" sz="18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FirstOrDefault</a:t>
            </a:r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lvl="1" eaLnBrk="1" hangingPunct="1"/>
            <a:r>
              <a:rPr lang="en-US" sz="18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LastOrDefault</a:t>
            </a:r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lvl="1" eaLnBrk="1" hangingPunct="1"/>
            <a:r>
              <a:rPr lang="en-US" sz="18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SingleOrDefault</a:t>
            </a:r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1" hangingPunct="1"/>
            <a:endParaRPr lang="en-US" sz="2000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Singleton Operations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483768" y="1844824"/>
            <a:ext cx="6073651" cy="25922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  <a:cs typeface="Consolas" pitchFamily="49" charset="0"/>
              </a:rPr>
              <a:t>var query = wiiGames.Intersect( xbox360Games );</a:t>
            </a:r>
          </a:p>
          <a:p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first = query.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First()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var last = query.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Last()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var theOnlyOne = query.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Single()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first );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Console.WriteLine( last );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Console.WriteLine( theOnlyOne );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69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 and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Skip()</a:t>
            </a:r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There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also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TakeWhile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SkipWhile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Partitioning</a:t>
            </a:r>
            <a:r>
              <a:rPr lang="da-DK" dirty="0" smtClean="0"/>
              <a:t> Operators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916832"/>
            <a:ext cx="7786742" cy="266429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wiiGames</a:t>
            </a:r>
            <a:r>
              <a:rPr lang="da-DK" dirty="0" smtClean="0">
                <a:latin typeface="Consolas" pitchFamily="49" charset="0"/>
              </a:rPr>
              <a:t> = {</a:t>
            </a:r>
          </a:p>
          <a:p>
            <a:r>
              <a:rPr lang="da-DK" dirty="0" smtClean="0">
                <a:latin typeface="Consolas" pitchFamily="49" charset="0"/>
              </a:rPr>
              <a:t>   "Super Mario </a:t>
            </a:r>
            <a:r>
              <a:rPr lang="da-DK" dirty="0" err="1" smtClean="0">
                <a:latin typeface="Consolas" pitchFamily="49" charset="0"/>
              </a:rPr>
              <a:t>Galaxy</a:t>
            </a:r>
            <a:r>
              <a:rPr lang="da-DK" dirty="0" smtClean="0">
                <a:latin typeface="Consolas" pitchFamily="49" charset="0"/>
              </a:rPr>
              <a:t>", ...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xbox360Games = {</a:t>
            </a:r>
          </a:p>
          <a:p>
            <a:r>
              <a:rPr lang="da-DK" dirty="0" smtClean="0">
                <a:latin typeface="Consolas" pitchFamily="49" charset="0"/>
              </a:rPr>
              <a:t>   "Halo", ...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query1 = </a:t>
            </a:r>
            <a:r>
              <a:rPr lang="en-US" dirty="0" err="1" smtClean="0">
                <a:latin typeface="Consolas" pitchFamily="49" charset="0"/>
              </a:rPr>
              <a:t>wiiGames.Union</a:t>
            </a:r>
            <a:r>
              <a:rPr lang="en-US" dirty="0" smtClean="0">
                <a:latin typeface="Consolas" pitchFamily="49" charset="0"/>
              </a:rPr>
              <a:t>( xbox360Games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).</a:t>
            </a:r>
            <a:r>
              <a:rPr lang="da-DK" b="1" dirty="0" err="1" smtClean="0">
                <a:latin typeface="Consolas" pitchFamily="49" charset="0"/>
              </a:rPr>
              <a:t>Take</a:t>
            </a:r>
            <a:r>
              <a:rPr lang="da-DK" b="1" dirty="0" smtClean="0">
                <a:latin typeface="Consolas" pitchFamily="49" charset="0"/>
              </a:rPr>
              <a:t>( 7 )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en-US" dirty="0" err="1">
                <a:latin typeface="Consolas" pitchFamily="49" charset="0"/>
              </a:rPr>
              <a:t>var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query2 </a:t>
            </a:r>
            <a:r>
              <a:rPr lang="en-US" dirty="0">
                <a:latin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</a:rPr>
              <a:t>wiiGames.Union</a:t>
            </a:r>
            <a:r>
              <a:rPr lang="en-US" dirty="0">
                <a:latin typeface="Consolas" pitchFamily="49" charset="0"/>
              </a:rPr>
              <a:t>( xbox360Games</a:t>
            </a:r>
            <a:r>
              <a:rPr lang="da-DK" dirty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).Skip( 3 </a:t>
            </a:r>
            <a:r>
              <a:rPr lang="da-DK" b="1" dirty="0">
                <a:latin typeface="Consolas" pitchFamily="49" charset="0"/>
              </a:rPr>
              <a:t>)</a:t>
            </a:r>
            <a:r>
              <a:rPr lang="da-DK" dirty="0">
                <a:latin typeface="Consolas" pitchFamily="49" charset="0"/>
              </a:rPr>
              <a:t>;</a:t>
            </a:r>
          </a:p>
          <a:p>
            <a:endParaRPr lang="da-DK" dirty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12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 </a:t>
            </a:r>
            <a:r>
              <a:rPr lang="da-DK" sz="2000" dirty="0" err="1" smtClean="0"/>
              <a:t>computes</a:t>
            </a:r>
            <a:r>
              <a:rPr lang="da-DK" sz="2000" dirty="0" smtClean="0"/>
              <a:t> a </a:t>
            </a:r>
            <a:r>
              <a:rPr lang="da-DK" sz="2000" dirty="0" err="1" smtClean="0"/>
              <a:t>running</a:t>
            </a:r>
            <a:r>
              <a:rPr lang="da-DK" sz="2000" dirty="0" smtClean="0"/>
              <a:t> </a:t>
            </a:r>
            <a:r>
              <a:rPr lang="da-DK" sz="2000" dirty="0" err="1" smtClean="0"/>
              <a:t>value</a:t>
            </a:r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Other</a:t>
            </a:r>
            <a:r>
              <a:rPr lang="da-DK" sz="2000" dirty="0" smtClean="0"/>
              <a:t> </a:t>
            </a:r>
            <a:r>
              <a:rPr lang="da-DK" sz="2000" dirty="0" err="1" smtClean="0"/>
              <a:t>aggregation</a:t>
            </a:r>
            <a:r>
              <a:rPr lang="da-DK" sz="2000" dirty="0" smtClean="0"/>
              <a:t> operators </a:t>
            </a:r>
            <a:r>
              <a:rPr lang="da-DK" sz="2000" dirty="0" err="1" smtClean="0"/>
              <a:t>include</a:t>
            </a:r>
            <a:endParaRPr lang="da-DK" sz="2000" dirty="0" smtClean="0"/>
          </a:p>
          <a:p>
            <a:pPr lvl="1"/>
            <a:r>
              <a:rPr lang="da-DK" sz="1800" b="1" dirty="0" smtClean="0"/>
              <a:t>Count()</a:t>
            </a:r>
          </a:p>
          <a:p>
            <a:pPr lvl="1"/>
            <a:r>
              <a:rPr lang="da-DK" sz="1800" b="1" dirty="0" smtClean="0"/>
              <a:t>Sum()</a:t>
            </a:r>
          </a:p>
          <a:p>
            <a:pPr lvl="1"/>
            <a:r>
              <a:rPr lang="da-DK" sz="1800" b="1" dirty="0" smtClean="0"/>
              <a:t>Min()</a:t>
            </a:r>
          </a:p>
          <a:p>
            <a:pPr lvl="1"/>
            <a:r>
              <a:rPr lang="da-DK" sz="1800" b="1" dirty="0" smtClean="0"/>
              <a:t>Max()</a:t>
            </a:r>
          </a:p>
          <a:p>
            <a:pPr lvl="1"/>
            <a:r>
              <a:rPr lang="da-DK" sz="1800" b="1" dirty="0" smtClean="0"/>
              <a:t>Average()</a:t>
            </a:r>
          </a:p>
          <a:p>
            <a:endParaRPr lang="da-DK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Aggregation</a:t>
            </a:r>
            <a:r>
              <a:rPr lang="da-DK" dirty="0" smtClean="0"/>
              <a:t> Operators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117" y="1988840"/>
            <a:ext cx="8228153" cy="122413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 = { 42, 87, 112, 176, 255 };          </a:t>
            </a:r>
            <a:endParaRPr lang="da-DK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numbers.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da-DK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(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, i ) =&gt; 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 * i </a:t>
            </a:r>
            <a:r>
              <a:rPr lang="da-DK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( "The 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 of 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 is " + 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 ); </a:t>
            </a:r>
            <a:endParaRPr lang="da-DK" sz="4400" dirty="0">
              <a:latin typeface="Arial" panose="020B0604020202020204" pitchFamily="34" charset="0"/>
            </a:endParaRP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49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Extension Methods</a:t>
            </a:r>
          </a:p>
          <a:p>
            <a:pPr eaLnBrk="1" hangingPunct="1"/>
            <a:r>
              <a:rPr lang="en-US" dirty="0" smtClean="0"/>
              <a:t>Anonymous Types</a:t>
            </a:r>
          </a:p>
          <a:p>
            <a:r>
              <a:rPr lang="en-US" dirty="0"/>
              <a:t>Introducing LINQ</a:t>
            </a:r>
          </a:p>
          <a:p>
            <a:r>
              <a:rPr lang="en-US" dirty="0"/>
              <a:t>First Look at LINQ Query Expressions</a:t>
            </a:r>
          </a:p>
          <a:p>
            <a:r>
              <a:rPr lang="en-US" dirty="0"/>
              <a:t>LINQ Query Keywords</a:t>
            </a:r>
          </a:p>
          <a:p>
            <a:r>
              <a:rPr lang="en-US" dirty="0"/>
              <a:t>More Query Operator </a:t>
            </a:r>
            <a:r>
              <a:rPr lang="en-US" dirty="0" smtClean="0"/>
              <a:t>Methods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Variations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822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Use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a-DK" sz="2000" dirty="0" smtClean="0"/>
              <a:t> </a:t>
            </a:r>
            <a:r>
              <a:rPr lang="da-DK" sz="2000" dirty="0" err="1" smtClean="0"/>
              <a:t>keyword</a:t>
            </a:r>
            <a:r>
              <a:rPr lang="da-DK" sz="2000" dirty="0" smtClean="0"/>
              <a:t> or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 </a:t>
            </a:r>
            <a:r>
              <a:rPr lang="da-DK" sz="2000" dirty="0" err="1" smtClean="0"/>
              <a:t>method</a:t>
            </a:r>
            <a:endParaRPr lang="da-DK" sz="2000" dirty="0" smtClean="0"/>
          </a:p>
          <a:p>
            <a:pPr lvl="1"/>
            <a:r>
              <a:rPr lang="da-DK" sz="1800" dirty="0" smtClean="0"/>
              <a:t>Resulting </a:t>
            </a:r>
            <a:r>
              <a:rPr lang="da-DK" sz="1800" dirty="0" err="1" smtClean="0"/>
              <a:t>query</a:t>
            </a:r>
            <a:r>
              <a:rPr lang="da-DK" sz="1800" dirty="0" smtClean="0"/>
              <a:t> </a:t>
            </a:r>
            <a:r>
              <a:rPr lang="da-DK" sz="1800" dirty="0" err="1" smtClean="0"/>
              <a:t>yields</a:t>
            </a:r>
            <a:r>
              <a:rPr lang="da-DK" sz="1800" dirty="0" smtClean="0"/>
              <a:t> a set of </a:t>
            </a:r>
            <a:r>
              <a:rPr lang="da-DK" sz="1800" dirty="0" err="1" smtClean="0"/>
              <a:t>keyed</a:t>
            </a:r>
            <a:r>
              <a:rPr lang="da-DK" sz="1800" dirty="0" smtClean="0"/>
              <a:t> </a:t>
            </a:r>
            <a:r>
              <a:rPr lang="da-DK" sz="1800" dirty="0" err="1" smtClean="0"/>
              <a:t>result</a:t>
            </a:r>
            <a:r>
              <a:rPr lang="da-DK" sz="1800" dirty="0" smtClean="0"/>
              <a:t> </a:t>
            </a:r>
            <a:r>
              <a:rPr lang="da-DK" sz="1800" dirty="0" err="1" smtClean="0"/>
              <a:t>groups</a:t>
            </a:r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There</a:t>
            </a:r>
            <a:r>
              <a:rPr lang="da-DK" sz="2000" dirty="0" smtClean="0"/>
              <a:t> is </a:t>
            </a:r>
            <a:r>
              <a:rPr lang="da-DK" sz="2000" dirty="0" err="1" smtClean="0"/>
              <a:t>also</a:t>
            </a:r>
            <a:r>
              <a:rPr lang="da-DK" sz="2000" dirty="0" smtClean="0"/>
              <a:t> a more </a:t>
            </a:r>
            <a:r>
              <a:rPr lang="da-DK" sz="2000" dirty="0" err="1" smtClean="0"/>
              <a:t>sophisticated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da-DK" sz="2000" dirty="0" smtClean="0"/>
              <a:t> </a:t>
            </a:r>
            <a:r>
              <a:rPr lang="da-DK" sz="2000" dirty="0" err="1" smtClean="0"/>
              <a:t>syntax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Grouping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2211756"/>
            <a:ext cx="6698237" cy="306510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= from i in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endParaRPr lang="da-DK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a-DK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a-DK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i by i % 2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( var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group.Key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( var i in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( "\t" + i 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4400" dirty="0">
              <a:latin typeface="Arial" panose="020B0604020202020204" pitchFamily="34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9987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000" dirty="0" err="1" smtClean="0"/>
              <a:t>Use</a:t>
            </a:r>
            <a:r>
              <a:rPr lang="da-DK" sz="2000" dirty="0" smtClean="0"/>
              <a:t> the </a:t>
            </a:r>
            <a:r>
              <a:rPr lang="da-DK" sz="2000" dirty="0" err="1" smtClean="0"/>
              <a:t>join</a:t>
            </a:r>
            <a:r>
              <a:rPr lang="da-DK" sz="2000" dirty="0" smtClean="0"/>
              <a:t> </a:t>
            </a:r>
            <a:r>
              <a:rPr lang="da-DK" sz="2000" dirty="0" err="1" smtClean="0"/>
              <a:t>keyword</a:t>
            </a:r>
            <a:r>
              <a:rPr lang="da-DK" sz="2000" dirty="0" smtClean="0"/>
              <a:t> to </a:t>
            </a:r>
            <a:r>
              <a:rPr lang="da-DK" sz="2000" dirty="0" err="1" smtClean="0"/>
              <a:t>join</a:t>
            </a:r>
            <a:r>
              <a:rPr lang="da-DK" sz="2000" dirty="0" smtClean="0"/>
              <a:t> elements on </a:t>
            </a:r>
            <a:r>
              <a:rPr lang="da-DK" sz="2000" dirty="0" err="1" smtClean="0"/>
              <a:t>equality</a:t>
            </a:r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Other</a:t>
            </a:r>
            <a:r>
              <a:rPr lang="da-DK" sz="2000" dirty="0" smtClean="0"/>
              <a:t> variations of </a:t>
            </a:r>
            <a:r>
              <a:rPr lang="da-DK" sz="2000" dirty="0" err="1" smtClean="0"/>
              <a:t>join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expressed</a:t>
            </a:r>
            <a:r>
              <a:rPr lang="da-DK" sz="2000" dirty="0" smtClean="0"/>
              <a:t> in a </a:t>
            </a:r>
            <a:r>
              <a:rPr lang="da-DK" sz="2000" dirty="0" err="1" smtClean="0"/>
              <a:t>number</a:t>
            </a:r>
            <a:r>
              <a:rPr lang="da-DK" sz="2000" dirty="0" smtClean="0"/>
              <a:t> of </a:t>
            </a:r>
            <a:r>
              <a:rPr lang="da-DK" sz="2000" dirty="0" err="1" smtClean="0"/>
              <a:t>ways</a:t>
            </a:r>
            <a:r>
              <a:rPr lang="da-DK" sz="2000" dirty="0" smtClean="0"/>
              <a:t>…</a:t>
            </a:r>
          </a:p>
          <a:p>
            <a:endParaRPr lang="da-DK" sz="2000" dirty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Joins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8647" y="1904348"/>
            <a:ext cx="8228153" cy="33968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 = from c in customers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 in orders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c.Id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equals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o.CustomerId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Product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o.Product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cop in query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"{0} bought {1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cop.Name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cop.Product.Name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5890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Quiz: LINQ Query Expressions –</a:t>
            </a:r>
            <a:br>
              <a:rPr lang="en-US" dirty="0" smtClean="0"/>
            </a:br>
            <a:r>
              <a:rPr lang="en-US" dirty="0" smtClean="0"/>
              <a:t>Right or Wrong?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8880" y="1484784"/>
            <a:ext cx="8205086" cy="64807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[] numbers = {10, 20, 30, 40, 1, 2, 3, 8};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in numbers where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select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4844" y="5733256"/>
            <a:ext cx="8195006" cy="86409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c in cars</a:t>
            </a: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orderby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c.PetName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ascending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dirty="0" err="1" smtClean="0">
                <a:latin typeface="Consolas" pitchFamily="49" charset="0"/>
              </a:rPr>
              <a:t>c.Speed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descending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new {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c.PetName</a:t>
            </a:r>
            <a:r>
              <a:rPr lang="da-DK" dirty="0" smtClean="0">
                <a:latin typeface="Consolas" pitchFamily="49" charset="0"/>
              </a:rPr>
              <a:t>, Model = </a:t>
            </a:r>
            <a:r>
              <a:rPr lang="da-DK" dirty="0" err="1" smtClean="0">
                <a:latin typeface="Consolas" pitchFamily="49" charset="0"/>
              </a:rPr>
              <a:t>c.Make</a:t>
            </a:r>
            <a:r>
              <a:rPr lang="da-DK" dirty="0" smtClean="0">
                <a:latin typeface="Consolas" pitchFamily="49" charset="0"/>
              </a:rPr>
              <a:t> };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8880" y="2200002"/>
            <a:ext cx="8205086" cy="223711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List&lt;Car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cars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</a:rPr>
              <a:t>List&lt;Car</a:t>
            </a:r>
            <a:r>
              <a:rPr lang="da-DK" dirty="0" smtClean="0">
                <a:latin typeface="Consolas" pitchFamily="49" charset="0"/>
              </a:rPr>
              <a:t>&gt;() 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new Car{ </a:t>
            </a:r>
            <a:r>
              <a:rPr lang="en-US" dirty="0" err="1" smtClean="0">
                <a:latin typeface="Consolas" pitchFamily="49" charset="0"/>
              </a:rPr>
              <a:t>PetName</a:t>
            </a:r>
            <a:r>
              <a:rPr lang="en-US" dirty="0" smtClean="0">
                <a:latin typeface="Consolas" pitchFamily="49" charset="0"/>
              </a:rPr>
              <a:t>="Henry", Color="Red", Make="BMW", Speed=55},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from c in cars</a:t>
            </a:r>
          </a:p>
          <a:p>
            <a:r>
              <a:rPr lang="en-US" dirty="0" smtClean="0">
                <a:latin typeface="Consolas" pitchFamily="49" charset="0"/>
              </a:rPr>
              <a:t>            where 40 &lt;= </a:t>
            </a:r>
            <a:r>
              <a:rPr lang="en-US" dirty="0" err="1" smtClean="0">
                <a:latin typeface="Consolas" pitchFamily="49" charset="0"/>
              </a:rPr>
              <a:t>c.Speed</a:t>
            </a:r>
            <a:r>
              <a:rPr lang="en-US" dirty="0" smtClean="0">
                <a:latin typeface="Consolas" pitchFamily="49" charset="0"/>
              </a:rPr>
              <a:t> &amp;&amp; </a:t>
            </a:r>
            <a:r>
              <a:rPr lang="en-US" dirty="0" err="1" smtClean="0">
                <a:latin typeface="Consolas" pitchFamily="49" charset="0"/>
              </a:rPr>
              <a:t>c.Speed</a:t>
            </a:r>
            <a:r>
              <a:rPr lang="en-US" dirty="0" smtClean="0">
                <a:latin typeface="Consolas" pitchFamily="49" charset="0"/>
              </a:rPr>
              <a:t> &lt; 90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        where </a:t>
            </a:r>
            <a:r>
              <a:rPr lang="en-US" dirty="0" err="1" smtClean="0">
                <a:latin typeface="Consolas" pitchFamily="49" charset="0"/>
              </a:rPr>
              <a:t>c.Make.StartsWith</a:t>
            </a:r>
            <a:r>
              <a:rPr lang="en-US" dirty="0" smtClean="0">
                <a:latin typeface="Consolas" pitchFamily="49" charset="0"/>
              </a:rPr>
              <a:t>( "v" )</a:t>
            </a:r>
          </a:p>
          <a:p>
            <a:r>
              <a:rPr lang="da-DK" dirty="0" smtClean="0">
                <a:latin typeface="Consolas" pitchFamily="49" charset="0"/>
              </a:rPr>
              <a:t>           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c.Color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38880" y="4504258"/>
            <a:ext cx="8205086" cy="11569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wiiGames</a:t>
            </a:r>
            <a:r>
              <a:rPr lang="da-DK" dirty="0" smtClean="0">
                <a:latin typeface="Consolas" pitchFamily="49" charset="0"/>
              </a:rPr>
              <a:t> = { ... };</a:t>
            </a:r>
          </a:p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xbox360Games = { ... };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query = ( from g in </a:t>
            </a:r>
            <a:r>
              <a:rPr lang="en-US" dirty="0" err="1" smtClean="0">
                <a:latin typeface="Consolas" pitchFamily="49" charset="0"/>
              </a:rPr>
              <a:t>wiiGames</a:t>
            </a:r>
            <a:r>
              <a:rPr lang="en-US" dirty="0" smtClean="0">
                <a:latin typeface="Consolas" pitchFamily="49" charset="0"/>
              </a:rPr>
              <a:t> select g ).Except&lt;Game&gt;(</a:t>
            </a:r>
          </a:p>
          <a:p>
            <a:r>
              <a:rPr lang="en-US" dirty="0" smtClean="0">
                <a:latin typeface="Consolas" pitchFamily="49" charset="0"/>
              </a:rPr>
              <a:t>   from g in xbox360Games </a:t>
            </a:r>
            <a:r>
              <a:rPr lang="da-DK" dirty="0" err="1" smtClean="0">
                <a:latin typeface="Consolas" pitchFamily="49" charset="0"/>
              </a:rPr>
              <a:t>select</a:t>
            </a:r>
            <a:r>
              <a:rPr lang="da-DK" dirty="0" smtClean="0">
                <a:latin typeface="Consolas" pitchFamily="49" charset="0"/>
              </a:rPr>
              <a:t> g );</a:t>
            </a:r>
          </a:p>
        </p:txBody>
      </p:sp>
      <p:pic>
        <p:nvPicPr>
          <p:cNvPr id="8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6768" y="1321163"/>
            <a:ext cx="228600" cy="228601"/>
          </a:xfrm>
          <a:prstGeom prst="rect">
            <a:avLst/>
          </a:prstGeom>
          <a:noFill/>
        </p:spPr>
      </p:pic>
      <p:pic>
        <p:nvPicPr>
          <p:cNvPr id="10" name="Picture 9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16768" y="2120280"/>
            <a:ext cx="228600" cy="228600"/>
          </a:xfrm>
          <a:prstGeom prst="rect">
            <a:avLst/>
          </a:prstGeom>
          <a:noFill/>
        </p:spPr>
      </p:pic>
      <p:pic>
        <p:nvPicPr>
          <p:cNvPr id="11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6768" y="4454990"/>
            <a:ext cx="228600" cy="228601"/>
          </a:xfrm>
          <a:prstGeom prst="rect">
            <a:avLst/>
          </a:prstGeom>
          <a:noFill/>
        </p:spPr>
      </p:pic>
      <p:pic>
        <p:nvPicPr>
          <p:cNvPr id="12" name="Picture 11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16768" y="5648672"/>
            <a:ext cx="228600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67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Extension Methods</a:t>
            </a:r>
          </a:p>
          <a:p>
            <a:pPr eaLnBrk="1" hangingPunct="1"/>
            <a:r>
              <a:rPr lang="en-US" dirty="0" smtClean="0"/>
              <a:t>Anonymous Types</a:t>
            </a:r>
          </a:p>
          <a:p>
            <a:r>
              <a:rPr lang="en-US" dirty="0"/>
              <a:t>Introducing LINQ</a:t>
            </a:r>
          </a:p>
          <a:p>
            <a:r>
              <a:rPr lang="en-US" dirty="0"/>
              <a:t>First Look at LINQ Query Expressions</a:t>
            </a:r>
          </a:p>
          <a:p>
            <a:r>
              <a:rPr lang="en-US" dirty="0"/>
              <a:t>LINQ Query Keywords</a:t>
            </a:r>
          </a:p>
          <a:p>
            <a:r>
              <a:rPr lang="en-US" dirty="0"/>
              <a:t>More Query Operator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Query Variations</a:t>
            </a:r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656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Extension methods can be invoked at the instance level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Alternatively, the method can be invoked statically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Visual Studio 2012 has special IntelliSense for extension methods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Invoking Extension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224" y="1858821"/>
            <a:ext cx="7243168" cy="6429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DateTime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dt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DateTime.Now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dt.ToMyTimestamp</a:t>
            </a:r>
            <a:r>
              <a:rPr lang="da-DK" b="1" dirty="0" smtClean="0">
                <a:latin typeface="Consolas" pitchFamily="49" charset="0"/>
              </a:rPr>
              <a:t>() </a:t>
            </a:r>
            <a:r>
              <a:rPr lang="da-DK" dirty="0" smtClean="0">
                <a:latin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3744309"/>
            <a:ext cx="7243168" cy="6429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DateTime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dt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DateTime.Now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MyExtensions.ToMyTimestamp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dt</a:t>
            </a:r>
            <a:r>
              <a:rPr lang="da-DK" b="1" dirty="0" smtClean="0">
                <a:latin typeface="Consolas" pitchFamily="49" charset="0"/>
              </a:rPr>
              <a:t> ) </a:t>
            </a:r>
            <a:r>
              <a:rPr lang="da-DK" dirty="0" smtClean="0">
                <a:latin typeface="Consolas" pitchFamily="49" charset="0"/>
              </a:rPr>
              <a:t>);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63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206" y="1196752"/>
            <a:ext cx="88569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 { 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    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IsPrime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                     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    {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       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((number % 2) == 0) { number == 2; }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(number);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       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 = 3; t &lt;=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t = t + 2)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 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         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(number % t == 0) {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false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      }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      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!= 1;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 }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  <a:p>
            <a:pPr marL="109728" indent="0">
              <a:buSzPct val="100000"/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3635896" y="1690886"/>
            <a:ext cx="2016225" cy="2259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683569" y="1266026"/>
            <a:ext cx="3996000" cy="2187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78901" y="4293096"/>
            <a:ext cx="8557594" cy="2279725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300" dirty="0" smtClean="0"/>
              <a:t>You need to ensure the </a:t>
            </a:r>
            <a:r>
              <a:rPr lang="en-US" sz="3300" dirty="0" err="1" smtClean="0"/>
              <a:t>MyExtensions</a:t>
            </a:r>
            <a:r>
              <a:rPr lang="en-US" sz="3300" dirty="0" smtClean="0"/>
              <a:t> class implements the </a:t>
            </a:r>
            <a:r>
              <a:rPr lang="en-US" sz="3300" dirty="0" err="1" smtClean="0"/>
              <a:t>IsPrime</a:t>
            </a:r>
            <a:r>
              <a:rPr lang="en-US" sz="3300" dirty="0" smtClean="0"/>
              <a:t>() method on integers. Drag appropriate code segments to the correct locations?</a:t>
            </a:r>
          </a:p>
          <a:p>
            <a:endParaRPr lang="da-DK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public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MyExtensions</a:t>
            </a:r>
            <a:endParaRPr lang="da-DK" sz="2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MyExtensions</a:t>
            </a:r>
            <a:endParaRPr lang="da-DK" sz="2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MyExtensions</a:t>
            </a:r>
            <a:endParaRPr lang="da-DK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da-DK" sz="2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da-DK" sz="2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a-DK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da-DK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167844" y="5229200"/>
            <a:ext cx="399644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3167845" y="5722715"/>
            <a:ext cx="2016000" cy="1961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86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5044016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 smtClean="0"/>
              <a:t>You are creating an application calling a method, which returns an array of integers named </a:t>
            </a:r>
            <a:r>
              <a:rPr lang="en-US" sz="2100" dirty="0" err="1" smtClean="0"/>
              <a:t>customerIds</a:t>
            </a:r>
            <a:r>
              <a:rPr lang="en-US" sz="2100" dirty="0" smtClean="0"/>
              <a:t>. You declare and initialize an integer variable named </a:t>
            </a:r>
            <a:r>
              <a:rPr lang="en-US" sz="2100" dirty="0" err="1" smtClean="0"/>
              <a:t>idToRemove</a:t>
            </a:r>
            <a:r>
              <a:rPr lang="en-US" sz="2100" dirty="0" smtClean="0"/>
              <a:t>. You declare an array named </a:t>
            </a:r>
            <a:r>
              <a:rPr lang="en-US" sz="2100" dirty="0" err="1" smtClean="0"/>
              <a:t>filteredCustomerIds</a:t>
            </a:r>
            <a:r>
              <a:rPr lang="en-US" sz="2100" dirty="0" smtClean="0"/>
              <a:t>. You must meet the following requirements:</a:t>
            </a:r>
          </a:p>
          <a:p>
            <a:pPr lvl="1"/>
            <a:r>
              <a:rPr lang="en-US" sz="1900" dirty="0" smtClean="0"/>
              <a:t>Sort the array from highest value to lowest value</a:t>
            </a:r>
          </a:p>
          <a:p>
            <a:pPr lvl="1"/>
            <a:r>
              <a:rPr lang="en-US" sz="1900" dirty="0" smtClean="0"/>
              <a:t>Remove duplicate integers from the </a:t>
            </a:r>
            <a:r>
              <a:rPr lang="en-US" sz="1900" dirty="0" err="1" smtClean="0"/>
              <a:t>customerIds</a:t>
            </a:r>
            <a:r>
              <a:rPr lang="en-US" sz="1900" dirty="0" smtClean="0"/>
              <a:t> array</a:t>
            </a:r>
          </a:p>
          <a:p>
            <a:pPr lvl="1"/>
            <a:r>
              <a:rPr lang="en-US" sz="1900" dirty="0" smtClean="0"/>
              <a:t>Remove the </a:t>
            </a:r>
            <a:r>
              <a:rPr lang="en-US" sz="1900" dirty="0" err="1" smtClean="0"/>
              <a:t>idToRemove</a:t>
            </a:r>
            <a:r>
              <a:rPr lang="en-US" sz="1900" dirty="0" smtClean="0"/>
              <a:t> value from the </a:t>
            </a:r>
            <a:r>
              <a:rPr lang="en-US" sz="1900" dirty="0" err="1" smtClean="0"/>
              <a:t>customerIds</a:t>
            </a:r>
            <a:r>
              <a:rPr lang="en-US" sz="1900" dirty="0" smtClean="0"/>
              <a:t> array.</a:t>
            </a:r>
            <a:endParaRPr lang="en-US" sz="1900" dirty="0"/>
          </a:p>
          <a:p>
            <a:r>
              <a:rPr lang="en-US" sz="2100" dirty="0" smtClean="0"/>
              <a:t>Which code segment should you use?</a:t>
            </a:r>
          </a:p>
          <a:p>
            <a:endParaRPr lang="en-US" sz="2000" dirty="0" smtClean="0"/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filteredCustomerIds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customerIds.Distinct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).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filteredCustomerIds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customerIds.Distinct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.Where(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idToRemove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).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filteredCustomerIds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customerIds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.Where(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idToRemove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).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filteredCustomerIds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customerIds.Distinct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.Where(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idToRemove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).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r>
              <a:rPr lang="da-DK" dirty="0" smtClean="0"/>
              <a:t> 2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066366" y="4221088"/>
            <a:ext cx="7620434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91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static class containing the extension methods must be in scope for the extension methods to be used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Extension methods are indeed extending – not inheriting!</a:t>
            </a:r>
          </a:p>
          <a:p>
            <a:pPr lvl="1" eaLnBrk="1" hangingPunct="1"/>
            <a:r>
              <a:rPr lang="en-US" sz="1800" dirty="0" smtClean="0"/>
              <a:t>No access to private or protected members</a:t>
            </a:r>
          </a:p>
          <a:p>
            <a:pPr lvl="1" eaLnBrk="1" hangingPunct="1"/>
            <a:r>
              <a:rPr lang="en-US" sz="1800" dirty="0" smtClean="0"/>
              <a:t>All access is through the supplied parameter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Can extend interfaces as well, but implementation must be provided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Extension Methods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9286" y="3635963"/>
            <a:ext cx="7416824" cy="11521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public static string </a:t>
            </a:r>
            <a:r>
              <a:rPr lang="en-US" dirty="0" err="1" smtClean="0">
                <a:latin typeface="Consolas" pitchFamily="49" charset="0"/>
              </a:rPr>
              <a:t>ToMyTimestamp</a:t>
            </a:r>
            <a:r>
              <a:rPr lang="en-US" dirty="0" smtClean="0">
                <a:latin typeface="Consolas" pitchFamily="49" charset="0"/>
              </a:rPr>
              <a:t>( this 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dt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dt.</a:t>
            </a:r>
            <a:r>
              <a:rPr lang="da-DK" dirty="0" err="1" smtClean="0">
                <a:latin typeface="Consolas" pitchFamily="49" charset="0"/>
              </a:rPr>
              <a:t>ToString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yyyy-MM-dd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HH:mm:ss.fff</a:t>
            </a:r>
            <a:r>
              <a:rPr lang="da-DK" dirty="0" smtClean="0">
                <a:latin typeface="Consolas" pitchFamily="49" charset="0"/>
              </a:rPr>
              <a:t>"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Extension Methods</a:t>
            </a:r>
          </a:p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Types</a:t>
            </a:r>
          </a:p>
          <a:p>
            <a:r>
              <a:rPr lang="en-US" dirty="0"/>
              <a:t>Introducing LINQ</a:t>
            </a:r>
          </a:p>
          <a:p>
            <a:r>
              <a:rPr lang="en-US" dirty="0"/>
              <a:t>First Look at LINQ Query Expressions</a:t>
            </a:r>
          </a:p>
          <a:p>
            <a:r>
              <a:rPr lang="en-US" dirty="0"/>
              <a:t>LINQ Query Keywords</a:t>
            </a:r>
          </a:p>
          <a:p>
            <a:r>
              <a:rPr lang="en-US" dirty="0"/>
              <a:t>More Query Operator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Query Variations</a:t>
            </a:r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51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Combining implicitly typed variables with object </a:t>
            </a:r>
            <a:r>
              <a:rPr lang="en-US" sz="2000" dirty="0" err="1" smtClean="0"/>
              <a:t>initializer</a:t>
            </a:r>
            <a:r>
              <a:rPr lang="en-US" sz="2000" dirty="0" smtClean="0"/>
              <a:t> syntax provides an excellent  shorthand for defining simple classes called </a:t>
            </a:r>
            <a:r>
              <a:rPr lang="en-US" sz="2000" i="1" dirty="0" smtClean="0"/>
              <a:t>anonymous types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compiler </a:t>
            </a:r>
            <a:r>
              <a:rPr lang="en-US" sz="2000" dirty="0" err="1" smtClean="0"/>
              <a:t>autogenerates</a:t>
            </a:r>
            <a:r>
              <a:rPr lang="en-US" sz="2000" dirty="0" smtClean="0"/>
              <a:t> an anonymous class for us to use</a:t>
            </a:r>
          </a:p>
          <a:p>
            <a:pPr eaLnBrk="1" hangingPunct="1"/>
            <a:r>
              <a:rPr lang="en-US" sz="2000" dirty="0" smtClean="0"/>
              <a:t>This class inherits from </a:t>
            </a:r>
            <a:r>
              <a:rPr lang="en-US" sz="2000" dirty="0" err="1" smtClean="0">
                <a:latin typeface="Consolas" pitchFamily="49" charset="0"/>
              </a:rPr>
              <a:t>System.Object</a:t>
            </a:r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Members are read-only!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Anonymous Types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99754" y="2492896"/>
            <a:ext cx="7660678" cy="20162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err="1" smtClean="0">
                <a:latin typeface="Consolas" pitchFamily="49" charset="0"/>
              </a:rPr>
              <a:t>var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myEquipment</a:t>
            </a:r>
            <a:r>
              <a:rPr lang="en-US" b="1" dirty="0" smtClean="0">
                <a:latin typeface="Consolas" pitchFamily="49" charset="0"/>
              </a:rPr>
              <a:t> = new { Manufacturer = "Nintendo",</a:t>
            </a:r>
          </a:p>
          <a:p>
            <a:r>
              <a:rPr lang="en-US" b="1" dirty="0" smtClean="0">
                <a:latin typeface="Consolas" pitchFamily="49" charset="0"/>
              </a:rPr>
              <a:t>                        Make = "</a:t>
            </a:r>
            <a:r>
              <a:rPr lang="en-US" b="1" dirty="0" err="1" smtClean="0">
                <a:latin typeface="Consolas" pitchFamily="49" charset="0"/>
              </a:rPr>
              <a:t>Wii</a:t>
            </a:r>
            <a:r>
              <a:rPr lang="en-US" b="1" dirty="0" smtClean="0">
                <a:latin typeface="Consolas" pitchFamily="49" charset="0"/>
              </a:rPr>
              <a:t>",</a:t>
            </a:r>
          </a:p>
          <a:p>
            <a:r>
              <a:rPr lang="en-US" b="1" dirty="0" smtClean="0">
                <a:latin typeface="Consolas" pitchFamily="49" charset="0"/>
              </a:rPr>
              <a:t>                        Controllers = 4 };</a:t>
            </a:r>
            <a:endParaRPr lang="da-DK" b="1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"I have a {0} {1} with {2} controllers",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myEquipment.Manufacturer</a:t>
            </a:r>
            <a:r>
              <a:rPr lang="da-DK" dirty="0" smtClean="0">
                <a:latin typeface="Consolas" pitchFamily="49" charset="0"/>
              </a:rPr>
              <a:t>,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myEquipment.Make</a:t>
            </a:r>
            <a:r>
              <a:rPr lang="da-DK" dirty="0" smtClean="0">
                <a:latin typeface="Consolas" pitchFamily="49" charset="0"/>
              </a:rPr>
              <a:t>,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myEquipment.Controllers</a:t>
            </a:r>
            <a:r>
              <a:rPr lang="da-DK" dirty="0" smtClean="0">
                <a:latin typeface="Consolas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8580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Anonymous types come with their own overrides of </a:t>
            </a:r>
            <a:r>
              <a:rPr lang="en-US" sz="2000" dirty="0" err="1" smtClean="0">
                <a:latin typeface="Consolas" pitchFamily="49" charset="0"/>
              </a:rPr>
              <a:t>System.Object</a:t>
            </a:r>
            <a:r>
              <a:rPr lang="en-US" sz="2000" dirty="0" smtClean="0"/>
              <a:t> methods</a:t>
            </a:r>
          </a:p>
          <a:p>
            <a:pPr lvl="1" eaLnBrk="1" hangingPunct="1"/>
            <a:r>
              <a:rPr lang="en-US" sz="1800" dirty="0" err="1" smtClean="0">
                <a:latin typeface="Consolas" pitchFamily="49" charset="0"/>
              </a:rPr>
              <a:t>ToString</a:t>
            </a:r>
            <a:r>
              <a:rPr lang="en-US" sz="1800" dirty="0" smtClean="0">
                <a:latin typeface="Consolas" pitchFamily="49" charset="0"/>
              </a:rPr>
              <a:t>()</a:t>
            </a:r>
          </a:p>
          <a:p>
            <a:pPr lvl="1" eaLnBrk="1" hangingPunct="1"/>
            <a:r>
              <a:rPr lang="en-US" sz="1800" dirty="0" smtClean="0">
                <a:latin typeface="Consolas" pitchFamily="49" charset="0"/>
              </a:rPr>
              <a:t>Equals()</a:t>
            </a:r>
          </a:p>
          <a:p>
            <a:pPr lvl="1" eaLnBrk="1" hangingPunct="1"/>
            <a:r>
              <a:rPr lang="en-US" sz="1800" dirty="0" err="1" smtClean="0">
                <a:latin typeface="Consolas" pitchFamily="49" charset="0"/>
              </a:rPr>
              <a:t>GetHashCode</a:t>
            </a:r>
            <a:r>
              <a:rPr lang="en-US" sz="1800" dirty="0" smtClean="0">
                <a:latin typeface="Consolas" pitchFamily="49" charset="0"/>
              </a:rPr>
              <a:t>()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dirty="0" smtClean="0">
                <a:latin typeface="Consolas" pitchFamily="49" charset="0"/>
              </a:rPr>
              <a:t>==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nsolas" pitchFamily="49" charset="0"/>
              </a:rPr>
              <a:t>!=</a:t>
            </a:r>
            <a:r>
              <a:rPr lang="en-US" sz="2000" dirty="0" smtClean="0"/>
              <a:t> operators are however not overloaded with </a:t>
            </a:r>
            <a:r>
              <a:rPr lang="en-US" sz="2000" dirty="0" smtClean="0">
                <a:latin typeface="Consolas" pitchFamily="49" charset="0"/>
              </a:rPr>
              <a:t>Equals()</a:t>
            </a:r>
            <a:r>
              <a:rPr lang="en-US" sz="2000" dirty="0" smtClean="0"/>
              <a:t>!</a:t>
            </a:r>
          </a:p>
          <a:p>
            <a:pPr lvl="1" eaLnBrk="1" hangingPunct="1"/>
            <a:r>
              <a:rPr lang="en-US" sz="1800" dirty="0" smtClean="0"/>
              <a:t>The exact references are still compared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Equality of Anonymous Types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1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Anonymous types can be nested arbitrarily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Some restrictions do apply to anonymous types</a:t>
            </a:r>
          </a:p>
          <a:p>
            <a:pPr lvl="1" eaLnBrk="1" hangingPunct="1"/>
            <a:r>
              <a:rPr lang="en-US" sz="1800" dirty="0" smtClean="0"/>
              <a:t>Type name is auto-generated and cannot be changed</a:t>
            </a:r>
          </a:p>
          <a:p>
            <a:pPr lvl="1" eaLnBrk="1" hangingPunct="1"/>
            <a:r>
              <a:rPr lang="en-US" sz="1800" dirty="0" smtClean="0"/>
              <a:t>Always derive directly from </a:t>
            </a:r>
            <a:r>
              <a:rPr lang="en-US" sz="1800" dirty="0" err="1" smtClean="0">
                <a:latin typeface="Consolas" pitchFamily="49" charset="0"/>
              </a:rPr>
              <a:t>System.Object</a:t>
            </a:r>
            <a:endParaRPr lang="en-US" sz="1800" dirty="0" smtClean="0">
              <a:latin typeface="Consolas" pitchFamily="49" charset="0"/>
            </a:endParaRPr>
          </a:p>
          <a:p>
            <a:pPr lvl="1" eaLnBrk="1" hangingPunct="1"/>
            <a:r>
              <a:rPr lang="en-US" sz="1800" dirty="0" smtClean="0"/>
              <a:t>Fields and properties of anonymous types are always read-only</a:t>
            </a:r>
          </a:p>
          <a:p>
            <a:pPr lvl="1" eaLnBrk="1" hangingPunct="1"/>
            <a:r>
              <a:rPr lang="en-US" sz="1800" dirty="0" smtClean="0"/>
              <a:t>Anonymous types are implicitly sealed</a:t>
            </a:r>
          </a:p>
          <a:p>
            <a:pPr lvl="1" eaLnBrk="1" hangingPunct="1"/>
            <a:r>
              <a:rPr lang="en-US" sz="1800" dirty="0" smtClean="0"/>
              <a:t>No possibility of Custom methods, operators, overrides, or events</a:t>
            </a:r>
            <a:endParaRPr lang="en-US" sz="1600" dirty="0" smtClean="0"/>
          </a:p>
          <a:p>
            <a:pPr lvl="1" eaLnBrk="1" hangingPunct="1"/>
            <a:endParaRPr lang="en-US" sz="1800" dirty="0" smtClean="0"/>
          </a:p>
          <a:p>
            <a:pPr lvl="2" eaLnBrk="1" hangingPunct="1"/>
            <a:endParaRPr lang="en-US" sz="1600" dirty="0" smtClean="0"/>
          </a:p>
          <a:p>
            <a:pPr lvl="1" eaLnBrk="1" hangingPunct="1"/>
            <a:endParaRPr lang="en-US" sz="18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Restrictions to Anonymous Types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5471" y="1916832"/>
            <a:ext cx="7858180" cy="20162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var </a:t>
            </a:r>
            <a:r>
              <a:rPr lang="da-DK" dirty="0" err="1" smtClean="0">
                <a:latin typeface="Consolas" pitchFamily="49" charset="0"/>
              </a:rPr>
              <a:t>myFancyEquipment</a:t>
            </a:r>
            <a:r>
              <a:rPr lang="da-DK" dirty="0" smtClean="0">
                <a:latin typeface="Consolas" pitchFamily="49" charset="0"/>
              </a:rPr>
              <a:t> = new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Manufacturer</a:t>
            </a:r>
            <a:r>
              <a:rPr lang="da-DK" dirty="0" smtClean="0">
                <a:latin typeface="Consolas" pitchFamily="49" charset="0"/>
              </a:rPr>
              <a:t> = "Microsoft",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Make</a:t>
            </a:r>
            <a:r>
              <a:rPr lang="da-DK" dirty="0" smtClean="0">
                <a:latin typeface="Consolas" pitchFamily="49" charset="0"/>
              </a:rPr>
              <a:t> = "</a:t>
            </a:r>
            <a:r>
              <a:rPr lang="da-DK" dirty="0" err="1" smtClean="0">
                <a:latin typeface="Consolas" pitchFamily="49" charset="0"/>
              </a:rPr>
              <a:t>Xbox</a:t>
            </a:r>
            <a:r>
              <a:rPr lang="da-DK" dirty="0" smtClean="0">
                <a:latin typeface="Consolas" pitchFamily="49" charset="0"/>
              </a:rPr>
              <a:t> 360",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XboxLive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smtClean="0">
                <a:latin typeface="Consolas" pitchFamily="49" charset="0"/>
              </a:rPr>
              <a:t>new { </a:t>
            </a:r>
            <a:r>
              <a:rPr lang="da-DK" b="1" dirty="0" err="1" smtClean="0">
                <a:latin typeface="Consolas" pitchFamily="49" charset="0"/>
              </a:rPr>
              <a:t>Name</a:t>
            </a:r>
            <a:r>
              <a:rPr lang="da-DK" b="1" dirty="0" smtClean="0">
                <a:latin typeface="Consolas" pitchFamily="49" charset="0"/>
              </a:rPr>
              <a:t> = "</a:t>
            </a:r>
            <a:r>
              <a:rPr lang="da-DK" b="1" dirty="0" err="1" smtClean="0">
                <a:latin typeface="Consolas" pitchFamily="49" charset="0"/>
              </a:rPr>
              <a:t>Komatoze</a:t>
            </a:r>
            <a:r>
              <a:rPr lang="da-DK" b="1" dirty="0" smtClean="0">
                <a:latin typeface="Consolas" pitchFamily="49" charset="0"/>
              </a:rPr>
              <a:t>",</a:t>
            </a:r>
            <a:br>
              <a:rPr lang="da-DK" b="1" dirty="0" smtClean="0">
                <a:latin typeface="Consolas" pitchFamily="49" charset="0"/>
              </a:rPr>
            </a:br>
            <a:r>
              <a:rPr lang="da-DK" b="1" dirty="0" smtClean="0">
                <a:latin typeface="Consolas" pitchFamily="49" charset="0"/>
              </a:rPr>
              <a:t>                    Membership = </a:t>
            </a:r>
            <a:r>
              <a:rPr lang="da-DK" b="1" dirty="0" err="1" smtClean="0">
                <a:latin typeface="Consolas" pitchFamily="49" charset="0"/>
              </a:rPr>
              <a:t>MembershipType.Gold</a:t>
            </a:r>
            <a:r>
              <a:rPr lang="da-DK" b="1" dirty="0" smtClean="0">
                <a:latin typeface="Consolas" pitchFamily="49" charset="0"/>
              </a:rPr>
              <a:t> }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77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12355</TotalTime>
  <Words>3175</Words>
  <Application>Microsoft Macintosh PowerPoint</Application>
  <PresentationFormat>On-screen Show (4:3)</PresentationFormat>
  <Paragraphs>722</Paragraphs>
  <Slides>42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Calibri</vt:lpstr>
      <vt:lpstr>Consolas</vt:lpstr>
      <vt:lpstr>Segoe UI Light</vt:lpstr>
      <vt:lpstr>Times</vt:lpstr>
      <vt:lpstr>Univers</vt:lpstr>
      <vt:lpstr>Wingdings</vt:lpstr>
      <vt:lpstr>Wingdings 2</vt:lpstr>
      <vt:lpstr>Wingdings 3</vt:lpstr>
      <vt:lpstr>Arial</vt:lpstr>
      <vt:lpstr>Concourse</vt:lpstr>
      <vt:lpstr>Module 10  ”LINQ” </vt:lpstr>
      <vt:lpstr>Agenda</vt:lpstr>
      <vt:lpstr>Defining Extension Methods</vt:lpstr>
      <vt:lpstr>Invoking Extension Methods</vt:lpstr>
      <vt:lpstr>Using Extension Methods</vt:lpstr>
      <vt:lpstr>Agenda</vt:lpstr>
      <vt:lpstr>Creating Anonymous Types</vt:lpstr>
      <vt:lpstr>Equality of Anonymous Types</vt:lpstr>
      <vt:lpstr>Restrictions to Anonymous Types</vt:lpstr>
      <vt:lpstr>Agenda</vt:lpstr>
      <vt:lpstr>Motivation for LINQ</vt:lpstr>
      <vt:lpstr>LINQ Components</vt:lpstr>
      <vt:lpstr>Starting LINQ to Objects</vt:lpstr>
      <vt:lpstr>Agenda</vt:lpstr>
      <vt:lpstr>A First Example</vt:lpstr>
      <vt:lpstr>Implicitly Typed Variables</vt:lpstr>
      <vt:lpstr>Enumerable Extension Methods</vt:lpstr>
      <vt:lpstr>Deferred Execution</vt:lpstr>
      <vt:lpstr>Immediate Execution</vt:lpstr>
      <vt:lpstr>LINQ and Generic Collections</vt:lpstr>
      <vt:lpstr>LINQ and Nongeneric Collections</vt:lpstr>
      <vt:lpstr>Agenda</vt:lpstr>
      <vt:lpstr>The from Clause</vt:lpstr>
      <vt:lpstr>The where Clause</vt:lpstr>
      <vt:lpstr>The select Clause</vt:lpstr>
      <vt:lpstr>The orderby Clause</vt:lpstr>
      <vt:lpstr>Query Operators Resolution</vt:lpstr>
      <vt:lpstr>Agenda</vt:lpstr>
      <vt:lpstr>Count&lt;T&gt;</vt:lpstr>
      <vt:lpstr>Reverse&lt;T&gt;</vt:lpstr>
      <vt:lpstr>Set Operations: Except&lt;T&gt;</vt:lpstr>
      <vt:lpstr>Singleton Operations</vt:lpstr>
      <vt:lpstr>Partitioning Operators</vt:lpstr>
      <vt:lpstr>Aggregation Operators</vt:lpstr>
      <vt:lpstr>Agenda</vt:lpstr>
      <vt:lpstr>Grouping</vt:lpstr>
      <vt:lpstr>Joins</vt:lpstr>
      <vt:lpstr>Quiz: LINQ Query Expressions – Right or Wrong?</vt:lpstr>
      <vt:lpstr>Summary</vt:lpstr>
      <vt:lpstr>Question 1</vt:lpstr>
      <vt:lpstr>Question 2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10 - LINQ</dc:subject>
  <dc:creator>Jesper Gulmann Henriksen</dc:creator>
  <cp:lastModifiedBy>Martin Esmann</cp:lastModifiedBy>
  <cp:revision>1598</cp:revision>
  <dcterms:created xsi:type="dcterms:W3CDTF">2009-04-01T20:01:27Z</dcterms:created>
  <dcterms:modified xsi:type="dcterms:W3CDTF">2017-05-13T14:38:36Z</dcterms:modified>
</cp:coreProperties>
</file>