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1224" r:id="rId3"/>
    <p:sldId id="1225" r:id="rId4"/>
    <p:sldId id="1226" r:id="rId5"/>
    <p:sldId id="1227" r:id="rId6"/>
    <p:sldId id="1228" r:id="rId7"/>
    <p:sldId id="1229" r:id="rId8"/>
    <p:sldId id="1246" r:id="rId9"/>
    <p:sldId id="1231" r:id="rId10"/>
    <p:sldId id="1232" r:id="rId11"/>
    <p:sldId id="1233" r:id="rId12"/>
    <p:sldId id="1234" r:id="rId13"/>
    <p:sldId id="1247" r:id="rId14"/>
    <p:sldId id="1245" r:id="rId15"/>
    <p:sldId id="1249" r:id="rId16"/>
    <p:sldId id="1250" r:id="rId17"/>
    <p:sldId id="1251" r:id="rId18"/>
    <p:sldId id="1248" r:id="rId19"/>
    <p:sldId id="1221" r:id="rId20"/>
    <p:sldId id="741" r:id="rId21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74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11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Assembly</a:t>
            </a:r>
            <a:r>
              <a:rPr lang="da-DK" sz="2000" dirty="0" smtClean="0"/>
              <a:t> </a:t>
            </a:r>
            <a:r>
              <a:rPr lang="da-DK" sz="2000" dirty="0" err="1" smtClean="0"/>
              <a:t>attributes</a:t>
            </a:r>
            <a:r>
              <a:rPr lang="da-DK" sz="2000" dirty="0" smtClean="0"/>
              <a:t> </a:t>
            </a:r>
            <a:r>
              <a:rPr lang="da-DK" sz="2000" dirty="0" err="1" smtClean="0"/>
              <a:t>include</a:t>
            </a:r>
            <a:r>
              <a:rPr lang="da-DK" sz="2000" dirty="0" smtClean="0"/>
              <a:t> </a:t>
            </a:r>
            <a:r>
              <a:rPr lang="da-DK" sz="2000" dirty="0" err="1" smtClean="0"/>
              <a:t>e.g</a:t>
            </a:r>
            <a:r>
              <a:rPr lang="da-DK" sz="2000" dirty="0" smtClean="0"/>
              <a:t>.</a:t>
            </a:r>
          </a:p>
          <a:p>
            <a:pPr lvl="1"/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AssemblyCompany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AssemblyCopyright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AssemblyConfiguration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AssemblyDescription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AssemblyVersion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AssemblyFileVersion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da-DK" sz="2000" dirty="0" smtClean="0"/>
              <a:t>…</a:t>
            </a:r>
          </a:p>
          <a:p>
            <a:pPr lvl="1"/>
            <a:endParaRPr lang="da-DK" sz="2000" dirty="0" smtClean="0"/>
          </a:p>
          <a:p>
            <a:pPr lvl="1"/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Assembly</a:t>
            </a:r>
            <a:r>
              <a:rPr lang="da-DK" dirty="0" smtClean="0"/>
              <a:t> </a:t>
            </a:r>
            <a:r>
              <a:rPr lang="da-DK" dirty="0" err="1" smtClean="0"/>
              <a:t>Attributes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8052" y="4653136"/>
            <a:ext cx="8215370" cy="64807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[</a:t>
            </a:r>
            <a:r>
              <a:rPr lang="da-DK" dirty="0" err="1" smtClean="0">
                <a:latin typeface="Consolas" pitchFamily="49" charset="0"/>
              </a:rPr>
              <a:t>assembly</a:t>
            </a:r>
            <a:r>
              <a:rPr lang="da-DK" dirty="0" smtClean="0">
                <a:latin typeface="Consolas" pitchFamily="49" charset="0"/>
              </a:rPr>
              <a:t>: </a:t>
            </a:r>
            <a:r>
              <a:rPr lang="da-DK" b="1" dirty="0" err="1" smtClean="0">
                <a:latin typeface="Consolas" pitchFamily="49" charset="0"/>
              </a:rPr>
              <a:t>AssemblyVersion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dirty="0" smtClean="0">
                <a:latin typeface="Consolas" pitchFamily="49" charset="0"/>
              </a:rPr>
              <a:t>"1.0.0.0"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]</a:t>
            </a:r>
          </a:p>
          <a:p>
            <a:r>
              <a:rPr lang="da-DK" dirty="0" smtClean="0">
                <a:latin typeface="Consolas" pitchFamily="49" charset="0"/>
              </a:rPr>
              <a:t>[</a:t>
            </a:r>
            <a:r>
              <a:rPr lang="da-DK" dirty="0" err="1" smtClean="0">
                <a:latin typeface="Consolas" pitchFamily="49" charset="0"/>
              </a:rPr>
              <a:t>assembly</a:t>
            </a:r>
            <a:r>
              <a:rPr lang="da-DK" dirty="0" smtClean="0">
                <a:latin typeface="Consolas" pitchFamily="49" charset="0"/>
              </a:rPr>
              <a:t>: </a:t>
            </a:r>
            <a:r>
              <a:rPr lang="da-DK" b="1" dirty="0" err="1" smtClean="0">
                <a:latin typeface="Consolas" pitchFamily="49" charset="0"/>
              </a:rPr>
              <a:t>AssemblyCompany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dirty="0" smtClean="0">
                <a:latin typeface="Consolas" pitchFamily="49" charset="0"/>
              </a:rPr>
              <a:t>"</a:t>
            </a:r>
            <a:r>
              <a:rPr lang="da-DK" dirty="0" err="1" smtClean="0">
                <a:latin typeface="Consolas" pitchFamily="49" charset="0"/>
              </a:rPr>
              <a:t>Wincubate</a:t>
            </a:r>
            <a:r>
              <a:rPr lang="da-DK" dirty="0" smtClean="0">
                <a:latin typeface="Consolas" pitchFamily="49" charset="0"/>
              </a:rPr>
              <a:t> ApS"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]</a:t>
            </a:r>
          </a:p>
          <a:p>
            <a:endParaRPr lang="da-DK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Attributes</a:t>
            </a:r>
            <a:r>
              <a:rPr lang="da-DK" sz="2000" dirty="0" smtClean="0"/>
              <a:t> </a:t>
            </a:r>
            <a:r>
              <a:rPr lang="da-DK" sz="2000" dirty="0" err="1" smtClean="0"/>
              <a:t>on</a:t>
            </a:r>
            <a:r>
              <a:rPr lang="da-DK" sz="2000" dirty="0" smtClean="0"/>
              <a:t> </a:t>
            </a:r>
            <a:r>
              <a:rPr lang="da-DK" sz="2000" dirty="0" err="1" smtClean="0"/>
              <a:t>assemblies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retrieved</a:t>
            </a:r>
            <a:r>
              <a:rPr lang="da-DK" sz="2000" dirty="0" smtClean="0"/>
              <a:t> via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Assembly.GetCustomAttributes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marL="109728" indent="0">
              <a:buNone/>
            </a:pPr>
            <a:endParaRPr lang="da-DK" sz="2000" dirty="0" smtClean="0"/>
          </a:p>
          <a:p>
            <a:r>
              <a:rPr lang="da-DK" sz="2000" dirty="0" err="1" smtClean="0"/>
              <a:t>Attributes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retrieved</a:t>
            </a:r>
            <a:r>
              <a:rPr lang="da-DK" sz="2000" dirty="0" smtClean="0"/>
              <a:t> </a:t>
            </a:r>
            <a:r>
              <a:rPr lang="da-DK" sz="2000" dirty="0" err="1" smtClean="0"/>
              <a:t>on</a:t>
            </a:r>
            <a:r>
              <a:rPr lang="da-DK" sz="2000" dirty="0" smtClean="0"/>
              <a:t> </a:t>
            </a:r>
            <a:r>
              <a:rPr lang="da-DK" sz="2000" dirty="0" err="1" smtClean="0"/>
              <a:t>any</a:t>
            </a:r>
            <a:r>
              <a:rPr lang="da-DK" sz="2000" dirty="0" smtClean="0"/>
              <a:t> type via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MemberInfo.GetCustomAttributes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Retrieving</a:t>
            </a:r>
            <a:r>
              <a:rPr lang="da-DK" dirty="0" smtClean="0"/>
              <a:t> </a:t>
            </a:r>
            <a:r>
              <a:rPr lang="da-DK" dirty="0" err="1" smtClean="0"/>
              <a:t>Attributes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2" y="2204864"/>
            <a:ext cx="8785355" cy="25202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Assembly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assembly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Assembly.GetExecutingAssembly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err="1" smtClean="0">
                <a:latin typeface="Consolas" pitchFamily="49" charset="0"/>
              </a:rPr>
              <a:t>foreach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Attribute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attribute</a:t>
            </a:r>
            <a:r>
              <a:rPr lang="da-DK" dirty="0" smtClean="0">
                <a:latin typeface="Consolas" pitchFamily="49" charset="0"/>
              </a:rPr>
              <a:t> in </a:t>
            </a:r>
            <a:r>
              <a:rPr lang="da-DK" dirty="0" err="1" smtClean="0">
                <a:latin typeface="Consolas" pitchFamily="49" charset="0"/>
              </a:rPr>
              <a:t>assembly.</a:t>
            </a:r>
            <a:r>
              <a:rPr lang="da-DK" b="1" dirty="0" err="1" smtClean="0">
                <a:latin typeface="Consolas" pitchFamily="49" charset="0"/>
              </a:rPr>
              <a:t>GetCustomAttributes</a:t>
            </a:r>
            <a:r>
              <a:rPr lang="da-DK" b="1" dirty="0" smtClean="0">
                <a:latin typeface="Consolas" pitchFamily="49" charset="0"/>
              </a:rPr>
              <a:t>(false) </a:t>
            </a:r>
            <a:r>
              <a:rPr lang="da-DK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attribute.GetType</a:t>
            </a:r>
            <a:r>
              <a:rPr lang="da-DK" dirty="0" smtClean="0">
                <a:latin typeface="Consolas" pitchFamily="49" charset="0"/>
              </a:rPr>
              <a:t>() == </a:t>
            </a:r>
            <a:r>
              <a:rPr lang="da-DK" dirty="0" err="1" smtClean="0">
                <a:latin typeface="Consolas" pitchFamily="49" charset="0"/>
              </a:rPr>
              <a:t>typeof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AssemblyCopyrightAttribute</a:t>
            </a:r>
            <a:r>
              <a:rPr lang="da-DK" dirty="0" smtClean="0">
                <a:latin typeface="Consolas" pitchFamily="49" charset="0"/>
              </a:rPr>
              <a:t> )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"Copyright: {0}",</a:t>
            </a:r>
          </a:p>
          <a:p>
            <a:r>
              <a:rPr lang="da-DK" dirty="0" smtClean="0">
                <a:latin typeface="Consolas" pitchFamily="49" charset="0"/>
              </a:rPr>
              <a:t>         ( </a:t>
            </a:r>
            <a:r>
              <a:rPr lang="da-DK" dirty="0" err="1" smtClean="0">
                <a:latin typeface="Consolas" pitchFamily="49" charset="0"/>
              </a:rPr>
              <a:t>attribute</a:t>
            </a:r>
            <a:r>
              <a:rPr lang="da-DK" dirty="0" smtClean="0">
                <a:latin typeface="Consolas" pitchFamily="49" charset="0"/>
              </a:rPr>
              <a:t> as </a:t>
            </a:r>
            <a:r>
              <a:rPr lang="da-DK" dirty="0" err="1" smtClean="0">
                <a:latin typeface="Consolas" pitchFamily="49" charset="0"/>
              </a:rPr>
              <a:t>AssemblyCopyrightAttribute</a:t>
            </a:r>
            <a:r>
              <a:rPr lang="da-DK" dirty="0" smtClean="0">
                <a:latin typeface="Consolas" pitchFamily="49" charset="0"/>
              </a:rPr>
              <a:t> ).Copyright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82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Define</a:t>
            </a:r>
            <a:r>
              <a:rPr lang="da-DK" sz="2000" dirty="0" smtClean="0"/>
              <a:t> </a:t>
            </a:r>
            <a:r>
              <a:rPr lang="da-DK" sz="2000" dirty="0" err="1" smtClean="0"/>
              <a:t>your</a:t>
            </a:r>
            <a:r>
              <a:rPr lang="da-DK" sz="2000" dirty="0" smtClean="0"/>
              <a:t> </a:t>
            </a:r>
            <a:r>
              <a:rPr lang="da-DK" sz="2000" dirty="0" err="1" smtClean="0"/>
              <a:t>own</a:t>
            </a:r>
            <a:r>
              <a:rPr lang="da-DK" sz="2000" dirty="0" smtClean="0"/>
              <a:t> </a:t>
            </a:r>
            <a:r>
              <a:rPr lang="da-DK" sz="2000" dirty="0" err="1" smtClean="0"/>
              <a:t>attributes</a:t>
            </a:r>
            <a:r>
              <a:rPr lang="da-DK" sz="2000" dirty="0" smtClean="0"/>
              <a:t> by </a:t>
            </a:r>
            <a:r>
              <a:rPr lang="da-DK" sz="2000" dirty="0" err="1" smtClean="0"/>
              <a:t>deriving</a:t>
            </a:r>
            <a:r>
              <a:rPr lang="da-DK" sz="2000" dirty="0" smtClean="0"/>
              <a:t> from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System.Attribute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Custom</a:t>
            </a:r>
            <a:r>
              <a:rPr lang="da-DK" dirty="0" smtClean="0"/>
              <a:t> </a:t>
            </a:r>
            <a:r>
              <a:rPr lang="da-DK" dirty="0" err="1" smtClean="0"/>
              <a:t>Attributes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14348" y="2071678"/>
            <a:ext cx="8001056" cy="33735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[</a:t>
            </a:r>
            <a:r>
              <a:rPr lang="da-DK" b="1" dirty="0" err="1" smtClean="0">
                <a:latin typeface="Consolas" pitchFamily="49" charset="0"/>
              </a:rPr>
              <a:t>AttributeUsage</a:t>
            </a:r>
            <a:r>
              <a:rPr lang="da-DK" b="1" dirty="0" smtClean="0">
                <a:latin typeface="Consolas" pitchFamily="49" charset="0"/>
              </a:rPr>
              <a:t>(</a:t>
            </a:r>
            <a:r>
              <a:rPr lang="da-DK" b="1" dirty="0" err="1" smtClean="0">
                <a:latin typeface="Consolas" pitchFamily="49" charset="0"/>
              </a:rPr>
              <a:t>AttributeTargets.Class</a:t>
            </a:r>
            <a:r>
              <a:rPr lang="da-DK" b="1" dirty="0" smtClean="0">
                <a:latin typeface="Consolas" pitchFamily="49" charset="0"/>
              </a:rPr>
              <a:t>)]</a:t>
            </a:r>
          </a:p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DeveloperInfoAttribute</a:t>
            </a:r>
            <a:r>
              <a:rPr lang="da-DK" b="1" dirty="0" smtClean="0">
                <a:latin typeface="Consolas" pitchFamily="49" charset="0"/>
              </a:rPr>
              <a:t> : </a:t>
            </a:r>
            <a:r>
              <a:rPr lang="da-DK" b="1" dirty="0" err="1" smtClean="0">
                <a:latin typeface="Consolas" pitchFamily="49" charset="0"/>
              </a:rPr>
              <a:t>System.Attribute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DeveloperInfoAttribute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developer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Developer = developer;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public string Developer { get; set; }</a:t>
            </a:r>
          </a:p>
          <a:p>
            <a:r>
              <a:rPr lang="en-US" dirty="0" smtClean="0">
                <a:latin typeface="Consolas" pitchFamily="49" charset="0"/>
              </a:rPr>
              <a:t>   public string Date { get; set; }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public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Revision { get; set;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9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Reflection</a:t>
            </a:r>
            <a:endParaRPr lang="da-DK" dirty="0" smtClean="0"/>
          </a:p>
          <a:p>
            <a:r>
              <a:rPr lang="da-DK" dirty="0" err="1" smtClean="0"/>
              <a:t>Attributes</a:t>
            </a:r>
            <a:endParaRPr lang="da-DK" dirty="0" smtClean="0"/>
          </a:p>
          <a:p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CodeDOM</a:t>
            </a:r>
            <a:endParaRPr lang="da-D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19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System.CodeDOM</a:t>
            </a:r>
            <a:r>
              <a:rPr lang="da-DK" sz="2000" dirty="0" smtClean="0"/>
              <a:t> </a:t>
            </a:r>
            <a:r>
              <a:rPr lang="da-DK" sz="2000" dirty="0" err="1" smtClean="0"/>
              <a:t>defines</a:t>
            </a:r>
            <a:r>
              <a:rPr lang="da-DK" sz="2000" dirty="0" smtClean="0"/>
              <a:t> models of </a:t>
            </a:r>
            <a:r>
              <a:rPr lang="da-DK" sz="2000" dirty="0" err="1" smtClean="0"/>
              <a:t>code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CodeCompileUnit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r>
              <a:rPr lang="da-DK" sz="1800" dirty="0" smtClean="0"/>
              <a:t>			Main </a:t>
            </a:r>
            <a:r>
              <a:rPr lang="da-DK" sz="1800" dirty="0" err="1" smtClean="0"/>
              <a:t>entry</a:t>
            </a:r>
            <a:r>
              <a:rPr lang="da-DK" sz="1800" dirty="0" smtClean="0"/>
              <a:t> point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CodeNamespace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r>
              <a:rPr lang="da-DK" sz="1800" dirty="0" smtClean="0"/>
              <a:t>		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CodeTypeDeclaration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endParaRPr lang="da-DK" sz="18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CodeMemberMethod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endParaRPr lang="da-DK" sz="1800" dirty="0" smtClean="0"/>
          </a:p>
          <a:p>
            <a:pPr lvl="1"/>
            <a:endParaRPr lang="da-DK" sz="1800" dirty="0"/>
          </a:p>
          <a:p>
            <a:r>
              <a:rPr lang="da-DK" sz="2000" dirty="0" smtClean="0"/>
              <a:t>Generate source </a:t>
            </a:r>
            <a:r>
              <a:rPr lang="da-DK" sz="2000" dirty="0" err="1" smtClean="0"/>
              <a:t>code</a:t>
            </a:r>
            <a:r>
              <a:rPr lang="da-DK" sz="2000" dirty="0" smtClean="0"/>
              <a:t> from </a:t>
            </a:r>
            <a:r>
              <a:rPr lang="da-DK" sz="2000" dirty="0" err="1" smtClean="0"/>
              <a:t>CodeDOM</a:t>
            </a:r>
            <a:r>
              <a:rPr lang="da-DK" sz="2000" dirty="0" smtClean="0"/>
              <a:t> model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CodeDomProvider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CSharpCodeProvider</a:t>
            </a: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VBCodeProvider</a:t>
            </a: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JScriptCodeProvider</a:t>
            </a: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/>
          </a:p>
          <a:p>
            <a:r>
              <a:rPr lang="da-DK" sz="2200" dirty="0" smtClean="0"/>
              <a:t>Main features</a:t>
            </a:r>
          </a:p>
          <a:p>
            <a:pPr lvl="1"/>
            <a:r>
              <a:rPr lang="da-DK" sz="1800" dirty="0" smtClean="0"/>
              <a:t>Generate source </a:t>
            </a:r>
            <a:r>
              <a:rPr lang="da-DK" sz="1800" dirty="0" err="1" smtClean="0"/>
              <a:t>code</a:t>
            </a:r>
            <a:r>
              <a:rPr lang="da-DK" sz="1800" dirty="0" smtClean="0"/>
              <a:t> from </a:t>
            </a:r>
            <a:r>
              <a:rPr lang="da-DK" sz="1800" dirty="0" err="1" smtClean="0"/>
              <a:t>CodeDOM</a:t>
            </a:r>
            <a:r>
              <a:rPr lang="da-DK" sz="1800" dirty="0" smtClean="0"/>
              <a:t> model</a:t>
            </a:r>
          </a:p>
          <a:p>
            <a:pPr lvl="1"/>
            <a:r>
              <a:rPr lang="da-DK" sz="1800" dirty="0" err="1" smtClean="0"/>
              <a:t>Compile</a:t>
            </a:r>
            <a:r>
              <a:rPr lang="da-DK" sz="1800" dirty="0" smtClean="0"/>
              <a:t> source </a:t>
            </a:r>
            <a:r>
              <a:rPr lang="da-DK" sz="1800" dirty="0" err="1" smtClean="0"/>
              <a:t>code</a:t>
            </a:r>
            <a:r>
              <a:rPr lang="da-DK" sz="1800" dirty="0" smtClean="0"/>
              <a:t> and generate </a:t>
            </a:r>
            <a:r>
              <a:rPr lang="da-DK" sz="1800" dirty="0" err="1" smtClean="0"/>
              <a:t>assembly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CodeDOM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8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Define</a:t>
            </a:r>
            <a:r>
              <a:rPr lang="da-DK" sz="2000" dirty="0" smtClean="0"/>
              <a:t> a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CodeCompileUnit</a:t>
            </a:r>
            <a:r>
              <a:rPr lang="da-DK" sz="2000" dirty="0" smtClean="0"/>
              <a:t> and </a:t>
            </a:r>
            <a:r>
              <a:rPr lang="da-DK" sz="2000" dirty="0" err="1" smtClean="0"/>
              <a:t>add</a:t>
            </a:r>
            <a:r>
              <a:rPr lang="da-DK" sz="2000" dirty="0" smtClean="0"/>
              <a:t> types and </a:t>
            </a:r>
            <a:r>
              <a:rPr lang="da-DK" sz="2000" dirty="0" err="1" smtClean="0"/>
              <a:t>members</a:t>
            </a:r>
            <a:endParaRPr lang="da-DK" sz="2000" dirty="0" smtClean="0"/>
          </a:p>
          <a:p>
            <a:pPr lvl="1"/>
            <a:r>
              <a:rPr lang="da-DK" sz="1800" dirty="0" smtClean="0"/>
              <a:t>The </a:t>
            </a:r>
            <a:r>
              <a:rPr lang="da-DK" sz="1800" dirty="0" err="1" smtClean="0"/>
              <a:t>structure</a:t>
            </a:r>
            <a:r>
              <a:rPr lang="da-DK" sz="1800" dirty="0" smtClean="0"/>
              <a:t> in the DOM is ”parallel” to the </a:t>
            </a:r>
            <a:r>
              <a:rPr lang="da-DK" sz="1800" dirty="0" err="1" smtClean="0"/>
              <a:t>program’s</a:t>
            </a:r>
            <a:r>
              <a:rPr lang="da-DK" sz="1800" dirty="0" smtClean="0"/>
              <a:t> </a:t>
            </a:r>
            <a:r>
              <a:rPr lang="da-DK" sz="1800" dirty="0" err="1" smtClean="0"/>
              <a:t>structure</a:t>
            </a:r>
            <a:endParaRPr lang="da-DK" sz="2000" dirty="0" smtClean="0"/>
          </a:p>
          <a:p>
            <a:r>
              <a:rPr lang="da-DK" sz="2000" dirty="0" smtClean="0"/>
              <a:t>More </a:t>
            </a:r>
            <a:r>
              <a:rPr lang="da-DK" sz="2000" dirty="0" err="1" smtClean="0"/>
              <a:t>than</a:t>
            </a:r>
            <a:r>
              <a:rPr lang="da-DK" sz="2000" dirty="0" smtClean="0"/>
              <a:t> 100 </a:t>
            </a:r>
            <a:r>
              <a:rPr lang="da-DK" sz="2000" dirty="0" err="1" smtClean="0"/>
              <a:t>different</a:t>
            </a:r>
            <a:r>
              <a:rPr lang="da-DK" sz="2000" dirty="0" smtClean="0"/>
              <a:t> </a:t>
            </a:r>
            <a:r>
              <a:rPr lang="da-DK" sz="2000" dirty="0" err="1" smtClean="0"/>
              <a:t>CodeDOM</a:t>
            </a:r>
            <a:r>
              <a:rPr lang="da-DK" sz="2000" dirty="0" smtClean="0"/>
              <a:t> </a:t>
            </a:r>
            <a:r>
              <a:rPr lang="da-DK" sz="2000" dirty="0" err="1" smtClean="0"/>
              <a:t>classes</a:t>
            </a:r>
            <a:r>
              <a:rPr lang="da-DK" sz="2000" dirty="0" smtClean="0"/>
              <a:t> for </a:t>
            </a:r>
            <a:r>
              <a:rPr lang="da-DK" sz="2000" dirty="0" err="1" smtClean="0"/>
              <a:t>creating</a:t>
            </a:r>
            <a:r>
              <a:rPr lang="da-DK" sz="2000" dirty="0" smtClean="0"/>
              <a:t> a model</a:t>
            </a: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Defining the CodeDOM Model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8668" y="2633745"/>
            <a:ext cx="8178132" cy="33735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CodeCompileUnit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>
                <a:latin typeface="Consolas" pitchFamily="49" charset="0"/>
              </a:rPr>
              <a:t>unit = new </a:t>
            </a:r>
            <a:r>
              <a:rPr lang="da-DK" b="1" dirty="0" err="1">
                <a:latin typeface="Consolas" pitchFamily="49" charset="0"/>
              </a:rPr>
              <a:t>CodeCompileUnit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</a:rPr>
              <a:t>...</a:t>
            </a:r>
            <a:endParaRPr lang="da-DK" dirty="0">
              <a:latin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</a:rPr>
              <a:t>CodeTypeDeclaration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>
                <a:latin typeface="Consolas" pitchFamily="49" charset="0"/>
              </a:rPr>
              <a:t>type = new </a:t>
            </a:r>
            <a:r>
              <a:rPr lang="da-DK" b="1" dirty="0" err="1">
                <a:latin typeface="Consolas" pitchFamily="49" charset="0"/>
              </a:rPr>
              <a:t>CodeTypeDeclaration</a:t>
            </a:r>
            <a:r>
              <a:rPr lang="da-DK" dirty="0">
                <a:latin typeface="Consolas" pitchFamily="49" charset="0"/>
              </a:rPr>
              <a:t>( "Program" );</a:t>
            </a:r>
          </a:p>
          <a:p>
            <a:r>
              <a:rPr lang="da-DK" b="1" dirty="0" err="1" smtClean="0">
                <a:latin typeface="Consolas" pitchFamily="49" charset="0"/>
              </a:rPr>
              <a:t>CodeEntryPointMethod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</a:rPr>
              <a:t>main</a:t>
            </a:r>
            <a:r>
              <a:rPr lang="da-DK" dirty="0">
                <a:latin typeface="Consolas" pitchFamily="49" charset="0"/>
              </a:rPr>
              <a:t> = new </a:t>
            </a:r>
            <a:r>
              <a:rPr lang="da-DK" b="1" dirty="0" err="1">
                <a:latin typeface="Consolas" pitchFamily="49" charset="0"/>
              </a:rPr>
              <a:t>CodeEntryPointMethod</a:t>
            </a:r>
            <a:r>
              <a:rPr lang="da-DK" dirty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main.Statements.Add</a:t>
            </a:r>
            <a:r>
              <a:rPr lang="da-DK" dirty="0">
                <a:latin typeface="Consolas" pitchFamily="49" charset="0"/>
              </a:rPr>
              <a:t>(</a:t>
            </a:r>
          </a:p>
          <a:p>
            <a:r>
              <a:rPr lang="da-DK" dirty="0" smtClean="0">
                <a:latin typeface="Consolas" pitchFamily="49" charset="0"/>
              </a:rPr>
              <a:t>   new </a:t>
            </a:r>
            <a:r>
              <a:rPr lang="da-DK" b="1" dirty="0" err="1">
                <a:latin typeface="Consolas" pitchFamily="49" charset="0"/>
              </a:rPr>
              <a:t>CodeMethodInvokeExpression</a:t>
            </a:r>
            <a:r>
              <a:rPr lang="da-DK" dirty="0">
                <a:latin typeface="Consolas" pitchFamily="49" charset="0"/>
              </a:rPr>
              <a:t>(</a:t>
            </a:r>
          </a:p>
          <a:p>
            <a:r>
              <a:rPr lang="da-DK" dirty="0" smtClean="0">
                <a:latin typeface="Consolas" pitchFamily="49" charset="0"/>
              </a:rPr>
              <a:t>      new </a:t>
            </a:r>
            <a:r>
              <a:rPr lang="da-DK" b="1" dirty="0" err="1">
                <a:latin typeface="Consolas" pitchFamily="49" charset="0"/>
              </a:rPr>
              <a:t>CodeTypeReferenceExpression</a:t>
            </a:r>
            <a:r>
              <a:rPr lang="da-DK" dirty="0">
                <a:latin typeface="Consolas" pitchFamily="49" charset="0"/>
              </a:rPr>
              <a:t>( "Console" ),</a:t>
            </a:r>
          </a:p>
          <a:p>
            <a:r>
              <a:rPr lang="da-DK" dirty="0" smtClean="0">
                <a:latin typeface="Consolas" pitchFamily="49" charset="0"/>
              </a:rPr>
              <a:t>         "</a:t>
            </a:r>
            <a:r>
              <a:rPr lang="da-DK" dirty="0" err="1">
                <a:latin typeface="Consolas" pitchFamily="49" charset="0"/>
              </a:rPr>
              <a:t>WriteLine</a:t>
            </a:r>
            <a:r>
              <a:rPr lang="da-DK" dirty="0">
                <a:latin typeface="Consolas" pitchFamily="49" charset="0"/>
              </a:rPr>
              <a:t>", </a:t>
            </a:r>
          </a:p>
          <a:p>
            <a:r>
              <a:rPr lang="da-DK" dirty="0" smtClean="0">
                <a:latin typeface="Consolas" pitchFamily="49" charset="0"/>
              </a:rPr>
              <a:t>         new </a:t>
            </a:r>
            <a:r>
              <a:rPr lang="da-DK" b="1" dirty="0" err="1">
                <a:latin typeface="Consolas" pitchFamily="49" charset="0"/>
              </a:rPr>
              <a:t>CodePrimitiveExpression</a:t>
            </a:r>
            <a:r>
              <a:rPr lang="da-DK" dirty="0">
                <a:latin typeface="Consolas" pitchFamily="49" charset="0"/>
              </a:rPr>
              <a:t>( "</a:t>
            </a:r>
            <a:r>
              <a:rPr lang="da-DK" dirty="0" err="1">
                <a:latin typeface="Consolas" pitchFamily="49" charset="0"/>
              </a:rPr>
              <a:t>Hello</a:t>
            </a:r>
            <a:r>
              <a:rPr lang="da-DK" dirty="0">
                <a:latin typeface="Consolas" pitchFamily="49" charset="0"/>
              </a:rPr>
              <a:t> World!" )</a:t>
            </a:r>
          </a:p>
          <a:p>
            <a:r>
              <a:rPr lang="da-DK" dirty="0">
                <a:latin typeface="Consolas" pitchFamily="49" charset="0"/>
              </a:rPr>
              <a:t>   </a:t>
            </a:r>
            <a:r>
              <a:rPr lang="da-DK" dirty="0" smtClean="0">
                <a:latin typeface="Consolas" pitchFamily="49" charset="0"/>
              </a:rPr>
              <a:t>)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);         </a:t>
            </a:r>
            <a:endParaRPr lang="da-DK" dirty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type.Members.Add</a:t>
            </a:r>
            <a:r>
              <a:rPr lang="da-DK" dirty="0">
                <a:latin typeface="Consolas" pitchFamily="49" charset="0"/>
              </a:rPr>
              <a:t>( </a:t>
            </a:r>
            <a:r>
              <a:rPr lang="da-DK" dirty="0" err="1">
                <a:latin typeface="Consolas" pitchFamily="49" charset="0"/>
              </a:rPr>
              <a:t>main</a:t>
            </a:r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);</a:t>
            </a: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84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cs typeface="Consolas" panose="020B0609020204030204" pitchFamily="49" charset="0"/>
              </a:rPr>
              <a:t>Invoke</a:t>
            </a:r>
            <a:r>
              <a:rPr lang="da-DK" sz="2000" dirty="0" smtClean="0">
                <a:cs typeface="Consolas" panose="020B0609020204030204" pitchFamily="49" charset="0"/>
              </a:rPr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CodeDomProvider.GenerateCodeFromCompileUnit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>
                <a:cs typeface="Consolas" panose="020B0609020204030204" pitchFamily="49" charset="0"/>
              </a:rPr>
              <a:t> </a:t>
            </a:r>
            <a:r>
              <a:rPr lang="da-DK" sz="2000" dirty="0" err="1" smtClean="0">
                <a:cs typeface="Consolas" panose="020B0609020204030204" pitchFamily="49" charset="0"/>
              </a:rPr>
              <a:t>using</a:t>
            </a:r>
            <a:endParaRPr lang="da-DK" sz="2000" dirty="0" smtClean="0"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CodeGenerationOptions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IndentedTextWriter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Generating</a:t>
            </a:r>
            <a:r>
              <a:rPr lang="da-DK" dirty="0" smtClean="0"/>
              <a:t> Source Code from</a:t>
            </a:r>
            <a:br>
              <a:rPr lang="da-DK" dirty="0" smtClean="0"/>
            </a:br>
            <a:r>
              <a:rPr lang="da-DK" dirty="0" smtClean="0"/>
              <a:t>the </a:t>
            </a:r>
            <a:r>
              <a:rPr lang="da-DK" dirty="0" err="1" smtClean="0"/>
              <a:t>CodeDOM</a:t>
            </a:r>
            <a:r>
              <a:rPr lang="da-DK" dirty="0" smtClean="0"/>
              <a:t> Model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4115" y="2874854"/>
            <a:ext cx="8745426" cy="33735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CSharpCodeProvider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>
                <a:latin typeface="Consolas" pitchFamily="49" charset="0"/>
              </a:rPr>
              <a:t>code</a:t>
            </a:r>
            <a:r>
              <a:rPr lang="da-DK" b="1" dirty="0">
                <a:latin typeface="Consolas" pitchFamily="49" charset="0"/>
              </a:rPr>
              <a:t> = new </a:t>
            </a:r>
            <a:r>
              <a:rPr lang="da-DK" b="1" dirty="0" err="1">
                <a:latin typeface="Consolas" pitchFamily="49" charset="0"/>
              </a:rPr>
              <a:t>CSharpCodeProvider</a:t>
            </a:r>
            <a:r>
              <a:rPr lang="da-DK" b="1" dirty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using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>
                <a:latin typeface="Consolas" pitchFamily="49" charset="0"/>
              </a:rPr>
              <a:t>StreamWriter</a:t>
            </a:r>
            <a:r>
              <a:rPr lang="da-DK" dirty="0">
                <a:latin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</a:rPr>
              <a:t>writer</a:t>
            </a:r>
            <a:r>
              <a:rPr lang="da-DK" dirty="0">
                <a:latin typeface="Consolas" pitchFamily="49" charset="0"/>
              </a:rPr>
              <a:t> = new </a:t>
            </a:r>
            <a:r>
              <a:rPr lang="da-DK" dirty="0" err="1">
                <a:latin typeface="Consolas" pitchFamily="49" charset="0"/>
              </a:rPr>
              <a:t>StreamWriter</a:t>
            </a:r>
            <a:r>
              <a:rPr lang="da-DK" dirty="0" smtClean="0">
                <a:latin typeface="Consolas" pitchFamily="49" charset="0"/>
              </a:rPr>
              <a:t>(@"</a:t>
            </a:r>
            <a:r>
              <a:rPr lang="da-DK" dirty="0">
                <a:latin typeface="Consolas" pitchFamily="49" charset="0"/>
              </a:rPr>
              <a:t>C:\</a:t>
            </a:r>
            <a:r>
              <a:rPr lang="da-DK" dirty="0" smtClean="0">
                <a:latin typeface="Consolas" pitchFamily="49" charset="0"/>
              </a:rPr>
              <a:t>Tmp\Program.cs") </a:t>
            </a:r>
            <a:r>
              <a:rPr lang="da-DK" dirty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using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>
                <a:latin typeface="Consolas" pitchFamily="49" charset="0"/>
              </a:rPr>
              <a:t>IndentedTextWriter</a:t>
            </a:r>
            <a:r>
              <a:rPr lang="da-DK" dirty="0">
                <a:latin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</a:rPr>
              <a:t>itw</a:t>
            </a:r>
            <a:r>
              <a:rPr lang="da-DK" dirty="0">
                <a:latin typeface="Consolas" pitchFamily="49" charset="0"/>
              </a:rPr>
              <a:t> = new </a:t>
            </a:r>
            <a:r>
              <a:rPr lang="da-DK" dirty="0" err="1">
                <a:latin typeface="Consolas" pitchFamily="49" charset="0"/>
              </a:rPr>
              <a:t>IndentedTextWriter</a:t>
            </a:r>
            <a:r>
              <a:rPr lang="da-DK" dirty="0">
                <a:latin typeface="Consolas" pitchFamily="49" charset="0"/>
              </a:rPr>
              <a:t>( </a:t>
            </a:r>
            <a:r>
              <a:rPr lang="da-DK" dirty="0" err="1">
                <a:latin typeface="Consolas" pitchFamily="49" charset="0"/>
              </a:rPr>
              <a:t>writer</a:t>
            </a:r>
            <a:r>
              <a:rPr lang="da-DK" dirty="0">
                <a:latin typeface="Consolas" pitchFamily="49" charset="0"/>
              </a:rPr>
              <a:t> ) )</a:t>
            </a:r>
          </a:p>
          <a:p>
            <a:r>
              <a:rPr lang="da-DK" dirty="0">
                <a:latin typeface="Consolas" pitchFamily="49" charset="0"/>
              </a:rPr>
              <a:t>   </a:t>
            </a:r>
            <a:r>
              <a:rPr lang="da-DK" dirty="0" smtClean="0">
                <a:latin typeface="Consolas" pitchFamily="49" charset="0"/>
              </a:rPr>
              <a:t>{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CodeGeneratorOptions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>
                <a:latin typeface="Consolas" pitchFamily="49" charset="0"/>
              </a:rPr>
              <a:t>options = new </a:t>
            </a:r>
            <a:r>
              <a:rPr lang="da-DK" dirty="0" err="1">
                <a:latin typeface="Consolas" pitchFamily="49" charset="0"/>
              </a:rPr>
              <a:t>CodeGeneratorOptions</a:t>
            </a:r>
            <a:endParaRPr lang="da-DK" dirty="0">
              <a:latin typeface="Consolas" pitchFamily="49" charset="0"/>
            </a:endParaRPr>
          </a:p>
          <a:p>
            <a:r>
              <a:rPr lang="da-DK" dirty="0">
                <a:latin typeface="Consolas" pitchFamily="49" charset="0"/>
              </a:rPr>
              <a:t>      </a:t>
            </a:r>
            <a:r>
              <a:rPr lang="da-DK" dirty="0" smtClean="0">
                <a:latin typeface="Consolas" pitchFamily="49" charset="0"/>
              </a:rPr>
              <a:t>{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   </a:t>
            </a:r>
            <a:r>
              <a:rPr lang="da-DK" dirty="0" err="1" smtClean="0">
                <a:latin typeface="Consolas" pitchFamily="49" charset="0"/>
              </a:rPr>
              <a:t>BlankLinesBetweenMembers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>
                <a:latin typeface="Consolas" pitchFamily="49" charset="0"/>
              </a:rPr>
              <a:t>= true</a:t>
            </a:r>
          </a:p>
          <a:p>
            <a:r>
              <a:rPr lang="da-DK" dirty="0" smtClean="0">
                <a:latin typeface="Consolas" pitchFamily="49" charset="0"/>
              </a:rPr>
              <a:t>      };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code.GenerateCodeFromCompileUnit</a:t>
            </a:r>
            <a:r>
              <a:rPr lang="da-DK" b="1" dirty="0">
                <a:latin typeface="Consolas" pitchFamily="49" charset="0"/>
              </a:rPr>
              <a:t>( unit, </a:t>
            </a:r>
            <a:r>
              <a:rPr lang="da-DK" b="1" dirty="0" err="1">
                <a:latin typeface="Consolas" pitchFamily="49" charset="0"/>
              </a:rPr>
              <a:t>itw</a:t>
            </a:r>
            <a:r>
              <a:rPr lang="da-DK" b="1" dirty="0">
                <a:latin typeface="Consolas" pitchFamily="49" charset="0"/>
              </a:rPr>
              <a:t>, options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6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cs typeface="Consolas" panose="020B0609020204030204" pitchFamily="49" charset="0"/>
              </a:rPr>
              <a:t>Compile</a:t>
            </a:r>
            <a:r>
              <a:rPr lang="da-DK" sz="2000" dirty="0" smtClean="0">
                <a:cs typeface="Consolas" panose="020B0609020204030204" pitchFamily="49" charset="0"/>
              </a:rPr>
              <a:t> </a:t>
            </a:r>
            <a:r>
              <a:rPr lang="da-DK" sz="2000" dirty="0" err="1" smtClean="0">
                <a:cs typeface="Consolas" panose="020B0609020204030204" pitchFamily="49" charset="0"/>
              </a:rPr>
              <a:t>using</a:t>
            </a:r>
            <a:r>
              <a:rPr lang="da-DK" sz="2000" dirty="0" smtClean="0">
                <a:cs typeface="Consolas" panose="020B0609020204030204" pitchFamily="49" charset="0"/>
              </a:rPr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CodeDomProvider.CompileAssemblyFrom</a:t>
            </a:r>
            <a:r>
              <a:rPr lang="da-DK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smtClean="0">
                <a:cs typeface="Consolas" panose="020B0609020204030204" pitchFamily="49" charset="0"/>
              </a:rPr>
              <a:t>Set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CompilerParameters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smtClean="0">
                <a:cs typeface="Consolas" panose="020B0609020204030204" pitchFamily="49" charset="0"/>
              </a:rPr>
              <a:t>Consult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CompilerResults.Errors</a:t>
            </a:r>
            <a:r>
              <a:rPr lang="da-DK" sz="2000" dirty="0" smtClean="0">
                <a:cs typeface="Consolas" panose="020B0609020204030204" pitchFamily="49" charset="0"/>
              </a:rPr>
              <a:t> </a:t>
            </a:r>
            <a:r>
              <a:rPr lang="da-DK" sz="2000" dirty="0" err="1" smtClean="0">
                <a:cs typeface="Consolas" panose="020B0609020204030204" pitchFamily="49" charset="0"/>
              </a:rPr>
              <a:t>after</a:t>
            </a:r>
            <a:r>
              <a:rPr lang="da-DK" sz="2000" dirty="0" smtClean="0">
                <a:cs typeface="Consolas" panose="020B0609020204030204" pitchFamily="49" charset="0"/>
              </a:rPr>
              <a:t> </a:t>
            </a:r>
            <a:r>
              <a:rPr lang="da-DK" sz="2000" dirty="0" err="1" smtClean="0">
                <a:cs typeface="Consolas" panose="020B0609020204030204" pitchFamily="49" charset="0"/>
              </a:rPr>
              <a:t>compilation</a:t>
            </a:r>
            <a:r>
              <a:rPr lang="da-DK" sz="2000" dirty="0" smtClean="0">
                <a:cs typeface="Consolas" panose="020B0609020204030204" pitchFamily="49" charset="0"/>
              </a:rPr>
              <a:t>!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Compiling</a:t>
            </a:r>
            <a:r>
              <a:rPr lang="da-DK" dirty="0" smtClean="0"/>
              <a:t> the </a:t>
            </a:r>
            <a:r>
              <a:rPr lang="da-DK" smtClean="0"/>
              <a:t>Source Code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7739" y="2178090"/>
            <a:ext cx="7370645" cy="313243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CompilerParameters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>
                <a:latin typeface="Consolas" pitchFamily="49" charset="0"/>
              </a:rPr>
              <a:t>parameters = new </a:t>
            </a:r>
            <a:r>
              <a:rPr lang="da-DK" b="1" dirty="0" err="1">
                <a:latin typeface="Consolas" pitchFamily="49" charset="0"/>
              </a:rPr>
              <a:t>CompilerParameters</a:t>
            </a:r>
            <a:r>
              <a:rPr lang="da-DK" b="1" dirty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  <a:endParaRPr lang="da-DK" dirty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GenerateExecutable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>
                <a:latin typeface="Consolas" pitchFamily="49" charset="0"/>
              </a:rPr>
              <a:t>= true,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OutputAssembly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>
                <a:latin typeface="Consolas" pitchFamily="49" charset="0"/>
              </a:rPr>
              <a:t>= @"C:\Tmp\HelloWorld.exe"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  <a:endParaRPr lang="da-DK" dirty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parameters.ReferencedAssemblies.Add</a:t>
            </a:r>
            <a:r>
              <a:rPr lang="da-DK" dirty="0">
                <a:latin typeface="Consolas" pitchFamily="49" charset="0"/>
              </a:rPr>
              <a:t>( "System.dll" );</a:t>
            </a:r>
          </a:p>
          <a:p>
            <a:endParaRPr lang="da-DK" dirty="0">
              <a:latin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</a:rPr>
              <a:t>CompilerResults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>
                <a:latin typeface="Consolas" pitchFamily="49" charset="0"/>
              </a:rPr>
              <a:t>results</a:t>
            </a:r>
            <a:r>
              <a:rPr lang="da-DK" b="1" dirty="0">
                <a:latin typeface="Consolas" pitchFamily="49" charset="0"/>
              </a:rPr>
              <a:t> = </a:t>
            </a:r>
            <a:r>
              <a:rPr lang="da-DK" b="1" dirty="0" err="1">
                <a:latin typeface="Consolas" pitchFamily="49" charset="0"/>
              </a:rPr>
              <a:t>code.CompileAssemblyFromFile</a:t>
            </a:r>
            <a:r>
              <a:rPr lang="da-DK" b="1" dirty="0">
                <a:latin typeface="Consolas" pitchFamily="49" charset="0"/>
              </a:rPr>
              <a:t>(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parameters</a:t>
            </a:r>
            <a:r>
              <a:rPr lang="da-DK" b="1" dirty="0">
                <a:latin typeface="Consolas" pitchFamily="49" charset="0"/>
              </a:rPr>
              <a:t>,</a:t>
            </a:r>
          </a:p>
          <a:p>
            <a:r>
              <a:rPr lang="da-DK" dirty="0" smtClean="0">
                <a:latin typeface="Consolas" pitchFamily="49" charset="0"/>
              </a:rPr>
              <a:t>   @"</a:t>
            </a:r>
            <a:r>
              <a:rPr lang="da-DK" dirty="0">
                <a:latin typeface="Consolas" pitchFamily="49" charset="0"/>
              </a:rPr>
              <a:t>C:\Tmp\Program.cs"</a:t>
            </a:r>
          </a:p>
          <a:p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12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Reflection</a:t>
            </a:r>
            <a:endParaRPr lang="da-DK" dirty="0" smtClean="0"/>
          </a:p>
          <a:p>
            <a:r>
              <a:rPr lang="da-DK" dirty="0" err="1" smtClean="0"/>
              <a:t>Attributes</a:t>
            </a:r>
            <a:endParaRPr lang="da-DK" dirty="0" smtClean="0"/>
          </a:p>
          <a:p>
            <a:r>
              <a:rPr lang="da-DK" dirty="0" smtClean="0"/>
              <a:t>Using the </a:t>
            </a:r>
            <a:r>
              <a:rPr lang="da-DK" dirty="0" err="1" smtClean="0"/>
              <a:t>CodeDOM</a:t>
            </a:r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0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5044016"/>
          </a:xfrm>
        </p:spPr>
        <p:txBody>
          <a:bodyPr>
            <a:noAutofit/>
          </a:bodyPr>
          <a:lstStyle/>
          <a:p>
            <a:r>
              <a:rPr lang="en-US" sz="2000" dirty="0" smtClean="0"/>
              <a:t>You are creating an application and need to access the currently </a:t>
            </a:r>
            <a:r>
              <a:rPr lang="en-US" sz="2000" smtClean="0"/>
              <a:t>running assembly </a:t>
            </a:r>
            <a:r>
              <a:rPr lang="en-US" sz="2000" dirty="0" smtClean="0"/>
              <a:t>for reflection purposes.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code segment should you use?</a:t>
            </a:r>
          </a:p>
          <a:p>
            <a:endParaRPr lang="en-US" sz="2000" dirty="0" smtClean="0"/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Assembly.GetAssembly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this );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Assembly.GetEntryAssembly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Assembly.GetExecutingAssembly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Assembly.Load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066366" y="4581128"/>
            <a:ext cx="762043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91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err="1" smtClean="0"/>
              <a:t>Attributes</a:t>
            </a:r>
            <a:endParaRPr lang="da-DK" dirty="0" smtClean="0"/>
          </a:p>
          <a:p>
            <a:r>
              <a:rPr lang="da-DK" dirty="0" smtClean="0"/>
              <a:t>Using the </a:t>
            </a:r>
            <a:r>
              <a:rPr lang="da-DK" dirty="0" err="1" smtClean="0"/>
              <a:t>CodeDOM</a:t>
            </a:r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92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Reflection</a:t>
            </a:r>
            <a:r>
              <a:rPr lang="da-DK" sz="2000" dirty="0" smtClean="0"/>
              <a:t> </a:t>
            </a:r>
            <a:r>
              <a:rPr lang="da-DK" sz="2000" dirty="0" err="1" smtClean="0"/>
              <a:t>constitute</a:t>
            </a:r>
            <a:r>
              <a:rPr lang="da-DK" sz="2000" dirty="0" smtClean="0"/>
              <a:t> the .NET </a:t>
            </a:r>
            <a:r>
              <a:rPr lang="da-DK" sz="2000" dirty="0" err="1" smtClean="0"/>
              <a:t>classes</a:t>
            </a:r>
            <a:r>
              <a:rPr lang="da-DK" sz="2000" dirty="0" smtClean="0"/>
              <a:t> </a:t>
            </a:r>
            <a:r>
              <a:rPr lang="da-DK" sz="2000" dirty="0" err="1" smtClean="0"/>
              <a:t>facilitating</a:t>
            </a:r>
            <a:endParaRPr lang="da-DK" sz="2000" dirty="0" smtClean="0"/>
          </a:p>
          <a:p>
            <a:pPr lvl="1"/>
            <a:r>
              <a:rPr lang="da-DK" sz="2000" dirty="0" err="1" smtClean="0"/>
              <a:t>Programmatic</a:t>
            </a:r>
            <a:r>
              <a:rPr lang="da-DK" sz="2000" dirty="0" smtClean="0"/>
              <a:t> </a:t>
            </a:r>
            <a:r>
              <a:rPr lang="da-DK" sz="2000" dirty="0" err="1" smtClean="0"/>
              <a:t>inspection</a:t>
            </a:r>
            <a:r>
              <a:rPr lang="da-DK" sz="2000" dirty="0" smtClean="0"/>
              <a:t> and </a:t>
            </a:r>
            <a:r>
              <a:rPr lang="da-DK" sz="2000" dirty="0" err="1" smtClean="0"/>
              <a:t>enumeration</a:t>
            </a:r>
            <a:r>
              <a:rPr lang="da-DK" sz="2000" dirty="0" smtClean="0"/>
              <a:t> of types</a:t>
            </a:r>
          </a:p>
          <a:p>
            <a:pPr lvl="1"/>
            <a:r>
              <a:rPr lang="da-DK" sz="2000" dirty="0" err="1" smtClean="0"/>
              <a:t>Inspection</a:t>
            </a:r>
            <a:r>
              <a:rPr lang="da-DK" sz="2000" dirty="0" smtClean="0"/>
              <a:t> and </a:t>
            </a:r>
            <a:r>
              <a:rPr lang="da-DK" sz="2000" dirty="0" err="1" smtClean="0"/>
              <a:t>processing</a:t>
            </a:r>
            <a:r>
              <a:rPr lang="da-DK" sz="2000" dirty="0" smtClean="0"/>
              <a:t> of metadata </a:t>
            </a:r>
            <a:r>
              <a:rPr lang="da-DK" sz="2000" dirty="0" err="1" smtClean="0"/>
              <a:t>such</a:t>
            </a:r>
            <a:r>
              <a:rPr lang="da-DK" sz="2000" dirty="0" smtClean="0"/>
              <a:t> as </a:t>
            </a:r>
            <a:r>
              <a:rPr lang="da-DK" sz="2000" dirty="0" err="1" smtClean="0"/>
              <a:t>attributes</a:t>
            </a:r>
            <a:endParaRPr lang="da-DK" sz="2000" dirty="0" smtClean="0"/>
          </a:p>
          <a:p>
            <a:pPr lvl="1"/>
            <a:r>
              <a:rPr lang="da-DK" sz="2000" dirty="0" err="1" smtClean="0"/>
              <a:t>Creating</a:t>
            </a:r>
            <a:r>
              <a:rPr lang="da-DK" sz="2000" dirty="0" smtClean="0"/>
              <a:t> types and </a:t>
            </a:r>
            <a:r>
              <a:rPr lang="da-DK" sz="2000" dirty="0" err="1" smtClean="0"/>
              <a:t>code</a:t>
            </a:r>
            <a:r>
              <a:rPr lang="da-DK" sz="2000" dirty="0" smtClean="0"/>
              <a:t> </a:t>
            </a:r>
            <a:r>
              <a:rPr lang="da-DK" sz="2000" dirty="0" err="1" smtClean="0"/>
              <a:t>dynamically</a:t>
            </a:r>
            <a:r>
              <a:rPr lang="da-DK" sz="2000" dirty="0" smtClean="0"/>
              <a:t>, </a:t>
            </a:r>
            <a:r>
              <a:rPr lang="da-DK" sz="2000" dirty="0" err="1" smtClean="0"/>
              <a:t>e.g</a:t>
            </a:r>
            <a:r>
              <a:rPr lang="da-DK" sz="2000" dirty="0" smtClean="0"/>
              <a:t>.</a:t>
            </a:r>
          </a:p>
          <a:p>
            <a:pPr lvl="2"/>
            <a:r>
              <a:rPr lang="da-DK" sz="2000" dirty="0" err="1" smtClean="0"/>
              <a:t>Creating</a:t>
            </a:r>
            <a:r>
              <a:rPr lang="da-DK" sz="2000" dirty="0" smtClean="0"/>
              <a:t> </a:t>
            </a:r>
            <a:r>
              <a:rPr lang="da-DK" sz="2000" dirty="0" err="1" smtClean="0"/>
              <a:t>dynamic</a:t>
            </a:r>
            <a:r>
              <a:rPr lang="da-DK" sz="2000" dirty="0" smtClean="0"/>
              <a:t> </a:t>
            </a:r>
            <a:r>
              <a:rPr lang="da-DK" sz="2000" dirty="0" err="1" smtClean="0"/>
              <a:t>assemblies</a:t>
            </a:r>
            <a:endParaRPr lang="da-DK" sz="2000" dirty="0" smtClean="0"/>
          </a:p>
          <a:p>
            <a:pPr lvl="3"/>
            <a:r>
              <a:rPr lang="da-DK" sz="2000" dirty="0" err="1" smtClean="0"/>
              <a:t>Generate</a:t>
            </a:r>
            <a:r>
              <a:rPr lang="da-DK" sz="2000" dirty="0" smtClean="0"/>
              <a:t> IL </a:t>
            </a:r>
            <a:r>
              <a:rPr lang="da-DK" sz="2000" dirty="0" err="1" smtClean="0"/>
              <a:t>code</a:t>
            </a:r>
            <a:r>
              <a:rPr lang="da-DK" sz="2000" dirty="0" smtClean="0"/>
              <a:t> </a:t>
            </a:r>
            <a:r>
              <a:rPr lang="da-DK" sz="2000" dirty="0" err="1" smtClean="0"/>
              <a:t>dynamically</a:t>
            </a:r>
            <a:endParaRPr lang="da-DK" sz="2000" dirty="0" smtClean="0"/>
          </a:p>
          <a:p>
            <a:pPr lvl="2"/>
            <a:r>
              <a:rPr lang="da-DK" sz="2000" dirty="0" err="1" smtClean="0"/>
              <a:t>Creating</a:t>
            </a:r>
            <a:r>
              <a:rPr lang="da-DK" sz="2000" dirty="0" smtClean="0"/>
              <a:t> </a:t>
            </a:r>
            <a:r>
              <a:rPr lang="da-DK" sz="2000" dirty="0" err="1" smtClean="0"/>
              <a:t>dynamic</a:t>
            </a:r>
            <a:r>
              <a:rPr lang="da-DK" sz="2000" dirty="0" smtClean="0"/>
              <a:t> types</a:t>
            </a:r>
          </a:p>
          <a:p>
            <a:pPr lvl="2"/>
            <a:r>
              <a:rPr lang="da-DK" sz="2000" dirty="0" err="1" smtClean="0"/>
              <a:t>Creating</a:t>
            </a:r>
            <a:r>
              <a:rPr lang="da-DK" sz="2000" dirty="0" smtClean="0"/>
              <a:t> adaptive </a:t>
            </a:r>
            <a:r>
              <a:rPr lang="da-DK" sz="2000" dirty="0" err="1" smtClean="0"/>
              <a:t>code</a:t>
            </a:r>
            <a:endParaRPr lang="da-DK" sz="2000" dirty="0" smtClean="0"/>
          </a:p>
          <a:p>
            <a:pPr lvl="2"/>
            <a:r>
              <a:rPr lang="da-DK" sz="2000" dirty="0" err="1" smtClean="0"/>
              <a:t>Plug-in</a:t>
            </a:r>
            <a:r>
              <a:rPr lang="da-DK" sz="2000" dirty="0" smtClean="0"/>
              <a:t> </a:t>
            </a:r>
            <a:r>
              <a:rPr lang="da-DK" sz="2000" dirty="0" err="1" smtClean="0"/>
              <a:t>architecture</a:t>
            </a:r>
            <a:r>
              <a:rPr lang="da-DK" sz="2000" dirty="0" smtClean="0"/>
              <a:t> </a:t>
            </a:r>
            <a:r>
              <a:rPr lang="da-DK" sz="2000" dirty="0" err="1" smtClean="0"/>
              <a:t>building</a:t>
            </a:r>
            <a:endParaRPr lang="da-DK" sz="2000" dirty="0" smtClean="0"/>
          </a:p>
          <a:p>
            <a:pPr lvl="2"/>
            <a:r>
              <a:rPr lang="da-DK" sz="2000" dirty="0" err="1" smtClean="0"/>
              <a:t>Dynamically</a:t>
            </a:r>
            <a:r>
              <a:rPr lang="da-DK" sz="2000" dirty="0" smtClean="0"/>
              <a:t> </a:t>
            </a:r>
            <a:r>
              <a:rPr lang="da-DK" sz="2000" dirty="0" err="1" smtClean="0"/>
              <a:t>subscribing</a:t>
            </a:r>
            <a:r>
              <a:rPr lang="da-DK" sz="2000" dirty="0" smtClean="0"/>
              <a:t> to events</a:t>
            </a:r>
          </a:p>
          <a:p>
            <a:pPr lvl="2"/>
            <a:r>
              <a:rPr lang="da-DK" sz="2000" dirty="0" smtClean="0"/>
              <a:t>…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Reflection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Assemblies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one</a:t>
            </a:r>
            <a:r>
              <a:rPr lang="da-DK" sz="2000" dirty="0" smtClean="0"/>
              <a:t> of the </a:t>
            </a:r>
            <a:r>
              <a:rPr lang="da-DK" sz="2000" dirty="0" err="1" smtClean="0"/>
              <a:t>starting</a:t>
            </a:r>
            <a:r>
              <a:rPr lang="da-DK" sz="2000" dirty="0" smtClean="0"/>
              <a:t> points of </a:t>
            </a:r>
            <a:r>
              <a:rPr lang="da-DK" sz="2000" dirty="0" err="1" smtClean="0"/>
              <a:t>Reflection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pPr lvl="1"/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da-DK" sz="2000" dirty="0" smtClean="0"/>
              <a:t>				</a:t>
            </a:r>
            <a:r>
              <a:rPr lang="da-DK" sz="2000" dirty="0" err="1" smtClean="0"/>
              <a:t>static</a:t>
            </a:r>
            <a:endParaRPr lang="da-DK" sz="2000" dirty="0" smtClean="0"/>
          </a:p>
          <a:p>
            <a:pPr lvl="1"/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LoadFrom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			</a:t>
            </a:r>
            <a:r>
              <a:rPr lang="da-DK" sz="2000" dirty="0" err="1" smtClean="0"/>
              <a:t>static</a:t>
            </a:r>
            <a:endParaRPr lang="da-DK" sz="2000" dirty="0" smtClean="0"/>
          </a:p>
          <a:p>
            <a:pPr lvl="1"/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ReflectionOnlyLoad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		</a:t>
            </a:r>
            <a:r>
              <a:rPr lang="da-DK" sz="2000" dirty="0" err="1" smtClean="0"/>
              <a:t>static</a:t>
            </a:r>
            <a:endParaRPr lang="da-DK" sz="2000" dirty="0" smtClean="0"/>
          </a:p>
          <a:p>
            <a:pPr lvl="1"/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ReflectionOnlyLoadFrom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	</a:t>
            </a:r>
            <a:r>
              <a:rPr lang="da-DK" sz="2000" dirty="0" err="1" smtClean="0"/>
              <a:t>static</a:t>
            </a:r>
            <a:endParaRPr lang="da-DK" sz="2000" dirty="0" smtClean="0"/>
          </a:p>
          <a:p>
            <a:pPr lvl="1"/>
            <a:endParaRPr lang="da-DK" sz="2000" dirty="0" smtClean="0"/>
          </a:p>
          <a:p>
            <a:pPr lvl="1"/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GetExecutingAssembly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	</a:t>
            </a:r>
            <a:r>
              <a:rPr lang="da-DK" sz="2000" dirty="0" err="1" smtClean="0"/>
              <a:t>static</a:t>
            </a:r>
            <a:endParaRPr lang="da-DK" sz="2000" dirty="0" smtClean="0"/>
          </a:p>
          <a:p>
            <a:pPr lvl="1"/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GetEntryAssembly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		</a:t>
            </a:r>
            <a:r>
              <a:rPr lang="da-DK" sz="2000" dirty="0" err="1" smtClean="0"/>
              <a:t>static</a:t>
            </a:r>
            <a:endParaRPr lang="da-DK" sz="2000" dirty="0" smtClean="0"/>
          </a:p>
          <a:p>
            <a:pPr lvl="1"/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GetTypes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			</a:t>
            </a:r>
            <a:r>
              <a:rPr lang="da-DK" sz="2000" dirty="0" err="1" smtClean="0"/>
              <a:t>non-static</a:t>
            </a:r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Reflection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</a:t>
            </a:r>
            <a:r>
              <a:rPr lang="da-DK" dirty="0" err="1" smtClean="0"/>
              <a:t>Assemblies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91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/>
              <a:t>The 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da-DK" sz="2000" dirty="0"/>
              <a:t>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smtClean="0"/>
              <a:t>is </a:t>
            </a:r>
            <a:r>
              <a:rPr lang="da-DK" sz="2000" dirty="0" err="1" smtClean="0"/>
              <a:t>another</a:t>
            </a:r>
            <a:r>
              <a:rPr lang="da-DK" sz="2000" dirty="0" smtClean="0"/>
              <a:t> </a:t>
            </a:r>
            <a:r>
              <a:rPr lang="da-DK" sz="2000" dirty="0" err="1" smtClean="0"/>
              <a:t>starting</a:t>
            </a:r>
            <a:r>
              <a:rPr lang="da-DK" sz="2000" dirty="0" smtClean="0"/>
              <a:t> points of </a:t>
            </a:r>
            <a:r>
              <a:rPr lang="da-DK" sz="2000" dirty="0" err="1" smtClean="0"/>
              <a:t>Reflection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GetMembers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GetFields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GetProperties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GetEvents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GetMethods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GetConstructors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MemberInfo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MethodBase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ConstructorInfo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Reflection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Types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63888" y="2132856"/>
            <a:ext cx="5509846" cy="366271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Type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type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typeof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Player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</a:rPr>
              <a:t>FieldInfo</a:t>
            </a:r>
            <a:r>
              <a:rPr lang="da-DK" b="1" dirty="0" smtClean="0">
                <a:latin typeface="Consolas" pitchFamily="49" charset="0"/>
              </a:rPr>
              <a:t>[]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fields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type.GetFields</a:t>
            </a:r>
            <a:r>
              <a:rPr lang="da-DK" b="1" dirty="0" smtClean="0">
                <a:latin typeface="Consolas" pitchFamily="49" charset="0"/>
              </a:rPr>
              <a:t>()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FieldInfo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fi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in fields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"Field: {0}", </a:t>
            </a:r>
            <a:r>
              <a:rPr lang="da-DK" b="1" dirty="0" err="1" smtClean="0">
                <a:latin typeface="Consolas" pitchFamily="49" charset="0"/>
              </a:rPr>
              <a:t>fi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</a:rPr>
              <a:t>MethodInfo</a:t>
            </a:r>
            <a:r>
              <a:rPr lang="da-DK" b="1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methods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type.GetMethods</a:t>
            </a:r>
            <a:r>
              <a:rPr lang="da-DK" b="1" dirty="0" smtClean="0">
                <a:latin typeface="Consolas" pitchFamily="49" charset="0"/>
              </a:rPr>
              <a:t>()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MethodInfo</a:t>
            </a:r>
            <a:r>
              <a:rPr lang="en-US" b="1" dirty="0" smtClean="0">
                <a:latin typeface="Consolas" pitchFamily="49" charset="0"/>
              </a:rPr>
              <a:t> mi </a:t>
            </a:r>
            <a:r>
              <a:rPr lang="en-US" dirty="0" smtClean="0">
                <a:latin typeface="Consolas" pitchFamily="49" charset="0"/>
              </a:rPr>
              <a:t>in methods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Method</a:t>
            </a:r>
            <a:r>
              <a:rPr lang="da-DK" dirty="0" smtClean="0">
                <a:latin typeface="Consolas" pitchFamily="49" charset="0"/>
              </a:rPr>
              <a:t>: {0}", </a:t>
            </a:r>
            <a:r>
              <a:rPr lang="da-DK" b="1" dirty="0" smtClean="0">
                <a:latin typeface="Consolas" pitchFamily="49" charset="0"/>
              </a:rPr>
              <a:t>mi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61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BindingFlags</a:t>
            </a:r>
            <a:r>
              <a:rPr lang="da-DK" sz="2000" dirty="0" smtClean="0"/>
              <a:t> </a:t>
            </a:r>
            <a:r>
              <a:rPr lang="da-DK" sz="2000" dirty="0" err="1" smtClean="0"/>
              <a:t>enumeration</a:t>
            </a:r>
            <a:r>
              <a:rPr lang="da-DK" sz="2000" dirty="0" smtClean="0"/>
              <a:t> </a:t>
            </a:r>
            <a:r>
              <a:rPr lang="da-DK" sz="2000" dirty="0" err="1" smtClean="0"/>
              <a:t>provides</a:t>
            </a:r>
            <a:r>
              <a:rPr lang="da-DK" sz="2000" dirty="0" smtClean="0"/>
              <a:t> </a:t>
            </a:r>
            <a:r>
              <a:rPr lang="da-DK" sz="2000" dirty="0" err="1" smtClean="0"/>
              <a:t>filtering</a:t>
            </a:r>
            <a:endParaRPr lang="da-DK" sz="2000" dirty="0" smtClean="0"/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800" dirty="0" smtClean="0"/>
              <a:t>		Equivalent to not specifying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BindingFlags</a:t>
            </a:r>
            <a:endParaRPr lang="en-US" sz="18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DeclaredOnly</a:t>
            </a:r>
            <a:r>
              <a:rPr lang="da-DK" sz="1800" dirty="0" smtClean="0"/>
              <a:t>	</a:t>
            </a:r>
            <a:r>
              <a:rPr lang="da-DK" sz="1800" dirty="0" err="1" smtClean="0"/>
              <a:t>Ignores</a:t>
            </a:r>
            <a:r>
              <a:rPr lang="da-DK" sz="1800" dirty="0" smtClean="0"/>
              <a:t> </a:t>
            </a:r>
            <a:r>
              <a:rPr lang="da-DK" sz="1800" dirty="0" err="1" smtClean="0"/>
              <a:t>inherited</a:t>
            </a:r>
            <a:r>
              <a:rPr lang="da-DK" sz="1800" dirty="0" smtClean="0"/>
              <a:t> </a:t>
            </a:r>
            <a:r>
              <a:rPr lang="da-DK" sz="1800" dirty="0" err="1" smtClean="0"/>
              <a:t>members</a:t>
            </a:r>
            <a:endParaRPr lang="da-DK" sz="1800" dirty="0" smtClean="0"/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FlattenHierarchy</a:t>
            </a:r>
            <a:r>
              <a:rPr lang="en-US" sz="1800" dirty="0" smtClean="0"/>
              <a:t>	Declared, inherited, and protected members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IgnoreCase</a:t>
            </a:r>
            <a:r>
              <a:rPr lang="en-US" sz="1800" dirty="0" smtClean="0"/>
              <a:t>	Case-insensitive matching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en-US" sz="1800" dirty="0" smtClean="0"/>
              <a:t>		</a:t>
            </a:r>
            <a:r>
              <a:rPr lang="en-US" sz="1800" dirty="0" err="1" smtClean="0"/>
              <a:t>Instance</a:t>
            </a:r>
            <a:r>
              <a:rPr lang="en-US" sz="1800" dirty="0" smtClean="0"/>
              <a:t> type members are included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 smtClean="0"/>
              <a:t> 		</a:t>
            </a:r>
            <a:r>
              <a:rPr lang="en-US" sz="1800" dirty="0" err="1" smtClean="0"/>
              <a:t>Public</a:t>
            </a:r>
            <a:r>
              <a:rPr lang="en-US" sz="1800" dirty="0" smtClean="0"/>
              <a:t> members are included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NonPublic</a:t>
            </a:r>
            <a:r>
              <a:rPr lang="en-US" sz="1800" dirty="0" smtClean="0"/>
              <a:t>		Protected and internal members are included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 smtClean="0"/>
              <a:t> 		</a:t>
            </a:r>
            <a:r>
              <a:rPr lang="en-US" sz="1800" dirty="0" err="1" smtClean="0"/>
              <a:t>Static</a:t>
            </a:r>
            <a:r>
              <a:rPr lang="en-US" sz="1800" dirty="0" smtClean="0"/>
              <a:t> members are included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Binding Flags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71600" y="4552375"/>
            <a:ext cx="6450510" cy="14452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BindingFlags</a:t>
            </a:r>
            <a:r>
              <a:rPr lang="da-DK" b="1" dirty="0" smtClean="0">
                <a:latin typeface="Consolas" pitchFamily="49" charset="0"/>
              </a:rPr>
              <a:t> flags = </a:t>
            </a:r>
            <a:r>
              <a:rPr lang="da-DK" b="1" dirty="0" err="1" smtClean="0">
                <a:latin typeface="Consolas" pitchFamily="49" charset="0"/>
              </a:rPr>
              <a:t>BindingFlags.NonPublic</a:t>
            </a:r>
            <a:r>
              <a:rPr lang="da-DK" b="1" dirty="0" smtClean="0">
                <a:latin typeface="Consolas" pitchFamily="49" charset="0"/>
              </a:rPr>
              <a:t> | </a:t>
            </a:r>
            <a:br>
              <a:rPr lang="da-DK" b="1" dirty="0" smtClean="0">
                <a:latin typeface="Consolas" pitchFamily="49" charset="0"/>
              </a:rPr>
            </a:br>
            <a:r>
              <a:rPr lang="da-DK" b="1" dirty="0" smtClean="0">
                <a:latin typeface="Consolas" pitchFamily="49" charset="0"/>
              </a:rPr>
              <a:t>                     </a:t>
            </a:r>
            <a:r>
              <a:rPr lang="da-DK" b="1" dirty="0" err="1" smtClean="0">
                <a:latin typeface="Consolas" pitchFamily="49" charset="0"/>
              </a:rPr>
              <a:t>BindingFlags.Public</a:t>
            </a:r>
            <a:r>
              <a:rPr lang="da-DK" b="1" dirty="0" smtClean="0">
                <a:latin typeface="Consolas" pitchFamily="49" charset="0"/>
              </a:rPr>
              <a:t> |</a:t>
            </a:r>
            <a:br>
              <a:rPr lang="da-DK" b="1" dirty="0" smtClean="0">
                <a:latin typeface="Consolas" pitchFamily="49" charset="0"/>
              </a:rPr>
            </a:br>
            <a:r>
              <a:rPr lang="da-DK" b="1" dirty="0" smtClean="0">
                <a:latin typeface="Consolas" pitchFamily="49" charset="0"/>
              </a:rPr>
              <a:t>                     </a:t>
            </a:r>
            <a:r>
              <a:rPr lang="da-DK" b="1" dirty="0" err="1" smtClean="0">
                <a:latin typeface="Consolas" pitchFamily="49" charset="0"/>
              </a:rPr>
              <a:t>BindingFlags.Instance</a:t>
            </a:r>
            <a:r>
              <a:rPr lang="da-DK" b="1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FieldInfo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fields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type.GetFields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smtClean="0">
                <a:latin typeface="Consolas" pitchFamily="49" charset="0"/>
              </a:rPr>
              <a:t>flags</a:t>
            </a:r>
            <a:r>
              <a:rPr lang="da-DK" dirty="0" smtClean="0">
                <a:latin typeface="Consolas" pitchFamily="49" charset="0"/>
              </a:rPr>
              <a:t> );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1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MethodInfo.Invoke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invoke</a:t>
            </a:r>
            <a:r>
              <a:rPr lang="da-DK" sz="1800" dirty="0" smtClean="0"/>
              <a:t> </a:t>
            </a:r>
            <a:r>
              <a:rPr lang="da-DK" sz="1800" dirty="0" err="1" smtClean="0"/>
              <a:t>members</a:t>
            </a:r>
            <a:r>
              <a:rPr lang="da-DK" sz="1800" dirty="0" smtClean="0"/>
              <a:t> </a:t>
            </a:r>
            <a:r>
              <a:rPr lang="da-DK" sz="1800" dirty="0" err="1" smtClean="0"/>
              <a:t>on</a:t>
            </a:r>
            <a:r>
              <a:rPr lang="da-DK" sz="1800" dirty="0" smtClean="0"/>
              <a:t> </a:t>
            </a:r>
            <a:r>
              <a:rPr lang="da-DK" sz="1800" dirty="0" err="1" smtClean="0"/>
              <a:t>objects</a:t>
            </a:r>
            <a:r>
              <a:rPr lang="da-DK" sz="1800" dirty="0" smtClean="0"/>
              <a:t> and </a:t>
            </a:r>
            <a:r>
              <a:rPr lang="da-DK" sz="1800" dirty="0" err="1" smtClean="0"/>
              <a:t>classes</a:t>
            </a:r>
            <a:endParaRPr lang="da-DK" sz="1800" dirty="0" smtClean="0"/>
          </a:p>
          <a:p>
            <a:pPr lvl="2"/>
            <a:r>
              <a:rPr lang="da-DK" sz="1600" dirty="0" err="1" smtClean="0"/>
              <a:t>Use</a:t>
            </a:r>
            <a:r>
              <a:rPr lang="da-DK" sz="1600" dirty="0" smtClean="0"/>
              <a:t>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da-DK" sz="1600" dirty="0" smtClean="0"/>
              <a:t> for </a:t>
            </a:r>
            <a:r>
              <a:rPr lang="da-DK" sz="1600" dirty="0" err="1" smtClean="0"/>
              <a:t>static</a:t>
            </a:r>
            <a:r>
              <a:rPr lang="da-DK" sz="1600" dirty="0" smtClean="0"/>
              <a:t> </a:t>
            </a:r>
            <a:r>
              <a:rPr lang="da-DK" sz="1600" dirty="0" err="1" smtClean="0"/>
              <a:t>methods</a:t>
            </a:r>
            <a:endParaRPr lang="da-DK" sz="16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pPr marL="109728" indent="0">
              <a:buNone/>
            </a:pPr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MethodInfo</a:t>
            </a:r>
            <a:r>
              <a:rPr lang="da-DK" sz="2000" dirty="0" smtClean="0"/>
              <a:t> </a:t>
            </a:r>
            <a:r>
              <a:rPr lang="da-DK" sz="2000" dirty="0" err="1" smtClean="0"/>
              <a:t>properties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many</a:t>
            </a:r>
            <a:r>
              <a:rPr lang="da-DK" sz="2000" dirty="0" smtClean="0"/>
              <a:t>, </a:t>
            </a:r>
            <a:r>
              <a:rPr lang="da-DK" sz="2000" dirty="0" err="1" smtClean="0"/>
              <a:t>e.g</a:t>
            </a:r>
            <a:r>
              <a:rPr lang="da-DK" sz="2000" dirty="0" smtClean="0"/>
              <a:t>. 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IsAbstract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IsConstructor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IsFinal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IsGeneric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IsStatic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IsVirtual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MethodInfo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2492896"/>
            <a:ext cx="8249000" cy="9292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MethodInfo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setPositionMethod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t.GetMethod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SetPosition</a:t>
            </a:r>
            <a:r>
              <a:rPr lang="da-DK" dirty="0" smtClean="0">
                <a:latin typeface="Consolas" pitchFamily="49" charset="0"/>
              </a:rPr>
              <a:t>" );</a:t>
            </a:r>
          </a:p>
          <a:p>
            <a:r>
              <a:rPr lang="da-DK" b="1" dirty="0" err="1" smtClean="0">
                <a:latin typeface="Consolas" pitchFamily="49" charset="0"/>
              </a:rPr>
              <a:t>setPositionMethod.Invoke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player</a:t>
            </a:r>
            <a:r>
              <a:rPr lang="da-DK" b="1" dirty="0" smtClean="0">
                <a:latin typeface="Consolas" pitchFamily="49" charset="0"/>
              </a:rPr>
              <a:t>,</a:t>
            </a:r>
            <a:br>
              <a:rPr lang="da-DK" b="1" dirty="0" smtClean="0">
                <a:latin typeface="Consolas" pitchFamily="49" charset="0"/>
              </a:rPr>
            </a:br>
            <a:r>
              <a:rPr lang="da-DK" b="1" dirty="0" smtClean="0">
                <a:latin typeface="Consolas" pitchFamily="49" charset="0"/>
              </a:rPr>
              <a:t>                          new </a:t>
            </a:r>
            <a:r>
              <a:rPr lang="da-DK" b="1" dirty="0" err="1" smtClean="0">
                <a:latin typeface="Consolas" pitchFamily="49" charset="0"/>
              </a:rPr>
              <a:t>object</a:t>
            </a:r>
            <a:r>
              <a:rPr lang="da-DK" b="1" dirty="0" smtClean="0">
                <a:latin typeface="Consolas" pitchFamily="49" charset="0"/>
              </a:rPr>
              <a:t>[] { </a:t>
            </a:r>
            <a:r>
              <a:rPr lang="da-DK" b="1" dirty="0" err="1" smtClean="0">
                <a:latin typeface="Consolas" pitchFamily="49" charset="0"/>
              </a:rPr>
              <a:t>Position.Midfielder</a:t>
            </a:r>
            <a:r>
              <a:rPr lang="da-DK" b="1" dirty="0" smtClean="0">
                <a:latin typeface="Consolas" pitchFamily="49" charset="0"/>
              </a:rPr>
              <a:t> } )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76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Reflection</a:t>
            </a:r>
            <a:endParaRPr lang="da-DK" dirty="0" smtClean="0"/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smtClean="0"/>
              <a:t>Using the </a:t>
            </a:r>
            <a:r>
              <a:rPr lang="da-DK" dirty="0" err="1" smtClean="0"/>
              <a:t>CodeDOM</a:t>
            </a:r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42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Attributes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metadata</a:t>
            </a:r>
          </a:p>
          <a:p>
            <a:pPr lvl="1"/>
            <a:r>
              <a:rPr lang="da-DK" sz="1800" dirty="0" err="1" smtClean="0"/>
              <a:t>Inserted</a:t>
            </a:r>
            <a:r>
              <a:rPr lang="da-DK" sz="1800" dirty="0" smtClean="0"/>
              <a:t> </a:t>
            </a:r>
            <a:r>
              <a:rPr lang="da-DK" sz="1800" dirty="0" err="1" smtClean="0"/>
              <a:t>into</a:t>
            </a:r>
            <a:r>
              <a:rPr lang="da-DK" sz="1800" dirty="0" smtClean="0"/>
              <a:t> the </a:t>
            </a:r>
            <a:r>
              <a:rPr lang="da-DK" sz="1800" dirty="0" err="1" smtClean="0"/>
              <a:t>assembly</a:t>
            </a:r>
            <a:r>
              <a:rPr lang="da-DK" sz="1800" dirty="0" smtClean="0"/>
              <a:t> at </a:t>
            </a:r>
            <a:r>
              <a:rPr lang="da-DK" sz="1800" dirty="0" err="1" smtClean="0"/>
              <a:t>compilation</a:t>
            </a:r>
            <a:r>
              <a:rPr lang="da-DK" sz="1800" dirty="0" smtClean="0"/>
              <a:t> time</a:t>
            </a:r>
          </a:p>
          <a:p>
            <a:pPr lvl="1"/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retrieved</a:t>
            </a:r>
            <a:r>
              <a:rPr lang="da-DK" sz="1800" dirty="0" smtClean="0"/>
              <a:t> and </a:t>
            </a:r>
            <a:r>
              <a:rPr lang="da-DK" sz="1800" dirty="0" err="1" smtClean="0"/>
              <a:t>handled</a:t>
            </a:r>
            <a:r>
              <a:rPr lang="da-DK" sz="1800" dirty="0" smtClean="0"/>
              <a:t> at </a:t>
            </a:r>
            <a:r>
              <a:rPr lang="da-DK" sz="1800" dirty="0" err="1" smtClean="0"/>
              <a:t>runtime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Examples</a:t>
            </a:r>
            <a:r>
              <a:rPr lang="da-DK" sz="2000" dirty="0" smtClean="0"/>
              <a:t> </a:t>
            </a:r>
            <a:r>
              <a:rPr lang="da-DK" sz="2000" dirty="0" err="1" smtClean="0"/>
              <a:t>include</a:t>
            </a:r>
            <a:endParaRPr lang="da-DK" sz="2000" dirty="0" smtClean="0"/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	</a:t>
            </a:r>
            <a:r>
              <a:rPr lang="da-DK" sz="1800" dirty="0" smtClean="0"/>
              <a:t>	</a:t>
            </a:r>
            <a:r>
              <a:rPr lang="da-DK" sz="1800" dirty="0" err="1" smtClean="0"/>
              <a:t>Read</a:t>
            </a:r>
            <a:r>
              <a:rPr lang="da-DK" sz="1800" dirty="0" smtClean="0"/>
              <a:t> by the .NET </a:t>
            </a:r>
            <a:r>
              <a:rPr lang="da-DK" sz="1800" dirty="0" err="1" smtClean="0"/>
              <a:t>serialization</a:t>
            </a:r>
            <a:r>
              <a:rPr lang="da-DK" sz="1800" dirty="0" smtClean="0"/>
              <a:t> </a:t>
            </a:r>
            <a:r>
              <a:rPr lang="da-DK" sz="1800" dirty="0" err="1" smtClean="0"/>
              <a:t>engine</a:t>
            </a:r>
            <a:endParaRPr lang="da-DK" sz="1800" dirty="0" smtClean="0"/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DebuggerHidden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1800" dirty="0" smtClean="0"/>
              <a:t>		Read by Visual Studio 2012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AssemblyFileVersion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	</a:t>
            </a:r>
            <a:r>
              <a:rPr lang="da-DK" sz="1800" dirty="0" err="1" smtClean="0"/>
              <a:t>Read</a:t>
            </a:r>
            <a:r>
              <a:rPr lang="da-DK" sz="1800" dirty="0" smtClean="0"/>
              <a:t> by Windows Explorer</a:t>
            </a:r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define</a:t>
            </a:r>
            <a:r>
              <a:rPr lang="da-DK" sz="2000" dirty="0" smtClean="0"/>
              <a:t> </a:t>
            </a:r>
            <a:r>
              <a:rPr lang="da-DK" sz="2000" dirty="0" err="1" smtClean="0"/>
              <a:t>custom</a:t>
            </a:r>
            <a:r>
              <a:rPr lang="da-DK" sz="2000" dirty="0" smtClean="0"/>
              <a:t> </a:t>
            </a:r>
            <a:r>
              <a:rPr lang="da-DK" sz="2000" dirty="0" err="1" smtClean="0"/>
              <a:t>attributes</a:t>
            </a:r>
            <a:r>
              <a:rPr lang="da-DK" sz="2000" dirty="0" smtClean="0"/>
              <a:t> </a:t>
            </a:r>
            <a:r>
              <a:rPr lang="da-DK" sz="2000" dirty="0" err="1" smtClean="0"/>
              <a:t>yourself</a:t>
            </a:r>
            <a:r>
              <a:rPr lang="da-DK" sz="2000" dirty="0" smtClean="0"/>
              <a:t> </a:t>
            </a:r>
            <a:r>
              <a:rPr lang="da-DK" sz="2000" dirty="0" err="1" smtClean="0"/>
              <a:t>if</a:t>
            </a:r>
            <a:r>
              <a:rPr lang="da-DK" sz="2000" dirty="0" smtClean="0"/>
              <a:t> </a:t>
            </a:r>
            <a:r>
              <a:rPr lang="da-DK" sz="2000" dirty="0" err="1" smtClean="0"/>
              <a:t>needed</a:t>
            </a:r>
            <a:endParaRPr lang="da-DK" sz="2000" dirty="0" smtClean="0"/>
          </a:p>
          <a:p>
            <a:pPr lvl="1"/>
            <a:endParaRPr lang="da-DK" sz="18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Attributes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77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12558</TotalTime>
  <Words>695</Words>
  <Application>Microsoft Macintosh PowerPoint</Application>
  <PresentationFormat>On-screen Show (4:3)</PresentationFormat>
  <Paragraphs>251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Segoe UI Light</vt:lpstr>
      <vt:lpstr>Wingdings 2</vt:lpstr>
      <vt:lpstr>Wingdings 3</vt:lpstr>
      <vt:lpstr>Arial</vt:lpstr>
      <vt:lpstr>Concourse</vt:lpstr>
      <vt:lpstr>Module 11  ”Reflection” </vt:lpstr>
      <vt:lpstr>Agenda</vt:lpstr>
      <vt:lpstr>Introducing Reflection</vt:lpstr>
      <vt:lpstr>Reflection on Assemblies</vt:lpstr>
      <vt:lpstr>Reflection on Types</vt:lpstr>
      <vt:lpstr>Binding Flags</vt:lpstr>
      <vt:lpstr>MethodInfo Class</vt:lpstr>
      <vt:lpstr>Agenda</vt:lpstr>
      <vt:lpstr>Introducing Attributes</vt:lpstr>
      <vt:lpstr>Assembly Attributes</vt:lpstr>
      <vt:lpstr>Retrieving Attributes</vt:lpstr>
      <vt:lpstr>Creating Custom Attributes</vt:lpstr>
      <vt:lpstr>Agenda</vt:lpstr>
      <vt:lpstr>Introducing CodeDOM</vt:lpstr>
      <vt:lpstr>Defining the CodeDOM Model</vt:lpstr>
      <vt:lpstr>Generating Source Code from the CodeDOM Model</vt:lpstr>
      <vt:lpstr>Compiling the Source Code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11 - Reflection</dc:subject>
  <dc:creator>Jesper Gulmann Henriksen</dc:creator>
  <cp:lastModifiedBy>Martin Esmann</cp:lastModifiedBy>
  <cp:revision>1680</cp:revision>
  <dcterms:created xsi:type="dcterms:W3CDTF">2009-04-01T20:01:27Z</dcterms:created>
  <dcterms:modified xsi:type="dcterms:W3CDTF">2017-05-13T14:39:27Z</dcterms:modified>
</cp:coreProperties>
</file>