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1224" r:id="rId3"/>
    <p:sldId id="1256" r:id="rId4"/>
    <p:sldId id="1257" r:id="rId5"/>
    <p:sldId id="1258" r:id="rId6"/>
    <p:sldId id="1259" r:id="rId7"/>
    <p:sldId id="1260" r:id="rId8"/>
    <p:sldId id="1261" r:id="rId9"/>
    <p:sldId id="1269" r:id="rId10"/>
    <p:sldId id="1263" r:id="rId11"/>
    <p:sldId id="1264" r:id="rId12"/>
    <p:sldId id="1265" r:id="rId13"/>
    <p:sldId id="1270" r:id="rId14"/>
    <p:sldId id="1221" r:id="rId15"/>
    <p:sldId id="741" r:id="rId16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74" autoAdjust="0"/>
  </p:normalViewPr>
  <p:slideViewPr>
    <p:cSldViewPr>
      <p:cViewPr varScale="1">
        <p:scale>
          <a:sx n="89" d="100"/>
          <a:sy n="89" d="100"/>
        </p:scale>
        <p:origin x="2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>
                <a:latin typeface="Times" pitchFamily="48" charset="0"/>
              </a:rPr>
              <a:t>Compile-time:</a:t>
            </a:r>
            <a:r>
              <a:rPr lang="en-US" b="0" baseline="0" dirty="0" smtClean="0">
                <a:latin typeface="Times" pitchFamily="48" charset="0"/>
              </a:rPr>
              <a:t> Wrong! Runtime: N/A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>
                <a:latin typeface="Times" pitchFamily="48" charset="0"/>
              </a:rPr>
              <a:t>Compile-time:</a:t>
            </a:r>
            <a:r>
              <a:rPr lang="en-US" b="0" baseline="0" dirty="0" smtClean="0">
                <a:latin typeface="Times" pitchFamily="48" charset="0"/>
              </a:rPr>
              <a:t> Right!   Runtime: Right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dirty="0" smtClean="0">
                <a:latin typeface="Times" pitchFamily="48" charset="0"/>
              </a:rPr>
              <a:t>Compile-time:</a:t>
            </a:r>
            <a:r>
              <a:rPr lang="en-US" b="0" baseline="0" dirty="0" smtClean="0">
                <a:latin typeface="Times" pitchFamily="48" charset="0"/>
              </a:rPr>
              <a:t> Right!   Runtime: Wrong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dirty="0" smtClean="0">
                <a:latin typeface="Times" pitchFamily="48" charset="0"/>
              </a:rPr>
              <a:t>Compile-time:</a:t>
            </a:r>
            <a:r>
              <a:rPr lang="en-US" b="0" baseline="0" dirty="0" smtClean="0">
                <a:latin typeface="Times" pitchFamily="48" charset="0"/>
              </a:rPr>
              <a:t> Right!   Runtime: Right</a:t>
            </a:r>
          </a:p>
          <a:p>
            <a:pPr marL="228600" indent="-228600">
              <a:buFont typeface="+mj-lt"/>
              <a:buAutoNum type="arabicPeriod"/>
            </a:pPr>
            <a:endParaRPr lang="en-US" b="0" baseline="0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552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There</a:t>
            </a:r>
            <a:r>
              <a:rPr lang="en-US" baseline="0" dirty="0" smtClean="0"/>
              <a:t> is a good reason why the Dynamic Language Runtime (DLR) exists. The problem is that, today, dynamically-typed languages like Python and Ruby can’t easily run directly on top of the CLR as the CLR is primarily designed for statically-typed languages. By creating the DLR, we help plug that hole and allow dynamically-typed languages to run on top of the CLR (by working through the DLR).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34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DLR </a:t>
            </a:r>
            <a:r>
              <a:rPr lang="en-US" dirty="0" smtClean="0"/>
              <a:t>provides </a:t>
            </a:r>
            <a:r>
              <a:rPr lang="en-US" baseline="0" dirty="0" smtClean="0"/>
              <a:t>core services that are necessary for dynamically-typed languages to work on the CLR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DLR also provides other services that can be used by statically-typed languages as well to achieve more dynamic behavior: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Expression Trees (including Statements)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Dynamic Dispatch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Call Site Caching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87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8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3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9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 smtClean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4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csharpfaq/archive/2009/10/01/dynamic-in-c-4-0-introducing-the-expandoobject.aspx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file:///C:/DSE/Icon%20Experience/V%20Collections/search.html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/DSE/Icon%20Experience/V%20Collections/search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file:///C:/DSE/Icon%20Experience/V%20Collections/search.htm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12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Types”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There is no “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dynamic</a:t>
            </a:r>
            <a:r>
              <a:rPr lang="en-US" sz="2000" dirty="0" smtClean="0"/>
              <a:t>” keywords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To create a C# type with dynamic behavior you must implement the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IDynamicMetadataProvider</a:t>
            </a:r>
            <a:r>
              <a:rPr lang="en-US" sz="2000" dirty="0" smtClean="0"/>
              <a:t> interface</a:t>
            </a:r>
            <a:endParaRPr lang="en-US" sz="2000" dirty="0"/>
          </a:p>
          <a:p>
            <a:pPr lvl="1" eaLnBrk="1" hangingPunct="1"/>
            <a:r>
              <a:rPr lang="en-US" sz="1800" dirty="0" smtClean="0"/>
              <a:t>In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System.Dynamic</a:t>
            </a:r>
            <a:r>
              <a:rPr lang="en-US" sz="1800" dirty="0" smtClean="0"/>
              <a:t> namespace</a:t>
            </a:r>
          </a:p>
          <a:p>
            <a:pPr lvl="1" eaLnBrk="1" hangingPunct="1"/>
            <a:r>
              <a:rPr lang="en-US" sz="1800" dirty="0" smtClean="0"/>
              <a:t>Hard and burdensome to implement…</a:t>
            </a:r>
            <a:endParaRPr lang="en-US" sz="1800" dirty="0"/>
          </a:p>
          <a:p>
            <a:pPr eaLnBrk="1" hangingPunct="1"/>
            <a:r>
              <a:rPr lang="en-US" sz="2000" dirty="0" smtClean="0"/>
              <a:t>Alternatively, you can derive your class from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DynamicObject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/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Creating Types with Dynamic </a:t>
            </a:r>
            <a:r>
              <a:rPr lang="en-US" dirty="0" smtClean="0"/>
              <a:t>Behavior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99592" y="3861048"/>
            <a:ext cx="5904656" cy="28083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MyDynamicClass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: DynamicObject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   public override bool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TryInvoke(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InvokeMemberBinder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binder,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       object[]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args,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 out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result )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 ...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da-DK" b="1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}</a:t>
            </a:r>
            <a:endParaRPr lang="da-DK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.NET 4.5 ships with a built-in dynamic object in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System.Dynamic</a:t>
            </a:r>
            <a:r>
              <a:rPr lang="en-US" sz="2000" dirty="0" smtClean="0"/>
              <a:t> called the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ExpandoObject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US" sz="1800" dirty="0" smtClean="0"/>
              <a:t>Members can be added and removed at runtime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Excellent for creating wrapper classes to e.g. XML and JavaScript etc.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 described in the book. See: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1800" dirty="0"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1800" dirty="0" smtClean="0">
                <a:latin typeface="Consolas" pitchFamily="49" charset="0"/>
                <a:cs typeface="Consolas" pitchFamily="49" charset="0"/>
                <a:hlinkClick r:id="rId3"/>
              </a:rPr>
              <a:t>blogs.msdn.com/b/csharpfaq/archive/2009/10/01/dynamic-in-c-4-0-introducing-the-expandoobject.aspx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/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ExpandoObject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7584" y="2492896"/>
            <a:ext cx="8136904" cy="17281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dynamic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contact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ExpandoObject();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contact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.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FirstName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"Jesper";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contact.LastName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= "Gulmann";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contact.FirstName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+ " "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+</a:t>
            </a:r>
          </a:p>
          <a:p>
            <a:r>
              <a:rPr lang="da-DK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b="1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da-DK" b="1" dirty="0" err="1" smtClean="0">
                <a:latin typeface="Consolas" pitchFamily="49" charset="0"/>
                <a:cs typeface="Consolas" pitchFamily="49" charset="0"/>
              </a:rPr>
              <a:t>contact.LastName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3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Quiz: Dynamic – Compile-time or Runtime?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8033" y="1648541"/>
            <a:ext cx="8001056" cy="90067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>
                <a:latin typeface="Consolas" pitchFamily="49" charset="0"/>
                <a:cs typeface="Consolas" pitchFamily="49" charset="0"/>
              </a:rPr>
              <a:t>var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= 87;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=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"I see dead code";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Console.WriteLine( s.Length );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28033" y="3594263"/>
            <a:ext cx="8001056" cy="85962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da-DK"/>
            </a:defPPr>
            <a:lvl1pPr>
              <a:defRPr sz="15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da-DK" sz="1800" dirty="0"/>
              <a:t>dynamic s = 87;</a:t>
            </a:r>
          </a:p>
          <a:p>
            <a:r>
              <a:rPr lang="da-DK" sz="1800" dirty="0"/>
              <a:t>s = new Car();</a:t>
            </a:r>
          </a:p>
          <a:p>
            <a:r>
              <a:rPr lang="da-DK" sz="1800" dirty="0"/>
              <a:t>Console.WriteLine( s.Length 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8033" y="4524898"/>
            <a:ext cx="8001056" cy="11363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>
            <a:defPPr>
              <a:defRPr lang="da-DK"/>
            </a:defPPr>
            <a:lvl1pPr>
              <a:defRPr sz="1500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da-DK" sz="1800" dirty="0"/>
              <a:t>dynamic genius = new ExpandoObject();</a:t>
            </a:r>
          </a:p>
          <a:p>
            <a:r>
              <a:rPr lang="da-DK" sz="1800" dirty="0"/>
              <a:t>genius.Name = "Anders Hejlsberg";</a:t>
            </a:r>
          </a:p>
          <a:p>
            <a:r>
              <a:rPr lang="da-DK" sz="1800" dirty="0"/>
              <a:t>genius.IQ = 220;</a:t>
            </a:r>
          </a:p>
          <a:p>
            <a:r>
              <a:rPr lang="da-DK" sz="1800" dirty="0"/>
              <a:t>Console.WriteLine( </a:t>
            </a:r>
            <a:r>
              <a:rPr lang="da-DK" sz="1800" dirty="0" err="1" smtClean="0"/>
              <a:t>genius.Name</a:t>
            </a:r>
            <a:r>
              <a:rPr lang="da-DK" sz="1800" dirty="0" smtClean="0"/>
              <a:t> </a:t>
            </a:r>
            <a:r>
              <a:rPr lang="da-DK" sz="1800" dirty="0"/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8033" y="2620223"/>
            <a:ext cx="8001056" cy="9030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dynamic s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= 87;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=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"I see dead code";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Console.WriteLine( s.Length );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686" y="1553771"/>
            <a:ext cx="228600" cy="228601"/>
          </a:xfrm>
          <a:prstGeom prst="rect">
            <a:avLst/>
          </a:prstGeom>
          <a:noFill/>
        </p:spPr>
      </p:pic>
      <p:pic>
        <p:nvPicPr>
          <p:cNvPr id="11" name="Picture 10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19864" y="2567207"/>
            <a:ext cx="228600" cy="228600"/>
          </a:xfrm>
          <a:prstGeom prst="rect">
            <a:avLst/>
          </a:prstGeom>
          <a:noFill/>
        </p:spPr>
      </p:pic>
      <p:pic>
        <p:nvPicPr>
          <p:cNvPr id="12" name="Picture 2" descr="C:\DSE\Icon Experience\V Collections\v_collections_png\basic_foundation\24x24\plain\del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9864" y="3515887"/>
            <a:ext cx="228600" cy="228601"/>
          </a:xfrm>
          <a:prstGeom prst="rect">
            <a:avLst/>
          </a:prstGeom>
          <a:noFill/>
        </p:spPr>
      </p:pic>
      <p:pic>
        <p:nvPicPr>
          <p:cNvPr id="13" name="Picture 12" descr="C:\DSE\Icon Experience\V Collections\v_collections_png\basic_foundation\24x24\plain\check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19864" y="4451991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74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Dynamic Types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System.Dynamic</a:t>
            </a:r>
            <a:r>
              <a:rPr lang="en-US" dirty="0"/>
              <a:t>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3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5044016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 are creating an application with C# 5.0. You need to initialize a dynamic object such that you can add properties to the object at runtime.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code segment should you use?</a:t>
            </a:r>
          </a:p>
          <a:p>
            <a:endParaRPr lang="en-US" sz="2000" dirty="0" smtClean="0"/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ExpandoObject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ExpandoObject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dynamic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ExpandoObject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24078" indent="-514350">
              <a:buSzPct val="100000"/>
              <a:buFont typeface="+mj-lt"/>
              <a:buAutoNum type="alphaLcParenR"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4078" indent="-514350">
              <a:buSzPct val="100000"/>
              <a:buFont typeface="+mj-lt"/>
              <a:buAutoNum type="alphaLcParenR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ExpandoObject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ExpandoObject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056022" y="4869160"/>
            <a:ext cx="762043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9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 Dynamic Types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System.Dynamic</a:t>
            </a:r>
            <a:r>
              <a:rPr lang="en-US" dirty="0"/>
              <a:t> </a:t>
            </a:r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92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Languages vs. the CLR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09600" y="4896819"/>
            <a:ext cx="7924800" cy="685800"/>
          </a:xfrm>
          <a:prstGeom prst="round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atin typeface="Tahoma" pitchFamily="34" charset="0"/>
              </a:rPr>
              <a:t>Common Language Runtime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27632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Statically Typed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8028" y="3601419"/>
            <a:ext cx="900545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C#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3296619"/>
            <a:ext cx="99060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VB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1848819"/>
            <a:ext cx="121920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ahoma" pitchFamily="34" charset="0"/>
              </a:rPr>
              <a:t>Ruby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800" y="2153619"/>
            <a:ext cx="121920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ahoma" pitchFamily="34" charset="0"/>
              </a:rPr>
              <a:t>Python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 bwMode="auto">
          <a:xfrm>
            <a:off x="1638301" y="4058619"/>
            <a:ext cx="0" cy="8382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2781300" y="3753819"/>
            <a:ext cx="0" cy="11430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2"/>
          </p:cNvCxnSpPr>
          <p:nvPr/>
        </p:nvCxnSpPr>
        <p:spPr bwMode="auto">
          <a:xfrm>
            <a:off x="5867400" y="2610819"/>
            <a:ext cx="0" cy="22860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2"/>
          </p:cNvCxnSpPr>
          <p:nvPr/>
        </p:nvCxnSpPr>
        <p:spPr bwMode="auto">
          <a:xfrm rot="5400000">
            <a:off x="5943600" y="3601419"/>
            <a:ext cx="2590800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459152" y="1345943"/>
            <a:ext cx="234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Dynamically Typed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8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Dynamic Language Runtime (DLR)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09600" y="4896819"/>
            <a:ext cx="7924800" cy="685800"/>
          </a:xfrm>
          <a:prstGeom prst="round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atin typeface="Tahoma" pitchFamily="34" charset="0"/>
              </a:rPr>
              <a:t>Common Language Runtime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029" y="2763219"/>
            <a:ext cx="207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Statically Typed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88028" y="3601419"/>
            <a:ext cx="900545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C#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3296619"/>
            <a:ext cx="99060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VB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1848819"/>
            <a:ext cx="1219200" cy="4572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Tahoma" pitchFamily="34" charset="0"/>
              </a:rPr>
              <a:t>Ruby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800" y="2153619"/>
            <a:ext cx="1219200" cy="4572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rgbClr val="00B05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Python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 bwMode="auto">
          <a:xfrm>
            <a:off x="1638301" y="4058619"/>
            <a:ext cx="0" cy="8382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</p:cNvCxnSpPr>
          <p:nvPr/>
        </p:nvCxnSpPr>
        <p:spPr bwMode="auto">
          <a:xfrm>
            <a:off x="2781300" y="3753819"/>
            <a:ext cx="0" cy="1143000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867400" y="4101430"/>
            <a:ext cx="0" cy="795389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37630" y="1348392"/>
            <a:ext cx="246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Dynamically Typed</a:t>
            </a:r>
            <a:endParaRPr lang="en-US" sz="200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023823" y="3415630"/>
            <a:ext cx="4495800" cy="685800"/>
          </a:xfrm>
          <a:prstGeom prst="round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Tahoma" pitchFamily="34" charset="0"/>
              </a:rPr>
              <a:t>Dynamic Language Runtime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261823" y="3531628"/>
            <a:ext cx="762000" cy="1588"/>
          </a:xfrm>
          <a:prstGeom prst="straightConnector1">
            <a:avLst/>
          </a:prstGeom>
          <a:gradFill rotWithShape="1">
            <a:gsLst>
              <a:gs pos="0">
                <a:srgbClr val="BBE0E3"/>
              </a:gs>
              <a:gs pos="100000">
                <a:srgbClr val="BBE0E3">
                  <a:gamma/>
                  <a:shade val="82353"/>
                  <a:invGamma/>
                </a:srgb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127661" y="3933056"/>
            <a:ext cx="1905000" cy="1588"/>
          </a:xfrm>
          <a:prstGeom prst="straightConnector1">
            <a:avLst/>
          </a:prstGeom>
          <a:gradFill rotWithShape="1">
            <a:gsLst>
              <a:gs pos="0">
                <a:srgbClr val="BBE0E3"/>
              </a:gs>
              <a:gs pos="100000">
                <a:srgbClr val="BBE0E3">
                  <a:gamma/>
                  <a:shade val="82353"/>
                  <a:invGamma/>
                </a:srgb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289207" y="4101430"/>
            <a:ext cx="0" cy="795389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867400" y="2620241"/>
            <a:ext cx="0" cy="795389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08435" y="2306019"/>
            <a:ext cx="0" cy="1095365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17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.NET Dynamic Programming</a:t>
            </a: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381000" y="3438128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800" dirty="0" smtClean="0">
                <a:solidFill>
                  <a:schemeClr val="tx1"/>
                </a:solidFill>
              </a:rPr>
              <a:t>Python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Binder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2057400" y="3438128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800" dirty="0" smtClean="0">
                <a:solidFill>
                  <a:schemeClr val="tx1"/>
                </a:solidFill>
              </a:rPr>
              <a:t>Ruby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Binder</a:t>
            </a: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7086600" y="3438128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800" dirty="0">
                <a:solidFill>
                  <a:schemeClr val="tx1"/>
                </a:solidFill>
              </a:rPr>
              <a:t>COM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Binder</a:t>
            </a: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5410200" y="3438128"/>
            <a:ext cx="1600200" cy="1143000"/>
          </a:xfrm>
          <a:prstGeom prst="downArrow">
            <a:avLst>
              <a:gd name="adj1" fmla="val 73041"/>
              <a:gd name="adj2" fmla="val 5000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800" dirty="0" err="1" smtClean="0">
                <a:solidFill>
                  <a:schemeClr val="tx1"/>
                </a:solidFill>
              </a:rPr>
              <a:t>JScript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Binder</a:t>
            </a: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3733800" y="3438128"/>
            <a:ext cx="1600200" cy="1143000"/>
          </a:xfrm>
          <a:prstGeom prst="downArrow">
            <a:avLst>
              <a:gd name="adj1" fmla="val 67511"/>
              <a:gd name="adj2" fmla="val 5000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rgbClr val="00B050">
                <a:alpha val="40000"/>
              </a:srgbClr>
            </a:glow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0" tIns="54859" rIns="109720" bIns="54859" numCol="1" rtlCol="0" anchor="ctr" anchorCtr="0" compatLnSpc="1">
            <a:prstTxWarp prst="textNoShape">
              <a:avLst/>
            </a:prstTxWarp>
          </a:bodyPr>
          <a:lstStyle/>
          <a:p>
            <a:pPr algn="ctr" defTabSz="1096875"/>
            <a:r>
              <a:rPr lang="en-US" sz="1800" dirty="0" smtClean="0">
                <a:solidFill>
                  <a:schemeClr val="tx1"/>
                </a:solidFill>
              </a:rPr>
              <a:t>Object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Binder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733800" y="4774493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4774493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4774493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57400" y="4774493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086600" y="4774493"/>
            <a:ext cx="1600200" cy="1295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1">
            <a:schemeClr val="lt1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</a:endParaRPr>
          </a:p>
        </p:txBody>
      </p:sp>
      <p:pic>
        <p:nvPicPr>
          <p:cNvPr id="14" name="Picture 13" descr="image002_thum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870759"/>
            <a:ext cx="990600" cy="1102868"/>
          </a:xfrm>
          <a:prstGeom prst="rect">
            <a:avLst/>
          </a:prstGeom>
        </p:spPr>
      </p:pic>
      <p:pic>
        <p:nvPicPr>
          <p:cNvPr id="15" name="Picture 2" descr="C:\Users\jimhug.REDMOND\Pictures\python-logo-master-v3-TM.png"/>
          <p:cNvPicPr>
            <a:picLocks noChangeAspect="1" noChangeArrowheads="1"/>
          </p:cNvPicPr>
          <p:nvPr/>
        </p:nvPicPr>
        <p:blipFill>
          <a:blip r:embed="rId4" cstate="print"/>
          <a:srcRect l="12006" r="6533"/>
          <a:stretch>
            <a:fillRect/>
          </a:stretch>
        </p:blipFill>
        <p:spPr bwMode="auto">
          <a:xfrm>
            <a:off x="495300" y="5137913"/>
            <a:ext cx="1371600" cy="56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C:\Users\jimhug.REDMOND\Pictures\599px-Ruby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48" y="5136441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86634" y="5024351"/>
            <a:ext cx="1000132" cy="7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NET_v_rg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567" y="4939277"/>
            <a:ext cx="1016667" cy="96583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 bwMode="auto">
          <a:xfrm>
            <a:off x="457200" y="2475123"/>
            <a:ext cx="8153400" cy="685800"/>
          </a:xfrm>
          <a:prstGeom prst="round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Tahoma" pitchFamily="34" charset="0"/>
              </a:rPr>
              <a:t>Dynamic Language Runtime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" y="1781362"/>
            <a:ext cx="119638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C#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893035" y="1780989"/>
            <a:ext cx="1325748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effectLst/>
                <a:latin typeface="Tahoma" pitchFamily="34" charset="0"/>
              </a:rPr>
              <a:t>VB.NET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458238" y="1781362"/>
            <a:ext cx="1810544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effectLst/>
                <a:latin typeface="Tahoma" pitchFamily="34" charset="0"/>
              </a:rPr>
              <a:t>IronPython</a:t>
            </a:r>
            <a:endParaRPr kumimoji="0" lang="en-US" sz="2200" b="1" i="0" u="none" strike="noStrike" cap="none" normalizeH="0" baseline="0" dirty="0" smtClean="0">
              <a:effectLst/>
              <a:latin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14220" y="1772816"/>
            <a:ext cx="1196380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latin typeface="Tahoma" pitchFamily="34" charset="0"/>
              </a:rPr>
              <a:t>…</a:t>
            </a:r>
            <a:endParaRPr kumimoji="0" lang="en-US" sz="2200" b="1" i="0" u="none" strike="noStrike" cap="none" normalizeH="0" baseline="0" dirty="0" smtClean="0">
              <a:effectLst/>
              <a:latin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08237" y="1772816"/>
            <a:ext cx="1666528" cy="457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effectLst/>
                <a:latin typeface="Tahoma" pitchFamily="34" charset="0"/>
              </a:rPr>
              <a:t>IronRuby</a:t>
            </a:r>
            <a:endParaRPr kumimoji="0" lang="en-US" sz="2200" b="1" i="0" u="none" strike="noStrike" cap="none" normalizeH="0" baseline="0" dirty="0" smtClean="0"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Dynamic types are facilitated through the dynamic keyword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“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en-US" sz="2000" dirty="0" smtClean="0"/>
              <a:t>” is </a:t>
            </a:r>
            <a:r>
              <a:rPr lang="en-US" sz="2000" u="sng" dirty="0" smtClean="0"/>
              <a:t>not</a:t>
            </a:r>
            <a:r>
              <a:rPr lang="en-US" sz="2000" dirty="0" smtClean="0"/>
              <a:t> a specific new type such as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/>
              <a:t>, …</a:t>
            </a:r>
          </a:p>
          <a:p>
            <a:pPr lvl="1" eaLnBrk="1" hangingPunct="1"/>
            <a:r>
              <a:rPr lang="en-US" sz="1800" dirty="0" smtClean="0"/>
              <a:t>It just means “dynamically typed”</a:t>
            </a:r>
          </a:p>
          <a:p>
            <a:pPr lvl="1" eaLnBrk="1" hangingPunct="1"/>
            <a:r>
              <a:rPr lang="en-US" sz="1800" dirty="0" smtClean="0"/>
              <a:t>Checks at </a:t>
            </a:r>
            <a:r>
              <a:rPr lang="en-US" sz="1800" i="1" dirty="0" smtClean="0"/>
              <a:t>runtime</a:t>
            </a:r>
            <a:r>
              <a:rPr lang="en-US" sz="1800" dirty="0" smtClean="0"/>
              <a:t> instead of </a:t>
            </a:r>
            <a:r>
              <a:rPr lang="en-US" sz="1800" i="1" dirty="0" smtClean="0"/>
              <a:t>compile-time</a:t>
            </a:r>
          </a:p>
          <a:p>
            <a:pPr lvl="1" eaLnBrk="1" hangingPunct="1"/>
            <a:r>
              <a:rPr lang="en-US" sz="1800" dirty="0" smtClean="0"/>
              <a:t>No IntelliSense in Visual Studio 2012</a:t>
            </a:r>
            <a:endParaRPr lang="en-US" sz="1800" dirty="0"/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/>
              <a:t>Dynamic data is </a:t>
            </a:r>
            <a:r>
              <a:rPr lang="en-US" sz="2000" u="sng" dirty="0"/>
              <a:t>not</a:t>
            </a:r>
            <a:r>
              <a:rPr lang="en-US" sz="2000" dirty="0"/>
              <a:t> statically typed!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Keyword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2052510"/>
            <a:ext cx="6336704" cy="123247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calculator = new Calculator();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( 42, 87 );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( result );</a:t>
            </a:r>
          </a:p>
        </p:txBody>
      </p:sp>
    </p:spTree>
    <p:extLst>
      <p:ext uri="{BB962C8B-B14F-4D97-AF65-F5344CB8AC3E}">
        <p14:creationId xmlns:p14="http://schemas.microsoft.com/office/powerpoint/2010/main" val="31568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/>
            <a:r>
              <a:rPr lang="en-US" sz="1800" dirty="0" smtClean="0"/>
              <a:t>Lets the compiler figure out the type</a:t>
            </a:r>
          </a:p>
          <a:p>
            <a:pPr lvl="1" eaLnBrk="1" hangingPunct="1"/>
            <a:r>
              <a:rPr lang="en-US" sz="1800" dirty="0" smtClean="0"/>
              <a:t>Once determined by initialization, the type never changes</a:t>
            </a:r>
          </a:p>
          <a:p>
            <a:pPr lvl="1" eaLnBrk="1" hangingPunct="1"/>
            <a:r>
              <a:rPr lang="en-US" sz="1800" dirty="0" smtClean="0"/>
              <a:t>Statically typed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marL="109728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dynamic</a:t>
            </a:r>
          </a:p>
          <a:p>
            <a:pPr lvl="1" eaLnBrk="1" hangingPunct="1"/>
            <a:r>
              <a:rPr lang="en-US" sz="1800" dirty="0" smtClean="0"/>
              <a:t>Compiler performs no type check</a:t>
            </a:r>
          </a:p>
          <a:p>
            <a:pPr lvl="2" eaLnBrk="1" hangingPunct="1"/>
            <a:r>
              <a:rPr lang="en-US" sz="1600" dirty="0" smtClean="0"/>
              <a:t>Type may change</a:t>
            </a:r>
          </a:p>
          <a:p>
            <a:pPr lvl="1" eaLnBrk="1" hangingPunct="1"/>
            <a:r>
              <a:rPr lang="en-US" sz="1800" dirty="0" smtClean="0"/>
              <a:t>Lets the runtime figure out the type when invoking</a:t>
            </a:r>
          </a:p>
          <a:p>
            <a:pPr lvl="1" eaLnBrk="1" hangingPunct="1"/>
            <a:r>
              <a:rPr lang="en-US" sz="1800" dirty="0" smtClean="0"/>
              <a:t>Dynamically typed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en-US" dirty="0" smtClean="0"/>
              <a:t> vs.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var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2812" y="2793504"/>
            <a:ext cx="6400686" cy="89904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var i = 87;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i = 42;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i = "Does this compile? No!";</a:t>
            </a:r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2812" y="5474428"/>
            <a:ext cx="6413136" cy="9069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dynamic d = 87;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d = "Does this compile? Yes!";</a:t>
            </a:r>
          </a:p>
          <a:p>
            <a:r>
              <a:rPr lang="da-DK" b="1" dirty="0" smtClean="0">
                <a:latin typeface="Consolas" pitchFamily="49" charset="0"/>
                <a:cs typeface="Consolas" pitchFamily="49" charset="0"/>
              </a:rPr>
              <a:t>d.DoesThisCompile();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7142" y="2780928"/>
            <a:ext cx="228600" cy="228600"/>
          </a:xfrm>
          <a:prstGeom prst="rect">
            <a:avLst/>
          </a:prstGeom>
          <a:noFill/>
        </p:spPr>
      </p:pic>
      <p:pic>
        <p:nvPicPr>
          <p:cNvPr id="11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8698" y="3340224"/>
            <a:ext cx="304800" cy="304800"/>
          </a:xfrm>
          <a:prstGeom prst="rect">
            <a:avLst/>
          </a:prstGeom>
          <a:noFill/>
        </p:spPr>
      </p:pic>
      <p:pic>
        <p:nvPicPr>
          <p:cNvPr id="13" name="Picture 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0330" y="3068960"/>
            <a:ext cx="228600" cy="228600"/>
          </a:xfrm>
          <a:prstGeom prst="rect">
            <a:avLst/>
          </a:prstGeom>
          <a:noFill/>
        </p:spPr>
      </p:pic>
      <p:pic>
        <p:nvPicPr>
          <p:cNvPr id="14" name="Picture 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4898" y="5517232"/>
            <a:ext cx="228600" cy="228600"/>
          </a:xfrm>
          <a:prstGeom prst="rect">
            <a:avLst/>
          </a:prstGeom>
          <a:noFill/>
        </p:spPr>
      </p:pic>
      <p:pic>
        <p:nvPicPr>
          <p:cNvPr id="15" name="Picture 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8086" y="5792688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6" descr="C:\DSE\Icon Experience\V Collections\v_collections_png\basic_foundation\24x24\plain\check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500" y="6093296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55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Use dynamic typing for</a:t>
            </a:r>
          </a:p>
          <a:p>
            <a:pPr lvl="1" eaLnBrk="1" hangingPunct="1"/>
            <a:r>
              <a:rPr lang="en-US" sz="1800" dirty="0" smtClean="0"/>
              <a:t>Interoperating with dynamic languages such as Python or Ruby</a:t>
            </a:r>
          </a:p>
          <a:p>
            <a:pPr lvl="1" eaLnBrk="1" hangingPunct="1"/>
            <a:r>
              <a:rPr lang="en-US" sz="1800" dirty="0" smtClean="0"/>
              <a:t>Interoperating with COM, e.g. Office, Speech, …</a:t>
            </a:r>
          </a:p>
          <a:p>
            <a:pPr eaLnBrk="1" hangingPunct="1"/>
            <a:r>
              <a:rPr lang="en-US" sz="2000" dirty="0" smtClean="0"/>
              <a:t>Use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en-US" sz="2000" dirty="0" smtClean="0"/>
              <a:t> keyword to allow for the dynamic behavior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b="1" dirty="0" smtClean="0"/>
          </a:p>
          <a:p>
            <a:pPr eaLnBrk="1" hangingPunct="1"/>
            <a:r>
              <a:rPr lang="en-US" sz="2000" b="1" dirty="0" smtClean="0"/>
              <a:t>Note: Otherwise use static typing as usual…!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dynamic</a:t>
            </a:r>
            <a:r>
              <a:rPr lang="en-US" sz="2000" dirty="0" smtClean="0"/>
              <a:t> keyword cannot be used with</a:t>
            </a:r>
          </a:p>
          <a:p>
            <a:pPr lvl="1" eaLnBrk="1" hangingPunct="1"/>
            <a:r>
              <a:rPr lang="en-US" sz="1800" dirty="0" smtClean="0"/>
              <a:t>Lambda expressions and LINQ</a:t>
            </a:r>
          </a:p>
          <a:p>
            <a:pPr lvl="1" eaLnBrk="1" hangingPunct="1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US" sz="1800" dirty="0" smtClean="0"/>
              <a:t>-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1800" dirty="0" smtClean="0"/>
              <a:t>-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 of Dynamic Types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2852936"/>
            <a:ext cx="6696744" cy="14401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da-DK" b="1" dirty="0">
                <a:latin typeface="Consolas" pitchFamily="49" charset="0"/>
                <a:cs typeface="Consolas" pitchFamily="49" charset="0"/>
              </a:rPr>
              <a:t>dynamic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d = </a:t>
            </a:r>
            <a:r>
              <a:rPr lang="da-DK" b="1" dirty="0">
                <a:latin typeface="Consolas" pitchFamily="49" charset="0"/>
                <a:cs typeface="Consolas" pitchFamily="49" charset="0"/>
              </a:rPr>
              <a:t>new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 MyDynamicClass();</a:t>
            </a:r>
          </a:p>
          <a:p>
            <a:r>
              <a:rPr lang="da-DK" dirty="0">
                <a:latin typeface="Consolas" pitchFamily="49" charset="0"/>
                <a:cs typeface="Consolas" pitchFamily="49" charset="0"/>
              </a:rPr>
              <a:t>d.SomeDynamicMethod( 42, 87 </a:t>
            </a:r>
            <a:r>
              <a:rPr lang="da-DK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a-DK" dirty="0">
              <a:latin typeface="Consolas" pitchFamily="49" charset="0"/>
              <a:cs typeface="Consolas" pitchFamily="49" charset="0"/>
            </a:endParaRP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MyDynamicClass </a:t>
            </a:r>
            <a:r>
              <a:rPr lang="da-DK" dirty="0">
                <a:latin typeface="Consolas" pitchFamily="49" charset="0"/>
                <a:cs typeface="Consolas" pitchFamily="49" charset="0"/>
              </a:rPr>
              <a:t>v = new MyDynamicClass();</a:t>
            </a:r>
          </a:p>
          <a:p>
            <a:r>
              <a:rPr lang="da-DK" dirty="0" smtClean="0">
                <a:latin typeface="Consolas" pitchFamily="49" charset="0"/>
                <a:cs typeface="Consolas" pitchFamily="49" charset="0"/>
              </a:rPr>
              <a:t>v.SomeDynamicMethod();</a:t>
            </a:r>
          </a:p>
        </p:txBody>
      </p:sp>
      <p:pic>
        <p:nvPicPr>
          <p:cNvPr id="6" name="Picture 4" descr="C:\DSE\Icon Experience\V Collections\v_collections_png\basic_foundation\32x32\shadow\dele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6798" y="3988296"/>
            <a:ext cx="304800" cy="304800"/>
          </a:xfrm>
          <a:prstGeom prst="rect">
            <a:avLst/>
          </a:prstGeom>
          <a:noFill/>
        </p:spPr>
      </p:pic>
      <p:pic>
        <p:nvPicPr>
          <p:cNvPr id="7" name="Picture 6" descr="C:\DSE\Icon Experience\V Collections\v_collections_png\basic_foundation\24x24\plain\check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4898" y="3200400"/>
            <a:ext cx="228600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3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Dynamic Types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System.Dynamic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1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12613</TotalTime>
  <Words>701</Words>
  <Application>Microsoft Macintosh PowerPoint</Application>
  <PresentationFormat>On-screen Show (4:3)</PresentationFormat>
  <Paragraphs>169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Consolas</vt:lpstr>
      <vt:lpstr>Segoe UI Light</vt:lpstr>
      <vt:lpstr>Tahoma</vt:lpstr>
      <vt:lpstr>Times</vt:lpstr>
      <vt:lpstr>Wingdings</vt:lpstr>
      <vt:lpstr>Wingdings 2</vt:lpstr>
      <vt:lpstr>Wingdings 3</vt:lpstr>
      <vt:lpstr>Arial</vt:lpstr>
      <vt:lpstr>Concourse</vt:lpstr>
      <vt:lpstr>Module 12  ”Dynamic Types” </vt:lpstr>
      <vt:lpstr>Agenda</vt:lpstr>
      <vt:lpstr>Dynamic Languages vs. the CLR</vt:lpstr>
      <vt:lpstr>Dynamic Language Runtime (DLR)</vt:lpstr>
      <vt:lpstr>.NET Dynamic Programming</vt:lpstr>
      <vt:lpstr>The dynamic Keyword</vt:lpstr>
      <vt:lpstr>dynamic vs. var</vt:lpstr>
      <vt:lpstr>Usage of Dynamic Types</vt:lpstr>
      <vt:lpstr>Agenda</vt:lpstr>
      <vt:lpstr>Creating Types with Dynamic Behavior</vt:lpstr>
      <vt:lpstr>The ExpandoObject</vt:lpstr>
      <vt:lpstr>Quiz: Dynamic – Compile-time or Runtime?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12 - Dynamic Types</dc:subject>
  <dc:creator>Jesper Gulmann Henriksen</dc:creator>
  <cp:lastModifiedBy>Martin Esmann</cp:lastModifiedBy>
  <cp:revision>1701</cp:revision>
  <dcterms:created xsi:type="dcterms:W3CDTF">2009-04-01T20:01:27Z</dcterms:created>
  <dcterms:modified xsi:type="dcterms:W3CDTF">2017-05-13T14:41:27Z</dcterms:modified>
</cp:coreProperties>
</file>