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1224" r:id="rId3"/>
    <p:sldId id="1271" r:id="rId4"/>
    <p:sldId id="1277" r:id="rId5"/>
    <p:sldId id="1278" r:id="rId6"/>
    <p:sldId id="1289" r:id="rId7"/>
    <p:sldId id="1279" r:id="rId8"/>
    <p:sldId id="1280" r:id="rId9"/>
    <p:sldId id="1281" r:id="rId10"/>
    <p:sldId id="1282" r:id="rId11"/>
    <p:sldId id="1272" r:id="rId12"/>
    <p:sldId id="1273" r:id="rId13"/>
    <p:sldId id="1283" r:id="rId14"/>
    <p:sldId id="1290" r:id="rId15"/>
    <p:sldId id="1291" r:id="rId16"/>
    <p:sldId id="1286" r:id="rId17"/>
    <p:sldId id="1287" r:id="rId18"/>
    <p:sldId id="1274" r:id="rId19"/>
    <p:sldId id="1293" r:id="rId20"/>
    <p:sldId id="1294" r:id="rId21"/>
    <p:sldId id="1288" r:id="rId22"/>
    <p:sldId id="1292" r:id="rId23"/>
    <p:sldId id="1276" r:id="rId24"/>
    <p:sldId id="1221" r:id="rId25"/>
    <p:sldId id="741" r:id="rId26"/>
  </p:sldIdLst>
  <p:sldSz cx="9144000" cy="6858000" type="screen4x3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200"/>
    <a:srgbClr val="FF00FF"/>
    <a:srgbClr val="093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69574" autoAdjust="0"/>
  </p:normalViewPr>
  <p:slideViewPr>
    <p:cSldViewPr>
      <p:cViewPr varScale="1">
        <p:scale>
          <a:sx n="89" d="100"/>
          <a:sy n="89" d="100"/>
        </p:scale>
        <p:origin x="27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b="0" baseline="0" dirty="0" smtClean="0">
                <a:latin typeface="Times" pitchFamily="48" charset="0"/>
              </a:rPr>
              <a:t>Wrong! </a:t>
            </a:r>
            <a:r>
              <a:rPr lang="en-US" b="0" baseline="0" dirty="0" err="1" smtClean="0">
                <a:latin typeface="Times" pitchFamily="48" charset="0"/>
              </a:rPr>
              <a:t>Console.WriteLine</a:t>
            </a:r>
            <a:r>
              <a:rPr lang="en-US" b="0" baseline="0" dirty="0" smtClean="0">
                <a:latin typeface="Times" pitchFamily="48" charset="0"/>
              </a:rPr>
              <a:t>() is not </a:t>
            </a:r>
            <a:r>
              <a:rPr lang="en-US" b="0" baseline="0" dirty="0" err="1" smtClean="0">
                <a:latin typeface="Times" pitchFamily="48" charset="0"/>
              </a:rPr>
              <a:t>async</a:t>
            </a:r>
            <a:endParaRPr lang="en-US" b="0" baseline="0" dirty="0" smtClean="0">
              <a:latin typeface="Times" pitchFamily="4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 smtClean="0">
                <a:latin typeface="Times" pitchFamily="48" charset="0"/>
              </a:rPr>
              <a:t>Wrong! </a:t>
            </a:r>
            <a:r>
              <a:rPr lang="en-US" b="0" baseline="0" dirty="0" err="1" smtClean="0">
                <a:latin typeface="Times" pitchFamily="48" charset="0"/>
              </a:rPr>
              <a:t>DownloadFile</a:t>
            </a:r>
            <a:r>
              <a:rPr lang="en-US" b="0" baseline="0" dirty="0" smtClean="0">
                <a:latin typeface="Times" pitchFamily="48" charset="0"/>
              </a:rPr>
              <a:t> is not </a:t>
            </a:r>
            <a:r>
              <a:rPr lang="en-US" b="0" baseline="0" dirty="0" err="1" smtClean="0">
                <a:latin typeface="Times" pitchFamily="48" charset="0"/>
              </a:rPr>
              <a:t>async</a:t>
            </a:r>
            <a:endParaRPr lang="en-US" b="0" baseline="0" dirty="0" smtClean="0">
              <a:latin typeface="Times" pitchFamily="48" charset="0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baseline="0" dirty="0" smtClean="0">
                <a:latin typeface="Times" pitchFamily="48" charset="0"/>
              </a:rPr>
              <a:t>Right! 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baseline="0" dirty="0" smtClean="0">
                <a:latin typeface="Times" pitchFamily="48" charset="0"/>
              </a:rPr>
              <a:t>Wrong! Must add “</a:t>
            </a:r>
            <a:r>
              <a:rPr lang="en-US" b="0" baseline="0" dirty="0" err="1" smtClean="0">
                <a:latin typeface="Times" pitchFamily="48" charset="0"/>
              </a:rPr>
              <a:t>async</a:t>
            </a:r>
            <a:r>
              <a:rPr lang="en-US" b="0" baseline="0" dirty="0" smtClean="0">
                <a:latin typeface="Times" pitchFamily="48" charset="0"/>
              </a:rPr>
              <a:t>” to method declaration</a:t>
            </a:r>
          </a:p>
          <a:p>
            <a:pPr marL="228600" indent="-228600">
              <a:buFont typeface="+mj-lt"/>
              <a:buAutoNum type="arabicPeriod"/>
            </a:pPr>
            <a:endParaRPr lang="en-US" b="0" baseline="0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0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552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1" name="Picture 2" descr="http://www.ryslinge-efterskole.dk/sites/default/files/content/sponsors/teknologisk_institut_logo58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966" y="5013176"/>
            <a:ext cx="2618234" cy="13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4008" y="1484784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2376" y="3501008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7950"/>
            <a:ext cx="8431806" cy="114040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9027" y="1606163"/>
            <a:ext cx="8762336" cy="48661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Rectangle 49"/>
          <p:cNvSpPr>
            <a:spLocks noChangeArrowheads="1"/>
          </p:cNvSpPr>
          <p:nvPr userDrawn="1"/>
        </p:nvSpPr>
        <p:spPr bwMode="auto">
          <a:xfrm>
            <a:off x="0" y="5754688"/>
            <a:ext cx="103188" cy="110331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67" descr="logo_sort_v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228600"/>
            <a:ext cx="143986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75" r:id="rId4"/>
    <p:sldLayoutId id="2147483679" r:id="rId5"/>
    <p:sldLayoutId id="2147483680" r:id="rId6"/>
    <p:sldLayoutId id="2147483682" r:id="rId7"/>
    <p:sldLayoutId id="2147483683" r:id="rId8"/>
    <p:sldLayoutId id="2147483684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file:///C:/DSE/Icon%20Experience/V%20Collections/search.html" TargetMode="Externa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3867911"/>
          </a:xfrm>
        </p:spPr>
        <p:txBody>
          <a:bodyPr>
            <a:normAutofit/>
          </a:bodyPr>
          <a:lstStyle/>
          <a:p>
            <a:pPr algn="l"/>
            <a:r>
              <a:rPr lang="da-DK" b="0" dirty="0" err="1" smtClean="0">
                <a:effectLst/>
              </a:rPr>
              <a:t>Module</a:t>
            </a:r>
            <a:r>
              <a:rPr lang="da-DK" b="0" dirty="0" smtClean="0">
                <a:effectLst/>
              </a:rPr>
              <a:t> 13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Asynchronous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Programming”</a:t>
            </a: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PLINQ = Parallel LINQ</a:t>
            </a:r>
          </a:p>
          <a:p>
            <a:pPr lvl="1"/>
            <a:r>
              <a:rPr lang="en-US" sz="1800" dirty="0" err="1">
                <a:latin typeface="Consolas" pitchFamily="49" charset="0"/>
                <a:cs typeface="Consolas" pitchFamily="49" charset="0"/>
              </a:rPr>
              <a:t>ParallelEnumerable</a:t>
            </a:r>
            <a:r>
              <a:rPr lang="en-US" sz="1800" dirty="0"/>
              <a:t> class is defined in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System.Linq</a:t>
            </a:r>
            <a:r>
              <a:rPr lang="en-US" sz="1800" dirty="0"/>
              <a:t> namespace</a:t>
            </a:r>
          </a:p>
          <a:p>
            <a:pPr lvl="1"/>
            <a:endParaRPr lang="en-US" sz="1800" dirty="0"/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ParallelEnumerable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AsParallel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&lt;T&gt;()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AsSequential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&lt;T&gt;()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WithCancellation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&lt;T&gt;()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WithDegreeOfParallelism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&lt;T&gt;()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Parallel LINQ</a:t>
            </a:r>
            <a:endParaRPr lang="da-DK" dirty="0"/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66980" y="4170579"/>
            <a:ext cx="7577428" cy="146822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even = 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in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numbers.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AsParallel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                 .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WithCancellation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                 .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WithDegreeOfParallelism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( 2 )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where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% 2 == 0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select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953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smtClean="0"/>
              <a:t>Task Parallel Library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Combining and Handling Tasks</a:t>
            </a:r>
          </a:p>
          <a:p>
            <a:r>
              <a:rPr lang="en-US" dirty="0"/>
              <a:t>Threading Issues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4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sz="2200" dirty="0" err="1" smtClean="0"/>
              <a:t>Tasks</a:t>
            </a:r>
            <a:r>
              <a:rPr lang="da-DK" sz="2200" dirty="0" smtClean="0"/>
              <a:t> </a:t>
            </a:r>
            <a:r>
              <a:rPr lang="da-DK" sz="2200" dirty="0" err="1" smtClean="0"/>
              <a:t>can</a:t>
            </a:r>
            <a:r>
              <a:rPr lang="da-DK" sz="2200" dirty="0" smtClean="0"/>
              <a:t> </a:t>
            </a:r>
            <a:r>
              <a:rPr lang="da-DK" sz="2200" dirty="0" err="1" smtClean="0"/>
              <a:t>be</a:t>
            </a:r>
            <a:r>
              <a:rPr lang="da-DK" sz="2200" dirty="0" smtClean="0"/>
              <a:t> </a:t>
            </a:r>
            <a:r>
              <a:rPr lang="da-DK" sz="2200" dirty="0" err="1" smtClean="0"/>
              <a:t>combined</a:t>
            </a:r>
            <a:r>
              <a:rPr lang="da-DK" sz="2200" dirty="0" smtClean="0"/>
              <a:t> </a:t>
            </a:r>
            <a:r>
              <a:rPr lang="da-DK" sz="2200" dirty="0" err="1" smtClean="0"/>
              <a:t>using</a:t>
            </a:r>
            <a:r>
              <a:rPr lang="da-DK" sz="2200" dirty="0" smtClean="0"/>
              <a:t> </a:t>
            </a:r>
            <a:r>
              <a:rPr lang="da-DK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Task.ContinueWith</a:t>
            </a:r>
            <a:r>
              <a:rPr lang="da-DK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da-DK" sz="2200" dirty="0"/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/>
          </a:p>
          <a:p>
            <a:r>
              <a:rPr lang="en-US" sz="2200" dirty="0" err="1" smtClean="0"/>
              <a:t>Combinators</a:t>
            </a:r>
            <a:r>
              <a:rPr lang="en-US" sz="2200" dirty="0" smtClean="0"/>
              <a:t> </a:t>
            </a:r>
            <a:r>
              <a:rPr lang="en-US" sz="2200" dirty="0"/>
              <a:t>include</a:t>
            </a:r>
          </a:p>
          <a:p>
            <a:pPr lvl="1"/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Task.WhenAll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Task.WhenAny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Task.Delay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a-DK" sz="2000" dirty="0" smtClean="0"/>
          </a:p>
          <a:p>
            <a:endParaRPr lang="da-DK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TaskCreationOptions</a:t>
            </a:r>
            <a:r>
              <a:rPr lang="da-DK" sz="2200" dirty="0" smtClean="0"/>
              <a:t> </a:t>
            </a:r>
            <a:r>
              <a:rPr lang="da-DK" sz="2200" dirty="0" err="1" smtClean="0"/>
              <a:t>allows</a:t>
            </a:r>
            <a:r>
              <a:rPr lang="da-DK" sz="2200" dirty="0" smtClean="0"/>
              <a:t> the </a:t>
            </a:r>
            <a:r>
              <a:rPr lang="da-DK" sz="2200" dirty="0" err="1" smtClean="0"/>
              <a:t>creation</a:t>
            </a:r>
            <a:r>
              <a:rPr lang="da-DK" sz="2200" dirty="0" smtClean="0"/>
              <a:t> of </a:t>
            </a:r>
            <a:r>
              <a:rPr lang="da-DK" sz="2200" dirty="0" err="1" smtClean="0"/>
              <a:t>child</a:t>
            </a:r>
            <a:r>
              <a:rPr lang="da-DK" sz="2200" dirty="0" smtClean="0"/>
              <a:t> </a:t>
            </a:r>
            <a:r>
              <a:rPr lang="da-DK" sz="2200" dirty="0" err="1" smtClean="0"/>
              <a:t>tasks</a:t>
            </a:r>
            <a:endParaRPr lang="da-DK" sz="2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Combining</a:t>
            </a:r>
            <a:r>
              <a:rPr lang="da-DK" dirty="0" smtClean="0"/>
              <a:t> </a:t>
            </a:r>
            <a:r>
              <a:rPr lang="da-DK" dirty="0" err="1" smtClean="0"/>
              <a:t>Tasks</a:t>
            </a:r>
            <a:endParaRPr lang="da-DK" dirty="0"/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66980" y="1916833"/>
            <a:ext cx="7577428" cy="201622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Task&lt;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DateTime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 t1 = new Task&lt;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DateTime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&gt;( ()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DateTime.Now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Task&lt;string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 t2 =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t1.ContinueWith(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previous =&gt;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string.Format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("The time is {0}!",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previous.Result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t1.Start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t2.Result 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12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Task</a:t>
            </a:r>
            <a:r>
              <a:rPr lang="da-DK" sz="2000" dirty="0" smtClean="0"/>
              <a:t> </a:t>
            </a:r>
            <a:r>
              <a:rPr lang="da-DK" sz="2000" dirty="0" err="1" smtClean="0"/>
              <a:t>exceptions</a:t>
            </a:r>
            <a:r>
              <a:rPr lang="da-DK" sz="2000" dirty="0" smtClean="0"/>
              <a:t>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thrown</a:t>
            </a:r>
            <a:r>
              <a:rPr lang="da-DK" sz="2000" dirty="0" smtClean="0"/>
              <a:t> </a:t>
            </a:r>
            <a:r>
              <a:rPr lang="da-DK" sz="2000" dirty="0" err="1" smtClean="0"/>
              <a:t>when</a:t>
            </a:r>
            <a:endParaRPr lang="da-DK" sz="2000" dirty="0"/>
          </a:p>
          <a:p>
            <a:pPr lvl="1"/>
            <a:r>
              <a:rPr lang="da-DK" sz="1800" dirty="0" smtClean="0"/>
              <a:t>Waiting for </a:t>
            </a:r>
            <a:r>
              <a:rPr lang="da-DK" sz="1800" dirty="0" err="1" smtClean="0"/>
              <a:t>task</a:t>
            </a:r>
            <a:endParaRPr lang="da-DK" sz="1800" dirty="0" smtClean="0"/>
          </a:p>
          <a:p>
            <a:pPr lvl="1"/>
            <a:r>
              <a:rPr lang="da-DK" sz="1800" dirty="0" err="1" smtClean="0"/>
              <a:t>Getting</a:t>
            </a:r>
            <a:r>
              <a:rPr lang="da-DK" sz="1800" dirty="0" smtClean="0"/>
              <a:t> </a:t>
            </a:r>
            <a:r>
              <a:rPr lang="da-DK" sz="1800" dirty="0" err="1" smtClean="0"/>
              <a:t>result</a:t>
            </a:r>
            <a:r>
              <a:rPr lang="da-DK" sz="1800" dirty="0" smtClean="0"/>
              <a:t> for </a:t>
            </a:r>
            <a:r>
              <a:rPr lang="da-DK" sz="1800" dirty="0" err="1" smtClean="0"/>
              <a:t>task</a:t>
            </a:r>
            <a:endParaRPr lang="da-DK" sz="1800" dirty="0" smtClean="0"/>
          </a:p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AggregateException</a:t>
            </a:r>
            <a:r>
              <a:rPr lang="da-DK" sz="2000" dirty="0" smtClean="0"/>
              <a:t> </a:t>
            </a:r>
            <a:r>
              <a:rPr lang="da-DK" sz="2000" dirty="0" err="1" smtClean="0"/>
              <a:t>instances</a:t>
            </a:r>
            <a:r>
              <a:rPr lang="da-DK" sz="2000" dirty="0" smtClean="0"/>
              <a:t>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thrown</a:t>
            </a:r>
            <a:endParaRPr lang="da-DK" sz="2000" dirty="0" smtClean="0"/>
          </a:p>
          <a:p>
            <a:pPr lvl="1"/>
            <a:r>
              <a:rPr lang="da-DK" sz="1800" dirty="0" err="1" smtClean="0"/>
              <a:t>Consists</a:t>
            </a:r>
            <a:r>
              <a:rPr lang="da-DK" sz="1800" dirty="0" smtClean="0"/>
              <a:t> of a </a:t>
            </a:r>
            <a:r>
              <a:rPr lang="da-DK" sz="1800" dirty="0" err="1" smtClean="0"/>
              <a:t>number</a:t>
            </a:r>
            <a:r>
              <a:rPr lang="da-DK" sz="1800" dirty="0" smtClean="0"/>
              <a:t> of </a:t>
            </a:r>
            <a:r>
              <a:rPr lang="da-DK" sz="1800" dirty="0" err="1" smtClean="0"/>
              <a:t>inner</a:t>
            </a:r>
            <a:r>
              <a:rPr lang="da-DK" sz="1800" dirty="0" smtClean="0"/>
              <a:t> </a:t>
            </a:r>
            <a:r>
              <a:rPr lang="da-DK" sz="1800" dirty="0" err="1" smtClean="0"/>
              <a:t>exceptions</a:t>
            </a:r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Task</a:t>
            </a:r>
            <a:r>
              <a:rPr lang="da-DK" dirty="0" smtClean="0"/>
              <a:t> </a:t>
            </a:r>
            <a:r>
              <a:rPr lang="da-DK" dirty="0" err="1" smtClean="0"/>
              <a:t>Exceptions</a:t>
            </a:r>
            <a:endParaRPr 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11560" y="3212976"/>
            <a:ext cx="7577428" cy="309634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try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t.Wait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catch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AggregateException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Exception e in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ae.InnerExceptions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e.Message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481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smtClean="0"/>
              <a:t>C# 5.0 </a:t>
            </a:r>
            <a:r>
              <a:rPr lang="da-DK" sz="2000" dirty="0" err="1" smtClean="0"/>
              <a:t>introduces</a:t>
            </a:r>
            <a:r>
              <a:rPr lang="da-DK" sz="2000" dirty="0" smtClean="0"/>
              <a:t>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da-DK" sz="2000" dirty="0" smtClean="0"/>
              <a:t> </a:t>
            </a:r>
            <a:r>
              <a:rPr lang="da-DK" sz="2000" dirty="0" err="1" smtClean="0"/>
              <a:t>keyword</a:t>
            </a:r>
            <a:r>
              <a:rPr lang="da-DK" sz="2000" dirty="0" smtClean="0"/>
              <a:t> for </a:t>
            </a:r>
            <a:r>
              <a:rPr lang="da-DK" sz="2000" dirty="0" err="1" smtClean="0"/>
              <a:t>methods</a:t>
            </a:r>
            <a:r>
              <a:rPr lang="da-DK" sz="2000" dirty="0" smtClean="0"/>
              <a:t> </a:t>
            </a:r>
            <a:r>
              <a:rPr lang="da-DK" sz="2000" dirty="0" err="1" smtClean="0"/>
              <a:t>returning</a:t>
            </a:r>
            <a:r>
              <a:rPr lang="da-DK" sz="2000" dirty="0" smtClean="0"/>
              <a:t>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da-DK" sz="2000" dirty="0" smtClean="0"/>
              <a:t> or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</a:p>
          <a:p>
            <a:pPr lvl="1"/>
            <a:r>
              <a:rPr lang="da-DK" sz="1800" dirty="0" err="1" smtClean="0"/>
              <a:t>Yields</a:t>
            </a:r>
            <a:r>
              <a:rPr lang="da-DK" sz="1800" dirty="0" smtClean="0"/>
              <a:t> </a:t>
            </a:r>
            <a:r>
              <a:rPr lang="da-DK" sz="1800" dirty="0" err="1" smtClean="0"/>
              <a:t>control</a:t>
            </a:r>
            <a:r>
              <a:rPr lang="da-DK" sz="1800" dirty="0" smtClean="0"/>
              <a:t> </a:t>
            </a:r>
            <a:r>
              <a:rPr lang="da-DK" sz="1800" dirty="0" err="1" smtClean="0"/>
              <a:t>until</a:t>
            </a:r>
            <a:r>
              <a:rPr lang="da-DK" sz="1800" dirty="0" smtClean="0"/>
              <a:t> </a:t>
            </a:r>
            <a:r>
              <a:rPr lang="da-DK" sz="1800" dirty="0" err="1" smtClean="0"/>
              <a:t>awaited</a:t>
            </a:r>
            <a:r>
              <a:rPr lang="da-DK" sz="1800" dirty="0" smtClean="0"/>
              <a:t> </a:t>
            </a:r>
            <a:r>
              <a:rPr lang="da-DK" sz="1800" dirty="0" err="1" smtClean="0"/>
              <a:t>task</a:t>
            </a:r>
            <a:r>
              <a:rPr lang="da-DK" sz="1800" dirty="0" smtClean="0"/>
              <a:t> </a:t>
            </a:r>
            <a:r>
              <a:rPr lang="da-DK" sz="1800" dirty="0" err="1" smtClean="0"/>
              <a:t>completes</a:t>
            </a:r>
            <a:endParaRPr lang="da-DK" sz="1800" dirty="0" smtClean="0"/>
          </a:p>
          <a:p>
            <a:pPr lvl="1"/>
            <a:r>
              <a:rPr lang="da-DK" sz="1800" dirty="0" err="1" smtClean="0"/>
              <a:t>Results</a:t>
            </a:r>
            <a:r>
              <a:rPr lang="da-DK" sz="1800" dirty="0" smtClean="0"/>
              <a:t> </a:t>
            </a:r>
            <a:r>
              <a:rPr lang="da-DK" sz="1800" dirty="0" err="1" smtClean="0"/>
              <a:t>gets</a:t>
            </a:r>
            <a:r>
              <a:rPr lang="da-DK" sz="1800" dirty="0" smtClean="0"/>
              <a:t> </a:t>
            </a:r>
            <a:r>
              <a:rPr lang="da-DK" sz="1800" dirty="0" err="1" smtClean="0"/>
              <a:t>returned</a:t>
            </a:r>
            <a:endParaRPr lang="da-DK" sz="1800" dirty="0" smtClean="0"/>
          </a:p>
          <a:p>
            <a:pPr lvl="1"/>
            <a:endParaRPr lang="da-DK" sz="1800" dirty="0"/>
          </a:p>
          <a:p>
            <a:r>
              <a:rPr lang="da-DK" sz="2000" dirty="0" err="1" smtClean="0"/>
              <a:t>Allows</a:t>
            </a:r>
            <a:r>
              <a:rPr lang="da-DK" sz="2000" dirty="0" smtClean="0"/>
              <a:t> </a:t>
            </a:r>
            <a:r>
              <a:rPr lang="da-DK" sz="2000" dirty="0" err="1" smtClean="0"/>
              <a:t>you</a:t>
            </a:r>
            <a:r>
              <a:rPr lang="da-DK" sz="2000" dirty="0" smtClean="0"/>
              <a:t> to program just </a:t>
            </a:r>
            <a:r>
              <a:rPr lang="da-DK" sz="2000" dirty="0" err="1" smtClean="0"/>
              <a:t>like</a:t>
            </a:r>
            <a:r>
              <a:rPr lang="da-DK" sz="2000" dirty="0" smtClean="0"/>
              <a:t> for </a:t>
            </a:r>
            <a:r>
              <a:rPr lang="da-DK" sz="2000" dirty="0" err="1" smtClean="0"/>
              <a:t>synchronous</a:t>
            </a:r>
            <a:r>
              <a:rPr lang="da-DK" sz="2000" dirty="0" smtClean="0"/>
              <a:t> </a:t>
            </a:r>
            <a:r>
              <a:rPr lang="da-DK" sz="2000" dirty="0" err="1" smtClean="0"/>
              <a:t>programming</a:t>
            </a:r>
            <a:r>
              <a:rPr lang="da-DK" sz="2000" dirty="0" smtClean="0"/>
              <a:t>…!</a:t>
            </a:r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/>
          </a:p>
          <a:p>
            <a:r>
              <a:rPr lang="da-DK" sz="2000" dirty="0" err="1" smtClean="0"/>
              <a:t>Really</a:t>
            </a:r>
            <a:r>
              <a:rPr lang="da-DK" sz="2000" dirty="0" smtClean="0"/>
              <a:t> </a:t>
            </a:r>
            <a:r>
              <a:rPr lang="da-DK" sz="2000" dirty="0" err="1" smtClean="0"/>
              <a:t>complex</a:t>
            </a:r>
            <a:r>
              <a:rPr lang="da-DK" sz="2000" dirty="0" smtClean="0"/>
              <a:t> </a:t>
            </a:r>
            <a:r>
              <a:rPr lang="da-DK" sz="2000" dirty="0" err="1" smtClean="0"/>
              <a:t>control</a:t>
            </a:r>
            <a:r>
              <a:rPr lang="da-DK" sz="2000" dirty="0" smtClean="0"/>
              <a:t> flow under the </a:t>
            </a:r>
            <a:r>
              <a:rPr lang="da-DK" sz="2000" dirty="0" err="1" smtClean="0"/>
              <a:t>hood</a:t>
            </a:r>
            <a:r>
              <a:rPr lang="da-DK" sz="2000" dirty="0" smtClean="0"/>
              <a:t> is made </a:t>
            </a:r>
            <a:r>
              <a:rPr lang="da-DK" sz="2000" dirty="0" err="1" smtClean="0"/>
              <a:t>stunningly</a:t>
            </a:r>
            <a:r>
              <a:rPr lang="da-DK" sz="2000" dirty="0" smtClean="0"/>
              <a:t> simple by compiler</a:t>
            </a:r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C# 5.0 </a:t>
            </a:r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da-DK" dirty="0" smtClean="0"/>
              <a:t> Operator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1560" y="3537328"/>
            <a:ext cx="7632848" cy="122413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  <a:cs typeface="Consolas" pitchFamily="49" charset="0"/>
              </a:rPr>
              <a:t>WebClient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err="1">
                <a:latin typeface="Consolas" pitchFamily="49" charset="0"/>
                <a:cs typeface="Consolas" pitchFamily="49" charset="0"/>
              </a:rPr>
              <a:t>client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da-DK" dirty="0" err="1">
                <a:latin typeface="Consolas" pitchFamily="49" charset="0"/>
                <a:cs typeface="Consolas" pitchFamily="49" charset="0"/>
              </a:rPr>
              <a:t>WebClient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a-DK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err="1">
                <a:latin typeface="Consolas" pitchFamily="49" charset="0"/>
                <a:cs typeface="Consolas" pitchFamily="49" charset="0"/>
              </a:rPr>
              <a:t>result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= </a:t>
            </a:r>
            <a:r>
              <a:rPr lang="da-DK" b="1" dirty="0" err="1">
                <a:latin typeface="Consolas" pitchFamily="49" charset="0"/>
                <a:cs typeface="Consolas" pitchFamily="49" charset="0"/>
              </a:rPr>
              <a:t>await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err="1">
                <a:latin typeface="Consolas" pitchFamily="49" charset="0"/>
                <a:cs typeface="Consolas" pitchFamily="49" charset="0"/>
              </a:rPr>
              <a:t>client.DownloadStringTaskAsync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(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... 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a-DK" dirty="0" smtClean="0">
              <a:latin typeface="Consolas" pitchFamily="49" charset="0"/>
              <a:cs typeface="Consolas" pitchFamily="49" charset="0"/>
            </a:endParaRPr>
          </a:p>
          <a:p>
            <a:r>
              <a:rPr lang="da-DK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( </a:t>
            </a:r>
            <a:r>
              <a:rPr lang="da-DK" dirty="0" err="1">
                <a:latin typeface="Consolas" pitchFamily="49" charset="0"/>
                <a:cs typeface="Consolas" pitchFamily="49" charset="0"/>
              </a:rPr>
              <a:t>result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);</a:t>
            </a:r>
            <a:endParaRPr lang="da-DK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527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smtClean="0"/>
              <a:t>C# 5.0 </a:t>
            </a:r>
            <a:r>
              <a:rPr lang="da-DK" sz="2000" dirty="0" err="1" smtClean="0"/>
              <a:t>introduces</a:t>
            </a:r>
            <a:r>
              <a:rPr lang="da-DK" sz="2000" dirty="0" smtClean="0"/>
              <a:t>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da-DK" sz="2000" dirty="0" smtClean="0"/>
              <a:t> </a:t>
            </a:r>
            <a:r>
              <a:rPr lang="da-DK" sz="2000" dirty="0" err="1" smtClean="0"/>
              <a:t>keyword</a:t>
            </a:r>
            <a:endParaRPr lang="da-DK" sz="2000" dirty="0" smtClean="0"/>
          </a:p>
          <a:p>
            <a:pPr lvl="1"/>
            <a:r>
              <a:rPr lang="da-DK" sz="1800" dirty="0" smtClean="0"/>
              <a:t>Marks </a:t>
            </a:r>
            <a:r>
              <a:rPr lang="da-DK" sz="1800" dirty="0" err="1" smtClean="0"/>
              <a:t>method</a:t>
            </a:r>
            <a:r>
              <a:rPr lang="da-DK" sz="1800" dirty="0" smtClean="0"/>
              <a:t> or </a:t>
            </a:r>
            <a:r>
              <a:rPr lang="da-DK" sz="1800" dirty="0" err="1" smtClean="0"/>
              <a:t>lambda</a:t>
            </a:r>
            <a:r>
              <a:rPr lang="da-DK" sz="1800" dirty="0" smtClean="0"/>
              <a:t> as </a:t>
            </a:r>
            <a:r>
              <a:rPr lang="da-DK" sz="1800" dirty="0" err="1" smtClean="0"/>
              <a:t>asynchronous</a:t>
            </a:r>
            <a:endParaRPr lang="da-DK" sz="1800" dirty="0" smtClean="0"/>
          </a:p>
          <a:p>
            <a:pPr lvl="1"/>
            <a:r>
              <a:rPr lang="da-DK" sz="1800" u="sng" dirty="0" smtClean="0"/>
              <a:t>Note</a:t>
            </a:r>
            <a:r>
              <a:rPr lang="da-DK" sz="1800" dirty="0" smtClean="0"/>
              <a:t>: Methods </a:t>
            </a:r>
            <a:r>
              <a:rPr lang="da-DK" sz="1800" dirty="0" err="1" smtClean="0"/>
              <a:t>making</a:t>
            </a:r>
            <a:r>
              <a:rPr lang="da-DK" sz="1800" dirty="0" smtClean="0"/>
              <a:t> </a:t>
            </a:r>
            <a:r>
              <a:rPr lang="da-DK" sz="1800" dirty="0" err="1" smtClean="0"/>
              <a:t>use</a:t>
            </a:r>
            <a:r>
              <a:rPr lang="da-DK" sz="1800" dirty="0" smtClean="0"/>
              <a:t> of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da-DK" sz="1800" dirty="0" smtClean="0"/>
              <a:t> must </a:t>
            </a:r>
            <a:r>
              <a:rPr lang="da-DK" sz="1800" dirty="0" err="1" smtClean="0"/>
              <a:t>be</a:t>
            </a:r>
            <a:r>
              <a:rPr lang="da-DK" sz="1800" dirty="0" smtClean="0"/>
              <a:t> marked ”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da-DK" sz="1800" dirty="0" smtClean="0"/>
              <a:t>”</a:t>
            </a:r>
          </a:p>
          <a:p>
            <a:pPr lvl="1"/>
            <a:endParaRPr lang="da-DK" sz="1800" dirty="0"/>
          </a:p>
          <a:p>
            <a:r>
              <a:rPr lang="da-DK" sz="2000" dirty="0" err="1" smtClean="0"/>
              <a:t>You</a:t>
            </a:r>
            <a:r>
              <a:rPr lang="da-DK" sz="2000" dirty="0" smtClean="0"/>
              <a:t>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now</a:t>
            </a:r>
            <a:r>
              <a:rPr lang="da-DK" sz="2000" dirty="0" smtClean="0"/>
              <a:t> </a:t>
            </a:r>
            <a:r>
              <a:rPr lang="da-DK" sz="2000" dirty="0" err="1" smtClean="0"/>
              <a:t>easily</a:t>
            </a:r>
            <a:r>
              <a:rPr lang="da-DK" sz="2000" dirty="0" smtClean="0"/>
              <a:t> </a:t>
            </a:r>
            <a:r>
              <a:rPr lang="da-DK" sz="2000" dirty="0" err="1" smtClean="0"/>
              <a:t>define</a:t>
            </a:r>
            <a:r>
              <a:rPr lang="da-DK" sz="2000" dirty="0" smtClean="0"/>
              <a:t> </a:t>
            </a:r>
            <a:r>
              <a:rPr lang="da-DK" sz="2000" dirty="0" err="1" smtClean="0"/>
              <a:t>your</a:t>
            </a:r>
            <a:r>
              <a:rPr lang="da-DK" sz="2000" dirty="0" smtClean="0"/>
              <a:t> </a:t>
            </a:r>
            <a:r>
              <a:rPr lang="da-DK" sz="2000" dirty="0" err="1" smtClean="0"/>
              <a:t>own</a:t>
            </a:r>
            <a:r>
              <a:rPr lang="da-DK" sz="2000" dirty="0" smtClean="0"/>
              <a:t> </a:t>
            </a:r>
            <a:r>
              <a:rPr lang="da-DK" sz="2000" dirty="0" err="1" smtClean="0"/>
              <a:t>asynchronous</a:t>
            </a:r>
            <a:r>
              <a:rPr lang="da-DK" sz="2000" dirty="0" smtClean="0"/>
              <a:t> </a:t>
            </a:r>
            <a:r>
              <a:rPr lang="da-DK" sz="2000" dirty="0" err="1" smtClean="0"/>
              <a:t>methods</a:t>
            </a:r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smtClean="0"/>
              <a:t>Can </a:t>
            </a:r>
            <a:r>
              <a:rPr lang="da-DK" sz="2000" dirty="0" err="1" smtClean="0"/>
              <a:t>create</a:t>
            </a:r>
            <a:r>
              <a:rPr lang="da-DK" sz="2000" dirty="0" smtClean="0"/>
              <a:t> </a:t>
            </a:r>
            <a:r>
              <a:rPr lang="da-DK" sz="2000" dirty="0" err="1" smtClean="0"/>
              <a:t>async</a:t>
            </a:r>
            <a:r>
              <a:rPr lang="da-DK" sz="2000" dirty="0" smtClean="0"/>
              <a:t> </a:t>
            </a:r>
            <a:r>
              <a:rPr lang="da-DK" sz="2000" dirty="0" err="1" smtClean="0"/>
              <a:t>methods</a:t>
            </a:r>
            <a:r>
              <a:rPr lang="da-DK" sz="2000" dirty="0" smtClean="0"/>
              <a:t> </a:t>
            </a:r>
            <a:r>
              <a:rPr lang="da-DK" sz="2000" dirty="0" err="1" smtClean="0"/>
              <a:t>returning</a:t>
            </a:r>
            <a:r>
              <a:rPr lang="da-DK" sz="2000" dirty="0"/>
              <a:t>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a-DK" sz="2000" dirty="0" smtClean="0"/>
              <a:t>,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da-DK" sz="2000" dirty="0" smtClean="0">
                <a:cs typeface="Consolas" panose="020B0609020204030204" pitchFamily="49" charset="0"/>
              </a:rPr>
              <a:t>,</a:t>
            </a:r>
            <a:r>
              <a:rPr lang="da-DK" sz="2000" dirty="0" smtClean="0"/>
              <a:t> or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</a:p>
          <a:p>
            <a:endParaRPr lang="da-DK" sz="2000" dirty="0"/>
          </a:p>
          <a:p>
            <a:endParaRPr lang="da-DK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C# 5.0 </a:t>
            </a:r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da-DK" dirty="0" smtClean="0">
                <a:cs typeface="Consolas" panose="020B0609020204030204" pitchFamily="49" charset="0"/>
              </a:rPr>
              <a:t> </a:t>
            </a:r>
            <a:r>
              <a:rPr lang="da-DK" dirty="0" err="1" smtClean="0">
                <a:cs typeface="Consolas" panose="020B0609020204030204" pitchFamily="49" charset="0"/>
              </a:rPr>
              <a:t>Modifier</a:t>
            </a:r>
            <a:endParaRPr lang="da-DK" dirty="0"/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55576" y="3212976"/>
            <a:ext cx="8064896" cy="236213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err="1">
                <a:latin typeface="Consolas" pitchFamily="49" charset="0"/>
                <a:cs typeface="Consolas" pitchFamily="49" charset="0"/>
              </a:rPr>
              <a:t>DoStuff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 // ...</a:t>
            </a:r>
            <a:endParaRPr lang="da-DK" dirty="0">
              <a:latin typeface="Consolas" pitchFamily="49" charset="0"/>
              <a:cs typeface="Consolas" pitchFamily="49" charset="0"/>
            </a:endParaRPr>
          </a:p>
          <a:p>
            <a:endParaRPr lang="da-DK" dirty="0" smtClean="0">
              <a:latin typeface="Consolas" pitchFamily="49" charset="0"/>
              <a:cs typeface="Consolas" pitchFamily="49" charset="0"/>
            </a:endParaRP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err="1">
                <a:latin typeface="Consolas" pitchFamily="49" charset="0"/>
                <a:cs typeface="Consolas" pitchFamily="49" charset="0"/>
              </a:rPr>
              <a:t>result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= </a:t>
            </a:r>
            <a:r>
              <a:rPr lang="da-DK" b="1" dirty="0" err="1">
                <a:latin typeface="Consolas" pitchFamily="49" charset="0"/>
                <a:cs typeface="Consolas" pitchFamily="49" charset="0"/>
              </a:rPr>
              <a:t>await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err="1">
                <a:latin typeface="Consolas" pitchFamily="49" charset="0"/>
                <a:cs typeface="Consolas" pitchFamily="49" charset="0"/>
              </a:rPr>
              <a:t>client.DownloadStringTaskAsync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( ... );</a:t>
            </a:r>
            <a:endParaRPr lang="da-DK" dirty="0">
              <a:latin typeface="Consolas" pitchFamily="49" charset="0"/>
              <a:cs typeface="Consolas" pitchFamily="49" charset="0"/>
            </a:endParaRPr>
          </a:p>
          <a:p>
            <a:endParaRPr lang="da-DK" dirty="0" smtClean="0">
              <a:latin typeface="Consolas" pitchFamily="49" charset="0"/>
              <a:cs typeface="Consolas" pitchFamily="49" charset="0"/>
            </a:endParaRPr>
          </a:p>
          <a:p>
            <a:r>
              <a:rPr lang="da-DK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 // ...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973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Observe</a:t>
            </a:r>
            <a:r>
              <a:rPr lang="da-DK" sz="2000" dirty="0" smtClean="0"/>
              <a:t> and </a:t>
            </a:r>
            <a:r>
              <a:rPr lang="da-DK" sz="2000" dirty="0" err="1" smtClean="0"/>
              <a:t>catch</a:t>
            </a:r>
            <a:r>
              <a:rPr lang="da-DK" sz="2000" dirty="0" smtClean="0"/>
              <a:t> </a:t>
            </a:r>
            <a:r>
              <a:rPr lang="da-DK" sz="2000" dirty="0" err="1" smtClean="0"/>
              <a:t>exceptions</a:t>
            </a:r>
            <a:r>
              <a:rPr lang="da-DK" sz="2000" dirty="0" smtClean="0"/>
              <a:t> ”as </a:t>
            </a:r>
            <a:r>
              <a:rPr lang="da-DK" sz="2000" dirty="0" err="1" smtClean="0"/>
              <a:t>usual</a:t>
            </a:r>
            <a:r>
              <a:rPr lang="da-DK" sz="2000" dirty="0" smtClean="0"/>
              <a:t>” </a:t>
            </a:r>
            <a:r>
              <a:rPr lang="da-DK" sz="2000" dirty="0" err="1" smtClean="0"/>
              <a:t>when</a:t>
            </a:r>
            <a:r>
              <a:rPr lang="da-DK" sz="2000" dirty="0" smtClean="0"/>
              <a:t> </a:t>
            </a:r>
            <a:r>
              <a:rPr lang="da-DK" sz="2000" dirty="0" err="1" smtClean="0"/>
              <a:t>awaiting</a:t>
            </a:r>
            <a:r>
              <a:rPr lang="da-DK" sz="2000" dirty="0" smtClean="0"/>
              <a:t> </a:t>
            </a:r>
            <a:r>
              <a:rPr lang="da-DK" sz="2000" dirty="0" err="1" smtClean="0"/>
              <a:t>tasks</a:t>
            </a:r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Subscribe</a:t>
            </a:r>
            <a:r>
              <a:rPr lang="da-DK" sz="2000" dirty="0" smtClean="0"/>
              <a:t> to </a:t>
            </a:r>
            <a:r>
              <a:rPr lang="da-DK" sz="2000" dirty="0" err="1" smtClean="0"/>
              <a:t>unobserved</a:t>
            </a:r>
            <a:r>
              <a:rPr lang="da-DK" sz="2000" dirty="0" smtClean="0"/>
              <a:t> </a:t>
            </a:r>
            <a:r>
              <a:rPr lang="da-DK" sz="2000" dirty="0" err="1" smtClean="0"/>
              <a:t>exceptions</a:t>
            </a:r>
            <a:r>
              <a:rPr lang="da-DK" sz="2000" dirty="0" smtClean="0"/>
              <a:t> </a:t>
            </a:r>
            <a:r>
              <a:rPr lang="da-DK" sz="2000" dirty="0" err="1" smtClean="0"/>
              <a:t>through</a:t>
            </a:r>
            <a:r>
              <a:rPr lang="da-DK" sz="2000" dirty="0" smtClean="0"/>
              <a:t> the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TaskScheduler.UnobservedTaskException</a:t>
            </a:r>
            <a:r>
              <a:rPr lang="da-DK" sz="2000" dirty="0" smtClean="0"/>
              <a:t> event</a:t>
            </a: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Exceptions</a:t>
            </a:r>
            <a:r>
              <a:rPr lang="da-DK" dirty="0" smtClean="0"/>
              <a:t> </a:t>
            </a:r>
            <a:r>
              <a:rPr lang="da-DK" dirty="0" err="1" smtClean="0"/>
              <a:t>Thrown</a:t>
            </a:r>
            <a:r>
              <a:rPr lang="da-DK" dirty="0" smtClean="0"/>
              <a:t> by</a:t>
            </a:r>
            <a:br>
              <a:rPr lang="da-DK" dirty="0" smtClean="0"/>
            </a:br>
            <a:r>
              <a:rPr lang="da-DK" dirty="0" err="1" smtClean="0"/>
              <a:t>Tasks</a:t>
            </a:r>
            <a:r>
              <a:rPr lang="da-DK" dirty="0" smtClean="0"/>
              <a:t> and </a:t>
            </a:r>
            <a:r>
              <a:rPr lang="da-DK" dirty="0" err="1" smtClean="0"/>
              <a:t>Awaitable</a:t>
            </a:r>
            <a:r>
              <a:rPr lang="da-DK" dirty="0" smtClean="0"/>
              <a:t> Methods</a:t>
            </a:r>
            <a:endParaRPr lang="da-DK" dirty="0"/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11560" y="1916832"/>
            <a:ext cx="8064896" cy="144016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  <a:cs typeface="Consolas" pitchFamily="49" charset="0"/>
              </a:rPr>
              <a:t>try</a:t>
            </a:r>
            <a:endParaRPr lang="da-DK" b="1" dirty="0">
              <a:latin typeface="Consolas" pitchFamily="49" charset="0"/>
              <a:cs typeface="Consolas" pitchFamily="49" charset="0"/>
            </a:endParaRPr>
          </a:p>
          <a:p>
            <a:r>
              <a:rPr lang="da-DK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da-DK" b="1" dirty="0">
              <a:latin typeface="Consolas" pitchFamily="49" charset="0"/>
              <a:cs typeface="Consolas" pitchFamily="49" charset="0"/>
            </a:endParaRP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data = </a:t>
            </a:r>
            <a:r>
              <a:rPr lang="da-DK" b="1" dirty="0" err="1">
                <a:latin typeface="Consolas" pitchFamily="49" charset="0"/>
                <a:cs typeface="Consolas" pitchFamily="49" charset="0"/>
              </a:rPr>
              <a:t>await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err="1">
                <a:latin typeface="Consolas" pitchFamily="49" charset="0"/>
                <a:cs typeface="Consolas" pitchFamily="49" charset="0"/>
              </a:rPr>
              <a:t>client.DownloadStringTaskAsync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( ... ); </a:t>
            </a:r>
          </a:p>
          <a:p>
            <a:r>
              <a:rPr lang="da-DK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da-DK" b="1" dirty="0">
              <a:latin typeface="Consolas" pitchFamily="49" charset="0"/>
              <a:cs typeface="Consolas" pitchFamily="49" charset="0"/>
            </a:endParaRPr>
          </a:p>
          <a:p>
            <a:r>
              <a:rPr lang="da-DK" b="1" dirty="0" err="1" smtClean="0">
                <a:latin typeface="Consolas" pitchFamily="49" charset="0"/>
                <a:cs typeface="Consolas" pitchFamily="49" charset="0"/>
              </a:rPr>
              <a:t>catch</a:t>
            </a:r>
            <a:r>
              <a:rPr lang="da-DK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( </a:t>
            </a:r>
            <a:r>
              <a:rPr lang="da-DK" b="1" dirty="0" err="1">
                <a:latin typeface="Consolas" pitchFamily="49" charset="0"/>
                <a:cs typeface="Consolas" pitchFamily="49" charset="0"/>
              </a:rPr>
              <a:t>WebException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 ex </a:t>
            </a:r>
            <a:r>
              <a:rPr lang="da-DK" b="1" dirty="0" smtClean="0">
                <a:latin typeface="Consolas" pitchFamily="49" charset="0"/>
                <a:cs typeface="Consolas" pitchFamily="49" charset="0"/>
              </a:rPr>
              <a:t>) { ... }</a:t>
            </a:r>
            <a:endParaRPr lang="da-DK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1904" y="4365104"/>
            <a:ext cx="8064896" cy="18002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  <a:cs typeface="Consolas" pitchFamily="49" charset="0"/>
              </a:rPr>
              <a:t>TaskScheduler.UnobservedTaskException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+=</a:t>
            </a:r>
          </a:p>
          <a:p>
            <a:r>
              <a:rPr lang="da-DK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 ( </a:t>
            </a:r>
            <a:r>
              <a:rPr lang="da-DK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s, </a:t>
            </a:r>
            <a:r>
              <a:rPr lang="da-DK" b="1" dirty="0" err="1">
                <a:latin typeface="Consolas" pitchFamily="49" charset="0"/>
                <a:cs typeface="Consolas" pitchFamily="49" charset="0"/>
              </a:rPr>
              <a:t>UnobservedTaskExceptionEventArgs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b="1" dirty="0" err="1">
                <a:latin typeface="Consolas" pitchFamily="49" charset="0"/>
                <a:cs typeface="Consolas" pitchFamily="49" charset="0"/>
              </a:rPr>
              <a:t>ute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)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=&gt; {</a:t>
            </a:r>
            <a:endParaRPr lang="da-DK" dirty="0">
              <a:latin typeface="Consolas" pitchFamily="49" charset="0"/>
              <a:cs typeface="Consolas" pitchFamily="49" charset="0"/>
            </a:endParaRP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( </a:t>
            </a:r>
            <a:r>
              <a:rPr lang="da-DK" dirty="0" err="1">
                <a:latin typeface="Consolas" pitchFamily="49" charset="0"/>
                <a:cs typeface="Consolas" pitchFamily="49" charset="0"/>
              </a:rPr>
              <a:t>Exception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e 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in </a:t>
            </a:r>
            <a:r>
              <a:rPr lang="da-DK" b="1" dirty="0" err="1">
                <a:latin typeface="Consolas" pitchFamily="49" charset="0"/>
                <a:cs typeface="Consolas" pitchFamily="49" charset="0"/>
              </a:rPr>
              <a:t>ute.Exception</a:t>
            </a:r>
            <a:r>
              <a:rPr lang="da-DK" dirty="0" err="1">
                <a:latin typeface="Consolas" pitchFamily="49" charset="0"/>
                <a:cs typeface="Consolas" pitchFamily="49" charset="0"/>
              </a:rPr>
              <a:t>.InnerExceptions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da-DK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{</a:t>
            </a:r>
            <a:endParaRPr lang="da-DK" dirty="0">
              <a:latin typeface="Consolas" pitchFamily="49" charset="0"/>
              <a:cs typeface="Consolas" pitchFamily="49" charset="0"/>
            </a:endParaRP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       ...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   };</a:t>
            </a:r>
            <a:endParaRPr lang="da-DK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306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The ”</a:t>
            </a:r>
            <a:r>
              <a:rPr lang="da-DK" sz="2000" dirty="0" err="1" smtClean="0"/>
              <a:t>traditional</a:t>
            </a:r>
            <a:r>
              <a:rPr lang="da-DK" sz="2000" dirty="0" smtClean="0"/>
              <a:t>” .NET Asynchronous Programming Model </a:t>
            </a:r>
            <a:r>
              <a:rPr lang="da-DK" sz="2000" dirty="0" err="1" smtClean="0"/>
              <a:t>consists</a:t>
            </a:r>
            <a:r>
              <a:rPr lang="da-DK" sz="2000" dirty="0" smtClean="0"/>
              <a:t> of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da-DK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1800" dirty="0" smtClean="0"/>
              <a:t> </a:t>
            </a:r>
            <a:r>
              <a:rPr lang="da-DK" sz="1800" dirty="0" err="1" smtClean="0"/>
              <a:t>methods</a:t>
            </a:r>
            <a:endParaRPr lang="da-DK" sz="18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da-DK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1800" dirty="0" smtClean="0"/>
              <a:t> </a:t>
            </a:r>
            <a:r>
              <a:rPr lang="da-DK" sz="1800" dirty="0" err="1" smtClean="0"/>
              <a:t>methods</a:t>
            </a:r>
            <a:endParaRPr lang="da-DK" sz="1800" dirty="0" smtClean="0"/>
          </a:p>
          <a:p>
            <a:pPr lvl="1"/>
            <a:endParaRPr lang="da-DK" sz="1800" dirty="0"/>
          </a:p>
          <a:p>
            <a:r>
              <a:rPr lang="da-DK" sz="2000" dirty="0" err="1" smtClean="0"/>
              <a:t>Tasks</a:t>
            </a:r>
            <a:r>
              <a:rPr lang="da-DK" sz="2000" dirty="0" smtClean="0"/>
              <a:t> </a:t>
            </a:r>
            <a:r>
              <a:rPr lang="da-DK" sz="2000" dirty="0" err="1" smtClean="0"/>
              <a:t>encapsulate</a:t>
            </a:r>
            <a:r>
              <a:rPr lang="da-DK" sz="2000" dirty="0" smtClean="0"/>
              <a:t> </a:t>
            </a:r>
            <a:r>
              <a:rPr lang="da-DK" sz="2000" dirty="0" err="1" smtClean="0"/>
              <a:t>this</a:t>
            </a:r>
            <a:r>
              <a:rPr lang="da-DK" sz="2000" dirty="0" smtClean="0"/>
              <a:t> model </a:t>
            </a:r>
            <a:r>
              <a:rPr lang="da-DK" sz="2000" dirty="0" err="1" smtClean="0"/>
              <a:t>using</a:t>
            </a:r>
            <a:r>
              <a:rPr lang="da-DK" sz="2000" dirty="0" smtClean="0"/>
              <a:t>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TaskFactory.FromAsync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Tasks</a:t>
            </a:r>
            <a:r>
              <a:rPr lang="da-DK" dirty="0" smtClean="0"/>
              <a:t> and Asynchronous</a:t>
            </a:r>
            <a:br>
              <a:rPr lang="da-DK" dirty="0" smtClean="0"/>
            </a:br>
            <a:r>
              <a:rPr lang="da-DK" dirty="0" smtClean="0"/>
              <a:t>Programming Model</a:t>
            </a:r>
            <a:endParaRPr lang="da-DK" dirty="0"/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8596" y="3356992"/>
            <a:ext cx="8064896" cy="18002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  <a:cs typeface="Consolas" pitchFamily="49" charset="0"/>
              </a:rPr>
              <a:t>HttpWebResponse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err="1">
                <a:latin typeface="Consolas" pitchFamily="49" charset="0"/>
                <a:cs typeface="Consolas" pitchFamily="49" charset="0"/>
              </a:rPr>
              <a:t>response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=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await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b="1" dirty="0" err="1">
                <a:latin typeface="Consolas" pitchFamily="49" charset="0"/>
                <a:cs typeface="Consolas" pitchFamily="49" charset="0"/>
              </a:rPr>
              <a:t>Task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a-DK" b="1" dirty="0" err="1">
                <a:latin typeface="Consolas" pitchFamily="49" charset="0"/>
                <a:cs typeface="Consolas" pitchFamily="49" charset="0"/>
              </a:rPr>
              <a:t>WebResponse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&gt;.</a:t>
            </a:r>
            <a:r>
              <a:rPr lang="da-DK" b="1" dirty="0" err="1">
                <a:latin typeface="Consolas" pitchFamily="49" charset="0"/>
                <a:cs typeface="Consolas" pitchFamily="49" charset="0"/>
              </a:rPr>
              <a:t>Factory.FromAsync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da-DK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a-DK" b="1" dirty="0" err="1" smtClean="0">
                <a:latin typeface="Consolas" pitchFamily="49" charset="0"/>
                <a:cs typeface="Consolas" pitchFamily="49" charset="0"/>
              </a:rPr>
              <a:t>request.BeginGetResponse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da-DK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a-DK" b="1" dirty="0" err="1" smtClean="0">
                <a:latin typeface="Consolas" pitchFamily="49" charset="0"/>
                <a:cs typeface="Consolas" pitchFamily="49" charset="0"/>
              </a:rPr>
              <a:t>request.EndGetResponse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da-DK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a-DK" b="1" dirty="0" err="1" smtClean="0">
                <a:latin typeface="Consolas" pitchFamily="49" charset="0"/>
                <a:cs typeface="Consolas" pitchFamily="49" charset="0"/>
              </a:rPr>
              <a:t>request</a:t>
            </a:r>
            <a:r>
              <a:rPr lang="da-DK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as </a:t>
            </a:r>
            <a:r>
              <a:rPr lang="da-DK" dirty="0" err="1">
                <a:latin typeface="Consolas" pitchFamily="49" charset="0"/>
                <a:cs typeface="Consolas" pitchFamily="49" charset="0"/>
              </a:rPr>
              <a:t>HttpWebResponse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7390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smtClean="0"/>
              <a:t>Task Parallel Library</a:t>
            </a:r>
          </a:p>
          <a:p>
            <a:r>
              <a:rPr lang="en-US" dirty="0" smtClean="0"/>
              <a:t>Combining and Handling Tasks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Threading Issues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902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/>
              <a:t>Processor and operating system </a:t>
            </a:r>
            <a:r>
              <a:rPr lang="da-DK" dirty="0" err="1" smtClean="0"/>
              <a:t>schedule</a:t>
            </a:r>
            <a:r>
              <a:rPr lang="da-DK" dirty="0" smtClean="0"/>
              <a:t> </a:t>
            </a:r>
            <a:r>
              <a:rPr lang="da-DK" dirty="0" err="1" smtClean="0"/>
              <a:t>tasks</a:t>
            </a:r>
            <a:r>
              <a:rPr lang="da-DK" dirty="0" smtClean="0"/>
              <a:t> in and out </a:t>
            </a:r>
            <a:r>
              <a:rPr lang="da-DK" dirty="0" err="1" smtClean="0"/>
              <a:t>repeatedly</a:t>
            </a:r>
            <a:endParaRPr lang="da-DK" dirty="0" smtClean="0"/>
          </a:p>
          <a:p>
            <a:pPr lvl="1"/>
            <a:r>
              <a:rPr lang="da-DK" dirty="0" err="1" smtClean="0"/>
              <a:t>Thread</a:t>
            </a:r>
            <a:r>
              <a:rPr lang="da-DK" dirty="0" smtClean="0"/>
              <a:t> </a:t>
            </a:r>
            <a:r>
              <a:rPr lang="da-DK" dirty="0" err="1" smtClean="0"/>
              <a:t>context</a:t>
            </a:r>
            <a:r>
              <a:rPr lang="da-DK" dirty="0" smtClean="0"/>
              <a:t> switch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occur</a:t>
            </a:r>
            <a:r>
              <a:rPr lang="da-DK" dirty="0" smtClean="0"/>
              <a:t> at </a:t>
            </a:r>
            <a:r>
              <a:rPr lang="da-DK" dirty="0" err="1" smtClean="0"/>
              <a:t>any</a:t>
            </a:r>
            <a:r>
              <a:rPr lang="da-DK" dirty="0" smtClean="0"/>
              <a:t> time</a:t>
            </a:r>
          </a:p>
          <a:p>
            <a:pPr lvl="2"/>
            <a:r>
              <a:rPr lang="da-DK" dirty="0" err="1" smtClean="0"/>
              <a:t>Even</a:t>
            </a:r>
            <a:r>
              <a:rPr lang="da-DK" dirty="0" smtClean="0"/>
              <a:t> in the </a:t>
            </a:r>
            <a:r>
              <a:rPr lang="da-DK" dirty="0" err="1" smtClean="0"/>
              <a:t>middle</a:t>
            </a:r>
            <a:r>
              <a:rPr lang="da-DK" dirty="0" smtClean="0"/>
              <a:t> of </a:t>
            </a:r>
            <a:r>
              <a:rPr lang="da-DK" dirty="0" err="1" smtClean="0"/>
              <a:t>assignments</a:t>
            </a:r>
            <a:r>
              <a:rPr lang="da-DK" dirty="0" smtClean="0"/>
              <a:t> and </a:t>
            </a:r>
            <a:r>
              <a:rPr lang="da-DK" dirty="0" err="1" smtClean="0"/>
              <a:t>increments</a:t>
            </a:r>
            <a:r>
              <a:rPr lang="da-DK" dirty="0" smtClean="0"/>
              <a:t> etc.</a:t>
            </a:r>
          </a:p>
          <a:p>
            <a:endParaRPr lang="da-DK" dirty="0" smtClean="0"/>
          </a:p>
          <a:p>
            <a:r>
              <a:rPr lang="da-DK" dirty="0" err="1" smtClean="0"/>
              <a:t>Hence</a:t>
            </a:r>
            <a:r>
              <a:rPr lang="da-DK" dirty="0" smtClean="0"/>
              <a:t> </a:t>
            </a:r>
            <a:r>
              <a:rPr lang="da-DK" dirty="0" err="1" smtClean="0"/>
              <a:t>computations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to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computationally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endParaRPr lang="da-DK" dirty="0" smtClean="0"/>
          </a:p>
          <a:p>
            <a:pPr lvl="1"/>
            <a:r>
              <a:rPr lang="da-DK" dirty="0" err="1" smtClean="0"/>
              <a:t>Some</a:t>
            </a:r>
            <a:r>
              <a:rPr lang="da-DK" dirty="0" smtClean="0"/>
              <a:t> operations must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performed</a:t>
            </a:r>
            <a:r>
              <a:rPr lang="da-DK" dirty="0" smtClean="0"/>
              <a:t> </a:t>
            </a:r>
            <a:r>
              <a:rPr lang="da-DK" dirty="0" err="1" smtClean="0"/>
              <a:t>indivisibly</a:t>
            </a:r>
            <a:r>
              <a:rPr lang="da-DK" dirty="0" smtClean="0"/>
              <a:t>!</a:t>
            </a:r>
          </a:p>
          <a:p>
            <a:pPr lvl="1"/>
            <a:r>
              <a:rPr lang="da-DK" dirty="0" smtClean="0"/>
              <a:t>Race </a:t>
            </a:r>
            <a:r>
              <a:rPr lang="da-DK" dirty="0" err="1" smtClean="0"/>
              <a:t>conditions</a:t>
            </a:r>
            <a:r>
              <a:rPr lang="da-DK" dirty="0" smtClean="0"/>
              <a:t>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avoided</a:t>
            </a:r>
            <a:endParaRPr lang="da-DK" dirty="0" smtClean="0"/>
          </a:p>
          <a:p>
            <a:pPr lvl="1"/>
            <a:endParaRPr lang="da-DK" dirty="0" smtClean="0"/>
          </a:p>
          <a:p>
            <a:r>
              <a:rPr lang="da-DK" dirty="0" err="1" smtClean="0"/>
              <a:t>Basically</a:t>
            </a:r>
            <a:r>
              <a:rPr lang="da-DK" dirty="0" smtClean="0"/>
              <a:t> </a:t>
            </a:r>
            <a:r>
              <a:rPr lang="da-DK" dirty="0" err="1" smtClean="0"/>
              <a:t>two</a:t>
            </a:r>
            <a:r>
              <a:rPr lang="da-DK" dirty="0" smtClean="0"/>
              <a:t> solutions</a:t>
            </a:r>
          </a:p>
          <a:p>
            <a:pPr lvl="1"/>
            <a:r>
              <a:rPr lang="da-DK" dirty="0" err="1" smtClean="0"/>
              <a:t>Synchronizing</a:t>
            </a:r>
            <a:r>
              <a:rPr lang="da-DK" dirty="0" smtClean="0"/>
              <a:t> </a:t>
            </a:r>
            <a:r>
              <a:rPr lang="da-DK" dirty="0" err="1" smtClean="0"/>
              <a:t>access</a:t>
            </a:r>
            <a:r>
              <a:rPr lang="da-DK" dirty="0" smtClean="0"/>
              <a:t> to </a:t>
            </a:r>
            <a:r>
              <a:rPr lang="da-DK" dirty="0" err="1" smtClean="0"/>
              <a:t>critical</a:t>
            </a:r>
            <a:r>
              <a:rPr lang="da-DK" dirty="0" smtClean="0"/>
              <a:t> regions of </a:t>
            </a:r>
            <a:r>
              <a:rPr lang="da-DK" dirty="0" err="1" smtClean="0"/>
              <a:t>code</a:t>
            </a:r>
            <a:endParaRPr lang="da-DK" dirty="0" smtClean="0"/>
          </a:p>
          <a:p>
            <a:pPr lvl="1"/>
            <a:r>
              <a:rPr lang="da-DK" dirty="0" err="1" smtClean="0"/>
              <a:t>Signaling</a:t>
            </a:r>
            <a:r>
              <a:rPr lang="da-DK" dirty="0" smtClean="0"/>
              <a:t> </a:t>
            </a:r>
            <a:r>
              <a:rPr lang="da-DK" dirty="0" err="1" smtClean="0"/>
              <a:t>between</a:t>
            </a:r>
            <a:r>
              <a:rPr lang="da-DK" dirty="0" smtClean="0"/>
              <a:t> </a:t>
            </a:r>
            <a:r>
              <a:rPr lang="da-DK" dirty="0" err="1" smtClean="0"/>
              <a:t>threads</a:t>
            </a:r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Synchronizing</a:t>
            </a:r>
            <a:r>
              <a:rPr lang="da-DK" dirty="0" smtClean="0"/>
              <a:t> </a:t>
            </a:r>
            <a:r>
              <a:rPr lang="da-DK" dirty="0" err="1" smtClean="0"/>
              <a:t>Tasks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912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Parallel Library</a:t>
            </a:r>
          </a:p>
          <a:p>
            <a:r>
              <a:rPr lang="en-US" dirty="0" smtClean="0"/>
              <a:t>Combining and Handling Tasks</a:t>
            </a:r>
          </a:p>
          <a:p>
            <a:r>
              <a:rPr lang="en-US" dirty="0" smtClean="0"/>
              <a:t>Threading Issues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92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Monitor</a:t>
            </a:r>
            <a:r>
              <a:rPr lang="en-US" sz="2000" dirty="0" smtClean="0"/>
              <a:t> class is a light-weight mechanism for use within a single process</a:t>
            </a:r>
          </a:p>
          <a:p>
            <a:pPr lvl="1"/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Monitor.Enter</a:t>
            </a:r>
            <a:r>
              <a:rPr lang="en-US" sz="1800" dirty="0" smtClean="0"/>
              <a:t>		 static</a:t>
            </a:r>
          </a:p>
          <a:p>
            <a:pPr lvl="1"/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Monitor.TryEnter</a:t>
            </a:r>
            <a:r>
              <a:rPr lang="en-US" sz="1800" dirty="0" smtClean="0"/>
              <a:t>		 static</a:t>
            </a:r>
          </a:p>
          <a:p>
            <a:pPr lvl="1"/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Monitor.Exit</a:t>
            </a:r>
            <a:r>
              <a:rPr lang="en-US" sz="1800" dirty="0" smtClean="0"/>
              <a:t>		 static</a:t>
            </a:r>
          </a:p>
          <a:p>
            <a:r>
              <a:rPr lang="en-US" sz="2000" dirty="0" smtClean="0"/>
              <a:t>The </a:t>
            </a:r>
            <a:r>
              <a:rPr lang="en-US" sz="2000" dirty="0" smtClean="0">
                <a:latin typeface="Consolas" pitchFamily="49" charset="0"/>
              </a:rPr>
              <a:t>lock</a:t>
            </a:r>
            <a:r>
              <a:rPr lang="en-US" sz="2000" dirty="0" smtClean="0"/>
              <a:t> keyword in C# is based on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Monitor</a:t>
            </a:r>
            <a:r>
              <a:rPr lang="en-US" sz="2000" dirty="0" smtClean="0">
                <a:cs typeface="Consolas" pitchFamily="49" charset="0"/>
              </a:rPr>
              <a:t> and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try-finally</a:t>
            </a:r>
          </a:p>
          <a:p>
            <a:endParaRPr lang="en-US" sz="1800" dirty="0" smtClean="0">
              <a:cs typeface="Consolas" pitchFamily="49" charset="0"/>
            </a:endParaRPr>
          </a:p>
          <a:p>
            <a:endParaRPr lang="en-US" sz="1800" dirty="0">
              <a:cs typeface="Consolas" pitchFamily="49" charset="0"/>
            </a:endParaRPr>
          </a:p>
          <a:p>
            <a:endParaRPr lang="en-US" sz="1800" dirty="0" smtClean="0">
              <a:cs typeface="Consolas" pitchFamily="49" charset="0"/>
            </a:endParaRPr>
          </a:p>
          <a:p>
            <a:pPr marL="109728" indent="0">
              <a:buNone/>
            </a:pPr>
            <a:endParaRPr lang="en-US" sz="1800" dirty="0" smtClean="0">
              <a:cs typeface="Consolas" pitchFamily="49" charset="0"/>
            </a:endParaRPr>
          </a:p>
          <a:p>
            <a:pPr marL="109728" indent="0">
              <a:buNone/>
            </a:pPr>
            <a:endParaRPr lang="en-US" sz="1800" dirty="0" smtClean="0">
              <a:cs typeface="Consolas" pitchFamily="49" charset="0"/>
            </a:endParaRPr>
          </a:p>
          <a:p>
            <a:r>
              <a:rPr lang="en-US" sz="2000" b="1" dirty="0" smtClean="0"/>
              <a:t>Exam tip:</a:t>
            </a:r>
          </a:p>
          <a:p>
            <a:pPr lvl="1"/>
            <a:r>
              <a:rPr lang="en-US" sz="1800" b="1" dirty="0" smtClean="0"/>
              <a:t>Lock can </a:t>
            </a:r>
            <a:r>
              <a:rPr lang="en-US" sz="1800" b="1" u="sng" dirty="0" smtClean="0"/>
              <a:t>only</a:t>
            </a:r>
            <a:r>
              <a:rPr lang="en-US" sz="1800" b="1" dirty="0" smtClean="0"/>
              <a:t> lock reference types…!</a:t>
            </a:r>
            <a:endParaRPr lang="en-US" sz="1600" b="1" dirty="0" smtClean="0"/>
          </a:p>
          <a:p>
            <a:pPr lvl="1"/>
            <a:endParaRPr lang="en-US" sz="1800" dirty="0" smtClean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Monitor</a:t>
            </a:r>
            <a:r>
              <a:rPr lang="da-DK" dirty="0" smtClean="0"/>
              <a:t> Class</a:t>
            </a:r>
            <a:endParaRPr lang="da-DK" dirty="0"/>
          </a:p>
        </p:txBody>
      </p:sp>
      <p:pic>
        <p:nvPicPr>
          <p:cNvPr id="4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165257" y="3573016"/>
            <a:ext cx="4390528" cy="18002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syncObject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da-DK" b="1" dirty="0" err="1" smtClean="0">
                <a:latin typeface="Consolas" pitchFamily="49" charset="0"/>
                <a:cs typeface="Consolas" pitchFamily="49" charset="0"/>
              </a:rPr>
              <a:t>lock</a:t>
            </a:r>
            <a:r>
              <a:rPr lang="da-DK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  <a:cs typeface="Consolas" pitchFamily="49" charset="0"/>
              </a:rPr>
              <a:t>syncObject</a:t>
            </a:r>
            <a:r>
              <a:rPr lang="da-DK" b="1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da-DK" b="1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_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counter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da-DK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da-DK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82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Thread-</a:t>
            </a:r>
            <a:r>
              <a:rPr lang="da-DK" sz="2000" dirty="0" err="1" smtClean="0"/>
              <a:t>safe</a:t>
            </a:r>
            <a:r>
              <a:rPr lang="da-DK" sz="2000" dirty="0" smtClean="0"/>
              <a:t> </a:t>
            </a:r>
            <a:r>
              <a:rPr lang="da-DK" sz="2000" dirty="0" err="1" smtClean="0"/>
              <a:t>collection</a:t>
            </a:r>
            <a:r>
              <a:rPr lang="da-DK" sz="2000" dirty="0" smtClean="0"/>
              <a:t> alternatives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provided</a:t>
            </a:r>
            <a:r>
              <a:rPr lang="da-DK" sz="2000" dirty="0" smtClean="0"/>
              <a:t> in the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System.Collections.Concurrent</a:t>
            </a:r>
            <a:r>
              <a:rPr lang="da-DK" sz="2000" dirty="0" smtClean="0"/>
              <a:t> </a:t>
            </a:r>
            <a:r>
              <a:rPr lang="da-DK" sz="2000" dirty="0" err="1" smtClean="0"/>
              <a:t>namespace</a:t>
            </a:r>
            <a:endParaRPr lang="da-DK" sz="20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ConcurrentQueue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ConcurrentStack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ConcurrentDictionary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&lt;K,V&gt;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ConcurrentBag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BlockingCollection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endParaRPr lang="da-DK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sz="2200" dirty="0" smtClean="0"/>
          </a:p>
          <a:p>
            <a:r>
              <a:rPr lang="da-DK" sz="2200" dirty="0" err="1" smtClean="0"/>
              <a:t>Implement</a:t>
            </a:r>
            <a:r>
              <a:rPr lang="da-DK" sz="2200" dirty="0" smtClean="0"/>
              <a:t> </a:t>
            </a:r>
            <a:r>
              <a:rPr lang="da-DK" sz="2200" dirty="0" err="1" smtClean="0"/>
              <a:t>your</a:t>
            </a:r>
            <a:r>
              <a:rPr lang="da-DK" sz="2200" dirty="0" smtClean="0"/>
              <a:t> </a:t>
            </a:r>
            <a:r>
              <a:rPr lang="da-DK" sz="2200" dirty="0" err="1" smtClean="0"/>
              <a:t>own</a:t>
            </a:r>
            <a:r>
              <a:rPr lang="da-DK" sz="2200" dirty="0" smtClean="0"/>
              <a:t> </a:t>
            </a:r>
            <a:r>
              <a:rPr lang="da-DK" sz="2200" dirty="0" err="1" smtClean="0"/>
              <a:t>concurrent</a:t>
            </a:r>
            <a:r>
              <a:rPr lang="da-DK" sz="2200" dirty="0" smtClean="0"/>
              <a:t> </a:t>
            </a:r>
            <a:r>
              <a:rPr lang="da-DK" sz="2200" dirty="0" err="1" smtClean="0"/>
              <a:t>collection</a:t>
            </a:r>
            <a:r>
              <a:rPr lang="da-DK" sz="2200" dirty="0" smtClean="0"/>
              <a:t> </a:t>
            </a:r>
            <a:r>
              <a:rPr lang="da-DK" sz="2200" dirty="0" err="1" smtClean="0"/>
              <a:t>using</a:t>
            </a:r>
            <a:endParaRPr lang="da-DK" sz="18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IProducerConsumerCollection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endParaRPr lang="da-DK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Concurrent</a:t>
            </a:r>
            <a:r>
              <a:rPr lang="da-DK" dirty="0" smtClean="0"/>
              <a:t> Collections</a:t>
            </a:r>
            <a:endParaRPr lang="da-DK" dirty="0"/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1196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Quiz: Asynchronous Programming – Right or Wrong?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28596" y="1484784"/>
            <a:ext cx="8103844" cy="3457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  <a:cs typeface="Consolas" pitchFamily="49" charset="0"/>
              </a:rPr>
              <a:t>await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( "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Hello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, World" );</a:t>
            </a:r>
            <a:endParaRPr lang="da-DK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28596" y="3228505"/>
            <a:ext cx="8103844" cy="116386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>
            <a:defPPr>
              <a:defRPr lang="da-DK"/>
            </a:defPPr>
            <a:lvl1pPr>
              <a:defRPr sz="1500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da-DK" sz="1800" dirty="0" err="1"/>
              <a:t>WebClient</a:t>
            </a:r>
            <a:r>
              <a:rPr lang="da-DK" sz="1800" dirty="0"/>
              <a:t> </a:t>
            </a:r>
            <a:r>
              <a:rPr lang="da-DK" sz="1800" dirty="0" err="1"/>
              <a:t>client</a:t>
            </a:r>
            <a:r>
              <a:rPr lang="da-DK" sz="1800" dirty="0"/>
              <a:t> = new </a:t>
            </a:r>
            <a:r>
              <a:rPr lang="da-DK" sz="1800" dirty="0" err="1"/>
              <a:t>WebClient</a:t>
            </a:r>
            <a:r>
              <a:rPr lang="da-DK" sz="1800" dirty="0"/>
              <a:t>();</a:t>
            </a:r>
          </a:p>
          <a:p>
            <a:r>
              <a:rPr lang="da-DK" sz="1800" dirty="0" err="1"/>
              <a:t>await</a:t>
            </a:r>
            <a:r>
              <a:rPr lang="da-DK" sz="1800" dirty="0"/>
              <a:t> </a:t>
            </a:r>
            <a:r>
              <a:rPr lang="da-DK" sz="1800" dirty="0" err="1" smtClean="0"/>
              <a:t>client.DownloadFileTaskAsync</a:t>
            </a:r>
            <a:r>
              <a:rPr lang="da-DK" sz="1800" dirty="0" smtClean="0"/>
              <a:t>(</a:t>
            </a:r>
            <a:endParaRPr lang="da-DK" sz="1800" dirty="0"/>
          </a:p>
          <a:p>
            <a:r>
              <a:rPr lang="da-DK" sz="1800" dirty="0"/>
              <a:t>   "http://</a:t>
            </a:r>
            <a:r>
              <a:rPr lang="da-DK" sz="1800" dirty="0" smtClean="0"/>
              <a:t>www.wincubate.net/BusinessCard.jpg</a:t>
            </a:r>
            <a:r>
              <a:rPr lang="da-DK" sz="1800" dirty="0"/>
              <a:t>"</a:t>
            </a:r>
          </a:p>
          <a:p>
            <a:r>
              <a:rPr lang="da-DK" sz="1800" dirty="0"/>
              <a:t>);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28596" y="4509120"/>
            <a:ext cx="8103844" cy="206613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>
            <a:defPPr>
              <a:defRPr lang="da-DK"/>
            </a:defPPr>
            <a:lvl1pPr>
              <a:defRPr sz="1500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da-DK" sz="1800" dirty="0" err="1"/>
              <a:t>static</a:t>
            </a:r>
            <a:r>
              <a:rPr lang="da-DK" sz="1800" dirty="0"/>
              <a:t> </a:t>
            </a:r>
            <a:r>
              <a:rPr lang="da-DK" sz="1800" dirty="0" err="1"/>
              <a:t>void</a:t>
            </a:r>
            <a:r>
              <a:rPr lang="da-DK" sz="1800" dirty="0"/>
              <a:t> </a:t>
            </a:r>
            <a:r>
              <a:rPr lang="da-DK" sz="1800" dirty="0" err="1"/>
              <a:t>FetchImage</a:t>
            </a:r>
            <a:r>
              <a:rPr lang="da-DK" sz="1800" dirty="0"/>
              <a:t>( </a:t>
            </a:r>
            <a:r>
              <a:rPr lang="da-DK" sz="1800" dirty="0" err="1"/>
              <a:t>string</a:t>
            </a:r>
            <a:r>
              <a:rPr lang="da-DK" sz="1800" dirty="0"/>
              <a:t> </a:t>
            </a:r>
            <a:r>
              <a:rPr lang="da-DK" sz="1800" dirty="0" err="1"/>
              <a:t>url</a:t>
            </a:r>
            <a:r>
              <a:rPr lang="da-DK" sz="1800" dirty="0"/>
              <a:t>, </a:t>
            </a:r>
            <a:r>
              <a:rPr lang="da-DK" sz="1800" dirty="0" err="1"/>
              <a:t>string</a:t>
            </a:r>
            <a:r>
              <a:rPr lang="da-DK" sz="1800" dirty="0"/>
              <a:t> </a:t>
            </a:r>
            <a:r>
              <a:rPr lang="da-DK" sz="1800" dirty="0" err="1"/>
              <a:t>localFileName</a:t>
            </a:r>
            <a:r>
              <a:rPr lang="da-DK" sz="1800" dirty="0"/>
              <a:t> )</a:t>
            </a:r>
          </a:p>
          <a:p>
            <a:r>
              <a:rPr lang="da-DK" sz="1800" dirty="0" smtClean="0"/>
              <a:t>{</a:t>
            </a:r>
            <a:endParaRPr lang="da-DK" sz="1800" dirty="0"/>
          </a:p>
          <a:p>
            <a:r>
              <a:rPr lang="da-DK" sz="1800" dirty="0"/>
              <a:t> </a:t>
            </a:r>
            <a:r>
              <a:rPr lang="da-DK" sz="1800" dirty="0" smtClean="0"/>
              <a:t>  </a:t>
            </a:r>
            <a:r>
              <a:rPr lang="da-DK" sz="1800" dirty="0" err="1" smtClean="0"/>
              <a:t>using</a:t>
            </a:r>
            <a:r>
              <a:rPr lang="da-DK" sz="1800" dirty="0" smtClean="0"/>
              <a:t> </a:t>
            </a:r>
            <a:r>
              <a:rPr lang="da-DK" sz="1800" dirty="0"/>
              <a:t>( </a:t>
            </a:r>
            <a:r>
              <a:rPr lang="da-DK" sz="1800" dirty="0" err="1"/>
              <a:t>WebClient</a:t>
            </a:r>
            <a:r>
              <a:rPr lang="da-DK" sz="1800" dirty="0"/>
              <a:t> </a:t>
            </a:r>
            <a:r>
              <a:rPr lang="da-DK" sz="1800" dirty="0" err="1"/>
              <a:t>client</a:t>
            </a:r>
            <a:r>
              <a:rPr lang="da-DK" sz="1800" dirty="0"/>
              <a:t> = new </a:t>
            </a:r>
            <a:r>
              <a:rPr lang="da-DK" sz="1800" dirty="0" err="1"/>
              <a:t>WebClient</a:t>
            </a:r>
            <a:r>
              <a:rPr lang="da-DK" sz="1800" dirty="0"/>
              <a:t>() )</a:t>
            </a:r>
          </a:p>
          <a:p>
            <a:r>
              <a:rPr lang="da-DK" sz="1800" dirty="0"/>
              <a:t>   </a:t>
            </a:r>
            <a:r>
              <a:rPr lang="da-DK" sz="1800" dirty="0" smtClean="0"/>
              <a:t>{</a:t>
            </a:r>
            <a:endParaRPr lang="da-DK" sz="1800" dirty="0"/>
          </a:p>
          <a:p>
            <a:r>
              <a:rPr lang="da-DK" sz="1800" dirty="0" smtClean="0"/>
              <a:t>      </a:t>
            </a:r>
            <a:r>
              <a:rPr lang="da-DK" sz="1800" dirty="0" err="1" smtClean="0"/>
              <a:t>await</a:t>
            </a:r>
            <a:r>
              <a:rPr lang="da-DK" sz="1800" dirty="0" smtClean="0"/>
              <a:t> </a:t>
            </a:r>
            <a:r>
              <a:rPr lang="da-DK" sz="1800" dirty="0" err="1" smtClean="0"/>
              <a:t>client.DownloadFileTaskAsync</a:t>
            </a:r>
            <a:r>
              <a:rPr lang="da-DK" sz="1800" dirty="0" smtClean="0"/>
              <a:t>( </a:t>
            </a:r>
            <a:r>
              <a:rPr lang="da-DK" sz="1800" dirty="0" err="1"/>
              <a:t>url</a:t>
            </a:r>
            <a:r>
              <a:rPr lang="da-DK" sz="1800" dirty="0"/>
              <a:t>, </a:t>
            </a:r>
            <a:r>
              <a:rPr lang="da-DK" sz="1800" dirty="0" err="1"/>
              <a:t>localFileName</a:t>
            </a:r>
            <a:r>
              <a:rPr lang="da-DK" sz="1800" dirty="0"/>
              <a:t> );</a:t>
            </a:r>
          </a:p>
          <a:p>
            <a:r>
              <a:rPr lang="da-DK" sz="1800" dirty="0" smtClean="0"/>
              <a:t>   }</a:t>
            </a:r>
            <a:endParaRPr lang="da-DK" sz="1800" dirty="0"/>
          </a:p>
          <a:p>
            <a:r>
              <a:rPr lang="da-DK" sz="1800" dirty="0" smtClean="0"/>
              <a:t>}</a:t>
            </a:r>
            <a:endParaRPr lang="da-DK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28596" y="1947322"/>
            <a:ext cx="8103844" cy="116443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  <a:cs typeface="Consolas" pitchFamily="49" charset="0"/>
              </a:rPr>
              <a:t>WebClient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client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WebClient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a-DK" dirty="0" err="1" smtClean="0">
                <a:latin typeface="Consolas" pitchFamily="49" charset="0"/>
                <a:cs typeface="Consolas" pitchFamily="49" charset="0"/>
              </a:rPr>
              <a:t>await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  <a:cs typeface="Consolas" pitchFamily="49" charset="0"/>
              </a:rPr>
              <a:t>client.DownloadFile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da-DK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 "http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://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www.wincubate.net/BusinessCard.jpg"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); </a:t>
            </a:r>
            <a:endParaRPr lang="da-DK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8140" y="1417638"/>
            <a:ext cx="228600" cy="228601"/>
          </a:xfrm>
          <a:prstGeom prst="rect">
            <a:avLst/>
          </a:prstGeom>
          <a:noFill/>
        </p:spPr>
      </p:pic>
      <p:pic>
        <p:nvPicPr>
          <p:cNvPr id="11" name="Picture 10" descr="C:\DSE\Icon Experience\V Collections\v_collections_png\basic_foundation\24x24\plain\check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18140" y="3189830"/>
            <a:ext cx="228600" cy="228600"/>
          </a:xfrm>
          <a:prstGeom prst="rect">
            <a:avLst/>
          </a:prstGeom>
          <a:noFill/>
        </p:spPr>
      </p:pic>
      <p:pic>
        <p:nvPicPr>
          <p:cNvPr id="12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8140" y="4471013"/>
            <a:ext cx="228600" cy="228601"/>
          </a:xfrm>
          <a:prstGeom prst="rect">
            <a:avLst/>
          </a:prstGeom>
          <a:noFill/>
        </p:spPr>
      </p:pic>
      <p:pic>
        <p:nvPicPr>
          <p:cNvPr id="14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8140" y="1904608"/>
            <a:ext cx="228600" cy="228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401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smtClean="0"/>
              <a:t>Task Parallel Library</a:t>
            </a:r>
          </a:p>
          <a:p>
            <a:r>
              <a:rPr lang="en-US" dirty="0" smtClean="0"/>
              <a:t>Combining and Handling Tasks</a:t>
            </a:r>
          </a:p>
          <a:p>
            <a:r>
              <a:rPr lang="en-US" dirty="0"/>
              <a:t>Threading Issues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Summary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446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81328"/>
            <a:ext cx="8892480" cy="5044016"/>
          </a:xfrm>
        </p:spPr>
        <p:txBody>
          <a:bodyPr>
            <a:noAutofit/>
          </a:bodyPr>
          <a:lstStyle/>
          <a:p>
            <a:r>
              <a:rPr lang="en-US" sz="2000" dirty="0" smtClean="0"/>
              <a:t>You are creating an application with C# 5.0 containing a method named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 with the following requirements:</a:t>
            </a:r>
          </a:p>
          <a:p>
            <a:pPr lvl="1"/>
            <a:r>
              <a:rPr lang="en-US" sz="1800" dirty="0" smtClean="0"/>
              <a:t>The application must remain responsive with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800" dirty="0" smtClean="0"/>
              <a:t>executes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800" dirty="0" smtClean="0"/>
              <a:t>method set the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_text</a:t>
            </a:r>
            <a:r>
              <a:rPr lang="en-US" sz="1800" dirty="0" smtClean="0"/>
              <a:t> member to the first line of the response</a:t>
            </a:r>
          </a:p>
          <a:p>
            <a:r>
              <a:rPr lang="en-US" sz="2000" dirty="0" smtClean="0"/>
              <a:t>Which code segments should be added?</a:t>
            </a:r>
            <a:endParaRPr lang="en-US" sz="2200" dirty="0" smtClean="0"/>
          </a:p>
          <a:p>
            <a:endParaRPr lang="en-US" sz="2000" dirty="0" smtClean="0"/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01 public                      void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WebResponse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 )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02 { 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03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r.GetResponseStream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);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04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_text =                   sr.                     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05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await	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ReadLine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ReadToEnd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Task	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ReadLineAsync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	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ReadToEndAsync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		Task&lt;string&gt;</a:t>
            </a:r>
          </a:p>
          <a:p>
            <a:endParaRPr lang="en-US" sz="1800" dirty="0" smtClean="0"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Question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2884705" y="5560627"/>
            <a:ext cx="751191" cy="2446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" name="Rectangle 4"/>
          <p:cNvSpPr/>
          <p:nvPr/>
        </p:nvSpPr>
        <p:spPr>
          <a:xfrm>
            <a:off x="1835696" y="3573017"/>
            <a:ext cx="2520280" cy="21602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/>
          <p:cNvSpPr/>
          <p:nvPr/>
        </p:nvSpPr>
        <p:spPr>
          <a:xfrm>
            <a:off x="2306010" y="4365104"/>
            <a:ext cx="2193982" cy="24059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/>
          <p:cNvSpPr/>
          <p:nvPr/>
        </p:nvSpPr>
        <p:spPr>
          <a:xfrm>
            <a:off x="5000346" y="4365104"/>
            <a:ext cx="2520280" cy="24059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/>
          <p:cNvSpPr/>
          <p:nvPr/>
        </p:nvSpPr>
        <p:spPr>
          <a:xfrm>
            <a:off x="1062801" y="5249017"/>
            <a:ext cx="751191" cy="3116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Rectangle 8"/>
          <p:cNvSpPr/>
          <p:nvPr/>
        </p:nvSpPr>
        <p:spPr>
          <a:xfrm>
            <a:off x="4706609" y="5560627"/>
            <a:ext cx="2025631" cy="2446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6914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8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err="1" smtClean="0"/>
              <a:t>Task</a:t>
            </a:r>
            <a:r>
              <a:rPr lang="da-DK" sz="2000" dirty="0" smtClean="0"/>
              <a:t> Parallel Library (TPL)</a:t>
            </a:r>
          </a:p>
          <a:p>
            <a:pPr lvl="1"/>
            <a:r>
              <a:rPr lang="da-DK" sz="1800" dirty="0" err="1" smtClean="0"/>
              <a:t>Was</a:t>
            </a:r>
            <a:r>
              <a:rPr lang="da-DK" sz="1800" dirty="0" smtClean="0"/>
              <a:t> </a:t>
            </a:r>
            <a:r>
              <a:rPr lang="da-DK" sz="1800" dirty="0" err="1" smtClean="0"/>
              <a:t>introduced</a:t>
            </a:r>
            <a:r>
              <a:rPr lang="da-DK" sz="1800" dirty="0" smtClean="0"/>
              <a:t> in .NET 4.0</a:t>
            </a:r>
          </a:p>
          <a:p>
            <a:pPr lvl="1"/>
            <a:r>
              <a:rPr lang="da-DK" sz="1800" dirty="0" err="1" smtClean="0"/>
              <a:t>Enhanced</a:t>
            </a:r>
            <a:r>
              <a:rPr lang="da-DK" sz="1800" dirty="0" smtClean="0"/>
              <a:t> in .NET 4.5</a:t>
            </a:r>
          </a:p>
          <a:p>
            <a:pPr lvl="2"/>
            <a:r>
              <a:rPr lang="da-DK" sz="1600" dirty="0" smtClean="0"/>
              <a:t>Special </a:t>
            </a:r>
            <a:r>
              <a:rPr lang="da-DK" sz="1600" dirty="0" err="1" smtClean="0"/>
              <a:t>keywords</a:t>
            </a:r>
            <a:r>
              <a:rPr lang="da-DK" sz="1600" dirty="0" smtClean="0"/>
              <a:t> </a:t>
            </a:r>
            <a:r>
              <a:rPr lang="da-DK" sz="1600" dirty="0" err="1" smtClean="0"/>
              <a:t>are</a:t>
            </a:r>
            <a:r>
              <a:rPr lang="da-DK" sz="1600" dirty="0" smtClean="0"/>
              <a:t> </a:t>
            </a:r>
            <a:r>
              <a:rPr lang="da-DK" sz="1600" dirty="0" err="1" smtClean="0"/>
              <a:t>included</a:t>
            </a:r>
            <a:r>
              <a:rPr lang="da-DK" sz="1600" dirty="0" smtClean="0"/>
              <a:t> in C# 5.0</a:t>
            </a:r>
          </a:p>
          <a:p>
            <a:pPr lvl="1"/>
            <a:endParaRPr lang="da-DK" sz="1800" dirty="0"/>
          </a:p>
          <a:p>
            <a:r>
              <a:rPr lang="da-DK" sz="2000" dirty="0" smtClean="0"/>
              <a:t>Features</a:t>
            </a:r>
          </a:p>
          <a:p>
            <a:pPr lvl="1"/>
            <a:r>
              <a:rPr lang="da-DK" sz="1800" dirty="0" err="1" smtClean="0"/>
              <a:t>Task</a:t>
            </a:r>
            <a:r>
              <a:rPr lang="da-DK" sz="1800" dirty="0" smtClean="0"/>
              <a:t> </a:t>
            </a:r>
            <a:r>
              <a:rPr lang="da-DK" sz="1800" dirty="0" err="1" smtClean="0"/>
              <a:t>Parallelism</a:t>
            </a:r>
            <a:endParaRPr lang="da-DK" sz="1800" dirty="0" smtClean="0"/>
          </a:p>
          <a:p>
            <a:pPr lvl="1"/>
            <a:r>
              <a:rPr lang="da-DK" sz="1800" dirty="0" smtClean="0"/>
              <a:t>Data </a:t>
            </a:r>
            <a:r>
              <a:rPr lang="da-DK" sz="1800" dirty="0" err="1" smtClean="0"/>
              <a:t>Parallelism</a:t>
            </a:r>
            <a:endParaRPr lang="da-DK" sz="1800" dirty="0" smtClean="0"/>
          </a:p>
          <a:p>
            <a:pPr lvl="1"/>
            <a:r>
              <a:rPr lang="da-DK" sz="1800" dirty="0" smtClean="0"/>
              <a:t>Parallel LINQ</a:t>
            </a:r>
          </a:p>
          <a:p>
            <a:pPr lvl="1"/>
            <a:r>
              <a:rPr lang="da-DK" sz="1800" dirty="0" smtClean="0"/>
              <a:t>Thread-</a:t>
            </a:r>
            <a:r>
              <a:rPr lang="da-DK" sz="1800" dirty="0" err="1" smtClean="0"/>
              <a:t>safe</a:t>
            </a:r>
            <a:r>
              <a:rPr lang="da-DK" sz="1800" dirty="0" smtClean="0"/>
              <a:t> </a:t>
            </a:r>
            <a:r>
              <a:rPr lang="da-DK" sz="1800" dirty="0" err="1" smtClean="0"/>
              <a:t>collections</a:t>
            </a:r>
            <a:endParaRPr lang="da-DK" sz="1800" dirty="0" smtClean="0"/>
          </a:p>
          <a:p>
            <a:pPr lvl="1"/>
            <a:endParaRPr lang="da-DK" sz="1800" dirty="0"/>
          </a:p>
          <a:p>
            <a:pPr lvl="3"/>
            <a:endParaRPr lang="da-DK" sz="1400" dirty="0"/>
          </a:p>
          <a:p>
            <a:r>
              <a:rPr lang="da-DK" sz="2000" dirty="0" err="1" smtClean="0"/>
              <a:t>Emerging</a:t>
            </a:r>
            <a:r>
              <a:rPr lang="da-DK" sz="2000" dirty="0" smtClean="0"/>
              <a:t> </a:t>
            </a:r>
            <a:r>
              <a:rPr lang="da-DK" sz="2000" dirty="0"/>
              <a:t>trends </a:t>
            </a:r>
            <a:r>
              <a:rPr lang="da-DK" sz="2000" dirty="0" err="1"/>
              <a:t>leverage</a:t>
            </a:r>
            <a:r>
              <a:rPr lang="da-DK" sz="2000" dirty="0"/>
              <a:t> </a:t>
            </a:r>
            <a:r>
              <a:rPr lang="da-DK" sz="2000" dirty="0" err="1"/>
              <a:t>parallelism</a:t>
            </a:r>
            <a:r>
              <a:rPr lang="da-DK" sz="2000" dirty="0"/>
              <a:t>! </a:t>
            </a:r>
            <a:r>
              <a:rPr lang="da-DK" sz="2000" dirty="0" err="1"/>
              <a:t>Also</a:t>
            </a:r>
            <a:r>
              <a:rPr lang="da-DK" sz="2000" dirty="0"/>
              <a:t> .NET!</a:t>
            </a:r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Task</a:t>
            </a:r>
            <a:r>
              <a:rPr lang="da-DK" dirty="0" smtClean="0"/>
              <a:t> Parallel Library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0304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The </a:t>
            </a:r>
            <a:r>
              <a:rPr lang="da-DK" sz="2000" dirty="0" err="1" smtClean="0"/>
              <a:t>Task</a:t>
            </a:r>
            <a:r>
              <a:rPr lang="da-DK" sz="2000" dirty="0" smtClean="0"/>
              <a:t> </a:t>
            </a:r>
            <a:r>
              <a:rPr lang="da-DK" sz="2000" dirty="0" err="1" smtClean="0"/>
              <a:t>class</a:t>
            </a:r>
            <a:r>
              <a:rPr lang="da-DK" sz="2000" dirty="0" smtClean="0"/>
              <a:t> </a:t>
            </a:r>
            <a:r>
              <a:rPr lang="da-DK" sz="2000" dirty="0" err="1" smtClean="0"/>
              <a:t>captures</a:t>
            </a:r>
            <a:r>
              <a:rPr lang="da-DK" sz="2000" dirty="0" smtClean="0"/>
              <a:t> a unit of </a:t>
            </a:r>
            <a:r>
              <a:rPr lang="da-DK" sz="2000" dirty="0" err="1" smtClean="0"/>
              <a:t>computation</a:t>
            </a:r>
            <a:endParaRPr lang="da-DK" sz="2000" dirty="0" smtClean="0"/>
          </a:p>
          <a:p>
            <a:endParaRPr lang="da-DK" sz="2000" dirty="0"/>
          </a:p>
          <a:p>
            <a:r>
              <a:rPr lang="da-DK" sz="2000" dirty="0" err="1" smtClean="0"/>
              <a:t>Initialized</a:t>
            </a:r>
            <a:r>
              <a:rPr lang="da-DK" sz="2000" dirty="0" smtClean="0"/>
              <a:t> from </a:t>
            </a:r>
            <a:r>
              <a:rPr lang="da-DK" sz="2000" dirty="0" err="1" smtClean="0"/>
              <a:t>constructor</a:t>
            </a:r>
            <a:r>
              <a:rPr lang="da-DK" sz="2000" dirty="0" smtClean="0"/>
              <a:t> </a:t>
            </a:r>
            <a:r>
              <a:rPr lang="da-DK" sz="2000" dirty="0" err="1" smtClean="0"/>
              <a:t>using</a:t>
            </a:r>
            <a:r>
              <a:rPr lang="da-DK" sz="2000" dirty="0" smtClean="0"/>
              <a:t> a </a:t>
            </a:r>
            <a:r>
              <a:rPr lang="da-DK" sz="2000" dirty="0" err="1" smtClean="0"/>
              <a:t>computation</a:t>
            </a:r>
            <a:r>
              <a:rPr lang="da-DK" sz="2000" dirty="0" smtClean="0"/>
              <a:t> </a:t>
            </a:r>
            <a:r>
              <a:rPr lang="da-DK" sz="2000" dirty="0" err="1" smtClean="0"/>
              <a:t>described</a:t>
            </a:r>
            <a:r>
              <a:rPr lang="da-DK" sz="2000" dirty="0" smtClean="0"/>
              <a:t> by</a:t>
            </a:r>
          </a:p>
          <a:p>
            <a:pPr lvl="1"/>
            <a:r>
              <a:rPr lang="da-DK" sz="1800" dirty="0" smtClean="0"/>
              <a:t>Action delegate</a:t>
            </a:r>
          </a:p>
          <a:p>
            <a:pPr lvl="1"/>
            <a:r>
              <a:rPr lang="da-DK" sz="1800" dirty="0" err="1" smtClean="0"/>
              <a:t>Anonymous</a:t>
            </a:r>
            <a:r>
              <a:rPr lang="da-DK" sz="1800" dirty="0" smtClean="0"/>
              <a:t> </a:t>
            </a:r>
            <a:r>
              <a:rPr lang="da-DK" sz="1800" dirty="0" err="1" smtClean="0"/>
              <a:t>method</a:t>
            </a:r>
            <a:endParaRPr lang="da-DK" sz="1800" dirty="0" smtClean="0"/>
          </a:p>
          <a:p>
            <a:pPr lvl="1"/>
            <a:r>
              <a:rPr lang="da-DK" sz="1800" dirty="0" err="1" smtClean="0"/>
              <a:t>Lambda</a:t>
            </a:r>
            <a:r>
              <a:rPr lang="da-DK" sz="1800" dirty="0" smtClean="0"/>
              <a:t> </a:t>
            </a:r>
            <a:r>
              <a:rPr lang="da-DK" sz="1800" dirty="0" err="1" smtClean="0"/>
              <a:t>expression</a:t>
            </a:r>
            <a:r>
              <a:rPr lang="da-DK" sz="1800" dirty="0" smtClean="0"/>
              <a:t> (</a:t>
            </a:r>
            <a:r>
              <a:rPr lang="da-DK" sz="1800" dirty="0" err="1" smtClean="0"/>
              <a:t>usually</a:t>
            </a:r>
            <a:r>
              <a:rPr lang="da-DK" sz="1800" dirty="0" smtClean="0"/>
              <a:t> </a:t>
            </a:r>
            <a:r>
              <a:rPr lang="da-DK" sz="1800" dirty="0" err="1" smtClean="0"/>
              <a:t>preferred</a:t>
            </a:r>
            <a:r>
              <a:rPr lang="da-DK" sz="1800" dirty="0" smtClean="0"/>
              <a:t>)</a:t>
            </a:r>
          </a:p>
          <a:p>
            <a:pPr lvl="1"/>
            <a:endParaRPr lang="da-DK" sz="1800" dirty="0"/>
          </a:p>
          <a:p>
            <a:pPr lvl="1"/>
            <a:endParaRPr lang="da-DK" sz="1800" dirty="0" smtClean="0"/>
          </a:p>
          <a:p>
            <a:pPr lvl="1"/>
            <a:endParaRPr lang="da-DK" sz="1800" dirty="0"/>
          </a:p>
          <a:p>
            <a:pPr lvl="1"/>
            <a:endParaRPr lang="da-DK" sz="1800" dirty="0" smtClean="0"/>
          </a:p>
          <a:p>
            <a:pPr lvl="1"/>
            <a:endParaRPr lang="da-DK" sz="1600" dirty="0"/>
          </a:p>
          <a:p>
            <a:r>
              <a:rPr lang="da-DK" sz="2000" dirty="0" smtClean="0"/>
              <a:t>Note: </a:t>
            </a:r>
            <a:r>
              <a:rPr lang="da-DK" sz="2000" dirty="0" err="1" smtClean="0"/>
              <a:t>Does</a:t>
            </a:r>
            <a:r>
              <a:rPr lang="da-DK" sz="2000" dirty="0" smtClean="0"/>
              <a:t> not run </a:t>
            </a:r>
            <a:r>
              <a:rPr lang="da-DK" sz="2000" dirty="0" err="1" smtClean="0"/>
              <a:t>automatically</a:t>
            </a:r>
            <a:r>
              <a:rPr lang="da-DK" sz="2000" dirty="0"/>
              <a:t> </a:t>
            </a:r>
            <a:r>
              <a:rPr lang="da-DK" sz="2000" dirty="0" err="1" smtClean="0"/>
              <a:t>when</a:t>
            </a:r>
            <a:r>
              <a:rPr lang="da-DK" sz="2000" dirty="0" smtClean="0"/>
              <a:t> </a:t>
            </a:r>
            <a:r>
              <a:rPr lang="da-DK" sz="2000" dirty="0" err="1" smtClean="0"/>
              <a:t>created</a:t>
            </a:r>
            <a:r>
              <a:rPr lang="da-DK" sz="2000" dirty="0" smtClean="0"/>
              <a:t>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Creating</a:t>
            </a:r>
            <a:r>
              <a:rPr lang="da-DK" dirty="0" smtClean="0"/>
              <a:t> </a:t>
            </a:r>
            <a:r>
              <a:rPr lang="da-DK" dirty="0" err="1" smtClean="0"/>
              <a:t>Tasks</a:t>
            </a:r>
            <a:endParaRPr lang="da-DK" dirty="0"/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3672301"/>
            <a:ext cx="8136904" cy="98083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Task( ()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=&gt;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 "Hello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World from Task Parallel Library" )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da-DK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71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Three </a:t>
            </a:r>
            <a:r>
              <a:rPr lang="da-DK" sz="2000" dirty="0" err="1" smtClean="0"/>
              <a:t>approaches</a:t>
            </a:r>
            <a:r>
              <a:rPr lang="da-DK" sz="2000" dirty="0" smtClean="0"/>
              <a:t> to </a:t>
            </a:r>
            <a:r>
              <a:rPr lang="da-DK" sz="2000" dirty="0" err="1" smtClean="0"/>
              <a:t>starting</a:t>
            </a:r>
            <a:r>
              <a:rPr lang="da-DK" sz="2000" dirty="0" smtClean="0"/>
              <a:t> </a:t>
            </a:r>
            <a:r>
              <a:rPr lang="da-DK" sz="2000" dirty="0" err="1" smtClean="0"/>
              <a:t>tasks</a:t>
            </a:r>
            <a:endParaRPr lang="da-DK" sz="2000" dirty="0" smtClean="0"/>
          </a:p>
          <a:p>
            <a:pPr lvl="1"/>
            <a:r>
              <a:rPr lang="da-DK" sz="1800" dirty="0" err="1" smtClean="0"/>
              <a:t>Create</a:t>
            </a:r>
            <a:r>
              <a:rPr lang="da-DK" sz="1800" dirty="0" smtClean="0"/>
              <a:t>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da-DK" sz="1800" dirty="0" smtClean="0"/>
              <a:t> </a:t>
            </a:r>
            <a:r>
              <a:rPr lang="da-DK" sz="1800" dirty="0" err="1" smtClean="0"/>
              <a:t>object</a:t>
            </a:r>
            <a:r>
              <a:rPr lang="da-DK" sz="1800" dirty="0" smtClean="0"/>
              <a:t> and </a:t>
            </a:r>
            <a:r>
              <a:rPr lang="da-DK" sz="1800" dirty="0" err="1" smtClean="0"/>
              <a:t>invoke</a:t>
            </a:r>
            <a:r>
              <a:rPr lang="da-DK" sz="1800" dirty="0" smtClean="0"/>
              <a:t>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Task.Start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dirty="0" err="1" smtClean="0"/>
              <a:t>Use</a:t>
            </a:r>
            <a:r>
              <a:rPr lang="da-DK" sz="1800" dirty="0" smtClean="0"/>
              <a:t>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Task.Factory.StartNew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1800" dirty="0" smtClean="0"/>
              <a:t> 		</a:t>
            </a:r>
            <a:r>
              <a:rPr lang="da-DK" sz="1800" dirty="0" err="1" smtClean="0"/>
              <a:t>static</a:t>
            </a:r>
            <a:endParaRPr lang="da-DK" sz="1800" dirty="0" smtClean="0"/>
          </a:p>
          <a:p>
            <a:pPr lvl="1"/>
            <a:r>
              <a:rPr lang="da-DK" sz="1800" dirty="0" err="1" smtClean="0"/>
              <a:t>Use</a:t>
            </a:r>
            <a:r>
              <a:rPr lang="da-DK" sz="1800" dirty="0" smtClean="0"/>
              <a:t>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Task.Run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1800" dirty="0" smtClean="0"/>
              <a:t> 				</a:t>
            </a:r>
            <a:r>
              <a:rPr lang="da-DK" sz="1800" dirty="0" err="1" smtClean="0"/>
              <a:t>static</a:t>
            </a:r>
            <a:endParaRPr lang="da-DK" sz="1800" dirty="0" smtClean="0"/>
          </a:p>
          <a:p>
            <a:pPr lvl="1"/>
            <a:endParaRPr lang="da-DK" sz="1800" dirty="0"/>
          </a:p>
          <a:p>
            <a:pPr lvl="1"/>
            <a:endParaRPr lang="da-DK" sz="1800" dirty="0" smtClean="0"/>
          </a:p>
          <a:p>
            <a:pPr lvl="1"/>
            <a:endParaRPr lang="da-DK" sz="1800" dirty="0"/>
          </a:p>
          <a:p>
            <a:pPr lvl="1"/>
            <a:endParaRPr lang="da-DK" sz="1800" dirty="0" smtClean="0"/>
          </a:p>
          <a:p>
            <a:pPr lvl="1"/>
            <a:endParaRPr lang="da-DK" sz="1800" dirty="0"/>
          </a:p>
          <a:p>
            <a:pPr lvl="1"/>
            <a:endParaRPr lang="da-DK" sz="18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Usually</a:t>
            </a:r>
            <a:r>
              <a:rPr lang="da-DK" sz="2000" dirty="0" smtClean="0"/>
              <a:t> </a:t>
            </a:r>
            <a:r>
              <a:rPr lang="da-DK" sz="2000" dirty="0" err="1" smtClean="0"/>
              <a:t>one</a:t>
            </a:r>
            <a:r>
              <a:rPr lang="da-DK" sz="2000" dirty="0" smtClean="0"/>
              <a:t> of the last </a:t>
            </a:r>
            <a:r>
              <a:rPr lang="da-DK" sz="2000" dirty="0" err="1" smtClean="0"/>
              <a:t>two</a:t>
            </a:r>
            <a:r>
              <a:rPr lang="da-DK" sz="2000" dirty="0" smtClean="0"/>
              <a:t> options is </a:t>
            </a:r>
            <a:r>
              <a:rPr lang="da-DK" sz="2000" dirty="0" err="1" smtClean="0"/>
              <a:t>employed</a:t>
            </a:r>
            <a:endParaRPr lang="da-DK" sz="2000" dirty="0" smtClean="0"/>
          </a:p>
          <a:p>
            <a:pPr marL="109728" indent="0">
              <a:buNone/>
            </a:pPr>
            <a:endParaRPr lang="da-DK" sz="2000" dirty="0"/>
          </a:p>
          <a:p>
            <a:endParaRPr lang="da-DK" sz="2000" dirty="0" smtClean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Task</a:t>
            </a:r>
            <a:r>
              <a:rPr lang="da-DK" dirty="0" smtClean="0"/>
              <a:t> </a:t>
            </a:r>
            <a:r>
              <a:rPr lang="da-DK" dirty="0" err="1" smtClean="0"/>
              <a:t>Execution</a:t>
            </a:r>
            <a:endParaRPr lang="da-DK" dirty="0"/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98376" y="2852936"/>
            <a:ext cx="8136904" cy="201622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Task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Task.Factory.StartNew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() =&gt;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for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1 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 100 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+= 2 )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"\t" +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9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/>
              <a:t>Tasks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be</a:t>
            </a:r>
            <a:r>
              <a:rPr lang="da-DK" sz="2000" dirty="0"/>
              <a:t> </a:t>
            </a:r>
            <a:r>
              <a:rPr lang="da-DK" sz="2000" dirty="0" err="1"/>
              <a:t>awaited</a:t>
            </a:r>
            <a:endParaRPr lang="da-DK" sz="2000" dirty="0"/>
          </a:p>
          <a:p>
            <a:pPr lvl="1"/>
            <a:r>
              <a:rPr lang="da-DK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Task.Wait</a:t>
            </a:r>
            <a:r>
              <a:rPr lang="da-DK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1800" dirty="0"/>
              <a:t>					</a:t>
            </a:r>
          </a:p>
          <a:p>
            <a:pPr lvl="1"/>
            <a:r>
              <a:rPr lang="da-DK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Task.WaitAny</a:t>
            </a:r>
            <a:r>
              <a:rPr lang="da-DK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1800" dirty="0"/>
              <a:t>				</a:t>
            </a:r>
            <a:r>
              <a:rPr lang="da-DK" sz="1800" dirty="0" err="1" smtClean="0"/>
              <a:t>static</a:t>
            </a:r>
            <a:endParaRPr lang="da-DK" sz="1800" dirty="0"/>
          </a:p>
          <a:p>
            <a:pPr lvl="1"/>
            <a:r>
              <a:rPr lang="da-DK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Task.WaitAll</a:t>
            </a:r>
            <a:r>
              <a:rPr lang="da-DK" sz="18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a-DK" sz="1800" dirty="0"/>
              <a:t>				</a:t>
            </a:r>
            <a:r>
              <a:rPr lang="da-DK" sz="1800" dirty="0" err="1" smtClean="0"/>
              <a:t>static</a:t>
            </a:r>
            <a:endParaRPr lang="da-DK" sz="1800" dirty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Waiting for </a:t>
            </a:r>
            <a:r>
              <a:rPr lang="da-DK" dirty="0" err="1" smtClean="0"/>
              <a:t>Task</a:t>
            </a:r>
            <a:r>
              <a:rPr lang="da-DK" dirty="0" smtClean="0"/>
              <a:t> </a:t>
            </a:r>
            <a:r>
              <a:rPr lang="da-DK" dirty="0" err="1" smtClean="0"/>
              <a:t>Completion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49896" y="2974504"/>
            <a:ext cx="8136904" cy="254272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Task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task1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...;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Task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task2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...;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Task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task3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...;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task1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.Wait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Task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.WaitAny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 task1, task2, task3 );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.WaitAll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 task1, task2, task3 );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485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</a:p>
          <a:p>
            <a:pPr lvl="1"/>
            <a:r>
              <a:rPr lang="da-DK" sz="1800" dirty="0" err="1" smtClean="0"/>
              <a:t>captures</a:t>
            </a:r>
            <a:r>
              <a:rPr lang="da-DK" sz="1800" dirty="0" smtClean="0"/>
              <a:t> a </a:t>
            </a:r>
            <a:r>
              <a:rPr lang="da-DK" sz="1800" dirty="0" err="1" smtClean="0"/>
              <a:t>task</a:t>
            </a:r>
            <a:r>
              <a:rPr lang="da-DK" sz="1800" dirty="0" smtClean="0"/>
              <a:t> </a:t>
            </a:r>
            <a:r>
              <a:rPr lang="da-DK" sz="1800" dirty="0" err="1" smtClean="0"/>
              <a:t>returning</a:t>
            </a:r>
            <a:r>
              <a:rPr lang="da-DK" sz="1800" dirty="0" smtClean="0"/>
              <a:t> a </a:t>
            </a:r>
            <a:r>
              <a:rPr lang="da-DK" sz="1800" dirty="0" err="1" smtClean="0"/>
              <a:t>result</a:t>
            </a:r>
            <a:r>
              <a:rPr lang="da-DK" sz="1800" dirty="0" smtClean="0"/>
              <a:t> of type 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endParaRPr lang="da-DK" sz="2000" dirty="0" smtClean="0"/>
          </a:p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Task.Run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&lt;T&gt;()</a:t>
            </a:r>
            <a:r>
              <a:rPr lang="da-DK" sz="2000" dirty="0" smtClean="0"/>
              <a:t> and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Task.StartNew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&lt;T&gt;()</a:t>
            </a:r>
            <a:r>
              <a:rPr lang="da-DK" sz="2000" dirty="0" smtClean="0"/>
              <a:t> </a:t>
            </a:r>
            <a:r>
              <a:rPr lang="da-DK" sz="2000" dirty="0" err="1" smtClean="0"/>
              <a:t>also</a:t>
            </a:r>
            <a:r>
              <a:rPr lang="da-DK" sz="2000" dirty="0" smtClean="0"/>
              <a:t> </a:t>
            </a:r>
            <a:r>
              <a:rPr lang="da-DK" sz="2000" dirty="0" err="1" smtClean="0"/>
              <a:t>exist</a:t>
            </a:r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Result</a:t>
            </a:r>
            <a:r>
              <a:rPr lang="da-DK" sz="2000" dirty="0" smtClean="0"/>
              <a:t>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explicitly</a:t>
            </a:r>
            <a:r>
              <a:rPr lang="da-DK" sz="2000" dirty="0" smtClean="0"/>
              <a:t> </a:t>
            </a:r>
            <a:r>
              <a:rPr lang="da-DK" sz="2000" dirty="0" err="1" smtClean="0"/>
              <a:t>retrieved</a:t>
            </a:r>
            <a:r>
              <a:rPr lang="da-DK" sz="2000" dirty="0" smtClean="0"/>
              <a:t> via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Task.Result</a:t>
            </a:r>
            <a:endParaRPr lang="da-DK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smtClean="0"/>
              <a:t>Note: This </a:t>
            </a:r>
            <a:r>
              <a:rPr lang="da-DK" sz="1800" dirty="0" err="1" smtClean="0"/>
              <a:t>property</a:t>
            </a:r>
            <a:r>
              <a:rPr lang="da-DK" sz="1800" dirty="0" smtClean="0"/>
              <a:t> is </a:t>
            </a:r>
            <a:r>
              <a:rPr lang="da-DK" sz="1800" dirty="0" err="1" smtClean="0"/>
              <a:t>blocks</a:t>
            </a:r>
            <a:r>
              <a:rPr lang="da-DK" sz="1800" dirty="0" smtClean="0"/>
              <a:t> </a:t>
            </a:r>
            <a:r>
              <a:rPr lang="da-DK" sz="1800" dirty="0" err="1" smtClean="0"/>
              <a:t>when</a:t>
            </a:r>
            <a:r>
              <a:rPr lang="da-DK" sz="1800" dirty="0" smtClean="0"/>
              <a:t> </a:t>
            </a:r>
            <a:r>
              <a:rPr lang="da-DK" sz="1800" dirty="0" err="1" smtClean="0"/>
              <a:t>task</a:t>
            </a:r>
            <a:r>
              <a:rPr lang="da-DK" sz="1800" dirty="0" smtClean="0"/>
              <a:t> is not </a:t>
            </a:r>
            <a:r>
              <a:rPr lang="da-DK" sz="1800" dirty="0" err="1" smtClean="0"/>
              <a:t>yet</a:t>
            </a:r>
            <a:r>
              <a:rPr lang="da-DK" sz="1800" dirty="0" smtClean="0"/>
              <a:t> </a:t>
            </a:r>
            <a:r>
              <a:rPr lang="da-DK" sz="1800" dirty="0" err="1" smtClean="0"/>
              <a:t>completed</a:t>
            </a:r>
            <a:r>
              <a:rPr lang="da-DK" sz="1800" dirty="0" smtClean="0"/>
              <a:t>!</a:t>
            </a:r>
            <a:endParaRPr lang="da-DK" sz="1600" dirty="0" smtClean="0"/>
          </a:p>
          <a:p>
            <a:endParaRPr lang="da-DK" sz="2000" dirty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Tasks</a:t>
            </a:r>
            <a:r>
              <a:rPr lang="da-DK" dirty="0" smtClean="0"/>
              <a:t> with </a:t>
            </a:r>
            <a:r>
              <a:rPr lang="da-DK" dirty="0" err="1" smtClean="0"/>
              <a:t>Results</a:t>
            </a:r>
            <a:endParaRPr lang="da-DK" dirty="0"/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3246167"/>
            <a:ext cx="8136904" cy="99628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Task&lt;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DateTime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 =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Task.Run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DateTime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&gt;(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=&gt;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DateTime.Now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t.Result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02551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755984"/>
          </a:xfrm>
        </p:spPr>
        <p:txBody>
          <a:bodyPr>
            <a:normAutofit lnSpcReduction="10000"/>
          </a:bodyPr>
          <a:lstStyle/>
          <a:p>
            <a:r>
              <a:rPr lang="da-DK" sz="2000" dirty="0" err="1" smtClean="0"/>
              <a:t>Running</a:t>
            </a:r>
            <a:r>
              <a:rPr lang="da-DK" sz="2000" dirty="0" smtClean="0"/>
              <a:t> </a:t>
            </a:r>
            <a:r>
              <a:rPr lang="da-DK" sz="2000" dirty="0" err="1" smtClean="0"/>
              <a:t>tasks</a:t>
            </a:r>
            <a:r>
              <a:rPr lang="da-DK" sz="2000" dirty="0" smtClean="0"/>
              <a:t>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requested</a:t>
            </a:r>
            <a:r>
              <a:rPr lang="da-DK" sz="2000" dirty="0" smtClean="0"/>
              <a:t> </a:t>
            </a:r>
            <a:r>
              <a:rPr lang="da-DK" sz="2000" dirty="0" err="1" smtClean="0"/>
              <a:t>cancelled</a:t>
            </a:r>
            <a:endParaRPr lang="da-DK" sz="2000" dirty="0"/>
          </a:p>
          <a:p>
            <a:pPr lvl="1"/>
            <a:r>
              <a:rPr lang="da-DK" sz="1800" dirty="0" smtClean="0"/>
              <a:t>Signal </a:t>
            </a:r>
            <a:r>
              <a:rPr lang="da-DK" sz="1800" dirty="0" err="1" smtClean="0"/>
              <a:t>token</a:t>
            </a:r>
            <a:r>
              <a:rPr lang="da-DK" sz="1800" dirty="0" smtClean="0"/>
              <a:t> </a:t>
            </a:r>
            <a:r>
              <a:rPr lang="da-DK" sz="1800" dirty="0" err="1" smtClean="0"/>
              <a:t>created</a:t>
            </a:r>
            <a:r>
              <a:rPr lang="da-DK" sz="1800" dirty="0" smtClean="0"/>
              <a:t> by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CancellationTokenSource</a:t>
            </a:r>
            <a:r>
              <a:rPr lang="da-DK" sz="1800" dirty="0" smtClean="0">
                <a:cs typeface="Consolas" panose="020B0609020204030204" pitchFamily="49" charset="0"/>
              </a:rPr>
              <a:t> </a:t>
            </a:r>
            <a:r>
              <a:rPr lang="da-DK" sz="1800" dirty="0" err="1" smtClean="0">
                <a:cs typeface="Consolas" panose="020B0609020204030204" pitchFamily="49" charset="0"/>
              </a:rPr>
              <a:t>class</a:t>
            </a:r>
            <a:endParaRPr lang="da-DK" sz="1800" dirty="0" smtClean="0"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/>
              <a:t>Other</a:t>
            </a:r>
            <a:r>
              <a:rPr lang="da-DK" sz="1800" dirty="0" smtClean="0"/>
              <a:t> </a:t>
            </a:r>
            <a:r>
              <a:rPr lang="da-DK" sz="1800" dirty="0" err="1" smtClean="0"/>
              <a:t>code</a:t>
            </a:r>
            <a:r>
              <a:rPr lang="da-DK" sz="1800" dirty="0" smtClean="0"/>
              <a:t> signal </a:t>
            </a:r>
            <a:r>
              <a:rPr lang="da-DK" sz="1800" dirty="0" err="1" smtClean="0"/>
              <a:t>token</a:t>
            </a:r>
            <a:r>
              <a:rPr lang="da-DK" sz="1800" dirty="0" smtClean="0"/>
              <a:t> </a:t>
            </a:r>
            <a:r>
              <a:rPr lang="da-DK" sz="1800" dirty="0" err="1" smtClean="0"/>
              <a:t>supplied</a:t>
            </a:r>
            <a:r>
              <a:rPr lang="da-DK" sz="1800" dirty="0" smtClean="0"/>
              <a:t> to </a:t>
            </a:r>
            <a:r>
              <a:rPr lang="da-DK" sz="1800" dirty="0" err="1" smtClean="0"/>
              <a:t>task</a:t>
            </a:r>
            <a:endParaRPr lang="da-DK" sz="2000" dirty="0" smtClean="0"/>
          </a:p>
          <a:p>
            <a:r>
              <a:rPr lang="da-DK" sz="2000" dirty="0" err="1" smtClean="0"/>
              <a:t>Task</a:t>
            </a:r>
            <a:r>
              <a:rPr lang="da-DK" sz="2000" dirty="0" smtClean="0"/>
              <a:t> </a:t>
            </a:r>
            <a:r>
              <a:rPr lang="da-DK" sz="2000" dirty="0" err="1" smtClean="0"/>
              <a:t>method</a:t>
            </a:r>
            <a:r>
              <a:rPr lang="da-DK" sz="2000" dirty="0" smtClean="0"/>
              <a:t> </a:t>
            </a:r>
            <a:r>
              <a:rPr lang="da-DK" sz="2000" dirty="0" err="1" smtClean="0"/>
              <a:t>then</a:t>
            </a:r>
            <a:endParaRPr lang="da-DK" sz="2000" dirty="0"/>
          </a:p>
          <a:p>
            <a:pPr lvl="1"/>
            <a:r>
              <a:rPr lang="da-DK" sz="1800" dirty="0" smtClean="0"/>
              <a:t>Checks </a:t>
            </a:r>
            <a:r>
              <a:rPr lang="da-DK" sz="1800" dirty="0" err="1" smtClean="0"/>
              <a:t>if</a:t>
            </a:r>
            <a:r>
              <a:rPr lang="da-DK" sz="1800" dirty="0" smtClean="0"/>
              <a:t> </a:t>
            </a:r>
            <a:r>
              <a:rPr lang="da-DK" sz="1800" dirty="0" err="1" smtClean="0"/>
              <a:t>cancellation</a:t>
            </a:r>
            <a:r>
              <a:rPr lang="da-DK" sz="1800" dirty="0" smtClean="0"/>
              <a:t> is </a:t>
            </a:r>
            <a:r>
              <a:rPr lang="da-DK" sz="1800" dirty="0" err="1" smtClean="0"/>
              <a:t>requested</a:t>
            </a:r>
            <a:endParaRPr lang="da-DK" sz="1800" dirty="0" smtClean="0"/>
          </a:p>
          <a:p>
            <a:pPr lvl="1"/>
            <a:r>
              <a:rPr lang="da-DK" sz="1800" dirty="0" err="1" smtClean="0"/>
              <a:t>Throws</a:t>
            </a:r>
            <a:r>
              <a:rPr lang="da-DK" sz="1800" dirty="0" smtClean="0"/>
              <a:t>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OperationCanceledException</a:t>
            </a:r>
            <a:r>
              <a:rPr lang="da-DK" sz="1800" dirty="0" smtClean="0"/>
              <a:t> to accept </a:t>
            </a:r>
            <a:r>
              <a:rPr lang="da-DK" sz="1800" dirty="0" err="1" smtClean="0"/>
              <a:t>cancellation</a:t>
            </a:r>
            <a:endParaRPr lang="da-DK" sz="1800" dirty="0" smtClean="0"/>
          </a:p>
          <a:p>
            <a:endParaRPr lang="da-DK" sz="2200" dirty="0"/>
          </a:p>
          <a:p>
            <a:endParaRPr lang="da-DK" sz="2200" dirty="0" smtClean="0"/>
          </a:p>
          <a:p>
            <a:endParaRPr lang="da-DK" sz="2200" dirty="0"/>
          </a:p>
          <a:p>
            <a:endParaRPr lang="da-DK" sz="2200" dirty="0" smtClean="0"/>
          </a:p>
          <a:p>
            <a:endParaRPr lang="da-DK" sz="2200" dirty="0"/>
          </a:p>
          <a:p>
            <a:endParaRPr lang="da-DK" sz="2200" dirty="0" smtClean="0"/>
          </a:p>
          <a:p>
            <a:endParaRPr lang="da-DK" sz="2000" dirty="0" smtClean="0"/>
          </a:p>
          <a:p>
            <a:r>
              <a:rPr lang="da-DK" sz="2000" dirty="0" smtClean="0"/>
              <a:t>Check </a:t>
            </a:r>
            <a:r>
              <a:rPr lang="da-DK" sz="2000" dirty="0" err="1" smtClean="0"/>
              <a:t>task</a:t>
            </a:r>
            <a:r>
              <a:rPr lang="da-DK" sz="2000" dirty="0" smtClean="0"/>
              <a:t> </a:t>
            </a:r>
            <a:r>
              <a:rPr lang="da-DK" sz="2000" dirty="0" err="1" smtClean="0"/>
              <a:t>running</a:t>
            </a:r>
            <a:r>
              <a:rPr lang="da-DK" sz="2000" dirty="0" smtClean="0"/>
              <a:t> status via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Task.Status</a:t>
            </a:r>
            <a:endParaRPr lang="da-DK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1800" dirty="0" smtClean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Cancelling</a:t>
            </a:r>
            <a:r>
              <a:rPr lang="da-DK" dirty="0" smtClean="0"/>
              <a:t> </a:t>
            </a:r>
            <a:r>
              <a:rPr lang="da-DK" dirty="0" err="1" smtClean="0"/>
              <a:t>Tasks</a:t>
            </a:r>
            <a:endParaRPr lang="da-DK" dirty="0"/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7200" y="5791200"/>
            <a:ext cx="1219200" cy="12192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1560" y="3399890"/>
            <a:ext cx="6758408" cy="202183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task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Task.Factory.StartNew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() =&gt;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  ...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if(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token.IsCancellationRequested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throw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new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OperationCanceledException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 token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9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The 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da-DK" sz="2000" dirty="0" smtClean="0"/>
              <a:t> </a:t>
            </a:r>
            <a:r>
              <a:rPr lang="da-DK" sz="2000" dirty="0" err="1" smtClean="0"/>
              <a:t>class</a:t>
            </a:r>
            <a:r>
              <a:rPr lang="da-DK" sz="2000" dirty="0" smtClean="0"/>
              <a:t> </a:t>
            </a:r>
            <a:r>
              <a:rPr lang="da-DK" sz="2000" dirty="0" err="1" smtClean="0"/>
              <a:t>leverages</a:t>
            </a:r>
            <a:r>
              <a:rPr lang="da-DK" sz="2000" dirty="0" smtClean="0"/>
              <a:t> data </a:t>
            </a:r>
            <a:r>
              <a:rPr lang="da-DK" sz="2000" dirty="0" err="1" smtClean="0"/>
              <a:t>parallelism</a:t>
            </a:r>
            <a:endParaRPr lang="da-DK" sz="2000" dirty="0" smtClean="0"/>
          </a:p>
          <a:p>
            <a:endParaRPr lang="da-DK" sz="2000" dirty="0"/>
          </a:p>
          <a:p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Parallel.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Invoke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1800" dirty="0">
                <a:cs typeface="Consolas" panose="020B0609020204030204" pitchFamily="49" charset="0"/>
              </a:rPr>
              <a:t> </a:t>
            </a:r>
            <a:r>
              <a:rPr lang="da-DK" sz="1800" dirty="0" err="1" smtClean="0">
                <a:cs typeface="Consolas" panose="020B0609020204030204" pitchFamily="49" charset="0"/>
              </a:rPr>
              <a:t>i</a:t>
            </a:r>
            <a:r>
              <a:rPr lang="da-DK" sz="1800" dirty="0" err="1" smtClean="0"/>
              <a:t>nvokes</a:t>
            </a:r>
            <a:r>
              <a:rPr lang="da-DK" sz="1800" dirty="0" smtClean="0"/>
              <a:t> actions in parallel</a:t>
            </a:r>
          </a:p>
          <a:p>
            <a:pPr lvl="1"/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For()</a:t>
            </a:r>
            <a:r>
              <a:rPr lang="da-DK" sz="1800" dirty="0" smtClean="0"/>
              <a:t> is a parallel 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a-DK" sz="1800" dirty="0" smtClean="0"/>
              <a:t>-loop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1800" dirty="0" smtClean="0"/>
              <a:t> is a parallel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da-DK" sz="1800" dirty="0" smtClean="0"/>
              <a:t>-loop</a:t>
            </a:r>
          </a:p>
          <a:p>
            <a:pPr lvl="1"/>
            <a:endParaRPr lang="da-DK" sz="1800" dirty="0"/>
          </a:p>
          <a:p>
            <a:pPr lvl="1"/>
            <a:endParaRPr lang="da-DK" sz="1800" dirty="0" smtClean="0"/>
          </a:p>
          <a:p>
            <a:pPr lvl="1"/>
            <a:endParaRPr lang="da-DK" sz="1800" dirty="0"/>
          </a:p>
          <a:p>
            <a:pPr lvl="1"/>
            <a:endParaRPr lang="da-DK" sz="1800" dirty="0" smtClean="0"/>
          </a:p>
          <a:p>
            <a:pPr lvl="1"/>
            <a:endParaRPr lang="da-DK" sz="1800" dirty="0"/>
          </a:p>
          <a:p>
            <a:pPr lvl="1"/>
            <a:endParaRPr lang="da-DK" sz="1800" dirty="0" smtClean="0"/>
          </a:p>
          <a:p>
            <a:r>
              <a:rPr lang="da-DK" sz="2200" dirty="0" smtClean="0"/>
              <a:t>Developer’s </a:t>
            </a:r>
            <a:r>
              <a:rPr lang="da-DK" sz="2200" dirty="0" err="1" smtClean="0"/>
              <a:t>responsibility</a:t>
            </a:r>
            <a:r>
              <a:rPr lang="da-DK" sz="2200" dirty="0" smtClean="0"/>
              <a:t> </a:t>
            </a:r>
            <a:r>
              <a:rPr lang="da-DK" sz="2200" dirty="0" err="1" smtClean="0"/>
              <a:t>that</a:t>
            </a:r>
            <a:r>
              <a:rPr lang="da-DK" sz="2200" dirty="0" smtClean="0"/>
              <a:t> </a:t>
            </a:r>
            <a:r>
              <a:rPr lang="da-DK" sz="2200" dirty="0" err="1" smtClean="0"/>
              <a:t>iterations</a:t>
            </a:r>
            <a:r>
              <a:rPr lang="da-DK" sz="2200" dirty="0" smtClean="0"/>
              <a:t> </a:t>
            </a:r>
            <a:r>
              <a:rPr lang="da-DK" sz="2200" dirty="0" err="1" smtClean="0"/>
              <a:t>are</a:t>
            </a:r>
            <a:r>
              <a:rPr lang="da-DK" sz="2200" dirty="0" smtClean="0"/>
              <a:t> in </a:t>
            </a:r>
            <a:r>
              <a:rPr lang="da-DK" sz="2200" dirty="0" err="1" smtClean="0"/>
              <a:t>fact</a:t>
            </a:r>
            <a:r>
              <a:rPr lang="da-DK" sz="2200" dirty="0" smtClean="0"/>
              <a:t> independent</a:t>
            </a:r>
          </a:p>
          <a:p>
            <a:pPr lvl="1"/>
            <a:endParaRPr lang="da-DK" sz="1800" dirty="0"/>
          </a:p>
          <a:p>
            <a:endParaRPr lang="da-DK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da-DK" dirty="0" smtClean="0"/>
              <a:t> Class</a:t>
            </a:r>
            <a:endParaRPr lang="da-DK" dirty="0"/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98848" y="3616963"/>
            <a:ext cx="6758408" cy="146822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Parallel.For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( 0, 1000,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=&gt;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string.Format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"Executing number {0,4}...",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917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12988</TotalTime>
  <Words>1150</Words>
  <Application>Microsoft Macintosh PowerPoint</Application>
  <PresentationFormat>On-screen Show (4:3)</PresentationFormat>
  <Paragraphs>334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Consolas</vt:lpstr>
      <vt:lpstr>Segoe UI Light</vt:lpstr>
      <vt:lpstr>Times</vt:lpstr>
      <vt:lpstr>Wingdings 2</vt:lpstr>
      <vt:lpstr>Wingdings 3</vt:lpstr>
      <vt:lpstr>Arial</vt:lpstr>
      <vt:lpstr>Concourse</vt:lpstr>
      <vt:lpstr>Module 13  ”Asynchronous   Programming”</vt:lpstr>
      <vt:lpstr>Agenda</vt:lpstr>
      <vt:lpstr>Task Parallel Library</vt:lpstr>
      <vt:lpstr>Creating Tasks</vt:lpstr>
      <vt:lpstr>Task Execution</vt:lpstr>
      <vt:lpstr>Waiting for Task Completion</vt:lpstr>
      <vt:lpstr>Tasks with Results</vt:lpstr>
      <vt:lpstr>Cancelling Tasks</vt:lpstr>
      <vt:lpstr>The Parallel Class</vt:lpstr>
      <vt:lpstr>Parallel LINQ</vt:lpstr>
      <vt:lpstr>Agenda</vt:lpstr>
      <vt:lpstr>Combining Tasks</vt:lpstr>
      <vt:lpstr>Task Exceptions</vt:lpstr>
      <vt:lpstr>C# 5.0 await Operator</vt:lpstr>
      <vt:lpstr>C# 5.0 async Modifier</vt:lpstr>
      <vt:lpstr>Exceptions Thrown by Tasks and Awaitable Methods</vt:lpstr>
      <vt:lpstr>Tasks and Asynchronous Programming Model</vt:lpstr>
      <vt:lpstr>Agenda</vt:lpstr>
      <vt:lpstr>Synchronizing Tasks</vt:lpstr>
      <vt:lpstr>The Monitor Class</vt:lpstr>
      <vt:lpstr>Concurrent Collections</vt:lpstr>
      <vt:lpstr>Quiz: Asynchronous Programming – Right or Wrong?</vt:lpstr>
      <vt:lpstr>Summary</vt:lpstr>
      <vt:lpstr>Question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70-483 Programming in C# 5.0</dc:title>
  <dc:subject>13 - Asynchronous Programming</dc:subject>
  <dc:creator>Jesper Gulmann Henriksen</dc:creator>
  <cp:lastModifiedBy>Martin Esmann</cp:lastModifiedBy>
  <cp:revision>1923</cp:revision>
  <dcterms:created xsi:type="dcterms:W3CDTF">2009-04-01T20:01:27Z</dcterms:created>
  <dcterms:modified xsi:type="dcterms:W3CDTF">2017-05-13T14:42:27Z</dcterms:modified>
</cp:coreProperties>
</file>