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56" r:id="rId2"/>
    <p:sldId id="1297" r:id="rId3"/>
    <p:sldId id="1298" r:id="rId4"/>
    <p:sldId id="1299" r:id="rId5"/>
    <p:sldId id="1300" r:id="rId6"/>
    <p:sldId id="1301" r:id="rId7"/>
    <p:sldId id="1302" r:id="rId8"/>
    <p:sldId id="1303" r:id="rId9"/>
    <p:sldId id="1304" r:id="rId10"/>
    <p:sldId id="1333" r:id="rId11"/>
    <p:sldId id="1309" r:id="rId12"/>
    <p:sldId id="1310" r:id="rId13"/>
    <p:sldId id="1311" r:id="rId14"/>
    <p:sldId id="1312" r:id="rId15"/>
    <p:sldId id="1313" r:id="rId16"/>
    <p:sldId id="1314" r:id="rId17"/>
    <p:sldId id="1315" r:id="rId18"/>
    <p:sldId id="1334" r:id="rId19"/>
    <p:sldId id="1331" r:id="rId20"/>
    <p:sldId id="1332" r:id="rId21"/>
    <p:sldId id="1335" r:id="rId22"/>
    <p:sldId id="1221" r:id="rId23"/>
    <p:sldId id="741" r:id="rId24"/>
  </p:sldIdLst>
  <p:sldSz cx="9144000" cy="6858000" type="screen4x3"/>
  <p:notesSz cx="6858000" cy="1001395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200"/>
    <a:srgbClr val="FF00FF"/>
    <a:srgbClr val="093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 autoAdjust="0"/>
    <p:restoredTop sz="68043" autoAdjust="0"/>
  </p:normalViewPr>
  <p:slideViewPr>
    <p:cSldViewPr>
      <p:cViewPr varScale="1">
        <p:scale>
          <a:sx n="87" d="100"/>
          <a:sy n="87" d="100"/>
        </p:scale>
        <p:origin x="280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4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FA857-2522-43A0-A715-2E459C56A198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D7743-E134-4D4D-92A4-CC6541DEE163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0632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8539A-412E-4890-BAE7-146FC9254F78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750888"/>
            <a:ext cx="5006975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56626"/>
            <a:ext cx="5486400" cy="4506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48561-AAC0-4226-BE68-3360D8D0BF2F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816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0897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da-DK" dirty="0" err="1" smtClean="0"/>
              <a:t>Wrong</a:t>
            </a:r>
            <a:r>
              <a:rPr lang="da-DK" dirty="0" smtClean="0"/>
              <a:t>:</a:t>
            </a:r>
            <a:r>
              <a:rPr lang="da-DK" baseline="0" dirty="0" smtClean="0"/>
              <a:t> Returns </a:t>
            </a:r>
            <a:r>
              <a:rPr lang="da-DK" baseline="0" dirty="0" err="1" smtClean="0"/>
              <a:t>Task</a:t>
            </a:r>
            <a:r>
              <a:rPr lang="da-DK" baseline="0" dirty="0" smtClean="0"/>
              <a:t>&lt;</a:t>
            </a:r>
            <a:r>
              <a:rPr lang="da-DK" baseline="0" dirty="0" err="1" smtClean="0"/>
              <a:t>string</a:t>
            </a:r>
            <a:r>
              <a:rPr lang="da-DK" baseline="0" dirty="0" smtClean="0"/>
              <a:t>&gt;</a:t>
            </a:r>
          </a:p>
          <a:p>
            <a:pPr marL="228600" indent="-228600">
              <a:buAutoNum type="alphaLcParenR"/>
            </a:pPr>
            <a:r>
              <a:rPr lang="da-DK" dirty="0" err="1" smtClean="0"/>
              <a:t>Wrong</a:t>
            </a:r>
            <a:r>
              <a:rPr lang="da-DK" dirty="0" smtClean="0"/>
              <a:t>: Second</a:t>
            </a:r>
            <a:r>
              <a:rPr lang="da-DK" baseline="0" dirty="0" smtClean="0"/>
              <a:t> parameter is </a:t>
            </a:r>
            <a:r>
              <a:rPr lang="da-DK" baseline="0" dirty="0" err="1" smtClean="0"/>
              <a:t>filename</a:t>
            </a:r>
            <a:r>
              <a:rPr lang="da-DK" baseline="0" dirty="0" smtClean="0"/>
              <a:t> to upload</a:t>
            </a:r>
          </a:p>
          <a:p>
            <a:pPr marL="228600" indent="-228600">
              <a:buAutoNum type="alphaLcParenR"/>
            </a:pPr>
            <a:r>
              <a:rPr lang="da-DK" baseline="0" dirty="0" err="1" smtClean="0"/>
              <a:t>Wrong</a:t>
            </a:r>
            <a:r>
              <a:rPr lang="da-DK" baseline="0" dirty="0" smtClean="0"/>
              <a:t>: </a:t>
            </a:r>
            <a:r>
              <a:rPr lang="da-DK" baseline="0" dirty="0" err="1" smtClean="0"/>
              <a:t>Uploads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strings</a:t>
            </a:r>
            <a:r>
              <a:rPr lang="da-DK" baseline="0" dirty="0" smtClean="0"/>
              <a:t> as </a:t>
            </a:r>
            <a:r>
              <a:rPr lang="da-DK" baseline="0" dirty="0" err="1" smtClean="0"/>
              <a:t>encoded</a:t>
            </a:r>
            <a:r>
              <a:rPr lang="da-DK" baseline="0" dirty="0" smtClean="0"/>
              <a:t> data – not the form </a:t>
            </a:r>
            <a:r>
              <a:rPr lang="da-DK" baseline="0" dirty="0" err="1" smtClean="0"/>
              <a:t>values</a:t>
            </a:r>
            <a:endParaRPr lang="da-DK" baseline="0" dirty="0" smtClean="0"/>
          </a:p>
          <a:p>
            <a:pPr marL="228600" indent="-228600">
              <a:buAutoNum type="alphaLcParenR"/>
            </a:pPr>
            <a:r>
              <a:rPr lang="da-DK" baseline="0" dirty="0" err="1" smtClean="0"/>
              <a:t>Correct</a:t>
            </a:r>
            <a:r>
              <a:rPr lang="da-DK" baseline="0" smtClean="0"/>
              <a:t>.</a:t>
            </a:r>
            <a:endParaRPr lang="da-DK" baseline="0" dirty="0" smtClean="0"/>
          </a:p>
          <a:p>
            <a:pPr marL="228600" indent="-228600">
              <a:buAutoNum type="alphaLcParenR"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5522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pic>
        <p:nvPicPr>
          <p:cNvPr id="11" name="Picture 2" descr="http://www.ryslinge-efterskole.dk/sites/default/files/content/sponsors/teknologisk_institut_logo580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966" y="5013176"/>
            <a:ext cx="2618234" cy="135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042792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4008" y="1484784"/>
            <a:ext cx="4042792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581128"/>
            <a:ext cx="9144000" cy="227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22376" y="3501008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ctr">
              <a:buNone/>
              <a:defRPr sz="4800" b="0" cap="none" baseline="0">
                <a:solidFill>
                  <a:schemeClr val="bg1"/>
                </a:solidFill>
                <a:effectLst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107950"/>
            <a:ext cx="8431806" cy="114040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DC6A5-A5C0-4F2A-815B-7A0D6C777D4B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9027" y="1606163"/>
            <a:ext cx="8762336" cy="48661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Rectangle 49"/>
          <p:cNvSpPr>
            <a:spLocks noChangeArrowheads="1"/>
          </p:cNvSpPr>
          <p:nvPr userDrawn="1"/>
        </p:nvSpPr>
        <p:spPr bwMode="auto">
          <a:xfrm>
            <a:off x="0" y="5754688"/>
            <a:ext cx="103188" cy="1103312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3" name="Picture 67" descr="logo_sort_v2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38" y="228600"/>
            <a:ext cx="143986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5" r:id="rId3"/>
    <p:sldLayoutId id="2147483675" r:id="rId4"/>
    <p:sldLayoutId id="2147483679" r:id="rId5"/>
    <p:sldLayoutId id="2147483680" r:id="rId6"/>
    <p:sldLayoutId id="2147483682" r:id="rId7"/>
    <p:sldLayoutId id="2147483683" r:id="rId8"/>
    <p:sldLayoutId id="2147483684" r:id="rId9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/>
          <a:latin typeface="+mn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Arial" pitchFamily="34" charset="0"/>
        <a:buChar char="•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7233"/>
            <a:ext cx="7772400" cy="3867911"/>
          </a:xfrm>
        </p:spPr>
        <p:txBody>
          <a:bodyPr>
            <a:normAutofit/>
          </a:bodyPr>
          <a:lstStyle/>
          <a:p>
            <a:pPr algn="l"/>
            <a:r>
              <a:rPr lang="da-DK" b="0" dirty="0" err="1" smtClean="0">
                <a:effectLst/>
              </a:rPr>
              <a:t>Module</a:t>
            </a:r>
            <a:r>
              <a:rPr lang="da-DK" b="0" dirty="0" smtClean="0">
                <a:effectLst/>
              </a:rPr>
              <a:t> 14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and Output”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da-D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Using</a:t>
            </a:r>
            <a:r>
              <a:rPr lang="da-DK" dirty="0" smtClean="0"/>
              <a:t> the File System</a:t>
            </a:r>
          </a:p>
          <a:p>
            <a:r>
              <a:rPr lang="da-D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Streams</a:t>
            </a:r>
            <a:endParaRPr lang="da-DK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a-DK" dirty="0" err="1" smtClean="0"/>
              <a:t>Accessing</a:t>
            </a:r>
            <a:r>
              <a:rPr lang="da-DK" dirty="0" smtClean="0"/>
              <a:t> the Web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458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A stream is a sequence of characters or bytes from some data source</a:t>
            </a:r>
          </a:p>
          <a:p>
            <a:endParaRPr lang="en-US" sz="2000" dirty="0" smtClean="0"/>
          </a:p>
          <a:p>
            <a:r>
              <a:rPr lang="en-US" sz="2000" dirty="0" smtClean="0"/>
              <a:t>Streams include</a:t>
            </a:r>
          </a:p>
          <a:p>
            <a:pPr lvl="1"/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FileStream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NetworkStream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MemoryStream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BufferedStream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IsolatedStorageFileStream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DeflateStream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GZipStream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SslStream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CryptoStream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smtClean="0"/>
              <a:t>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Introducing</a:t>
            </a:r>
            <a:r>
              <a:rPr lang="da-DK" dirty="0" smtClean="0"/>
              <a:t> </a:t>
            </a:r>
            <a:r>
              <a:rPr lang="da-DK" dirty="0" err="1" smtClean="0"/>
              <a:t>Streams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68290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Stream methods</a:t>
            </a:r>
          </a:p>
          <a:p>
            <a:pPr lvl="1"/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Seek()</a:t>
            </a:r>
          </a:p>
          <a:p>
            <a:pPr lvl="1"/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Read()</a:t>
            </a:r>
          </a:p>
          <a:p>
            <a:pPr lvl="1"/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Write()</a:t>
            </a:r>
          </a:p>
          <a:p>
            <a:endParaRPr lang="en-US" sz="2000" dirty="0" smtClean="0"/>
          </a:p>
          <a:p>
            <a:r>
              <a:rPr lang="en-US" sz="2000" dirty="0" smtClean="0"/>
              <a:t>Stream properties</a:t>
            </a:r>
          </a:p>
          <a:p>
            <a:pPr lvl="1"/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</a:p>
          <a:p>
            <a:pPr lvl="1"/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CanSeek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CanRead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CanWrite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Stream</a:t>
            </a:r>
            <a:r>
              <a:rPr lang="da-DK" dirty="0" smtClean="0"/>
              <a:t> </a:t>
            </a:r>
            <a:r>
              <a:rPr lang="da-DK" dirty="0" err="1" smtClean="0"/>
              <a:t>Methods</a:t>
            </a:r>
            <a:r>
              <a:rPr lang="da-DK" dirty="0" smtClean="0"/>
              <a:t> and </a:t>
            </a:r>
            <a:r>
              <a:rPr lang="da-DK" dirty="0" err="1" smtClean="0"/>
              <a:t>Properties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28190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sz="2000" dirty="0" err="1" smtClean="0"/>
              <a:t>Open</a:t>
            </a:r>
            <a:r>
              <a:rPr lang="da-DK" sz="2000" dirty="0" smtClean="0"/>
              <a:t> a file by </a:t>
            </a:r>
            <a:r>
              <a:rPr lang="da-DK" sz="2000" dirty="0" err="1" smtClean="0"/>
              <a:t>specifying</a:t>
            </a:r>
            <a:endParaRPr lang="da-DK" sz="2000" dirty="0" smtClean="0"/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FileMode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FileAccess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FileShare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da-DK" sz="1800" dirty="0" smtClean="0"/>
              <a:t>Default is 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Unshared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da-DK" sz="1800" dirty="0" smtClean="0"/>
          </a:p>
          <a:p>
            <a:pPr lvl="2">
              <a:buNone/>
            </a:pPr>
            <a:endParaRPr lang="da-DK" sz="1800" dirty="0" smtClean="0"/>
          </a:p>
          <a:p>
            <a:pPr lvl="1"/>
            <a:endParaRPr lang="da-DK" sz="1800" dirty="0" smtClean="0"/>
          </a:p>
          <a:p>
            <a:pPr lvl="1"/>
            <a:endParaRPr lang="da-DK" sz="1800" dirty="0" smtClean="0"/>
          </a:p>
          <a:p>
            <a:pPr lvl="1"/>
            <a:endParaRPr lang="da-DK" sz="1800" dirty="0" smtClean="0"/>
          </a:p>
          <a:p>
            <a:pPr lvl="1"/>
            <a:endParaRPr lang="da-DK" sz="1800" dirty="0" smtClean="0"/>
          </a:p>
          <a:p>
            <a:pPr lvl="1"/>
            <a:endParaRPr lang="da-DK" sz="1800" dirty="0" smtClean="0"/>
          </a:p>
          <a:p>
            <a:pPr lvl="1"/>
            <a:endParaRPr lang="da-DK" sz="1800" dirty="0" smtClean="0"/>
          </a:p>
          <a:p>
            <a:endParaRPr lang="da-DK" sz="2000" dirty="0" smtClean="0"/>
          </a:p>
          <a:p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FileInfo</a:t>
            </a:r>
            <a:r>
              <a:rPr lang="da-DK" sz="2000" dirty="0" smtClean="0"/>
              <a:t> </a:t>
            </a:r>
            <a:r>
              <a:rPr lang="da-DK" sz="2000" dirty="0" err="1" smtClean="0"/>
              <a:t>could</a:t>
            </a:r>
            <a:r>
              <a:rPr lang="da-DK" sz="2000" dirty="0" smtClean="0"/>
              <a:t> </a:t>
            </a:r>
            <a:r>
              <a:rPr lang="da-DK" sz="2000" dirty="0" err="1" smtClean="0"/>
              <a:t>also</a:t>
            </a:r>
            <a:r>
              <a:rPr lang="da-DK" sz="2000" dirty="0" smtClean="0"/>
              <a:t> </a:t>
            </a:r>
            <a:r>
              <a:rPr lang="da-DK" sz="2000" dirty="0" err="1" smtClean="0"/>
              <a:t>be</a:t>
            </a:r>
            <a:r>
              <a:rPr lang="da-DK" sz="2000" dirty="0" smtClean="0"/>
              <a:t> </a:t>
            </a:r>
            <a:r>
              <a:rPr lang="da-DK" sz="2000" dirty="0" err="1" smtClean="0"/>
              <a:t>used</a:t>
            </a:r>
            <a:r>
              <a:rPr lang="da-DK" sz="2000" dirty="0" smtClean="0"/>
              <a:t> to open file </a:t>
            </a:r>
            <a:r>
              <a:rPr lang="da-DK" sz="2000" dirty="0" err="1" smtClean="0"/>
              <a:t>streams</a:t>
            </a:r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Retrieving</a:t>
            </a:r>
            <a:r>
              <a:rPr lang="da-DK" dirty="0" smtClean="0"/>
              <a:t> a File </a:t>
            </a:r>
            <a:r>
              <a:rPr lang="da-DK" dirty="0" err="1" smtClean="0"/>
              <a:t>Stream</a:t>
            </a:r>
            <a:endParaRPr lang="da-D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11560" y="3068960"/>
            <a:ext cx="7632848" cy="230425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>
              <a:buClr>
                <a:srgbClr val="D3000C"/>
              </a:buClr>
              <a:buSzPct val="80000"/>
              <a:defRPr/>
            </a:pPr>
            <a:r>
              <a:rPr lang="da-DK" kern="0" dirty="0" err="1" smtClean="0">
                <a:latin typeface="Consolas" pitchFamily="49" charset="0"/>
              </a:rPr>
              <a:t>using</a:t>
            </a:r>
            <a:r>
              <a:rPr lang="da-DK" kern="0" dirty="0" smtClean="0">
                <a:latin typeface="Consolas" pitchFamily="49" charset="0"/>
              </a:rPr>
              <a:t>( </a:t>
            </a:r>
            <a:r>
              <a:rPr lang="da-DK" kern="0" dirty="0" err="1" smtClean="0">
                <a:latin typeface="Consolas" pitchFamily="49" charset="0"/>
              </a:rPr>
              <a:t>FileStream</a:t>
            </a:r>
            <a:r>
              <a:rPr lang="da-DK" kern="0" dirty="0" smtClean="0">
                <a:latin typeface="Consolas" pitchFamily="49" charset="0"/>
              </a:rPr>
              <a:t> </a:t>
            </a:r>
            <a:r>
              <a:rPr lang="da-DK" kern="0" dirty="0" err="1" smtClean="0">
                <a:latin typeface="Consolas" pitchFamily="49" charset="0"/>
              </a:rPr>
              <a:t>fs</a:t>
            </a:r>
            <a:r>
              <a:rPr lang="da-DK" kern="0" dirty="0" smtClean="0">
                <a:latin typeface="Consolas" pitchFamily="49" charset="0"/>
              </a:rPr>
              <a:t> = </a:t>
            </a:r>
            <a:r>
              <a:rPr lang="da-DK" kern="0" dirty="0" err="1" smtClean="0">
                <a:latin typeface="Consolas" pitchFamily="49" charset="0"/>
              </a:rPr>
              <a:t>File.Open</a:t>
            </a:r>
            <a:r>
              <a:rPr lang="da-DK" kern="0" dirty="0" smtClean="0">
                <a:latin typeface="Consolas" pitchFamily="49" charset="0"/>
              </a:rPr>
              <a:t>( @"</a:t>
            </a:r>
            <a:r>
              <a:rPr lang="da-DK" kern="0" dirty="0" err="1" smtClean="0">
                <a:latin typeface="Consolas" pitchFamily="49" charset="0"/>
              </a:rPr>
              <a:t>C:\Demo.log</a:t>
            </a:r>
            <a:r>
              <a:rPr lang="da-DK" kern="0" dirty="0" smtClean="0">
                <a:latin typeface="Consolas" pitchFamily="49" charset="0"/>
              </a:rPr>
              <a:t>",</a:t>
            </a:r>
          </a:p>
          <a:p>
            <a:pPr marL="280988" indent="-280988" defTabSz="958850">
              <a:buClr>
                <a:srgbClr val="D3000C"/>
              </a:buClr>
              <a:buSzPct val="80000"/>
              <a:defRPr/>
            </a:pPr>
            <a:r>
              <a:rPr lang="da-DK" kern="0" dirty="0" smtClean="0">
                <a:latin typeface="Consolas" pitchFamily="49" charset="0"/>
              </a:rPr>
              <a:t>                                  </a:t>
            </a:r>
            <a:r>
              <a:rPr lang="da-DK" b="1" kern="0" dirty="0" err="1" smtClean="0">
                <a:latin typeface="Consolas" pitchFamily="49" charset="0"/>
              </a:rPr>
              <a:t>FileMode.OpenOrCreate</a:t>
            </a:r>
            <a:r>
              <a:rPr lang="da-DK" kern="0" dirty="0" smtClean="0">
                <a:latin typeface="Consolas" pitchFamily="49" charset="0"/>
              </a:rPr>
              <a:t>,</a:t>
            </a:r>
          </a:p>
          <a:p>
            <a:pPr marL="280988" indent="-280988" defTabSz="958850">
              <a:buClr>
                <a:srgbClr val="D3000C"/>
              </a:buClr>
              <a:buSzPct val="80000"/>
              <a:defRPr/>
            </a:pPr>
            <a:r>
              <a:rPr lang="da-DK" kern="0" dirty="0" smtClean="0">
                <a:latin typeface="Consolas" pitchFamily="49" charset="0"/>
              </a:rPr>
              <a:t>                                  </a:t>
            </a:r>
            <a:r>
              <a:rPr lang="da-DK" b="1" kern="0" dirty="0" err="1" smtClean="0">
                <a:latin typeface="Consolas" pitchFamily="49" charset="0"/>
              </a:rPr>
              <a:t>FileAccess.ReadWrite</a:t>
            </a:r>
            <a:r>
              <a:rPr lang="da-DK" kern="0" dirty="0" smtClean="0">
                <a:latin typeface="Consolas" pitchFamily="49" charset="0"/>
              </a:rPr>
              <a:t> ) )</a:t>
            </a:r>
          </a:p>
          <a:p>
            <a:pPr marL="280988" indent="-280988" defTabSz="958850">
              <a:buClr>
                <a:srgbClr val="D3000C"/>
              </a:buClr>
              <a:buSzPct val="80000"/>
              <a:defRPr/>
            </a:pPr>
            <a:r>
              <a:rPr lang="da-DK" kern="0" dirty="0" smtClean="0">
                <a:latin typeface="Consolas" pitchFamily="49" charset="0"/>
              </a:rPr>
              <a:t>{</a:t>
            </a:r>
          </a:p>
          <a:p>
            <a:pPr marL="280988" indent="-280988" defTabSz="958850">
              <a:buClr>
                <a:srgbClr val="D3000C"/>
              </a:buClr>
              <a:buSzPct val="80000"/>
              <a:defRPr/>
            </a:pPr>
            <a:r>
              <a:rPr lang="da-DK" kern="0" dirty="0" smtClean="0">
                <a:latin typeface="Consolas" pitchFamily="49" charset="0"/>
              </a:rPr>
              <a:t>   // </a:t>
            </a:r>
            <a:r>
              <a:rPr lang="da-DK" kern="0" dirty="0" err="1" smtClean="0">
                <a:latin typeface="Consolas" pitchFamily="49" charset="0"/>
              </a:rPr>
              <a:t>Read</a:t>
            </a:r>
            <a:r>
              <a:rPr lang="da-DK" kern="0" dirty="0" smtClean="0">
                <a:latin typeface="Consolas" pitchFamily="49" charset="0"/>
              </a:rPr>
              <a:t> </a:t>
            </a:r>
            <a:r>
              <a:rPr lang="da-DK" kern="0" dirty="0" err="1" smtClean="0">
                <a:latin typeface="Consolas" pitchFamily="49" charset="0"/>
              </a:rPr>
              <a:t>or</a:t>
            </a:r>
            <a:r>
              <a:rPr lang="da-DK" kern="0" dirty="0" smtClean="0">
                <a:latin typeface="Consolas" pitchFamily="49" charset="0"/>
              </a:rPr>
              <a:t> </a:t>
            </a:r>
            <a:r>
              <a:rPr lang="da-DK" kern="0" dirty="0" err="1" smtClean="0">
                <a:latin typeface="Consolas" pitchFamily="49" charset="0"/>
              </a:rPr>
              <a:t>write</a:t>
            </a:r>
            <a:r>
              <a:rPr lang="da-DK" kern="0" dirty="0" smtClean="0">
                <a:latin typeface="Consolas" pitchFamily="49" charset="0"/>
              </a:rPr>
              <a:t> from </a:t>
            </a:r>
            <a:r>
              <a:rPr lang="da-DK" kern="0" dirty="0" err="1" smtClean="0">
                <a:latin typeface="Consolas" pitchFamily="49" charset="0"/>
              </a:rPr>
              <a:t>or</a:t>
            </a:r>
            <a:r>
              <a:rPr lang="da-DK" kern="0" dirty="0" smtClean="0">
                <a:latin typeface="Consolas" pitchFamily="49" charset="0"/>
              </a:rPr>
              <a:t> to the </a:t>
            </a:r>
            <a:r>
              <a:rPr lang="da-DK" kern="0" dirty="0" err="1" smtClean="0">
                <a:latin typeface="Consolas" pitchFamily="49" charset="0"/>
              </a:rPr>
              <a:t>stream</a:t>
            </a:r>
            <a:endParaRPr lang="da-DK" kern="0" dirty="0" smtClean="0">
              <a:latin typeface="Consolas" pitchFamily="49" charset="0"/>
            </a:endParaRPr>
          </a:p>
          <a:p>
            <a:pPr marL="280988" indent="-280988" defTabSz="958850">
              <a:buClr>
                <a:srgbClr val="D3000C"/>
              </a:buClr>
              <a:buSzPct val="80000"/>
              <a:defRPr/>
            </a:pPr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fs.WriteByte</a:t>
            </a:r>
            <a:r>
              <a:rPr lang="da-DK" dirty="0" smtClean="0">
                <a:latin typeface="Consolas" pitchFamily="49" charset="0"/>
              </a:rPr>
              <a:t>( 65 );</a:t>
            </a:r>
          </a:p>
          <a:p>
            <a:pPr marL="280988" indent="-280988" defTabSz="958850">
              <a:buClr>
                <a:srgbClr val="D3000C"/>
              </a:buClr>
              <a:buSzPct val="80000"/>
              <a:defRPr/>
            </a:pPr>
            <a:r>
              <a:rPr lang="da-DK" dirty="0" smtClean="0">
                <a:latin typeface="Consolas" pitchFamily="49" charset="0"/>
              </a:rPr>
              <a:t>   ...</a:t>
            </a:r>
          </a:p>
          <a:p>
            <a:pPr marL="280988" indent="-280988" defTabSz="958850">
              <a:buClr>
                <a:srgbClr val="D3000C"/>
              </a:buClr>
              <a:buSzPct val="80000"/>
              <a:defRPr/>
            </a:pPr>
            <a:r>
              <a:rPr lang="da-DK" kern="0" dirty="0" smtClean="0">
                <a:latin typeface="Consolas" pitchFamily="49" charset="0"/>
              </a:rPr>
              <a:t>}</a:t>
            </a: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8384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Idea</a:t>
            </a:r>
          </a:p>
          <a:p>
            <a:pPr lvl="1"/>
            <a:r>
              <a:rPr lang="en-US" sz="1800" dirty="0" smtClean="0"/>
              <a:t>Stream contents interpreted by high-level reader and writer classes</a:t>
            </a:r>
          </a:p>
          <a:p>
            <a:pPr lvl="1"/>
            <a:r>
              <a:rPr lang="en-US" sz="1800" dirty="0" smtClean="0"/>
              <a:t>Separates the structure of the data from the transport itself</a:t>
            </a:r>
          </a:p>
          <a:p>
            <a:endParaRPr lang="en-US" sz="2000" dirty="0" smtClean="0"/>
          </a:p>
          <a:p>
            <a:r>
              <a:rPr lang="en-US" sz="2000" dirty="0" smtClean="0"/>
              <a:t>Classes</a:t>
            </a:r>
          </a:p>
          <a:p>
            <a:pPr lvl="1"/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TextReader</a:t>
            </a:r>
            <a:r>
              <a:rPr lang="en-US" sz="1800" dirty="0" smtClean="0"/>
              <a:t> and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TextWriter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US" sz="1800" dirty="0" smtClean="0"/>
              <a:t> and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StreamWriter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StringReader</a:t>
            </a:r>
            <a:r>
              <a:rPr lang="en-US" sz="1800" dirty="0" smtClean="0"/>
              <a:t> and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StringWriter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BinaryReader</a:t>
            </a:r>
            <a:r>
              <a:rPr lang="en-US" sz="1800" dirty="0" smtClean="0"/>
              <a:t> and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BinaryWriter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sz="1800" dirty="0" smtClean="0"/>
          </a:p>
          <a:p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Readers</a:t>
            </a:r>
            <a:r>
              <a:rPr lang="da-DK" dirty="0" smtClean="0"/>
              <a:t> and </a:t>
            </a:r>
            <a:r>
              <a:rPr lang="da-DK" dirty="0" err="1" smtClean="0"/>
              <a:t>Writers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35960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/>
              <a:t>Use</a:t>
            </a:r>
            <a:r>
              <a:rPr lang="da-DK" sz="2000" dirty="0" smtClean="0"/>
              <a:t> </a:t>
            </a:r>
            <a:r>
              <a:rPr lang="da-DK" sz="2000" dirty="0" err="1" smtClean="0"/>
              <a:t>readers</a:t>
            </a:r>
            <a:r>
              <a:rPr lang="da-DK" sz="2000" dirty="0" smtClean="0"/>
              <a:t> and </a:t>
            </a:r>
            <a:r>
              <a:rPr lang="da-DK" sz="2000" dirty="0" err="1" smtClean="0"/>
              <a:t>writers</a:t>
            </a:r>
            <a:r>
              <a:rPr lang="da-DK" sz="2000" dirty="0" smtClean="0"/>
              <a:t> on top of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endParaRPr lang="da-DK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a-DK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a-DK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da-DK" sz="2000" dirty="0" err="1" smtClean="0"/>
              <a:t>-construct</a:t>
            </a:r>
            <a:r>
              <a:rPr lang="da-DK" sz="2000" dirty="0" smtClean="0"/>
              <a:t> </a:t>
            </a:r>
            <a:r>
              <a:rPr lang="da-DK" sz="2000" dirty="0" err="1" smtClean="0"/>
              <a:t>ensures</a:t>
            </a:r>
            <a:r>
              <a:rPr lang="da-DK" sz="2000" dirty="0" smtClean="0"/>
              <a:t> </a:t>
            </a:r>
            <a:r>
              <a:rPr lang="da-DK" sz="2000" dirty="0" err="1" smtClean="0"/>
              <a:t>everything</a:t>
            </a:r>
            <a:r>
              <a:rPr lang="da-DK" sz="2000" dirty="0" smtClean="0"/>
              <a:t> is </a:t>
            </a:r>
            <a:r>
              <a:rPr lang="da-DK" sz="2000" dirty="0" err="1" smtClean="0"/>
              <a:t>closed</a:t>
            </a:r>
            <a:r>
              <a:rPr lang="da-DK" sz="2000" dirty="0" smtClean="0"/>
              <a:t> </a:t>
            </a:r>
            <a:r>
              <a:rPr lang="da-DK" sz="2000" dirty="0" err="1" smtClean="0"/>
              <a:t>properly</a:t>
            </a:r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Using</a:t>
            </a:r>
            <a:r>
              <a:rPr lang="da-DK" dirty="0" smtClean="0"/>
              <a:t> </a:t>
            </a:r>
            <a:r>
              <a:rPr lang="da-DK" dirty="0" err="1" smtClean="0"/>
              <a:t>Readers</a:t>
            </a:r>
            <a:r>
              <a:rPr lang="da-DK" dirty="0" smtClean="0"/>
              <a:t> and </a:t>
            </a:r>
            <a:r>
              <a:rPr lang="da-DK" dirty="0" err="1" smtClean="0"/>
              <a:t>Writers</a:t>
            </a:r>
            <a:endParaRPr lang="da-DK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57224" y="2000240"/>
            <a:ext cx="7067576" cy="265289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 input;</a:t>
            </a:r>
          </a:p>
          <a:p>
            <a:r>
              <a:rPr lang="en-US" dirty="0" smtClean="0">
                <a:latin typeface="Consolas" pitchFamily="49" charset="0"/>
              </a:rPr>
              <a:t>using( </a:t>
            </a:r>
            <a:r>
              <a:rPr lang="en-US" dirty="0" err="1" smtClean="0">
                <a:latin typeface="Consolas" pitchFamily="49" charset="0"/>
              </a:rPr>
              <a:t>FileStream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fs</a:t>
            </a:r>
            <a:r>
              <a:rPr lang="en-US" dirty="0" smtClean="0">
                <a:latin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</a:rPr>
              <a:t>File.Open</a:t>
            </a:r>
            <a:r>
              <a:rPr lang="en-US" dirty="0" smtClean="0">
                <a:latin typeface="Consolas" pitchFamily="49" charset="0"/>
              </a:rPr>
              <a:t>( @"C:\Tmp\Demo.log",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FileMode.OpenOrCreate</a:t>
            </a:r>
            <a:r>
              <a:rPr lang="da-DK" dirty="0" smtClean="0">
                <a:latin typeface="Consolas" pitchFamily="49" charset="0"/>
              </a:rPr>
              <a:t>, </a:t>
            </a:r>
            <a:r>
              <a:rPr lang="da-DK" dirty="0" err="1" smtClean="0">
                <a:latin typeface="Consolas" pitchFamily="49" charset="0"/>
              </a:rPr>
              <a:t>FileAccess.ReadWrite</a:t>
            </a:r>
            <a:r>
              <a:rPr lang="da-DK" dirty="0" smtClean="0">
                <a:latin typeface="Consolas" pitchFamily="49" charset="0"/>
              </a:rPr>
              <a:t> )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using( </a:t>
            </a:r>
            <a:r>
              <a:rPr lang="en-US" b="1" dirty="0" err="1" smtClean="0">
                <a:latin typeface="Consolas" pitchFamily="49" charset="0"/>
              </a:rPr>
              <a:t>StreamReader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</a:rPr>
              <a:t>sr</a:t>
            </a:r>
            <a:r>
              <a:rPr lang="en-US" b="1" dirty="0" smtClean="0">
                <a:latin typeface="Consolas" pitchFamily="49" charset="0"/>
              </a:rPr>
              <a:t> = new </a:t>
            </a:r>
            <a:r>
              <a:rPr lang="en-US" b="1" dirty="0" err="1" smtClean="0">
                <a:latin typeface="Consolas" pitchFamily="49" charset="0"/>
              </a:rPr>
              <a:t>StreamReader</a:t>
            </a:r>
            <a:r>
              <a:rPr lang="en-US" b="1" dirty="0" smtClean="0">
                <a:latin typeface="Consolas" pitchFamily="49" charset="0"/>
              </a:rPr>
              <a:t>( </a:t>
            </a:r>
            <a:r>
              <a:rPr lang="en-US" b="1" dirty="0" err="1" smtClean="0">
                <a:latin typeface="Consolas" pitchFamily="49" charset="0"/>
              </a:rPr>
              <a:t>fs</a:t>
            </a:r>
            <a:r>
              <a:rPr lang="en-US" b="1" dirty="0" smtClean="0">
                <a:latin typeface="Consolas" pitchFamily="49" charset="0"/>
              </a:rPr>
              <a:t> ) </a:t>
            </a:r>
            <a:r>
              <a:rPr lang="en-US" dirty="0" smtClean="0">
                <a:latin typeface="Consolas" pitchFamily="49" charset="0"/>
              </a:rPr>
              <a:t>)</a:t>
            </a:r>
          </a:p>
          <a:p>
            <a:r>
              <a:rPr lang="da-DK" dirty="0" smtClean="0">
                <a:latin typeface="Consolas" pitchFamily="49" charset="0"/>
              </a:rPr>
              <a:t>   {</a:t>
            </a:r>
          </a:p>
          <a:p>
            <a:r>
              <a:rPr lang="da-DK" dirty="0" smtClean="0">
                <a:latin typeface="Consolas" pitchFamily="49" charset="0"/>
              </a:rPr>
              <a:t>      input = </a:t>
            </a:r>
            <a:r>
              <a:rPr lang="da-DK" b="1" dirty="0" err="1" smtClean="0">
                <a:latin typeface="Consolas" pitchFamily="49" charset="0"/>
              </a:rPr>
              <a:t>sr.ReadToEnd</a:t>
            </a:r>
            <a:r>
              <a:rPr lang="da-DK" b="1" dirty="0" smtClean="0">
                <a:latin typeface="Consolas" pitchFamily="49" charset="0"/>
              </a:rPr>
              <a:t>();</a:t>
            </a:r>
          </a:p>
          <a:p>
            <a:r>
              <a:rPr lang="da-DK" dirty="0" smtClean="0">
                <a:latin typeface="Consolas" pitchFamily="49" charset="0"/>
              </a:rPr>
              <a:t>   }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  <a:endParaRPr lang="da-DK" kern="0" dirty="0" smtClean="0">
              <a:latin typeface="Consolas" pitchFamily="49" charset="0"/>
            </a:endParaRPr>
          </a:p>
        </p:txBody>
      </p:sp>
      <p:pic>
        <p:nvPicPr>
          <p:cNvPr id="6" name="Picture 5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59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/>
              <a:t>Compression</a:t>
            </a:r>
            <a:r>
              <a:rPr lang="da-DK" sz="2000" dirty="0" smtClean="0"/>
              <a:t> and </a:t>
            </a:r>
            <a:r>
              <a:rPr lang="da-DK" sz="2000" dirty="0" err="1" smtClean="0"/>
              <a:t>decompression</a:t>
            </a:r>
            <a:r>
              <a:rPr lang="da-DK" sz="2000" dirty="0" smtClean="0"/>
              <a:t> </a:t>
            </a:r>
            <a:r>
              <a:rPr lang="da-DK" sz="2000" dirty="0" err="1" smtClean="0"/>
              <a:t>are</a:t>
            </a:r>
            <a:r>
              <a:rPr lang="da-DK" sz="2000" dirty="0" smtClean="0"/>
              <a:t> </a:t>
            </a:r>
            <a:r>
              <a:rPr lang="da-DK" sz="2000" dirty="0" err="1" smtClean="0"/>
              <a:t>facilitated</a:t>
            </a:r>
            <a:r>
              <a:rPr lang="da-DK" sz="2000" dirty="0" smtClean="0"/>
              <a:t> by </a:t>
            </a:r>
            <a:r>
              <a:rPr lang="da-DK" sz="2000" dirty="0" err="1" smtClean="0"/>
              <a:t>chaining</a:t>
            </a:r>
            <a:r>
              <a:rPr lang="da-DK" sz="2000" dirty="0" smtClean="0"/>
              <a:t> </a:t>
            </a:r>
            <a:r>
              <a:rPr lang="da-DK" sz="2000" dirty="0" err="1" smtClean="0"/>
              <a:t>streams</a:t>
            </a:r>
            <a:endParaRPr lang="da-DK" sz="2000" dirty="0" smtClean="0"/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GZipStream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DeflateStream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da-DK" sz="1800" dirty="0" smtClean="0"/>
              <a:t>.NET &lt;-&gt; .NET</a:t>
            </a:r>
          </a:p>
          <a:p>
            <a:pPr lvl="2"/>
            <a:endParaRPr lang="da-DK" sz="1800" dirty="0" smtClean="0"/>
          </a:p>
          <a:p>
            <a:r>
              <a:rPr lang="da-DK" sz="2000" dirty="0" smtClean="0"/>
              <a:t>Set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CompressionMode</a:t>
            </a:r>
            <a:endParaRPr lang="da-DK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Compress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Decompress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da-DK" sz="1800" dirty="0" smtClean="0"/>
          </a:p>
          <a:p>
            <a:r>
              <a:rPr lang="da-DK" sz="2000" dirty="0" err="1" smtClean="0"/>
              <a:t>Create</a:t>
            </a:r>
            <a:r>
              <a:rPr lang="da-DK" sz="2000" dirty="0" smtClean="0"/>
              <a:t> </a:t>
            </a:r>
            <a:r>
              <a:rPr lang="da-DK" sz="2000" dirty="0" err="1" smtClean="0"/>
              <a:t>compression</a:t>
            </a:r>
            <a:r>
              <a:rPr lang="da-DK" sz="2000" dirty="0" smtClean="0"/>
              <a:t> </a:t>
            </a:r>
            <a:r>
              <a:rPr lang="da-DK" sz="2000" dirty="0" err="1" smtClean="0"/>
              <a:t>stream</a:t>
            </a:r>
            <a:r>
              <a:rPr lang="da-DK" sz="2000" dirty="0" smtClean="0"/>
              <a:t> </a:t>
            </a:r>
            <a:r>
              <a:rPr lang="da-DK" sz="2000" dirty="0" err="1" smtClean="0"/>
              <a:t>closest</a:t>
            </a:r>
            <a:r>
              <a:rPr lang="da-DK" sz="2000" dirty="0" smtClean="0"/>
              <a:t> to </a:t>
            </a:r>
            <a:r>
              <a:rPr lang="da-DK" sz="2000" dirty="0" err="1" smtClean="0"/>
              <a:t>compressed</a:t>
            </a:r>
            <a:r>
              <a:rPr lang="da-DK" sz="2000" dirty="0" smtClean="0"/>
              <a:t> data</a:t>
            </a:r>
          </a:p>
          <a:p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Compression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58789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Compression</a:t>
            </a:r>
            <a:r>
              <a:rPr lang="da-DK" dirty="0" smtClean="0"/>
              <a:t> </a:t>
            </a:r>
            <a:r>
              <a:rPr lang="da-DK" dirty="0" err="1" smtClean="0"/>
              <a:t>Example</a:t>
            </a:r>
            <a:endParaRPr lang="da-D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51520" y="1340768"/>
            <a:ext cx="8535892" cy="453650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smtClean="0">
                <a:latin typeface="Consolas" pitchFamily="49" charset="0"/>
              </a:rPr>
              <a:t>using( </a:t>
            </a:r>
            <a:r>
              <a:rPr lang="en-US" dirty="0" err="1" smtClean="0">
                <a:latin typeface="Consolas" pitchFamily="49" charset="0"/>
              </a:rPr>
              <a:t>FileStream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inStream</a:t>
            </a:r>
            <a:r>
              <a:rPr lang="en-US" dirty="0" smtClean="0">
                <a:latin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</a:rPr>
              <a:t>File.OpenRead</a:t>
            </a:r>
            <a:r>
              <a:rPr lang="en-US" dirty="0" smtClean="0">
                <a:latin typeface="Consolas" pitchFamily="49" charset="0"/>
              </a:rPr>
              <a:t>( @"C:\Tmp\Demo.log" )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using( </a:t>
            </a:r>
            <a:r>
              <a:rPr lang="en-US" dirty="0" err="1" smtClean="0">
                <a:latin typeface="Consolas" pitchFamily="49" charset="0"/>
              </a:rPr>
              <a:t>FileStream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outStream</a:t>
            </a:r>
            <a:r>
              <a:rPr lang="en-US" dirty="0" smtClean="0">
                <a:latin typeface="Consolas" pitchFamily="49" charset="0"/>
              </a:rPr>
              <a:t> =</a:t>
            </a:r>
          </a:p>
          <a:p>
            <a:r>
              <a:rPr lang="en-US" dirty="0" smtClean="0">
                <a:latin typeface="Consolas" pitchFamily="49" charset="0"/>
              </a:rPr>
              <a:t>      </a:t>
            </a:r>
            <a:r>
              <a:rPr lang="en-US" dirty="0" err="1" smtClean="0">
                <a:latin typeface="Consolas" pitchFamily="49" charset="0"/>
              </a:rPr>
              <a:t>File.Create</a:t>
            </a:r>
            <a:r>
              <a:rPr lang="en-US" dirty="0" smtClean="0">
                <a:latin typeface="Consolas" pitchFamily="49" charset="0"/>
              </a:rPr>
              <a:t>( @"C:\Tmp\Demo.log.compressed" ) )</a:t>
            </a:r>
          </a:p>
          <a:p>
            <a:r>
              <a:rPr lang="da-DK" dirty="0" smtClean="0">
                <a:latin typeface="Consolas" pitchFamily="49" charset="0"/>
              </a:rPr>
              <a:t>   {</a:t>
            </a:r>
          </a:p>
          <a:p>
            <a:r>
              <a:rPr lang="en-US" dirty="0" smtClean="0">
                <a:latin typeface="Consolas" pitchFamily="49" charset="0"/>
              </a:rPr>
              <a:t>      using( </a:t>
            </a:r>
            <a:r>
              <a:rPr lang="en-US" b="1" dirty="0" err="1" smtClean="0">
                <a:latin typeface="Consolas" pitchFamily="49" charset="0"/>
              </a:rPr>
              <a:t>DeflateStream</a:t>
            </a:r>
            <a:r>
              <a:rPr lang="en-US" dirty="0" smtClean="0">
                <a:latin typeface="Consolas" pitchFamily="49" charset="0"/>
              </a:rPr>
              <a:t> compress =</a:t>
            </a:r>
          </a:p>
          <a:p>
            <a:r>
              <a:rPr lang="en-US" dirty="0" smtClean="0">
                <a:latin typeface="Consolas" pitchFamily="49" charset="0"/>
              </a:rPr>
              <a:t>         new </a:t>
            </a:r>
            <a:r>
              <a:rPr lang="en-US" b="1" dirty="0" err="1" smtClean="0">
                <a:latin typeface="Consolas" pitchFamily="49" charset="0"/>
              </a:rPr>
              <a:t>DeflateStream</a:t>
            </a:r>
            <a:r>
              <a:rPr lang="en-US" dirty="0" smtClean="0">
                <a:latin typeface="Consolas" pitchFamily="49" charset="0"/>
              </a:rPr>
              <a:t>( </a:t>
            </a:r>
            <a:r>
              <a:rPr lang="en-US" dirty="0" err="1" smtClean="0">
                <a:latin typeface="Consolas" pitchFamily="49" charset="0"/>
              </a:rPr>
              <a:t>outStream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b="1" dirty="0" err="1" smtClean="0">
                <a:latin typeface="Consolas" pitchFamily="49" charset="0"/>
              </a:rPr>
              <a:t>CompressionMode.Compress</a:t>
            </a:r>
            <a:r>
              <a:rPr lang="en-US" dirty="0" smtClean="0">
                <a:latin typeface="Consolas" pitchFamily="49" charset="0"/>
              </a:rPr>
              <a:t> ) )</a:t>
            </a:r>
          </a:p>
          <a:p>
            <a:r>
              <a:rPr lang="da-DK" dirty="0" smtClean="0">
                <a:latin typeface="Consolas" pitchFamily="49" charset="0"/>
              </a:rPr>
              <a:t>         {</a:t>
            </a:r>
          </a:p>
          <a:p>
            <a:r>
              <a:rPr lang="nn-NO" dirty="0" smtClean="0">
                <a:latin typeface="Consolas" pitchFamily="49" charset="0"/>
              </a:rPr>
              <a:t>            for( int i = 0 ; i &lt; inStream.Length ; i++ )</a:t>
            </a:r>
          </a:p>
          <a:p>
            <a:r>
              <a:rPr lang="da-DK" dirty="0" smtClean="0">
                <a:latin typeface="Consolas" pitchFamily="49" charset="0"/>
              </a:rPr>
              <a:t>            {</a:t>
            </a:r>
          </a:p>
          <a:p>
            <a:r>
              <a:rPr lang="da-DK" dirty="0" smtClean="0">
                <a:latin typeface="Consolas" pitchFamily="49" charset="0"/>
              </a:rPr>
              <a:t>               </a:t>
            </a:r>
            <a:r>
              <a:rPr lang="da-DK" dirty="0" err="1" smtClean="0">
                <a:latin typeface="Consolas" pitchFamily="49" charset="0"/>
              </a:rPr>
              <a:t>compress.WriteByte</a:t>
            </a:r>
            <a:r>
              <a:rPr lang="da-DK" dirty="0" smtClean="0">
                <a:latin typeface="Consolas" pitchFamily="49" charset="0"/>
              </a:rPr>
              <a:t>( (byte) </a:t>
            </a:r>
            <a:r>
              <a:rPr lang="da-DK" dirty="0" err="1" smtClean="0">
                <a:latin typeface="Consolas" pitchFamily="49" charset="0"/>
              </a:rPr>
              <a:t>inStream.ReadByte</a:t>
            </a:r>
            <a:r>
              <a:rPr lang="da-DK" dirty="0" smtClean="0">
                <a:latin typeface="Consolas" pitchFamily="49" charset="0"/>
              </a:rPr>
              <a:t>() );</a:t>
            </a:r>
          </a:p>
          <a:p>
            <a:r>
              <a:rPr lang="da-DK" dirty="0" smtClean="0">
                <a:latin typeface="Consolas" pitchFamily="49" charset="0"/>
              </a:rPr>
              <a:t>            }</a:t>
            </a:r>
          </a:p>
          <a:p>
            <a:r>
              <a:rPr lang="da-DK" dirty="0" smtClean="0">
                <a:latin typeface="Consolas" pitchFamily="49" charset="0"/>
              </a:rPr>
              <a:t>         }</a:t>
            </a:r>
          </a:p>
          <a:p>
            <a:r>
              <a:rPr lang="da-DK" dirty="0" smtClean="0">
                <a:latin typeface="Consolas" pitchFamily="49" charset="0"/>
              </a:rPr>
              <a:t>      }</a:t>
            </a:r>
          </a:p>
          <a:p>
            <a:r>
              <a:rPr lang="da-DK" dirty="0" smtClean="0">
                <a:latin typeface="Consolas" pitchFamily="49" charset="0"/>
              </a:rPr>
              <a:t>   }</a:t>
            </a:r>
          </a:p>
          <a:p>
            <a:r>
              <a:rPr lang="da-DK" kern="0" dirty="0" smtClean="0">
                <a:latin typeface="Consolas" pitchFamily="49" charset="0"/>
              </a:rPr>
              <a:t>}</a:t>
            </a: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0725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Using</a:t>
            </a:r>
            <a:r>
              <a:rPr lang="da-DK" dirty="0" smtClean="0"/>
              <a:t> the File System</a:t>
            </a:r>
          </a:p>
          <a:p>
            <a:r>
              <a:rPr lang="da-DK" dirty="0" err="1" smtClean="0"/>
              <a:t>Streams</a:t>
            </a:r>
            <a:endParaRPr lang="da-DK" dirty="0" smtClean="0"/>
          </a:p>
          <a:p>
            <a:r>
              <a:rPr lang="da-D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</a:t>
            </a:r>
            <a:r>
              <a:rPr lang="da-D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Web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6144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/>
              <a:t>Use</a:t>
            </a:r>
            <a:r>
              <a:rPr lang="da-DK" sz="2000" dirty="0" smtClean="0"/>
              <a:t> </a:t>
            </a:r>
            <a:r>
              <a:rPr lang="da-DK" sz="2000" dirty="0" err="1" smtClean="0"/>
              <a:t>request-response</a:t>
            </a:r>
            <a:r>
              <a:rPr lang="da-DK" sz="2000" dirty="0" smtClean="0"/>
              <a:t> pattern for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System.Net</a:t>
            </a:r>
            <a:r>
              <a:rPr lang="da-DK" sz="2000" dirty="0" smtClean="0"/>
              <a:t> </a:t>
            </a:r>
            <a:r>
              <a:rPr lang="da-DK" sz="2000" dirty="0" err="1" smtClean="0"/>
              <a:t>classes</a:t>
            </a:r>
            <a:endParaRPr lang="da-DK" sz="2000" dirty="0" smtClean="0"/>
          </a:p>
          <a:p>
            <a:endParaRPr lang="da-DK" sz="2000" dirty="0"/>
          </a:p>
          <a:p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WebRequest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da-DK" sz="2000" dirty="0" smtClean="0">
                <a:cs typeface="Consolas" panose="020B0609020204030204" pitchFamily="49" charset="0"/>
              </a:rPr>
              <a:t>abstract base </a:t>
            </a:r>
            <a:r>
              <a:rPr lang="da-DK" sz="2000" dirty="0" err="1" smtClean="0">
                <a:cs typeface="Consolas" panose="020B0609020204030204" pitchFamily="49" charset="0"/>
              </a:rPr>
              <a:t>class</a:t>
            </a:r>
            <a:endParaRPr lang="da-DK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HttpWebRequest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FtpWebRequest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FileWebRequest</a:t>
            </a:r>
            <a:endParaRPr lang="da-DK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WebResponse</a:t>
            </a:r>
            <a:r>
              <a:rPr lang="da-DK" sz="2000" dirty="0" smtClean="0"/>
              <a:t>		abstract base </a:t>
            </a:r>
            <a:r>
              <a:rPr lang="da-DK" sz="2000" dirty="0" err="1" smtClean="0"/>
              <a:t>class</a:t>
            </a:r>
            <a:endParaRPr lang="da-DK" sz="2000" dirty="0"/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HttpWebResponse</a:t>
            </a:r>
            <a:endParaRPr lang="da-DK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FtpWebResponse</a:t>
            </a:r>
            <a:endParaRPr lang="da-DK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smtClean="0">
                <a:latin typeface="Consolas" panose="020B0609020204030204" pitchFamily="49" charset="0"/>
                <a:cs typeface="Consolas" panose="020B0609020204030204" pitchFamily="49" charset="0"/>
              </a:rPr>
              <a:t>FileWebResponse</a:t>
            </a:r>
            <a:endParaRPr lang="da-DK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a-DK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Web </a:t>
            </a:r>
            <a:r>
              <a:rPr lang="da-DK" dirty="0" err="1" smtClean="0"/>
              <a:t>Request</a:t>
            </a:r>
            <a:r>
              <a:rPr lang="da-DK" dirty="0" smtClean="0"/>
              <a:t> and </a:t>
            </a:r>
            <a:r>
              <a:rPr lang="da-DK" dirty="0" err="1" smtClean="0"/>
              <a:t>Responses</a:t>
            </a:r>
            <a:endParaRPr lang="da-DK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83466" y="4970857"/>
            <a:ext cx="8748464" cy="59012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>
              <a:buClr>
                <a:srgbClr val="D3000C"/>
              </a:buClr>
              <a:buSzPct val="80000"/>
              <a:defRPr/>
            </a:pPr>
            <a:r>
              <a:rPr lang="da-DK" kern="0" dirty="0" err="1" smtClean="0">
                <a:latin typeface="Consolas" pitchFamily="49" charset="0"/>
              </a:rPr>
              <a:t>HttpWebRequest</a:t>
            </a:r>
            <a:r>
              <a:rPr lang="da-DK" kern="0" dirty="0" smtClean="0">
                <a:latin typeface="Consolas" pitchFamily="49" charset="0"/>
              </a:rPr>
              <a:t> </a:t>
            </a:r>
            <a:r>
              <a:rPr lang="da-DK" kern="0" dirty="0" err="1">
                <a:latin typeface="Consolas" pitchFamily="49" charset="0"/>
              </a:rPr>
              <a:t>request</a:t>
            </a:r>
            <a:r>
              <a:rPr lang="da-DK" kern="0" dirty="0">
                <a:latin typeface="Consolas" pitchFamily="49" charset="0"/>
              </a:rPr>
              <a:t> = </a:t>
            </a:r>
            <a:r>
              <a:rPr lang="da-DK" b="1" kern="0" dirty="0" err="1">
                <a:latin typeface="Consolas" pitchFamily="49" charset="0"/>
              </a:rPr>
              <a:t>WebRequest.Create</a:t>
            </a:r>
            <a:r>
              <a:rPr lang="da-DK" kern="0" dirty="0">
                <a:latin typeface="Consolas" pitchFamily="49" charset="0"/>
              </a:rPr>
              <a:t>( </a:t>
            </a:r>
            <a:r>
              <a:rPr lang="da-DK" kern="0" dirty="0" err="1">
                <a:latin typeface="Consolas" pitchFamily="49" charset="0"/>
              </a:rPr>
              <a:t>uri</a:t>
            </a:r>
            <a:r>
              <a:rPr lang="da-DK" kern="0" dirty="0">
                <a:latin typeface="Consolas" pitchFamily="49" charset="0"/>
              </a:rPr>
              <a:t> ) </a:t>
            </a:r>
            <a:r>
              <a:rPr lang="da-DK" kern="0" dirty="0" smtClean="0">
                <a:latin typeface="Consolas" pitchFamily="49" charset="0"/>
              </a:rPr>
              <a:t>as </a:t>
            </a:r>
            <a:r>
              <a:rPr lang="da-DK" kern="0" dirty="0" err="1" smtClean="0">
                <a:latin typeface="Consolas" pitchFamily="49" charset="0"/>
              </a:rPr>
              <a:t>HttpWebRequest</a:t>
            </a:r>
            <a:r>
              <a:rPr lang="da-DK" kern="0" dirty="0">
                <a:latin typeface="Consolas" pitchFamily="49" charset="0"/>
              </a:rPr>
              <a:t>;</a:t>
            </a:r>
          </a:p>
          <a:p>
            <a:pPr marL="280988" indent="-280988" defTabSz="958850">
              <a:buClr>
                <a:srgbClr val="D3000C"/>
              </a:buClr>
              <a:buSzPct val="80000"/>
              <a:defRPr/>
            </a:pPr>
            <a:r>
              <a:rPr lang="da-DK" kern="0" dirty="0" err="1" smtClean="0">
                <a:latin typeface="Consolas" pitchFamily="49" charset="0"/>
              </a:rPr>
              <a:t>HttpWebResponse</a:t>
            </a:r>
            <a:r>
              <a:rPr lang="da-DK" kern="0" dirty="0" smtClean="0">
                <a:latin typeface="Consolas" pitchFamily="49" charset="0"/>
              </a:rPr>
              <a:t> </a:t>
            </a:r>
            <a:r>
              <a:rPr lang="da-DK" kern="0" dirty="0" err="1">
                <a:latin typeface="Consolas" pitchFamily="49" charset="0"/>
              </a:rPr>
              <a:t>response</a:t>
            </a:r>
            <a:r>
              <a:rPr lang="da-DK" kern="0" dirty="0">
                <a:latin typeface="Consolas" pitchFamily="49" charset="0"/>
              </a:rPr>
              <a:t> = </a:t>
            </a:r>
            <a:r>
              <a:rPr lang="da-DK" b="1" kern="0" dirty="0" err="1">
                <a:latin typeface="Consolas" pitchFamily="49" charset="0"/>
              </a:rPr>
              <a:t>request.GetResponse</a:t>
            </a:r>
            <a:r>
              <a:rPr lang="da-DK" b="1" kern="0" dirty="0">
                <a:latin typeface="Consolas" pitchFamily="49" charset="0"/>
              </a:rPr>
              <a:t>() </a:t>
            </a:r>
            <a:r>
              <a:rPr lang="da-DK" kern="0" dirty="0">
                <a:latin typeface="Consolas" pitchFamily="49" charset="0"/>
              </a:rPr>
              <a:t>as </a:t>
            </a:r>
            <a:r>
              <a:rPr lang="da-DK" kern="0" dirty="0" err="1">
                <a:latin typeface="Consolas" pitchFamily="49" charset="0"/>
              </a:rPr>
              <a:t>HttpWebResponse</a:t>
            </a:r>
            <a:r>
              <a:rPr lang="da-DK" kern="0" dirty="0">
                <a:latin typeface="Consolas" pitchFamily="49" charset="0"/>
              </a:rPr>
              <a:t>;</a:t>
            </a:r>
            <a:endParaRPr lang="da-DK" kern="0" dirty="0" smtClean="0">
              <a:latin typeface="Consolas" pitchFamily="49" charset="0"/>
            </a:endParaRP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901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</a:t>
            </a:r>
            <a:r>
              <a:rPr lang="da-D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File System</a:t>
            </a:r>
          </a:p>
          <a:p>
            <a:r>
              <a:rPr lang="da-DK" dirty="0" err="1" smtClean="0"/>
              <a:t>Streams</a:t>
            </a:r>
            <a:endParaRPr lang="da-DK" dirty="0" smtClean="0"/>
          </a:p>
          <a:p>
            <a:r>
              <a:rPr lang="da-DK" dirty="0" err="1" smtClean="0"/>
              <a:t>Accessing</a:t>
            </a:r>
            <a:r>
              <a:rPr lang="da-DK" dirty="0" smtClean="0"/>
              <a:t> the Web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323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WebClient</a:t>
            </a:r>
            <a:r>
              <a:rPr lang="da-DK" sz="2000" dirty="0" smtClean="0"/>
              <a:t> </a:t>
            </a:r>
            <a:r>
              <a:rPr lang="da-DK" sz="2000" dirty="0" err="1" smtClean="0"/>
              <a:t>contains</a:t>
            </a:r>
            <a:r>
              <a:rPr lang="da-DK" sz="2000" dirty="0" smtClean="0"/>
              <a:t> </a:t>
            </a:r>
            <a:r>
              <a:rPr lang="da-DK" sz="2000" dirty="0" err="1" smtClean="0"/>
              <a:t>very</a:t>
            </a:r>
            <a:r>
              <a:rPr lang="da-DK" sz="2000" dirty="0" smtClean="0"/>
              <a:t> </a:t>
            </a:r>
            <a:r>
              <a:rPr lang="da-DK" sz="2000" dirty="0" err="1" smtClean="0"/>
              <a:t>many</a:t>
            </a:r>
            <a:r>
              <a:rPr lang="da-DK" sz="2000" dirty="0" smtClean="0"/>
              <a:t> </a:t>
            </a:r>
            <a:r>
              <a:rPr lang="da-DK" sz="2000" dirty="0" err="1" smtClean="0"/>
              <a:t>different</a:t>
            </a:r>
            <a:r>
              <a:rPr lang="da-DK" sz="2000" dirty="0" smtClean="0"/>
              <a:t> </a:t>
            </a:r>
            <a:r>
              <a:rPr lang="da-DK" sz="2000" dirty="0" err="1" smtClean="0"/>
              <a:t>methods</a:t>
            </a:r>
            <a:r>
              <a:rPr lang="da-DK" sz="2000" dirty="0" smtClean="0"/>
              <a:t>.</a:t>
            </a:r>
          </a:p>
          <a:p>
            <a:endParaRPr lang="da-DK" sz="2000" dirty="0"/>
          </a:p>
          <a:p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WebClient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Download</a:t>
            </a:r>
            <a:r>
              <a:rPr lang="da-DK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Xxx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			</a:t>
            </a:r>
            <a:r>
              <a:rPr lang="da-DK" sz="1800" dirty="0" err="1" smtClean="0">
                <a:cs typeface="Consolas" panose="020B0609020204030204" pitchFamily="49" charset="0"/>
              </a:rPr>
              <a:t>Synchronous</a:t>
            </a:r>
            <a:endParaRPr lang="da-DK" sz="1800" dirty="0" smtClean="0"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Download</a:t>
            </a:r>
            <a:r>
              <a:rPr lang="da-DK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Xxx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		</a:t>
            </a:r>
            <a:r>
              <a:rPr lang="da-DK" sz="1800" dirty="0" smtClean="0">
                <a:cs typeface="Consolas" panose="020B0609020204030204" pitchFamily="49" charset="0"/>
              </a:rPr>
              <a:t>”</a:t>
            </a:r>
            <a:r>
              <a:rPr lang="da-DK" sz="1800" dirty="0" err="1" smtClean="0">
                <a:cs typeface="Consolas" panose="020B0609020204030204" pitchFamily="49" charset="0"/>
              </a:rPr>
              <a:t>Traditional</a:t>
            </a:r>
            <a:r>
              <a:rPr lang="da-DK" sz="1800" dirty="0" smtClean="0">
                <a:cs typeface="Consolas" panose="020B0609020204030204" pitchFamily="49" charset="0"/>
              </a:rPr>
              <a:t>” </a:t>
            </a:r>
            <a:r>
              <a:rPr lang="da-DK" sz="1800" dirty="0" err="1" smtClean="0">
                <a:cs typeface="Consolas" panose="020B0609020204030204" pitchFamily="49" charset="0"/>
              </a:rPr>
              <a:t>asynchronous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Download</a:t>
            </a:r>
            <a:r>
              <a:rPr lang="da-DK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Xxx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TaskAsync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		</a:t>
            </a:r>
            <a:r>
              <a:rPr lang="da-DK" sz="1800" dirty="0" err="1" smtClean="0">
                <a:cs typeface="Consolas" panose="020B0609020204030204" pitchFamily="49" charset="0"/>
              </a:rPr>
              <a:t>Task-based</a:t>
            </a:r>
            <a:r>
              <a:rPr lang="da-DK" sz="1800" dirty="0" smtClean="0">
                <a:cs typeface="Consolas" panose="020B0609020204030204" pitchFamily="49" charset="0"/>
              </a:rPr>
              <a:t> </a:t>
            </a:r>
            <a:r>
              <a:rPr lang="da-DK" sz="1800" dirty="0" err="1" smtClean="0">
                <a:cs typeface="Consolas" panose="020B0609020204030204" pitchFamily="49" charset="0"/>
              </a:rPr>
              <a:t>asynchronous</a:t>
            </a:r>
            <a:endParaRPr lang="da-DK" sz="1800" dirty="0" smtClean="0"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Upload</a:t>
            </a:r>
            <a:r>
              <a:rPr lang="da-DK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Xxx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			</a:t>
            </a:r>
            <a:endParaRPr lang="da-DK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Upload</a:t>
            </a:r>
            <a:r>
              <a:rPr lang="da-DK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Xxx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			</a:t>
            </a:r>
            <a:endParaRPr lang="da-DK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Upload</a:t>
            </a:r>
            <a:r>
              <a:rPr lang="da-DK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Xxx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TaskAsync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da-DK" sz="1800" dirty="0" smtClean="0"/>
              <a:t>+ </a:t>
            </a:r>
            <a:r>
              <a:rPr lang="da-DK" sz="1800" dirty="0" err="1" smtClean="0"/>
              <a:t>many</a:t>
            </a:r>
            <a:r>
              <a:rPr lang="da-DK" sz="1800" dirty="0" smtClean="0"/>
              <a:t> </a:t>
            </a:r>
            <a:r>
              <a:rPr lang="da-DK" sz="1800" dirty="0" err="1" smtClean="0"/>
              <a:t>overloads</a:t>
            </a:r>
            <a:r>
              <a:rPr lang="da-DK" sz="1800" dirty="0" smtClean="0"/>
              <a:t> and events</a:t>
            </a:r>
            <a:endParaRPr lang="da-DK" sz="1800" dirty="0"/>
          </a:p>
          <a:p>
            <a:pPr lvl="1"/>
            <a:endParaRPr lang="da-DK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</a:t>
            </a:r>
            <a:r>
              <a:rPr lang="da-DK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WebClient</a:t>
            </a:r>
            <a:r>
              <a:rPr lang="da-DK" dirty="0" smtClean="0"/>
              <a:t> Class</a:t>
            </a:r>
            <a:endParaRPr lang="da-DK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92596" y="4897560"/>
            <a:ext cx="8748464" cy="148247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>
              <a:buClr>
                <a:srgbClr val="D3000C"/>
              </a:buClr>
              <a:buSzPct val="80000"/>
              <a:defRPr/>
            </a:pPr>
            <a:r>
              <a:rPr lang="da-DK" kern="0" dirty="0" err="1" smtClean="0">
                <a:latin typeface="Consolas" pitchFamily="49" charset="0"/>
              </a:rPr>
              <a:t>using</a:t>
            </a:r>
            <a:r>
              <a:rPr lang="da-DK" kern="0" dirty="0" smtClean="0">
                <a:latin typeface="Consolas" pitchFamily="49" charset="0"/>
              </a:rPr>
              <a:t>( </a:t>
            </a:r>
            <a:r>
              <a:rPr lang="da-DK" b="1" kern="0" dirty="0" err="1">
                <a:latin typeface="Consolas" pitchFamily="49" charset="0"/>
              </a:rPr>
              <a:t>WebClient</a:t>
            </a:r>
            <a:r>
              <a:rPr lang="da-DK" b="1" kern="0" dirty="0">
                <a:latin typeface="Consolas" pitchFamily="49" charset="0"/>
              </a:rPr>
              <a:t> </a:t>
            </a:r>
            <a:r>
              <a:rPr lang="da-DK" b="1" kern="0" dirty="0" err="1">
                <a:latin typeface="Consolas" pitchFamily="49" charset="0"/>
              </a:rPr>
              <a:t>client</a:t>
            </a:r>
            <a:r>
              <a:rPr lang="da-DK" b="1" kern="0" dirty="0">
                <a:latin typeface="Consolas" pitchFamily="49" charset="0"/>
              </a:rPr>
              <a:t> = new </a:t>
            </a:r>
            <a:r>
              <a:rPr lang="da-DK" b="1" kern="0" dirty="0" err="1">
                <a:latin typeface="Consolas" pitchFamily="49" charset="0"/>
              </a:rPr>
              <a:t>WebClient</a:t>
            </a:r>
            <a:r>
              <a:rPr lang="da-DK" b="1" kern="0" dirty="0">
                <a:latin typeface="Consolas" pitchFamily="49" charset="0"/>
              </a:rPr>
              <a:t>() </a:t>
            </a:r>
            <a:r>
              <a:rPr lang="da-DK" kern="0" dirty="0">
                <a:latin typeface="Consolas" pitchFamily="49" charset="0"/>
              </a:rPr>
              <a:t>)</a:t>
            </a:r>
          </a:p>
          <a:p>
            <a:pPr marL="280988" indent="-280988" defTabSz="958850">
              <a:buClr>
                <a:srgbClr val="D3000C"/>
              </a:buClr>
              <a:buSzPct val="80000"/>
              <a:defRPr/>
            </a:pPr>
            <a:r>
              <a:rPr lang="da-DK" kern="0" dirty="0" smtClean="0">
                <a:latin typeface="Consolas" pitchFamily="49" charset="0"/>
              </a:rPr>
              <a:t>{</a:t>
            </a:r>
            <a:endParaRPr lang="da-DK" kern="0" dirty="0">
              <a:latin typeface="Consolas" pitchFamily="49" charset="0"/>
            </a:endParaRPr>
          </a:p>
          <a:p>
            <a:pPr marL="280988" indent="-280988" defTabSz="958850">
              <a:buClr>
                <a:srgbClr val="D3000C"/>
              </a:buClr>
              <a:buSzPct val="80000"/>
              <a:defRPr/>
            </a:pPr>
            <a:r>
              <a:rPr lang="da-DK" kern="0" dirty="0" smtClean="0">
                <a:latin typeface="Consolas" pitchFamily="49" charset="0"/>
              </a:rPr>
              <a:t>   </a:t>
            </a:r>
            <a:r>
              <a:rPr lang="da-DK" kern="0" dirty="0" err="1" smtClean="0">
                <a:latin typeface="Consolas" pitchFamily="49" charset="0"/>
              </a:rPr>
              <a:t>await</a:t>
            </a:r>
            <a:r>
              <a:rPr lang="da-DK" kern="0" dirty="0" smtClean="0">
                <a:latin typeface="Consolas" pitchFamily="49" charset="0"/>
              </a:rPr>
              <a:t> </a:t>
            </a:r>
            <a:r>
              <a:rPr lang="da-DK" b="1" kern="0" dirty="0" err="1">
                <a:latin typeface="Consolas" pitchFamily="49" charset="0"/>
              </a:rPr>
              <a:t>client.DownloadFileTaskAsync</a:t>
            </a:r>
            <a:r>
              <a:rPr lang="da-DK" kern="0" dirty="0">
                <a:latin typeface="Consolas" pitchFamily="49" charset="0"/>
              </a:rPr>
              <a:t>( url1, "1.jpg" );</a:t>
            </a:r>
          </a:p>
          <a:p>
            <a:pPr marL="280988" indent="-280988" defTabSz="958850">
              <a:buClr>
                <a:srgbClr val="D3000C"/>
              </a:buClr>
              <a:buSzPct val="80000"/>
              <a:defRPr/>
            </a:pPr>
            <a:r>
              <a:rPr lang="da-DK" kern="0" dirty="0" smtClean="0">
                <a:latin typeface="Consolas" pitchFamily="49" charset="0"/>
              </a:rPr>
              <a:t>   </a:t>
            </a:r>
            <a:r>
              <a:rPr lang="da-DK" kern="0" dirty="0" err="1" smtClean="0">
                <a:latin typeface="Consolas" pitchFamily="49" charset="0"/>
              </a:rPr>
              <a:t>string</a:t>
            </a:r>
            <a:r>
              <a:rPr lang="da-DK" kern="0" dirty="0" smtClean="0">
                <a:latin typeface="Consolas" pitchFamily="49" charset="0"/>
              </a:rPr>
              <a:t> </a:t>
            </a:r>
            <a:r>
              <a:rPr lang="da-DK" kern="0" dirty="0" err="1">
                <a:latin typeface="Consolas" pitchFamily="49" charset="0"/>
              </a:rPr>
              <a:t>result</a:t>
            </a:r>
            <a:r>
              <a:rPr lang="da-DK" kern="0" dirty="0">
                <a:latin typeface="Consolas" pitchFamily="49" charset="0"/>
              </a:rPr>
              <a:t> = </a:t>
            </a:r>
            <a:r>
              <a:rPr lang="da-DK" kern="0" dirty="0" err="1">
                <a:latin typeface="Consolas" pitchFamily="49" charset="0"/>
              </a:rPr>
              <a:t>await</a:t>
            </a:r>
            <a:r>
              <a:rPr lang="da-DK" kern="0" dirty="0">
                <a:latin typeface="Consolas" pitchFamily="49" charset="0"/>
              </a:rPr>
              <a:t> </a:t>
            </a:r>
            <a:r>
              <a:rPr lang="da-DK" b="1" kern="0" dirty="0" err="1">
                <a:latin typeface="Consolas" pitchFamily="49" charset="0"/>
              </a:rPr>
              <a:t>client.DownloadStringTaskAsync</a:t>
            </a:r>
            <a:r>
              <a:rPr lang="da-DK" kern="0" dirty="0">
                <a:latin typeface="Consolas" pitchFamily="49" charset="0"/>
              </a:rPr>
              <a:t>( url2 );</a:t>
            </a:r>
          </a:p>
          <a:p>
            <a:pPr marL="280988" indent="-280988" defTabSz="958850">
              <a:buClr>
                <a:srgbClr val="D3000C"/>
              </a:buClr>
              <a:buSzPct val="80000"/>
              <a:defRPr/>
            </a:pPr>
            <a:r>
              <a:rPr lang="da-DK" kern="0" dirty="0" smtClean="0">
                <a:latin typeface="Consolas" pitchFamily="49" charset="0"/>
              </a:rPr>
              <a:t>} </a:t>
            </a: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0963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Using</a:t>
            </a:r>
            <a:r>
              <a:rPr lang="da-DK" dirty="0" smtClean="0"/>
              <a:t> the File System</a:t>
            </a:r>
          </a:p>
          <a:p>
            <a:r>
              <a:rPr lang="da-DK" dirty="0" err="1" smtClean="0"/>
              <a:t>Streams</a:t>
            </a:r>
            <a:endParaRPr lang="da-DK" dirty="0" smtClean="0"/>
          </a:p>
          <a:p>
            <a:r>
              <a:rPr lang="da-DK" dirty="0" err="1" smtClean="0"/>
              <a:t>Accessing</a:t>
            </a:r>
            <a:r>
              <a:rPr lang="da-DK" dirty="0" smtClean="0"/>
              <a:t> the Web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Summary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223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481328"/>
            <a:ext cx="9036496" cy="5044016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800" dirty="0" smtClean="0"/>
              <a:t>You are creating an application uploading data using HTML form-based encoding. The application contains a method as follows: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01 public Task&lt;byte[]&gt; Upload( string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 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02 {  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03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client = new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WebClient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04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05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 smtClean="0"/>
          </a:p>
          <a:p>
            <a:pPr marL="109728" indent="0">
              <a:buNone/>
            </a:pPr>
            <a:r>
              <a:rPr lang="en-US" sz="1800" dirty="0" smtClean="0"/>
              <a:t>You need to send the integer values </a:t>
            </a:r>
            <a:r>
              <a:rPr lang="en-US" sz="1800" dirty="0" err="1" smtClean="0"/>
              <a:t>i</a:t>
            </a:r>
            <a:r>
              <a:rPr lang="en-US" sz="1800" dirty="0" smtClean="0"/>
              <a:t> and j as form-encoded values named a and b. Which </a:t>
            </a:r>
            <a:r>
              <a:rPr lang="en-US" sz="1800" dirty="0"/>
              <a:t>code segments should be added</a:t>
            </a:r>
            <a:r>
              <a:rPr lang="en-US" sz="1800" dirty="0" smtClean="0"/>
              <a:t>?</a:t>
            </a:r>
          </a:p>
          <a:p>
            <a:pPr marL="452628" indent="-342900">
              <a:buSzPct val="100000"/>
              <a:buFont typeface="+mj-lt"/>
              <a:buAutoNum type="alphaLcParenR"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data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"a={0}&amp;b={1}",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j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client.UploadStringTaskAsync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new Uri(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), data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2628" indent="-342900">
              <a:buSzPct val="100000"/>
              <a:buFont typeface="+mj-lt"/>
              <a:buAutoNum type="alphaLcParenR"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data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"a={0}&amp;b={1}",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j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client.UploadFileTaskAsync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new Uri(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), data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2628" indent="-342900">
              <a:buSzPct val="100000"/>
              <a:buFont typeface="+mj-lt"/>
              <a:buAutoNum type="alphaLcParenR"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data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"a={0}&amp;b={1}",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j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client.UploadDataTaskAsync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Encoding.UTF8.GetBytes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data 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2628" indent="-342900">
              <a:buSzPct val="100000"/>
              <a:buFont typeface="+mj-lt"/>
              <a:buAutoNum type="alphaLcParenR"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NameValueCollection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{{"a",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i.ToString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()}, {"b",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j.ToString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()}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client.UploadValuesTaskAsync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new Uri(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),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  <a:endParaRPr lang="en-US" sz="1600" dirty="0" smtClean="0"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Question</a:t>
            </a:r>
            <a:endParaRPr lang="da-DK" dirty="0"/>
          </a:p>
        </p:txBody>
      </p:sp>
      <p:sp>
        <p:nvSpPr>
          <p:cNvPr id="7" name="Rectangle 6"/>
          <p:cNvSpPr/>
          <p:nvPr/>
        </p:nvSpPr>
        <p:spPr>
          <a:xfrm>
            <a:off x="971600" y="2852936"/>
            <a:ext cx="4032448" cy="24059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ctangle 7"/>
          <p:cNvSpPr/>
          <p:nvPr/>
        </p:nvSpPr>
        <p:spPr>
          <a:xfrm>
            <a:off x="611560" y="5589240"/>
            <a:ext cx="8424936" cy="5040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6914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98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FileInfo</a:t>
            </a:r>
            <a:r>
              <a:rPr lang="en-US" sz="2000" dirty="0" smtClean="0"/>
              <a:t> and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DirectoryInfo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smtClean="0"/>
              <a:t>Contain methods for file and directory access</a:t>
            </a:r>
          </a:p>
          <a:p>
            <a:pPr lvl="1"/>
            <a:r>
              <a:rPr lang="en-US" sz="1800" dirty="0" smtClean="0"/>
              <a:t>Both derive from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FileSystemInfo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There is also a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DriveInfo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smtClean="0"/>
              <a:t>This does not derive from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FileSystemInfo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a-DK" sz="2000" dirty="0" smtClean="0"/>
          </a:p>
          <a:p>
            <a:r>
              <a:rPr lang="da-DK" sz="2000" dirty="0" err="1" smtClean="0"/>
              <a:t>These</a:t>
            </a:r>
            <a:r>
              <a:rPr lang="da-DK" sz="2000" dirty="0" smtClean="0"/>
              <a:t> </a:t>
            </a:r>
            <a:r>
              <a:rPr lang="da-DK" sz="2000" dirty="0" err="1" smtClean="0"/>
              <a:t>are</a:t>
            </a:r>
            <a:r>
              <a:rPr lang="da-DK" sz="2000" dirty="0" smtClean="0"/>
              <a:t> all ”</a:t>
            </a:r>
            <a:r>
              <a:rPr lang="da-DK" sz="2000" dirty="0" err="1" smtClean="0"/>
              <a:t>stateful</a:t>
            </a:r>
            <a:r>
              <a:rPr lang="da-DK" sz="2000" dirty="0" smtClean="0"/>
              <a:t>” file system </a:t>
            </a:r>
            <a:r>
              <a:rPr lang="da-DK" sz="2000" dirty="0" err="1" smtClean="0"/>
              <a:t>classes</a:t>
            </a:r>
            <a:endParaRPr lang="da-DK" sz="2000" dirty="0" smtClean="0"/>
          </a:p>
          <a:p>
            <a:pPr lvl="1"/>
            <a:r>
              <a:rPr lang="da-DK" sz="1800" dirty="0" err="1" smtClean="0"/>
              <a:t>Performs</a:t>
            </a:r>
            <a:r>
              <a:rPr lang="da-DK" sz="1800" dirty="0" smtClean="0"/>
              <a:t> </a:t>
            </a:r>
            <a:r>
              <a:rPr lang="da-DK" sz="1800" dirty="0" err="1" smtClean="0"/>
              <a:t>security</a:t>
            </a:r>
            <a:r>
              <a:rPr lang="da-DK" sz="1800" dirty="0" smtClean="0"/>
              <a:t> checks etc. </a:t>
            </a:r>
            <a:r>
              <a:rPr lang="da-DK" sz="1800" dirty="0" err="1" smtClean="0"/>
              <a:t>once</a:t>
            </a:r>
            <a:endParaRPr lang="da-DK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FileSystemInfo</a:t>
            </a:r>
            <a:r>
              <a:rPr lang="da-DK" dirty="0" smtClean="0"/>
              <a:t> </a:t>
            </a:r>
            <a:r>
              <a:rPr lang="da-DK" dirty="0" err="1" smtClean="0"/>
              <a:t>Classes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076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/>
              <a:t>Instantiate</a:t>
            </a:r>
            <a:r>
              <a:rPr lang="da-DK" sz="2000" dirty="0" smtClean="0"/>
              <a:t> a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FileInfo</a:t>
            </a:r>
            <a:r>
              <a:rPr lang="da-DK" sz="2000" dirty="0" smtClean="0"/>
              <a:t> </a:t>
            </a:r>
            <a:r>
              <a:rPr lang="da-DK" sz="2000" dirty="0" err="1" smtClean="0"/>
              <a:t>object</a:t>
            </a:r>
            <a:r>
              <a:rPr lang="da-DK" sz="2000" dirty="0" smtClean="0"/>
              <a:t> </a:t>
            </a:r>
            <a:r>
              <a:rPr lang="da-DK" sz="2000" dirty="0" err="1" smtClean="0"/>
              <a:t>representing</a:t>
            </a:r>
            <a:r>
              <a:rPr lang="da-DK" sz="2000" dirty="0" smtClean="0"/>
              <a:t> a </a:t>
            </a:r>
            <a:r>
              <a:rPr lang="da-DK" sz="2000" dirty="0" err="1" smtClean="0"/>
              <a:t>physical</a:t>
            </a:r>
            <a:r>
              <a:rPr lang="da-DK" sz="2000" dirty="0" smtClean="0"/>
              <a:t> file to </a:t>
            </a:r>
            <a:r>
              <a:rPr lang="da-DK" sz="2000" dirty="0" err="1" smtClean="0"/>
              <a:t>manipulate</a:t>
            </a:r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</a:t>
            </a:r>
            <a:r>
              <a:rPr lang="da-DK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FileInfo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endParaRPr lang="da-DK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3568" y="2132856"/>
            <a:ext cx="6858048" cy="208823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b="1" dirty="0" err="1" smtClean="0">
                <a:latin typeface="Consolas" pitchFamily="49" charset="0"/>
              </a:rPr>
              <a:t>FileInfo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fi</a:t>
            </a:r>
            <a:r>
              <a:rPr lang="da-DK" dirty="0" smtClean="0">
                <a:latin typeface="Consolas" pitchFamily="49" charset="0"/>
              </a:rPr>
              <a:t> = new </a:t>
            </a:r>
            <a:r>
              <a:rPr lang="da-DK" b="1" dirty="0" err="1" smtClean="0">
                <a:latin typeface="Consolas" pitchFamily="49" charset="0"/>
              </a:rPr>
              <a:t>FileInfo</a:t>
            </a:r>
            <a:r>
              <a:rPr lang="da-DK" b="1" dirty="0" smtClean="0">
                <a:latin typeface="Consolas" pitchFamily="49" charset="0"/>
              </a:rPr>
              <a:t>( @"</a:t>
            </a:r>
            <a:r>
              <a:rPr lang="da-DK" b="1" dirty="0" err="1" smtClean="0">
                <a:latin typeface="Consolas" pitchFamily="49" charset="0"/>
              </a:rPr>
              <a:t>C:\Tmp\Demo.log</a:t>
            </a:r>
            <a:r>
              <a:rPr lang="da-DK" b="1" dirty="0" smtClean="0">
                <a:latin typeface="Consolas" pitchFamily="49" charset="0"/>
              </a:rPr>
              <a:t>" )</a:t>
            </a:r>
            <a:r>
              <a:rPr lang="da-DK" dirty="0" smtClean="0">
                <a:latin typeface="Consolas" pitchFamily="49" charset="0"/>
              </a:rPr>
              <a:t>;</a:t>
            </a:r>
          </a:p>
          <a:p>
            <a:r>
              <a:rPr lang="da-DK" dirty="0" err="1" smtClean="0">
                <a:latin typeface="Consolas" pitchFamily="49" charset="0"/>
              </a:rPr>
              <a:t>if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fi.Exists</a:t>
            </a:r>
            <a:r>
              <a:rPr lang="da-DK" dirty="0" smtClean="0">
                <a:latin typeface="Consolas" pitchFamily="49" charset="0"/>
              </a:rPr>
              <a:t> &amp;&amp; </a:t>
            </a:r>
            <a:r>
              <a:rPr lang="da-DK" dirty="0" err="1" smtClean="0">
                <a:latin typeface="Consolas" pitchFamily="49" charset="0"/>
              </a:rPr>
              <a:t>fi.Length</a:t>
            </a:r>
            <a:r>
              <a:rPr lang="da-DK" dirty="0" smtClean="0">
                <a:latin typeface="Consolas" pitchFamily="49" charset="0"/>
              </a:rPr>
              <a:t> &gt; 40)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fi.CopyTo</a:t>
            </a:r>
            <a:r>
              <a:rPr lang="da-DK" dirty="0" smtClean="0">
                <a:latin typeface="Consolas" pitchFamily="49" charset="0"/>
              </a:rPr>
              <a:t>( @"</a:t>
            </a:r>
            <a:r>
              <a:rPr lang="da-DK" dirty="0" err="1" smtClean="0">
                <a:latin typeface="Consolas" pitchFamily="49" charset="0"/>
              </a:rPr>
              <a:t>C:\Tmp\DemoBackup.log</a:t>
            </a:r>
            <a:r>
              <a:rPr lang="da-DK" dirty="0" smtClean="0">
                <a:latin typeface="Consolas" pitchFamily="49" charset="0"/>
              </a:rPr>
              <a:t>" );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fi.Delete</a:t>
            </a:r>
            <a:r>
              <a:rPr lang="da-DK" dirty="0" smtClean="0">
                <a:latin typeface="Consolas" pitchFamily="49" charset="0"/>
              </a:rPr>
              <a:t>();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  <a:endParaRPr lang="da-DK" sz="1600" dirty="0" smtClean="0">
              <a:latin typeface="Consolas" pitchFamily="49" charset="0"/>
            </a:endParaRPr>
          </a:p>
        </p:txBody>
      </p:sp>
      <p:pic>
        <p:nvPicPr>
          <p:cNvPr id="6" name="Picture 5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957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a-DK" sz="2000" dirty="0" err="1" smtClean="0"/>
              <a:t>Similarly</a:t>
            </a:r>
            <a:r>
              <a:rPr lang="da-DK" sz="2000" dirty="0" smtClean="0"/>
              <a:t>, a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DirectoryInfo</a:t>
            </a:r>
            <a:r>
              <a:rPr lang="da-DK" sz="2000" dirty="0" smtClean="0"/>
              <a:t> </a:t>
            </a:r>
            <a:r>
              <a:rPr lang="da-DK" sz="2000" dirty="0" err="1" smtClean="0"/>
              <a:t>class</a:t>
            </a:r>
            <a:r>
              <a:rPr lang="da-DK" sz="2000" dirty="0" smtClean="0"/>
              <a:t> </a:t>
            </a:r>
            <a:r>
              <a:rPr lang="da-DK" sz="2000" dirty="0" err="1" smtClean="0"/>
              <a:t>represents</a:t>
            </a:r>
            <a:r>
              <a:rPr lang="da-DK" sz="2000" dirty="0" smtClean="0"/>
              <a:t> a </a:t>
            </a:r>
            <a:r>
              <a:rPr lang="da-DK" sz="2000" dirty="0" err="1" smtClean="0"/>
              <a:t>physical</a:t>
            </a:r>
            <a:r>
              <a:rPr lang="da-DK" sz="2000" dirty="0" smtClean="0"/>
              <a:t> folder in the file system</a:t>
            </a:r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 smtClean="0"/>
          </a:p>
          <a:p>
            <a:r>
              <a:rPr lang="da-DK" sz="2000" dirty="0" err="1" smtClean="0"/>
              <a:t>Use</a:t>
            </a:r>
            <a:endParaRPr lang="da-DK" sz="2000" dirty="0" smtClean="0"/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DirectoryInfo.GetFiles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DirectoryInfo.GetDirectories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da-DK" sz="2000" dirty="0" smtClean="0"/>
          </a:p>
          <a:p>
            <a:r>
              <a:rPr lang="da-DK" sz="2000" dirty="0" err="1" smtClean="0"/>
              <a:t>Alternatively</a:t>
            </a:r>
            <a:endParaRPr lang="da-DK" sz="2000" dirty="0" smtClean="0"/>
          </a:p>
          <a:p>
            <a:pPr lvl="1"/>
            <a:r>
              <a:rPr lang="da-DK" sz="1800" dirty="0" err="1" smtClean="0"/>
              <a:t>Use</a:t>
            </a:r>
            <a:r>
              <a:rPr lang="da-DK" sz="1800" dirty="0" smtClean="0"/>
              <a:t> 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DirectoryInfo.GetFileSystemInfos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a-DK" sz="1800" dirty="0" smtClean="0"/>
              <a:t> and </a:t>
            </a:r>
            <a:r>
              <a:rPr lang="da-DK" sz="1800" dirty="0" err="1" smtClean="0"/>
              <a:t>process</a:t>
            </a:r>
            <a:r>
              <a:rPr lang="da-DK" sz="1800" dirty="0" smtClean="0"/>
              <a:t> </a:t>
            </a:r>
            <a:r>
              <a:rPr lang="da-DK" sz="1800" dirty="0" err="1" smtClean="0"/>
              <a:t>them</a:t>
            </a:r>
            <a:r>
              <a:rPr lang="da-DK" sz="1800" dirty="0" smtClean="0"/>
              <a:t> </a:t>
            </a:r>
            <a:r>
              <a:rPr lang="da-DK" sz="1800" dirty="0" err="1" smtClean="0"/>
              <a:t>according</a:t>
            </a:r>
            <a:r>
              <a:rPr lang="da-DK" sz="1800" dirty="0" smtClean="0"/>
              <a:t> to </a:t>
            </a:r>
            <a:r>
              <a:rPr lang="da-DK" sz="1800" dirty="0" err="1" smtClean="0"/>
              <a:t>actual</a:t>
            </a:r>
            <a:r>
              <a:rPr lang="da-DK" sz="1800" dirty="0" smtClean="0"/>
              <a:t> type</a:t>
            </a:r>
          </a:p>
          <a:p>
            <a:endParaRPr lang="da-DK" sz="2000" dirty="0" smtClean="0"/>
          </a:p>
          <a:p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</a:t>
            </a:r>
            <a:r>
              <a:rPr lang="da-DK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DirectoryInfo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endParaRPr lang="da-DK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3568" y="2172673"/>
            <a:ext cx="7241232" cy="176038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b="1" dirty="0" err="1" smtClean="0">
                <a:latin typeface="Consolas" pitchFamily="49" charset="0"/>
              </a:rPr>
              <a:t>DirectoryInfo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di</a:t>
            </a:r>
            <a:r>
              <a:rPr lang="en-US" dirty="0" smtClean="0">
                <a:latin typeface="Consolas" pitchFamily="49" charset="0"/>
              </a:rPr>
              <a:t> = new </a:t>
            </a:r>
            <a:r>
              <a:rPr lang="en-US" b="1" dirty="0" err="1" smtClean="0">
                <a:latin typeface="Consolas" pitchFamily="49" charset="0"/>
              </a:rPr>
              <a:t>DirectoryInfo</a:t>
            </a:r>
            <a:r>
              <a:rPr lang="en-US" b="1" dirty="0" smtClean="0">
                <a:latin typeface="Consolas" pitchFamily="49" charset="0"/>
              </a:rPr>
              <a:t>( @"C:\Tmp" )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r>
              <a:rPr lang="da-DK" dirty="0" err="1" smtClean="0">
                <a:latin typeface="Consolas" pitchFamily="49" charset="0"/>
              </a:rPr>
              <a:t>if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di.Exists</a:t>
            </a:r>
            <a:r>
              <a:rPr lang="da-DK" dirty="0" smtClean="0">
                <a:latin typeface="Consolas" pitchFamily="49" charset="0"/>
              </a:rPr>
              <a:t> )</a:t>
            </a:r>
          </a:p>
          <a:p>
            <a:r>
              <a:rPr lang="da-DK" dirty="0" smtClean="0">
                <a:latin typeface="Consolas" pitchFamily="49" charset="0"/>
              </a:rPr>
              <a:t>{ 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Console.WriteLine</a:t>
            </a:r>
            <a:r>
              <a:rPr lang="en-US" dirty="0" smtClean="0">
                <a:latin typeface="Consolas" pitchFamily="49" charset="0"/>
              </a:rPr>
              <a:t>( "Directory was last accessed: " + 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    </a:t>
            </a:r>
            <a:r>
              <a:rPr lang="en-US" dirty="0" err="1" smtClean="0">
                <a:latin typeface="Consolas" pitchFamily="49" charset="0"/>
              </a:rPr>
              <a:t>di.LastAccessTime.ToLongTimeString</a:t>
            </a:r>
            <a:r>
              <a:rPr lang="en-US" dirty="0" smtClean="0">
                <a:latin typeface="Consolas" pitchFamily="49" charset="0"/>
              </a:rPr>
              <a:t>() );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  <a:endParaRPr lang="da-DK" sz="1600" dirty="0" smtClean="0">
              <a:latin typeface="Consolas" pitchFamily="49" charset="0"/>
            </a:endParaRPr>
          </a:p>
        </p:txBody>
      </p:sp>
      <p:pic>
        <p:nvPicPr>
          <p:cNvPr id="6" name="Picture 5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97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smtClean="0"/>
              <a:t>Drives </a:t>
            </a:r>
            <a:r>
              <a:rPr lang="da-DK" sz="2000" dirty="0" err="1" smtClean="0"/>
              <a:t>are</a:t>
            </a:r>
            <a:r>
              <a:rPr lang="da-DK" sz="2000" dirty="0" smtClean="0"/>
              <a:t> </a:t>
            </a:r>
            <a:r>
              <a:rPr lang="da-DK" sz="2000" dirty="0" err="1" smtClean="0"/>
              <a:t>enumerated</a:t>
            </a:r>
            <a:r>
              <a:rPr lang="da-DK" sz="2000" dirty="0" smtClean="0"/>
              <a:t> in a </a:t>
            </a:r>
            <a:r>
              <a:rPr lang="da-DK" sz="2000" dirty="0" err="1" smtClean="0"/>
              <a:t>similar</a:t>
            </a:r>
            <a:r>
              <a:rPr lang="da-DK" sz="2000" dirty="0" smtClean="0"/>
              <a:t> </a:t>
            </a:r>
            <a:r>
              <a:rPr lang="da-DK" sz="2000" dirty="0" err="1" smtClean="0"/>
              <a:t>manner</a:t>
            </a:r>
            <a:r>
              <a:rPr lang="da-DK" sz="2000" dirty="0" smtClean="0"/>
              <a:t> </a:t>
            </a:r>
            <a:r>
              <a:rPr lang="da-DK" sz="2000" dirty="0" err="1" smtClean="0"/>
              <a:t>through</a:t>
            </a:r>
            <a:r>
              <a:rPr lang="da-DK" sz="2000" dirty="0" smtClean="0"/>
              <a:t>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DriveInfo</a:t>
            </a:r>
            <a:r>
              <a:rPr lang="da-DK" sz="2000" dirty="0" smtClean="0"/>
              <a:t> </a:t>
            </a:r>
            <a:r>
              <a:rPr lang="da-DK" sz="2000" dirty="0" err="1" smtClean="0"/>
              <a:t>instances</a:t>
            </a:r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</a:t>
            </a:r>
            <a:r>
              <a:rPr lang="da-DK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DriveInfo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endParaRPr lang="da-D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99592" y="2206616"/>
            <a:ext cx="7025208" cy="287856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US" dirty="0" err="1" smtClean="0">
                <a:latin typeface="Consolas" pitchFamily="49" charset="0"/>
              </a:rPr>
              <a:t>foreach</a:t>
            </a:r>
            <a:r>
              <a:rPr lang="en-US" dirty="0" smtClean="0">
                <a:latin typeface="Consolas" pitchFamily="49" charset="0"/>
              </a:rPr>
              <a:t>( </a:t>
            </a:r>
            <a:r>
              <a:rPr lang="en-US" b="1" dirty="0" err="1" smtClean="0">
                <a:latin typeface="Consolas" pitchFamily="49" charset="0"/>
              </a:rPr>
              <a:t>DriveInfo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</a:rPr>
              <a:t>di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in </a:t>
            </a:r>
            <a:r>
              <a:rPr lang="en-US" b="1" dirty="0" err="1" smtClean="0">
                <a:latin typeface="Consolas" pitchFamily="49" charset="0"/>
              </a:rPr>
              <a:t>DriveInfo.GetDrives</a:t>
            </a:r>
            <a:r>
              <a:rPr lang="en-US" b="1" dirty="0" smtClean="0">
                <a:latin typeface="Consolas" pitchFamily="49" charset="0"/>
              </a:rPr>
              <a:t>()</a:t>
            </a:r>
            <a:r>
              <a:rPr lang="en-US" dirty="0" smtClean="0">
                <a:latin typeface="Consolas" pitchFamily="49" charset="0"/>
              </a:rPr>
              <a:t>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if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di.IsReady</a:t>
            </a:r>
            <a:r>
              <a:rPr lang="da-DK" dirty="0" smtClean="0">
                <a:latin typeface="Consolas" pitchFamily="49" charset="0"/>
              </a:rPr>
              <a:t> )</a:t>
            </a:r>
          </a:p>
          <a:p>
            <a:r>
              <a:rPr lang="da-DK" dirty="0" smtClean="0">
                <a:latin typeface="Consolas" pitchFamily="49" charset="0"/>
              </a:rPr>
              <a:t>   {</a:t>
            </a:r>
          </a:p>
          <a:p>
            <a:r>
              <a:rPr lang="da-DK" dirty="0" smtClean="0">
                <a:latin typeface="Consolas" pitchFamily="49" charset="0"/>
              </a:rPr>
              <a:t>      </a:t>
            </a:r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"{0} {1} {2} {3} {4} {5}",</a:t>
            </a:r>
          </a:p>
          <a:p>
            <a:r>
              <a:rPr lang="da-DK" dirty="0" smtClean="0">
                <a:latin typeface="Consolas" pitchFamily="49" charset="0"/>
              </a:rPr>
              <a:t>         </a:t>
            </a:r>
            <a:r>
              <a:rPr lang="da-DK" dirty="0" err="1" smtClean="0">
                <a:latin typeface="Consolas" pitchFamily="49" charset="0"/>
              </a:rPr>
              <a:t>di.Name</a:t>
            </a:r>
            <a:r>
              <a:rPr lang="da-DK" dirty="0" smtClean="0">
                <a:latin typeface="Consolas" pitchFamily="49" charset="0"/>
              </a:rPr>
              <a:t>, </a:t>
            </a:r>
            <a:r>
              <a:rPr lang="da-DK" dirty="0" err="1" smtClean="0">
                <a:latin typeface="Consolas" pitchFamily="49" charset="0"/>
              </a:rPr>
              <a:t>di.DriveFormat</a:t>
            </a:r>
            <a:r>
              <a:rPr lang="da-DK" dirty="0" smtClean="0">
                <a:latin typeface="Consolas" pitchFamily="49" charset="0"/>
              </a:rPr>
              <a:t>, </a:t>
            </a:r>
            <a:r>
              <a:rPr lang="da-DK" dirty="0" err="1" smtClean="0">
                <a:latin typeface="Consolas" pitchFamily="49" charset="0"/>
              </a:rPr>
              <a:t>di.VolumeLabel</a:t>
            </a:r>
            <a:r>
              <a:rPr lang="da-DK" dirty="0" smtClean="0">
                <a:latin typeface="Consolas" pitchFamily="49" charset="0"/>
              </a:rPr>
              <a:t>,</a:t>
            </a:r>
          </a:p>
          <a:p>
            <a:r>
              <a:rPr lang="da-DK" dirty="0" smtClean="0">
                <a:latin typeface="Consolas" pitchFamily="49" charset="0"/>
              </a:rPr>
              <a:t>         </a:t>
            </a:r>
            <a:r>
              <a:rPr lang="da-DK" dirty="0" err="1" smtClean="0">
                <a:latin typeface="Consolas" pitchFamily="49" charset="0"/>
              </a:rPr>
              <a:t>di.DriveType</a:t>
            </a:r>
            <a:r>
              <a:rPr lang="da-DK" dirty="0" smtClean="0">
                <a:latin typeface="Consolas" pitchFamily="49" charset="0"/>
              </a:rPr>
              <a:t>, </a:t>
            </a:r>
            <a:r>
              <a:rPr lang="da-DK" dirty="0" err="1" smtClean="0">
                <a:latin typeface="Consolas" pitchFamily="49" charset="0"/>
              </a:rPr>
              <a:t>di.TotalSize</a:t>
            </a:r>
            <a:r>
              <a:rPr lang="da-DK" dirty="0" smtClean="0">
                <a:latin typeface="Consolas" pitchFamily="49" charset="0"/>
              </a:rPr>
              <a:t>,</a:t>
            </a:r>
          </a:p>
          <a:p>
            <a:r>
              <a:rPr lang="da-DK" dirty="0" smtClean="0">
                <a:latin typeface="Consolas" pitchFamily="49" charset="0"/>
              </a:rPr>
              <a:t>         </a:t>
            </a:r>
            <a:r>
              <a:rPr lang="da-DK" dirty="0" err="1" smtClean="0">
                <a:latin typeface="Consolas" pitchFamily="49" charset="0"/>
              </a:rPr>
              <a:t>di.AvailableFreeSpace</a:t>
            </a:r>
            <a:r>
              <a:rPr lang="da-DK" dirty="0" smtClean="0">
                <a:latin typeface="Consolas" pitchFamily="49" charset="0"/>
              </a:rPr>
              <a:t> );</a:t>
            </a:r>
          </a:p>
          <a:p>
            <a:r>
              <a:rPr lang="da-DK" dirty="0" smtClean="0">
                <a:latin typeface="Consolas" pitchFamily="49" charset="0"/>
              </a:rPr>
              <a:t>   }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  <a:endParaRPr lang="da-DK" sz="1600" dirty="0" smtClean="0">
              <a:latin typeface="Consolas" pitchFamily="49" charset="0"/>
            </a:endParaRP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16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/>
              <a:t>Stateless</a:t>
            </a:r>
            <a:r>
              <a:rPr lang="da-DK" sz="2000" dirty="0" smtClean="0"/>
              <a:t> </a:t>
            </a:r>
            <a:r>
              <a:rPr lang="da-DK" sz="2000" dirty="0" err="1" smtClean="0"/>
              <a:t>counterpart</a:t>
            </a:r>
            <a:r>
              <a:rPr lang="da-DK" sz="2000" dirty="0" smtClean="0"/>
              <a:t> of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FileInfo</a:t>
            </a:r>
            <a:r>
              <a:rPr lang="da-DK" sz="2000" dirty="0" smtClean="0"/>
              <a:t> </a:t>
            </a:r>
            <a:r>
              <a:rPr lang="da-DK" sz="2000" dirty="0" err="1" smtClean="0"/>
              <a:t>class</a:t>
            </a:r>
            <a:endParaRPr lang="da-DK" sz="2000" dirty="0" smtClean="0"/>
          </a:p>
          <a:p>
            <a:r>
              <a:rPr lang="da-DK" sz="2000" dirty="0" err="1" smtClean="0"/>
              <a:t>Contains</a:t>
            </a:r>
            <a:r>
              <a:rPr lang="da-DK" sz="2000" dirty="0" smtClean="0"/>
              <a:t> </a:t>
            </a:r>
            <a:r>
              <a:rPr lang="da-DK" sz="2000" dirty="0" err="1" smtClean="0"/>
              <a:t>static</a:t>
            </a:r>
            <a:r>
              <a:rPr lang="da-DK" sz="2000" dirty="0" smtClean="0"/>
              <a:t> </a:t>
            </a:r>
            <a:r>
              <a:rPr lang="da-DK" sz="2000" dirty="0" err="1" smtClean="0"/>
              <a:t>methods</a:t>
            </a:r>
            <a:r>
              <a:rPr lang="da-DK" sz="2000" dirty="0" smtClean="0"/>
              <a:t> </a:t>
            </a:r>
            <a:r>
              <a:rPr lang="da-DK" sz="2000" dirty="0" err="1" smtClean="0"/>
              <a:t>manipulating</a:t>
            </a:r>
            <a:r>
              <a:rPr lang="da-DK" sz="2000" dirty="0" smtClean="0"/>
              <a:t> files</a:t>
            </a:r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</a:t>
            </a:r>
            <a:r>
              <a:rPr lang="da-DK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endParaRPr lang="da-DK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28662" y="2285992"/>
            <a:ext cx="6955706" cy="171907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>
              <a:buClr>
                <a:srgbClr val="D3000C"/>
              </a:buClr>
              <a:buSzPct val="80000"/>
              <a:defRPr/>
            </a:pPr>
            <a:r>
              <a:rPr lang="da-DK" kern="0" dirty="0" err="1" smtClean="0">
                <a:latin typeface="Consolas" pitchFamily="49" charset="0"/>
              </a:rPr>
              <a:t>string</a:t>
            </a:r>
            <a:r>
              <a:rPr lang="da-DK" kern="0" dirty="0" smtClean="0">
                <a:latin typeface="Consolas" pitchFamily="49" charset="0"/>
              </a:rPr>
              <a:t> </a:t>
            </a:r>
            <a:r>
              <a:rPr lang="da-DK" kern="0" dirty="0" err="1" smtClean="0">
                <a:latin typeface="Consolas" pitchFamily="49" charset="0"/>
              </a:rPr>
              <a:t>filename</a:t>
            </a:r>
            <a:r>
              <a:rPr lang="da-DK" kern="0" dirty="0" smtClean="0">
                <a:latin typeface="Consolas" pitchFamily="49" charset="0"/>
              </a:rPr>
              <a:t> = @"</a:t>
            </a:r>
            <a:r>
              <a:rPr lang="da-DK" kern="0" dirty="0" err="1" smtClean="0">
                <a:latin typeface="Consolas" pitchFamily="49" charset="0"/>
              </a:rPr>
              <a:t>C:\Tmp\Demo.log</a:t>
            </a:r>
            <a:r>
              <a:rPr lang="da-DK" kern="0" dirty="0" smtClean="0">
                <a:latin typeface="Consolas" pitchFamily="49" charset="0"/>
              </a:rPr>
              <a:t>";</a:t>
            </a:r>
          </a:p>
          <a:p>
            <a:pPr marL="280988" indent="-280988" defTabSz="958850">
              <a:buClr>
                <a:srgbClr val="D3000C"/>
              </a:buClr>
              <a:buSzPct val="80000"/>
              <a:defRPr/>
            </a:pPr>
            <a:r>
              <a:rPr lang="da-DK" kern="0" dirty="0" err="1" smtClean="0">
                <a:latin typeface="Consolas" pitchFamily="49" charset="0"/>
              </a:rPr>
              <a:t>if</a:t>
            </a:r>
            <a:r>
              <a:rPr lang="da-DK" kern="0" dirty="0" smtClean="0">
                <a:latin typeface="Consolas" pitchFamily="49" charset="0"/>
              </a:rPr>
              <a:t>( </a:t>
            </a:r>
            <a:r>
              <a:rPr lang="da-DK" b="1" kern="0" dirty="0" err="1" smtClean="0">
                <a:latin typeface="Consolas" pitchFamily="49" charset="0"/>
              </a:rPr>
              <a:t>File.Exists</a:t>
            </a:r>
            <a:r>
              <a:rPr lang="da-DK" kern="0" dirty="0" smtClean="0">
                <a:latin typeface="Consolas" pitchFamily="49" charset="0"/>
              </a:rPr>
              <a:t>( </a:t>
            </a:r>
            <a:r>
              <a:rPr lang="da-DK" kern="0" dirty="0" err="1" smtClean="0">
                <a:latin typeface="Consolas" pitchFamily="49" charset="0"/>
              </a:rPr>
              <a:t>filename</a:t>
            </a:r>
            <a:r>
              <a:rPr lang="da-DK" kern="0" dirty="0" smtClean="0">
                <a:latin typeface="Consolas" pitchFamily="49" charset="0"/>
              </a:rPr>
              <a:t> ) )</a:t>
            </a:r>
          </a:p>
          <a:p>
            <a:pPr marL="280988" indent="-280988" defTabSz="958850">
              <a:buClr>
                <a:srgbClr val="D3000C"/>
              </a:buClr>
              <a:buSzPct val="80000"/>
              <a:defRPr/>
            </a:pPr>
            <a:r>
              <a:rPr lang="da-DK" kern="0" dirty="0" smtClean="0">
                <a:latin typeface="Consolas" pitchFamily="49" charset="0"/>
              </a:rPr>
              <a:t>{</a:t>
            </a:r>
          </a:p>
          <a:p>
            <a:pPr marL="280988" indent="-280988" defTabSz="958850">
              <a:buClr>
                <a:srgbClr val="D3000C"/>
              </a:buClr>
              <a:buSzPct val="80000"/>
              <a:defRPr/>
            </a:pPr>
            <a:r>
              <a:rPr lang="da-DK" kern="0" dirty="0" smtClean="0">
                <a:latin typeface="Consolas" pitchFamily="49" charset="0"/>
              </a:rPr>
              <a:t>   </a:t>
            </a:r>
            <a:r>
              <a:rPr lang="da-DK" b="1" kern="0" dirty="0" err="1" smtClean="0">
                <a:latin typeface="Consolas" pitchFamily="49" charset="0"/>
              </a:rPr>
              <a:t>File.Copy</a:t>
            </a:r>
            <a:r>
              <a:rPr lang="da-DK" kern="0" dirty="0" smtClean="0">
                <a:latin typeface="Consolas" pitchFamily="49" charset="0"/>
              </a:rPr>
              <a:t>( </a:t>
            </a:r>
            <a:r>
              <a:rPr lang="da-DK" kern="0" dirty="0" err="1" smtClean="0">
                <a:latin typeface="Consolas" pitchFamily="49" charset="0"/>
              </a:rPr>
              <a:t>filename</a:t>
            </a:r>
            <a:r>
              <a:rPr lang="da-DK" kern="0" dirty="0" smtClean="0">
                <a:latin typeface="Consolas" pitchFamily="49" charset="0"/>
              </a:rPr>
              <a:t>, </a:t>
            </a:r>
            <a:r>
              <a:rPr lang="da-DK" kern="0" dirty="0" err="1" smtClean="0">
                <a:latin typeface="Consolas" pitchFamily="49" charset="0"/>
              </a:rPr>
              <a:t>filename</a:t>
            </a:r>
            <a:r>
              <a:rPr lang="da-DK" kern="0" dirty="0" smtClean="0">
                <a:latin typeface="Consolas" pitchFamily="49" charset="0"/>
              </a:rPr>
              <a:t> + ".</a:t>
            </a:r>
            <a:r>
              <a:rPr lang="da-DK" kern="0" dirty="0" err="1" smtClean="0">
                <a:latin typeface="Consolas" pitchFamily="49" charset="0"/>
              </a:rPr>
              <a:t>old</a:t>
            </a:r>
            <a:r>
              <a:rPr lang="da-DK" kern="0" dirty="0" smtClean="0">
                <a:latin typeface="Consolas" pitchFamily="49" charset="0"/>
              </a:rPr>
              <a:t>" );</a:t>
            </a:r>
          </a:p>
          <a:p>
            <a:pPr marL="280988" indent="-280988" defTabSz="958850">
              <a:buClr>
                <a:srgbClr val="D3000C"/>
              </a:buClr>
              <a:buSzPct val="80000"/>
              <a:defRPr/>
            </a:pPr>
            <a:r>
              <a:rPr lang="da-DK" kern="0" dirty="0" smtClean="0">
                <a:latin typeface="Consolas" pitchFamily="49" charset="0"/>
              </a:rPr>
              <a:t>   </a:t>
            </a:r>
            <a:r>
              <a:rPr lang="da-DK" b="1" kern="0" dirty="0" err="1" smtClean="0">
                <a:latin typeface="Consolas" pitchFamily="49" charset="0"/>
              </a:rPr>
              <a:t>File.Delete</a:t>
            </a:r>
            <a:r>
              <a:rPr lang="da-DK" kern="0" dirty="0" smtClean="0">
                <a:latin typeface="Consolas" pitchFamily="49" charset="0"/>
              </a:rPr>
              <a:t>( </a:t>
            </a:r>
            <a:r>
              <a:rPr lang="da-DK" kern="0" dirty="0" err="1" smtClean="0">
                <a:latin typeface="Consolas" pitchFamily="49" charset="0"/>
              </a:rPr>
              <a:t>filename</a:t>
            </a:r>
            <a:r>
              <a:rPr lang="da-DK" kern="0" dirty="0" smtClean="0">
                <a:latin typeface="Consolas" pitchFamily="49" charset="0"/>
              </a:rPr>
              <a:t> );</a:t>
            </a:r>
          </a:p>
          <a:p>
            <a:pPr marL="280988" indent="-280988" defTabSz="958850">
              <a:buClr>
                <a:srgbClr val="D3000C"/>
              </a:buClr>
              <a:buSzPct val="80000"/>
              <a:defRPr/>
            </a:pPr>
            <a:r>
              <a:rPr lang="da-DK" kern="0" dirty="0" smtClean="0">
                <a:latin typeface="Consolas" pitchFamily="49" charset="0"/>
              </a:rPr>
              <a:t>}</a:t>
            </a:r>
          </a:p>
        </p:txBody>
      </p:sp>
      <p:pic>
        <p:nvPicPr>
          <p:cNvPr id="6" name="Picture 5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709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/>
              <a:t>Stateless</a:t>
            </a:r>
            <a:r>
              <a:rPr lang="da-DK" sz="2000" dirty="0" smtClean="0"/>
              <a:t> </a:t>
            </a:r>
            <a:r>
              <a:rPr lang="da-DK" sz="2000" dirty="0" err="1" smtClean="0"/>
              <a:t>counterpart</a:t>
            </a:r>
            <a:r>
              <a:rPr lang="da-DK" sz="2000" dirty="0" smtClean="0"/>
              <a:t> of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DirectoryInfo</a:t>
            </a:r>
            <a:r>
              <a:rPr lang="da-DK" sz="2000" dirty="0" smtClean="0"/>
              <a:t> </a:t>
            </a:r>
            <a:r>
              <a:rPr lang="da-DK" sz="2000" dirty="0" err="1" smtClean="0"/>
              <a:t>class</a:t>
            </a:r>
            <a:endParaRPr lang="da-DK" sz="2000" dirty="0" smtClean="0"/>
          </a:p>
          <a:p>
            <a:r>
              <a:rPr lang="da-DK" sz="2000" dirty="0" err="1" smtClean="0"/>
              <a:t>Contains</a:t>
            </a:r>
            <a:r>
              <a:rPr lang="da-DK" sz="2000" dirty="0" smtClean="0"/>
              <a:t> </a:t>
            </a:r>
            <a:r>
              <a:rPr lang="da-DK" sz="2000" dirty="0" err="1" smtClean="0"/>
              <a:t>static</a:t>
            </a:r>
            <a:r>
              <a:rPr lang="da-DK" sz="2000" dirty="0" smtClean="0"/>
              <a:t> </a:t>
            </a:r>
            <a:r>
              <a:rPr lang="da-DK" sz="2000" dirty="0" err="1" smtClean="0"/>
              <a:t>methods</a:t>
            </a:r>
            <a:r>
              <a:rPr lang="da-DK" sz="2000" dirty="0" smtClean="0"/>
              <a:t> </a:t>
            </a:r>
            <a:r>
              <a:rPr lang="da-DK" sz="2000" dirty="0" err="1" smtClean="0"/>
              <a:t>manipulating</a:t>
            </a:r>
            <a:r>
              <a:rPr lang="da-DK" sz="2000" dirty="0" smtClean="0"/>
              <a:t> </a:t>
            </a:r>
            <a:r>
              <a:rPr lang="da-DK" sz="2000" dirty="0" err="1" smtClean="0"/>
              <a:t>directories</a:t>
            </a:r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</a:t>
            </a:r>
            <a:r>
              <a:rPr lang="da-DK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Directory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endParaRPr lang="da-DK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28662" y="2285992"/>
            <a:ext cx="7387754" cy="179108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string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name</a:t>
            </a:r>
            <a:r>
              <a:rPr lang="da-DK" dirty="0" smtClean="0">
                <a:latin typeface="Consolas" pitchFamily="49" charset="0"/>
              </a:rPr>
              <a:t> = @"</a:t>
            </a:r>
            <a:r>
              <a:rPr lang="da-DK" dirty="0" err="1" smtClean="0">
                <a:latin typeface="Consolas" pitchFamily="49" charset="0"/>
              </a:rPr>
              <a:t>C:\Tmp</a:t>
            </a:r>
            <a:r>
              <a:rPr lang="da-DK" dirty="0" smtClean="0">
                <a:latin typeface="Consolas" pitchFamily="49" charset="0"/>
              </a:rPr>
              <a:t>";</a:t>
            </a:r>
          </a:p>
          <a:p>
            <a:r>
              <a:rPr lang="da-DK" dirty="0" err="1" smtClean="0">
                <a:latin typeface="Consolas" pitchFamily="49" charset="0"/>
              </a:rPr>
              <a:t>if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b="1" dirty="0" err="1" smtClean="0">
                <a:latin typeface="Consolas" pitchFamily="49" charset="0"/>
              </a:rPr>
              <a:t>Directory.Exists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name</a:t>
            </a:r>
            <a:r>
              <a:rPr lang="da-DK" dirty="0" smtClean="0">
                <a:latin typeface="Consolas" pitchFamily="49" charset="0"/>
              </a:rPr>
              <a:t> )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DirectoryInfo</a:t>
            </a:r>
            <a:r>
              <a:rPr lang="da-DK" dirty="0" smtClean="0">
                <a:latin typeface="Consolas" pitchFamily="49" charset="0"/>
              </a:rPr>
              <a:t> </a:t>
            </a:r>
            <a:r>
              <a:rPr lang="da-DK" dirty="0" err="1" smtClean="0">
                <a:latin typeface="Consolas" pitchFamily="49" charset="0"/>
              </a:rPr>
              <a:t>directory</a:t>
            </a:r>
            <a:r>
              <a:rPr lang="da-DK" dirty="0" smtClean="0">
                <a:latin typeface="Consolas" pitchFamily="49" charset="0"/>
              </a:rPr>
              <a:t> = </a:t>
            </a:r>
            <a:r>
              <a:rPr lang="da-DK" b="1" dirty="0" err="1" smtClean="0">
                <a:latin typeface="Consolas" pitchFamily="49" charset="0"/>
              </a:rPr>
              <a:t>Directory.GetParent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name</a:t>
            </a:r>
            <a:r>
              <a:rPr lang="da-DK" dirty="0" smtClean="0">
                <a:latin typeface="Consolas" pitchFamily="49" charset="0"/>
              </a:rPr>
              <a:t> );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directory.FullName</a:t>
            </a:r>
            <a:r>
              <a:rPr lang="da-DK" dirty="0" smtClean="0">
                <a:latin typeface="Consolas" pitchFamily="49" charset="0"/>
              </a:rPr>
              <a:t> );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  <a:endParaRPr lang="da-DK" kern="0" dirty="0" smtClean="0">
              <a:latin typeface="Consolas" pitchFamily="49" charset="0"/>
            </a:endParaRPr>
          </a:p>
        </p:txBody>
      </p:sp>
      <p:pic>
        <p:nvPicPr>
          <p:cNvPr id="6" name="Picture 5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034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Helper class for manipulating file and directory paths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You should (in principle) always use this!</a:t>
            </a:r>
          </a:p>
          <a:p>
            <a:endParaRPr lang="en-US" sz="2000" dirty="0" smtClean="0"/>
          </a:p>
          <a:p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</a:t>
            </a:r>
            <a:r>
              <a:rPr lang="da-DK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endParaRPr lang="da-D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916831"/>
            <a:ext cx="8064896" cy="2376265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err="1" smtClean="0">
                <a:latin typeface="Consolas" pitchFamily="49" charset="0"/>
              </a:rPr>
              <a:t>if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b="1" dirty="0" err="1" smtClean="0">
                <a:latin typeface="Consolas" pitchFamily="49" charset="0"/>
              </a:rPr>
              <a:t>Path.IsPathRooted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pathName</a:t>
            </a:r>
            <a:r>
              <a:rPr lang="da-DK" dirty="0" smtClean="0">
                <a:latin typeface="Consolas" pitchFamily="49" charset="0"/>
              </a:rPr>
              <a:t> ) == false )</a:t>
            </a:r>
          </a:p>
          <a:p>
            <a:r>
              <a:rPr lang="da-DK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string </a:t>
            </a:r>
            <a:r>
              <a:rPr lang="en-US" dirty="0" err="1" smtClean="0">
                <a:latin typeface="Consolas" pitchFamily="49" charset="0"/>
              </a:rPr>
              <a:t>fullPathName</a:t>
            </a:r>
            <a:r>
              <a:rPr lang="en-US" dirty="0" smtClean="0">
                <a:latin typeface="Consolas" pitchFamily="49" charset="0"/>
              </a:rPr>
              <a:t> = </a:t>
            </a:r>
            <a:r>
              <a:rPr lang="en-US" b="1" dirty="0" err="1" smtClean="0">
                <a:latin typeface="Consolas" pitchFamily="49" charset="0"/>
              </a:rPr>
              <a:t>Path.Combine</a:t>
            </a:r>
            <a:r>
              <a:rPr lang="en-US" dirty="0" smtClean="0">
                <a:latin typeface="Consolas" pitchFamily="49" charset="0"/>
              </a:rPr>
              <a:t>( @"C:\Tmp", </a:t>
            </a:r>
            <a:r>
              <a:rPr lang="en-US" dirty="0" err="1" smtClean="0">
                <a:latin typeface="Consolas" pitchFamily="49" charset="0"/>
              </a:rPr>
              <a:t>pathName</a:t>
            </a:r>
            <a:r>
              <a:rPr lang="en-US" dirty="0" smtClean="0">
                <a:latin typeface="Consolas" pitchFamily="49" charset="0"/>
              </a:rPr>
              <a:t> );</a:t>
            </a:r>
          </a:p>
          <a:p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b="1" dirty="0" err="1" smtClean="0">
                <a:latin typeface="Consolas" pitchFamily="49" charset="0"/>
              </a:rPr>
              <a:t>Path.GetDirectoryName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fullPathName</a:t>
            </a:r>
            <a:r>
              <a:rPr lang="da-DK" dirty="0" smtClean="0">
                <a:latin typeface="Consolas" pitchFamily="49" charset="0"/>
              </a:rPr>
              <a:t> ) );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b="1" dirty="0" err="1" smtClean="0">
                <a:latin typeface="Consolas" pitchFamily="49" charset="0"/>
              </a:rPr>
              <a:t>Path.GetFileName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fullPathName</a:t>
            </a:r>
            <a:r>
              <a:rPr lang="da-DK" dirty="0" smtClean="0">
                <a:latin typeface="Consolas" pitchFamily="49" charset="0"/>
              </a:rPr>
              <a:t> ) );</a:t>
            </a:r>
          </a:p>
          <a:p>
            <a:r>
              <a:rPr lang="da-DK" dirty="0" smtClean="0">
                <a:latin typeface="Consolas" pitchFamily="49" charset="0"/>
              </a:rPr>
              <a:t>   </a:t>
            </a:r>
            <a:r>
              <a:rPr lang="da-DK" dirty="0" err="1" smtClean="0">
                <a:latin typeface="Consolas" pitchFamily="49" charset="0"/>
              </a:rPr>
              <a:t>Console.WriteLine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b="1" dirty="0" err="1" smtClean="0">
                <a:latin typeface="Consolas" pitchFamily="49" charset="0"/>
              </a:rPr>
              <a:t>Path.GetExtension</a:t>
            </a:r>
            <a:r>
              <a:rPr lang="da-DK" dirty="0" smtClean="0">
                <a:latin typeface="Consolas" pitchFamily="49" charset="0"/>
              </a:rPr>
              <a:t>( </a:t>
            </a:r>
            <a:r>
              <a:rPr lang="da-DK" dirty="0" err="1" smtClean="0">
                <a:latin typeface="Consolas" pitchFamily="49" charset="0"/>
              </a:rPr>
              <a:t>fullPathName</a:t>
            </a:r>
            <a:r>
              <a:rPr lang="da-DK" dirty="0" smtClean="0">
                <a:latin typeface="Consolas" pitchFamily="49" charset="0"/>
              </a:rPr>
              <a:t> ) );</a:t>
            </a:r>
          </a:p>
          <a:p>
            <a:r>
              <a:rPr lang="da-DK" dirty="0" smtClean="0">
                <a:latin typeface="Consolas" pitchFamily="49" charset="0"/>
              </a:rPr>
              <a:t>}</a:t>
            </a:r>
            <a:endParaRPr lang="da-DK" kern="0" dirty="0" smtClean="0">
              <a:latin typeface="Consolas" pitchFamily="49" charset="0"/>
            </a:endParaRP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621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Wincubate">
      <a:dk1>
        <a:sysClr val="windowText" lastClr="000000"/>
      </a:dk1>
      <a:lt1>
        <a:sysClr val="window" lastClr="FFFFFF"/>
      </a:lt1>
      <a:dk2>
        <a:srgbClr val="464646"/>
      </a:dk2>
      <a:lt2>
        <a:srgbClr val="01A0C7"/>
      </a:lt2>
      <a:accent1>
        <a:srgbClr val="09367A"/>
      </a:accent1>
      <a:accent2>
        <a:srgbClr val="01A0C7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9367A"/>
      </a:hlink>
      <a:folHlink>
        <a:srgbClr val="01A0C7"/>
      </a:folHlink>
    </a:clrScheme>
    <a:fontScheme name="Metro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13080</TotalTime>
  <Words>871</Words>
  <Application>Microsoft Macintosh PowerPoint</Application>
  <PresentationFormat>On-screen Show (4:3)</PresentationFormat>
  <Paragraphs>258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Consolas</vt:lpstr>
      <vt:lpstr>Segoe UI Light</vt:lpstr>
      <vt:lpstr>Wingdings 2</vt:lpstr>
      <vt:lpstr>Wingdings 3</vt:lpstr>
      <vt:lpstr>Arial</vt:lpstr>
      <vt:lpstr>Concourse</vt:lpstr>
      <vt:lpstr>Module 14  ”Input and Output” </vt:lpstr>
      <vt:lpstr>Agenda</vt:lpstr>
      <vt:lpstr>FileSystemInfo Classes</vt:lpstr>
      <vt:lpstr>The FileInfo Class</vt:lpstr>
      <vt:lpstr>The DirectoryInfo Class</vt:lpstr>
      <vt:lpstr>The DriveInfo Class</vt:lpstr>
      <vt:lpstr>The File Class</vt:lpstr>
      <vt:lpstr>The Directory Class</vt:lpstr>
      <vt:lpstr>The Path Class</vt:lpstr>
      <vt:lpstr>Agenda</vt:lpstr>
      <vt:lpstr>Introducing Streams</vt:lpstr>
      <vt:lpstr>Stream Methods and Properties</vt:lpstr>
      <vt:lpstr>Retrieving a File Stream</vt:lpstr>
      <vt:lpstr>Readers and Writers</vt:lpstr>
      <vt:lpstr>Using Readers and Writers</vt:lpstr>
      <vt:lpstr>Compression</vt:lpstr>
      <vt:lpstr>Compression Example</vt:lpstr>
      <vt:lpstr>Agenda</vt:lpstr>
      <vt:lpstr>Web Request and Responses</vt:lpstr>
      <vt:lpstr>The WebClient Class</vt:lpstr>
      <vt:lpstr>Summary</vt:lpstr>
      <vt:lpstr>Question</vt:lpstr>
      <vt:lpstr>PowerPoint Presentation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70-483 Programming in C# 5.0</dc:title>
  <dc:subject>14 - Input and Output</dc:subject>
  <dc:creator>Jesper Gulmann Henriksen</dc:creator>
  <cp:lastModifiedBy>Martin Esmann</cp:lastModifiedBy>
  <cp:revision>2009</cp:revision>
  <dcterms:created xsi:type="dcterms:W3CDTF">2009-04-01T20:01:27Z</dcterms:created>
  <dcterms:modified xsi:type="dcterms:W3CDTF">2017-05-13T14:43:31Z</dcterms:modified>
</cp:coreProperties>
</file>