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1297" r:id="rId3"/>
    <p:sldId id="1338" r:id="rId4"/>
    <p:sldId id="1339" r:id="rId5"/>
    <p:sldId id="1340" r:id="rId6"/>
    <p:sldId id="1341" r:id="rId7"/>
    <p:sldId id="1342" r:id="rId8"/>
    <p:sldId id="1343" r:id="rId9"/>
    <p:sldId id="1363" r:id="rId10"/>
    <p:sldId id="1345" r:id="rId11"/>
    <p:sldId id="1346" r:id="rId12"/>
    <p:sldId id="1347" r:id="rId13"/>
    <p:sldId id="1348" r:id="rId14"/>
    <p:sldId id="1364" r:id="rId15"/>
    <p:sldId id="1367" r:id="rId16"/>
    <p:sldId id="1361" r:id="rId17"/>
    <p:sldId id="1365" r:id="rId18"/>
    <p:sldId id="1350" r:id="rId19"/>
    <p:sldId id="1351" r:id="rId20"/>
    <p:sldId id="1352" r:id="rId21"/>
    <p:sldId id="1353" r:id="rId22"/>
    <p:sldId id="1354" r:id="rId23"/>
    <p:sldId id="1366" r:id="rId24"/>
    <p:sldId id="1368" r:id="rId25"/>
    <p:sldId id="741" r:id="rId26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15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Serialization”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XmlSerializer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serializes</a:t>
            </a:r>
            <a:r>
              <a:rPr lang="da-DK" sz="2000" dirty="0" smtClean="0"/>
              <a:t> </a:t>
            </a:r>
            <a:r>
              <a:rPr lang="da-DK" sz="2000" dirty="0" err="1" smtClean="0"/>
              <a:t>objects</a:t>
            </a:r>
            <a:r>
              <a:rPr lang="da-DK" sz="2000" dirty="0" smtClean="0"/>
              <a:t> to pure XML</a:t>
            </a:r>
          </a:p>
          <a:p>
            <a:pPr lvl="1"/>
            <a:r>
              <a:rPr lang="da-DK" sz="1800" dirty="0" err="1" smtClean="0"/>
              <a:t>No</a:t>
            </a:r>
            <a:r>
              <a:rPr lang="da-DK" sz="1800" dirty="0" smtClean="0"/>
              <a:t> SOAP </a:t>
            </a:r>
            <a:r>
              <a:rPr lang="da-DK" sz="1800" dirty="0" err="1" smtClean="0"/>
              <a:t>wrapping</a:t>
            </a:r>
            <a:endParaRPr lang="da-DK" sz="1800" dirty="0" smtClean="0"/>
          </a:p>
          <a:p>
            <a:pPr lvl="1"/>
            <a:r>
              <a:rPr lang="da-DK" sz="1800" dirty="0" err="1" smtClean="0"/>
              <a:t>Serializes</a:t>
            </a:r>
            <a:r>
              <a:rPr lang="da-DK" sz="1800" dirty="0" smtClean="0"/>
              <a:t> </a:t>
            </a:r>
            <a:r>
              <a:rPr lang="da-DK" sz="1800" dirty="0" err="1" smtClean="0"/>
              <a:t>only</a:t>
            </a:r>
            <a:r>
              <a:rPr lang="da-DK" sz="1800" dirty="0" smtClean="0"/>
              <a:t> </a:t>
            </a:r>
            <a:r>
              <a:rPr lang="da-DK" sz="1800" u="sng" dirty="0" smtClean="0"/>
              <a:t>public</a:t>
            </a:r>
            <a:r>
              <a:rPr lang="da-DK" sz="1800" dirty="0" smtClean="0"/>
              <a:t> </a:t>
            </a:r>
            <a:r>
              <a:rPr lang="da-DK" sz="1800" dirty="0" err="1" smtClean="0"/>
              <a:t>members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smtClean="0"/>
              <a:t>Note: </a:t>
            </a:r>
            <a:r>
              <a:rPr lang="da-DK" sz="2000" dirty="0" err="1" smtClean="0"/>
              <a:t>Class</a:t>
            </a:r>
            <a:r>
              <a:rPr lang="da-DK" sz="2000" dirty="0" smtClean="0"/>
              <a:t> must have a default </a:t>
            </a:r>
            <a:r>
              <a:rPr lang="da-DK" sz="2000" dirty="0" err="1" smtClean="0"/>
              <a:t>constructor</a:t>
            </a:r>
            <a:r>
              <a:rPr lang="da-DK" sz="2000" dirty="0" smtClean="0"/>
              <a:t>!</a:t>
            </a:r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Create</a:t>
            </a:r>
            <a:r>
              <a:rPr lang="da-DK" sz="2000" dirty="0" smtClean="0"/>
              <a:t> an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XmlSerializer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r>
              <a:rPr lang="da-DK" sz="2000" dirty="0" smtClean="0"/>
              <a:t> for the </a:t>
            </a:r>
            <a:r>
              <a:rPr lang="da-DK" sz="2000" dirty="0" err="1" smtClean="0"/>
              <a:t>specific</a:t>
            </a:r>
            <a:r>
              <a:rPr lang="da-DK" sz="2000" dirty="0" smtClean="0"/>
              <a:t> type to </a:t>
            </a:r>
            <a:r>
              <a:rPr lang="da-DK" sz="2000" dirty="0" err="1" smtClean="0"/>
              <a:t>be</a:t>
            </a:r>
            <a:r>
              <a:rPr lang="da-DK" sz="2000" dirty="0" smtClean="0"/>
              <a:t> (de)</a:t>
            </a:r>
            <a:r>
              <a:rPr lang="da-DK" sz="2000" dirty="0" err="1" smtClean="0"/>
              <a:t>serialized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XmlSerializer.Serialize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XmlSerializer.Deserialize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XML </a:t>
            </a:r>
            <a:r>
              <a:rPr lang="da-DK" dirty="0" err="1" smtClean="0"/>
              <a:t>Serialization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0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Serializing</a:t>
            </a:r>
            <a:r>
              <a:rPr lang="da-DK" dirty="0" smtClean="0"/>
              <a:t> to XML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1643050"/>
            <a:ext cx="4147394" cy="30820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productId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</a:t>
            </a:r>
            <a:r>
              <a:rPr lang="da-DK" dirty="0" smtClean="0">
                <a:latin typeface="Consolas" pitchFamily="49" charset="0"/>
              </a:rPr>
              <a:t> decimal </a:t>
            </a:r>
            <a:r>
              <a:rPr lang="da-DK" dirty="0" err="1" smtClean="0">
                <a:latin typeface="Consolas" pitchFamily="49" charset="0"/>
              </a:rPr>
              <a:t>price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quantity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</a:t>
            </a:r>
            <a:r>
              <a:rPr lang="da-DK" dirty="0" smtClean="0">
                <a:latin typeface="Consolas" pitchFamily="49" charset="0"/>
              </a:rPr>
              <a:t> decimal total;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 </a:t>
            </a:r>
            <a:r>
              <a:rPr lang="da-DK" b="1" dirty="0" err="1" smtClean="0">
                <a:latin typeface="Consolas" pitchFamily="49" charset="0"/>
              </a:rPr>
              <a:t>ShoppingCartItem</a:t>
            </a:r>
            <a:r>
              <a:rPr lang="da-DK" b="1" dirty="0" smtClean="0">
                <a:latin typeface="Consolas" pitchFamily="49" charset="0"/>
              </a:rPr>
              <a:t>()</a:t>
            </a: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b="1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556" y="4950556"/>
            <a:ext cx="8569576" cy="68824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err="1" smtClean="0">
                <a:latin typeface="Consolas" pitchFamily="49" charset="0"/>
              </a:rPr>
              <a:t>XmlSerializer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</a:rPr>
              <a:t> = new </a:t>
            </a:r>
            <a:r>
              <a:rPr lang="en-US" b="1" dirty="0" err="1" smtClean="0">
                <a:latin typeface="Consolas" pitchFamily="49" charset="0"/>
              </a:rPr>
              <a:t>XmlSerializer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typeof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ShoppingCartItem</a:t>
            </a:r>
            <a:r>
              <a:rPr lang="en-US" b="1" dirty="0" smtClean="0">
                <a:latin typeface="Consolas" pitchFamily="49" charset="0"/>
              </a:rPr>
              <a:t> )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xs.</a:t>
            </a:r>
            <a:r>
              <a:rPr lang="da-DK" b="1" dirty="0" err="1" smtClean="0">
                <a:latin typeface="Consolas" pitchFamily="49" charset="0"/>
              </a:rPr>
              <a:t>Serialize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fs</a:t>
            </a:r>
            <a:r>
              <a:rPr lang="da-DK" dirty="0" smtClean="0">
                <a:latin typeface="Consolas" pitchFamily="49" charset="0"/>
              </a:rPr>
              <a:t>, item );</a:t>
            </a: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Attributes for controlling the generated XML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XmlIgnore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 smtClean="0"/>
              <a:t>Exclude properties from the serialization process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XmlElement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 smtClean="0"/>
              <a:t>Serialize as an XML element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 smtClean="0"/>
              <a:t>)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XmlAttribute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 smtClean="0"/>
              <a:t>Serialize as an XML attribute</a:t>
            </a:r>
            <a:br>
              <a:rPr lang="en-US" sz="1600" dirty="0" smtClean="0"/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XmlArrayAttribute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 smtClean="0"/>
              <a:t>Serialize as array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XmlArrayItemAttribute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 smtClean="0"/>
              <a:t>Controls serialization of array members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Controlling</a:t>
            </a:r>
            <a:r>
              <a:rPr lang="da-DK" dirty="0" smtClean="0"/>
              <a:t> XML </a:t>
            </a:r>
            <a:r>
              <a:rPr lang="da-DK" dirty="0" err="1" smtClean="0"/>
              <a:t>Serialization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23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XML </a:t>
            </a:r>
            <a:r>
              <a:rPr lang="da-DK" sz="2000" dirty="0" err="1" smtClean="0"/>
              <a:t>serialization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customized</a:t>
            </a:r>
            <a:r>
              <a:rPr lang="da-DK" sz="2000" dirty="0" smtClean="0"/>
              <a:t> </a:t>
            </a:r>
            <a:r>
              <a:rPr lang="da-DK" sz="2000" dirty="0" err="1" smtClean="0"/>
              <a:t>if</a:t>
            </a:r>
            <a:r>
              <a:rPr lang="da-DK" sz="2000" dirty="0" smtClean="0"/>
              <a:t> </a:t>
            </a:r>
            <a:r>
              <a:rPr lang="da-DK" sz="2000" dirty="0" err="1" smtClean="0"/>
              <a:t>desired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IXmlSerializable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2910" y="2071677"/>
            <a:ext cx="7500990" cy="393561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: </a:t>
            </a:r>
            <a:r>
              <a:rPr lang="da-DK" b="1" dirty="0" err="1" smtClean="0">
                <a:latin typeface="Consolas" pitchFamily="49" charset="0"/>
              </a:rPr>
              <a:t>IXmlSerializable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...</a:t>
            </a:r>
            <a:endParaRPr lang="da-DK" dirty="0" smtClean="0">
              <a:latin typeface="Consolas" pitchFamily="49" charset="0"/>
            </a:endParaRP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 </a:t>
            </a:r>
            <a:r>
              <a:rPr lang="da-DK" b="1" dirty="0" err="1" smtClean="0">
                <a:latin typeface="Consolas" pitchFamily="49" charset="0"/>
              </a:rPr>
              <a:t>XmlSchema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GetSchema</a:t>
            </a:r>
            <a:r>
              <a:rPr lang="da-DK" b="1" dirty="0" smtClean="0">
                <a:latin typeface="Consolas" pitchFamily="49" charset="0"/>
              </a:rPr>
              <a:t>() { ... }</a:t>
            </a:r>
          </a:p>
          <a:p>
            <a:r>
              <a:rPr lang="en-US" b="1" dirty="0" smtClean="0">
                <a:latin typeface="Consolas" pitchFamily="49" charset="0"/>
              </a:rPr>
              <a:t>   public void </a:t>
            </a:r>
            <a:r>
              <a:rPr lang="en-US" b="1" dirty="0" err="1" smtClean="0">
                <a:latin typeface="Consolas" pitchFamily="49" charset="0"/>
              </a:rPr>
              <a:t>ReadXml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XmlReader</a:t>
            </a:r>
            <a:r>
              <a:rPr lang="en-US" b="1" dirty="0" smtClean="0">
                <a:latin typeface="Consolas" pitchFamily="49" charset="0"/>
              </a:rPr>
              <a:t> reader)</a:t>
            </a: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productId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int.Parse</a:t>
            </a:r>
            <a:r>
              <a:rPr lang="da-DK" dirty="0" smtClean="0">
                <a:latin typeface="Consolas" pitchFamily="49" charset="0"/>
              </a:rPr>
              <a:t>(</a:t>
            </a:r>
            <a:r>
              <a:rPr lang="da-DK" dirty="0" err="1" smtClean="0">
                <a:latin typeface="Consolas" pitchFamily="49" charset="0"/>
              </a:rPr>
              <a:t>reader.ReadString</a:t>
            </a:r>
            <a:r>
              <a:rPr lang="da-DK" dirty="0" smtClean="0">
                <a:latin typeface="Consolas" pitchFamily="49" charset="0"/>
              </a:rPr>
              <a:t>());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}</a:t>
            </a:r>
          </a:p>
          <a:p>
            <a:r>
              <a:rPr lang="da-DK" b="1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void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WriteXml</a:t>
            </a:r>
            <a:r>
              <a:rPr lang="da-DK" b="1" dirty="0" smtClean="0">
                <a:latin typeface="Consolas" pitchFamily="49" charset="0"/>
              </a:rPr>
              <a:t>(</a:t>
            </a:r>
            <a:r>
              <a:rPr lang="da-DK" b="1" dirty="0" err="1" smtClean="0">
                <a:latin typeface="Consolas" pitchFamily="49" charset="0"/>
              </a:rPr>
              <a:t>XmlWriter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writer</a:t>
            </a:r>
            <a:r>
              <a:rPr lang="da-DK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writer.WriteString</a:t>
            </a:r>
            <a:r>
              <a:rPr lang="da-DK" dirty="0" smtClean="0">
                <a:latin typeface="Consolas" pitchFamily="49" charset="0"/>
              </a:rPr>
              <a:t>(</a:t>
            </a:r>
            <a:r>
              <a:rPr lang="da-DK" dirty="0" err="1" smtClean="0">
                <a:latin typeface="Consolas" pitchFamily="49" charset="0"/>
              </a:rPr>
              <a:t>productId.ToString</a:t>
            </a:r>
            <a:r>
              <a:rPr lang="da-DK" dirty="0" smtClean="0">
                <a:latin typeface="Consolas" pitchFamily="49" charset="0"/>
              </a:rPr>
              <a:t>());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} </a:t>
            </a:r>
            <a:r>
              <a:rPr lang="da-DK" dirty="0" smtClean="0">
                <a:latin typeface="Consolas" pitchFamily="49" charset="0"/>
              </a:rPr>
              <a:t>  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6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Serialization</a:t>
            </a:r>
            <a:endParaRPr lang="da-DK" dirty="0"/>
          </a:p>
          <a:p>
            <a:r>
              <a:rPr lang="da-DK" dirty="0"/>
              <a:t>XML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da-D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Serialization</a:t>
            </a:r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smtClean="0"/>
              <a:t>Custom </a:t>
            </a:r>
            <a:r>
              <a:rPr lang="da-DK" dirty="0" err="1"/>
              <a:t>Serialization</a:t>
            </a:r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56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serializes</a:t>
            </a:r>
            <a:r>
              <a:rPr lang="da-DK" sz="2000" dirty="0" smtClean="0"/>
              <a:t> </a:t>
            </a:r>
            <a:r>
              <a:rPr lang="da-DK" sz="2000" dirty="0" err="1" smtClean="0"/>
              <a:t>objects</a:t>
            </a:r>
            <a:r>
              <a:rPr lang="da-DK" sz="2000" dirty="0" smtClean="0"/>
              <a:t> to JSON</a:t>
            </a:r>
          </a:p>
          <a:p>
            <a:pPr lvl="1"/>
            <a:r>
              <a:rPr lang="da-DK" sz="1800" dirty="0" smtClean="0"/>
              <a:t>JSON = JavaScript Object Notation</a:t>
            </a:r>
          </a:p>
          <a:p>
            <a:pPr lvl="1"/>
            <a:r>
              <a:rPr lang="da-DK" sz="1800" dirty="0" smtClean="0"/>
              <a:t>State-of-the-art!</a:t>
            </a:r>
          </a:p>
          <a:p>
            <a:pPr lvl="1"/>
            <a:r>
              <a:rPr lang="da-DK" sz="1800" dirty="0" err="1" smtClean="0"/>
              <a:t>Serializes</a:t>
            </a:r>
            <a:r>
              <a:rPr lang="da-DK" sz="1800" dirty="0" smtClean="0"/>
              <a:t> </a:t>
            </a:r>
            <a:r>
              <a:rPr lang="da-DK" sz="1800" dirty="0" err="1" smtClean="0"/>
              <a:t>only</a:t>
            </a:r>
            <a:r>
              <a:rPr lang="da-DK" sz="1800" dirty="0" smtClean="0"/>
              <a:t>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DataMember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1800" dirty="0" smtClean="0"/>
              <a:t> </a:t>
            </a:r>
            <a:r>
              <a:rPr lang="da-DK" sz="1800" dirty="0" err="1" smtClean="0"/>
              <a:t>members</a:t>
            </a:r>
            <a:r>
              <a:rPr lang="da-DK" sz="1800" dirty="0" smtClean="0"/>
              <a:t> in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DataContract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1800" dirty="0" smtClean="0"/>
              <a:t> </a:t>
            </a:r>
            <a:r>
              <a:rPr lang="da-DK" sz="1800" dirty="0" err="1" smtClean="0"/>
              <a:t>classes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Create</a:t>
            </a:r>
            <a:r>
              <a:rPr lang="da-DK" sz="2000" dirty="0" smtClean="0"/>
              <a:t> an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r>
              <a:rPr lang="da-DK" sz="2000" dirty="0" smtClean="0"/>
              <a:t> for the </a:t>
            </a:r>
            <a:r>
              <a:rPr lang="da-DK" sz="2000" dirty="0" err="1" smtClean="0"/>
              <a:t>specific</a:t>
            </a:r>
            <a:r>
              <a:rPr lang="da-DK" sz="2000" dirty="0" smtClean="0"/>
              <a:t> type to </a:t>
            </a:r>
            <a:r>
              <a:rPr lang="da-DK" sz="2000" dirty="0" err="1" smtClean="0"/>
              <a:t>be</a:t>
            </a:r>
            <a:r>
              <a:rPr lang="da-DK" sz="2000" dirty="0" smtClean="0"/>
              <a:t> (de)</a:t>
            </a:r>
            <a:r>
              <a:rPr lang="da-DK" sz="2000" dirty="0" err="1" smtClean="0"/>
              <a:t>serialized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DataContractJsonSerializer.WriteObject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DataContractJsonSerializer.ReadObject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smtClean="0">
                <a:cs typeface="Consolas" panose="020B0609020204030204" pitchFamily="49" charset="0"/>
              </a:rPr>
              <a:t>In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System.Runtime.Serialization.Json</a:t>
            </a:r>
            <a:r>
              <a:rPr lang="da-DK" sz="2000" dirty="0" smtClean="0">
                <a:cs typeface="Consolas" panose="020B0609020204030204" pitchFamily="49" charset="0"/>
              </a:rPr>
              <a:t> </a:t>
            </a:r>
            <a:r>
              <a:rPr lang="da-DK" sz="2000" dirty="0" err="1" smtClean="0">
                <a:cs typeface="Consolas" panose="020B0609020204030204" pitchFamily="49" charset="0"/>
              </a:rPr>
              <a:t>namespace</a:t>
            </a:r>
            <a:endParaRPr lang="da-DK" sz="2000" dirty="0" smtClean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JSON </a:t>
            </a:r>
            <a:r>
              <a:rPr lang="da-DK" dirty="0" err="1" smtClean="0"/>
              <a:t>Serialization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2996952"/>
            <a:ext cx="7200800" cy="4226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>
                <a:latin typeface="Consolas" pitchFamily="49" charset="0"/>
              </a:rPr>
              <a:t>{"price":19.95,"productId":1,"quantity":2,"total":39.90}</a:t>
            </a:r>
            <a:endParaRPr lang="da-DK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Serializing</a:t>
            </a:r>
            <a:r>
              <a:rPr lang="da-DK" dirty="0" smtClean="0"/>
              <a:t> to JSON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0304" y="1340768"/>
            <a:ext cx="4147394" cy="33843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[</a:t>
            </a:r>
            <a:r>
              <a:rPr lang="da-DK" b="1" dirty="0" err="1" smtClean="0">
                <a:latin typeface="Consolas" pitchFamily="49" charset="0"/>
              </a:rPr>
              <a:t>DataContract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b="1" dirty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  [</a:t>
            </a:r>
            <a:r>
              <a:rPr lang="da-DK" b="1" dirty="0" err="1" smtClean="0">
                <a:latin typeface="Consolas" pitchFamily="49" charset="0"/>
              </a:rPr>
              <a:t>DataMember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productId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b="1" dirty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  [</a:t>
            </a:r>
            <a:r>
              <a:rPr lang="da-DK" b="1" dirty="0" err="1">
                <a:latin typeface="Consolas" pitchFamily="49" charset="0"/>
              </a:rPr>
              <a:t>DataMember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   public decimal </a:t>
            </a:r>
            <a:r>
              <a:rPr lang="da-DK" dirty="0" err="1" smtClean="0">
                <a:latin typeface="Consolas" pitchFamily="49" charset="0"/>
              </a:rPr>
              <a:t>price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dirty="0">
                <a:latin typeface="Consolas" pitchFamily="49" charset="0"/>
              </a:rPr>
              <a:t>[</a:t>
            </a:r>
            <a:r>
              <a:rPr lang="da-DK" b="1" dirty="0" err="1">
                <a:latin typeface="Consolas" pitchFamily="49" charset="0"/>
              </a:rPr>
              <a:t>DataMember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quantity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b="1" dirty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  [</a:t>
            </a:r>
            <a:r>
              <a:rPr lang="da-DK" b="1" dirty="0" err="1">
                <a:latin typeface="Consolas" pitchFamily="49" charset="0"/>
              </a:rPr>
              <a:t>DataMember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   public decimal total;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56" y="4950556"/>
            <a:ext cx="8569576" cy="9267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err="1" smtClean="0">
                <a:latin typeface="Consolas" pitchFamily="49" charset="0"/>
              </a:rPr>
              <a:t>DataContractJsonSerializer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js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= new </a:t>
            </a:r>
            <a:r>
              <a:rPr lang="en-US" b="1" dirty="0" err="1" smtClean="0">
                <a:latin typeface="Consolas" pitchFamily="49" charset="0"/>
              </a:rPr>
              <a:t>DataContractJsonSerializer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typeof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ShoppingCartItem</a:t>
            </a:r>
            <a:r>
              <a:rPr lang="en-US" b="1" dirty="0" smtClean="0">
                <a:latin typeface="Consolas" pitchFamily="49" charset="0"/>
              </a:rPr>
              <a:t> )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js.</a:t>
            </a:r>
            <a:r>
              <a:rPr lang="da-DK" b="1" dirty="0" err="1" smtClean="0">
                <a:latin typeface="Consolas" pitchFamily="49" charset="0"/>
              </a:rPr>
              <a:t>WriteObject</a:t>
            </a:r>
            <a:r>
              <a:rPr lang="da-DK" dirty="0" smtClean="0">
                <a:latin typeface="Consolas" pitchFamily="49" charset="0"/>
              </a:rPr>
              <a:t>( fs, item );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794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Serialization</a:t>
            </a:r>
            <a:endParaRPr lang="da-DK" dirty="0"/>
          </a:p>
          <a:p>
            <a:r>
              <a:rPr lang="da-DK" dirty="0"/>
              <a:t>XML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dirty="0"/>
              <a:t>JSON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da-D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Serialization</a:t>
            </a:r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45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ISerializable</a:t>
            </a:r>
            <a:r>
              <a:rPr lang="da-DK" sz="2000" dirty="0" smtClean="0"/>
              <a:t> interface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supply</a:t>
            </a:r>
            <a:r>
              <a:rPr lang="da-DK" sz="2000" dirty="0" smtClean="0"/>
              <a:t> </a:t>
            </a:r>
            <a:r>
              <a:rPr lang="da-DK" sz="2000" dirty="0" err="1" smtClean="0"/>
              <a:t>custom</a:t>
            </a:r>
            <a:r>
              <a:rPr lang="da-DK" sz="2000" dirty="0" smtClean="0"/>
              <a:t> </a:t>
            </a:r>
            <a:r>
              <a:rPr lang="da-DK" sz="2000" dirty="0" err="1" smtClean="0"/>
              <a:t>serialization</a:t>
            </a:r>
            <a:r>
              <a:rPr lang="da-DK" sz="2000" dirty="0" smtClean="0"/>
              <a:t> for </a:t>
            </a:r>
            <a:r>
              <a:rPr lang="da-DK" sz="2000" dirty="0" err="1" smtClean="0"/>
              <a:t>formatters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Serialization</a:t>
            </a:r>
            <a:r>
              <a:rPr lang="da-DK" sz="2000" dirty="0" smtClean="0"/>
              <a:t> is </a:t>
            </a:r>
            <a:r>
              <a:rPr lang="da-DK" sz="2000" dirty="0" err="1" smtClean="0"/>
              <a:t>handled</a:t>
            </a:r>
            <a:r>
              <a:rPr lang="da-DK" sz="2000" dirty="0" smtClean="0"/>
              <a:t> by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ISerializable.GetObjectData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</a:t>
            </a:r>
            <a:r>
              <a:rPr lang="da-DK" sz="1800" dirty="0" err="1" smtClean="0"/>
              <a:t>method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Deserialization</a:t>
            </a:r>
            <a:r>
              <a:rPr lang="da-DK" sz="2000" dirty="0" smtClean="0"/>
              <a:t> is </a:t>
            </a:r>
            <a:r>
              <a:rPr lang="da-DK" sz="2000" dirty="0" err="1" smtClean="0"/>
              <a:t>performed</a:t>
            </a:r>
            <a:r>
              <a:rPr lang="da-DK" sz="2000" dirty="0" smtClean="0"/>
              <a:t> in </a:t>
            </a:r>
            <a:r>
              <a:rPr lang="da-DK" sz="2000" dirty="0" err="1" smtClean="0"/>
              <a:t>specialized</a:t>
            </a:r>
            <a:r>
              <a:rPr lang="da-DK" sz="2000" dirty="0" smtClean="0"/>
              <a:t> </a:t>
            </a:r>
            <a:r>
              <a:rPr lang="da-DK" sz="2000" dirty="0" err="1" smtClean="0"/>
              <a:t>constructor</a:t>
            </a:r>
            <a:endParaRPr lang="da-DK" sz="2000" dirty="0" smtClean="0"/>
          </a:p>
          <a:p>
            <a:pPr lvl="1"/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ISerializable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Implementing</a:t>
            </a:r>
            <a:r>
              <a:rPr lang="da-DK" dirty="0" smtClean="0"/>
              <a:t>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ISerializable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1500198"/>
            <a:ext cx="7500990" cy="480912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: </a:t>
            </a:r>
            <a:r>
              <a:rPr lang="da-DK" b="1" dirty="0" err="1" smtClean="0">
                <a:latin typeface="Consolas" pitchFamily="49" charset="0"/>
              </a:rPr>
              <a:t>ISerializable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  </a:t>
            </a:r>
            <a:r>
              <a:rPr lang="da-DK" b="1" dirty="0" smtClean="0">
                <a:latin typeface="Consolas" pitchFamily="49" charset="0"/>
              </a:rPr>
              <a:t>...</a:t>
            </a:r>
            <a:endParaRPr lang="da-DK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protected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ShoppingCartItem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SerializationInfo</a:t>
            </a:r>
            <a:r>
              <a:rPr lang="da-DK" b="1" dirty="0" smtClean="0">
                <a:latin typeface="Consolas" pitchFamily="49" charset="0"/>
              </a:rPr>
              <a:t> info,</a:t>
            </a:r>
          </a:p>
          <a:p>
            <a:r>
              <a:rPr lang="da-DK" b="1" dirty="0" smtClean="0">
                <a:latin typeface="Consolas" pitchFamily="49" charset="0"/>
              </a:rPr>
              <a:t>                               </a:t>
            </a:r>
            <a:r>
              <a:rPr lang="da-DK" b="1" dirty="0" err="1" smtClean="0">
                <a:latin typeface="Consolas" pitchFamily="49" charset="0"/>
              </a:rPr>
              <a:t>StreamingContext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context</a:t>
            </a:r>
            <a:r>
              <a:rPr lang="da-DK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productId</a:t>
            </a:r>
            <a:r>
              <a:rPr lang="da-DK" b="1" dirty="0" smtClean="0">
                <a:latin typeface="Consolas" pitchFamily="49" charset="0"/>
              </a:rPr>
              <a:t> = info.GetInt32("</a:t>
            </a:r>
            <a:r>
              <a:rPr lang="da-DK" b="1" dirty="0" err="1" smtClean="0">
                <a:latin typeface="Consolas" pitchFamily="49" charset="0"/>
              </a:rPr>
              <a:t>ProductID</a:t>
            </a:r>
            <a:r>
              <a:rPr lang="da-DK" b="1" dirty="0" smtClean="0">
                <a:latin typeface="Consolas" pitchFamily="49" charset="0"/>
              </a:rPr>
              <a:t>");</a:t>
            </a:r>
          </a:p>
          <a:p>
            <a:r>
              <a:rPr lang="da-DK" b="1" dirty="0" smtClean="0">
                <a:latin typeface="Consolas" pitchFamily="49" charset="0"/>
              </a:rPr>
              <a:t>      ...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CalculateTotal</a:t>
            </a:r>
            <a:r>
              <a:rPr lang="da-DK" b="1" dirty="0" smtClean="0">
                <a:latin typeface="Consolas" pitchFamily="49" charset="0"/>
              </a:rPr>
              <a:t>();</a:t>
            </a:r>
          </a:p>
          <a:p>
            <a:r>
              <a:rPr lang="da-DK" b="1" dirty="0" smtClean="0">
                <a:latin typeface="Consolas" pitchFamily="49" charset="0"/>
              </a:rPr>
              <a:t>   }</a:t>
            </a:r>
          </a:p>
          <a:p>
            <a:endParaRPr lang="da-DK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void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GetObjectData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SerializationInfo</a:t>
            </a:r>
            <a:r>
              <a:rPr lang="da-DK" b="1" dirty="0" smtClean="0">
                <a:latin typeface="Consolas" pitchFamily="49" charset="0"/>
              </a:rPr>
              <a:t> info,</a:t>
            </a:r>
          </a:p>
          <a:p>
            <a:r>
              <a:rPr lang="da-DK" b="1" dirty="0" smtClean="0">
                <a:latin typeface="Consolas" pitchFamily="49" charset="0"/>
              </a:rPr>
              <a:t>                              </a:t>
            </a:r>
            <a:r>
              <a:rPr lang="da-DK" b="1" dirty="0" err="1" smtClean="0">
                <a:latin typeface="Consolas" pitchFamily="49" charset="0"/>
              </a:rPr>
              <a:t>StreamingContext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context</a:t>
            </a:r>
            <a:r>
              <a:rPr lang="da-DK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info.AddValue</a:t>
            </a:r>
            <a:r>
              <a:rPr lang="da-DK" b="1" dirty="0" smtClean="0">
                <a:latin typeface="Consolas" pitchFamily="49" charset="0"/>
              </a:rPr>
              <a:t>("</a:t>
            </a:r>
            <a:r>
              <a:rPr lang="da-DK" b="1" dirty="0" err="1" smtClean="0">
                <a:latin typeface="Consolas" pitchFamily="49" charset="0"/>
              </a:rPr>
              <a:t>ProductID</a:t>
            </a:r>
            <a:r>
              <a:rPr lang="da-DK" b="1" dirty="0" smtClean="0">
                <a:latin typeface="Consolas" pitchFamily="49" charset="0"/>
              </a:rPr>
              <a:t>", </a:t>
            </a:r>
            <a:r>
              <a:rPr lang="da-DK" b="1" dirty="0" err="1" smtClean="0">
                <a:latin typeface="Consolas" pitchFamily="49" charset="0"/>
              </a:rPr>
              <a:t>productId</a:t>
            </a:r>
            <a:r>
              <a:rPr lang="da-DK" b="1" dirty="0" smtClean="0">
                <a:latin typeface="Consolas" pitchFamily="49" charset="0"/>
              </a:rPr>
              <a:t>);</a:t>
            </a:r>
          </a:p>
          <a:p>
            <a:r>
              <a:rPr lang="da-DK" b="1" dirty="0" smtClean="0">
                <a:latin typeface="Consolas" pitchFamily="49" charset="0"/>
              </a:rPr>
              <a:t>      ...</a:t>
            </a:r>
          </a:p>
          <a:p>
            <a:r>
              <a:rPr lang="da-DK" b="1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1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Serialization</a:t>
            </a:r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/>
              <a:t>XML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dirty="0"/>
              <a:t>JSON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dirty="0" smtClean="0"/>
              <a:t>Custom </a:t>
            </a:r>
            <a:r>
              <a:rPr lang="da-DK" dirty="0" err="1"/>
              <a:t>Serialization</a:t>
            </a:r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2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Serialization events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OnSerializing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OnSerialized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OnDeserializing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OnDeserialized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Ordering as above</a:t>
            </a:r>
          </a:p>
          <a:p>
            <a:pPr lvl="1"/>
            <a:r>
              <a:rPr lang="en-US" sz="1800" dirty="0" smtClean="0"/>
              <a:t>What about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IDeserializationCallback.OnDeserialization</a:t>
            </a:r>
            <a:r>
              <a:rPr lang="en-US" sz="1800" dirty="0" smtClean="0"/>
              <a:t>?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Serialization</a:t>
            </a:r>
            <a:r>
              <a:rPr lang="da-DK" dirty="0" smtClean="0"/>
              <a:t> Events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07202" y="3212976"/>
            <a:ext cx="7581221" cy="14401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[</a:t>
            </a:r>
            <a:r>
              <a:rPr lang="da-DK" b="1" dirty="0" err="1" smtClean="0">
                <a:latin typeface="Consolas" pitchFamily="49" charset="0"/>
              </a:rPr>
              <a:t>OnDeserialized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b="1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CalculateTotal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StreamingContext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sc</a:t>
            </a:r>
            <a:r>
              <a:rPr lang="da-DK" b="1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total = </a:t>
            </a:r>
            <a:r>
              <a:rPr lang="da-DK" dirty="0" err="1" smtClean="0">
                <a:latin typeface="Consolas" pitchFamily="49" charset="0"/>
              </a:rPr>
              <a:t>price</a:t>
            </a:r>
            <a:r>
              <a:rPr lang="da-DK" dirty="0" smtClean="0">
                <a:latin typeface="Consolas" pitchFamily="49" charset="0"/>
              </a:rPr>
              <a:t> * </a:t>
            </a:r>
            <a:r>
              <a:rPr lang="da-DK" dirty="0" err="1" smtClean="0">
                <a:latin typeface="Consolas" pitchFamily="49" charset="0"/>
              </a:rPr>
              <a:t>quantity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OptionalField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</a:t>
            </a:r>
            <a:r>
              <a:rPr lang="da-DK" sz="2000" dirty="0" smtClean="0"/>
              <a:t> </a:t>
            </a:r>
            <a:r>
              <a:rPr lang="da-DK" sz="2000" dirty="0" err="1" smtClean="0"/>
              <a:t>allows</a:t>
            </a:r>
            <a:r>
              <a:rPr lang="da-DK" sz="2000" dirty="0" smtClean="0"/>
              <a:t> </a:t>
            </a:r>
            <a:r>
              <a:rPr lang="da-DK" sz="2000" dirty="0" err="1" smtClean="0"/>
              <a:t>newer</a:t>
            </a:r>
            <a:r>
              <a:rPr lang="da-DK" sz="2000" dirty="0" smtClean="0"/>
              <a:t> versions of a </a:t>
            </a:r>
            <a:r>
              <a:rPr lang="da-DK" sz="2000" dirty="0" err="1" smtClean="0"/>
              <a:t>class</a:t>
            </a:r>
            <a:r>
              <a:rPr lang="da-DK" sz="2000" dirty="0" smtClean="0"/>
              <a:t>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deserialized</a:t>
            </a:r>
            <a:r>
              <a:rPr lang="da-DK" sz="2000" dirty="0" smtClean="0"/>
              <a:t> from </a:t>
            </a:r>
            <a:r>
              <a:rPr lang="da-DK" sz="2000" dirty="0" err="1" smtClean="0"/>
              <a:t>older</a:t>
            </a:r>
            <a:r>
              <a:rPr lang="da-DK" sz="2000" dirty="0" smtClean="0"/>
              <a:t> versions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Versioning</a:t>
            </a:r>
            <a:r>
              <a:rPr lang="da-DK" dirty="0" smtClean="0"/>
              <a:t> </a:t>
            </a:r>
            <a:r>
              <a:rPr lang="da-DK" dirty="0" err="1" smtClean="0"/>
              <a:t>Serialization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3568" y="2261410"/>
            <a:ext cx="7500990" cy="318381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[</a:t>
            </a:r>
            <a:r>
              <a:rPr lang="da-DK" dirty="0" err="1" smtClean="0">
                <a:latin typeface="Consolas" pitchFamily="49" charset="0"/>
              </a:rPr>
              <a:t>Serializable</a:t>
            </a:r>
            <a:r>
              <a:rPr lang="da-DK" dirty="0" smtClean="0">
                <a:latin typeface="Consolas" pitchFamily="49" charset="0"/>
              </a:rPr>
              <a:t>]</a:t>
            </a:r>
          </a:p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productId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decimal </a:t>
            </a:r>
            <a:r>
              <a:rPr lang="da-DK" dirty="0" err="1" smtClean="0">
                <a:latin typeface="Consolas" pitchFamily="49" charset="0"/>
              </a:rPr>
              <a:t>price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quantity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private decimal total;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[</a:t>
            </a:r>
            <a:r>
              <a:rPr lang="da-DK" b="1" dirty="0" err="1" smtClean="0">
                <a:latin typeface="Consolas" pitchFamily="49" charset="0"/>
              </a:rPr>
              <a:t>OptionalField</a:t>
            </a:r>
            <a:r>
              <a:rPr lang="da-DK" b="1" dirty="0" smtClean="0">
                <a:latin typeface="Consolas" pitchFamily="49" charset="0"/>
              </a:rPr>
              <a:t>(</a:t>
            </a:r>
            <a:r>
              <a:rPr lang="da-DK" b="1" dirty="0" err="1" smtClean="0">
                <a:latin typeface="Consolas" pitchFamily="49" charset="0"/>
              </a:rPr>
              <a:t>VersionAdded</a:t>
            </a:r>
            <a:r>
              <a:rPr lang="da-DK" b="1" dirty="0" smtClean="0">
                <a:latin typeface="Consolas" pitchFamily="49" charset="0"/>
              </a:rPr>
              <a:t> = 2)]</a:t>
            </a:r>
          </a:p>
          <a:p>
            <a:r>
              <a:rPr lang="da-DK" b="1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carriedSinceYear</a:t>
            </a:r>
            <a:r>
              <a:rPr lang="da-DK" b="1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8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Implement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IFormatter</a:t>
            </a:r>
            <a:r>
              <a:rPr lang="en-US" sz="2000" dirty="0" smtClean="0"/>
              <a:t> interface to create custom formatter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FormatterServices</a:t>
            </a:r>
            <a:r>
              <a:rPr lang="en-US" sz="2000" dirty="0" smtClean="0"/>
              <a:t> helper class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</a:p>
          <a:p>
            <a:pPr lvl="1"/>
            <a:r>
              <a:rPr lang="en-US" sz="1800" dirty="0" smtClean="0"/>
              <a:t>abstract base class</a:t>
            </a:r>
          </a:p>
          <a:p>
            <a:pPr lvl="1"/>
            <a:r>
              <a:rPr lang="en-US" sz="1800" dirty="0" smtClean="0"/>
              <a:t>Implements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IFormatter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Implementing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Custom Formatters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3568" y="1916832"/>
            <a:ext cx="7992888" cy="25922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30188" indent="-230188"/>
            <a:r>
              <a:rPr lang="en-US" dirty="0" smtClean="0">
                <a:latin typeface="Consolas" pitchFamily="49" charset="0"/>
              </a:rPr>
              <a:t>public interface </a:t>
            </a:r>
            <a:r>
              <a:rPr lang="en-US" dirty="0" err="1" smtClean="0">
                <a:latin typeface="Consolas" pitchFamily="49" charset="0"/>
              </a:rPr>
              <a:t>IFormatter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 marL="230188" indent="-230188"/>
            <a:r>
              <a:rPr lang="en-US" dirty="0" smtClean="0">
                <a:latin typeface="Consolas" pitchFamily="49" charset="0"/>
              </a:rPr>
              <a:t>{</a:t>
            </a:r>
          </a:p>
          <a:p>
            <a:pPr marL="230188" indent="-230188"/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SerializationBinder</a:t>
            </a:r>
            <a:r>
              <a:rPr lang="en-US" dirty="0" smtClean="0">
                <a:latin typeface="Consolas" pitchFamily="49" charset="0"/>
              </a:rPr>
              <a:t> Binder { get; set; } </a:t>
            </a:r>
          </a:p>
          <a:p>
            <a:pPr marL="230188" indent="-230188"/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StreamingContext</a:t>
            </a:r>
            <a:r>
              <a:rPr lang="en-US" dirty="0" smtClean="0">
                <a:latin typeface="Consolas" pitchFamily="49" charset="0"/>
              </a:rPr>
              <a:t> Context { get; set; } </a:t>
            </a:r>
          </a:p>
          <a:p>
            <a:pPr marL="230188" indent="-230188"/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ISurrogateSelector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SurrogateSelector</a:t>
            </a:r>
            <a:r>
              <a:rPr lang="en-US" dirty="0" smtClean="0">
                <a:latin typeface="Consolas" pitchFamily="49" charset="0"/>
              </a:rPr>
              <a:t> { get; set; } </a:t>
            </a:r>
          </a:p>
          <a:p>
            <a:pPr marL="230188" indent="-230188"/>
            <a:endParaRPr lang="en-US" dirty="0" smtClean="0">
              <a:latin typeface="Consolas" pitchFamily="49" charset="0"/>
            </a:endParaRPr>
          </a:p>
          <a:p>
            <a:pPr marL="230188" indent="-230188"/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object </a:t>
            </a:r>
            <a:r>
              <a:rPr lang="en-US" b="1" dirty="0" err="1" smtClean="0">
                <a:latin typeface="Consolas" pitchFamily="49" charset="0"/>
              </a:rPr>
              <a:t>Deserialize</a:t>
            </a:r>
            <a:r>
              <a:rPr lang="en-US" b="1" dirty="0" smtClean="0">
                <a:latin typeface="Consolas" pitchFamily="49" charset="0"/>
              </a:rPr>
              <a:t>( Stream </a:t>
            </a:r>
            <a:r>
              <a:rPr lang="en-US" b="1" dirty="0" err="1" smtClean="0">
                <a:latin typeface="Consolas" pitchFamily="49" charset="0"/>
              </a:rPr>
              <a:t>serializationStream</a:t>
            </a:r>
            <a:r>
              <a:rPr lang="en-US" b="1" dirty="0" smtClean="0">
                <a:latin typeface="Consolas" pitchFamily="49" charset="0"/>
              </a:rPr>
              <a:t> ); </a:t>
            </a:r>
          </a:p>
          <a:p>
            <a:pPr marL="230188" indent="-230188"/>
            <a:r>
              <a:rPr lang="en-US" b="1" dirty="0" smtClean="0">
                <a:latin typeface="Consolas" pitchFamily="49" charset="0"/>
              </a:rPr>
              <a:t>   void Serialize( Stream </a:t>
            </a:r>
            <a:r>
              <a:rPr lang="en-US" b="1" dirty="0" err="1" smtClean="0">
                <a:latin typeface="Consolas" pitchFamily="49" charset="0"/>
              </a:rPr>
              <a:t>serializationStream</a:t>
            </a:r>
            <a:r>
              <a:rPr lang="en-US" b="1" dirty="0" smtClean="0">
                <a:latin typeface="Consolas" pitchFamily="49" charset="0"/>
              </a:rPr>
              <a:t>, object graph );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 marL="230188" indent="-230188"/>
            <a:r>
              <a:rPr lang="en-US" dirty="0" smtClean="0">
                <a:latin typeface="Consolas" pitchFamily="49" charset="0"/>
              </a:rPr>
              <a:t>}</a:t>
            </a:r>
            <a:endParaRPr lang="da-DK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8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Serialization</a:t>
            </a:r>
            <a:endParaRPr lang="da-DK" dirty="0"/>
          </a:p>
          <a:p>
            <a:r>
              <a:rPr lang="da-DK" dirty="0"/>
              <a:t>XML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dirty="0"/>
              <a:t>JSON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dirty="0" smtClean="0"/>
              <a:t>Custom </a:t>
            </a:r>
            <a:r>
              <a:rPr lang="da-DK" dirty="0" err="1"/>
              <a:t>Serialization</a:t>
            </a:r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36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“You are defining a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class named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CalcUtil</a:t>
            </a:r>
            <a:r>
              <a:rPr lang="en-US" sz="2000" dirty="0" smtClean="0"/>
              <a:t> that contains several child objects.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CalcUtil</a:t>
            </a:r>
            <a:r>
              <a:rPr lang="en-US" sz="2000" dirty="0" smtClean="0"/>
              <a:t> contains a method named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InitChildren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which performs actions on these child objects. You need to ensure that 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InitChildren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method is executed after 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CalcUtil</a:t>
            </a:r>
            <a:r>
              <a:rPr lang="en-US" sz="2000" dirty="0" smtClean="0"/>
              <a:t> object and all its child objects are recreated. Which two actions should you take?”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Each correct answer presents part of the solution. Choose two</a:t>
            </a:r>
            <a:r>
              <a:rPr lang="en-US" sz="2000" dirty="0" smtClean="0"/>
              <a:t>.)</a:t>
            </a:r>
          </a:p>
          <a:p>
            <a:pPr marL="109728" indent="0">
              <a:buNone/>
            </a:pPr>
            <a:endParaRPr lang="en-US" sz="2000" dirty="0"/>
          </a:p>
          <a:p>
            <a:pPr marL="850392" lvl="1" indent="-457200">
              <a:buFont typeface="+mj-lt"/>
              <a:buAutoNum type="alphaLcParenR"/>
            </a:pPr>
            <a:r>
              <a:rPr lang="en-US" sz="2000" dirty="0"/>
              <a:t>Specify that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CalcUtil</a:t>
            </a:r>
            <a:r>
              <a:rPr lang="en-US" sz="2000" dirty="0"/>
              <a:t> inherits from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ObjectManager</a:t>
            </a:r>
            <a:r>
              <a:rPr lang="en-US" sz="2000" dirty="0"/>
              <a:t>. 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000" dirty="0"/>
              <a:t>Specify that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CalcUtil</a:t>
            </a:r>
            <a:r>
              <a:rPr lang="en-US" sz="2000" dirty="0"/>
              <a:t> implements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IDeserializationCallback</a:t>
            </a:r>
            <a:r>
              <a:rPr lang="en-US" sz="2000" dirty="0"/>
              <a:t>. 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000" dirty="0"/>
              <a:t>Apply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OnDeserializing</a:t>
            </a:r>
            <a:r>
              <a:rPr lang="en-US" sz="2000" dirty="0"/>
              <a:t> attribute to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InitChildren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.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000" dirty="0"/>
              <a:t>Apply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OnSerialized</a:t>
            </a:r>
            <a:r>
              <a:rPr lang="en-US" sz="2000" dirty="0"/>
              <a:t> attribute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InitChildren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.</a:t>
            </a:r>
            <a:endParaRPr lang="en-US" sz="2000" dirty="0"/>
          </a:p>
          <a:p>
            <a:pPr marL="850392" lvl="1" indent="-457200">
              <a:buFont typeface="+mj-lt"/>
              <a:buAutoNum type="alphaLcParenR"/>
            </a:pPr>
            <a:r>
              <a:rPr lang="en-US" sz="2000" dirty="0"/>
              <a:t>Create an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OnDeserialization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method </a:t>
            </a:r>
            <a:r>
              <a:rPr lang="en-US" sz="2000" dirty="0" smtClean="0"/>
              <a:t>invoking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InitChildren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.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000" dirty="0"/>
              <a:t>Create a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GetObjectData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method that invokes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InitChildren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331640" y="4077072"/>
            <a:ext cx="734481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1331640" y="5013176"/>
            <a:ext cx="7344816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27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Often</a:t>
            </a:r>
            <a:r>
              <a:rPr lang="da-DK" sz="2000" dirty="0" smtClean="0"/>
              <a:t> </a:t>
            </a:r>
            <a:r>
              <a:rPr lang="da-DK" sz="2000" dirty="0" err="1" smtClean="0"/>
              <a:t>objects</a:t>
            </a:r>
            <a:r>
              <a:rPr lang="da-DK" sz="2000" dirty="0" smtClean="0"/>
              <a:t> </a:t>
            </a:r>
            <a:r>
              <a:rPr lang="da-DK" sz="2000" dirty="0" err="1" smtClean="0"/>
              <a:t>will</a:t>
            </a:r>
            <a:r>
              <a:rPr lang="da-DK" sz="2000" dirty="0" smtClean="0"/>
              <a:t> </a:t>
            </a:r>
            <a:r>
              <a:rPr lang="da-DK" sz="2000" dirty="0" err="1" smtClean="0"/>
              <a:t>need</a:t>
            </a:r>
            <a:r>
              <a:rPr lang="da-DK" sz="2000" dirty="0" smtClean="0"/>
              <a:t>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persisted</a:t>
            </a:r>
            <a:r>
              <a:rPr lang="da-DK" sz="2000" dirty="0" smtClean="0"/>
              <a:t> and </a:t>
            </a:r>
            <a:r>
              <a:rPr lang="da-DK" sz="2000" dirty="0" err="1" smtClean="0"/>
              <a:t>stored</a:t>
            </a:r>
            <a:r>
              <a:rPr lang="da-DK" sz="2000" dirty="0" smtClean="0"/>
              <a:t> to </a:t>
            </a:r>
            <a:r>
              <a:rPr lang="da-DK" sz="2000" dirty="0" err="1" smtClean="0"/>
              <a:t>e.g</a:t>
            </a:r>
            <a:r>
              <a:rPr lang="da-DK" sz="2000" dirty="0" smtClean="0"/>
              <a:t>. files</a:t>
            </a:r>
          </a:p>
          <a:p>
            <a:endParaRPr lang="da-DK" sz="2000" i="1" dirty="0" smtClean="0"/>
          </a:p>
          <a:p>
            <a:r>
              <a:rPr lang="da-DK" sz="2000" i="1" dirty="0" err="1" smtClean="0"/>
              <a:t>Serialization</a:t>
            </a:r>
            <a:endParaRPr lang="da-DK" sz="2000" dirty="0" smtClean="0"/>
          </a:p>
          <a:p>
            <a:pPr lvl="1"/>
            <a:r>
              <a:rPr lang="da-DK" sz="1800" dirty="0" smtClean="0"/>
              <a:t>is the </a:t>
            </a:r>
            <a:r>
              <a:rPr lang="da-DK" sz="1800" dirty="0" err="1" smtClean="0"/>
              <a:t>process</a:t>
            </a:r>
            <a:r>
              <a:rPr lang="da-DK" sz="1800" dirty="0" smtClean="0"/>
              <a:t> of </a:t>
            </a:r>
            <a:r>
              <a:rPr lang="da-DK" sz="1800" dirty="0" err="1" smtClean="0"/>
              <a:t>generating</a:t>
            </a:r>
            <a:r>
              <a:rPr lang="da-DK" sz="1800" dirty="0" smtClean="0"/>
              <a:t> a </a:t>
            </a:r>
            <a:r>
              <a:rPr lang="da-DK" sz="1800" dirty="0" err="1" smtClean="0"/>
              <a:t>stream</a:t>
            </a:r>
            <a:r>
              <a:rPr lang="da-DK" sz="1800" dirty="0" smtClean="0"/>
              <a:t> of bytes from </a:t>
            </a:r>
            <a:r>
              <a:rPr lang="da-DK" sz="1800" dirty="0" err="1" smtClean="0"/>
              <a:t>object</a:t>
            </a:r>
            <a:r>
              <a:rPr lang="da-DK" sz="1800" dirty="0" smtClean="0"/>
              <a:t> </a:t>
            </a:r>
            <a:r>
              <a:rPr lang="da-DK" sz="1800" dirty="0" err="1" smtClean="0"/>
              <a:t>graphs</a:t>
            </a:r>
            <a:r>
              <a:rPr lang="da-DK" sz="1800" dirty="0" smtClean="0"/>
              <a:t> </a:t>
            </a:r>
            <a:r>
              <a:rPr lang="da-DK" sz="1800" dirty="0" err="1" smtClean="0"/>
              <a:t>representing</a:t>
            </a:r>
            <a:r>
              <a:rPr lang="da-DK" sz="1800" dirty="0" smtClean="0"/>
              <a:t> </a:t>
            </a:r>
            <a:r>
              <a:rPr lang="da-DK" sz="1800" dirty="0" err="1" smtClean="0"/>
              <a:t>objects</a:t>
            </a:r>
            <a:endParaRPr lang="da-DK" sz="1800" dirty="0" smtClean="0"/>
          </a:p>
          <a:p>
            <a:endParaRPr lang="da-DK" sz="2000" i="1" dirty="0" smtClean="0"/>
          </a:p>
          <a:p>
            <a:r>
              <a:rPr lang="da-DK" sz="2000" i="1" dirty="0" err="1" smtClean="0"/>
              <a:t>Deserialization</a:t>
            </a:r>
            <a:endParaRPr lang="da-DK" sz="2000" dirty="0" smtClean="0"/>
          </a:p>
          <a:p>
            <a:pPr lvl="1"/>
            <a:r>
              <a:rPr lang="da-DK" sz="1800" dirty="0" err="1" smtClean="0"/>
              <a:t>reconstructs</a:t>
            </a:r>
            <a:r>
              <a:rPr lang="da-DK" sz="1800" dirty="0" smtClean="0"/>
              <a:t> </a:t>
            </a:r>
            <a:r>
              <a:rPr lang="da-DK" sz="1800" dirty="0" err="1" smtClean="0"/>
              <a:t>objects</a:t>
            </a:r>
            <a:r>
              <a:rPr lang="da-DK" sz="1800" dirty="0" smtClean="0"/>
              <a:t> from the </a:t>
            </a:r>
            <a:r>
              <a:rPr lang="da-DK" sz="1800" dirty="0" err="1" smtClean="0"/>
              <a:t>serialized</a:t>
            </a:r>
            <a:r>
              <a:rPr lang="da-DK" sz="1800" dirty="0" smtClean="0"/>
              <a:t> </a:t>
            </a:r>
            <a:r>
              <a:rPr lang="da-DK" sz="1800" dirty="0" err="1" smtClean="0"/>
              <a:t>representation</a:t>
            </a:r>
            <a:endParaRPr lang="da-DK" sz="1800" dirty="0" smtClean="0"/>
          </a:p>
          <a:p>
            <a:pPr lvl="1"/>
            <a:endParaRPr lang="da-DK" sz="1800" dirty="0"/>
          </a:p>
          <a:p>
            <a:r>
              <a:rPr lang="da-DK" sz="2000" dirty="0" err="1" smtClean="0"/>
              <a:t>Occasionally</a:t>
            </a:r>
            <a:r>
              <a:rPr lang="da-DK" sz="2000" dirty="0" smtClean="0"/>
              <a:t>, </a:t>
            </a:r>
            <a:r>
              <a:rPr lang="da-DK" sz="2000" dirty="0" err="1" smtClean="0"/>
              <a:t>these</a:t>
            </a:r>
            <a:r>
              <a:rPr lang="da-DK" sz="2000" dirty="0" smtClean="0"/>
              <a:t> processes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refered</a:t>
            </a:r>
            <a:r>
              <a:rPr lang="da-DK" sz="2000" dirty="0" smtClean="0"/>
              <a:t> to as ”</a:t>
            </a:r>
            <a:r>
              <a:rPr lang="da-DK" sz="2000" dirty="0" err="1" smtClean="0"/>
              <a:t>dehydrating</a:t>
            </a:r>
            <a:r>
              <a:rPr lang="da-DK" sz="2000" dirty="0" smtClean="0"/>
              <a:t>” and ”hydrating”.</a:t>
            </a:r>
          </a:p>
          <a:p>
            <a:pPr lvl="1"/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Serialization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.NET provides a multitude of </a:t>
            </a:r>
            <a:r>
              <a:rPr lang="da-DK" sz="2000" dirty="0" err="1" smtClean="0"/>
              <a:t>built</a:t>
            </a:r>
            <a:r>
              <a:rPr lang="da-DK" sz="2000" dirty="0" smtClean="0"/>
              <a:t>-in support for </a:t>
            </a:r>
            <a:r>
              <a:rPr lang="da-DK" sz="2000" dirty="0" err="1" smtClean="0"/>
              <a:t>serialization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ObjectManager</a:t>
            </a:r>
            <a:r>
              <a:rPr lang="da-DK" sz="2000" dirty="0" smtClean="0"/>
              <a:t> </a:t>
            </a:r>
            <a:r>
              <a:rPr lang="da-DK" sz="2000" dirty="0" err="1" smtClean="0"/>
              <a:t>automatically</a:t>
            </a:r>
            <a:endParaRPr lang="da-DK" sz="2000" dirty="0" smtClean="0"/>
          </a:p>
          <a:p>
            <a:pPr lvl="1"/>
            <a:r>
              <a:rPr lang="da-DK" sz="1800" dirty="0" err="1" smtClean="0"/>
              <a:t>Enumerates</a:t>
            </a:r>
            <a:r>
              <a:rPr lang="da-DK" sz="1800" dirty="0" smtClean="0"/>
              <a:t> and </a:t>
            </a:r>
            <a:r>
              <a:rPr lang="da-DK" sz="1800" dirty="0" err="1" smtClean="0"/>
              <a:t>traverses</a:t>
            </a:r>
            <a:r>
              <a:rPr lang="da-DK" sz="1800" dirty="0" smtClean="0"/>
              <a:t> </a:t>
            </a:r>
            <a:r>
              <a:rPr lang="da-DK" sz="1800" dirty="0" err="1" smtClean="0"/>
              <a:t>object</a:t>
            </a:r>
            <a:r>
              <a:rPr lang="da-DK" sz="1800" dirty="0" smtClean="0"/>
              <a:t> </a:t>
            </a:r>
            <a:r>
              <a:rPr lang="da-DK" sz="1800" dirty="0" err="1" smtClean="0"/>
              <a:t>graphs</a:t>
            </a:r>
            <a:endParaRPr lang="da-DK" sz="1800" dirty="0" smtClean="0"/>
          </a:p>
          <a:p>
            <a:pPr lvl="1"/>
            <a:r>
              <a:rPr lang="da-DK" sz="1800" dirty="0" err="1" smtClean="0"/>
              <a:t>Detects</a:t>
            </a:r>
            <a:r>
              <a:rPr lang="da-DK" sz="1800" dirty="0" smtClean="0"/>
              <a:t> </a:t>
            </a:r>
            <a:r>
              <a:rPr lang="da-DK" sz="1800" dirty="0" err="1" smtClean="0"/>
              <a:t>cycles</a:t>
            </a:r>
            <a:r>
              <a:rPr lang="da-DK" sz="1800" dirty="0" smtClean="0"/>
              <a:t> in </a:t>
            </a:r>
            <a:r>
              <a:rPr lang="da-DK" sz="1800" dirty="0" err="1" smtClean="0"/>
              <a:t>objects</a:t>
            </a:r>
            <a:r>
              <a:rPr lang="da-DK" sz="1800" dirty="0" smtClean="0"/>
              <a:t> </a:t>
            </a:r>
            <a:r>
              <a:rPr lang="da-DK" sz="1800" dirty="0" err="1" smtClean="0"/>
              <a:t>graphs</a:t>
            </a:r>
            <a:r>
              <a:rPr lang="da-DK" sz="1800" dirty="0" smtClean="0"/>
              <a:t> </a:t>
            </a:r>
            <a:r>
              <a:rPr lang="da-DK" sz="1800" dirty="0" err="1" smtClean="0"/>
              <a:t>being</a:t>
            </a:r>
            <a:r>
              <a:rPr lang="da-DK" sz="1800" dirty="0" smtClean="0"/>
              <a:t> </a:t>
            </a:r>
            <a:r>
              <a:rPr lang="da-DK" sz="1800" dirty="0" err="1" smtClean="0"/>
              <a:t>serialized</a:t>
            </a:r>
            <a:endParaRPr lang="da-DK" sz="1800" dirty="0" smtClean="0"/>
          </a:p>
          <a:p>
            <a:pPr lvl="1"/>
            <a:r>
              <a:rPr lang="da-DK" sz="1800" dirty="0" err="1" smtClean="0"/>
              <a:t>Creates</a:t>
            </a:r>
            <a:r>
              <a:rPr lang="da-DK" sz="1800" dirty="0" smtClean="0"/>
              <a:t> </a:t>
            </a:r>
            <a:r>
              <a:rPr lang="da-DK" sz="1800" dirty="0" err="1" smtClean="0"/>
              <a:t>stream</a:t>
            </a:r>
            <a:r>
              <a:rPr lang="da-DK" sz="1800" dirty="0" smtClean="0"/>
              <a:t> for </a:t>
            </a:r>
            <a:r>
              <a:rPr lang="da-DK" sz="1800" dirty="0" err="1" smtClean="0"/>
              <a:t>members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Formatters</a:t>
            </a:r>
            <a:endParaRPr lang="da-DK" sz="2000" dirty="0" smtClean="0"/>
          </a:p>
          <a:p>
            <a:pPr lvl="1"/>
            <a:r>
              <a:rPr lang="da-DK" sz="1800" dirty="0" err="1" smtClean="0"/>
              <a:t>Convert</a:t>
            </a:r>
            <a:r>
              <a:rPr lang="da-DK" sz="1800" dirty="0" smtClean="0"/>
              <a:t> </a:t>
            </a:r>
            <a:r>
              <a:rPr lang="da-DK" sz="1800" dirty="0" err="1" smtClean="0"/>
              <a:t>object</a:t>
            </a:r>
            <a:r>
              <a:rPr lang="da-DK" sz="1800" dirty="0" smtClean="0"/>
              <a:t> </a:t>
            </a:r>
            <a:r>
              <a:rPr lang="da-DK" sz="1800" dirty="0" err="1" smtClean="0"/>
              <a:t>state</a:t>
            </a:r>
            <a:r>
              <a:rPr lang="da-DK" sz="1800" dirty="0" smtClean="0"/>
              <a:t> to/from </a:t>
            </a:r>
            <a:r>
              <a:rPr lang="da-DK" sz="1800" dirty="0" err="1" smtClean="0"/>
              <a:t>streams</a:t>
            </a:r>
            <a:r>
              <a:rPr lang="da-DK" sz="1800" dirty="0" smtClean="0"/>
              <a:t> of bytes</a:t>
            </a:r>
          </a:p>
          <a:p>
            <a:pPr lvl="1"/>
            <a:endParaRPr lang="da-DK" sz="18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.NET </a:t>
            </a:r>
            <a:r>
              <a:rPr lang="da-DK" dirty="0" err="1" smtClean="0"/>
              <a:t>Serialization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461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BinaryFormatter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In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System.Runtime.Serialization.Formatters.Binary</a:t>
            </a:r>
            <a:r>
              <a:rPr lang="da-DK" sz="1800" dirty="0" smtClean="0"/>
              <a:t> </a:t>
            </a:r>
            <a:r>
              <a:rPr lang="da-DK" sz="1800" dirty="0" err="1" smtClean="0"/>
              <a:t>namespace</a:t>
            </a:r>
            <a:endParaRPr lang="en-US" sz="1800" dirty="0" smtClean="0"/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SoapFormatter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In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System.Runtime.Serialization.Formatters.Soap</a:t>
            </a:r>
            <a:r>
              <a:rPr lang="da-DK" sz="1800" dirty="0" smtClean="0"/>
              <a:t> </a:t>
            </a:r>
            <a:r>
              <a:rPr lang="da-DK" sz="1800" dirty="0" err="1" smtClean="0"/>
              <a:t>namespace</a:t>
            </a:r>
            <a:endParaRPr lang="da-DK" sz="1800" dirty="0" smtClean="0"/>
          </a:p>
          <a:p>
            <a:pPr lvl="1"/>
            <a:r>
              <a:rPr lang="da-DK" sz="1800" dirty="0" smtClean="0"/>
              <a:t>Must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explicitly</a:t>
            </a:r>
            <a:r>
              <a:rPr lang="da-DK" sz="1800" dirty="0" smtClean="0"/>
              <a:t> </a:t>
            </a:r>
            <a:r>
              <a:rPr lang="da-DK" sz="1800" dirty="0" err="1" smtClean="0"/>
              <a:t>referenced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Both</a:t>
            </a:r>
            <a:r>
              <a:rPr lang="da-DK" sz="2000" dirty="0" smtClean="0"/>
              <a:t> </a:t>
            </a:r>
            <a:r>
              <a:rPr lang="da-DK" sz="2000" dirty="0" err="1" smtClean="0"/>
              <a:t>formatters</a:t>
            </a:r>
            <a:endParaRPr lang="da-DK" sz="2000" dirty="0" smtClean="0"/>
          </a:p>
          <a:p>
            <a:pPr lvl="1"/>
            <a:r>
              <a:rPr lang="da-DK" sz="1800" dirty="0" err="1" smtClean="0"/>
              <a:t>implement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IFormatter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/>
              <a:t>transform</a:t>
            </a:r>
            <a:r>
              <a:rPr lang="da-DK" sz="1800" dirty="0" smtClean="0"/>
              <a:t> </a:t>
            </a:r>
            <a:r>
              <a:rPr lang="da-DK" sz="1800" dirty="0" err="1" smtClean="0"/>
              <a:t>entire</a:t>
            </a:r>
            <a:r>
              <a:rPr lang="da-DK" sz="1800" dirty="0" smtClean="0"/>
              <a:t> </a:t>
            </a:r>
            <a:r>
              <a:rPr lang="da-DK" sz="1800" dirty="0" err="1" smtClean="0"/>
              <a:t>object</a:t>
            </a:r>
            <a:r>
              <a:rPr lang="da-DK" sz="1800" dirty="0" smtClean="0"/>
              <a:t> </a:t>
            </a:r>
            <a:r>
              <a:rPr lang="da-DK" sz="1800" dirty="0" err="1" smtClean="0"/>
              <a:t>state</a:t>
            </a:r>
            <a:r>
              <a:rPr lang="da-DK" sz="1800" dirty="0" smtClean="0"/>
              <a:t>!</a:t>
            </a: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IFormatter.Serialize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</a:t>
            </a: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IFormatter.Deserialize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buNone/>
            </a:pPr>
            <a:endParaRPr lang="da-DK" sz="2000" dirty="0" smtClean="0"/>
          </a:p>
          <a:p>
            <a:r>
              <a:rPr lang="da-DK" sz="2000" dirty="0" err="1" smtClean="0"/>
              <a:t>Use</a:t>
            </a:r>
            <a:r>
              <a:rPr lang="da-DK" sz="2000" dirty="0" smtClean="0"/>
              <a:t> same </a:t>
            </a:r>
            <a:r>
              <a:rPr lang="da-DK" sz="2000" dirty="0" err="1" smtClean="0"/>
              <a:t>formatter</a:t>
            </a:r>
            <a:r>
              <a:rPr lang="da-DK" sz="2000" dirty="0" smtClean="0"/>
              <a:t> for </a:t>
            </a:r>
            <a:r>
              <a:rPr lang="da-DK" sz="2000" dirty="0" err="1" smtClean="0"/>
              <a:t>both</a:t>
            </a:r>
            <a:r>
              <a:rPr lang="da-DK" sz="2000" dirty="0" smtClean="0"/>
              <a:t> (de)</a:t>
            </a:r>
            <a:r>
              <a:rPr lang="da-DK" sz="2000" dirty="0" err="1" smtClean="0"/>
              <a:t>serialization</a:t>
            </a:r>
            <a:r>
              <a:rPr lang="da-DK" sz="2000" dirty="0" smtClean="0"/>
              <a:t> </a:t>
            </a:r>
            <a:r>
              <a:rPr lang="da-DK" sz="2000" dirty="0" err="1" smtClean="0"/>
              <a:t>directions</a:t>
            </a:r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Built-in</a:t>
            </a:r>
            <a:r>
              <a:rPr lang="da-DK" dirty="0" smtClean="0"/>
              <a:t> </a:t>
            </a:r>
            <a:r>
              <a:rPr lang="da-DK" dirty="0" err="1" smtClean="0"/>
              <a:t>Formatters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761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Classes</a:t>
            </a:r>
            <a:r>
              <a:rPr lang="da-DK" sz="2000" dirty="0" smtClean="0"/>
              <a:t> must </a:t>
            </a:r>
            <a:r>
              <a:rPr lang="da-DK" sz="2000" dirty="0" err="1" smtClean="0"/>
              <a:t>be</a:t>
            </a:r>
            <a:r>
              <a:rPr lang="da-DK" sz="2000" dirty="0" smtClean="0"/>
              <a:t> marked </a:t>
            </a:r>
            <a:r>
              <a:rPr lang="da-DK" sz="2000" dirty="0" err="1" smtClean="0"/>
              <a:t>with</a:t>
            </a:r>
            <a:r>
              <a:rPr lang="da-DK" sz="2000" dirty="0" smtClean="0"/>
              <a:t> the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All </a:t>
            </a:r>
            <a:r>
              <a:rPr lang="da-DK" sz="2000" dirty="0" err="1" smtClean="0"/>
              <a:t>members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then</a:t>
            </a:r>
            <a:r>
              <a:rPr lang="da-DK" sz="2000" dirty="0" smtClean="0"/>
              <a:t> </a:t>
            </a:r>
            <a:r>
              <a:rPr lang="da-DK" sz="2000" dirty="0" err="1" smtClean="0"/>
              <a:t>automatically</a:t>
            </a:r>
            <a:r>
              <a:rPr lang="da-DK" sz="2000" dirty="0" smtClean="0"/>
              <a:t> </a:t>
            </a:r>
            <a:r>
              <a:rPr lang="da-DK" sz="2000" dirty="0" err="1" smtClean="0"/>
              <a:t>serialized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Serializable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2000240"/>
            <a:ext cx="5298952" cy="22928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[</a:t>
            </a:r>
            <a:r>
              <a:rPr lang="da-DK" b="1" dirty="0" err="1" smtClean="0">
                <a:latin typeface="Consolas" pitchFamily="49" charset="0"/>
              </a:rPr>
              <a:t>Serializable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productId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decimal </a:t>
            </a:r>
            <a:r>
              <a:rPr lang="da-DK" dirty="0" err="1" smtClean="0">
                <a:latin typeface="Consolas" pitchFamily="49" charset="0"/>
              </a:rPr>
              <a:t>price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quantity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decimal total;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sz="160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00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Autofit/>
          </a:bodyPr>
          <a:lstStyle/>
          <a:p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exclude</a:t>
            </a:r>
            <a:r>
              <a:rPr lang="da-DK" sz="2000" dirty="0" smtClean="0"/>
              <a:t> </a:t>
            </a:r>
            <a:r>
              <a:rPr lang="da-DK" sz="2000" dirty="0" err="1" smtClean="0"/>
              <a:t>members</a:t>
            </a:r>
            <a:r>
              <a:rPr lang="da-DK" sz="2000" dirty="0" smtClean="0"/>
              <a:t> from </a:t>
            </a:r>
            <a:r>
              <a:rPr lang="da-DK" sz="2000" dirty="0" err="1" smtClean="0"/>
              <a:t>serialization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NonSerialized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2000" dirty="0" smtClean="0"/>
              <a:t> </a:t>
            </a:r>
            <a:r>
              <a:rPr lang="da-DK" sz="2000" dirty="0" err="1" smtClean="0"/>
              <a:t>attribute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Often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will</a:t>
            </a:r>
            <a:r>
              <a:rPr lang="da-DK" sz="2000" dirty="0" smtClean="0"/>
              <a:t> </a:t>
            </a:r>
            <a:r>
              <a:rPr lang="da-DK" sz="2000" dirty="0" err="1" smtClean="0"/>
              <a:t>need</a:t>
            </a:r>
            <a:r>
              <a:rPr lang="da-DK" sz="2000" dirty="0" smtClean="0"/>
              <a:t> to </a:t>
            </a:r>
            <a:r>
              <a:rPr lang="da-DK" sz="2000" dirty="0" err="1" smtClean="0"/>
              <a:t>exclude</a:t>
            </a:r>
            <a:r>
              <a:rPr lang="da-DK" sz="2000" dirty="0" smtClean="0"/>
              <a:t> </a:t>
            </a:r>
            <a:r>
              <a:rPr lang="da-DK" sz="2000" dirty="0" err="1" smtClean="0"/>
              <a:t>members</a:t>
            </a:r>
            <a:r>
              <a:rPr lang="da-DK" sz="2000" dirty="0" smtClean="0"/>
              <a:t> </a:t>
            </a:r>
            <a:r>
              <a:rPr lang="da-DK" sz="2000" dirty="0" err="1" smtClean="0"/>
              <a:t>such</a:t>
            </a:r>
            <a:r>
              <a:rPr lang="da-DK" sz="2000" dirty="0" smtClean="0"/>
              <a:t> as</a:t>
            </a:r>
          </a:p>
          <a:p>
            <a:pPr lvl="1"/>
            <a:r>
              <a:rPr lang="da-DK" sz="1800" dirty="0" err="1" smtClean="0"/>
              <a:t>Computed</a:t>
            </a:r>
            <a:r>
              <a:rPr lang="da-DK" sz="1800" dirty="0" smtClean="0"/>
              <a:t> </a:t>
            </a:r>
            <a:r>
              <a:rPr lang="da-DK" sz="1800" dirty="0" err="1" smtClean="0"/>
              <a:t>members</a:t>
            </a:r>
            <a:endParaRPr lang="da-DK" sz="1800" dirty="0" smtClean="0"/>
          </a:p>
          <a:p>
            <a:pPr lvl="1"/>
            <a:r>
              <a:rPr lang="da-DK" sz="1800" dirty="0" smtClean="0"/>
              <a:t>Database </a:t>
            </a:r>
            <a:r>
              <a:rPr lang="da-DK" sz="1800" dirty="0" err="1" smtClean="0"/>
              <a:t>connections</a:t>
            </a:r>
            <a:endParaRPr lang="da-DK" sz="1800" dirty="0" smtClean="0"/>
          </a:p>
          <a:p>
            <a:pPr lvl="1"/>
            <a:r>
              <a:rPr lang="da-DK" sz="1800" dirty="0" smtClean="0"/>
              <a:t>Events and delegates</a:t>
            </a:r>
          </a:p>
          <a:p>
            <a:pPr lvl="1"/>
            <a:r>
              <a:rPr lang="da-DK" sz="1800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Non-serialized</a:t>
            </a:r>
            <a:r>
              <a:rPr lang="da-DK" dirty="0" smtClean="0"/>
              <a:t> </a:t>
            </a:r>
            <a:r>
              <a:rPr lang="da-DK" dirty="0" err="1" smtClean="0"/>
              <a:t>Members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2204864"/>
            <a:ext cx="5544616" cy="28083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[</a:t>
            </a:r>
            <a:r>
              <a:rPr lang="da-DK" dirty="0" err="1" smtClean="0">
                <a:latin typeface="Consolas" pitchFamily="49" charset="0"/>
              </a:rPr>
              <a:t>Serializable</a:t>
            </a:r>
            <a:r>
              <a:rPr lang="da-DK" dirty="0" smtClean="0">
                <a:latin typeface="Consolas" pitchFamily="49" charset="0"/>
              </a:rPr>
              <a:t>]</a:t>
            </a:r>
          </a:p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productId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decimal </a:t>
            </a:r>
            <a:r>
              <a:rPr lang="da-DK" dirty="0" err="1" smtClean="0">
                <a:latin typeface="Consolas" pitchFamily="49" charset="0"/>
              </a:rPr>
              <a:t>price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quantity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[</a:t>
            </a:r>
            <a:r>
              <a:rPr lang="da-DK" b="1" dirty="0" err="1" smtClean="0">
                <a:latin typeface="Consolas" pitchFamily="49" charset="0"/>
              </a:rPr>
              <a:t>NonSerialized</a:t>
            </a:r>
            <a:r>
              <a:rPr lang="da-DK" b="1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   public decimal total;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Occasionally</a:t>
            </a:r>
            <a:r>
              <a:rPr lang="da-DK" sz="2000" dirty="0" smtClean="0"/>
              <a:t>, it is </a:t>
            </a:r>
            <a:r>
              <a:rPr lang="da-DK" sz="2000" dirty="0" err="1" smtClean="0"/>
              <a:t>necessary</a:t>
            </a:r>
            <a:r>
              <a:rPr lang="da-DK" sz="2000" dirty="0" smtClean="0"/>
              <a:t> to </a:t>
            </a:r>
            <a:r>
              <a:rPr lang="da-DK" sz="2000" dirty="0" err="1" smtClean="0"/>
              <a:t>postprocess</a:t>
            </a:r>
            <a:r>
              <a:rPr lang="da-DK" sz="2000" dirty="0" smtClean="0"/>
              <a:t> </a:t>
            </a:r>
            <a:r>
              <a:rPr lang="da-DK" sz="2000" dirty="0" err="1" smtClean="0"/>
              <a:t>deserialized</a:t>
            </a:r>
            <a:r>
              <a:rPr lang="da-DK" sz="2000" dirty="0" smtClean="0"/>
              <a:t> </a:t>
            </a:r>
            <a:r>
              <a:rPr lang="da-DK" sz="2000" dirty="0" err="1" smtClean="0"/>
              <a:t>objects</a:t>
            </a:r>
            <a:endParaRPr lang="da-DK" sz="2000" dirty="0" smtClean="0"/>
          </a:p>
          <a:p>
            <a:r>
              <a:rPr lang="da-DK" sz="2000" dirty="0" err="1" smtClean="0"/>
              <a:t>Implement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IDeserializationCallback</a:t>
            </a:r>
            <a:r>
              <a:rPr lang="da-DK" sz="2000" dirty="0" smtClean="0"/>
              <a:t> to do </a:t>
            </a:r>
            <a:r>
              <a:rPr lang="da-DK" sz="2000" dirty="0" err="1" smtClean="0"/>
              <a:t>this</a:t>
            </a:r>
            <a:r>
              <a:rPr lang="da-DK" sz="2000" dirty="0" smtClean="0"/>
              <a:t> </a:t>
            </a:r>
            <a:r>
              <a:rPr lang="da-DK" sz="2000" dirty="0" err="1" smtClean="0"/>
              <a:t>manually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IDeserializationCallback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8312" y="2348880"/>
            <a:ext cx="7240072" cy="33843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[</a:t>
            </a:r>
            <a:r>
              <a:rPr lang="da-DK" dirty="0" err="1" smtClean="0">
                <a:latin typeface="Consolas" pitchFamily="49" charset="0"/>
              </a:rPr>
              <a:t>Serializable</a:t>
            </a:r>
            <a:r>
              <a:rPr lang="da-DK" dirty="0" smtClean="0">
                <a:latin typeface="Consolas" pitchFamily="49" charset="0"/>
              </a:rPr>
              <a:t>]</a:t>
            </a:r>
          </a:p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ShoppingCartItem</a:t>
            </a:r>
            <a:r>
              <a:rPr lang="da-DK" b="1" dirty="0" smtClean="0">
                <a:latin typeface="Consolas" pitchFamily="49" charset="0"/>
              </a:rPr>
              <a:t> : </a:t>
            </a:r>
            <a:r>
              <a:rPr lang="da-DK" b="1" dirty="0" err="1" smtClean="0">
                <a:latin typeface="Consolas" pitchFamily="49" charset="0"/>
              </a:rPr>
              <a:t>IDeserializationCallback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   [</a:t>
            </a:r>
            <a:r>
              <a:rPr lang="da-DK" dirty="0" err="1" smtClean="0">
                <a:latin typeface="Consolas" pitchFamily="49" charset="0"/>
              </a:rPr>
              <a:t>NonSerialized</a:t>
            </a:r>
            <a:r>
              <a:rPr lang="da-DK" dirty="0" smtClean="0">
                <a:latin typeface="Consolas" pitchFamily="49" charset="0"/>
              </a:rPr>
              <a:t>]</a:t>
            </a:r>
          </a:p>
          <a:p>
            <a:r>
              <a:rPr lang="da-DK" dirty="0" smtClean="0">
                <a:latin typeface="Consolas" pitchFamily="49" charset="0"/>
              </a:rPr>
              <a:t>   public decimal total;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public </a:t>
            </a:r>
            <a:r>
              <a:rPr lang="da-DK" b="1" dirty="0" err="1" smtClean="0">
                <a:latin typeface="Consolas" pitchFamily="49" charset="0"/>
              </a:rPr>
              <a:t>void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OnDeserialization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object</a:t>
            </a:r>
            <a:r>
              <a:rPr lang="da-DK" b="1" dirty="0" smtClean="0">
                <a:latin typeface="Consolas" pitchFamily="49" charset="0"/>
              </a:rPr>
              <a:t> sender )</a:t>
            </a:r>
          </a:p>
          <a:p>
            <a:r>
              <a:rPr lang="da-DK" b="1" dirty="0" smtClean="0">
                <a:latin typeface="Consolas" pitchFamily="49" charset="0"/>
              </a:rPr>
              <a:t>   {</a:t>
            </a:r>
          </a:p>
          <a:p>
            <a:r>
              <a:rPr lang="da-DK" b="1" dirty="0" smtClean="0">
                <a:latin typeface="Consolas" pitchFamily="49" charset="0"/>
              </a:rPr>
              <a:t>      </a:t>
            </a:r>
            <a:r>
              <a:rPr lang="da-DK" b="1" dirty="0" err="1" smtClean="0">
                <a:latin typeface="Consolas" pitchFamily="49" charset="0"/>
              </a:rPr>
              <a:t>CalculateTotal</a:t>
            </a:r>
            <a:r>
              <a:rPr lang="da-DK" b="1" dirty="0" smtClean="0">
                <a:latin typeface="Consolas" pitchFamily="49" charset="0"/>
              </a:rPr>
              <a:t>();</a:t>
            </a:r>
          </a:p>
          <a:p>
            <a:r>
              <a:rPr lang="da-DK" b="1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28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Serialization</a:t>
            </a:r>
            <a:endParaRPr lang="da-DK" dirty="0"/>
          </a:p>
          <a:p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da-D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Serialization</a:t>
            </a:r>
            <a:endParaRPr lang="da-D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/>
              <a:t>JSON </a:t>
            </a:r>
            <a:r>
              <a:rPr lang="da-DK" dirty="0" err="1"/>
              <a:t>Serialization</a:t>
            </a:r>
            <a:endParaRPr lang="da-DK" dirty="0"/>
          </a:p>
          <a:p>
            <a:r>
              <a:rPr lang="da-DK" dirty="0" smtClean="0"/>
              <a:t>Custom </a:t>
            </a:r>
            <a:r>
              <a:rPr lang="da-DK" dirty="0" err="1"/>
              <a:t>Serialization</a:t>
            </a:r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73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13184</TotalTime>
  <Words>929</Words>
  <Application>Microsoft Macintosh PowerPoint</Application>
  <PresentationFormat>On-screen Show (4:3)</PresentationFormat>
  <Paragraphs>290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Segoe UI Light</vt:lpstr>
      <vt:lpstr>Wingdings 2</vt:lpstr>
      <vt:lpstr>Wingdings 3</vt:lpstr>
      <vt:lpstr>Arial</vt:lpstr>
      <vt:lpstr>Concourse</vt:lpstr>
      <vt:lpstr>Module 15  ”Serialization” </vt:lpstr>
      <vt:lpstr>Agenda</vt:lpstr>
      <vt:lpstr>Introducing Serialization</vt:lpstr>
      <vt:lpstr>.NET Serialization</vt:lpstr>
      <vt:lpstr>Built-in Formatters</vt:lpstr>
      <vt:lpstr>Serializable Classes</vt:lpstr>
      <vt:lpstr>Non-serialized Members</vt:lpstr>
      <vt:lpstr>IDeserializationCallback</vt:lpstr>
      <vt:lpstr>Agenda</vt:lpstr>
      <vt:lpstr>XML Serialization</vt:lpstr>
      <vt:lpstr>Serializing to XML</vt:lpstr>
      <vt:lpstr>Controlling XML Serialization</vt:lpstr>
      <vt:lpstr>IXmlSerializable</vt:lpstr>
      <vt:lpstr>Agenda</vt:lpstr>
      <vt:lpstr>JSON Serialization</vt:lpstr>
      <vt:lpstr>Serializing to JSON</vt:lpstr>
      <vt:lpstr>Agenda</vt:lpstr>
      <vt:lpstr>ISerializable</vt:lpstr>
      <vt:lpstr>Implementing ISerializable</vt:lpstr>
      <vt:lpstr>Serialization Events</vt:lpstr>
      <vt:lpstr>Versioning Serialization</vt:lpstr>
      <vt:lpstr>Implementing Custom Formatters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15 - Serialization</dc:subject>
  <dc:creator>Jesper Gulmann Henriksen</dc:creator>
  <cp:lastModifiedBy>Martin Esmann</cp:lastModifiedBy>
  <cp:revision>2075</cp:revision>
  <dcterms:created xsi:type="dcterms:W3CDTF">2009-04-01T20:01:27Z</dcterms:created>
  <dcterms:modified xsi:type="dcterms:W3CDTF">2017-05-13T14:44:26Z</dcterms:modified>
</cp:coreProperties>
</file>