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1371" r:id="rId3"/>
    <p:sldId id="1372" r:id="rId4"/>
    <p:sldId id="1373" r:id="rId5"/>
    <p:sldId id="1391" r:id="rId6"/>
    <p:sldId id="1375" r:id="rId7"/>
    <p:sldId id="1376" r:id="rId8"/>
    <p:sldId id="1377" r:id="rId9"/>
    <p:sldId id="1378" r:id="rId10"/>
    <p:sldId id="1379" r:id="rId11"/>
    <p:sldId id="1380" r:id="rId12"/>
    <p:sldId id="1381" r:id="rId13"/>
    <p:sldId id="1382" r:id="rId14"/>
    <p:sldId id="1383" r:id="rId15"/>
    <p:sldId id="1384" r:id="rId16"/>
    <p:sldId id="1392" r:id="rId17"/>
    <p:sldId id="1386" r:id="rId18"/>
    <p:sldId id="1387" r:id="rId19"/>
    <p:sldId id="1388" r:id="rId20"/>
    <p:sldId id="1389" r:id="rId21"/>
    <p:sldId id="1393" r:id="rId22"/>
    <p:sldId id="1394" r:id="rId23"/>
    <p:sldId id="741" r:id="rId24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68043" autoAdjust="0"/>
  </p:normalViewPr>
  <p:slideViewPr>
    <p:cSldViewPr>
      <p:cViewPr varScale="1">
        <p:scale>
          <a:sx n="87" d="100"/>
          <a:sy n="87" d="100"/>
        </p:scale>
        <p:origin x="28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634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66" y="5013176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2" r:id="rId7"/>
    <p:sldLayoutId id="2147483683" r:id="rId8"/>
    <p:sldLayoutId id="2147483684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3867911"/>
          </a:xfrm>
        </p:spPr>
        <p:txBody>
          <a:bodyPr>
            <a:normAutofit/>
          </a:bodyPr>
          <a:lstStyle/>
          <a:p>
            <a:pPr algn="l"/>
            <a:r>
              <a:rPr lang="da-DK" b="0" dirty="0" err="1" smtClean="0">
                <a:effectLst/>
              </a:rPr>
              <a:t>Module</a:t>
            </a:r>
            <a:r>
              <a:rPr lang="da-DK" b="0" dirty="0" smtClean="0">
                <a:effectLst/>
              </a:rPr>
              <a:t> 16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Manipulating Text”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>
                <a:solidFill>
                  <a:schemeClr val="accent2"/>
                </a:solidFill>
              </a:rPr>
              <a:t>Positional</a:t>
            </a:r>
            <a:r>
              <a:rPr lang="da-DK" sz="2000" dirty="0" smtClean="0">
                <a:solidFill>
                  <a:schemeClr val="accent2"/>
                </a:solidFill>
              </a:rPr>
              <a:t> assertions</a:t>
            </a:r>
          </a:p>
          <a:p>
            <a:r>
              <a:rPr lang="da-DK" sz="2000" dirty="0" err="1" smtClean="0">
                <a:solidFill>
                  <a:srgbClr val="92D050"/>
                </a:solidFill>
              </a:rPr>
              <a:t>Quantifiers</a:t>
            </a:r>
            <a:endParaRPr lang="da-DK" sz="2000" dirty="0" smtClean="0">
              <a:solidFill>
                <a:srgbClr val="92D050"/>
              </a:solidFill>
            </a:endParaRPr>
          </a:p>
          <a:p>
            <a:r>
              <a:rPr lang="da-DK" sz="2000" dirty="0" err="1" smtClean="0">
                <a:solidFill>
                  <a:srgbClr val="FF0000"/>
                </a:solidFill>
              </a:rPr>
              <a:t>Character</a:t>
            </a:r>
            <a:r>
              <a:rPr lang="da-DK" sz="2000" dirty="0" smtClean="0">
                <a:solidFill>
                  <a:srgbClr val="FF0000"/>
                </a:solidFill>
              </a:rPr>
              <a:t> Groups</a:t>
            </a:r>
          </a:p>
          <a:p>
            <a:r>
              <a:rPr lang="da-DK" sz="2000" dirty="0" err="1" smtClean="0">
                <a:solidFill>
                  <a:srgbClr val="7030A0"/>
                </a:solidFill>
              </a:rPr>
              <a:t>Literals</a:t>
            </a:r>
            <a:endParaRPr lang="da-DK" sz="2000" dirty="0">
              <a:solidFill>
                <a:srgbClr val="7030A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Matching</a:t>
            </a:r>
            <a:r>
              <a:rPr lang="da-DK" dirty="0" smtClean="0"/>
              <a:t> with </a:t>
            </a:r>
            <a:br>
              <a:rPr lang="da-DK" dirty="0" smtClean="0"/>
            </a:b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Regex.IsMatch</a:t>
            </a:r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a-D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3568" y="3068960"/>
            <a:ext cx="7632848" cy="20162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nn-NO" dirty="0" smtClean="0">
                <a:latin typeface="Consolas" pitchFamily="49" charset="0"/>
              </a:rPr>
              <a:t>Regex regex = new Regex( @"</a:t>
            </a:r>
            <a:r>
              <a:rPr lang="nn-NO" dirty="0" smtClean="0">
                <a:solidFill>
                  <a:schemeClr val="accent2"/>
                </a:solidFill>
                <a:latin typeface="Consolas" pitchFamily="49" charset="0"/>
              </a:rPr>
              <a:t>^</a:t>
            </a:r>
            <a:r>
              <a:rPr lang="nn-NO" dirty="0" smtClean="0">
                <a:solidFill>
                  <a:srgbClr val="7030A0"/>
                </a:solidFill>
                <a:latin typeface="Consolas" pitchFamily="49" charset="0"/>
              </a:rPr>
              <a:t>-</a:t>
            </a:r>
            <a:r>
              <a:rPr lang="nn-NO" dirty="0" smtClean="0">
                <a:solidFill>
                  <a:srgbClr val="92D050"/>
                </a:solidFill>
                <a:latin typeface="Consolas" pitchFamily="49" charset="0"/>
              </a:rPr>
              <a:t>?</a:t>
            </a:r>
            <a:r>
              <a:rPr lang="nn-NO" dirty="0" smtClean="0">
                <a:solidFill>
                  <a:srgbClr val="FF0000"/>
                </a:solidFill>
                <a:latin typeface="Consolas" pitchFamily="49" charset="0"/>
              </a:rPr>
              <a:t>\d</a:t>
            </a:r>
            <a:r>
              <a:rPr lang="nn-NO" dirty="0" smtClean="0">
                <a:solidFill>
                  <a:srgbClr val="92D050"/>
                </a:solidFill>
                <a:latin typeface="Consolas" pitchFamily="49" charset="0"/>
              </a:rPr>
              <a:t>+</a:t>
            </a:r>
            <a:r>
              <a:rPr lang="nn-NO" dirty="0" smtClean="0">
                <a:latin typeface="Consolas" pitchFamily="49" charset="0"/>
              </a:rPr>
              <a:t>(</a:t>
            </a:r>
            <a:r>
              <a:rPr lang="nn-NO" dirty="0" smtClean="0">
                <a:solidFill>
                  <a:srgbClr val="7030A0"/>
                </a:solidFill>
                <a:latin typeface="Consolas" pitchFamily="49" charset="0"/>
              </a:rPr>
              <a:t>\,</a:t>
            </a:r>
            <a:r>
              <a:rPr lang="nn-NO" dirty="0" smtClean="0">
                <a:solidFill>
                  <a:srgbClr val="FF0000"/>
                </a:solidFill>
                <a:latin typeface="Consolas" pitchFamily="49" charset="0"/>
              </a:rPr>
              <a:t>\d</a:t>
            </a:r>
            <a:r>
              <a:rPr lang="nn-NO" dirty="0" smtClean="0">
                <a:solidFill>
                  <a:srgbClr val="92D050"/>
                </a:solidFill>
                <a:latin typeface="Consolas" pitchFamily="49" charset="0"/>
              </a:rPr>
              <a:t>{1,2}</a:t>
            </a:r>
            <a:r>
              <a:rPr lang="nn-NO" dirty="0" smtClean="0">
                <a:latin typeface="Consolas" pitchFamily="49" charset="0"/>
              </a:rPr>
              <a:t>)</a:t>
            </a:r>
            <a:r>
              <a:rPr lang="nn-NO" dirty="0" smtClean="0">
                <a:solidFill>
                  <a:srgbClr val="92D050"/>
                </a:solidFill>
                <a:latin typeface="Consolas" pitchFamily="49" charset="0"/>
              </a:rPr>
              <a:t>?</a:t>
            </a:r>
            <a:r>
              <a:rPr lang="nn-NO" dirty="0" smtClean="0">
                <a:solidFill>
                  <a:schemeClr val="accent2"/>
                </a:solidFill>
                <a:latin typeface="Consolas" pitchFamily="49" charset="0"/>
              </a:rPr>
              <a:t>$</a:t>
            </a:r>
            <a:r>
              <a:rPr lang="nn-NO" dirty="0" smtClean="0">
                <a:latin typeface="Consolas" pitchFamily="49" charset="0"/>
              </a:rPr>
              <a:t>" );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regex.IsMatch</a:t>
            </a:r>
            <a:r>
              <a:rPr lang="da-DK" dirty="0" smtClean="0">
                <a:latin typeface="Consolas" pitchFamily="49" charset="0"/>
              </a:rPr>
              <a:t>( "-87,0" ) );      // ??? 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regex.IsMatch</a:t>
            </a:r>
            <a:r>
              <a:rPr lang="da-DK" dirty="0" smtClean="0">
                <a:latin typeface="Consolas" pitchFamily="49" charset="0"/>
              </a:rPr>
              <a:t>( "42,000" ) );     // ???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regex.IsMatch</a:t>
            </a:r>
            <a:r>
              <a:rPr lang="da-DK" dirty="0" smtClean="0">
                <a:latin typeface="Consolas" pitchFamily="49" charset="0"/>
              </a:rPr>
              <a:t>( "1111,22" ) );    // ???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regex.IsMatch</a:t>
            </a:r>
            <a:r>
              <a:rPr lang="da-DK" dirty="0" smtClean="0">
                <a:latin typeface="Consolas" pitchFamily="49" charset="0"/>
              </a:rPr>
              <a:t>( "9999,88$" ) );   // ???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regex.IsMatch</a:t>
            </a:r>
            <a:r>
              <a:rPr lang="da-DK" dirty="0" smtClean="0">
                <a:latin typeface="Consolas" pitchFamily="49" charset="0"/>
              </a:rPr>
              <a:t>( "9.999,88" ) );   // ???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29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smtClean="0"/>
              <a:t>The data </a:t>
            </a:r>
            <a:r>
              <a:rPr lang="da-DK" sz="2000" dirty="0" err="1" smtClean="0"/>
              <a:t>matched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retrieved</a:t>
            </a:r>
            <a:r>
              <a:rPr lang="da-DK" sz="2000" dirty="0" smtClean="0"/>
              <a:t> by </a:t>
            </a:r>
            <a:r>
              <a:rPr lang="da-DK" sz="2000" dirty="0" err="1" smtClean="0"/>
              <a:t>using</a:t>
            </a:r>
            <a:r>
              <a:rPr lang="da-DK" sz="2000" dirty="0" smtClean="0"/>
              <a:t> the </a:t>
            </a:r>
            <a:r>
              <a:rPr lang="da-DK" sz="2000" dirty="0" err="1" smtClean="0"/>
              <a:t>static</a:t>
            </a:r>
            <a:r>
              <a:rPr lang="da-DK" sz="2000" dirty="0" smtClean="0"/>
              <a:t> 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Match()</a:t>
            </a:r>
            <a:r>
              <a:rPr lang="da-DK" sz="2000" dirty="0" smtClean="0"/>
              <a:t> </a:t>
            </a:r>
            <a:r>
              <a:rPr lang="da-DK" sz="2000" dirty="0" err="1" smtClean="0"/>
              <a:t>method</a:t>
            </a:r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RegExOptions</a:t>
            </a:r>
            <a:r>
              <a:rPr lang="da-DK" sz="2000" dirty="0" smtClean="0"/>
              <a:t> </a:t>
            </a:r>
            <a:r>
              <a:rPr lang="da-DK" sz="2000" dirty="0" err="1" smtClean="0"/>
              <a:t>enumeration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supplied</a:t>
            </a:r>
            <a:endParaRPr lang="da-DK" sz="2000" dirty="0" smtClean="0"/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IgnoreCase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Multiline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Compiled</a:t>
            </a: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Singleline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CultureInvariant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/>
              <a:t>…</a:t>
            </a: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Extract</a:t>
            </a:r>
            <a:r>
              <a:rPr lang="da-DK" dirty="0" smtClean="0"/>
              <a:t> </a:t>
            </a:r>
            <a:r>
              <a:rPr lang="da-DK" dirty="0" err="1" smtClean="0"/>
              <a:t>Matched</a:t>
            </a:r>
            <a:r>
              <a:rPr lang="da-DK" dirty="0" smtClean="0"/>
              <a:t> Data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27584" y="1916832"/>
            <a:ext cx="6955136" cy="121444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string input = "Company Name: </a:t>
            </a:r>
            <a:r>
              <a:rPr lang="en-US" dirty="0" err="1" smtClean="0">
                <a:latin typeface="Consolas" pitchFamily="49" charset="0"/>
              </a:rPr>
              <a:t>Contoso</a:t>
            </a:r>
            <a:r>
              <a:rPr lang="en-US" dirty="0" smtClean="0">
                <a:latin typeface="Consolas" pitchFamily="49" charset="0"/>
              </a:rPr>
              <a:t>, Inc.";</a:t>
            </a:r>
          </a:p>
          <a:p>
            <a:r>
              <a:rPr lang="en-US" b="1" dirty="0" smtClean="0">
                <a:latin typeface="Consolas" pitchFamily="49" charset="0"/>
              </a:rPr>
              <a:t>Match</a:t>
            </a:r>
            <a:r>
              <a:rPr lang="en-US" dirty="0" smtClean="0">
                <a:latin typeface="Consolas" pitchFamily="49" charset="0"/>
              </a:rPr>
              <a:t> m = </a:t>
            </a:r>
            <a:r>
              <a:rPr lang="en-US" b="1" dirty="0" err="1" smtClean="0">
                <a:latin typeface="Consolas" pitchFamily="49" charset="0"/>
              </a:rPr>
              <a:t>Regex.Match</a:t>
            </a:r>
            <a:r>
              <a:rPr lang="en-US" dirty="0" smtClean="0">
                <a:latin typeface="Consolas" pitchFamily="49" charset="0"/>
              </a:rPr>
              <a:t>(input, @"Company Name: (.*$)");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m.Groups</a:t>
            </a:r>
            <a:r>
              <a:rPr lang="da-DK" b="1" dirty="0" smtClean="0">
                <a:latin typeface="Consolas" pitchFamily="49" charset="0"/>
              </a:rPr>
              <a:t>[1]</a:t>
            </a:r>
            <a:r>
              <a:rPr lang="da-DK" dirty="0" smtClean="0">
                <a:latin typeface="Consolas" pitchFamily="49" charset="0"/>
              </a:rPr>
              <a:t> );</a:t>
            </a:r>
            <a:endParaRPr lang="da-DK" dirty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30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Capture groups</a:t>
            </a:r>
          </a:p>
          <a:p>
            <a:pPr lvl="1">
              <a:buNone/>
            </a:pPr>
            <a:r>
              <a:rPr lang="da-DK" sz="1800" dirty="0" smtClean="0"/>
              <a:t>(?&lt;</a:t>
            </a:r>
            <a:r>
              <a:rPr lang="da-DK" sz="1800" i="1" dirty="0" err="1" smtClean="0"/>
              <a:t>name</a:t>
            </a:r>
            <a:r>
              <a:rPr lang="da-DK" sz="1800" dirty="0" smtClean="0"/>
              <a:t>&gt;</a:t>
            </a:r>
            <a:r>
              <a:rPr lang="en-US" sz="1800" dirty="0" smtClean="0"/>
              <a:t>…</a:t>
            </a:r>
            <a:r>
              <a:rPr lang="da-DK" sz="1800" dirty="0" smtClean="0"/>
              <a:t>)	</a:t>
            </a:r>
            <a:r>
              <a:rPr lang="da-DK" sz="1800" dirty="0" err="1" smtClean="0"/>
              <a:t>Named</a:t>
            </a:r>
            <a:r>
              <a:rPr lang="da-DK" sz="1800" dirty="0" smtClean="0"/>
              <a:t> </a:t>
            </a:r>
            <a:r>
              <a:rPr lang="da-DK" sz="1800" dirty="0" err="1" smtClean="0"/>
              <a:t>capture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(…)		Unnamed implicit capture</a:t>
            </a:r>
          </a:p>
          <a:p>
            <a:pPr lvl="1">
              <a:buNone/>
            </a:pPr>
            <a:r>
              <a:rPr lang="en-US" sz="1800" dirty="0" smtClean="0"/>
              <a:t>(?:…)		Explicit </a:t>
            </a:r>
            <a:r>
              <a:rPr lang="en-US" sz="1800" dirty="0" err="1" smtClean="0"/>
              <a:t>noncapture</a:t>
            </a:r>
            <a:r>
              <a:rPr lang="en-US" sz="1800" dirty="0" smtClean="0"/>
              <a:t> group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Backreferences</a:t>
            </a:r>
            <a:endParaRPr lang="en-US" sz="2000" dirty="0" smtClean="0"/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\n</a:t>
            </a:r>
            <a:r>
              <a:rPr lang="en-US" sz="1800" dirty="0" smtClean="0"/>
              <a:t>		Matches last capture group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\k&lt;</a:t>
            </a:r>
            <a:r>
              <a:rPr lang="en-US" sz="1800" i="1" dirty="0" smtClean="0"/>
              <a:t>name</a:t>
            </a:r>
            <a:r>
              <a:rPr lang="en-US" sz="1800" dirty="0" smtClean="0">
                <a:latin typeface="Consolas" pitchFamily="49" charset="0"/>
              </a:rPr>
              <a:t>&gt;</a:t>
            </a:r>
            <a:r>
              <a:rPr lang="en-US" sz="1800" dirty="0" smtClean="0"/>
              <a:t>	Matches last named capture group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\</a:t>
            </a:r>
            <a:r>
              <a:rPr lang="en-US" sz="1800" dirty="0" err="1" smtClean="0">
                <a:latin typeface="Consolas" pitchFamily="49" charset="0"/>
              </a:rPr>
              <a:t>k’</a:t>
            </a:r>
            <a:r>
              <a:rPr lang="en-US" sz="1800" i="1" dirty="0" err="1" smtClean="0"/>
              <a:t>name</a:t>
            </a:r>
            <a:r>
              <a:rPr lang="en-US" sz="1800" dirty="0" smtClean="0">
                <a:latin typeface="Consolas" pitchFamily="49" charset="0"/>
              </a:rPr>
              <a:t>’</a:t>
            </a:r>
            <a:r>
              <a:rPr lang="en-US" sz="1800" dirty="0" smtClean="0"/>
              <a:t>	Matches last named capture group</a:t>
            </a:r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Capture</a:t>
            </a:r>
            <a:r>
              <a:rPr lang="da-DK" dirty="0" smtClean="0"/>
              <a:t> Groups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171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Matches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substituted</a:t>
            </a:r>
            <a:r>
              <a:rPr lang="da-DK" sz="2000" dirty="0" smtClean="0"/>
              <a:t> </a:t>
            </a:r>
            <a:r>
              <a:rPr lang="da-DK" sz="2000" dirty="0" err="1" smtClean="0"/>
              <a:t>through</a:t>
            </a:r>
            <a:r>
              <a:rPr lang="da-DK" sz="2000" dirty="0" smtClean="0"/>
              <a:t> </a:t>
            </a:r>
            <a:r>
              <a:rPr lang="da-DK" sz="2000" dirty="0" err="1" smtClean="0"/>
              <a:t>replacement</a:t>
            </a:r>
            <a:r>
              <a:rPr lang="da-DK" sz="2000" dirty="0" smtClean="0"/>
              <a:t> </a:t>
            </a:r>
            <a:r>
              <a:rPr lang="da-DK" sz="2000" dirty="0" err="1" smtClean="0"/>
              <a:t>patterns</a:t>
            </a:r>
            <a:endParaRPr lang="da-DK" sz="2000" dirty="0" smtClean="0"/>
          </a:p>
          <a:p>
            <a:pPr lvl="1"/>
            <a:r>
              <a:rPr lang="en-US" sz="1800" dirty="0" smtClean="0"/>
              <a:t>Not identical to regular expression patterns. Include e.g. </a:t>
            </a:r>
          </a:p>
          <a:p>
            <a:pPr lvl="2">
              <a:buNone/>
            </a:pPr>
            <a:r>
              <a:rPr lang="en-US" sz="1800" dirty="0" smtClean="0">
                <a:latin typeface="Consolas" pitchFamily="49" charset="0"/>
              </a:rPr>
              <a:t>$n</a:t>
            </a:r>
            <a:r>
              <a:rPr lang="en-US" sz="1800" dirty="0" smtClean="0"/>
              <a:t>		replace last substring matched by group</a:t>
            </a:r>
            <a:endParaRPr lang="en-US" sz="1800" dirty="0" smtClean="0">
              <a:latin typeface="Consolas" pitchFamily="49" charset="0"/>
            </a:endParaRPr>
          </a:p>
          <a:p>
            <a:pPr lvl="2">
              <a:buNone/>
            </a:pPr>
            <a:r>
              <a:rPr lang="en-US" sz="1800" dirty="0" smtClean="0">
                <a:latin typeface="Consolas" pitchFamily="49" charset="0"/>
              </a:rPr>
              <a:t>${</a:t>
            </a:r>
            <a:r>
              <a:rPr lang="en-US" sz="1800" i="1" dirty="0" smtClean="0"/>
              <a:t>name</a:t>
            </a:r>
            <a:r>
              <a:rPr lang="en-US" sz="1800" dirty="0" smtClean="0">
                <a:latin typeface="Consolas" pitchFamily="49" charset="0"/>
              </a:rPr>
              <a:t>}</a:t>
            </a:r>
            <a:r>
              <a:rPr lang="en-US" sz="1800" dirty="0" smtClean="0"/>
              <a:t> 	replace last substring matched by named group</a:t>
            </a:r>
            <a:r>
              <a:rPr lang="en-US" sz="1800" dirty="0" smtClean="0">
                <a:latin typeface="Consolas" pitchFamily="49" charset="0"/>
              </a:rPr>
              <a:t> </a:t>
            </a:r>
          </a:p>
          <a:p>
            <a:pPr lvl="2">
              <a:buNone/>
            </a:pPr>
            <a:r>
              <a:rPr lang="en-US" sz="1800" dirty="0" smtClean="0">
                <a:latin typeface="Consolas" pitchFamily="49" charset="0"/>
              </a:rPr>
              <a:t>$&amp;		</a:t>
            </a:r>
            <a:r>
              <a:rPr lang="en-US" sz="1800" dirty="0" smtClean="0"/>
              <a:t>replace entire match</a:t>
            </a:r>
            <a:endParaRPr lang="en-US" sz="1800" dirty="0" smtClean="0">
              <a:latin typeface="Consolas" pitchFamily="49" charset="0"/>
            </a:endParaRPr>
          </a:p>
          <a:p>
            <a:pPr lvl="2">
              <a:buNone/>
            </a:pPr>
            <a:r>
              <a:rPr lang="en-US" sz="1800" dirty="0" smtClean="0">
                <a:latin typeface="Consolas" pitchFamily="49" charset="0"/>
              </a:rPr>
              <a:t>$+		</a:t>
            </a:r>
            <a:r>
              <a:rPr lang="en-US" sz="1800" dirty="0" smtClean="0"/>
              <a:t>replace last group captured</a:t>
            </a:r>
            <a:endParaRPr lang="en-US" sz="1800" dirty="0" smtClean="0">
              <a:latin typeface="Consolas" pitchFamily="49" charset="0"/>
            </a:endParaRPr>
          </a:p>
          <a:p>
            <a:pPr lvl="2">
              <a:buNone/>
            </a:pPr>
            <a:r>
              <a:rPr lang="en-US" sz="1800" dirty="0" smtClean="0">
                <a:latin typeface="Consolas" pitchFamily="49" charset="0"/>
              </a:rPr>
              <a:t>$_		</a:t>
            </a:r>
            <a:r>
              <a:rPr lang="en-US" sz="1800" dirty="0" smtClean="0"/>
              <a:t>replace entire input string</a:t>
            </a:r>
            <a:endParaRPr lang="da-DK" sz="1800" dirty="0" smtClean="0">
              <a:latin typeface="Consolas" pitchFamily="49" charset="0"/>
            </a:endParaRPr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Substitutions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8259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Substitute</a:t>
            </a:r>
            <a:r>
              <a:rPr lang="da-DK" sz="2000" dirty="0" smtClean="0"/>
              <a:t> </a:t>
            </a:r>
            <a:r>
              <a:rPr lang="da-DK" sz="2000" dirty="0" err="1" smtClean="0"/>
              <a:t>with</a:t>
            </a:r>
            <a:r>
              <a:rPr lang="da-DK" sz="2000" dirty="0" smtClean="0"/>
              <a:t> 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Regex.Replace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2000" dirty="0" smtClean="0"/>
              <a:t> </a:t>
            </a:r>
            <a:r>
              <a:rPr lang="da-DK" sz="2000" dirty="0" err="1" smtClean="0"/>
              <a:t>method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Substitution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35632" y="1958387"/>
            <a:ext cx="7963248" cy="178937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input = "03/24/2007";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s = </a:t>
            </a:r>
            <a:r>
              <a:rPr lang="da-DK" b="1" dirty="0" err="1" smtClean="0">
                <a:latin typeface="Consolas" pitchFamily="49" charset="0"/>
              </a:rPr>
              <a:t>Regex.Replace</a:t>
            </a:r>
            <a:r>
              <a:rPr lang="da-DK" dirty="0" smtClean="0">
                <a:latin typeface="Consolas" pitchFamily="49" charset="0"/>
              </a:rPr>
              <a:t>(input,</a:t>
            </a:r>
          </a:p>
          <a:p>
            <a:r>
              <a:rPr lang="da-DK" dirty="0" smtClean="0">
                <a:latin typeface="Consolas" pitchFamily="49" charset="0"/>
              </a:rPr>
              <a:t>   @"\b(?&lt;</a:t>
            </a:r>
            <a:r>
              <a:rPr lang="da-DK" dirty="0" err="1" smtClean="0">
                <a:latin typeface="Consolas" pitchFamily="49" charset="0"/>
              </a:rPr>
              <a:t>month&gt;\d</a:t>
            </a:r>
            <a:r>
              <a:rPr lang="da-DK" dirty="0" smtClean="0">
                <a:latin typeface="Consolas" pitchFamily="49" charset="0"/>
              </a:rPr>
              <a:t>{1,2})/(?&lt;</a:t>
            </a:r>
            <a:r>
              <a:rPr lang="da-DK" dirty="0" err="1" smtClean="0">
                <a:latin typeface="Consolas" pitchFamily="49" charset="0"/>
              </a:rPr>
              <a:t>day&gt;\d</a:t>
            </a:r>
            <a:r>
              <a:rPr lang="da-DK" dirty="0" smtClean="0">
                <a:latin typeface="Consolas" pitchFamily="49" charset="0"/>
              </a:rPr>
              <a:t>{1,2})/(?&lt;</a:t>
            </a:r>
            <a:r>
              <a:rPr lang="da-DK" dirty="0" err="1" smtClean="0">
                <a:latin typeface="Consolas" pitchFamily="49" charset="0"/>
              </a:rPr>
              <a:t>year&gt;\d</a:t>
            </a:r>
            <a:r>
              <a:rPr lang="da-DK" dirty="0" smtClean="0">
                <a:latin typeface="Consolas" pitchFamily="49" charset="0"/>
              </a:rPr>
              <a:t>{2,4})\b",</a:t>
            </a:r>
          </a:p>
          <a:p>
            <a:r>
              <a:rPr lang="da-DK" dirty="0" smtClean="0">
                <a:latin typeface="Consolas" pitchFamily="49" charset="0"/>
              </a:rPr>
              <a:t>   "${</a:t>
            </a:r>
            <a:r>
              <a:rPr lang="da-DK" dirty="0" err="1" smtClean="0">
                <a:latin typeface="Consolas" pitchFamily="49" charset="0"/>
              </a:rPr>
              <a:t>day</a:t>
            </a:r>
            <a:r>
              <a:rPr lang="da-DK" dirty="0" smtClean="0">
                <a:latin typeface="Consolas" pitchFamily="49" charset="0"/>
              </a:rPr>
              <a:t>}-${</a:t>
            </a:r>
            <a:r>
              <a:rPr lang="da-DK" dirty="0" err="1" smtClean="0">
                <a:latin typeface="Consolas" pitchFamily="49" charset="0"/>
              </a:rPr>
              <a:t>month</a:t>
            </a:r>
            <a:r>
              <a:rPr lang="da-DK" dirty="0" smtClean="0">
                <a:latin typeface="Consolas" pitchFamily="49" charset="0"/>
              </a:rPr>
              <a:t>}-${</a:t>
            </a:r>
            <a:r>
              <a:rPr lang="da-DK" dirty="0" err="1" smtClean="0">
                <a:latin typeface="Consolas" pitchFamily="49" charset="0"/>
              </a:rPr>
              <a:t>year</a:t>
            </a:r>
            <a:r>
              <a:rPr lang="da-DK" dirty="0" smtClean="0">
                <a:latin typeface="Consolas" pitchFamily="49" charset="0"/>
              </a:rPr>
              <a:t>}"</a:t>
            </a:r>
          </a:p>
          <a:p>
            <a:r>
              <a:rPr lang="da-DK" dirty="0" smtClean="0">
                <a:latin typeface="Consolas" pitchFamily="49" charset="0"/>
              </a:rPr>
              <a:t>);</a:t>
            </a:r>
            <a:endParaRPr lang="da-DK" dirty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220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What</a:t>
            </a:r>
            <a:r>
              <a:rPr lang="da-DK" sz="2000" dirty="0" smtClean="0"/>
              <a:t> do </a:t>
            </a:r>
            <a:r>
              <a:rPr lang="da-DK" sz="2000" dirty="0" err="1" smtClean="0"/>
              <a:t>these</a:t>
            </a:r>
            <a:r>
              <a:rPr lang="da-DK" sz="2000" dirty="0" smtClean="0"/>
              <a:t> </a:t>
            </a:r>
            <a:r>
              <a:rPr lang="da-DK" sz="2000" dirty="0" err="1" smtClean="0"/>
              <a:t>capture</a:t>
            </a:r>
            <a:r>
              <a:rPr lang="da-DK" sz="2000" dirty="0" smtClean="0"/>
              <a:t>?</a:t>
            </a:r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pPr marL="109728" indent="0">
              <a:buNone/>
            </a:pPr>
            <a:endParaRPr lang="da-DK" sz="2000" dirty="0" smtClean="0"/>
          </a:p>
          <a:p>
            <a:r>
              <a:rPr lang="da-DK" sz="2000" dirty="0" err="1" smtClean="0"/>
              <a:t>What</a:t>
            </a:r>
            <a:r>
              <a:rPr lang="da-DK" sz="2000" dirty="0" smtClean="0"/>
              <a:t> is </a:t>
            </a:r>
            <a:r>
              <a:rPr lang="da-DK" sz="2000" dirty="0" err="1" smtClean="0"/>
              <a:t>matched</a:t>
            </a:r>
            <a:r>
              <a:rPr lang="da-DK" sz="2000" dirty="0" smtClean="0"/>
              <a:t> by the </a:t>
            </a:r>
            <a:r>
              <a:rPr lang="da-DK" sz="2000" dirty="0" err="1" smtClean="0"/>
              <a:t>following</a:t>
            </a:r>
            <a:r>
              <a:rPr lang="da-DK" sz="2000" dirty="0" smtClean="0"/>
              <a:t> </a:t>
            </a:r>
            <a:r>
              <a:rPr lang="da-DK" sz="2000" dirty="0" err="1" smtClean="0"/>
              <a:t>examples</a:t>
            </a:r>
            <a:r>
              <a:rPr lang="da-DK" sz="2000" dirty="0" smtClean="0"/>
              <a:t>?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Quiz: </a:t>
            </a:r>
            <a:r>
              <a:rPr lang="da-DK" dirty="0" err="1" smtClean="0"/>
              <a:t>Backreferencing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08966" y="4788091"/>
            <a:ext cx="7572428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kern="0" dirty="0" smtClean="0">
                <a:latin typeface="Consolas" pitchFamily="49" charset="0"/>
              </a:rPr>
              <a:t>(?&lt;char&gt;\w)\k&lt;char&gt;</a:t>
            </a:r>
            <a:endParaRPr lang="da-DK" dirty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08966" y="5297553"/>
            <a:ext cx="7572428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(?&lt;1&gt;a)(?&lt;1&gt;\1b)*</a:t>
            </a:r>
            <a:endParaRPr lang="da-DK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3528" y="1909937"/>
            <a:ext cx="8496944" cy="209512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Regex</a:t>
            </a:r>
            <a:r>
              <a:rPr lang="da-DK" dirty="0" smtClean="0">
                <a:latin typeface="Consolas" pitchFamily="49" charset="0"/>
              </a:rPr>
              <a:t> r = new </a:t>
            </a:r>
            <a:r>
              <a:rPr lang="da-DK" dirty="0" err="1" smtClean="0">
                <a:latin typeface="Consolas" pitchFamily="49" charset="0"/>
              </a:rPr>
              <a:t>Regex</a:t>
            </a:r>
            <a:r>
              <a:rPr lang="da-DK" dirty="0" smtClean="0">
                <a:latin typeface="Consolas" pitchFamily="49" charset="0"/>
              </a:rPr>
              <a:t>(@"</a:t>
            </a:r>
            <a:r>
              <a:rPr lang="da-DK" dirty="0" err="1" smtClean="0">
                <a:latin typeface="Consolas" pitchFamily="49" charset="0"/>
              </a:rPr>
              <a:t>href\s*=\s</a:t>
            </a:r>
            <a:r>
              <a:rPr lang="da-DK" dirty="0" smtClean="0">
                <a:latin typeface="Consolas" pitchFamily="49" charset="0"/>
              </a:rPr>
              <a:t>*(?:""(?&lt;1&gt;[^""]*)""|(?&lt;1&gt;\S+))",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RegexOptions.IgnoreCase|RegexOptions.Compiled</a:t>
            </a:r>
            <a:r>
              <a:rPr lang="da-DK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for( Match m = </a:t>
            </a:r>
            <a:r>
              <a:rPr lang="en-US" dirty="0" err="1" smtClean="0">
                <a:latin typeface="Consolas" pitchFamily="49" charset="0"/>
              </a:rPr>
              <a:t>r.Match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inputString</a:t>
            </a:r>
            <a:r>
              <a:rPr lang="en-US" dirty="0" smtClean="0">
                <a:latin typeface="Consolas" pitchFamily="49" charset="0"/>
              </a:rPr>
              <a:t>); </a:t>
            </a:r>
            <a:r>
              <a:rPr lang="en-US" dirty="0" err="1" smtClean="0">
                <a:latin typeface="Consolas" pitchFamily="49" charset="0"/>
              </a:rPr>
              <a:t>m.Success</a:t>
            </a:r>
            <a:r>
              <a:rPr lang="en-US" dirty="0" smtClean="0">
                <a:latin typeface="Consolas" pitchFamily="49" charset="0"/>
              </a:rPr>
              <a:t>; m = </a:t>
            </a:r>
            <a:r>
              <a:rPr lang="en-US" dirty="0" err="1" smtClean="0">
                <a:latin typeface="Consolas" pitchFamily="49" charset="0"/>
              </a:rPr>
              <a:t>m.NextMatch</a:t>
            </a:r>
            <a:r>
              <a:rPr lang="en-US" dirty="0" smtClean="0">
                <a:latin typeface="Consolas" pitchFamily="49" charset="0"/>
              </a:rPr>
              <a:t>()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("Found </a:t>
            </a:r>
            <a:r>
              <a:rPr lang="en-US" dirty="0" err="1" smtClean="0">
                <a:latin typeface="Consolas" pitchFamily="49" charset="0"/>
              </a:rPr>
              <a:t>href</a:t>
            </a:r>
            <a:r>
              <a:rPr lang="en-US" dirty="0" smtClean="0">
                <a:latin typeface="Consolas" pitchFamily="49" charset="0"/>
              </a:rPr>
              <a:t> " + </a:t>
            </a:r>
            <a:r>
              <a:rPr lang="en-US" dirty="0" err="1" smtClean="0">
                <a:latin typeface="Consolas" pitchFamily="49" charset="0"/>
              </a:rPr>
              <a:t>m.Groups</a:t>
            </a:r>
            <a:r>
              <a:rPr lang="en-US" dirty="0" smtClean="0">
                <a:latin typeface="Consolas" pitchFamily="49" charset="0"/>
              </a:rPr>
              <a:t>[1] + " at "</a:t>
            </a:r>
          </a:p>
          <a:p>
            <a:r>
              <a:rPr lang="da-DK" dirty="0" smtClean="0">
                <a:latin typeface="Consolas" pitchFamily="49" charset="0"/>
              </a:rPr>
              <a:t>                     + </a:t>
            </a:r>
            <a:r>
              <a:rPr lang="da-DK" dirty="0" err="1" smtClean="0">
                <a:latin typeface="Consolas" pitchFamily="49" charset="0"/>
              </a:rPr>
              <a:t>m.Groups</a:t>
            </a:r>
            <a:r>
              <a:rPr lang="da-DK" dirty="0" smtClean="0">
                <a:latin typeface="Consolas" pitchFamily="49" charset="0"/>
              </a:rPr>
              <a:t>[1].</a:t>
            </a:r>
            <a:r>
              <a:rPr lang="da-DK" dirty="0" err="1" smtClean="0">
                <a:latin typeface="Consolas" pitchFamily="49" charset="0"/>
              </a:rPr>
              <a:t>Index</a:t>
            </a:r>
            <a:r>
              <a:rPr lang="da-DK" dirty="0" smtClean="0">
                <a:latin typeface="Consolas" pitchFamily="49" charset="0"/>
              </a:rPr>
              <a:t>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endParaRPr lang="da-DK" dirty="0">
              <a:latin typeface="Consolas" pitchFamily="49" charset="0"/>
            </a:endParaRPr>
          </a:p>
        </p:txBody>
      </p:sp>
      <p:pic>
        <p:nvPicPr>
          <p:cNvPr id="7" name="Picture 6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68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Building </a:t>
            </a:r>
            <a:r>
              <a:rPr lang="da-DK" dirty="0" err="1" smtClean="0"/>
              <a:t>Strings</a:t>
            </a:r>
            <a:endParaRPr lang="da-DK" dirty="0" smtClean="0"/>
          </a:p>
          <a:p>
            <a:r>
              <a:rPr lang="da-DK" dirty="0" err="1" smtClean="0"/>
              <a:t>Regular</a:t>
            </a:r>
            <a:r>
              <a:rPr lang="da-DK" dirty="0" smtClean="0"/>
              <a:t> </a:t>
            </a:r>
            <a:r>
              <a:rPr lang="da-DK" dirty="0" err="1" smtClean="0"/>
              <a:t>Expressions</a:t>
            </a:r>
            <a:endParaRPr lang="da-DK" dirty="0" smtClean="0"/>
          </a:p>
          <a:p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Encodings</a:t>
            </a:r>
            <a:endParaRPr lang="da-D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4216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Characters</a:t>
            </a:r>
            <a:r>
              <a:rPr lang="da-DK" sz="2000" dirty="0" smtClean="0"/>
              <a:t> </a:t>
            </a:r>
            <a:r>
              <a:rPr lang="da-DK" sz="2000" dirty="0" err="1" smtClean="0"/>
              <a:t>need</a:t>
            </a:r>
            <a:r>
              <a:rPr lang="da-DK" sz="2000" dirty="0" smtClean="0"/>
              <a:t> to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represented</a:t>
            </a:r>
            <a:r>
              <a:rPr lang="da-DK" sz="2000" dirty="0" smtClean="0"/>
              <a:t> by byte </a:t>
            </a:r>
            <a:r>
              <a:rPr lang="da-DK" sz="2000" dirty="0" err="1" smtClean="0"/>
              <a:t>values</a:t>
            </a:r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Code</a:t>
            </a:r>
            <a:r>
              <a:rPr lang="da-DK" sz="2000" dirty="0" smtClean="0"/>
              <a:t> pages</a:t>
            </a:r>
          </a:p>
          <a:p>
            <a:pPr lvl="1"/>
            <a:r>
              <a:rPr lang="da-DK" sz="1800" dirty="0" err="1" smtClean="0"/>
              <a:t>Mappings</a:t>
            </a:r>
            <a:r>
              <a:rPr lang="da-DK" sz="1800" dirty="0" smtClean="0"/>
              <a:t> </a:t>
            </a:r>
            <a:r>
              <a:rPr lang="da-DK" sz="1800" dirty="0" err="1" smtClean="0"/>
              <a:t>between</a:t>
            </a:r>
            <a:r>
              <a:rPr lang="da-DK" sz="1800" dirty="0" smtClean="0"/>
              <a:t> </a:t>
            </a:r>
            <a:r>
              <a:rPr lang="da-DK" sz="1800" dirty="0" err="1" smtClean="0"/>
              <a:t>characters</a:t>
            </a:r>
            <a:r>
              <a:rPr lang="da-DK" sz="1800" dirty="0" smtClean="0"/>
              <a:t> and byte </a:t>
            </a:r>
            <a:r>
              <a:rPr lang="da-DK" sz="1800" dirty="0" err="1" smtClean="0"/>
              <a:t>values</a:t>
            </a:r>
            <a:endParaRPr lang="da-DK" sz="1800" dirty="0" smtClean="0"/>
          </a:p>
          <a:p>
            <a:pPr lvl="1"/>
            <a:r>
              <a:rPr lang="da-DK" sz="1800" dirty="0" err="1" smtClean="0"/>
              <a:t>Can</a:t>
            </a:r>
            <a:r>
              <a:rPr lang="da-DK" sz="1800" dirty="0" smtClean="0"/>
              <a:t> </a:t>
            </a:r>
            <a:r>
              <a:rPr lang="da-DK" sz="1800" dirty="0" err="1" smtClean="0"/>
              <a:t>be</a:t>
            </a:r>
            <a:r>
              <a:rPr lang="da-DK" sz="1800" dirty="0" smtClean="0"/>
              <a:t> </a:t>
            </a:r>
            <a:r>
              <a:rPr lang="da-DK" sz="1800" dirty="0" err="1" smtClean="0"/>
              <a:t>interchanged</a:t>
            </a:r>
            <a:r>
              <a:rPr lang="da-DK" sz="1800" dirty="0" smtClean="0"/>
              <a:t> to </a:t>
            </a:r>
            <a:r>
              <a:rPr lang="da-DK" sz="1800" dirty="0" err="1" smtClean="0"/>
              <a:t>overcome</a:t>
            </a:r>
            <a:r>
              <a:rPr lang="da-DK" sz="1800" dirty="0" smtClean="0"/>
              <a:t> problem </a:t>
            </a:r>
            <a:r>
              <a:rPr lang="da-DK" sz="1800" dirty="0" err="1" smtClean="0"/>
              <a:t>that</a:t>
            </a:r>
            <a:r>
              <a:rPr lang="da-DK" sz="1800" dirty="0" smtClean="0"/>
              <a:t> </a:t>
            </a:r>
            <a:r>
              <a:rPr lang="da-DK" sz="1800" dirty="0" err="1" smtClean="0"/>
              <a:t>many</a:t>
            </a:r>
            <a:r>
              <a:rPr lang="da-DK" sz="1800" dirty="0" smtClean="0"/>
              <a:t> </a:t>
            </a:r>
            <a:r>
              <a:rPr lang="da-DK" sz="1800" dirty="0" err="1" smtClean="0"/>
              <a:t>different</a:t>
            </a:r>
            <a:r>
              <a:rPr lang="da-DK" sz="1800" dirty="0" smtClean="0"/>
              <a:t> </a:t>
            </a:r>
            <a:r>
              <a:rPr lang="da-DK" sz="1800" dirty="0" err="1" smtClean="0"/>
              <a:t>characters</a:t>
            </a:r>
            <a:r>
              <a:rPr lang="da-DK" sz="1800" dirty="0" smtClean="0"/>
              <a:t> </a:t>
            </a:r>
            <a:r>
              <a:rPr lang="da-DK" sz="1800" dirty="0" err="1" smtClean="0"/>
              <a:t>need</a:t>
            </a:r>
            <a:r>
              <a:rPr lang="da-DK" sz="1800" dirty="0" smtClean="0"/>
              <a:t> to </a:t>
            </a:r>
            <a:r>
              <a:rPr lang="da-DK" sz="1800" dirty="0" err="1" smtClean="0"/>
              <a:t>be</a:t>
            </a:r>
            <a:r>
              <a:rPr lang="da-DK" sz="1800" dirty="0" smtClean="0"/>
              <a:t> </a:t>
            </a:r>
            <a:r>
              <a:rPr lang="da-DK" sz="1800" dirty="0" err="1" smtClean="0"/>
              <a:t>represented</a:t>
            </a:r>
            <a:endParaRPr lang="da-DK" sz="1800" dirty="0" smtClean="0"/>
          </a:p>
          <a:p>
            <a:pPr lvl="1"/>
            <a:endParaRPr lang="da-DK" sz="1800" dirty="0" smtClean="0"/>
          </a:p>
          <a:p>
            <a:r>
              <a:rPr lang="da-DK" sz="2000" dirty="0" smtClean="0"/>
              <a:t>ASCII and ANSI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encodings</a:t>
            </a:r>
            <a:r>
              <a:rPr lang="da-DK" sz="2000" dirty="0" smtClean="0"/>
              <a:t> </a:t>
            </a:r>
            <a:r>
              <a:rPr lang="da-DK" sz="2000" dirty="0" err="1" smtClean="0"/>
              <a:t>based</a:t>
            </a:r>
            <a:r>
              <a:rPr lang="da-DK" sz="2000" dirty="0" smtClean="0"/>
              <a:t> upon </a:t>
            </a:r>
            <a:r>
              <a:rPr lang="da-DK" sz="2000" dirty="0" err="1" smtClean="0"/>
              <a:t>code</a:t>
            </a:r>
            <a:r>
              <a:rPr lang="da-DK" sz="2000" dirty="0" smtClean="0"/>
              <a:t> pages</a:t>
            </a:r>
          </a:p>
          <a:p>
            <a:pPr lvl="1"/>
            <a:r>
              <a:rPr lang="da-DK" sz="1800" dirty="0" smtClean="0"/>
              <a:t>ASCII </a:t>
            </a:r>
            <a:r>
              <a:rPr lang="da-DK" sz="1800" dirty="0" err="1" smtClean="0"/>
              <a:t>maps</a:t>
            </a:r>
            <a:r>
              <a:rPr lang="da-DK" sz="1800" dirty="0" smtClean="0"/>
              <a:t> 0-127 and 128-255 to </a:t>
            </a:r>
            <a:r>
              <a:rPr lang="da-DK" sz="1800" dirty="0" err="1" smtClean="0"/>
              <a:t>characters</a:t>
            </a:r>
            <a:endParaRPr lang="da-DK" sz="1800" dirty="0" smtClean="0"/>
          </a:p>
          <a:p>
            <a:pPr lvl="1"/>
            <a:r>
              <a:rPr lang="da-DK" sz="1800" dirty="0" smtClean="0"/>
              <a:t>ANSI/ISO</a:t>
            </a: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Encodings</a:t>
            </a:r>
            <a:r>
              <a:rPr lang="da-DK" dirty="0" smtClean="0"/>
              <a:t> and </a:t>
            </a:r>
            <a:r>
              <a:rPr lang="da-DK" dirty="0" err="1" smtClean="0"/>
              <a:t>Code</a:t>
            </a:r>
            <a:r>
              <a:rPr lang="da-DK" dirty="0" smtClean="0"/>
              <a:t> Pages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66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Other</a:t>
            </a:r>
            <a:r>
              <a:rPr lang="da-DK" sz="2000" dirty="0" smtClean="0"/>
              <a:t> </a:t>
            </a:r>
            <a:r>
              <a:rPr lang="da-DK" sz="2000" dirty="0" err="1" smtClean="0"/>
              <a:t>encodings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not </a:t>
            </a:r>
            <a:r>
              <a:rPr lang="da-DK" sz="2000" dirty="0" err="1" smtClean="0"/>
              <a:t>based</a:t>
            </a:r>
            <a:r>
              <a:rPr lang="da-DK" sz="2000" dirty="0" smtClean="0"/>
              <a:t> upon </a:t>
            </a:r>
            <a:r>
              <a:rPr lang="da-DK" sz="2000" dirty="0" err="1" smtClean="0"/>
              <a:t>code</a:t>
            </a:r>
            <a:r>
              <a:rPr lang="da-DK" sz="2000" dirty="0" smtClean="0"/>
              <a:t> pages</a:t>
            </a:r>
          </a:p>
          <a:p>
            <a:pPr lvl="1"/>
            <a:r>
              <a:rPr lang="da-DK" sz="1800" dirty="0" err="1" smtClean="0"/>
              <a:t>Unicode</a:t>
            </a:r>
            <a:r>
              <a:rPr lang="da-DK" sz="1800" dirty="0" smtClean="0"/>
              <a:t> is </a:t>
            </a:r>
            <a:r>
              <a:rPr lang="da-DK" sz="1800" dirty="0" err="1" smtClean="0"/>
              <a:t>basically</a:t>
            </a:r>
            <a:r>
              <a:rPr lang="da-DK" sz="1800" dirty="0" smtClean="0"/>
              <a:t> a </a:t>
            </a:r>
            <a:r>
              <a:rPr lang="da-DK" sz="1800" dirty="0" err="1" smtClean="0"/>
              <a:t>table</a:t>
            </a:r>
            <a:r>
              <a:rPr lang="da-DK" sz="1800" dirty="0" smtClean="0"/>
              <a:t> of ”all” </a:t>
            </a:r>
            <a:r>
              <a:rPr lang="da-DK" sz="1800" dirty="0" err="1" smtClean="0"/>
              <a:t>characters</a:t>
            </a:r>
            <a:endParaRPr lang="da-DK" sz="18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Encodings</a:t>
            </a:r>
            <a:endParaRPr lang="da-DK" sz="2000" dirty="0" smtClean="0"/>
          </a:p>
          <a:p>
            <a:pPr lvl="1"/>
            <a:r>
              <a:rPr lang="da-DK" sz="1800" dirty="0" err="1" smtClean="0"/>
              <a:t>Unicode</a:t>
            </a:r>
            <a:endParaRPr lang="da-DK" sz="1800" dirty="0" smtClean="0"/>
          </a:p>
          <a:p>
            <a:pPr lvl="2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UTF7			UTF7Encoding</a:t>
            </a:r>
          </a:p>
          <a:p>
            <a:pPr lvl="2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UTF8			UTF8Encoding</a:t>
            </a:r>
          </a:p>
          <a:p>
            <a:pPr lvl="2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UTF32			UTF32Encoding</a:t>
            </a:r>
          </a:p>
          <a:p>
            <a:pPr lvl="2"/>
            <a:r>
              <a:rPr lang="da-DK" sz="1800" dirty="0" smtClean="0"/>
              <a:t>… 	</a:t>
            </a:r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ASCII			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ASCIIEncoding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smtClean="0"/>
              <a:t>…</a:t>
            </a: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Encodings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84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Encode</a:t>
            </a:r>
            <a:r>
              <a:rPr lang="da-DK" sz="2000" dirty="0" smtClean="0"/>
              <a:t> back and </a:t>
            </a:r>
            <a:r>
              <a:rPr lang="da-DK" sz="2000" dirty="0" err="1" smtClean="0"/>
              <a:t>forth</a:t>
            </a:r>
            <a:r>
              <a:rPr lang="da-DK" sz="2000" dirty="0" smtClean="0"/>
              <a:t> </a:t>
            </a:r>
            <a:r>
              <a:rPr lang="da-DK" sz="2000" dirty="0" err="1" smtClean="0"/>
              <a:t>using</a:t>
            </a:r>
            <a:r>
              <a:rPr lang="da-DK" sz="2000" dirty="0" smtClean="0"/>
              <a:t> a </a:t>
            </a:r>
            <a:r>
              <a:rPr lang="da-DK" sz="2000" dirty="0" err="1" smtClean="0"/>
              <a:t>specific</a:t>
            </a:r>
            <a:r>
              <a:rPr lang="da-DK" sz="2000" dirty="0" smtClean="0"/>
              <a:t> </a:t>
            </a:r>
            <a:r>
              <a:rPr lang="da-DK" sz="2000" dirty="0" err="1" smtClean="0"/>
              <a:t>encoding</a:t>
            </a:r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Use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Encoding.GetEncodings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2000" dirty="0" smtClean="0"/>
              <a:t> to </a:t>
            </a:r>
            <a:r>
              <a:rPr lang="da-DK" sz="2000" dirty="0" err="1" smtClean="0"/>
              <a:t>retrieve</a:t>
            </a:r>
            <a:r>
              <a:rPr lang="da-DK" sz="2000" dirty="0" smtClean="0"/>
              <a:t> </a:t>
            </a:r>
            <a:r>
              <a:rPr lang="da-DK" sz="2000" dirty="0" err="1" smtClean="0"/>
              <a:t>supported</a:t>
            </a:r>
            <a:r>
              <a:rPr lang="da-DK" sz="2000" dirty="0" smtClean="0"/>
              <a:t> </a:t>
            </a:r>
            <a:r>
              <a:rPr lang="da-DK" sz="2000" dirty="0" err="1" smtClean="0"/>
              <a:t>encodings</a:t>
            </a:r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Using</a:t>
            </a:r>
            <a:r>
              <a:rPr lang="da-DK" dirty="0" smtClean="0"/>
              <a:t> the </a:t>
            </a: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425556"/>
            <a:ext cx="6059016" cy="173163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EncodingInfo</a:t>
            </a:r>
            <a:r>
              <a:rPr lang="da-DK" dirty="0" smtClean="0">
                <a:latin typeface="Consolas" pitchFamily="49" charset="0"/>
              </a:rPr>
              <a:t>[] </a:t>
            </a:r>
            <a:r>
              <a:rPr lang="da-DK" dirty="0" err="1" smtClean="0">
                <a:latin typeface="Consolas" pitchFamily="49" charset="0"/>
              </a:rPr>
              <a:t>ei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b="1" dirty="0" err="1" smtClean="0">
                <a:latin typeface="Consolas" pitchFamily="49" charset="0"/>
              </a:rPr>
              <a:t>Encoding.GetEncodings</a:t>
            </a:r>
            <a:r>
              <a:rPr lang="da-DK" b="1" dirty="0" smtClean="0">
                <a:latin typeface="Consolas" pitchFamily="49" charset="0"/>
              </a:rPr>
              <a:t>()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foreach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EncodingInfo</a:t>
            </a:r>
            <a:r>
              <a:rPr lang="da-DK" dirty="0" smtClean="0">
                <a:latin typeface="Consolas" pitchFamily="49" charset="0"/>
              </a:rPr>
              <a:t> e in </a:t>
            </a:r>
            <a:r>
              <a:rPr lang="da-DK" dirty="0" err="1" smtClean="0">
                <a:latin typeface="Consolas" pitchFamily="49" charset="0"/>
              </a:rPr>
              <a:t>ei</a:t>
            </a:r>
            <a:r>
              <a:rPr lang="da-DK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"{0}: {1}, {2}",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e.CodePage</a:t>
            </a:r>
            <a:r>
              <a:rPr lang="da-DK" dirty="0" smtClean="0">
                <a:latin typeface="Consolas" pitchFamily="49" charset="0"/>
              </a:rPr>
              <a:t>, </a:t>
            </a:r>
            <a:r>
              <a:rPr lang="da-DK" dirty="0" err="1" smtClean="0">
                <a:latin typeface="Consolas" pitchFamily="49" charset="0"/>
              </a:rPr>
              <a:t>e.Name</a:t>
            </a:r>
            <a:r>
              <a:rPr lang="da-DK" dirty="0" smtClean="0">
                <a:latin typeface="Consolas" pitchFamily="49" charset="0"/>
              </a:rPr>
              <a:t>, </a:t>
            </a:r>
            <a:r>
              <a:rPr lang="da-DK" dirty="0" err="1" smtClean="0">
                <a:latin typeface="Consolas" pitchFamily="49" charset="0"/>
              </a:rPr>
              <a:t>e.DisplayName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dirty="0">
              <a:latin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926693"/>
            <a:ext cx="8147248" cy="85725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byte[] </a:t>
            </a:r>
            <a:r>
              <a:rPr lang="da-DK" dirty="0" err="1" smtClean="0">
                <a:latin typeface="Consolas" pitchFamily="49" charset="0"/>
              </a:rPr>
              <a:t>encodedText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b="1" dirty="0" err="1" smtClean="0">
                <a:latin typeface="Consolas" pitchFamily="49" charset="0"/>
              </a:rPr>
              <a:t>Encoding.Unicode.GetBytes</a:t>
            </a:r>
            <a:r>
              <a:rPr lang="da-DK" b="1" dirty="0" smtClean="0">
                <a:latin typeface="Consolas" pitchFamily="49" charset="0"/>
              </a:rPr>
              <a:t>(</a:t>
            </a:r>
            <a:r>
              <a:rPr lang="da-DK" dirty="0" smtClean="0">
                <a:latin typeface="Consolas" pitchFamily="49" charset="0"/>
              </a:rPr>
              <a:t> "</a:t>
            </a:r>
            <a:r>
              <a:rPr lang="da-DK" dirty="0" err="1" smtClean="0">
                <a:latin typeface="Consolas" pitchFamily="49" charset="0"/>
              </a:rPr>
              <a:t>Hello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world</a:t>
            </a:r>
            <a:r>
              <a:rPr lang="da-DK" dirty="0" smtClean="0">
                <a:latin typeface="Consolas" pitchFamily="49" charset="0"/>
              </a:rPr>
              <a:t>" </a:t>
            </a:r>
            <a:r>
              <a:rPr lang="da-DK" b="1" dirty="0" smtClean="0">
                <a:latin typeface="Consolas" pitchFamily="49" charset="0"/>
              </a:rPr>
              <a:t>)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smtClean="0">
                <a:latin typeface="Consolas" pitchFamily="49" charset="0"/>
              </a:rPr>
              <a:t>Encoding.UTF7.GetString(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encodedText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b="1" dirty="0" smtClean="0">
                <a:latin typeface="Consolas" pitchFamily="49" charset="0"/>
              </a:rPr>
              <a:t>)</a:t>
            </a:r>
            <a:r>
              <a:rPr lang="da-DK" dirty="0" smtClean="0">
                <a:latin typeface="Consolas" pitchFamily="49" charset="0"/>
              </a:rPr>
              <a:t> );</a:t>
            </a:r>
            <a:endParaRPr lang="da-DK" dirty="0">
              <a:latin typeface="Consolas" pitchFamily="49" charset="0"/>
            </a:endParaRP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341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</a:t>
            </a:r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endParaRPr lang="da-D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dirty="0" err="1" smtClean="0"/>
              <a:t>Regular</a:t>
            </a:r>
            <a:r>
              <a:rPr lang="da-DK" dirty="0" smtClean="0"/>
              <a:t> </a:t>
            </a:r>
            <a:r>
              <a:rPr lang="da-DK" dirty="0" err="1" smtClean="0"/>
              <a:t>Expressions</a:t>
            </a:r>
            <a:endParaRPr lang="da-DK" dirty="0" smtClean="0"/>
          </a:p>
          <a:p>
            <a:r>
              <a:rPr lang="da-DK" dirty="0" err="1" smtClean="0"/>
              <a:t>Encodings</a:t>
            </a:r>
            <a:endParaRPr lang="da-DK" dirty="0" smtClean="0"/>
          </a:p>
          <a:p>
            <a:pPr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330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You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specify</a:t>
            </a:r>
            <a:r>
              <a:rPr lang="da-DK" sz="2000" dirty="0" smtClean="0"/>
              <a:t> the </a:t>
            </a:r>
            <a:r>
              <a:rPr lang="da-DK" sz="2000" dirty="0" err="1" smtClean="0"/>
              <a:t>encoding</a:t>
            </a:r>
            <a:r>
              <a:rPr lang="da-DK" sz="2000" dirty="0" smtClean="0"/>
              <a:t> </a:t>
            </a:r>
            <a:r>
              <a:rPr lang="da-DK" sz="2000" dirty="0" err="1" smtClean="0"/>
              <a:t>when</a:t>
            </a:r>
            <a:r>
              <a:rPr lang="da-DK" sz="2000" dirty="0" smtClean="0"/>
              <a:t> </a:t>
            </a:r>
            <a:r>
              <a:rPr lang="da-DK" sz="2000" dirty="0" err="1" smtClean="0"/>
              <a:t>reading</a:t>
            </a:r>
            <a:r>
              <a:rPr lang="da-DK" sz="2000" dirty="0" smtClean="0"/>
              <a:t> </a:t>
            </a:r>
            <a:r>
              <a:rPr lang="da-DK" sz="2000" dirty="0" err="1" smtClean="0"/>
              <a:t>or</a:t>
            </a:r>
            <a:r>
              <a:rPr lang="da-DK" sz="2000" dirty="0" smtClean="0"/>
              <a:t> </a:t>
            </a:r>
            <a:r>
              <a:rPr lang="da-DK" sz="2000" dirty="0" err="1" smtClean="0"/>
              <a:t>writing</a:t>
            </a:r>
            <a:r>
              <a:rPr lang="da-DK" sz="2000" dirty="0" smtClean="0"/>
              <a:t> files</a:t>
            </a:r>
          </a:p>
          <a:p>
            <a:endParaRPr lang="da-DK" sz="20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Encoding</a:t>
            </a:r>
            <a:r>
              <a:rPr lang="da-DK" dirty="0" smtClean="0"/>
              <a:t> Files</a:t>
            </a:r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85786" y="2071678"/>
            <a:ext cx="7715304" cy="172226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filename</a:t>
            </a:r>
            <a:r>
              <a:rPr lang="da-DK" dirty="0" smtClean="0">
                <a:latin typeface="Consolas" pitchFamily="49" charset="0"/>
              </a:rPr>
              <a:t> = @"C:\Tmp\utf7.txt";</a:t>
            </a:r>
          </a:p>
          <a:p>
            <a:r>
              <a:rPr lang="en-US" dirty="0" smtClean="0">
                <a:latin typeface="Consolas" pitchFamily="49" charset="0"/>
              </a:rPr>
              <a:t>using( </a:t>
            </a:r>
            <a:r>
              <a:rPr lang="en-US" dirty="0" err="1" smtClean="0">
                <a:latin typeface="Consolas" pitchFamily="49" charset="0"/>
              </a:rPr>
              <a:t>StreamWriter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sw</a:t>
            </a:r>
            <a:r>
              <a:rPr lang="en-US" dirty="0" smtClean="0">
                <a:latin typeface="Consolas" pitchFamily="49" charset="0"/>
              </a:rPr>
              <a:t> =</a:t>
            </a:r>
          </a:p>
          <a:p>
            <a:r>
              <a:rPr lang="en-US" dirty="0" smtClean="0">
                <a:latin typeface="Consolas" pitchFamily="49" charset="0"/>
              </a:rPr>
              <a:t>   new </a:t>
            </a:r>
            <a:r>
              <a:rPr lang="en-US" dirty="0" err="1" smtClean="0">
                <a:latin typeface="Consolas" pitchFamily="49" charset="0"/>
              </a:rPr>
              <a:t>StreamWriter</a:t>
            </a:r>
            <a:r>
              <a:rPr lang="en-US" dirty="0" smtClean="0">
                <a:latin typeface="Consolas" pitchFamily="49" charset="0"/>
              </a:rPr>
              <a:t>( filename, false, </a:t>
            </a:r>
            <a:r>
              <a:rPr lang="en-US" b="1" dirty="0" smtClean="0">
                <a:latin typeface="Consolas" pitchFamily="49" charset="0"/>
              </a:rPr>
              <a:t>Encoding.UTF7</a:t>
            </a:r>
            <a:r>
              <a:rPr lang="en-US" dirty="0" smtClean="0">
                <a:latin typeface="Consolas" pitchFamily="49" charset="0"/>
              </a:rPr>
              <a:t> )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sw.WriteLine</a:t>
            </a:r>
            <a:r>
              <a:rPr lang="da-DK" dirty="0" smtClean="0">
                <a:latin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</a:rPr>
              <a:t>Hello</a:t>
            </a:r>
            <a:r>
              <a:rPr lang="da-DK" dirty="0" smtClean="0">
                <a:latin typeface="Consolas" pitchFamily="49" charset="0"/>
              </a:rPr>
              <a:t>, World!"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85786" y="4010028"/>
            <a:ext cx="7715304" cy="178117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filename</a:t>
            </a:r>
            <a:r>
              <a:rPr lang="da-DK" dirty="0" smtClean="0">
                <a:latin typeface="Consolas" pitchFamily="49" charset="0"/>
              </a:rPr>
              <a:t> = @"C:\Tmp\utf7.txt";</a:t>
            </a:r>
          </a:p>
          <a:p>
            <a:r>
              <a:rPr lang="en-US" dirty="0" smtClean="0">
                <a:latin typeface="Consolas" pitchFamily="49" charset="0"/>
              </a:rPr>
              <a:t>using( </a:t>
            </a:r>
            <a:r>
              <a:rPr lang="en-US" dirty="0" err="1" smtClean="0">
                <a:latin typeface="Consolas" pitchFamily="49" charset="0"/>
              </a:rPr>
              <a:t>StreamReader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sr</a:t>
            </a:r>
            <a:r>
              <a:rPr lang="en-US" dirty="0" smtClean="0">
                <a:latin typeface="Consolas" pitchFamily="49" charset="0"/>
              </a:rPr>
              <a:t> = </a:t>
            </a:r>
          </a:p>
          <a:p>
            <a:r>
              <a:rPr lang="en-US" dirty="0" smtClean="0">
                <a:latin typeface="Consolas" pitchFamily="49" charset="0"/>
              </a:rPr>
              <a:t>   new </a:t>
            </a:r>
            <a:r>
              <a:rPr lang="en-US" dirty="0" err="1" smtClean="0">
                <a:latin typeface="Consolas" pitchFamily="49" charset="0"/>
              </a:rPr>
              <a:t>StreamReader</a:t>
            </a:r>
            <a:r>
              <a:rPr lang="en-US" dirty="0" smtClean="0">
                <a:latin typeface="Consolas" pitchFamily="49" charset="0"/>
              </a:rPr>
              <a:t>( filename, </a:t>
            </a:r>
            <a:r>
              <a:rPr lang="en-US" b="1" dirty="0" smtClean="0">
                <a:latin typeface="Consolas" pitchFamily="49" charset="0"/>
              </a:rPr>
              <a:t>Encoding.UTF7</a:t>
            </a:r>
            <a:r>
              <a:rPr lang="en-US" dirty="0" smtClean="0">
                <a:latin typeface="Consolas" pitchFamily="49" charset="0"/>
              </a:rPr>
              <a:t> )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sr.ReadToEnd</a:t>
            </a:r>
            <a:r>
              <a:rPr lang="da-DK" dirty="0" smtClean="0">
                <a:latin typeface="Consolas" pitchFamily="49" charset="0"/>
              </a:rPr>
              <a:t>()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dirty="0">
              <a:latin typeface="Consolas" pitchFamily="49" charset="0"/>
            </a:endParaRPr>
          </a:p>
        </p:txBody>
      </p:sp>
      <p:pic>
        <p:nvPicPr>
          <p:cNvPr id="7" name="Picture 6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048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Building </a:t>
            </a:r>
            <a:r>
              <a:rPr lang="da-DK" dirty="0" err="1" smtClean="0"/>
              <a:t>Strings</a:t>
            </a:r>
            <a:endParaRPr lang="da-DK" dirty="0" smtClean="0"/>
          </a:p>
          <a:p>
            <a:r>
              <a:rPr lang="da-DK" dirty="0" err="1" smtClean="0"/>
              <a:t>Regular</a:t>
            </a:r>
            <a:r>
              <a:rPr lang="da-DK" dirty="0" smtClean="0"/>
              <a:t> </a:t>
            </a:r>
            <a:r>
              <a:rPr lang="da-DK" dirty="0" err="1" smtClean="0"/>
              <a:t>Expressions</a:t>
            </a:r>
            <a:endParaRPr lang="da-DK" dirty="0" smtClean="0"/>
          </a:p>
          <a:p>
            <a:r>
              <a:rPr lang="da-DK" dirty="0" err="1" smtClean="0"/>
              <a:t>Encodings</a:t>
            </a:r>
            <a:endParaRPr lang="da-DK" dirty="0" smtClean="0"/>
          </a:p>
          <a:p>
            <a:pPr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Summary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5031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81328"/>
            <a:ext cx="9036496" cy="504401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800" dirty="0" smtClean="0"/>
              <a:t>You are creating an application with a method using regular expressions to validate inputs</a:t>
            </a:r>
            <a:r>
              <a:rPr lang="en-US" sz="1800" dirty="0"/>
              <a:t> </a:t>
            </a:r>
            <a:r>
              <a:rPr lang="en-US" sz="1800" dirty="0" smtClean="0"/>
              <a:t>as follows: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ContainsEmail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string input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 {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    string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pattern = @"\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b[A-Za-z0-9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._%+-]+@[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A-Za-z0-9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.-]+\.[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A-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-z]{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2,4}\b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    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r.IsMatch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 }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1800" dirty="0" smtClean="0"/>
              <a:t>You need to ensure that the regular expression syntax is only evaluated when the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en-US" sz="1800" dirty="0" smtClean="0"/>
              <a:t> object is initially instantiated. Which </a:t>
            </a:r>
            <a:r>
              <a:rPr lang="en-US" sz="1800" dirty="0"/>
              <a:t>code </a:t>
            </a:r>
            <a:r>
              <a:rPr lang="en-US" sz="1800" dirty="0" smtClean="0"/>
              <a:t>segment </a:t>
            </a:r>
            <a:r>
              <a:rPr lang="en-US" sz="1800" dirty="0"/>
              <a:t>should be </a:t>
            </a:r>
            <a:r>
              <a:rPr lang="en-US" sz="1800" dirty="0" smtClean="0"/>
              <a:t>added to line 04?</a:t>
            </a:r>
          </a:p>
          <a:p>
            <a:pPr marL="452628" indent="-342900">
              <a:buSzPct val="100000"/>
              <a:buFont typeface="+mj-lt"/>
              <a:buAutoNum type="alphaLcParenR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Regex r = new Regex( pattern,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RegexOptions.None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2628" indent="-342900">
              <a:buSzPct val="100000"/>
              <a:buFont typeface="+mj-lt"/>
              <a:buAutoNum type="alphaLcParenR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Regex r = new Regex( pattern,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RegexOptions.CultureInvariant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2628" indent="-342900">
              <a:buSzPct val="100000"/>
              <a:buFont typeface="+mj-lt"/>
              <a:buAutoNum type="alphaLcParenR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Regex r = new Regex( pattern,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RegexOptions.Compiled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452628" indent="-342900">
              <a:buSzPct val="100000"/>
              <a:buFont typeface="+mj-lt"/>
              <a:buAutoNum type="alphaLcParenR"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info = new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RegexCompilationInfo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input, new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AssemblyName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"regex" ) 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Regex.CompileToAssembly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new []{ info } 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Regex 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new Regex( pattern,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RegexOptions.ECMAScript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971600" y="2852936"/>
            <a:ext cx="4032448" cy="24059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/>
          <p:cNvSpPr/>
          <p:nvPr/>
        </p:nvSpPr>
        <p:spPr>
          <a:xfrm>
            <a:off x="611560" y="4797152"/>
            <a:ext cx="820891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83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Strings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immutable</a:t>
            </a:r>
            <a:r>
              <a:rPr lang="da-DK" sz="2000" dirty="0" smtClean="0"/>
              <a:t> in .NET</a:t>
            </a:r>
          </a:p>
          <a:p>
            <a:pPr lvl="1"/>
            <a:r>
              <a:rPr lang="da-DK" sz="1800" dirty="0" err="1" smtClean="0"/>
              <a:t>They</a:t>
            </a:r>
            <a:r>
              <a:rPr lang="da-DK" sz="1800" dirty="0" smtClean="0"/>
              <a:t> </a:t>
            </a:r>
            <a:r>
              <a:rPr lang="da-DK" sz="1800" dirty="0" err="1" smtClean="0"/>
              <a:t>are</a:t>
            </a:r>
            <a:r>
              <a:rPr lang="da-DK" sz="1800" dirty="0" smtClean="0"/>
              <a:t> </a:t>
            </a:r>
            <a:r>
              <a:rPr lang="da-DK" sz="1800" dirty="0" err="1" smtClean="0"/>
              <a:t>interned</a:t>
            </a:r>
            <a:endParaRPr lang="da-DK" sz="1800" dirty="0" smtClean="0"/>
          </a:p>
          <a:p>
            <a:r>
              <a:rPr lang="da-DK" sz="2000" dirty="0" err="1" smtClean="0"/>
              <a:t>Hence</a:t>
            </a:r>
            <a:r>
              <a:rPr lang="da-DK" sz="2000" dirty="0" smtClean="0"/>
              <a:t> </a:t>
            </a:r>
            <a:r>
              <a:rPr lang="da-DK" sz="2000" dirty="0" err="1" smtClean="0"/>
              <a:t>building</a:t>
            </a:r>
            <a:r>
              <a:rPr lang="da-DK" sz="2000" dirty="0" smtClean="0"/>
              <a:t> </a:t>
            </a:r>
            <a:r>
              <a:rPr lang="da-DK" sz="2000" dirty="0" err="1" smtClean="0"/>
              <a:t>strings</a:t>
            </a:r>
            <a:r>
              <a:rPr lang="da-DK" sz="2000" dirty="0" smtClean="0"/>
              <a:t> </a:t>
            </a:r>
            <a:r>
              <a:rPr lang="da-DK" sz="2000" dirty="0" err="1" smtClean="0"/>
              <a:t>dynamically</a:t>
            </a:r>
            <a:r>
              <a:rPr lang="da-DK" sz="2000" dirty="0" smtClean="0"/>
              <a:t> is </a:t>
            </a:r>
            <a:r>
              <a:rPr lang="da-DK" sz="2000" dirty="0" err="1" smtClean="0"/>
              <a:t>expensive</a:t>
            </a:r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Instead</a:t>
            </a:r>
            <a:r>
              <a:rPr lang="da-DK" sz="2000" dirty="0" smtClean="0"/>
              <a:t> .NET </a:t>
            </a:r>
            <a:r>
              <a:rPr lang="da-DK" sz="2000" dirty="0" err="1" smtClean="0"/>
              <a:t>provides</a:t>
            </a:r>
            <a:r>
              <a:rPr lang="da-DK" sz="2000" dirty="0" smtClean="0"/>
              <a:t> 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endParaRPr lang="da-DK" sz="2000" dirty="0" smtClean="0"/>
          </a:p>
          <a:p>
            <a:pPr lvl="1"/>
            <a:r>
              <a:rPr lang="da-DK" sz="1800" dirty="0" smtClean="0"/>
              <a:t>Has a </a:t>
            </a:r>
            <a:r>
              <a:rPr lang="da-DK" sz="1800" dirty="0" err="1" smtClean="0"/>
              <a:t>number</a:t>
            </a:r>
            <a:r>
              <a:rPr lang="da-DK" sz="1800" dirty="0" smtClean="0"/>
              <a:t> of formatting </a:t>
            </a:r>
            <a:r>
              <a:rPr lang="da-DK" sz="1800" dirty="0" err="1" smtClean="0"/>
              <a:t>methods</a:t>
            </a:r>
            <a:r>
              <a:rPr lang="da-DK" sz="1800" dirty="0" smtClean="0"/>
              <a:t> for </a:t>
            </a:r>
            <a:r>
              <a:rPr lang="da-DK" sz="1800" dirty="0" err="1" smtClean="0"/>
              <a:t>building</a:t>
            </a:r>
            <a:r>
              <a:rPr lang="da-DK" sz="1800" dirty="0" smtClean="0"/>
              <a:t> </a:t>
            </a:r>
            <a:r>
              <a:rPr lang="da-DK" sz="1800" dirty="0" err="1" smtClean="0"/>
              <a:t>strings</a:t>
            </a:r>
            <a:endParaRPr lang="da-DK" sz="1800" dirty="0" smtClean="0"/>
          </a:p>
          <a:p>
            <a:pPr lvl="1"/>
            <a:r>
              <a:rPr lang="da-DK" sz="1800" dirty="0" err="1" smtClean="0"/>
              <a:t>Retrieve</a:t>
            </a:r>
            <a:r>
              <a:rPr lang="da-DK" sz="1800" dirty="0" smtClean="0"/>
              <a:t> end </a:t>
            </a:r>
            <a:r>
              <a:rPr lang="da-DK" sz="1800" dirty="0" err="1" smtClean="0"/>
              <a:t>result</a:t>
            </a:r>
            <a:r>
              <a:rPr lang="da-DK" sz="1800" dirty="0" smtClean="0"/>
              <a:t> as a </a:t>
            </a:r>
            <a:r>
              <a:rPr lang="da-DK" sz="1800" dirty="0" err="1" smtClean="0"/>
              <a:t>conventional</a:t>
            </a:r>
            <a:r>
              <a:rPr lang="da-DK" sz="1800" dirty="0" smtClean="0"/>
              <a:t> </a:t>
            </a:r>
            <a:r>
              <a:rPr lang="da-DK" sz="1800" dirty="0" err="1" smtClean="0"/>
              <a:t>string</a:t>
            </a:r>
            <a:r>
              <a:rPr lang="da-DK" sz="1800" dirty="0" smtClean="0"/>
              <a:t> </a:t>
            </a:r>
            <a:r>
              <a:rPr lang="da-DK" sz="1800" dirty="0" err="1" smtClean="0"/>
              <a:t>with</a:t>
            </a:r>
            <a:r>
              <a:rPr lang="da-DK" sz="1800" dirty="0" smtClean="0"/>
              <a:t>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Dynamically</a:t>
            </a:r>
            <a:r>
              <a:rPr lang="da-DK" dirty="0" smtClean="0"/>
              <a:t> Building </a:t>
            </a:r>
            <a:r>
              <a:rPr lang="da-DK" dirty="0" err="1" smtClean="0"/>
              <a:t>Strings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375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da-DK" sz="2000" dirty="0" smtClean="0"/>
              <a:t> </a:t>
            </a:r>
            <a:r>
              <a:rPr lang="da-DK" sz="2000" dirty="0" err="1" smtClean="0"/>
              <a:t>supplies</a:t>
            </a:r>
            <a:r>
              <a:rPr lang="da-DK" sz="2000" dirty="0" smtClean="0"/>
              <a:t> a </a:t>
            </a:r>
            <a:r>
              <a:rPr lang="da-DK" sz="2000" dirty="0" err="1" smtClean="0"/>
              <a:t>number</a:t>
            </a:r>
            <a:r>
              <a:rPr lang="da-DK" sz="2000" dirty="0" smtClean="0"/>
              <a:t> of </a:t>
            </a:r>
            <a:r>
              <a:rPr lang="da-DK" sz="2000" dirty="0" err="1" smtClean="0"/>
              <a:t>methods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AppendFormat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smtClean="0"/>
              <a:t>…</a:t>
            </a: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da-D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1560" y="3534653"/>
            <a:ext cx="7560840" cy="202371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StringBuilder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sb</a:t>
            </a:r>
            <a:r>
              <a:rPr lang="da-DK" b="1" dirty="0" smtClean="0">
                <a:latin typeface="Consolas" pitchFamily="49" charset="0"/>
              </a:rPr>
              <a:t> = new </a:t>
            </a:r>
            <a:r>
              <a:rPr lang="da-DK" b="1" dirty="0" err="1" smtClean="0">
                <a:latin typeface="Consolas" pitchFamily="49" charset="0"/>
              </a:rPr>
              <a:t>StringBuilder</a:t>
            </a:r>
            <a:r>
              <a:rPr lang="da-DK" b="1" dirty="0" smtClean="0">
                <a:latin typeface="Consolas" pitchFamily="49" charset="0"/>
              </a:rPr>
              <a:t>();</a:t>
            </a:r>
          </a:p>
          <a:p>
            <a:r>
              <a:rPr lang="en-US" dirty="0" err="1" smtClean="0">
                <a:latin typeface="Consolas" pitchFamily="49" charset="0"/>
              </a:rPr>
              <a:t>foreach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dirty="0" err="1" smtClean="0">
                <a:latin typeface="Consolas" pitchFamily="49" charset="0"/>
              </a:rPr>
              <a:t>DriveInfo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di</a:t>
            </a:r>
            <a:r>
              <a:rPr lang="en-US" dirty="0" smtClean="0">
                <a:latin typeface="Consolas" pitchFamily="49" charset="0"/>
              </a:rPr>
              <a:t> in </a:t>
            </a:r>
            <a:r>
              <a:rPr lang="en-US" dirty="0" err="1" smtClean="0">
                <a:latin typeface="Consolas" pitchFamily="49" charset="0"/>
              </a:rPr>
              <a:t>DriveInfo.GetDrives</a:t>
            </a:r>
            <a:r>
              <a:rPr lang="en-US" dirty="0" smtClean="0">
                <a:latin typeface="Consolas" pitchFamily="49" charset="0"/>
              </a:rPr>
              <a:t>()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b="1" dirty="0" err="1" smtClean="0">
                <a:latin typeface="Consolas" pitchFamily="49" charset="0"/>
              </a:rPr>
              <a:t>sb.AppendFormat</a:t>
            </a:r>
            <a:r>
              <a:rPr lang="da-DK" dirty="0" smtClean="0">
                <a:latin typeface="Consolas" pitchFamily="49" charset="0"/>
              </a:rPr>
              <a:t>( "{0} {1} ", </a:t>
            </a:r>
            <a:r>
              <a:rPr lang="da-DK" dirty="0" err="1" smtClean="0">
                <a:latin typeface="Consolas" pitchFamily="49" charset="0"/>
              </a:rPr>
              <a:t>di.Name</a:t>
            </a:r>
            <a:r>
              <a:rPr lang="da-DK" dirty="0" smtClean="0">
                <a:latin typeface="Consolas" pitchFamily="49" charset="0"/>
              </a:rPr>
              <a:t>, </a:t>
            </a:r>
            <a:r>
              <a:rPr lang="da-DK" dirty="0" err="1" smtClean="0">
                <a:latin typeface="Consolas" pitchFamily="49" charset="0"/>
              </a:rPr>
              <a:t>di.VolumeLabel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</a:p>
          <a:p>
            <a:r>
              <a:rPr lang="da-DK" b="1" dirty="0" err="1" smtClean="0">
                <a:latin typeface="Consolas" pitchFamily="49" charset="0"/>
              </a:rPr>
              <a:t>sb.Insert</a:t>
            </a:r>
            <a:r>
              <a:rPr lang="da-DK" dirty="0" smtClean="0">
                <a:latin typeface="Consolas" pitchFamily="49" charset="0"/>
              </a:rPr>
              <a:t>( 0, header );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sb.ToString</a:t>
            </a:r>
            <a:r>
              <a:rPr lang="da-DK" b="1" dirty="0" smtClean="0">
                <a:latin typeface="Consolas" pitchFamily="49" charset="0"/>
              </a:rPr>
              <a:t>()</a:t>
            </a:r>
            <a:r>
              <a:rPr lang="da-DK" dirty="0" smtClean="0">
                <a:latin typeface="Consolas" pitchFamily="49" charset="0"/>
              </a:rPr>
              <a:t> );</a:t>
            </a:r>
            <a:endParaRPr lang="da-DK" sz="160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830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Building </a:t>
            </a:r>
            <a:r>
              <a:rPr lang="da-DK" dirty="0" err="1" smtClean="0"/>
              <a:t>Strings</a:t>
            </a:r>
            <a:endParaRPr lang="da-DK" dirty="0" smtClean="0"/>
          </a:p>
          <a:p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</a:t>
            </a:r>
            <a:r>
              <a:rPr lang="da-D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Expressions</a:t>
            </a:r>
            <a:endParaRPr lang="da-D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dirty="0" err="1" smtClean="0"/>
              <a:t>Encodings</a:t>
            </a:r>
            <a:endParaRPr lang="da-DK" dirty="0" smtClean="0"/>
          </a:p>
          <a:p>
            <a:pPr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374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Well-established</a:t>
            </a:r>
            <a:r>
              <a:rPr lang="da-DK" sz="2000" dirty="0" smtClean="0"/>
              <a:t> </a:t>
            </a:r>
            <a:r>
              <a:rPr lang="da-DK" sz="2000" dirty="0" err="1" smtClean="0"/>
              <a:t>formalism</a:t>
            </a:r>
            <a:r>
              <a:rPr lang="da-DK" sz="2000" dirty="0" smtClean="0"/>
              <a:t> for </a:t>
            </a:r>
            <a:r>
              <a:rPr lang="da-DK" sz="2000" dirty="0" err="1" smtClean="0"/>
              <a:t>patterns</a:t>
            </a:r>
            <a:r>
              <a:rPr lang="da-DK" sz="2000" dirty="0" smtClean="0"/>
              <a:t> of </a:t>
            </a:r>
            <a:r>
              <a:rPr lang="da-DK" sz="2000" dirty="0" err="1" smtClean="0"/>
              <a:t>text</a:t>
            </a:r>
            <a:endParaRPr lang="da-DK" sz="2000" dirty="0" smtClean="0"/>
          </a:p>
          <a:p>
            <a:pPr lvl="1"/>
            <a:r>
              <a:rPr lang="da-DK" sz="1800" dirty="0" err="1" smtClean="0"/>
              <a:t>Validating</a:t>
            </a:r>
            <a:endParaRPr lang="da-DK" sz="1800" dirty="0" smtClean="0"/>
          </a:p>
          <a:p>
            <a:pPr lvl="1"/>
            <a:r>
              <a:rPr lang="da-DK" sz="1800" dirty="0" err="1" smtClean="0"/>
              <a:t>Matching</a:t>
            </a:r>
            <a:endParaRPr lang="da-DK" sz="1800" dirty="0" smtClean="0"/>
          </a:p>
          <a:p>
            <a:pPr lvl="1"/>
            <a:r>
              <a:rPr lang="da-DK" sz="1800" dirty="0" err="1" smtClean="0"/>
              <a:t>Replacing</a:t>
            </a:r>
            <a:endParaRPr lang="da-DK" sz="18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Concise</a:t>
            </a:r>
            <a:r>
              <a:rPr lang="da-DK" sz="2000" dirty="0" smtClean="0"/>
              <a:t> </a:t>
            </a:r>
            <a:r>
              <a:rPr lang="da-DK" sz="2000" dirty="0" err="1" smtClean="0"/>
              <a:t>syntax</a:t>
            </a:r>
            <a:r>
              <a:rPr lang="da-DK" sz="2000" dirty="0" smtClean="0"/>
              <a:t> </a:t>
            </a:r>
            <a:r>
              <a:rPr lang="da-DK" sz="2000" dirty="0" err="1" smtClean="0"/>
              <a:t>stemming</a:t>
            </a:r>
            <a:r>
              <a:rPr lang="da-DK" sz="2000" dirty="0" smtClean="0"/>
              <a:t> from </a:t>
            </a:r>
            <a:r>
              <a:rPr lang="da-DK" sz="2000" dirty="0" err="1" smtClean="0"/>
              <a:t>automata</a:t>
            </a:r>
            <a:r>
              <a:rPr lang="da-DK" sz="2000" dirty="0" smtClean="0"/>
              <a:t> </a:t>
            </a:r>
            <a:r>
              <a:rPr lang="da-DK" sz="2000" dirty="0" err="1" smtClean="0"/>
              <a:t>theory</a:t>
            </a:r>
            <a:endParaRPr lang="da-DK" sz="2000" dirty="0" smtClean="0"/>
          </a:p>
          <a:p>
            <a:pPr lvl="1"/>
            <a:r>
              <a:rPr lang="da-DK" sz="1800" dirty="0" err="1" smtClean="0"/>
              <a:t>Compatible</a:t>
            </a:r>
            <a:r>
              <a:rPr lang="da-DK" sz="1800" dirty="0" smtClean="0"/>
              <a:t> </a:t>
            </a:r>
            <a:r>
              <a:rPr lang="da-DK" sz="1800" dirty="0" err="1" smtClean="0"/>
              <a:t>with</a:t>
            </a:r>
            <a:r>
              <a:rPr lang="da-DK" sz="1800" dirty="0" smtClean="0"/>
              <a:t> Perl </a:t>
            </a:r>
            <a:r>
              <a:rPr lang="da-DK" sz="1800" dirty="0" err="1" smtClean="0"/>
              <a:t>regular</a:t>
            </a:r>
            <a:r>
              <a:rPr lang="da-DK" sz="1800" dirty="0" smtClean="0"/>
              <a:t> </a:t>
            </a:r>
            <a:r>
              <a:rPr lang="da-DK" sz="1800" dirty="0" err="1" smtClean="0"/>
              <a:t>expressions</a:t>
            </a:r>
            <a:endParaRPr lang="da-DK" sz="1800" dirty="0" smtClean="0"/>
          </a:p>
          <a:p>
            <a:pPr lvl="1"/>
            <a:endParaRPr lang="da-DK" sz="1800" dirty="0" smtClean="0"/>
          </a:p>
          <a:p>
            <a:r>
              <a:rPr lang="da-DK" sz="2000" dirty="0" err="1" smtClean="0"/>
              <a:t>Regular</a:t>
            </a:r>
            <a:r>
              <a:rPr lang="da-DK" sz="2000" dirty="0" smtClean="0"/>
              <a:t> </a:t>
            </a:r>
            <a:r>
              <a:rPr lang="da-DK" sz="2000" dirty="0" err="1" smtClean="0"/>
              <a:t>expressions</a:t>
            </a:r>
            <a:r>
              <a:rPr lang="da-DK" sz="2000" dirty="0" smtClean="0"/>
              <a:t> </a:t>
            </a:r>
            <a:r>
              <a:rPr lang="da-DK" sz="2000" dirty="0" err="1" smtClean="0"/>
              <a:t>functionality</a:t>
            </a:r>
            <a:r>
              <a:rPr lang="da-DK" sz="2000" dirty="0" smtClean="0"/>
              <a:t> in .NET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da-DK" sz="1800" dirty="0" smtClean="0"/>
              <a:t> </a:t>
            </a:r>
            <a:r>
              <a:rPr lang="da-DK" sz="1800" dirty="0" err="1" smtClean="0"/>
              <a:t>class</a:t>
            </a:r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Regular</a:t>
            </a:r>
            <a:r>
              <a:rPr lang="da-DK" dirty="0" smtClean="0"/>
              <a:t> </a:t>
            </a:r>
            <a:r>
              <a:rPr lang="da-DK" dirty="0" err="1" smtClean="0"/>
              <a:t>Expressions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55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Quantifiers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nsolas" pitchFamily="49" charset="0"/>
              </a:rPr>
              <a:t>*</a:t>
            </a:r>
            <a:r>
              <a:rPr lang="en-US" sz="1800" dirty="0" smtClean="0"/>
              <a:t>			Means 		0 or more occurrences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nsolas" pitchFamily="49" charset="0"/>
              </a:rPr>
              <a:t>+</a:t>
            </a:r>
            <a:r>
              <a:rPr lang="en-US" sz="1800" dirty="0" smtClean="0"/>
              <a:t>			Means		1 or more occurrences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nsolas" pitchFamily="49" charset="0"/>
              </a:rPr>
              <a:t>?</a:t>
            </a:r>
            <a:r>
              <a:rPr lang="en-US" sz="1800" b="1" dirty="0" smtClean="0"/>
              <a:t>			</a:t>
            </a:r>
            <a:r>
              <a:rPr lang="en-US" sz="1800" dirty="0" smtClean="0"/>
              <a:t>Means</a:t>
            </a:r>
            <a:r>
              <a:rPr lang="en-US" sz="1800" b="1" dirty="0" smtClean="0"/>
              <a:t> 		</a:t>
            </a:r>
            <a:r>
              <a:rPr lang="en-US" sz="1800" dirty="0" smtClean="0"/>
              <a:t>0 or 1 occurrences (optional)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Range Quantifiers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nsolas" pitchFamily="49" charset="0"/>
              </a:rPr>
              <a:t>{n}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smtClean="0"/>
              <a:t>		Means		Exactly </a:t>
            </a:r>
            <a:r>
              <a:rPr lang="en-US" sz="1800" i="1" dirty="0" smtClean="0"/>
              <a:t>n</a:t>
            </a:r>
            <a:r>
              <a:rPr lang="en-US" sz="1800" dirty="0" smtClean="0"/>
              <a:t> occurrences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nsolas" pitchFamily="49" charset="0"/>
              </a:rPr>
              <a:t>{n,}</a:t>
            </a:r>
            <a:r>
              <a:rPr lang="en-US" sz="1800" dirty="0" smtClean="0">
                <a:latin typeface="Consolas" pitchFamily="49" charset="0"/>
              </a:rPr>
              <a:t> 	</a:t>
            </a:r>
            <a:r>
              <a:rPr lang="en-US" sz="1800" dirty="0" smtClean="0"/>
              <a:t>Means</a:t>
            </a:r>
            <a:r>
              <a:rPr lang="en-US" sz="1800" dirty="0" smtClean="0">
                <a:latin typeface="Consolas" pitchFamily="49" charset="0"/>
              </a:rPr>
              <a:t>		</a:t>
            </a:r>
            <a:r>
              <a:rPr lang="en-US" sz="1800" dirty="0" smtClean="0"/>
              <a:t>At least </a:t>
            </a:r>
            <a:r>
              <a:rPr lang="en-US" sz="1800" i="1" dirty="0" smtClean="0"/>
              <a:t>n</a:t>
            </a:r>
            <a:r>
              <a:rPr lang="en-US" sz="1800" dirty="0" smtClean="0"/>
              <a:t> occurrences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nsolas" pitchFamily="49" charset="0"/>
              </a:rPr>
              <a:t>{</a:t>
            </a:r>
            <a:r>
              <a:rPr lang="en-US" sz="1800" b="1" dirty="0" err="1" smtClean="0">
                <a:latin typeface="Consolas" pitchFamily="49" charset="0"/>
              </a:rPr>
              <a:t>n,m</a:t>
            </a:r>
            <a:r>
              <a:rPr lang="en-US" sz="1800" b="1" dirty="0" smtClean="0">
                <a:latin typeface="Consolas" pitchFamily="49" charset="0"/>
              </a:rPr>
              <a:t>}</a:t>
            </a:r>
            <a:r>
              <a:rPr lang="en-US" sz="1800" dirty="0" smtClean="0"/>
              <a:t> 	Means 		Between </a:t>
            </a:r>
            <a:r>
              <a:rPr lang="en-US" sz="1800" i="1" dirty="0" smtClean="0"/>
              <a:t>n</a:t>
            </a:r>
            <a:r>
              <a:rPr lang="en-US" sz="1800" dirty="0" smtClean="0"/>
              <a:t> and </a:t>
            </a:r>
            <a:r>
              <a:rPr lang="en-US" sz="1800" i="1" dirty="0" smtClean="0"/>
              <a:t>m</a:t>
            </a:r>
            <a:r>
              <a:rPr lang="en-US" sz="1800" dirty="0" smtClean="0"/>
              <a:t> occurrences</a:t>
            </a:r>
          </a:p>
          <a:p>
            <a:pPr>
              <a:lnSpc>
                <a:spcPct val="90000"/>
              </a:lnSpc>
              <a:buNone/>
            </a:pP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Regex</a:t>
            </a:r>
            <a:r>
              <a:rPr lang="da-DK" dirty="0" smtClean="0"/>
              <a:t> </a:t>
            </a:r>
            <a:r>
              <a:rPr lang="da-DK" dirty="0" err="1" smtClean="0"/>
              <a:t>Quantifiers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3817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err="1" smtClean="0"/>
              <a:t>Multiline-aware</a:t>
            </a:r>
            <a:endParaRPr lang="da-DK" sz="20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nsolas" pitchFamily="49" charset="0"/>
              </a:rPr>
              <a:t>^</a:t>
            </a:r>
            <a:r>
              <a:rPr lang="en-US" sz="1800" dirty="0" smtClean="0"/>
              <a:t>			Means 		First position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nsolas" pitchFamily="49" charset="0"/>
              </a:rPr>
              <a:t>$</a:t>
            </a:r>
            <a:r>
              <a:rPr lang="en-US" sz="1800" dirty="0" smtClean="0"/>
              <a:t>			Means		Last position</a:t>
            </a:r>
            <a:endParaRPr lang="da-DK" sz="18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Multiline-unaware</a:t>
            </a:r>
            <a:endParaRPr lang="da-DK" sz="20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nsolas" pitchFamily="49" charset="0"/>
              </a:rPr>
              <a:t>\A</a:t>
            </a:r>
            <a:r>
              <a:rPr lang="en-US" sz="1800" dirty="0" smtClean="0"/>
              <a:t>		Means 		First position of string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nsolas" pitchFamily="49" charset="0"/>
              </a:rPr>
              <a:t>\Z</a:t>
            </a:r>
            <a:r>
              <a:rPr lang="en-US" sz="1800" dirty="0" smtClean="0"/>
              <a:t>		Means 		Last position of string</a:t>
            </a:r>
            <a:br>
              <a:rPr lang="en-US" sz="1800" dirty="0" smtClean="0"/>
            </a:br>
            <a:r>
              <a:rPr lang="en-US" sz="1800" dirty="0" smtClean="0"/>
              <a:t>				(or before last newline)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nsolas" pitchFamily="49" charset="0"/>
              </a:rPr>
              <a:t>\z</a:t>
            </a:r>
            <a:r>
              <a:rPr lang="en-US" sz="1800" dirty="0" smtClean="0"/>
              <a:t>		Means		Last position of string</a:t>
            </a:r>
            <a:endParaRPr lang="da-DK" sz="1800" dirty="0" smtClean="0"/>
          </a:p>
          <a:p>
            <a:pPr>
              <a:buNone/>
            </a:pPr>
            <a:endParaRPr lang="da-DK" sz="2000" dirty="0" smtClean="0"/>
          </a:p>
          <a:p>
            <a:r>
              <a:rPr lang="da-DK" sz="2000" dirty="0" err="1" smtClean="0"/>
              <a:t>Other</a:t>
            </a:r>
            <a:endParaRPr lang="da-DK" sz="20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nsolas" pitchFamily="49" charset="0"/>
              </a:rPr>
              <a:t>\G</a:t>
            </a:r>
            <a:r>
              <a:rPr lang="en-US" sz="1800" dirty="0" smtClean="0"/>
              <a:t>		Means 		End of last match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nsolas" pitchFamily="49" charset="0"/>
              </a:rPr>
              <a:t>\b</a:t>
            </a:r>
            <a:r>
              <a:rPr lang="en-US" sz="1800" dirty="0" smtClean="0"/>
              <a:t>		Means 		At word boundary (</a:t>
            </a:r>
            <a:r>
              <a:rPr lang="en-US" sz="1800" dirty="0" smtClean="0">
                <a:latin typeface="Consolas" pitchFamily="49" charset="0"/>
              </a:rPr>
              <a:t>\w</a:t>
            </a:r>
            <a:r>
              <a:rPr lang="en-US" sz="1800" dirty="0" smtClean="0"/>
              <a:t> or </a:t>
            </a:r>
            <a:r>
              <a:rPr lang="en-US" sz="1800" dirty="0" smtClean="0">
                <a:latin typeface="Consolas" pitchFamily="49" charset="0"/>
              </a:rPr>
              <a:t>\W</a:t>
            </a:r>
            <a:br>
              <a:rPr lang="en-US" sz="1800" dirty="0" smtClean="0">
                <a:latin typeface="Consolas" pitchFamily="49" charset="0"/>
              </a:rPr>
            </a:br>
            <a:r>
              <a:rPr lang="en-US" sz="1800" dirty="0" smtClean="0"/>
              <a:t> 				enclosing)</a:t>
            </a:r>
            <a:endParaRPr lang="da-DK" sz="18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nsolas" pitchFamily="49" charset="0"/>
              </a:rPr>
              <a:t>\B</a:t>
            </a:r>
            <a:r>
              <a:rPr lang="en-US" sz="1800" dirty="0" smtClean="0"/>
              <a:t>		Means 		The converse of </a:t>
            </a:r>
            <a:r>
              <a:rPr lang="en-US" sz="1800" dirty="0" smtClean="0">
                <a:latin typeface="Consolas" pitchFamily="49" charset="0"/>
              </a:rPr>
              <a:t>\b</a:t>
            </a:r>
            <a:endParaRPr lang="da-DK" sz="1800" dirty="0" smtClean="0">
              <a:latin typeface="Consolas" pitchFamily="49" charset="0"/>
            </a:endParaRPr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Regex</a:t>
            </a:r>
            <a:r>
              <a:rPr lang="da-DK" dirty="0" smtClean="0"/>
              <a:t> </a:t>
            </a:r>
            <a:r>
              <a:rPr lang="da-DK" dirty="0" err="1" smtClean="0"/>
              <a:t>Positional</a:t>
            </a:r>
            <a:r>
              <a:rPr lang="da-DK" dirty="0" smtClean="0"/>
              <a:t> Assertions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13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Custom groups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nsolas" pitchFamily="49" charset="0"/>
              </a:rPr>
              <a:t>[</a:t>
            </a:r>
            <a:r>
              <a:rPr lang="en-US" sz="1800" b="1" dirty="0" err="1" smtClean="0">
                <a:latin typeface="Consolas" pitchFamily="49" charset="0"/>
              </a:rPr>
              <a:t>abc</a:t>
            </a:r>
            <a:r>
              <a:rPr lang="en-US" sz="1800" b="1" dirty="0" smtClean="0">
                <a:latin typeface="Consolas" pitchFamily="49" charset="0"/>
              </a:rPr>
              <a:t>] </a:t>
            </a:r>
            <a:r>
              <a:rPr lang="en-US" sz="1800" dirty="0" smtClean="0"/>
              <a:t>	Means 		Any of the characters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nsolas" pitchFamily="49" charset="0"/>
              </a:rPr>
              <a:t>[^</a:t>
            </a:r>
            <a:r>
              <a:rPr lang="en-US" sz="1800" b="1" dirty="0" err="1" smtClean="0">
                <a:latin typeface="Consolas" pitchFamily="49" charset="0"/>
              </a:rPr>
              <a:t>abc</a:t>
            </a:r>
            <a:r>
              <a:rPr lang="en-US" sz="1800" b="1" dirty="0" smtClean="0">
                <a:latin typeface="Consolas" pitchFamily="49" charset="0"/>
              </a:rPr>
              <a:t>] </a:t>
            </a:r>
            <a:r>
              <a:rPr lang="en-US" sz="1800" dirty="0" smtClean="0"/>
              <a:t>	Means		All characters not including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b="1" dirty="0" smtClean="0">
                <a:latin typeface="Consolas" pitchFamily="49" charset="0"/>
              </a:rPr>
              <a:t>[A-Z0-9] </a:t>
            </a:r>
            <a:r>
              <a:rPr lang="en-US" sz="1800" b="1" dirty="0" smtClean="0"/>
              <a:t>	</a:t>
            </a:r>
            <a:r>
              <a:rPr lang="en-US" sz="1800" dirty="0" smtClean="0"/>
              <a:t>Means</a:t>
            </a:r>
            <a:r>
              <a:rPr lang="en-US" sz="1800" b="1" dirty="0" smtClean="0"/>
              <a:t> 		</a:t>
            </a:r>
            <a:r>
              <a:rPr lang="en-US" sz="1800" dirty="0" smtClean="0"/>
              <a:t>Characters in the specified ranges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Built-in groups</a:t>
            </a:r>
          </a:p>
          <a:p>
            <a:pPr lvl="1">
              <a:buNone/>
            </a:pPr>
            <a:r>
              <a:rPr lang="en-US" sz="1800" b="1" dirty="0" smtClean="0">
                <a:latin typeface="Consolas" pitchFamily="49" charset="0"/>
              </a:rPr>
              <a:t>.</a:t>
            </a:r>
            <a:r>
              <a:rPr lang="en-US" sz="1800" b="1" dirty="0" smtClean="0"/>
              <a:t>			</a:t>
            </a:r>
            <a:r>
              <a:rPr lang="en-US" sz="1800" dirty="0" smtClean="0"/>
              <a:t>Means		Any character but newline</a:t>
            </a:r>
          </a:p>
          <a:p>
            <a:pPr lvl="1">
              <a:buNone/>
            </a:pPr>
            <a:r>
              <a:rPr lang="en-US" sz="1800" b="1" dirty="0" smtClean="0">
                <a:latin typeface="Consolas" pitchFamily="49" charset="0"/>
              </a:rPr>
              <a:t>\w		</a:t>
            </a:r>
            <a:r>
              <a:rPr lang="en-US" sz="1800" dirty="0" smtClean="0"/>
              <a:t>Means		Any word character (alpha-numeric)</a:t>
            </a:r>
            <a:endParaRPr lang="en-US" sz="1800" b="1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800" b="1" dirty="0" smtClean="0">
                <a:latin typeface="Consolas" pitchFamily="49" charset="0"/>
              </a:rPr>
              <a:t>\W</a:t>
            </a:r>
            <a:r>
              <a:rPr lang="en-US" sz="1800" dirty="0" smtClean="0"/>
              <a:t> 		Means		The opposite of </a:t>
            </a:r>
            <a:r>
              <a:rPr lang="en-US" sz="1800" dirty="0" smtClean="0">
                <a:latin typeface="Consolas" pitchFamily="49" charset="0"/>
              </a:rPr>
              <a:t>\w</a:t>
            </a:r>
            <a:endParaRPr lang="en-US" sz="1800" b="1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800" b="1" dirty="0" smtClean="0">
                <a:latin typeface="Consolas" pitchFamily="49" charset="0"/>
              </a:rPr>
              <a:t>\s		</a:t>
            </a:r>
            <a:r>
              <a:rPr lang="en-US" sz="1800" dirty="0" smtClean="0"/>
              <a:t>Means		Any white-space character</a:t>
            </a:r>
            <a:endParaRPr lang="en-US" sz="1800" b="1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800" b="1" dirty="0" smtClean="0">
                <a:latin typeface="Consolas" pitchFamily="49" charset="0"/>
              </a:rPr>
              <a:t>\S</a:t>
            </a:r>
            <a:r>
              <a:rPr lang="en-US" sz="1800" dirty="0" smtClean="0"/>
              <a:t> 		Means		The opposite of </a:t>
            </a:r>
            <a:r>
              <a:rPr lang="en-US" sz="1800" dirty="0" smtClean="0">
                <a:latin typeface="Consolas" pitchFamily="49" charset="0"/>
              </a:rPr>
              <a:t>\s</a:t>
            </a:r>
            <a:endParaRPr lang="en-US" sz="1800" b="1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800" b="1" dirty="0" smtClean="0">
                <a:latin typeface="Consolas" pitchFamily="49" charset="0"/>
              </a:rPr>
              <a:t>\d		</a:t>
            </a:r>
            <a:r>
              <a:rPr lang="en-US" sz="1800" dirty="0" smtClean="0"/>
              <a:t>Means		Any digit</a:t>
            </a:r>
            <a:endParaRPr lang="en-US" sz="1800" b="1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800" b="1" dirty="0" smtClean="0">
                <a:latin typeface="Consolas" pitchFamily="49" charset="0"/>
              </a:rPr>
              <a:t>\D</a:t>
            </a:r>
            <a:r>
              <a:rPr lang="en-US" sz="1800" dirty="0" smtClean="0"/>
              <a:t> 		Means		The opposite of </a:t>
            </a:r>
            <a:r>
              <a:rPr lang="en-US" sz="1800" dirty="0" smtClean="0">
                <a:latin typeface="Consolas" pitchFamily="49" charset="0"/>
              </a:rPr>
              <a:t>\d</a:t>
            </a:r>
            <a:endParaRPr lang="en-US" sz="1800" b="1" dirty="0" smtClean="0">
              <a:latin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Regex</a:t>
            </a:r>
            <a:r>
              <a:rPr lang="da-DK" dirty="0" smtClean="0"/>
              <a:t> </a:t>
            </a:r>
            <a:r>
              <a:rPr lang="da-DK" dirty="0" err="1" smtClean="0"/>
              <a:t>Character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1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13625</TotalTime>
  <Words>711</Words>
  <Application>Microsoft Macintosh PowerPoint</Application>
  <PresentationFormat>On-screen Show (4:3)</PresentationFormat>
  <Paragraphs>234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Consolas</vt:lpstr>
      <vt:lpstr>Segoe UI Light</vt:lpstr>
      <vt:lpstr>Wingdings 2</vt:lpstr>
      <vt:lpstr>Wingdings 3</vt:lpstr>
      <vt:lpstr>Arial</vt:lpstr>
      <vt:lpstr>Concourse</vt:lpstr>
      <vt:lpstr>Module 16  ”Manipulating Text” </vt:lpstr>
      <vt:lpstr>Agenda</vt:lpstr>
      <vt:lpstr>Dynamically Building Strings</vt:lpstr>
      <vt:lpstr>StringBuilder</vt:lpstr>
      <vt:lpstr>Agenda</vt:lpstr>
      <vt:lpstr>Introducing Regular Expressions</vt:lpstr>
      <vt:lpstr>Regex Quantifiers</vt:lpstr>
      <vt:lpstr>Regex Positional Assertions</vt:lpstr>
      <vt:lpstr>Regex Character Classes</vt:lpstr>
      <vt:lpstr>Matching with  Regex.IsMatch()</vt:lpstr>
      <vt:lpstr>Extract Matched Data</vt:lpstr>
      <vt:lpstr>Capture Groups</vt:lpstr>
      <vt:lpstr>Substitutions</vt:lpstr>
      <vt:lpstr>Substitution Example</vt:lpstr>
      <vt:lpstr>Quiz: Backreferencing</vt:lpstr>
      <vt:lpstr>Agenda</vt:lpstr>
      <vt:lpstr>Encodings and Code Pages</vt:lpstr>
      <vt:lpstr>Encodings</vt:lpstr>
      <vt:lpstr>Using the Encoding Class</vt:lpstr>
      <vt:lpstr>Encoding Files</vt:lpstr>
      <vt:lpstr>Summary</vt:lpstr>
      <vt:lpstr>Question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16 - Manipulating Text</dc:subject>
  <dc:creator>Jesper Gulmann Henriksen</dc:creator>
  <cp:lastModifiedBy>Martin Esmann</cp:lastModifiedBy>
  <cp:revision>2108</cp:revision>
  <dcterms:created xsi:type="dcterms:W3CDTF">2009-04-01T20:01:27Z</dcterms:created>
  <dcterms:modified xsi:type="dcterms:W3CDTF">2017-05-13T14:45:31Z</dcterms:modified>
</cp:coreProperties>
</file>