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1413" r:id="rId3"/>
    <p:sldId id="1419" r:id="rId4"/>
    <p:sldId id="1425" r:id="rId5"/>
    <p:sldId id="1426" r:id="rId6"/>
    <p:sldId id="1427" r:id="rId7"/>
    <p:sldId id="1428" r:id="rId8"/>
    <p:sldId id="1420" r:id="rId9"/>
    <p:sldId id="1421" r:id="rId10"/>
    <p:sldId id="1433" r:id="rId11"/>
    <p:sldId id="1434" r:id="rId12"/>
    <p:sldId id="1422" r:id="rId13"/>
    <p:sldId id="1424" r:id="rId14"/>
    <p:sldId id="1435" r:id="rId15"/>
    <p:sldId id="1436" r:id="rId16"/>
    <p:sldId id="1437" r:id="rId17"/>
    <p:sldId id="1423" r:id="rId18"/>
    <p:sldId id="1432" r:id="rId19"/>
    <p:sldId id="741" r:id="rId20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8043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3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13176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13/05/2017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 smtClean="0">
                <a:effectLst/>
              </a:rPr>
              <a:t>Module</a:t>
            </a:r>
            <a:r>
              <a:rPr lang="da-DK" b="0" dirty="0" smtClean="0">
                <a:effectLst/>
              </a:rPr>
              <a:t> 17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Data”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Using LINQ to </a:t>
            </a:r>
            <a:r>
              <a:rPr lang="da-DK" sz="2000" dirty="0" err="1" smtClean="0"/>
              <a:t>Entities</a:t>
            </a:r>
            <a:r>
              <a:rPr lang="da-DK" sz="2000" dirty="0" smtClean="0"/>
              <a:t> to </a:t>
            </a:r>
            <a:r>
              <a:rPr lang="da-DK" sz="2000" dirty="0" err="1" smtClean="0"/>
              <a:t>query</a:t>
            </a:r>
            <a:r>
              <a:rPr lang="da-DK" sz="2000" dirty="0" smtClean="0"/>
              <a:t> data</a:t>
            </a:r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da-DK" sz="2000" dirty="0" err="1" smtClean="0"/>
              <a:t>-generated</a:t>
            </a:r>
            <a:r>
              <a:rPr lang="da-DK" sz="2000" dirty="0" smtClean="0"/>
              <a:t> </a:t>
            </a:r>
            <a:r>
              <a:rPr lang="da-DK" sz="2000" dirty="0" err="1" smtClean="0"/>
              <a:t>class</a:t>
            </a:r>
            <a:endParaRPr lang="da-DK" sz="2000" dirty="0"/>
          </a:p>
          <a:p>
            <a:pPr lvl="1"/>
            <a:r>
              <a:rPr lang="da-DK" sz="1800" dirty="0" err="1" smtClean="0"/>
              <a:t>keeps</a:t>
            </a:r>
            <a:r>
              <a:rPr lang="da-DK" sz="1800" dirty="0" smtClean="0"/>
              <a:t> </a:t>
            </a:r>
            <a:r>
              <a:rPr lang="da-DK" sz="1800" dirty="0" err="1" smtClean="0"/>
              <a:t>tracks</a:t>
            </a:r>
            <a:r>
              <a:rPr lang="da-DK" sz="1800" dirty="0" smtClean="0"/>
              <a:t> of </a:t>
            </a:r>
            <a:r>
              <a:rPr lang="da-DK" sz="1800" dirty="0" err="1" smtClean="0"/>
              <a:t>updates</a:t>
            </a:r>
            <a:endParaRPr lang="da-DK" sz="1800" dirty="0"/>
          </a:p>
          <a:p>
            <a:pPr lvl="1"/>
            <a:r>
              <a:rPr lang="da-DK" sz="1800" dirty="0" smtClean="0"/>
              <a:t>saves back to database</a:t>
            </a:r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Querying</a:t>
            </a:r>
            <a:r>
              <a:rPr lang="da-DK" dirty="0" smtClean="0"/>
              <a:t> and </a:t>
            </a:r>
            <a:r>
              <a:rPr lang="da-DK" dirty="0" err="1" smtClean="0"/>
              <a:t>Updating</a:t>
            </a:r>
            <a:r>
              <a:rPr lang="da-DK" dirty="0" smtClean="0"/>
              <a:t> Data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457200" y="1916832"/>
            <a:ext cx="8097416" cy="20313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b="1" dirty="0" err="1">
                <a:latin typeface="Consolas" pitchFamily="49" charset="0"/>
              </a:rPr>
              <a:t>ShopEntities</a:t>
            </a:r>
            <a:r>
              <a:rPr lang="en-US" b="1" dirty="0">
                <a:latin typeface="Consolas" pitchFamily="49" charset="0"/>
              </a:rPr>
              <a:t> entities = new </a:t>
            </a:r>
            <a:r>
              <a:rPr lang="en-US" b="1" dirty="0" err="1">
                <a:latin typeface="Consolas" pitchFamily="49" charset="0"/>
              </a:rPr>
              <a:t>ShopEntities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query = from c in </a:t>
            </a:r>
            <a:r>
              <a:rPr lang="en-US" b="1" dirty="0" err="1">
                <a:latin typeface="Consolas" pitchFamily="49" charset="0"/>
              </a:rPr>
              <a:t>entities.Customers</a:t>
            </a:r>
            <a:endParaRPr lang="en-US" b="1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   where </a:t>
            </a:r>
            <a:r>
              <a:rPr lang="en-US" dirty="0" err="1">
                <a:latin typeface="Consolas" pitchFamily="49" charset="0"/>
              </a:rPr>
              <a:t>c.Orders.Count</a:t>
            </a:r>
            <a:r>
              <a:rPr lang="en-US" dirty="0">
                <a:latin typeface="Consolas" pitchFamily="49" charset="0"/>
              </a:rPr>
              <a:t> &gt; 0</a:t>
            </a:r>
          </a:p>
          <a:p>
            <a:r>
              <a:rPr lang="en-US" dirty="0" smtClean="0">
                <a:latin typeface="Consolas" pitchFamily="49" charset="0"/>
              </a:rPr>
              <a:t>               select </a:t>
            </a:r>
            <a:r>
              <a:rPr lang="en-US" dirty="0">
                <a:latin typeface="Consolas" pitchFamily="49" charset="0"/>
              </a:rPr>
              <a:t>c;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325070"/>
            <a:ext cx="8097416" cy="92333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ShopEntities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entities = </a:t>
            </a:r>
            <a:r>
              <a:rPr lang="en-US" dirty="0" smtClean="0">
                <a:latin typeface="Consolas" pitchFamily="49" charset="0"/>
              </a:rPr>
              <a:t>...;</a:t>
            </a:r>
          </a:p>
          <a:p>
            <a:r>
              <a:rPr lang="en-US" dirty="0" smtClean="0">
                <a:latin typeface="Consolas" pitchFamily="49" charset="0"/>
              </a:rPr>
              <a:t>...</a:t>
            </a:r>
          </a:p>
          <a:p>
            <a:r>
              <a:rPr lang="en-US" b="1" dirty="0" err="1" smtClean="0">
                <a:latin typeface="Consolas" pitchFamily="49" charset="0"/>
              </a:rPr>
              <a:t>entities.SaveChanges</a:t>
            </a:r>
            <a:r>
              <a:rPr lang="en-US" b="1" dirty="0" smtClean="0">
                <a:latin typeface="Consolas" pitchFamily="49" charset="0"/>
              </a:rPr>
              <a:t>();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75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Never </a:t>
            </a:r>
            <a:r>
              <a:rPr lang="da-DK" sz="2000" dirty="0" err="1" smtClean="0"/>
              <a:t>modify</a:t>
            </a:r>
            <a:r>
              <a:rPr lang="da-DK" sz="2000" dirty="0" smtClean="0"/>
              <a:t> the auto-</a:t>
            </a:r>
            <a:r>
              <a:rPr lang="da-DK" sz="2000" dirty="0" err="1" smtClean="0"/>
              <a:t>generated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r>
              <a:rPr lang="da-DK" sz="2000" dirty="0" smtClean="0"/>
              <a:t>!!</a:t>
            </a:r>
            <a:endParaRPr lang="da-DK" sz="2000" dirty="0"/>
          </a:p>
          <a:p>
            <a:pPr lvl="1"/>
            <a:r>
              <a:rPr lang="da-DK" sz="1800" dirty="0" err="1" smtClean="0"/>
              <a:t>Instead</a:t>
            </a:r>
            <a:r>
              <a:rPr lang="da-DK" sz="1800" dirty="0" smtClean="0"/>
              <a:t>, augment the auto-</a:t>
            </a:r>
            <a:r>
              <a:rPr lang="da-DK" sz="1800" dirty="0" err="1" smtClean="0"/>
              <a:t>generated</a:t>
            </a:r>
            <a:r>
              <a:rPr lang="da-DK" sz="1800" dirty="0" smtClean="0"/>
              <a:t> </a:t>
            </a:r>
            <a:r>
              <a:rPr lang="da-DK" sz="1800" u="sng" dirty="0" err="1" smtClean="0"/>
              <a:t>partial</a:t>
            </a:r>
            <a:r>
              <a:rPr lang="da-DK" sz="1800" dirty="0" smtClean="0"/>
              <a:t> </a:t>
            </a:r>
            <a:r>
              <a:rPr lang="da-DK" sz="1800" dirty="0" err="1" smtClean="0"/>
              <a:t>classes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Customizing</a:t>
            </a:r>
            <a:r>
              <a:rPr lang="da-DK" dirty="0" smtClean="0"/>
              <a:t> Classes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518120" y="2276872"/>
            <a:ext cx="8097416" cy="397031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public </a:t>
            </a:r>
            <a:r>
              <a:rPr lang="en-US" b="1" dirty="0">
                <a:latin typeface="Consolas" pitchFamily="49" charset="0"/>
              </a:rPr>
              <a:t>partial class Customer</a:t>
            </a:r>
          </a:p>
          <a:p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public string </a:t>
            </a:r>
            <a:r>
              <a:rPr lang="en-US" dirty="0" err="1" smtClean="0">
                <a:latin typeface="Consolas" pitchFamily="49" charset="0"/>
              </a:rPr>
              <a:t>FullName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smtClean="0">
                <a:latin typeface="Consolas" pitchFamily="49" charset="0"/>
              </a:rPr>
              <a:t>get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{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   return </a:t>
            </a:r>
            <a:r>
              <a:rPr lang="en-US" dirty="0" err="1">
                <a:latin typeface="Consolas" pitchFamily="49" charset="0"/>
              </a:rPr>
              <a:t>FirstName</a:t>
            </a:r>
            <a:r>
              <a:rPr lang="en-US" dirty="0">
                <a:latin typeface="Consolas" pitchFamily="49" charset="0"/>
              </a:rPr>
              <a:t> + " " + </a:t>
            </a:r>
            <a:r>
              <a:rPr lang="en-US" dirty="0" err="1">
                <a:latin typeface="Consolas" pitchFamily="49" charset="0"/>
              </a:rPr>
              <a:t>LastName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}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public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Age</a:t>
            </a:r>
          </a:p>
          <a:p>
            <a:r>
              <a:rPr lang="en-US" dirty="0">
                <a:latin typeface="Consolas" pitchFamily="49" charset="0"/>
              </a:rPr>
              <a:t>   {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smtClean="0">
                <a:latin typeface="Consolas" pitchFamily="49" charset="0"/>
              </a:rPr>
              <a:t>get { return ...; }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}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98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Connected</a:t>
            </a:r>
            <a:r>
              <a:rPr lang="da-DK" dirty="0" smtClean="0"/>
              <a:t> Access</a:t>
            </a:r>
          </a:p>
          <a:p>
            <a:r>
              <a:rPr lang="da-DK" dirty="0" err="1" smtClean="0"/>
              <a:t>Disconnected</a:t>
            </a:r>
            <a:r>
              <a:rPr lang="da-DK" dirty="0" smtClean="0"/>
              <a:t> Access</a:t>
            </a:r>
          </a:p>
          <a:p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XML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34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Provides </a:t>
            </a:r>
            <a:r>
              <a:rPr lang="da-DK" sz="2000" dirty="0" err="1" smtClean="0"/>
              <a:t>querying</a:t>
            </a:r>
            <a:r>
              <a:rPr lang="da-DK" sz="2000" dirty="0" smtClean="0"/>
              <a:t> </a:t>
            </a:r>
            <a:r>
              <a:rPr lang="da-DK" sz="2000" dirty="0" err="1" smtClean="0"/>
              <a:t>facilities</a:t>
            </a:r>
            <a:r>
              <a:rPr lang="da-DK" sz="2000" dirty="0" smtClean="0"/>
              <a:t> over XML </a:t>
            </a:r>
            <a:r>
              <a:rPr lang="da-DK" sz="2000" dirty="0" err="1" smtClean="0"/>
              <a:t>documents</a:t>
            </a:r>
            <a:endParaRPr lang="da-DK" sz="2000" dirty="0"/>
          </a:p>
          <a:p>
            <a:pPr lvl="1"/>
            <a:r>
              <a:rPr lang="da-DK" sz="1800" dirty="0" err="1" smtClean="0"/>
              <a:t>Introduces</a:t>
            </a:r>
            <a:r>
              <a:rPr lang="da-DK" sz="1800" dirty="0" smtClean="0"/>
              <a:t> a new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r>
              <a:rPr lang="da-DK" sz="1800" dirty="0" smtClean="0"/>
              <a:t> </a:t>
            </a:r>
            <a:r>
              <a:rPr lang="da-DK" sz="1800" dirty="0" err="1" smtClean="0"/>
              <a:t>class</a:t>
            </a:r>
            <a:r>
              <a:rPr lang="da-DK" sz="1800" dirty="0" smtClean="0"/>
              <a:t> set </a:t>
            </a:r>
            <a:r>
              <a:rPr lang="da-DK" sz="1800" dirty="0" err="1" smtClean="0"/>
              <a:t>deriving</a:t>
            </a:r>
            <a:r>
              <a:rPr lang="da-DK" sz="1800" dirty="0" smtClean="0"/>
              <a:t> from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Xobject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>
                <a:cs typeface="Consolas" panose="020B0609020204030204" pitchFamily="49" charset="0"/>
              </a:rPr>
              <a:t>In </a:t>
            </a:r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System.Xml.Linq</a:t>
            </a:r>
            <a:r>
              <a:rPr lang="da-DK" sz="1800" dirty="0" smtClean="0">
                <a:cs typeface="Consolas" panose="020B0609020204030204" pitchFamily="49" charset="0"/>
              </a:rPr>
              <a:t> </a:t>
            </a:r>
            <a:r>
              <a:rPr lang="da-DK" sz="1800" dirty="0" err="1" smtClean="0">
                <a:cs typeface="Consolas" panose="020B0609020204030204" pitchFamily="49" charset="0"/>
              </a:rPr>
              <a:t>namespace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endParaRPr lang="da-DK" sz="1800" dirty="0" smtClean="0"/>
          </a:p>
          <a:p>
            <a:r>
              <a:rPr lang="da-DK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XAttribute</a:t>
            </a:r>
            <a:endParaRPr lang="da-DK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XNode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XContainer</a:t>
            </a:r>
            <a:endParaRPr lang="da-DK" sz="18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endParaRPr lang="da-DK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XElement</a:t>
            </a:r>
            <a:endParaRPr lang="da-DK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XComment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XText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XCData</a:t>
            </a:r>
            <a:endParaRPr lang="da-DK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2"/>
            <a:endParaRPr lang="da-DK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Introducing</a:t>
            </a:r>
            <a:r>
              <a:rPr lang="da-DK" dirty="0" smtClean="0"/>
              <a:t> LINQ to XML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2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Provides </a:t>
            </a:r>
            <a:r>
              <a:rPr lang="da-DK" sz="2000" dirty="0" err="1" smtClean="0"/>
              <a:t>main</a:t>
            </a:r>
            <a:r>
              <a:rPr lang="da-DK" sz="2000" dirty="0" smtClean="0"/>
              <a:t> </a:t>
            </a:r>
            <a:r>
              <a:rPr lang="da-DK" sz="2000" dirty="0" err="1" smtClean="0"/>
              <a:t>access</a:t>
            </a:r>
            <a:r>
              <a:rPr lang="da-DK" sz="2000" dirty="0" smtClean="0"/>
              <a:t> to XML </a:t>
            </a:r>
            <a:r>
              <a:rPr lang="da-DK" sz="2000" dirty="0" err="1" smtClean="0"/>
              <a:t>document</a:t>
            </a:r>
            <a:r>
              <a:rPr lang="da-DK" sz="2000" dirty="0" smtClean="0"/>
              <a:t> handling</a:t>
            </a: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Load()				</a:t>
            </a:r>
            <a:r>
              <a:rPr lang="da-DK" sz="1800" dirty="0" err="1" smtClean="0">
                <a:cs typeface="Consolas" panose="020B0609020204030204" pitchFamily="49" charset="0"/>
              </a:rPr>
              <a:t>static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Parse()</a:t>
            </a:r>
            <a:r>
              <a:rPr lang="da-DK" sz="18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a-DK" sz="1800" dirty="0" err="1" smtClean="0">
                <a:cs typeface="Consolas" panose="020B0609020204030204" pitchFamily="49" charset="0"/>
              </a:rPr>
              <a:t>static</a:t>
            </a:r>
            <a:endParaRPr lang="da-DK" sz="1800" dirty="0" smtClean="0">
              <a:cs typeface="Consolas" panose="020B0609020204030204" pitchFamily="49" charset="0"/>
            </a:endParaRP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XDocument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384" y="3347700"/>
            <a:ext cx="8097416" cy="3693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itchFamily="49" charset="0"/>
              </a:rPr>
              <a:t>XDocument</a:t>
            </a:r>
            <a:r>
              <a:rPr lang="en-US" dirty="0">
                <a:latin typeface="Consolas" pitchFamily="49" charset="0"/>
              </a:rPr>
              <a:t> doc = </a:t>
            </a:r>
            <a:r>
              <a:rPr lang="en-US" b="1" dirty="0" err="1">
                <a:latin typeface="Consolas" pitchFamily="49" charset="0"/>
              </a:rPr>
              <a:t>XDocument.Load</a:t>
            </a:r>
            <a:r>
              <a:rPr lang="en-US" b="1" dirty="0">
                <a:latin typeface="Consolas" pitchFamily="49" charset="0"/>
              </a:rPr>
              <a:t>( </a:t>
            </a:r>
            <a:r>
              <a:rPr lang="en-US" dirty="0">
                <a:latin typeface="Consolas" pitchFamily="49" charset="0"/>
              </a:rPr>
              <a:t>@"C:\Tmp\Movies.xml" </a:t>
            </a:r>
            <a:r>
              <a:rPr lang="en-US" b="1" dirty="0">
                <a:latin typeface="Consolas" pitchFamily="49" charset="0"/>
              </a:rPr>
              <a:t>)</a:t>
            </a:r>
            <a:r>
              <a:rPr lang="en-US" dirty="0">
                <a:latin typeface="Consolas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040" y="3995772"/>
            <a:ext cx="8097416" cy="3693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itchFamily="49" charset="0"/>
              </a:rPr>
              <a:t>XDocument</a:t>
            </a:r>
            <a:r>
              <a:rPr lang="en-US" dirty="0">
                <a:latin typeface="Consolas" pitchFamily="49" charset="0"/>
              </a:rPr>
              <a:t> doc = </a:t>
            </a:r>
            <a:r>
              <a:rPr lang="en-US" b="1" dirty="0" err="1" smtClean="0">
                <a:latin typeface="Consolas" pitchFamily="49" charset="0"/>
              </a:rPr>
              <a:t>XDocument.Parse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</a:rPr>
              <a:t>"&lt;Customers&gt;...&lt;/Customers" </a:t>
            </a:r>
            <a:r>
              <a:rPr lang="en-US" b="1" dirty="0">
                <a:latin typeface="Consolas" pitchFamily="49" charset="0"/>
              </a:rPr>
              <a:t>)</a:t>
            </a:r>
            <a:r>
              <a:rPr lang="en-US" dirty="0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384" y="4643844"/>
            <a:ext cx="8097416" cy="3693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doc</a:t>
            </a:r>
            <a:r>
              <a:rPr lang="en-US" b="1" dirty="0" err="1" smtClean="0">
                <a:latin typeface="Consolas" pitchFamily="49" charset="0"/>
              </a:rPr>
              <a:t>.Save</a:t>
            </a:r>
            <a:r>
              <a:rPr lang="en-US" b="1" dirty="0" smtClean="0">
                <a:latin typeface="Consolas" pitchFamily="49" charset="0"/>
              </a:rPr>
              <a:t>( </a:t>
            </a:r>
            <a:r>
              <a:rPr lang="en-US" dirty="0" smtClean="0">
                <a:latin typeface="Consolas" pitchFamily="49" charset="0"/>
              </a:rPr>
              <a:t>@"</a:t>
            </a:r>
            <a:r>
              <a:rPr lang="en-US" dirty="0">
                <a:latin typeface="Consolas" pitchFamily="49" charset="0"/>
              </a:rPr>
              <a:t>C:\</a:t>
            </a:r>
            <a:r>
              <a:rPr lang="en-US" dirty="0" smtClean="0">
                <a:latin typeface="Consolas" pitchFamily="49" charset="0"/>
              </a:rPr>
              <a:t>Tmp\CustomersOrders.xml</a:t>
            </a:r>
            <a:r>
              <a:rPr lang="en-US" dirty="0">
                <a:latin typeface="Consolas" pitchFamily="49" charset="0"/>
              </a:rPr>
              <a:t>" </a:t>
            </a:r>
            <a:r>
              <a:rPr lang="en-US" b="1" dirty="0" smtClean="0">
                <a:latin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7" name="Picture 6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8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/>
              <a:t>Use</a:t>
            </a:r>
            <a:r>
              <a:rPr lang="da-DK" sz="2000" dirty="0" smtClean="0"/>
              <a:t> LINQ </a:t>
            </a:r>
            <a:r>
              <a:rPr lang="da-DK" sz="2000" dirty="0" err="1" smtClean="0"/>
              <a:t>queries</a:t>
            </a:r>
            <a:r>
              <a:rPr lang="da-DK" sz="2000" dirty="0" smtClean="0"/>
              <a:t> over the DOM </a:t>
            </a:r>
            <a:r>
              <a:rPr lang="da-DK" sz="2000" dirty="0" err="1" smtClean="0"/>
              <a:t>provided</a:t>
            </a:r>
            <a:r>
              <a:rPr lang="da-DK" sz="2000" dirty="0" smtClean="0"/>
              <a:t> by the </a:t>
            </a:r>
            <a:r>
              <a:rPr lang="da-DK" sz="2000" dirty="0" err="1" smtClean="0"/>
              <a:t>Xdocument</a:t>
            </a:r>
            <a:r>
              <a:rPr lang="da-DK" sz="2000" dirty="0" smtClean="0"/>
              <a:t> </a:t>
            </a:r>
            <a:r>
              <a:rPr lang="da-DK" sz="2000" dirty="0" err="1" smtClean="0"/>
              <a:t>hierarchy</a:t>
            </a:r>
            <a:r>
              <a:rPr lang="da-DK" sz="2000" dirty="0" smtClean="0"/>
              <a:t> </a:t>
            </a:r>
            <a:r>
              <a:rPr lang="da-DK" sz="2000" dirty="0" err="1" smtClean="0"/>
              <a:t>classes</a:t>
            </a:r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r>
              <a:rPr lang="da-DK" sz="2000" dirty="0" smtClean="0"/>
              <a:t>The </a:t>
            </a:r>
            <a:r>
              <a:rPr lang="da-DK" sz="2000" dirty="0" err="1" smtClean="0"/>
              <a:t>full</a:t>
            </a:r>
            <a:r>
              <a:rPr lang="da-DK" sz="2000" dirty="0" smtClean="0"/>
              <a:t> power of LINQ is </a:t>
            </a:r>
            <a:r>
              <a:rPr lang="da-DK" sz="2000" dirty="0" err="1" smtClean="0"/>
              <a:t>available</a:t>
            </a:r>
            <a:r>
              <a:rPr lang="da-DK" sz="2000" dirty="0" smtClean="0"/>
              <a:t>, </a:t>
            </a:r>
            <a:r>
              <a:rPr lang="da-DK" sz="2000" dirty="0" err="1" smtClean="0"/>
              <a:t>e.g</a:t>
            </a:r>
            <a:r>
              <a:rPr lang="da-DK" sz="2000" dirty="0" smtClean="0"/>
              <a:t>.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da-DK" sz="2000" dirty="0" smtClean="0"/>
              <a:t>, </a:t>
            </a:r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a-DK" sz="2000" dirty="0" smtClean="0"/>
              <a:t> etc.</a:t>
            </a: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Querying</a:t>
            </a:r>
            <a:r>
              <a:rPr lang="da-DK" dirty="0" smtClean="0"/>
              <a:t> with LINQ to XML</a:t>
            </a:r>
            <a:endParaRPr lang="da-DK" dirty="0"/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2276872"/>
            <a:ext cx="8363272" cy="286232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XDocument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doc = </a:t>
            </a:r>
            <a:r>
              <a:rPr lang="en-US" dirty="0" err="1">
                <a:latin typeface="Consolas" pitchFamily="49" charset="0"/>
              </a:rPr>
              <a:t>XDocument.Load</a:t>
            </a:r>
            <a:r>
              <a:rPr lang="en-US" dirty="0">
                <a:latin typeface="Consolas" pitchFamily="49" charset="0"/>
              </a:rPr>
              <a:t>( @"C:\Tmp\CustomersOrders.xml" );</a:t>
            </a:r>
          </a:p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query = </a:t>
            </a:r>
            <a:r>
              <a:rPr lang="en-US" dirty="0" smtClean="0">
                <a:latin typeface="Consolas" pitchFamily="49" charset="0"/>
              </a:rPr>
              <a:t>from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order in </a:t>
            </a:r>
            <a:r>
              <a:rPr lang="en-US" b="1" dirty="0" err="1">
                <a:latin typeface="Consolas" pitchFamily="49" charset="0"/>
              </a:rPr>
              <a:t>doc.Descendants</a:t>
            </a:r>
            <a:r>
              <a:rPr lang="en-US" b="1" dirty="0">
                <a:latin typeface="Consolas" pitchFamily="49" charset="0"/>
              </a:rPr>
              <a:t>( "Order" )</a:t>
            </a:r>
          </a:p>
          <a:p>
            <a:r>
              <a:rPr lang="en-US" dirty="0" smtClean="0">
                <a:latin typeface="Consolas" pitchFamily="49" charset="0"/>
              </a:rPr>
              <a:t>            where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order.Attribute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OrderID</a:t>
            </a:r>
            <a:r>
              <a:rPr lang="en-US" b="1" dirty="0">
                <a:latin typeface="Consolas" pitchFamily="49" charset="0"/>
              </a:rPr>
              <a:t>" ).Value </a:t>
            </a:r>
            <a:r>
              <a:rPr lang="en-US" dirty="0">
                <a:latin typeface="Consolas" pitchFamily="49" charset="0"/>
              </a:rPr>
              <a:t>== "10677"</a:t>
            </a:r>
          </a:p>
          <a:p>
            <a:r>
              <a:rPr lang="en-US" dirty="0" smtClean="0">
                <a:latin typeface="Consolas" pitchFamily="49" charset="0"/>
              </a:rPr>
              <a:t>            select </a:t>
            </a:r>
            <a:r>
              <a:rPr lang="en-US" dirty="0">
                <a:latin typeface="Consolas" pitchFamily="49" charset="0"/>
              </a:rPr>
              <a:t>new</a:t>
            </a:r>
          </a:p>
          <a:p>
            <a:r>
              <a:rPr lang="en-US" dirty="0">
                <a:latin typeface="Consolas" pitchFamily="49" charset="0"/>
              </a:rPr>
              <a:t>           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    </a:t>
            </a:r>
            <a:r>
              <a:rPr lang="en-US" dirty="0" err="1" smtClean="0">
                <a:latin typeface="Consolas" pitchFamily="49" charset="0"/>
              </a:rPr>
              <a:t>OrderID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) </a:t>
            </a:r>
            <a:r>
              <a:rPr lang="en-US" b="1" dirty="0" err="1">
                <a:latin typeface="Consolas" pitchFamily="49" charset="0"/>
              </a:rPr>
              <a:t>order.Attribute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OrderID</a:t>
            </a:r>
            <a:r>
              <a:rPr lang="en-US" b="1" dirty="0">
                <a:latin typeface="Consolas" pitchFamily="49" charset="0"/>
              </a:rPr>
              <a:t>" )</a:t>
            </a:r>
            <a:r>
              <a:rPr lang="en-US" dirty="0">
                <a:latin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</a:rPr>
              <a:t>               </a:t>
            </a:r>
            <a:r>
              <a:rPr lang="en-US" dirty="0" err="1" smtClean="0">
                <a:latin typeface="Consolas" pitchFamily="49" charset="0"/>
              </a:rPr>
              <a:t>CustomerID</a:t>
            </a:r>
            <a:r>
              <a:rPr lang="en-US" dirty="0" smtClean="0">
                <a:latin typeface="Consolas" pitchFamily="49" charset="0"/>
              </a:rPr>
              <a:t>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             </a:t>
            </a:r>
            <a:r>
              <a:rPr lang="en-US" b="1" dirty="0" smtClean="0">
                <a:latin typeface="Consolas" pitchFamily="49" charset="0"/>
              </a:rPr>
              <a:t>(</a:t>
            </a:r>
            <a:r>
              <a:rPr lang="en-US" b="1" dirty="0">
                <a:latin typeface="Consolas" pitchFamily="49" charset="0"/>
              </a:rPr>
              <a:t>string) </a:t>
            </a:r>
            <a:r>
              <a:rPr lang="en-US" b="1" dirty="0" err="1">
                <a:latin typeface="Consolas" pitchFamily="49" charset="0"/>
              </a:rPr>
              <a:t>order.Parent.Attribute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CustomerID</a:t>
            </a:r>
            <a:r>
              <a:rPr lang="en-US" b="1" dirty="0">
                <a:latin typeface="Consolas" pitchFamily="49" charset="0"/>
              </a:rPr>
              <a:t>" )</a:t>
            </a:r>
            <a:r>
              <a:rPr lang="en-US" dirty="0">
                <a:latin typeface="Consolas" pitchFamily="49" charset="0"/>
              </a:rPr>
              <a:t>,</a:t>
            </a:r>
          </a:p>
          <a:p>
            <a:r>
              <a:rPr lang="en-US" dirty="0">
                <a:latin typeface="Consolas" pitchFamily="49" charset="0"/>
              </a:rPr>
              <a:t>               </a:t>
            </a:r>
            <a:r>
              <a:rPr lang="en-US" dirty="0" smtClean="0">
                <a:latin typeface="Consolas" pitchFamily="49" charset="0"/>
              </a:rPr>
              <a:t>Freight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b="1" dirty="0">
                <a:latin typeface="Consolas" pitchFamily="49" charset="0"/>
              </a:rPr>
              <a:t>(decimal) </a:t>
            </a:r>
            <a:r>
              <a:rPr lang="en-US" b="1" dirty="0" err="1">
                <a:latin typeface="Consolas" pitchFamily="49" charset="0"/>
              </a:rPr>
              <a:t>order.Attribute</a:t>
            </a:r>
            <a:r>
              <a:rPr lang="en-US" b="1" dirty="0">
                <a:latin typeface="Consolas" pitchFamily="49" charset="0"/>
              </a:rPr>
              <a:t>( "Freight" )</a:t>
            </a:r>
          </a:p>
          <a:p>
            <a:r>
              <a:rPr lang="en-US" dirty="0" smtClean="0">
                <a:latin typeface="Consolas" pitchFamily="49" charset="0"/>
              </a:rPr>
              <a:t>            };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1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LINQ to XML is </a:t>
            </a:r>
            <a:r>
              <a:rPr lang="da-DK" sz="2000" dirty="0" err="1" smtClean="0"/>
              <a:t>perfect</a:t>
            </a:r>
            <a:r>
              <a:rPr lang="da-DK" sz="2000" dirty="0" smtClean="0"/>
              <a:t> for </a:t>
            </a:r>
            <a:r>
              <a:rPr lang="da-DK" sz="2000" dirty="0" err="1" smtClean="0"/>
              <a:t>transforming</a:t>
            </a:r>
            <a:r>
              <a:rPr lang="da-DK" sz="2000" dirty="0" smtClean="0"/>
              <a:t> XML</a:t>
            </a:r>
          </a:p>
          <a:p>
            <a:pPr lvl="1"/>
            <a:r>
              <a:rPr lang="da-DK" sz="1800" dirty="0" smtClean="0"/>
              <a:t>XML -&gt; </a:t>
            </a:r>
            <a:r>
              <a:rPr lang="da-DK" sz="1800" dirty="0" err="1" smtClean="0"/>
              <a:t>objects</a:t>
            </a:r>
            <a:endParaRPr lang="da-DK" sz="1800" dirty="0" smtClean="0"/>
          </a:p>
          <a:p>
            <a:pPr lvl="1"/>
            <a:r>
              <a:rPr lang="da-DK" sz="1800" dirty="0" smtClean="0"/>
              <a:t>XML -&gt; </a:t>
            </a:r>
            <a:r>
              <a:rPr lang="da-DK" sz="1800" dirty="0" err="1" smtClean="0"/>
              <a:t>text</a:t>
            </a:r>
            <a:endParaRPr lang="da-DK" sz="1800" dirty="0" smtClean="0"/>
          </a:p>
          <a:p>
            <a:pPr lvl="1"/>
            <a:r>
              <a:rPr lang="da-DK" sz="1800" dirty="0" smtClean="0"/>
              <a:t>XML -&gt; XML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Transforming</a:t>
            </a:r>
            <a:r>
              <a:rPr lang="da-DK" dirty="0" smtClean="0"/>
              <a:t> XML to Objects</a:t>
            </a:r>
            <a:endParaRPr lang="da-DK" dirty="0"/>
          </a:p>
        </p:txBody>
      </p:sp>
      <p:sp>
        <p:nvSpPr>
          <p:cNvPr id="5" name="Rectangle 4"/>
          <p:cNvSpPr/>
          <p:nvPr/>
        </p:nvSpPr>
        <p:spPr>
          <a:xfrm>
            <a:off x="323528" y="2776478"/>
            <a:ext cx="8496944" cy="36933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List&lt;Customer&gt; </a:t>
            </a:r>
            <a:r>
              <a:rPr lang="en-US" dirty="0" err="1">
                <a:latin typeface="Consolas" pitchFamily="49" charset="0"/>
              </a:rPr>
              <a:t>customersOrders</a:t>
            </a:r>
            <a:r>
              <a:rPr lang="en-US" dirty="0">
                <a:latin typeface="Consolas" pitchFamily="49" charset="0"/>
              </a:rPr>
              <a:t> =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b="1" dirty="0">
                <a:latin typeface="Consolas" pitchFamily="49" charset="0"/>
              </a:rPr>
              <a:t>( from c in </a:t>
            </a:r>
            <a:r>
              <a:rPr lang="en-US" b="1" dirty="0" err="1">
                <a:latin typeface="Consolas" pitchFamily="49" charset="0"/>
              </a:rPr>
              <a:t>doc.Descendants</a:t>
            </a:r>
            <a:r>
              <a:rPr lang="en-US" b="1" dirty="0">
                <a:latin typeface="Consolas" pitchFamily="49" charset="0"/>
              </a:rPr>
              <a:t>( "Customer" )</a:t>
            </a:r>
          </a:p>
          <a:p>
            <a:r>
              <a:rPr lang="en-US" b="1" dirty="0">
                <a:latin typeface="Consolas" pitchFamily="49" charset="0"/>
              </a:rPr>
              <a:t>     select new Customer</a:t>
            </a:r>
          </a:p>
          <a:p>
            <a:r>
              <a:rPr lang="en-US" b="1" dirty="0">
                <a:latin typeface="Consolas" pitchFamily="49" charset="0"/>
              </a:rPr>
              <a:t>     {</a:t>
            </a:r>
          </a:p>
          <a:p>
            <a:r>
              <a:rPr lang="en-US" b="1" dirty="0">
                <a:latin typeface="Consolas" pitchFamily="49" charset="0"/>
              </a:rPr>
              <a:t>        Id = </a:t>
            </a:r>
            <a:r>
              <a:rPr lang="en-US" b="1" dirty="0" err="1">
                <a:latin typeface="Consolas" pitchFamily="49" charset="0"/>
              </a:rPr>
              <a:t>c.Attribute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CustomerID</a:t>
            </a:r>
            <a:r>
              <a:rPr lang="en-US" b="1" dirty="0">
                <a:latin typeface="Consolas" pitchFamily="49" charset="0"/>
              </a:rPr>
              <a:t>" ).Value,</a:t>
            </a:r>
          </a:p>
          <a:p>
            <a:r>
              <a:rPr lang="en-US" b="1" dirty="0">
                <a:latin typeface="Consolas" pitchFamily="49" charset="0"/>
              </a:rPr>
              <a:t>        Name = </a:t>
            </a:r>
            <a:r>
              <a:rPr lang="en-US" b="1" dirty="0" err="1">
                <a:latin typeface="Consolas" pitchFamily="49" charset="0"/>
              </a:rPr>
              <a:t>c.Attribute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CompanyName</a:t>
            </a:r>
            <a:r>
              <a:rPr lang="en-US" b="1" dirty="0">
                <a:latin typeface="Consolas" pitchFamily="49" charset="0"/>
              </a:rPr>
              <a:t>" ).Value,</a:t>
            </a:r>
          </a:p>
          <a:p>
            <a:r>
              <a:rPr lang="en-US" b="1" dirty="0">
                <a:latin typeface="Consolas" pitchFamily="49" charset="0"/>
              </a:rPr>
              <a:t>        Orders = ( from o in </a:t>
            </a:r>
            <a:r>
              <a:rPr lang="en-US" b="1" dirty="0" err="1">
                <a:latin typeface="Consolas" pitchFamily="49" charset="0"/>
              </a:rPr>
              <a:t>c.Elements</a:t>
            </a:r>
            <a:r>
              <a:rPr lang="en-US" b="1" dirty="0">
                <a:latin typeface="Consolas" pitchFamily="49" charset="0"/>
              </a:rPr>
              <a:t>( "Order" )</a:t>
            </a:r>
          </a:p>
          <a:p>
            <a:r>
              <a:rPr lang="en-US" b="1" dirty="0">
                <a:latin typeface="Consolas" pitchFamily="49" charset="0"/>
              </a:rPr>
              <a:t>                   select new Order</a:t>
            </a:r>
          </a:p>
          <a:p>
            <a:r>
              <a:rPr lang="en-US" b="1" dirty="0">
                <a:latin typeface="Consolas" pitchFamily="49" charset="0"/>
              </a:rPr>
              <a:t>                   {</a:t>
            </a:r>
          </a:p>
          <a:p>
            <a:r>
              <a:rPr lang="en-US" b="1" dirty="0">
                <a:latin typeface="Consolas" pitchFamily="49" charset="0"/>
              </a:rPr>
              <a:t>                      Id = (</a:t>
            </a:r>
            <a:r>
              <a:rPr lang="en-US" b="1" dirty="0" err="1">
                <a:latin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</a:rPr>
              <a:t>) </a:t>
            </a:r>
            <a:r>
              <a:rPr lang="en-US" b="1" dirty="0" err="1">
                <a:latin typeface="Consolas" pitchFamily="49" charset="0"/>
              </a:rPr>
              <a:t>o.Attribute</a:t>
            </a:r>
            <a:r>
              <a:rPr lang="en-US" b="1" dirty="0">
                <a:latin typeface="Consolas" pitchFamily="49" charset="0"/>
              </a:rPr>
              <a:t>( "</a:t>
            </a:r>
            <a:r>
              <a:rPr lang="en-US" b="1" dirty="0" err="1">
                <a:latin typeface="Consolas" pitchFamily="49" charset="0"/>
              </a:rPr>
              <a:t>OrderID</a:t>
            </a:r>
            <a:r>
              <a:rPr lang="en-US" b="1" dirty="0">
                <a:latin typeface="Consolas" pitchFamily="49" charset="0"/>
              </a:rPr>
              <a:t>" ),</a:t>
            </a:r>
          </a:p>
          <a:p>
            <a:r>
              <a:rPr lang="en-US" b="1" dirty="0">
                <a:latin typeface="Consolas" pitchFamily="49" charset="0"/>
              </a:rPr>
              <a:t>                      Freight = (decimal) </a:t>
            </a:r>
            <a:r>
              <a:rPr lang="en-US" b="1" dirty="0" err="1">
                <a:latin typeface="Consolas" pitchFamily="49" charset="0"/>
              </a:rPr>
              <a:t>o.Attribute</a:t>
            </a:r>
            <a:r>
              <a:rPr lang="en-US" b="1" dirty="0">
                <a:latin typeface="Consolas" pitchFamily="49" charset="0"/>
              </a:rPr>
              <a:t>( "Freight" )</a:t>
            </a:r>
          </a:p>
          <a:p>
            <a:r>
              <a:rPr lang="en-US" b="1" dirty="0">
                <a:latin typeface="Consolas" pitchFamily="49" charset="0"/>
              </a:rPr>
              <a:t>                   } ).</a:t>
            </a:r>
            <a:r>
              <a:rPr lang="en-US" b="1" dirty="0" err="1">
                <a:latin typeface="Consolas" pitchFamily="49" charset="0"/>
              </a:rPr>
              <a:t>ToList</a:t>
            </a:r>
            <a:r>
              <a:rPr lang="en-US" b="1" dirty="0">
                <a:latin typeface="Consolas" pitchFamily="49" charset="0"/>
              </a:rPr>
              <a:t>()</a:t>
            </a:r>
          </a:p>
          <a:p>
            <a:r>
              <a:rPr lang="en-US" b="1" dirty="0">
                <a:latin typeface="Consolas" pitchFamily="49" charset="0"/>
              </a:rPr>
              <a:t>     } ).</a:t>
            </a:r>
            <a:r>
              <a:rPr lang="en-US" b="1" dirty="0" err="1">
                <a:latin typeface="Consolas" pitchFamily="49" charset="0"/>
              </a:rPr>
              <a:t>ToList</a:t>
            </a:r>
            <a:r>
              <a:rPr lang="en-US" b="1" dirty="0">
                <a:latin typeface="Consolas" pitchFamily="49" charset="0"/>
              </a:rPr>
              <a:t>();</a:t>
            </a: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551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Connected</a:t>
            </a:r>
            <a:r>
              <a:rPr lang="da-DK" dirty="0" smtClean="0"/>
              <a:t> Access</a:t>
            </a:r>
          </a:p>
          <a:p>
            <a:r>
              <a:rPr lang="da-DK" dirty="0" err="1" smtClean="0"/>
              <a:t>Disconnected</a:t>
            </a:r>
            <a:r>
              <a:rPr lang="da-DK" dirty="0" smtClean="0"/>
              <a:t> Access</a:t>
            </a:r>
          </a:p>
          <a:p>
            <a:r>
              <a:rPr lang="da-DK" dirty="0" smtClean="0"/>
              <a:t>LINQ to XML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61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8892480" cy="504401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 List&lt;Person&gt; persons = new List&lt;Person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 using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connection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)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command = 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           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People", connection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 using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reader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command.ExecuteReader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   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persons.Add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new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reader[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reader[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].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} 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   }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}</a:t>
            </a:r>
          </a:p>
          <a:p>
            <a:pPr marL="109728" indent="0">
              <a:buSzPct val="100000"/>
              <a:buNone/>
            </a:pPr>
            <a:r>
              <a:rPr lang="en-US" sz="1600" dirty="0" smtClean="0"/>
              <a:t>Which </a:t>
            </a:r>
            <a:r>
              <a:rPr lang="en-US" sz="1600" dirty="0"/>
              <a:t>code segments </a:t>
            </a:r>
            <a:r>
              <a:rPr lang="en-US" sz="1600" dirty="0" smtClean="0"/>
              <a:t>needs to be </a:t>
            </a:r>
            <a:r>
              <a:rPr lang="en-US" sz="1600" dirty="0"/>
              <a:t>added</a:t>
            </a:r>
            <a:r>
              <a:rPr lang="en-US" sz="1600" dirty="0" smtClean="0"/>
              <a:t>? (Choose two.)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1600" dirty="0" smtClean="0"/>
              <a:t>Insert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connection.BeginTransaction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600" dirty="0" smtClean="0"/>
              <a:t> before line 05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1600" dirty="0"/>
              <a:t>Insert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connection.Open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600" dirty="0" smtClean="0"/>
              <a:t> </a:t>
            </a:r>
            <a:r>
              <a:rPr lang="en-US" sz="1600" dirty="0"/>
              <a:t>before line 05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1600" dirty="0" smtClean="0"/>
              <a:t>Insert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reader.NextResult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  <a:r>
              <a:rPr lang="en-US" sz="1600" dirty="0" smtClean="0"/>
              <a:t> at line 07</a:t>
            </a:r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1600" dirty="0"/>
              <a:t>Insert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at line </a:t>
            </a:r>
            <a:r>
              <a:rPr lang="en-US" sz="1600" dirty="0" smtClean="0"/>
              <a:t>07</a:t>
            </a:r>
            <a:endParaRPr lang="en-US" sz="1800" dirty="0"/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1600" dirty="0"/>
              <a:t>Insert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reader.GetValues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/>
              <a:t> at line </a:t>
            </a:r>
            <a:r>
              <a:rPr lang="en-US" sz="1600" dirty="0" smtClean="0"/>
              <a:t>07</a:t>
            </a:r>
            <a:r>
              <a:rPr lang="en-US" sz="1600" dirty="0"/>
              <a:t/>
            </a:r>
            <a:br>
              <a:rPr lang="en-US" sz="1600" dirty="0"/>
            </a:br>
            <a:endParaRPr lang="en-US" sz="1800" dirty="0"/>
          </a:p>
          <a:p>
            <a:pPr marL="566928" indent="-457200">
              <a:buSzPct val="100000"/>
              <a:buFont typeface="+mj-lt"/>
              <a:buAutoNum type="alphaLcParenR"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200" dirty="0"/>
          </a:p>
          <a:p>
            <a:endParaRPr lang="en-US" sz="1800" dirty="0" smtClean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Question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683568" y="5085184"/>
            <a:ext cx="57606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ctangle 11"/>
          <p:cNvSpPr/>
          <p:nvPr/>
        </p:nvSpPr>
        <p:spPr>
          <a:xfrm>
            <a:off x="683568" y="5661248"/>
            <a:ext cx="57606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978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</a:t>
            </a:r>
          </a:p>
          <a:p>
            <a:r>
              <a:rPr lang="da-DK" dirty="0" err="1" smtClean="0"/>
              <a:t>Disconnected</a:t>
            </a:r>
            <a:r>
              <a:rPr lang="da-DK" dirty="0" smtClean="0"/>
              <a:t> Access</a:t>
            </a:r>
          </a:p>
          <a:p>
            <a:r>
              <a:rPr lang="da-DK" dirty="0" smtClean="0"/>
              <a:t>LINQ to XML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33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smtClean="0"/>
              <a:t>.NET 4.5 </a:t>
            </a:r>
            <a:r>
              <a:rPr lang="da-DK" sz="2000" dirty="0" err="1" smtClean="0"/>
              <a:t>contains</a:t>
            </a:r>
            <a:endParaRPr lang="da-DK" sz="2000" dirty="0" smtClean="0"/>
          </a:p>
          <a:p>
            <a:pPr lvl="1"/>
            <a:r>
              <a:rPr lang="da-DK" sz="1800" dirty="0" err="1" smtClean="0"/>
              <a:t>OleDb</a:t>
            </a:r>
            <a:endParaRPr lang="da-DK" sz="1800" dirty="0" smtClean="0"/>
          </a:p>
          <a:p>
            <a:pPr lvl="2"/>
            <a:r>
              <a:rPr lang="da-DK" sz="1600" dirty="0" smtClean="0"/>
              <a:t>Access</a:t>
            </a:r>
          </a:p>
          <a:p>
            <a:pPr lvl="2"/>
            <a:r>
              <a:rPr lang="da-DK" sz="1600" dirty="0" smtClean="0"/>
              <a:t>SQL Server 6.5 and </a:t>
            </a:r>
            <a:r>
              <a:rPr lang="da-DK" sz="1600" dirty="0" err="1" smtClean="0"/>
              <a:t>earlier</a:t>
            </a:r>
            <a:endParaRPr lang="da-DK" sz="1600" dirty="0" smtClean="0"/>
          </a:p>
          <a:p>
            <a:pPr lvl="2"/>
            <a:r>
              <a:rPr lang="da-DK" sz="1600" dirty="0" smtClean="0"/>
              <a:t>…</a:t>
            </a:r>
          </a:p>
          <a:p>
            <a:pPr lvl="1"/>
            <a:endParaRPr lang="da-DK" sz="1800" dirty="0" smtClean="0"/>
          </a:p>
          <a:p>
            <a:pPr lvl="1"/>
            <a:r>
              <a:rPr lang="da-DK" sz="1800" dirty="0" err="1" smtClean="0"/>
              <a:t>Odbc</a:t>
            </a:r>
            <a:endParaRPr lang="da-DK" sz="1800" dirty="0" smtClean="0"/>
          </a:p>
          <a:p>
            <a:pPr lvl="2"/>
            <a:r>
              <a:rPr lang="da-DK" sz="1600" dirty="0" err="1" smtClean="0"/>
              <a:t>MySql</a:t>
            </a:r>
            <a:endParaRPr lang="da-DK" sz="1600" dirty="0" smtClean="0"/>
          </a:p>
          <a:p>
            <a:pPr lvl="2"/>
            <a:r>
              <a:rPr lang="da-DK" sz="1600" dirty="0" smtClean="0"/>
              <a:t>…</a:t>
            </a:r>
          </a:p>
          <a:p>
            <a:pPr lvl="1"/>
            <a:endParaRPr lang="da-DK" sz="1800" dirty="0" smtClean="0"/>
          </a:p>
          <a:p>
            <a:pPr lvl="1"/>
            <a:r>
              <a:rPr lang="da-DK" sz="1800" dirty="0" smtClean="0"/>
              <a:t>SQL Server</a:t>
            </a:r>
          </a:p>
          <a:p>
            <a:pPr lvl="2"/>
            <a:r>
              <a:rPr lang="da-DK" sz="1600" dirty="0" smtClean="0"/>
              <a:t>SQL Server 7.0 and </a:t>
            </a:r>
            <a:r>
              <a:rPr lang="da-DK" sz="1600" dirty="0" err="1" smtClean="0"/>
              <a:t>later</a:t>
            </a:r>
            <a:endParaRPr lang="da-DK" sz="1600" dirty="0" smtClean="0"/>
          </a:p>
          <a:p>
            <a:pPr lvl="1"/>
            <a:endParaRPr lang="da-DK" sz="1800" dirty="0"/>
          </a:p>
          <a:p>
            <a:r>
              <a:rPr lang="da-DK" sz="2000" dirty="0" smtClean="0"/>
              <a:t>Oracle </a:t>
            </a:r>
            <a:r>
              <a:rPr lang="da-DK" sz="2000" dirty="0" err="1" smtClean="0"/>
              <a:t>now</a:t>
            </a:r>
            <a:r>
              <a:rPr lang="da-DK" sz="2000" dirty="0" smtClean="0"/>
              <a:t> </a:t>
            </a:r>
            <a:r>
              <a:rPr lang="da-DK" sz="2000" dirty="0" err="1" smtClean="0"/>
              <a:t>supplies</a:t>
            </a:r>
            <a:r>
              <a:rPr lang="da-DK" sz="2000" dirty="0" smtClean="0"/>
              <a:t> </a:t>
            </a:r>
            <a:r>
              <a:rPr lang="da-DK" sz="2000" dirty="0" err="1" smtClean="0"/>
              <a:t>its</a:t>
            </a:r>
            <a:r>
              <a:rPr lang="da-DK" sz="2000" dirty="0" smtClean="0"/>
              <a:t> </a:t>
            </a:r>
            <a:r>
              <a:rPr lang="da-DK" sz="2000" dirty="0" err="1" smtClean="0"/>
              <a:t>own</a:t>
            </a:r>
            <a:r>
              <a:rPr lang="da-DK" sz="2000" dirty="0" smtClean="0"/>
              <a:t> .NET </a:t>
            </a:r>
            <a:r>
              <a:rPr lang="da-DK" sz="2000" dirty="0" err="1" smtClean="0"/>
              <a:t>provider</a:t>
            </a:r>
            <a:endParaRPr lang="da-DK" sz="2000" dirty="0" smtClean="0"/>
          </a:p>
          <a:p>
            <a:pPr lvl="1"/>
            <a:r>
              <a:rPr lang="da-DK" sz="1800" dirty="0" smtClean="0"/>
              <a:t>Download from </a:t>
            </a:r>
            <a:r>
              <a:rPr lang="da-DK" sz="1800" dirty="0" err="1" smtClean="0"/>
              <a:t>Oracle’s</a:t>
            </a:r>
            <a:r>
              <a:rPr lang="da-DK" sz="1800" dirty="0" smtClean="0"/>
              <a:t> web site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Using ADO.NET Providers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342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IDbConnection</a:t>
            </a:r>
            <a:r>
              <a:rPr lang="da-DK" sz="2000" dirty="0" smtClean="0"/>
              <a:t>			</a:t>
            </a:r>
            <a:r>
              <a:rPr lang="da-DK" sz="2000" dirty="0" err="1" smtClean="0"/>
              <a:t>Generic</a:t>
            </a:r>
            <a:r>
              <a:rPr lang="da-DK" sz="2000" dirty="0" smtClean="0"/>
              <a:t> interface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DbConnection</a:t>
            </a:r>
            <a:r>
              <a:rPr lang="da-DK" sz="1800" dirty="0" smtClean="0"/>
              <a:t>			Base </a:t>
            </a:r>
            <a:r>
              <a:rPr lang="da-DK" sz="1800" dirty="0" err="1" smtClean="0"/>
              <a:t>class</a:t>
            </a:r>
            <a:endParaRPr lang="da-DK" sz="1800" dirty="0" smtClean="0"/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lang="da-DK" sz="1800" dirty="0" smtClean="0"/>
              <a:t>			</a:t>
            </a:r>
            <a:r>
              <a:rPr lang="da-DK" sz="1800" dirty="0" err="1" smtClean="0"/>
              <a:t>SqlClient</a:t>
            </a:r>
            <a:endParaRPr lang="da-DK" sz="1800" dirty="0" smtClean="0"/>
          </a:p>
          <a:p>
            <a:endParaRPr lang="da-DK" sz="2000" dirty="0" smtClean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IDbCommand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a-DK" sz="2000" dirty="0" err="1" smtClean="0"/>
              <a:t>Generic</a:t>
            </a:r>
            <a:r>
              <a:rPr lang="da-DK" sz="2000" dirty="0" smtClean="0"/>
              <a:t> </a:t>
            </a:r>
            <a:r>
              <a:rPr lang="da-DK" sz="2000" dirty="0"/>
              <a:t>interface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DbCommand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da-DK" sz="1800" dirty="0"/>
              <a:t>Base </a:t>
            </a:r>
            <a:r>
              <a:rPr lang="da-DK" sz="1800" dirty="0" err="1" smtClean="0"/>
              <a:t>class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a-DK" sz="1800" dirty="0" err="1" smtClean="0"/>
              <a:t>SqlClient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IDataReader</a:t>
            </a:r>
            <a:r>
              <a:rPr lang="da-DK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a-DK" sz="2000" dirty="0" err="1" smtClean="0"/>
              <a:t>Generic</a:t>
            </a:r>
            <a:r>
              <a:rPr lang="da-DK" sz="2000" dirty="0" smtClean="0"/>
              <a:t> </a:t>
            </a:r>
            <a:r>
              <a:rPr lang="da-DK" sz="2000" dirty="0"/>
              <a:t>interface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DbDataReader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a-DK" sz="1800" dirty="0" smtClean="0"/>
              <a:t>Base </a:t>
            </a:r>
            <a:r>
              <a:rPr lang="da-DK" sz="1800" dirty="0" err="1"/>
              <a:t>class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da-DK" sz="1800" dirty="0" err="1" smtClean="0"/>
              <a:t>SqlClient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ADO.NET Provider Classes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15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</a:p>
          <a:p>
            <a:pPr lvl="1"/>
            <a:endParaRPr lang="da-DK" sz="1800" dirty="0" smtClean="0"/>
          </a:p>
          <a:p>
            <a:pPr lvl="1"/>
            <a:endParaRPr lang="da-DK" sz="1800" dirty="0" smtClean="0"/>
          </a:p>
          <a:p>
            <a:pPr lvl="1"/>
            <a:endParaRPr lang="da-DK" sz="1800" dirty="0"/>
          </a:p>
          <a:p>
            <a:endParaRPr lang="da-DK" sz="2200" dirty="0" smtClean="0"/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endParaRPr lang="da-DK" sz="2200" dirty="0" smtClean="0"/>
          </a:p>
          <a:p>
            <a:endParaRPr lang="da-DK" sz="2200" dirty="0"/>
          </a:p>
          <a:p>
            <a:r>
              <a:rPr lang="da-DK" sz="2200" dirty="0" smtClean="0"/>
              <a:t>Connection </a:t>
            </a:r>
            <a:r>
              <a:rPr lang="da-DK" sz="2200" dirty="0" err="1" smtClean="0"/>
              <a:t>string</a:t>
            </a:r>
            <a:r>
              <a:rPr lang="da-DK" sz="2200" dirty="0" smtClean="0"/>
              <a:t> </a:t>
            </a:r>
            <a:r>
              <a:rPr lang="da-DK" sz="2200" dirty="0" err="1" smtClean="0"/>
              <a:t>can</a:t>
            </a:r>
            <a:r>
              <a:rPr lang="da-DK" sz="2200" dirty="0" smtClean="0"/>
              <a:t> </a:t>
            </a:r>
            <a:r>
              <a:rPr lang="da-DK" sz="2200" dirty="0" err="1" smtClean="0"/>
              <a:t>be</a:t>
            </a:r>
            <a:r>
              <a:rPr lang="da-DK" sz="2200" dirty="0" smtClean="0"/>
              <a:t> </a:t>
            </a:r>
            <a:r>
              <a:rPr lang="da-DK" sz="2200" dirty="0" err="1" smtClean="0"/>
              <a:t>read</a:t>
            </a:r>
            <a:r>
              <a:rPr lang="da-DK" sz="2200" dirty="0" smtClean="0"/>
              <a:t> from </a:t>
            </a:r>
            <a:r>
              <a:rPr lang="da-DK" sz="2200" dirty="0" err="1" smtClean="0"/>
              <a:t>configuration</a:t>
            </a:r>
            <a:r>
              <a:rPr lang="da-DK" sz="2200" dirty="0" smtClean="0"/>
              <a:t> file</a:t>
            </a:r>
            <a:endParaRPr lang="da-DK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332" y="2970160"/>
            <a:ext cx="8097416" cy="23083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string </a:t>
            </a:r>
            <a:r>
              <a:rPr lang="en-US" dirty="0" err="1" smtClean="0">
                <a:latin typeface="Consolas" pitchFamily="49" charset="0"/>
              </a:rPr>
              <a:t>cs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</a:rPr>
              <a:t>@"</a:t>
            </a:r>
            <a:r>
              <a:rPr lang="en-US" dirty="0">
                <a:latin typeface="Consolas" pitchFamily="49" charset="0"/>
              </a:rPr>
              <a:t>data source=</a:t>
            </a:r>
            <a:r>
              <a:rPr lang="en-US" dirty="0" err="1">
                <a:latin typeface="Consolas" pitchFamily="49" charset="0"/>
              </a:rPr>
              <a:t>localhost</a:t>
            </a:r>
            <a:r>
              <a:rPr lang="en-US" dirty="0">
                <a:latin typeface="Consolas" pitchFamily="49" charset="0"/>
              </a:rPr>
              <a:t>; Integrated </a:t>
            </a:r>
            <a:r>
              <a:rPr lang="en-US" dirty="0" smtClean="0">
                <a:latin typeface="Consolas" pitchFamily="49" charset="0"/>
              </a:rPr>
              <a:t>Security=SSPI</a:t>
            </a:r>
            <a:r>
              <a:rPr lang="en-US" dirty="0">
                <a:latin typeface="Consolas" pitchFamily="49" charset="0"/>
              </a:rPr>
              <a:t>; </a:t>
            </a:r>
            <a:r>
              <a:rPr lang="en-US" dirty="0" smtClean="0">
                <a:latin typeface="Consolas" pitchFamily="49" charset="0"/>
              </a:rPr>
              <a:t> 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Database=...;";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using( </a:t>
            </a:r>
            <a:r>
              <a:rPr lang="en-US" b="1" dirty="0" err="1">
                <a:latin typeface="Consolas" pitchFamily="49" charset="0"/>
              </a:rPr>
              <a:t>SqlConnection</a:t>
            </a:r>
            <a:r>
              <a:rPr lang="en-US" b="1" dirty="0">
                <a:latin typeface="Consolas" pitchFamily="49" charset="0"/>
              </a:rPr>
              <a:t> connection = new </a:t>
            </a:r>
            <a:r>
              <a:rPr lang="en-US" b="1" dirty="0" err="1">
                <a:latin typeface="Consolas" pitchFamily="49" charset="0"/>
              </a:rPr>
              <a:t>SqlConnection</a:t>
            </a:r>
            <a:r>
              <a:rPr lang="en-US" b="1" dirty="0">
                <a:latin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</a:rPr>
              <a:t>cs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) 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b="1" dirty="0" err="1" smtClean="0">
                <a:latin typeface="Consolas" pitchFamily="49" charset="0"/>
              </a:rPr>
              <a:t>connection.Open</a:t>
            </a:r>
            <a:r>
              <a:rPr lang="en-US" b="1" dirty="0">
                <a:latin typeface="Consolas" pitchFamily="49" charset="0"/>
              </a:rPr>
              <a:t>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// </a:t>
            </a:r>
            <a:r>
              <a:rPr lang="en-US" dirty="0">
                <a:latin typeface="Consolas" pitchFamily="49" charset="0"/>
              </a:rPr>
              <a:t>...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0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CommandText</a:t>
            </a:r>
            <a:endParaRPr lang="da-DK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CommandType</a:t>
            </a:r>
            <a:endParaRPr lang="da-DK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ExecuteScalar</a:t>
            </a:r>
            <a:r>
              <a:rPr lang="da-DK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ExecuteNonQuery</a:t>
            </a:r>
            <a:r>
              <a:rPr lang="da-DK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a-DK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ExecuteReader</a:t>
            </a:r>
            <a:r>
              <a:rPr lang="da-DK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da-DK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da-DK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2000" b="1" dirty="0" err="1" smtClean="0">
                <a:cs typeface="Consolas" panose="020B0609020204030204" pitchFamily="49" charset="0"/>
              </a:rPr>
              <a:t>Exam</a:t>
            </a:r>
            <a:r>
              <a:rPr lang="da-DK" sz="2000" b="1" dirty="0" smtClean="0">
                <a:cs typeface="Consolas" panose="020B0609020204030204" pitchFamily="49" charset="0"/>
              </a:rPr>
              <a:t> tip: </a:t>
            </a:r>
            <a:r>
              <a:rPr lang="da-DK" sz="2000" b="1" dirty="0" err="1" smtClean="0">
                <a:cs typeface="Consolas" panose="020B0609020204030204" pitchFamily="49" charset="0"/>
              </a:rPr>
              <a:t>Remember</a:t>
            </a:r>
            <a:r>
              <a:rPr lang="da-DK" sz="2000" b="1" dirty="0" smtClean="0">
                <a:cs typeface="Consolas" panose="020B0609020204030204" pitchFamily="49" charset="0"/>
              </a:rPr>
              <a:t> to open </a:t>
            </a:r>
            <a:r>
              <a:rPr lang="da-DK" sz="2000" b="1" dirty="0" err="1" smtClean="0">
                <a:cs typeface="Consolas" panose="020B0609020204030204" pitchFamily="49" charset="0"/>
              </a:rPr>
              <a:t>connection</a:t>
            </a:r>
            <a:r>
              <a:rPr lang="da-DK" sz="2000" b="1" dirty="0" smtClean="0">
                <a:cs typeface="Consolas" panose="020B0609020204030204" pitchFamily="49" charset="0"/>
              </a:rPr>
              <a:t> </a:t>
            </a:r>
            <a:r>
              <a:rPr lang="da-DK" sz="2000" b="1" dirty="0" err="1" smtClean="0">
                <a:cs typeface="Consolas" panose="020B0609020204030204" pitchFamily="49" charset="0"/>
              </a:rPr>
              <a:t>first</a:t>
            </a:r>
            <a:r>
              <a:rPr lang="da-DK" sz="2000" b="1" dirty="0" smtClean="0">
                <a:cs typeface="Consolas" panose="020B0609020204030204" pitchFamily="49" charset="0"/>
              </a:rPr>
              <a:t>!</a:t>
            </a:r>
          </a:p>
          <a:p>
            <a:pPr lvl="1"/>
            <a:endParaRPr lang="da-DK" sz="1800" b="1" dirty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3076" y="3385658"/>
            <a:ext cx="8097416" cy="2031325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nsolas" pitchFamily="49" charset="0"/>
              </a:rPr>
              <a:t>SqlCommand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command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connection.</a:t>
            </a:r>
            <a:r>
              <a:rPr lang="en-US" b="1" dirty="0" err="1">
                <a:latin typeface="Consolas" pitchFamily="49" charset="0"/>
              </a:rPr>
              <a:t>CreateCommand</a:t>
            </a:r>
            <a:r>
              <a:rPr lang="en-US" b="1" dirty="0">
                <a:latin typeface="Consolas" pitchFamily="49" charset="0"/>
              </a:rPr>
              <a:t>();</a:t>
            </a:r>
          </a:p>
          <a:p>
            <a:r>
              <a:rPr lang="en-US" b="1" dirty="0" err="1" smtClean="0">
                <a:latin typeface="Consolas" pitchFamily="49" charset="0"/>
              </a:rPr>
              <a:t>command.CommandType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 err="1">
                <a:latin typeface="Consolas" pitchFamily="49" charset="0"/>
              </a:rPr>
              <a:t>CommandType.Text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 err="1" smtClean="0">
                <a:latin typeface="Consolas" pitchFamily="49" charset="0"/>
              </a:rPr>
              <a:t>command.CommandText</a:t>
            </a:r>
            <a:r>
              <a:rPr lang="en-US" b="1" dirty="0" smtClean="0">
                <a:latin typeface="Consolas" pitchFamily="49" charset="0"/>
              </a:rPr>
              <a:t> =</a:t>
            </a:r>
            <a:br>
              <a:rPr lang="en-US" b="1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   "</a:t>
            </a:r>
            <a:r>
              <a:rPr lang="en-US" b="1" dirty="0">
                <a:latin typeface="Consolas" pitchFamily="49" charset="0"/>
              </a:rPr>
              <a:t>UPDATE People SET </a:t>
            </a:r>
            <a:r>
              <a:rPr lang="en-US" b="1" dirty="0" err="1">
                <a:latin typeface="Consolas" pitchFamily="49" charset="0"/>
              </a:rPr>
              <a:t>FirstName</a:t>
            </a:r>
            <a:r>
              <a:rPr lang="en-US" b="1" dirty="0">
                <a:latin typeface="Consolas" pitchFamily="49" charset="0"/>
              </a:rPr>
              <a:t> = '</a:t>
            </a:r>
            <a:r>
              <a:rPr lang="en-US" b="1" dirty="0" err="1">
                <a:latin typeface="Consolas" pitchFamily="49" charset="0"/>
              </a:rPr>
              <a:t>Hidi</a:t>
            </a:r>
            <a:r>
              <a:rPr lang="en-US" b="1" dirty="0">
                <a:latin typeface="Consolas" pitchFamily="49" charset="0"/>
              </a:rPr>
              <a:t>' WHERE Id = 7";</a:t>
            </a:r>
          </a:p>
          <a:p>
            <a:r>
              <a:rPr lang="en-US" dirty="0" err="1" smtClean="0">
                <a:latin typeface="Consolas" pitchFamily="49" charset="0"/>
              </a:rPr>
              <a:t>connection.Open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count = </a:t>
            </a:r>
            <a:r>
              <a:rPr lang="en-US" b="1" dirty="0" err="1">
                <a:latin typeface="Consolas" pitchFamily="49" charset="0"/>
              </a:rPr>
              <a:t>command.ExecuteNonQuery</a:t>
            </a:r>
            <a:r>
              <a:rPr lang="en-US" b="1" dirty="0">
                <a:latin typeface="Consolas" pitchFamily="49" charset="0"/>
              </a:rPr>
              <a:t>();</a:t>
            </a:r>
            <a:endParaRPr lang="da-DK" b="1" kern="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Provides forward-</a:t>
            </a:r>
            <a:r>
              <a:rPr lang="da-DK" sz="2000" dirty="0" err="1" smtClean="0"/>
              <a:t>only</a:t>
            </a:r>
            <a:r>
              <a:rPr lang="da-DK" sz="2000" dirty="0" smtClean="0"/>
              <a:t>, </a:t>
            </a:r>
            <a:r>
              <a:rPr lang="da-DK" sz="2000" dirty="0" err="1" smtClean="0"/>
              <a:t>read-only</a:t>
            </a:r>
            <a:r>
              <a:rPr lang="da-DK" sz="2000" dirty="0" smtClean="0"/>
              <a:t> server side cursor</a:t>
            </a:r>
            <a:endParaRPr lang="da-DK" sz="1800" dirty="0"/>
          </a:p>
          <a:p>
            <a:r>
              <a:rPr lang="da-DK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endParaRPr lang="da-DK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</a:p>
          <a:p>
            <a:pPr lvl="1"/>
            <a:r>
              <a:rPr lang="da-DK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NextResult</a:t>
            </a:r>
            <a:r>
              <a:rPr lang="da-DK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SqlDataReader</a:t>
            </a:r>
            <a:endParaRPr lang="da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20" y="2937747"/>
            <a:ext cx="8097416" cy="313932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using 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b="1" dirty="0" err="1">
                <a:latin typeface="Consolas" pitchFamily="49" charset="0"/>
              </a:rPr>
              <a:t>SqlDataReader</a:t>
            </a:r>
            <a:r>
              <a:rPr lang="en-US" b="1" dirty="0">
                <a:latin typeface="Consolas" pitchFamily="49" charset="0"/>
              </a:rPr>
              <a:t> reader = </a:t>
            </a:r>
            <a:r>
              <a:rPr lang="en-US" b="1" dirty="0" err="1">
                <a:latin typeface="Consolas" pitchFamily="49" charset="0"/>
              </a:rPr>
              <a:t>command.ExecuteReader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>
                <a:latin typeface="Consolas" pitchFamily="49" charset="0"/>
              </a:rPr>
              <a:t> )</a:t>
            </a:r>
          </a:p>
          <a:p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while( </a:t>
            </a:r>
            <a:r>
              <a:rPr lang="en-US" b="1" dirty="0" err="1">
                <a:latin typeface="Consolas" pitchFamily="49" charset="0"/>
              </a:rPr>
              <a:t>reader.Read</a:t>
            </a:r>
            <a:r>
              <a:rPr lang="en-US" b="1" dirty="0">
                <a:latin typeface="Consolas" pitchFamily="49" charset="0"/>
              </a:rPr>
              <a:t>() 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{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err="1" smtClean="0">
                <a:latin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</a:rPr>
              <a:t>         </a:t>
            </a:r>
            <a:r>
              <a:rPr lang="en-US" dirty="0" err="1" smtClean="0">
                <a:latin typeface="Consolas" pitchFamily="49" charset="0"/>
              </a:rPr>
              <a:t>string.Format</a:t>
            </a:r>
            <a:r>
              <a:rPr lang="en-US" dirty="0">
                <a:latin typeface="Consolas" pitchFamily="49" charset="0"/>
              </a:rPr>
              <a:t>( "{0}: {1} {2</a:t>
            </a:r>
            <a:r>
              <a:rPr lang="en-US" dirty="0" smtClean="0">
                <a:latin typeface="Consolas" pitchFamily="49" charset="0"/>
              </a:rPr>
              <a:t>} ",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  </a:t>
            </a:r>
            <a:r>
              <a:rPr lang="en-US" b="1" dirty="0" smtClean="0">
                <a:latin typeface="Consolas" pitchFamily="49" charset="0"/>
              </a:rPr>
              <a:t>reader</a:t>
            </a:r>
            <a:r>
              <a:rPr lang="en-US" b="1" dirty="0">
                <a:latin typeface="Consolas" pitchFamily="49" charset="0"/>
              </a:rPr>
              <a:t>[ "id" ],</a:t>
            </a:r>
          </a:p>
          <a:p>
            <a:r>
              <a:rPr lang="en-US" b="1" dirty="0" smtClean="0">
                <a:latin typeface="Consolas" pitchFamily="49" charset="0"/>
              </a:rPr>
              <a:t>           reader</a:t>
            </a:r>
            <a:r>
              <a:rPr lang="en-US" b="1" dirty="0">
                <a:latin typeface="Consolas" pitchFamily="49" charset="0"/>
              </a:rPr>
              <a:t>[ "</a:t>
            </a:r>
            <a:r>
              <a:rPr lang="en-US" b="1" dirty="0" err="1">
                <a:latin typeface="Consolas" pitchFamily="49" charset="0"/>
              </a:rPr>
              <a:t>FirstName</a:t>
            </a:r>
            <a:r>
              <a:rPr lang="en-US" b="1" dirty="0">
                <a:latin typeface="Consolas" pitchFamily="49" charset="0"/>
              </a:rPr>
              <a:t>" ],</a:t>
            </a:r>
          </a:p>
          <a:p>
            <a:r>
              <a:rPr lang="en-US" b="1" dirty="0" smtClean="0">
                <a:latin typeface="Consolas" pitchFamily="49" charset="0"/>
              </a:rPr>
              <a:t>           reader</a:t>
            </a:r>
            <a:r>
              <a:rPr lang="en-US" b="1" dirty="0">
                <a:latin typeface="Consolas" pitchFamily="49" charset="0"/>
              </a:rPr>
              <a:t>[ "</a:t>
            </a:r>
            <a:r>
              <a:rPr lang="en-US" b="1" dirty="0" err="1">
                <a:latin typeface="Consolas" pitchFamily="49" charset="0"/>
              </a:rPr>
              <a:t>LastName</a:t>
            </a:r>
            <a:r>
              <a:rPr lang="en-US" b="1" dirty="0">
                <a:latin typeface="Consolas" pitchFamily="49" charset="0"/>
              </a:rPr>
              <a:t>" </a:t>
            </a:r>
            <a:r>
              <a:rPr lang="en-US" b="1" dirty="0" smtClean="0">
                <a:latin typeface="Consolas" pitchFamily="49" charset="0"/>
              </a:rPr>
              <a:t>] </a:t>
            </a:r>
            <a:r>
              <a:rPr lang="en-US" dirty="0" smtClean="0">
                <a:latin typeface="Consolas" pitchFamily="49" charset="0"/>
              </a:rPr>
              <a:t>) );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da-DK" kern="0" dirty="0" smtClean="0">
              <a:latin typeface="Consolas" pitchFamily="49" charset="0"/>
            </a:endParaRPr>
          </a:p>
        </p:txBody>
      </p:sp>
      <p:pic>
        <p:nvPicPr>
          <p:cNvPr id="4" name="Picture 3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8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Connected</a:t>
            </a:r>
            <a:r>
              <a:rPr lang="da-DK" dirty="0" smtClean="0"/>
              <a:t> Access</a:t>
            </a:r>
          </a:p>
          <a:p>
            <a:r>
              <a:rPr lang="da-D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Disconnected</a:t>
            </a:r>
            <a:r>
              <a:rPr lang="da-D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</a:t>
            </a:r>
          </a:p>
          <a:p>
            <a:r>
              <a:rPr lang="da-DK" dirty="0" smtClean="0"/>
              <a:t>LINQ to XML</a:t>
            </a:r>
          </a:p>
          <a:p>
            <a:pPr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355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000" dirty="0" smtClean="0"/>
              <a:t>The de-facto standard for </a:t>
            </a:r>
            <a:r>
              <a:rPr lang="da-DK" sz="2000" dirty="0" err="1" smtClean="0"/>
              <a:t>disconnected</a:t>
            </a:r>
            <a:r>
              <a:rPr lang="da-DK" sz="2000" dirty="0" smtClean="0"/>
              <a:t> data </a:t>
            </a:r>
            <a:r>
              <a:rPr lang="da-DK" sz="2000" dirty="0" err="1" smtClean="0"/>
              <a:t>access</a:t>
            </a:r>
            <a:r>
              <a:rPr lang="da-DK" sz="2000" dirty="0" smtClean="0"/>
              <a:t> </a:t>
            </a:r>
            <a:r>
              <a:rPr lang="da-DK" sz="2000" dirty="0" err="1" smtClean="0"/>
              <a:t>providing</a:t>
            </a:r>
            <a:endParaRPr lang="da-DK" sz="2000" dirty="0" smtClean="0"/>
          </a:p>
          <a:p>
            <a:pPr lvl="1"/>
            <a:r>
              <a:rPr lang="da-DK" sz="1800" dirty="0" err="1" smtClean="0"/>
              <a:t>Entity</a:t>
            </a:r>
            <a:r>
              <a:rPr lang="da-DK" sz="1800" dirty="0" smtClean="0"/>
              <a:t> Data Models (EDM)</a:t>
            </a:r>
          </a:p>
          <a:p>
            <a:pPr lvl="1"/>
            <a:r>
              <a:rPr lang="da-DK" sz="1800" dirty="0" err="1" smtClean="0"/>
              <a:t>Entity</a:t>
            </a:r>
            <a:r>
              <a:rPr lang="da-DK" sz="1800" dirty="0" smtClean="0"/>
              <a:t> SQL</a:t>
            </a:r>
          </a:p>
          <a:p>
            <a:pPr lvl="1"/>
            <a:r>
              <a:rPr lang="da-DK" sz="1800" dirty="0" smtClean="0"/>
              <a:t>Object Services</a:t>
            </a:r>
          </a:p>
          <a:p>
            <a:pPr lvl="1"/>
            <a:endParaRPr lang="da-DK" sz="1800" dirty="0"/>
          </a:p>
          <a:p>
            <a:r>
              <a:rPr lang="da-DK" sz="2000" dirty="0" smtClean="0"/>
              <a:t>It supports</a:t>
            </a:r>
          </a:p>
          <a:p>
            <a:pPr lvl="1"/>
            <a:r>
              <a:rPr lang="da-DK" sz="1800" dirty="0" smtClean="0"/>
              <a:t>Writing </a:t>
            </a:r>
            <a:r>
              <a:rPr lang="da-DK" sz="1800" dirty="0" err="1" smtClean="0"/>
              <a:t>code</a:t>
            </a:r>
            <a:r>
              <a:rPr lang="da-DK" sz="1800" dirty="0" smtClean="0"/>
              <a:t> </a:t>
            </a:r>
            <a:r>
              <a:rPr lang="da-DK" sz="1800" dirty="0" err="1" smtClean="0"/>
              <a:t>against</a:t>
            </a:r>
            <a:r>
              <a:rPr lang="da-DK" sz="1800" dirty="0" smtClean="0"/>
              <a:t> a </a:t>
            </a:r>
            <a:r>
              <a:rPr lang="da-DK" sz="1800" dirty="0" err="1" smtClean="0"/>
              <a:t>conceptual</a:t>
            </a:r>
            <a:r>
              <a:rPr lang="da-DK" sz="1800" dirty="0" smtClean="0"/>
              <a:t> model</a:t>
            </a:r>
          </a:p>
          <a:p>
            <a:pPr lvl="1"/>
            <a:r>
              <a:rPr lang="da-DK" sz="1800" dirty="0" smtClean="0"/>
              <a:t>Type-</a:t>
            </a:r>
            <a:r>
              <a:rPr lang="da-DK" sz="1800" dirty="0" err="1" smtClean="0"/>
              <a:t>safe</a:t>
            </a:r>
            <a:r>
              <a:rPr lang="da-DK" sz="1800" dirty="0" smtClean="0"/>
              <a:t> data </a:t>
            </a:r>
            <a:r>
              <a:rPr lang="da-DK" sz="1800" dirty="0" err="1" smtClean="0"/>
              <a:t>access</a:t>
            </a:r>
            <a:endParaRPr lang="da-DK" sz="1800" dirty="0" smtClean="0"/>
          </a:p>
          <a:p>
            <a:pPr lvl="1"/>
            <a:r>
              <a:rPr lang="da-DK" sz="1800" dirty="0" err="1" smtClean="0"/>
              <a:t>Robustness</a:t>
            </a:r>
            <a:r>
              <a:rPr lang="da-DK" sz="1800" dirty="0" smtClean="0"/>
              <a:t> and </a:t>
            </a:r>
            <a:r>
              <a:rPr lang="da-DK" sz="1800" dirty="0" err="1" smtClean="0"/>
              <a:t>indepedance</a:t>
            </a:r>
            <a:r>
              <a:rPr lang="da-DK" sz="1800" dirty="0" smtClean="0"/>
              <a:t> </a:t>
            </a:r>
            <a:r>
              <a:rPr lang="da-DK" sz="1800" dirty="0" err="1" smtClean="0"/>
              <a:t>across</a:t>
            </a:r>
            <a:r>
              <a:rPr lang="da-DK" sz="1800" dirty="0" smtClean="0"/>
              <a:t> </a:t>
            </a:r>
            <a:r>
              <a:rPr lang="da-DK" sz="1800" dirty="0" err="1" smtClean="0"/>
              <a:t>storage</a:t>
            </a:r>
            <a:r>
              <a:rPr lang="da-DK" sz="1800" dirty="0" smtClean="0"/>
              <a:t> systems</a:t>
            </a:r>
          </a:p>
          <a:p>
            <a:pPr lvl="1"/>
            <a:r>
              <a:rPr lang="da-DK" sz="1800" dirty="0" err="1" smtClean="0"/>
              <a:t>Maintainability</a:t>
            </a:r>
            <a:endParaRPr lang="da-DK" sz="1800" dirty="0" smtClean="0"/>
          </a:p>
          <a:p>
            <a:pPr lvl="1"/>
            <a:endParaRPr lang="da-DK" sz="1800" dirty="0"/>
          </a:p>
          <a:p>
            <a:r>
              <a:rPr lang="da-DK" sz="2200" dirty="0" smtClean="0"/>
              <a:t>Tools and </a:t>
            </a:r>
            <a:r>
              <a:rPr lang="da-DK" sz="2200" dirty="0" err="1" smtClean="0"/>
              <a:t>wizards</a:t>
            </a:r>
            <a:r>
              <a:rPr lang="da-DK" sz="2200" dirty="0" smtClean="0"/>
              <a:t> </a:t>
            </a:r>
            <a:r>
              <a:rPr lang="da-DK" sz="2200" dirty="0" err="1" smtClean="0"/>
              <a:t>supporting</a:t>
            </a:r>
            <a:endParaRPr lang="da-DK" sz="2200" dirty="0" smtClean="0"/>
          </a:p>
          <a:p>
            <a:pPr lvl="1"/>
            <a:r>
              <a:rPr lang="da-DK" sz="1800" dirty="0" smtClean="0"/>
              <a:t>Database-</a:t>
            </a:r>
            <a:r>
              <a:rPr lang="da-DK" sz="1800" dirty="0" err="1" smtClean="0"/>
              <a:t>first</a:t>
            </a:r>
            <a:r>
              <a:rPr lang="da-DK" sz="1800" dirty="0" smtClean="0"/>
              <a:t> design</a:t>
            </a:r>
          </a:p>
          <a:p>
            <a:pPr lvl="1"/>
            <a:r>
              <a:rPr lang="da-DK" sz="1800" dirty="0" smtClean="0"/>
              <a:t>Code-</a:t>
            </a:r>
            <a:r>
              <a:rPr lang="da-DK" sz="1800" dirty="0" err="1" smtClean="0"/>
              <a:t>first</a:t>
            </a:r>
            <a:r>
              <a:rPr lang="da-DK" sz="1800" dirty="0" smtClean="0"/>
              <a:t> design</a:t>
            </a:r>
            <a:endParaRPr lang="da-DK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ADO.NET </a:t>
            </a:r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  <a:endParaRPr lang="da-DK" dirty="0"/>
          </a:p>
        </p:txBody>
      </p:sp>
      <p:pic>
        <p:nvPicPr>
          <p:cNvPr id="5" name="Picture 4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9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13959</TotalTime>
  <Words>656</Words>
  <Application>Microsoft Macintosh PowerPoint</Application>
  <PresentationFormat>On-screen Show (4:3)</PresentationFormat>
  <Paragraphs>235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Consolas</vt:lpstr>
      <vt:lpstr>Segoe UI Light</vt:lpstr>
      <vt:lpstr>Wingdings 2</vt:lpstr>
      <vt:lpstr>Wingdings 3</vt:lpstr>
      <vt:lpstr>Arial</vt:lpstr>
      <vt:lpstr>Concourse</vt:lpstr>
      <vt:lpstr>Module 17  ”Accessing Data” </vt:lpstr>
      <vt:lpstr>Agenda</vt:lpstr>
      <vt:lpstr>Using ADO.NET Providers</vt:lpstr>
      <vt:lpstr>ADO.NET Provider Classes</vt:lpstr>
      <vt:lpstr>SqlConnection</vt:lpstr>
      <vt:lpstr>SqlCommand</vt:lpstr>
      <vt:lpstr>SqlDataReader</vt:lpstr>
      <vt:lpstr>Agenda</vt:lpstr>
      <vt:lpstr>ADO.NET Entity Framework</vt:lpstr>
      <vt:lpstr>Querying and Updating Data</vt:lpstr>
      <vt:lpstr>Customizing Classes</vt:lpstr>
      <vt:lpstr>Agenda</vt:lpstr>
      <vt:lpstr>Introducing LINQ to XML</vt:lpstr>
      <vt:lpstr>XDocument</vt:lpstr>
      <vt:lpstr>Querying with LINQ to XML</vt:lpstr>
      <vt:lpstr>Transforming XML to Objects</vt:lpstr>
      <vt:lpstr>Summary</vt:lpstr>
      <vt:lpstr>Question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17 - Accessing Data</dc:subject>
  <dc:creator>Jesper Gulmann Henriksen</dc:creator>
  <cp:lastModifiedBy>Martin Esmann</cp:lastModifiedBy>
  <cp:revision>2293</cp:revision>
  <dcterms:created xsi:type="dcterms:W3CDTF">2009-04-01T20:01:27Z</dcterms:created>
  <dcterms:modified xsi:type="dcterms:W3CDTF">2017-05-13T14:46:22Z</dcterms:modified>
</cp:coreProperties>
</file>