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1413" r:id="rId3"/>
    <p:sldId id="1396" r:id="rId4"/>
    <p:sldId id="1397" r:id="rId5"/>
    <p:sldId id="1414" r:id="rId6"/>
    <p:sldId id="1398" r:id="rId7"/>
    <p:sldId id="1399" r:id="rId8"/>
    <p:sldId id="1400" r:id="rId9"/>
    <p:sldId id="1415" r:id="rId10"/>
    <p:sldId id="1401" r:id="rId11"/>
    <p:sldId id="1402" r:id="rId12"/>
    <p:sldId id="1403" r:id="rId13"/>
    <p:sldId id="1416" r:id="rId14"/>
    <p:sldId id="1404" r:id="rId15"/>
    <p:sldId id="1405" r:id="rId16"/>
    <p:sldId id="1406" r:id="rId17"/>
    <p:sldId id="1407" r:id="rId18"/>
    <p:sldId id="1408" r:id="rId19"/>
    <p:sldId id="1417" r:id="rId20"/>
    <p:sldId id="1409" r:id="rId21"/>
    <p:sldId id="1410" r:id="rId22"/>
    <p:sldId id="1411" r:id="rId23"/>
    <p:sldId id="1412" r:id="rId24"/>
    <p:sldId id="1418" r:id="rId25"/>
    <p:sldId id="1394" r:id="rId26"/>
    <p:sldId id="741" r:id="rId27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8043" autoAdjust="0"/>
  </p:normalViewPr>
  <p:slideViewPr>
    <p:cSldViewPr>
      <p:cViewPr varScale="1">
        <p:scale>
          <a:sx n="87" d="100"/>
          <a:sy n="87" d="100"/>
        </p:scale>
        <p:origin x="2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34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71" y="5050284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18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Cryptography”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Usually</a:t>
            </a:r>
            <a:r>
              <a:rPr lang="da-DK" sz="2000" dirty="0" smtClean="0"/>
              <a:t> </a:t>
            </a:r>
            <a:r>
              <a:rPr lang="da-DK" sz="2000" dirty="0" err="1" smtClean="0"/>
              <a:t>much</a:t>
            </a:r>
            <a:r>
              <a:rPr lang="da-DK" sz="2000" dirty="0" smtClean="0"/>
              <a:t> </a:t>
            </a:r>
            <a:r>
              <a:rPr lang="da-DK" sz="2000" dirty="0" err="1" smtClean="0"/>
              <a:t>slower</a:t>
            </a:r>
            <a:r>
              <a:rPr lang="da-DK" sz="2000" dirty="0" smtClean="0"/>
              <a:t> but </a:t>
            </a:r>
            <a:r>
              <a:rPr lang="da-DK" sz="2000" dirty="0" err="1" smtClean="0"/>
              <a:t>safer</a:t>
            </a:r>
            <a:r>
              <a:rPr lang="da-DK" sz="2000" dirty="0" smtClean="0"/>
              <a:t> </a:t>
            </a:r>
            <a:r>
              <a:rPr lang="da-DK" sz="2000" dirty="0" err="1" smtClean="0"/>
              <a:t>than</a:t>
            </a:r>
            <a:r>
              <a:rPr lang="da-DK" sz="2000" dirty="0" smtClean="0"/>
              <a:t> </a:t>
            </a:r>
            <a:r>
              <a:rPr lang="da-DK" sz="2000" dirty="0" err="1" smtClean="0"/>
              <a:t>symmetric</a:t>
            </a:r>
            <a:r>
              <a:rPr lang="da-DK" sz="2000" dirty="0" smtClean="0"/>
              <a:t> versions</a:t>
            </a:r>
          </a:p>
          <a:p>
            <a:r>
              <a:rPr lang="da-DK" sz="2000" dirty="0" smtClean="0"/>
              <a:t>Public </a:t>
            </a:r>
            <a:r>
              <a:rPr lang="da-DK" sz="2000" dirty="0" err="1" smtClean="0"/>
              <a:t>key</a:t>
            </a:r>
            <a:r>
              <a:rPr lang="da-DK" sz="2000" dirty="0" smtClean="0"/>
              <a:t> must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exchanged</a:t>
            </a:r>
            <a:r>
              <a:rPr lang="da-DK" sz="2000" dirty="0" smtClean="0"/>
              <a:t> </a:t>
            </a:r>
            <a:r>
              <a:rPr lang="da-DK" sz="2000" dirty="0" err="1" smtClean="0"/>
              <a:t>upfront</a:t>
            </a:r>
            <a:r>
              <a:rPr lang="da-DK" sz="2000" dirty="0" smtClean="0"/>
              <a:t> for Sender to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able</a:t>
            </a:r>
            <a:r>
              <a:rPr lang="da-DK" sz="2000" dirty="0" smtClean="0"/>
              <a:t> to </a:t>
            </a:r>
            <a:r>
              <a:rPr lang="da-DK" sz="2000" dirty="0" err="1" smtClean="0"/>
              <a:t>encrypt</a:t>
            </a:r>
            <a:r>
              <a:rPr lang="da-DK" sz="2000" dirty="0" smtClean="0"/>
              <a:t> to Receiver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Asymmetric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r>
              <a:rPr lang="da-DK" sz="2000" dirty="0" smtClean="0"/>
              <a:t> </a:t>
            </a:r>
            <a:r>
              <a:rPr lang="da-DK" sz="2000" dirty="0" err="1" smtClean="0"/>
              <a:t>include</a:t>
            </a:r>
            <a:endParaRPr lang="da-DK" sz="2000" dirty="0" smtClean="0"/>
          </a:p>
          <a:p>
            <a:pPr lvl="1"/>
            <a:r>
              <a:rPr lang="da-DK" sz="1800" dirty="0" smtClean="0"/>
              <a:t>RSA			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RSACryptoServiceProvider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/>
              <a:t>Digital </a:t>
            </a:r>
            <a:r>
              <a:rPr lang="da-DK" sz="1800" dirty="0" err="1" smtClean="0"/>
              <a:t>Signature</a:t>
            </a:r>
            <a:r>
              <a:rPr lang="da-DK" sz="1800" dirty="0" smtClean="0"/>
              <a:t> </a:t>
            </a:r>
            <a:r>
              <a:rPr lang="da-DK" sz="1800" dirty="0" err="1" smtClean="0"/>
              <a:t>Algorithm</a:t>
            </a:r>
            <a:r>
              <a:rPr lang="da-DK" sz="1800" dirty="0" smtClean="0"/>
              <a:t>	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DSACryptoServiceProvider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/>
          </a:p>
          <a:p>
            <a:r>
              <a:rPr lang="da-DK" sz="2000" dirty="0" err="1" smtClean="0"/>
              <a:t>Asymmetric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endParaRPr lang="da-DK" sz="2000" dirty="0" smtClean="0"/>
          </a:p>
          <a:p>
            <a:pPr lvl="1"/>
            <a:r>
              <a:rPr lang="da-DK" sz="1800" dirty="0" err="1" smtClean="0"/>
              <a:t>Derive</a:t>
            </a:r>
            <a:r>
              <a:rPr lang="da-DK" sz="1800" dirty="0" smtClean="0"/>
              <a:t> from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AsymmetricAlgorithm</a:t>
            </a:r>
            <a:r>
              <a:rPr lang="da-DK" sz="1800" dirty="0" smtClean="0"/>
              <a:t> </a:t>
            </a:r>
            <a:r>
              <a:rPr lang="da-DK" sz="1800" dirty="0" err="1" smtClean="0"/>
              <a:t>class</a:t>
            </a:r>
            <a:endParaRPr lang="da-DK" sz="18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Asymmetric</a:t>
            </a:r>
            <a:r>
              <a:rPr lang="da-DK" dirty="0" smtClean="0"/>
              <a:t> </a:t>
            </a:r>
            <a:r>
              <a:rPr lang="da-DK" dirty="0" err="1" smtClean="0"/>
              <a:t>Algorithms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76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Asymmetric</a:t>
            </a:r>
            <a:r>
              <a:rPr lang="da-DK" sz="2000" dirty="0" smtClean="0"/>
              <a:t> </a:t>
            </a:r>
            <a:r>
              <a:rPr lang="da-DK" sz="2000" dirty="0" err="1" smtClean="0"/>
              <a:t>keys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much</a:t>
            </a:r>
            <a:r>
              <a:rPr lang="da-DK" sz="2000" dirty="0" smtClean="0"/>
              <a:t> more </a:t>
            </a:r>
            <a:r>
              <a:rPr lang="da-DK" sz="2000" dirty="0" err="1" smtClean="0"/>
              <a:t>complex</a:t>
            </a:r>
            <a:endParaRPr lang="da-DK" sz="2000" dirty="0" smtClean="0"/>
          </a:p>
          <a:p>
            <a:pPr lvl="1"/>
            <a:r>
              <a:rPr lang="da-DK" sz="1800" dirty="0" smtClean="0"/>
              <a:t>RSA supports </a:t>
            </a:r>
            <a:r>
              <a:rPr lang="da-DK" sz="1800" dirty="0" err="1" smtClean="0"/>
              <a:t>stored</a:t>
            </a:r>
            <a:r>
              <a:rPr lang="da-DK" sz="1800" dirty="0" smtClean="0"/>
              <a:t> </a:t>
            </a:r>
            <a:r>
              <a:rPr lang="da-DK" sz="1800" dirty="0" err="1" smtClean="0"/>
              <a:t>with</a:t>
            </a:r>
            <a:r>
              <a:rPr lang="da-DK" sz="1800" dirty="0" smtClean="0"/>
              <a:t> CSP via </a:t>
            </a:r>
            <a:r>
              <a:rPr lang="da-DK" sz="1800" dirty="0" err="1" smtClean="0"/>
              <a:t>CryptoAPI</a:t>
            </a:r>
            <a:endParaRPr lang="da-DK" sz="1800" dirty="0" smtClean="0"/>
          </a:p>
          <a:p>
            <a:pPr lvl="2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CspParameters</a:t>
            </a:r>
            <a:r>
              <a:rPr lang="da-DK" sz="1800" dirty="0" smtClean="0"/>
              <a:t> </a:t>
            </a:r>
            <a:r>
              <a:rPr lang="da-DK" sz="1800" dirty="0" err="1" smtClean="0"/>
              <a:t>class</a:t>
            </a:r>
            <a:endParaRPr lang="da-DK" sz="1800" dirty="0" smtClean="0"/>
          </a:p>
          <a:p>
            <a:pPr lvl="2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RSACryptoProvider.PersistKeyInCsp</a:t>
            </a:r>
            <a:r>
              <a:rPr lang="da-DK" sz="1800" dirty="0" smtClean="0"/>
              <a:t> </a:t>
            </a:r>
            <a:r>
              <a:rPr lang="da-DK" sz="1800" dirty="0" err="1" smtClean="0"/>
              <a:t>property</a:t>
            </a:r>
            <a:endParaRPr lang="da-DK" sz="18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Assymmetric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r>
              <a:rPr lang="da-DK" dirty="0" smtClean="0"/>
              <a:t> </a:t>
            </a:r>
            <a:r>
              <a:rPr lang="da-DK" dirty="0" err="1" smtClean="0"/>
              <a:t>Keys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52438" y="3052410"/>
            <a:ext cx="7072362" cy="313932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 err="1" smtClean="0">
                <a:latin typeface="Consolas" pitchFamily="49" charset="0"/>
              </a:rPr>
              <a:t>CspParameters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persistantCsp</a:t>
            </a:r>
            <a:r>
              <a:rPr lang="da-DK" b="1" dirty="0" smtClean="0">
                <a:latin typeface="Consolas" pitchFamily="49" charset="0"/>
              </a:rPr>
              <a:t> = new </a:t>
            </a:r>
            <a:r>
              <a:rPr lang="da-DK" b="1" dirty="0" err="1" smtClean="0">
                <a:latin typeface="Consolas" pitchFamily="49" charset="0"/>
              </a:rPr>
              <a:t>CspParameters</a:t>
            </a:r>
            <a:r>
              <a:rPr lang="da-DK" b="1" dirty="0" smtClean="0">
                <a:latin typeface="Consolas" pitchFamily="49" charset="0"/>
              </a:rPr>
              <a:t>();</a:t>
            </a:r>
          </a:p>
          <a:p>
            <a:r>
              <a:rPr lang="da-DK" b="1" dirty="0" err="1" smtClean="0">
                <a:latin typeface="Consolas" pitchFamily="49" charset="0"/>
              </a:rPr>
              <a:t>persistantCsp</a:t>
            </a:r>
            <a:r>
              <a:rPr lang="da-DK" dirty="0" err="1" smtClean="0">
                <a:latin typeface="Consolas" pitchFamily="49" charset="0"/>
              </a:rPr>
              <a:t>.KeyContainerName</a:t>
            </a:r>
            <a:r>
              <a:rPr lang="da-DK" dirty="0" smtClean="0">
                <a:latin typeface="Consolas" pitchFamily="49" charset="0"/>
              </a:rPr>
              <a:t> = "</a:t>
            </a:r>
            <a:r>
              <a:rPr lang="da-DK" dirty="0" err="1" smtClean="0">
                <a:latin typeface="Consolas" pitchFamily="49" charset="0"/>
              </a:rPr>
              <a:t>AsymmetricExample</a:t>
            </a:r>
            <a:r>
              <a:rPr lang="da-DK" dirty="0" smtClean="0">
                <a:latin typeface="Consolas" pitchFamily="49" charset="0"/>
              </a:rPr>
              <a:t>";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// ...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RSACryptoServiceProvider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myRSA</a:t>
            </a:r>
            <a:r>
              <a:rPr lang="da-DK" dirty="0" smtClean="0">
                <a:latin typeface="Consolas" pitchFamily="49" charset="0"/>
              </a:rPr>
              <a:t> =</a:t>
            </a:r>
          </a:p>
          <a:p>
            <a:r>
              <a:rPr lang="da-DK" dirty="0" smtClean="0">
                <a:latin typeface="Consolas" pitchFamily="49" charset="0"/>
              </a:rPr>
              <a:t>   new </a:t>
            </a:r>
            <a:r>
              <a:rPr lang="da-DK" dirty="0" err="1" smtClean="0">
                <a:latin typeface="Consolas" pitchFamily="49" charset="0"/>
              </a:rPr>
              <a:t>RSACryptoServiceProvider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persistantCsp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);</a:t>
            </a:r>
          </a:p>
          <a:p>
            <a:r>
              <a:rPr lang="da-DK" dirty="0" err="1" smtClean="0">
                <a:latin typeface="Consolas" pitchFamily="49" charset="0"/>
              </a:rPr>
              <a:t>myRSA.PersistKeyInCsp</a:t>
            </a:r>
            <a:r>
              <a:rPr lang="da-DK" dirty="0" smtClean="0">
                <a:latin typeface="Consolas" pitchFamily="49" charset="0"/>
              </a:rPr>
              <a:t> = true;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RSAParameters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privateKey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myRSA.ExportParameters</a:t>
            </a:r>
            <a:r>
              <a:rPr lang="da-DK" dirty="0" smtClean="0">
                <a:latin typeface="Consolas" pitchFamily="49" charset="0"/>
              </a:rPr>
              <a:t>(true);</a:t>
            </a:r>
            <a:endParaRPr lang="da-DK" b="1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550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900000"/>
          </a:xfrm>
        </p:spPr>
        <p:txBody>
          <a:bodyPr>
            <a:normAutofit lnSpcReduction="10000"/>
          </a:bodyPr>
          <a:lstStyle/>
          <a:p>
            <a:r>
              <a:rPr lang="da-DK" sz="2000" dirty="0" smtClean="0"/>
              <a:t>1. </a:t>
            </a:r>
            <a:r>
              <a:rPr lang="da-DK" sz="2000" dirty="0" err="1" smtClean="0"/>
              <a:t>Create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RSACryptoProvider</a:t>
            </a:r>
            <a:r>
              <a:rPr lang="da-DK" sz="2000" dirty="0" smtClean="0"/>
              <a:t> </a:t>
            </a:r>
            <a:r>
              <a:rPr lang="da-DK" sz="2000" dirty="0" err="1" smtClean="0"/>
              <a:t>object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2. </a:t>
            </a:r>
            <a:r>
              <a:rPr lang="da-DK" sz="2000" dirty="0" err="1" smtClean="0"/>
              <a:t>Get/set</a:t>
            </a:r>
            <a:r>
              <a:rPr lang="da-DK" sz="2000" dirty="0" smtClean="0"/>
              <a:t> the </a:t>
            </a:r>
            <a:r>
              <a:rPr lang="da-DK" sz="2000" dirty="0" err="1" smtClean="0"/>
              <a:t>key</a:t>
            </a:r>
            <a:r>
              <a:rPr lang="da-DK" sz="2000" dirty="0" smtClean="0"/>
              <a:t> </a:t>
            </a:r>
            <a:r>
              <a:rPr lang="da-DK" sz="2000" dirty="0" err="1" smtClean="0"/>
              <a:t>with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RSACryptoProvider.ExportParameters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RSACryptoProvider.ImportParameters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da-DK" sz="2000" dirty="0" smtClean="0"/>
          </a:p>
          <a:p>
            <a:r>
              <a:rPr lang="da-DK" sz="2000" dirty="0" smtClean="0"/>
              <a:t>3. </a:t>
            </a:r>
            <a:r>
              <a:rPr lang="da-DK" sz="2000" dirty="0" err="1" smtClean="0"/>
              <a:t>Convert</a:t>
            </a:r>
            <a:r>
              <a:rPr lang="da-DK" sz="2000" dirty="0" smtClean="0"/>
              <a:t> </a:t>
            </a:r>
            <a:r>
              <a:rPr lang="da-DK" sz="2000" dirty="0" err="1" smtClean="0"/>
              <a:t>string</a:t>
            </a:r>
            <a:r>
              <a:rPr lang="da-DK" sz="2000" dirty="0" smtClean="0"/>
              <a:t> to bytes </a:t>
            </a:r>
            <a:r>
              <a:rPr lang="da-DK" sz="2000" dirty="0" err="1" smtClean="0"/>
              <a:t>or</a:t>
            </a:r>
            <a:r>
              <a:rPr lang="da-DK" sz="2000" dirty="0" smtClean="0"/>
              <a:t> bytes to </a:t>
            </a:r>
            <a:r>
              <a:rPr lang="da-DK" sz="2000" dirty="0" err="1" smtClean="0"/>
              <a:t>string</a:t>
            </a:r>
            <a:endParaRPr lang="da-DK" sz="2000" dirty="0" smtClean="0"/>
          </a:p>
          <a:p>
            <a:pPr lvl="1"/>
            <a:r>
              <a:rPr lang="da-DK" sz="1800" dirty="0" err="1" smtClean="0"/>
              <a:t>if</a:t>
            </a:r>
            <a:r>
              <a:rPr lang="da-DK" sz="1800" dirty="0" smtClean="0"/>
              <a:t> </a:t>
            </a:r>
            <a:r>
              <a:rPr lang="da-DK" sz="1800" dirty="0" err="1" smtClean="0"/>
              <a:t>necessary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smtClean="0"/>
              <a:t>4. </a:t>
            </a:r>
            <a:r>
              <a:rPr lang="da-DK" sz="2000" dirty="0" err="1" smtClean="0"/>
              <a:t>Encrypt/decrypt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RSACryptoProvider.Encrypt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RSACryptoProvider.Decrypt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da-DK" sz="2000" dirty="0" smtClean="0"/>
          </a:p>
          <a:p>
            <a:r>
              <a:rPr lang="da-DK" sz="2000" dirty="0" smtClean="0"/>
              <a:t>5. </a:t>
            </a:r>
            <a:r>
              <a:rPr lang="da-DK" sz="2000" dirty="0" err="1" smtClean="0"/>
              <a:t>Convert</a:t>
            </a:r>
            <a:r>
              <a:rPr lang="da-DK" sz="2000" dirty="0" smtClean="0"/>
              <a:t> bytes to </a:t>
            </a:r>
            <a:r>
              <a:rPr lang="da-DK" sz="2000" dirty="0" err="1" smtClean="0"/>
              <a:t>string</a:t>
            </a:r>
            <a:r>
              <a:rPr lang="da-DK" sz="2000" dirty="0" smtClean="0"/>
              <a:t> </a:t>
            </a:r>
            <a:r>
              <a:rPr lang="da-DK" sz="2000" dirty="0" err="1" smtClean="0"/>
              <a:t>or</a:t>
            </a:r>
            <a:r>
              <a:rPr lang="da-DK" sz="2000" dirty="0" smtClean="0"/>
              <a:t> </a:t>
            </a:r>
            <a:r>
              <a:rPr lang="da-DK" sz="2000" dirty="0" err="1" smtClean="0"/>
              <a:t>string</a:t>
            </a:r>
            <a:r>
              <a:rPr lang="da-DK" sz="2000" dirty="0" smtClean="0"/>
              <a:t> to bytes</a:t>
            </a:r>
          </a:p>
          <a:p>
            <a:pPr lvl="1"/>
            <a:r>
              <a:rPr lang="da-DK" sz="1800" dirty="0" smtClean="0"/>
              <a:t>If </a:t>
            </a:r>
            <a:r>
              <a:rPr lang="da-DK" sz="1800" dirty="0" err="1" smtClean="0"/>
              <a:t>necessary</a:t>
            </a:r>
            <a:endParaRPr lang="da-DK" sz="1800" dirty="0" smtClean="0"/>
          </a:p>
          <a:p>
            <a:endParaRPr lang="da-DK" sz="2000" dirty="0" smtClean="0"/>
          </a:p>
          <a:p>
            <a:endParaRPr lang="da-DK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Encryption</a:t>
            </a:r>
            <a:r>
              <a:rPr lang="da-DK" dirty="0" smtClean="0"/>
              <a:t>/</a:t>
            </a:r>
            <a:r>
              <a:rPr lang="da-DK" dirty="0" err="1" smtClean="0"/>
              <a:t>Decryption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Asymmetric</a:t>
            </a:r>
            <a:r>
              <a:rPr lang="da-DK" dirty="0" smtClean="0"/>
              <a:t> </a:t>
            </a:r>
            <a:r>
              <a:rPr lang="da-DK" dirty="0" err="1" smtClean="0"/>
              <a:t>Algorithms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001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Cryptography</a:t>
            </a:r>
            <a:endParaRPr lang="da-DK" dirty="0" smtClean="0"/>
          </a:p>
          <a:p>
            <a:r>
              <a:rPr lang="da-DK" dirty="0" err="1" smtClean="0"/>
              <a:t>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dirty="0" err="1" smtClean="0"/>
              <a:t>Asymmetric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Hashing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smtClean="0"/>
              <a:t>Digital Signatures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661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Hashing</a:t>
            </a:r>
            <a:r>
              <a:rPr lang="da-DK" sz="2000" dirty="0" smtClean="0"/>
              <a:t> is the </a:t>
            </a:r>
            <a:r>
              <a:rPr lang="da-DK" sz="2000" dirty="0" err="1" smtClean="0"/>
              <a:t>discipline</a:t>
            </a:r>
            <a:r>
              <a:rPr lang="da-DK" sz="2000" dirty="0" smtClean="0"/>
              <a:t> of </a:t>
            </a:r>
            <a:r>
              <a:rPr lang="da-DK" sz="2000" dirty="0" err="1" smtClean="0"/>
              <a:t>calculating</a:t>
            </a:r>
            <a:r>
              <a:rPr lang="da-DK" sz="2000" dirty="0" smtClean="0"/>
              <a:t> a </a:t>
            </a:r>
            <a:r>
              <a:rPr lang="da-DK" sz="2000" dirty="0" err="1" smtClean="0"/>
              <a:t>unique</a:t>
            </a:r>
            <a:r>
              <a:rPr lang="da-DK" sz="2000" dirty="0" smtClean="0"/>
              <a:t> </a:t>
            </a:r>
            <a:r>
              <a:rPr lang="da-DK" sz="2000" dirty="0" err="1" smtClean="0"/>
              <a:t>partial</a:t>
            </a:r>
            <a:r>
              <a:rPr lang="da-DK" sz="2000" dirty="0" smtClean="0"/>
              <a:t> </a:t>
            </a:r>
            <a:r>
              <a:rPr lang="da-DK" sz="2000" dirty="0" err="1" smtClean="0"/>
              <a:t>checksum</a:t>
            </a:r>
            <a:endParaRPr lang="da-DK" sz="2000" dirty="0" smtClean="0"/>
          </a:p>
          <a:p>
            <a:pPr lvl="1"/>
            <a:r>
              <a:rPr lang="da-DK" sz="1800" dirty="0" err="1" smtClean="0"/>
              <a:t>Cryptographically</a:t>
            </a:r>
            <a:r>
              <a:rPr lang="da-DK" sz="1800" dirty="0" smtClean="0"/>
              <a:t> </a:t>
            </a:r>
            <a:r>
              <a:rPr lang="da-DK" sz="1800" dirty="0" err="1" smtClean="0"/>
              <a:t>secure</a:t>
            </a:r>
            <a:r>
              <a:rPr lang="da-DK" sz="1800" dirty="0" smtClean="0"/>
              <a:t> hash </a:t>
            </a:r>
            <a:r>
              <a:rPr lang="da-DK" sz="1800" dirty="0" err="1" smtClean="0"/>
              <a:t>functions</a:t>
            </a:r>
            <a:endParaRPr lang="da-DK" sz="1800" dirty="0" smtClean="0"/>
          </a:p>
          <a:p>
            <a:pPr lvl="1"/>
            <a:r>
              <a:rPr lang="da-DK" sz="1800" dirty="0" err="1" smtClean="0"/>
              <a:t>Inherently</a:t>
            </a:r>
            <a:r>
              <a:rPr lang="da-DK" sz="1800" dirty="0" smtClean="0"/>
              <a:t> a </a:t>
            </a:r>
            <a:r>
              <a:rPr lang="da-DK" sz="1800" dirty="0" err="1" smtClean="0"/>
              <a:t>one-way</a:t>
            </a:r>
            <a:r>
              <a:rPr lang="da-DK" sz="1800" dirty="0" smtClean="0"/>
              <a:t> </a:t>
            </a:r>
            <a:r>
              <a:rPr lang="da-DK" sz="1800" dirty="0" err="1" smtClean="0"/>
              <a:t>process</a:t>
            </a:r>
            <a:endParaRPr lang="da-DK" sz="1800" dirty="0" smtClean="0"/>
          </a:p>
          <a:p>
            <a:pPr lvl="1"/>
            <a:r>
              <a:rPr lang="da-DK" sz="1800" dirty="0" smtClean="0"/>
              <a:t>Hash </a:t>
            </a:r>
            <a:r>
              <a:rPr lang="da-DK" sz="1800" dirty="0" err="1" smtClean="0"/>
              <a:t>values</a:t>
            </a:r>
            <a:r>
              <a:rPr lang="da-DK" sz="1800" dirty="0" smtClean="0"/>
              <a:t> </a:t>
            </a:r>
            <a:r>
              <a:rPr lang="da-DK" sz="1800" dirty="0" err="1" smtClean="0"/>
              <a:t>always</a:t>
            </a:r>
            <a:r>
              <a:rPr lang="da-DK" sz="1800" dirty="0" smtClean="0"/>
              <a:t> have the same </a:t>
            </a:r>
            <a:r>
              <a:rPr lang="da-DK" sz="1800" dirty="0" err="1" smtClean="0"/>
              <a:t>length</a:t>
            </a:r>
            <a:r>
              <a:rPr lang="da-DK" sz="1800" dirty="0" smtClean="0"/>
              <a:t> (small)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Hashing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usually</a:t>
            </a:r>
            <a:r>
              <a:rPr lang="da-DK" sz="2000" dirty="0" smtClean="0"/>
              <a:t> </a:t>
            </a:r>
            <a:r>
              <a:rPr lang="da-DK" sz="2000" dirty="0" err="1" smtClean="0"/>
              <a:t>used</a:t>
            </a:r>
            <a:r>
              <a:rPr lang="da-DK" sz="2000" dirty="0" smtClean="0"/>
              <a:t> to </a:t>
            </a:r>
            <a:r>
              <a:rPr lang="da-DK" sz="2000" dirty="0" err="1" smtClean="0"/>
              <a:t>detect</a:t>
            </a:r>
            <a:endParaRPr lang="da-DK" sz="2000" dirty="0" smtClean="0"/>
          </a:p>
          <a:p>
            <a:pPr lvl="1"/>
            <a:r>
              <a:rPr lang="da-DK" sz="1800" dirty="0" err="1" smtClean="0"/>
              <a:t>Whether</a:t>
            </a:r>
            <a:r>
              <a:rPr lang="da-DK" sz="1800" dirty="0" smtClean="0"/>
              <a:t> data has </a:t>
            </a:r>
            <a:r>
              <a:rPr lang="da-DK" sz="1800" dirty="0" err="1" smtClean="0"/>
              <a:t>changed</a:t>
            </a:r>
            <a:endParaRPr lang="da-DK" sz="1800" dirty="0" smtClean="0"/>
          </a:p>
          <a:p>
            <a:pPr lvl="1"/>
            <a:r>
              <a:rPr lang="da-DK" sz="1800" dirty="0" err="1" smtClean="0"/>
              <a:t>Whether</a:t>
            </a:r>
            <a:r>
              <a:rPr lang="da-DK" sz="1800" dirty="0" smtClean="0"/>
              <a:t> data has </a:t>
            </a:r>
            <a:r>
              <a:rPr lang="da-DK" sz="1800" dirty="0" err="1" smtClean="0"/>
              <a:t>been</a:t>
            </a:r>
            <a:r>
              <a:rPr lang="da-DK" sz="1800" dirty="0" smtClean="0"/>
              <a:t> </a:t>
            </a:r>
            <a:r>
              <a:rPr lang="da-DK" sz="1800" dirty="0" err="1" smtClean="0"/>
              <a:t>tampered</a:t>
            </a:r>
            <a:r>
              <a:rPr lang="da-DK" sz="1800" dirty="0" smtClean="0"/>
              <a:t> </a:t>
            </a:r>
            <a:r>
              <a:rPr lang="da-DK" sz="1800" dirty="0" err="1" smtClean="0"/>
              <a:t>with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Hashing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keyed</a:t>
            </a:r>
            <a:r>
              <a:rPr lang="da-DK" sz="2000" dirty="0" smtClean="0"/>
              <a:t> </a:t>
            </a:r>
            <a:r>
              <a:rPr lang="da-DK" sz="2000" dirty="0" err="1" smtClean="0"/>
              <a:t>or</a:t>
            </a:r>
            <a:r>
              <a:rPr lang="da-DK" sz="2000" dirty="0" smtClean="0"/>
              <a:t> </a:t>
            </a:r>
            <a:r>
              <a:rPr lang="da-DK" sz="2000" dirty="0" err="1" smtClean="0"/>
              <a:t>non-keyed</a:t>
            </a:r>
            <a:r>
              <a:rPr lang="da-DK" sz="2000" dirty="0" smtClean="0"/>
              <a:t>	</a:t>
            </a:r>
          </a:p>
          <a:p>
            <a:pPr lvl="1"/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Hashing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951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Non-keyed</a:t>
            </a:r>
            <a:r>
              <a:rPr lang="da-DK" sz="2000" dirty="0" smtClean="0"/>
              <a:t> </a:t>
            </a:r>
            <a:r>
              <a:rPr lang="da-DK" sz="2000" dirty="0" err="1" smtClean="0"/>
              <a:t>hashing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endParaRPr lang="da-DK" sz="2000" dirty="0" smtClean="0"/>
          </a:p>
          <a:p>
            <a:pPr lvl="1"/>
            <a:r>
              <a:rPr lang="da-DK" sz="1800" dirty="0" err="1" smtClean="0"/>
              <a:t>Derive</a:t>
            </a:r>
            <a:r>
              <a:rPr lang="da-DK" sz="1800" dirty="0" smtClean="0"/>
              <a:t> from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HashAlgorithm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/>
          </a:p>
          <a:p>
            <a:r>
              <a:rPr lang="da-DK" sz="2000" dirty="0" err="1" smtClean="0"/>
              <a:t>Non-keyed</a:t>
            </a:r>
            <a:r>
              <a:rPr lang="da-DK" sz="2000" dirty="0" smtClean="0"/>
              <a:t> </a:t>
            </a:r>
            <a:r>
              <a:rPr lang="da-DK" sz="2000" dirty="0" err="1" smtClean="0"/>
              <a:t>hashing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r>
              <a:rPr lang="da-DK" sz="2000" dirty="0" smtClean="0"/>
              <a:t> </a:t>
            </a:r>
            <a:r>
              <a:rPr lang="da-DK" sz="2000" dirty="0" err="1" smtClean="0"/>
              <a:t>include</a:t>
            </a:r>
            <a:endParaRPr lang="da-DK" sz="2000" dirty="0" smtClean="0"/>
          </a:p>
          <a:p>
            <a:pPr lvl="1"/>
            <a:r>
              <a:rPr lang="da-DK" sz="1800" dirty="0" smtClean="0"/>
              <a:t>MD5		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MD5CryptoServiceProvider</a:t>
            </a:r>
          </a:p>
          <a:p>
            <a:pPr lvl="1"/>
            <a:r>
              <a:rPr lang="da-DK" sz="1800" dirty="0" smtClean="0"/>
              <a:t>RIPEMD160		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RIPEMD160Managed</a:t>
            </a:r>
          </a:p>
          <a:p>
            <a:pPr lvl="1"/>
            <a:r>
              <a:rPr lang="da-DK" sz="1800" dirty="0" smtClean="0"/>
              <a:t>SHA1		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SHA1CryptoServiceProvider</a:t>
            </a:r>
          </a:p>
          <a:p>
            <a:pPr lvl="1"/>
            <a:r>
              <a:rPr lang="da-DK" sz="1800" dirty="0" err="1" smtClean="0"/>
              <a:t>SHA</a:t>
            </a:r>
            <a:r>
              <a:rPr lang="da-DK" sz="1800" i="1" dirty="0" err="1" smtClean="0"/>
              <a:t>x</a:t>
            </a:r>
            <a:r>
              <a:rPr lang="da-DK" sz="1800" dirty="0" smtClean="0"/>
              <a:t>		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</a:t>
            </a:r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Managed</a:t>
            </a:r>
            <a:r>
              <a:rPr lang="da-DK" sz="1800" dirty="0" smtClean="0"/>
              <a:t>	 ( x = 256, 384, </a:t>
            </a:r>
            <a:r>
              <a:rPr lang="da-DK" sz="1800" dirty="0" err="1" smtClean="0"/>
              <a:t>or</a:t>
            </a:r>
            <a:r>
              <a:rPr lang="da-DK" sz="1800" dirty="0" smtClean="0"/>
              <a:t> 512)</a:t>
            </a:r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Non-keyed</a:t>
            </a:r>
            <a:r>
              <a:rPr lang="da-DK" dirty="0" smtClean="0"/>
              <a:t> </a:t>
            </a:r>
            <a:r>
              <a:rPr lang="da-DK" dirty="0" err="1" smtClean="0"/>
              <a:t>Hashing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05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1. </a:t>
            </a:r>
            <a:r>
              <a:rPr lang="da-DK" sz="2000" dirty="0" err="1" smtClean="0"/>
              <a:t>Create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HashAlgorithm</a:t>
            </a:r>
            <a:r>
              <a:rPr lang="da-DK" sz="2000" dirty="0" smtClean="0"/>
              <a:t> </a:t>
            </a:r>
            <a:r>
              <a:rPr lang="da-DK" sz="2000" dirty="0" err="1" smtClean="0"/>
              <a:t>object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2. </a:t>
            </a:r>
            <a:r>
              <a:rPr lang="da-DK" sz="2000" dirty="0" err="1" smtClean="0"/>
              <a:t>Convert</a:t>
            </a:r>
            <a:r>
              <a:rPr lang="da-DK" sz="2000" dirty="0" smtClean="0"/>
              <a:t> data to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hashed</a:t>
            </a:r>
            <a:r>
              <a:rPr lang="da-DK" sz="2000" dirty="0" smtClean="0"/>
              <a:t> to byte array</a:t>
            </a:r>
          </a:p>
          <a:p>
            <a:endParaRPr lang="da-DK" sz="2000" dirty="0" smtClean="0"/>
          </a:p>
          <a:p>
            <a:r>
              <a:rPr lang="da-DK" sz="2000" dirty="0" smtClean="0"/>
              <a:t>3. </a:t>
            </a:r>
            <a:r>
              <a:rPr lang="da-DK" sz="2000" dirty="0" err="1" smtClean="0"/>
              <a:t>Invoke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HashAlgorithm.ComputeHash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 </a:t>
            </a:r>
            <a:r>
              <a:rPr lang="da-DK" sz="2000" dirty="0" err="1" smtClean="0"/>
              <a:t>passing</a:t>
            </a:r>
            <a:r>
              <a:rPr lang="da-DK" sz="2000" dirty="0" smtClean="0"/>
              <a:t> the byte array</a:t>
            </a:r>
          </a:p>
          <a:p>
            <a:endParaRPr lang="da-DK" sz="2000" dirty="0" smtClean="0"/>
          </a:p>
          <a:p>
            <a:r>
              <a:rPr lang="da-DK" sz="2000" dirty="0" smtClean="0"/>
              <a:t>4. </a:t>
            </a:r>
            <a:r>
              <a:rPr lang="da-DK" sz="2000" dirty="0" err="1" smtClean="0"/>
              <a:t>Retrieve</a:t>
            </a:r>
            <a:r>
              <a:rPr lang="da-DK" sz="2000" dirty="0" smtClean="0"/>
              <a:t> the byte array </a:t>
            </a:r>
            <a:r>
              <a:rPr lang="da-DK" sz="2000" dirty="0" err="1" smtClean="0"/>
              <a:t>constituting</a:t>
            </a:r>
            <a:r>
              <a:rPr lang="da-DK" sz="2000" dirty="0" smtClean="0"/>
              <a:t> the hash </a:t>
            </a:r>
            <a:r>
              <a:rPr lang="da-DK" sz="2000" dirty="0" err="1" smtClean="0"/>
              <a:t>value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HashAlgorithm.Hash</a:t>
            </a:r>
            <a:r>
              <a:rPr lang="da-DK" sz="2000" dirty="0" smtClean="0"/>
              <a:t> </a:t>
            </a:r>
            <a:r>
              <a:rPr lang="da-DK" sz="2000" dirty="0" err="1" smtClean="0"/>
              <a:t>property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Note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ComputeHash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in </a:t>
            </a:r>
            <a:r>
              <a:rPr lang="da-DK" sz="1800" dirty="0" err="1" smtClean="0"/>
              <a:t>fact</a:t>
            </a:r>
            <a:r>
              <a:rPr lang="da-DK" sz="1800" dirty="0" smtClean="0"/>
              <a:t> </a:t>
            </a:r>
            <a:r>
              <a:rPr lang="da-DK" sz="1800" dirty="0" err="1" smtClean="0"/>
              <a:t>returns</a:t>
            </a:r>
            <a:r>
              <a:rPr lang="da-DK" sz="1800" dirty="0" smtClean="0"/>
              <a:t> the hash </a:t>
            </a:r>
            <a:r>
              <a:rPr lang="da-DK" sz="1800" dirty="0" err="1" smtClean="0"/>
              <a:t>value</a:t>
            </a:r>
            <a:endParaRPr lang="da-DK" sz="1800" dirty="0" smtClean="0"/>
          </a:p>
          <a:p>
            <a:pPr lvl="1"/>
            <a:r>
              <a:rPr lang="da-DK" sz="1800" dirty="0" err="1" smtClean="0"/>
              <a:t>Use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ComputeHash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</a:t>
            </a:r>
            <a:r>
              <a:rPr lang="da-DK" sz="1800" dirty="0" err="1" smtClean="0"/>
              <a:t>first</a:t>
            </a:r>
            <a:r>
              <a:rPr lang="da-DK" sz="1800" dirty="0" smtClean="0"/>
              <a:t> in </a:t>
            </a:r>
            <a:r>
              <a:rPr lang="da-DK" sz="1800" dirty="0" err="1" smtClean="0"/>
              <a:t>order</a:t>
            </a:r>
            <a:r>
              <a:rPr lang="da-DK" sz="1800" dirty="0" smtClean="0"/>
              <a:t> to </a:t>
            </a:r>
            <a:r>
              <a:rPr lang="da-DK" sz="1800" dirty="0" err="1" smtClean="0"/>
              <a:t>use</a:t>
            </a:r>
            <a:r>
              <a:rPr lang="da-DK" sz="1800" dirty="0" smtClean="0"/>
              <a:t> the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da-DK" sz="1800" dirty="0" smtClean="0"/>
              <a:t> </a:t>
            </a:r>
            <a:r>
              <a:rPr lang="da-DK" sz="1800" dirty="0" err="1" smtClean="0"/>
              <a:t>property</a:t>
            </a:r>
            <a:r>
              <a:rPr lang="da-DK" sz="1800" dirty="0" smtClean="0"/>
              <a:t> </a:t>
            </a:r>
            <a:r>
              <a:rPr lang="da-DK" sz="1800" dirty="0" err="1" smtClean="0"/>
              <a:t>afterwards</a:t>
            </a: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Hashing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Non-keyed</a:t>
            </a:r>
            <a:r>
              <a:rPr lang="da-DK" dirty="0" smtClean="0"/>
              <a:t> </a:t>
            </a:r>
            <a:r>
              <a:rPr lang="da-DK" dirty="0" err="1" smtClean="0"/>
              <a:t>Hashing</a:t>
            </a:r>
            <a:r>
              <a:rPr lang="da-DK" dirty="0" smtClean="0"/>
              <a:t> </a:t>
            </a:r>
            <a:r>
              <a:rPr lang="da-DK" dirty="0" err="1" smtClean="0"/>
              <a:t>Algorithms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49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Keyed</a:t>
            </a:r>
            <a:r>
              <a:rPr lang="da-DK" sz="2000" dirty="0" smtClean="0"/>
              <a:t> </a:t>
            </a:r>
            <a:r>
              <a:rPr lang="da-DK" sz="2000" dirty="0" err="1" smtClean="0"/>
              <a:t>hashing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endParaRPr lang="da-DK" sz="2000" dirty="0" smtClean="0"/>
          </a:p>
          <a:p>
            <a:pPr lvl="1"/>
            <a:r>
              <a:rPr lang="da-DK" sz="1800" dirty="0" err="1" smtClean="0"/>
              <a:t>Derive</a:t>
            </a:r>
            <a:r>
              <a:rPr lang="da-DK" sz="1800" dirty="0" smtClean="0"/>
              <a:t> from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KeyedHashAlgorithm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/>
          </a:p>
          <a:p>
            <a:r>
              <a:rPr lang="da-DK" sz="2000" dirty="0" err="1" smtClean="0"/>
              <a:t>Keyed</a:t>
            </a:r>
            <a:r>
              <a:rPr lang="da-DK" sz="2000" dirty="0" smtClean="0"/>
              <a:t> </a:t>
            </a:r>
            <a:r>
              <a:rPr lang="da-DK" sz="2000" dirty="0" err="1" smtClean="0"/>
              <a:t>hashing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r>
              <a:rPr lang="da-DK" sz="2000" dirty="0" smtClean="0"/>
              <a:t> </a:t>
            </a:r>
            <a:r>
              <a:rPr lang="da-DK" sz="2000" dirty="0" err="1" smtClean="0"/>
              <a:t>include</a:t>
            </a:r>
            <a:endParaRPr lang="da-DK" sz="2000" dirty="0" smtClean="0"/>
          </a:p>
          <a:p>
            <a:pPr lvl="1"/>
            <a:r>
              <a:rPr lang="da-DK" sz="1800" dirty="0" smtClean="0"/>
              <a:t>HMAC </a:t>
            </a:r>
            <a:r>
              <a:rPr lang="da-DK" sz="1800" dirty="0" err="1" smtClean="0"/>
              <a:t>using</a:t>
            </a:r>
            <a:r>
              <a:rPr lang="da-DK" sz="1800" dirty="0" smtClean="0"/>
              <a:t> SHA1	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HMACSHA1</a:t>
            </a:r>
            <a:r>
              <a:rPr lang="da-DK" sz="1800" dirty="0" smtClean="0"/>
              <a:t>	</a:t>
            </a:r>
          </a:p>
          <a:p>
            <a:pPr lvl="1"/>
            <a:r>
              <a:rPr lang="da-DK" sz="1800" dirty="0" smtClean="0"/>
              <a:t>MAC </a:t>
            </a:r>
            <a:r>
              <a:rPr lang="da-DK" sz="1800" dirty="0" err="1" smtClean="0"/>
              <a:t>using</a:t>
            </a:r>
            <a:r>
              <a:rPr lang="da-DK" sz="1800" dirty="0" smtClean="0"/>
              <a:t> </a:t>
            </a:r>
            <a:r>
              <a:rPr lang="da-DK" sz="1800" dirty="0" err="1" smtClean="0"/>
              <a:t>TripleDES</a:t>
            </a:r>
            <a:r>
              <a:rPr lang="da-DK" sz="1800" dirty="0" smtClean="0"/>
              <a:t>	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MACTripleDES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err="1" smtClean="0">
                <a:cs typeface="Consolas" panose="020B0609020204030204" pitchFamily="49" charset="0"/>
              </a:rPr>
              <a:t>Exam</a:t>
            </a:r>
            <a:r>
              <a:rPr lang="da-DK" sz="2000" dirty="0" smtClean="0">
                <a:cs typeface="Consolas" panose="020B0609020204030204" pitchFamily="49" charset="0"/>
              </a:rPr>
              <a:t> tip:</a:t>
            </a:r>
            <a:endParaRPr lang="da-DK" sz="2000" dirty="0">
              <a:cs typeface="Consolas" panose="020B0609020204030204" pitchFamily="49" charset="0"/>
            </a:endParaRPr>
          </a:p>
          <a:p>
            <a:pPr lvl="1"/>
            <a:r>
              <a:rPr lang="da-DK" sz="1600" dirty="0" smtClean="0">
                <a:cs typeface="Consolas" panose="020B0609020204030204" pitchFamily="49" charset="0"/>
              </a:rPr>
              <a:t>H   ~ </a:t>
            </a:r>
            <a:r>
              <a:rPr lang="da-DK" sz="1600" dirty="0" err="1" smtClean="0">
                <a:cs typeface="Consolas" panose="020B0609020204030204" pitchFamily="49" charset="0"/>
              </a:rPr>
              <a:t>Hashing</a:t>
            </a:r>
            <a:endParaRPr lang="da-DK" sz="1600" dirty="0" smtClean="0">
              <a:cs typeface="Consolas" panose="020B0609020204030204" pitchFamily="49" charset="0"/>
            </a:endParaRPr>
          </a:p>
          <a:p>
            <a:pPr lvl="1"/>
            <a:r>
              <a:rPr lang="da-DK" sz="1600" dirty="0" smtClean="0">
                <a:cs typeface="Consolas" panose="020B0609020204030204" pitchFamily="49" charset="0"/>
              </a:rPr>
              <a:t>MAC ~ Message Authentication Codes</a:t>
            </a:r>
          </a:p>
          <a:p>
            <a:endParaRPr lang="da-DK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Keyed</a:t>
            </a:r>
            <a:r>
              <a:rPr lang="da-DK" dirty="0" smtClean="0"/>
              <a:t> </a:t>
            </a:r>
            <a:r>
              <a:rPr lang="da-DK" dirty="0" err="1" smtClean="0"/>
              <a:t>Hashing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232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1. </a:t>
            </a:r>
            <a:r>
              <a:rPr lang="da-DK" sz="2000" dirty="0" err="1" smtClean="0"/>
              <a:t>Create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KeyedHashAlgorithm</a:t>
            </a:r>
            <a:r>
              <a:rPr lang="da-DK" sz="2000" dirty="0" smtClean="0"/>
              <a:t> </a:t>
            </a:r>
            <a:r>
              <a:rPr lang="da-DK" sz="2000" dirty="0" err="1" smtClean="0"/>
              <a:t>object</a:t>
            </a:r>
            <a:r>
              <a:rPr lang="da-DK" sz="2000" dirty="0" smtClean="0"/>
              <a:t>. </a:t>
            </a:r>
            <a:r>
              <a:rPr lang="da-DK" sz="2000" dirty="0" err="1" smtClean="0"/>
              <a:t>Either</a:t>
            </a:r>
            <a:endParaRPr lang="da-DK" sz="2000" dirty="0" smtClean="0"/>
          </a:p>
          <a:p>
            <a:pPr lvl="1"/>
            <a:r>
              <a:rPr lang="da-DK" sz="1800" dirty="0" err="1" smtClean="0"/>
              <a:t>Pass</a:t>
            </a:r>
            <a:r>
              <a:rPr lang="da-DK" sz="1800" dirty="0" smtClean="0"/>
              <a:t> the </a:t>
            </a:r>
            <a:r>
              <a:rPr lang="da-DK" sz="1800" dirty="0" err="1" smtClean="0"/>
              <a:t>key</a:t>
            </a:r>
            <a:r>
              <a:rPr lang="da-DK" sz="1800" dirty="0" smtClean="0"/>
              <a:t> to the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, </a:t>
            </a:r>
            <a:r>
              <a:rPr lang="da-DK" sz="1800" dirty="0" err="1" smtClean="0"/>
              <a:t>or</a:t>
            </a:r>
            <a:endParaRPr lang="da-DK" sz="1800" dirty="0" smtClean="0"/>
          </a:p>
          <a:p>
            <a:pPr lvl="1"/>
            <a:r>
              <a:rPr lang="da-DK" sz="1800" dirty="0" err="1" smtClean="0"/>
              <a:t>Use</a:t>
            </a:r>
            <a:r>
              <a:rPr lang="da-DK" sz="1800" dirty="0" smtClean="0"/>
              <a:t> the default </a:t>
            </a:r>
            <a:r>
              <a:rPr lang="da-DK" sz="1800" dirty="0" err="1" smtClean="0"/>
              <a:t>created</a:t>
            </a:r>
            <a:r>
              <a:rPr lang="da-DK" sz="1800" dirty="0" smtClean="0"/>
              <a:t> </a:t>
            </a:r>
            <a:r>
              <a:rPr lang="da-DK" sz="1800" dirty="0" err="1" smtClean="0"/>
              <a:t>random</a:t>
            </a:r>
            <a:r>
              <a:rPr lang="da-DK" sz="1800" dirty="0" smtClean="0"/>
              <a:t> </a:t>
            </a:r>
            <a:r>
              <a:rPr lang="da-DK" sz="1800" dirty="0" err="1" smtClean="0"/>
              <a:t>key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smtClean="0"/>
              <a:t>2. </a:t>
            </a:r>
            <a:r>
              <a:rPr lang="da-DK" sz="2000" dirty="0" err="1" smtClean="0"/>
              <a:t>Convert</a:t>
            </a:r>
            <a:r>
              <a:rPr lang="da-DK" sz="2000" dirty="0" smtClean="0"/>
              <a:t> data to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hashed</a:t>
            </a:r>
            <a:r>
              <a:rPr lang="da-DK" sz="2000" dirty="0" smtClean="0"/>
              <a:t> to byte array</a:t>
            </a:r>
          </a:p>
          <a:p>
            <a:endParaRPr lang="da-DK" sz="2000" dirty="0" smtClean="0"/>
          </a:p>
          <a:p>
            <a:r>
              <a:rPr lang="da-DK" sz="2000" dirty="0" smtClean="0"/>
              <a:t>3. </a:t>
            </a:r>
            <a:r>
              <a:rPr lang="da-DK" sz="2000" dirty="0" err="1" smtClean="0"/>
              <a:t>Invoke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KeyedHashAlgorithm.ComputeHash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 </a:t>
            </a:r>
            <a:r>
              <a:rPr lang="da-DK" sz="2000" dirty="0" err="1" smtClean="0"/>
              <a:t>passing</a:t>
            </a:r>
            <a:r>
              <a:rPr lang="da-DK" sz="2000" dirty="0" smtClean="0"/>
              <a:t> the byte array</a:t>
            </a:r>
          </a:p>
          <a:p>
            <a:endParaRPr lang="da-DK" sz="2000" dirty="0" smtClean="0"/>
          </a:p>
          <a:p>
            <a:r>
              <a:rPr lang="da-DK" sz="2000" dirty="0" smtClean="0"/>
              <a:t>4. </a:t>
            </a:r>
            <a:r>
              <a:rPr lang="da-DK" sz="2000" dirty="0" err="1" smtClean="0"/>
              <a:t>Retrieve</a:t>
            </a:r>
            <a:r>
              <a:rPr lang="da-DK" sz="2000" dirty="0" smtClean="0"/>
              <a:t> the byte array </a:t>
            </a:r>
            <a:r>
              <a:rPr lang="da-DK" sz="2000" dirty="0" err="1" smtClean="0"/>
              <a:t>constituting</a:t>
            </a:r>
            <a:r>
              <a:rPr lang="da-DK" sz="2000" dirty="0" smtClean="0"/>
              <a:t> the hash </a:t>
            </a:r>
            <a:r>
              <a:rPr lang="da-DK" sz="2000" dirty="0" err="1" smtClean="0"/>
              <a:t>value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KeyedHashAlgorithm.Hash</a:t>
            </a:r>
            <a:r>
              <a:rPr lang="da-DK" sz="2000" dirty="0" smtClean="0"/>
              <a:t> </a:t>
            </a:r>
            <a:r>
              <a:rPr lang="da-DK" sz="2000" dirty="0" err="1" smtClean="0"/>
              <a:t>property</a:t>
            </a:r>
            <a:endParaRPr lang="da-DK" sz="2000" dirty="0" smtClean="0"/>
          </a:p>
          <a:p>
            <a:endParaRPr lang="da-DK" sz="2000" dirty="0" smtClean="0"/>
          </a:p>
          <a:p>
            <a:pPr marL="109728" indent="0">
              <a:buNone/>
            </a:pP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Hashing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Keyed</a:t>
            </a:r>
            <a:r>
              <a:rPr lang="da-DK" dirty="0" smtClean="0"/>
              <a:t> </a:t>
            </a:r>
            <a:r>
              <a:rPr lang="da-DK" dirty="0" err="1" smtClean="0"/>
              <a:t>Hashing</a:t>
            </a:r>
            <a:r>
              <a:rPr lang="da-DK" dirty="0" smtClean="0"/>
              <a:t> </a:t>
            </a:r>
            <a:r>
              <a:rPr lang="da-DK" dirty="0" err="1" smtClean="0"/>
              <a:t>Algorithms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70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Cryptography</a:t>
            </a:r>
            <a:endParaRPr lang="da-DK" dirty="0" smtClean="0"/>
          </a:p>
          <a:p>
            <a:r>
              <a:rPr lang="da-DK" dirty="0" err="1" smtClean="0"/>
              <a:t>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dirty="0" err="1" smtClean="0"/>
              <a:t>Asymmetric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dirty="0" err="1" smtClean="0"/>
              <a:t>Hashing</a:t>
            </a:r>
            <a:endParaRPr lang="da-DK" dirty="0" smtClean="0"/>
          </a:p>
          <a:p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Signatures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951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Cryptography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err="1" smtClean="0"/>
              <a:t>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dirty="0" err="1" smtClean="0"/>
              <a:t>Asymmetric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dirty="0" err="1" smtClean="0"/>
              <a:t>Hashing</a:t>
            </a:r>
            <a:endParaRPr lang="da-DK" dirty="0" smtClean="0"/>
          </a:p>
          <a:p>
            <a:r>
              <a:rPr lang="da-DK" dirty="0" smtClean="0"/>
              <a:t>Digital Signatures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3300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Digital </a:t>
            </a:r>
            <a:r>
              <a:rPr lang="da-DK" sz="2000" dirty="0" err="1" smtClean="0"/>
              <a:t>signatures</a:t>
            </a:r>
            <a:r>
              <a:rPr lang="da-DK" sz="2000" dirty="0" smtClean="0"/>
              <a:t> </a:t>
            </a:r>
            <a:r>
              <a:rPr lang="da-DK" sz="2000" dirty="0" err="1" smtClean="0"/>
              <a:t>provide</a:t>
            </a:r>
            <a:r>
              <a:rPr lang="da-DK" sz="2000" dirty="0" smtClean="0"/>
              <a:t> </a:t>
            </a:r>
            <a:r>
              <a:rPr lang="da-DK" sz="2000" dirty="0" err="1" smtClean="0"/>
              <a:t>proof</a:t>
            </a:r>
            <a:r>
              <a:rPr lang="da-DK" sz="2000" dirty="0" smtClean="0"/>
              <a:t> </a:t>
            </a:r>
            <a:r>
              <a:rPr lang="da-DK" sz="2000" dirty="0" err="1" smtClean="0"/>
              <a:t>that</a:t>
            </a:r>
            <a:r>
              <a:rPr lang="da-DK" sz="2000" dirty="0" smtClean="0"/>
              <a:t> data </a:t>
            </a:r>
            <a:r>
              <a:rPr lang="da-DK" sz="2000" dirty="0" err="1" smtClean="0"/>
              <a:t>was</a:t>
            </a:r>
            <a:r>
              <a:rPr lang="da-DK" sz="2000" dirty="0" smtClean="0"/>
              <a:t> sent by a </a:t>
            </a:r>
            <a:r>
              <a:rPr lang="da-DK" sz="2000" dirty="0" err="1" smtClean="0"/>
              <a:t>specific</a:t>
            </a:r>
            <a:r>
              <a:rPr lang="da-DK" sz="2000" dirty="0" smtClean="0"/>
              <a:t> sender</a:t>
            </a:r>
          </a:p>
          <a:p>
            <a:pPr lvl="1"/>
            <a:r>
              <a:rPr lang="da-DK" sz="1800" dirty="0" err="1" smtClean="0"/>
              <a:t>They</a:t>
            </a:r>
            <a:r>
              <a:rPr lang="da-DK" sz="1800" dirty="0" smtClean="0"/>
              <a:t> do not </a:t>
            </a:r>
            <a:r>
              <a:rPr lang="da-DK" sz="1800" dirty="0" err="1" smtClean="0"/>
              <a:t>provide</a:t>
            </a:r>
            <a:r>
              <a:rPr lang="da-DK" sz="1800" dirty="0" smtClean="0"/>
              <a:t> </a:t>
            </a:r>
            <a:r>
              <a:rPr lang="da-DK" sz="1800" dirty="0" err="1" smtClean="0"/>
              <a:t>encryption</a:t>
            </a:r>
            <a:r>
              <a:rPr lang="da-DK" sz="1800" dirty="0" smtClean="0"/>
              <a:t>!</a:t>
            </a:r>
          </a:p>
          <a:p>
            <a:endParaRPr lang="da-DK" sz="2000" dirty="0" smtClean="0"/>
          </a:p>
          <a:p>
            <a:r>
              <a:rPr lang="da-DK" sz="2000" dirty="0" smtClean="0"/>
              <a:t>Digital </a:t>
            </a:r>
            <a:r>
              <a:rPr lang="da-DK" sz="2000" dirty="0" err="1" smtClean="0"/>
              <a:t>signatures</a:t>
            </a:r>
            <a:r>
              <a:rPr lang="da-DK" sz="2000" dirty="0" smtClean="0"/>
              <a:t> </a:t>
            </a:r>
            <a:r>
              <a:rPr lang="da-DK" sz="2000" dirty="0" err="1" smtClean="0"/>
              <a:t>use</a:t>
            </a:r>
            <a:r>
              <a:rPr lang="da-DK" sz="2000" dirty="0" smtClean="0"/>
              <a:t> </a:t>
            </a:r>
            <a:r>
              <a:rPr lang="da-DK" sz="2000" dirty="0" err="1" smtClean="0"/>
              <a:t>asymmetric</a:t>
            </a:r>
            <a:r>
              <a:rPr lang="da-DK" sz="2000" dirty="0" smtClean="0"/>
              <a:t> </a:t>
            </a:r>
            <a:r>
              <a:rPr lang="da-DK" sz="2000" dirty="0" err="1" smtClean="0"/>
              <a:t>key</a:t>
            </a:r>
            <a:r>
              <a:rPr lang="da-DK" sz="2000" dirty="0" smtClean="0"/>
              <a:t> pairs</a:t>
            </a:r>
          </a:p>
          <a:p>
            <a:pPr lvl="1"/>
            <a:r>
              <a:rPr lang="da-DK" sz="1800" dirty="0" smtClean="0"/>
              <a:t>Sender </a:t>
            </a:r>
            <a:r>
              <a:rPr lang="da-DK" sz="1800" dirty="0" err="1" smtClean="0"/>
              <a:t>can</a:t>
            </a:r>
            <a:r>
              <a:rPr lang="da-DK" sz="1800" dirty="0" smtClean="0"/>
              <a:t> sign by</a:t>
            </a:r>
          </a:p>
          <a:p>
            <a:pPr lvl="2"/>
            <a:r>
              <a:rPr lang="da-DK" sz="1600" dirty="0" err="1" smtClean="0"/>
              <a:t>Computing</a:t>
            </a:r>
            <a:r>
              <a:rPr lang="da-DK" sz="1600" dirty="0" smtClean="0"/>
              <a:t> a hash </a:t>
            </a:r>
            <a:r>
              <a:rPr lang="da-DK" sz="1600" dirty="0" err="1" smtClean="0"/>
              <a:t>value</a:t>
            </a:r>
            <a:r>
              <a:rPr lang="da-DK" sz="1600" dirty="0" smtClean="0"/>
              <a:t> for the data</a:t>
            </a:r>
          </a:p>
          <a:p>
            <a:pPr lvl="2"/>
            <a:r>
              <a:rPr lang="da-DK" sz="1600" dirty="0" err="1" smtClean="0"/>
              <a:t>Encrypting</a:t>
            </a:r>
            <a:r>
              <a:rPr lang="da-DK" sz="1600" dirty="0" smtClean="0"/>
              <a:t> the hash </a:t>
            </a:r>
            <a:r>
              <a:rPr lang="da-DK" sz="1600" dirty="0" err="1" smtClean="0"/>
              <a:t>value</a:t>
            </a:r>
            <a:r>
              <a:rPr lang="da-DK" sz="1600" dirty="0" smtClean="0"/>
              <a:t> </a:t>
            </a:r>
            <a:r>
              <a:rPr lang="da-DK" sz="1600" dirty="0" err="1" smtClean="0"/>
              <a:t>using</a:t>
            </a:r>
            <a:r>
              <a:rPr lang="da-DK" sz="1600" dirty="0" smtClean="0"/>
              <a:t> </a:t>
            </a:r>
            <a:r>
              <a:rPr lang="da-DK" sz="1600" dirty="0" err="1" smtClean="0"/>
              <a:t>Sender’s</a:t>
            </a:r>
            <a:r>
              <a:rPr lang="da-DK" sz="1600" dirty="0" smtClean="0"/>
              <a:t> private </a:t>
            </a:r>
            <a:r>
              <a:rPr lang="da-DK" sz="1600" dirty="0" err="1" smtClean="0"/>
              <a:t>key</a:t>
            </a:r>
            <a:endParaRPr lang="da-DK" sz="1600" dirty="0" smtClean="0"/>
          </a:p>
          <a:p>
            <a:pPr lvl="2"/>
            <a:r>
              <a:rPr lang="da-DK" sz="1600" dirty="0" smtClean="0"/>
              <a:t>Sending the </a:t>
            </a:r>
            <a:r>
              <a:rPr lang="da-DK" sz="1600" dirty="0" err="1" smtClean="0"/>
              <a:t>message</a:t>
            </a:r>
            <a:r>
              <a:rPr lang="da-DK" sz="1600" dirty="0" smtClean="0"/>
              <a:t> </a:t>
            </a:r>
            <a:r>
              <a:rPr lang="da-DK" sz="1600" dirty="0" err="1" smtClean="0"/>
              <a:t>along</a:t>
            </a:r>
            <a:r>
              <a:rPr lang="da-DK" sz="1600" dirty="0" smtClean="0"/>
              <a:t> </a:t>
            </a:r>
            <a:r>
              <a:rPr lang="da-DK" sz="1600" dirty="0" err="1" smtClean="0"/>
              <a:t>with</a:t>
            </a:r>
            <a:r>
              <a:rPr lang="da-DK" sz="1600" dirty="0" smtClean="0"/>
              <a:t> the </a:t>
            </a:r>
            <a:r>
              <a:rPr lang="da-DK" sz="1600" dirty="0" err="1" smtClean="0"/>
              <a:t>signature</a:t>
            </a:r>
            <a:r>
              <a:rPr lang="da-DK" sz="1600" dirty="0" smtClean="0"/>
              <a:t> = </a:t>
            </a:r>
            <a:r>
              <a:rPr lang="da-DK" sz="1600" dirty="0" err="1" smtClean="0"/>
              <a:t>encrypted</a:t>
            </a:r>
            <a:r>
              <a:rPr lang="da-DK" sz="1600" dirty="0" smtClean="0"/>
              <a:t> hash </a:t>
            </a:r>
          </a:p>
          <a:p>
            <a:pPr lvl="3"/>
            <a:r>
              <a:rPr lang="da-DK" sz="1400" dirty="0" smtClean="0"/>
              <a:t>public </a:t>
            </a:r>
            <a:r>
              <a:rPr lang="da-DK" sz="1400" dirty="0" err="1" smtClean="0"/>
              <a:t>key</a:t>
            </a:r>
            <a:r>
              <a:rPr lang="da-DK" sz="1400" dirty="0" smtClean="0"/>
              <a:t> is </a:t>
            </a:r>
            <a:r>
              <a:rPr lang="da-DK" sz="1400" dirty="0" err="1" smtClean="0"/>
              <a:t>publicly</a:t>
            </a:r>
            <a:r>
              <a:rPr lang="da-DK" sz="1400" dirty="0" smtClean="0"/>
              <a:t> </a:t>
            </a:r>
            <a:r>
              <a:rPr lang="da-DK" sz="1400" dirty="0" err="1" smtClean="0"/>
              <a:t>accessible</a:t>
            </a:r>
            <a:endParaRPr lang="da-DK" sz="1400" dirty="0" smtClean="0"/>
          </a:p>
          <a:p>
            <a:pPr lvl="1"/>
            <a:r>
              <a:rPr lang="da-DK" sz="1800" dirty="0" smtClean="0"/>
              <a:t>Receiver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verify</a:t>
            </a:r>
            <a:r>
              <a:rPr lang="da-DK" sz="1800" dirty="0" smtClean="0"/>
              <a:t> </a:t>
            </a:r>
            <a:r>
              <a:rPr lang="da-DK" sz="1800" dirty="0" err="1" smtClean="0"/>
              <a:t>signature</a:t>
            </a:r>
            <a:r>
              <a:rPr lang="da-DK" sz="1800" dirty="0" smtClean="0"/>
              <a:t> by</a:t>
            </a:r>
          </a:p>
          <a:p>
            <a:pPr lvl="2"/>
            <a:r>
              <a:rPr lang="da-DK" sz="1600" dirty="0" err="1" smtClean="0"/>
              <a:t>Computing</a:t>
            </a:r>
            <a:r>
              <a:rPr lang="da-DK" sz="1600" dirty="0" smtClean="0"/>
              <a:t> the hash from the </a:t>
            </a:r>
            <a:r>
              <a:rPr lang="da-DK" sz="1600" dirty="0" err="1" smtClean="0"/>
              <a:t>received</a:t>
            </a:r>
            <a:r>
              <a:rPr lang="da-DK" sz="1600" dirty="0" smtClean="0"/>
              <a:t> data</a:t>
            </a:r>
          </a:p>
          <a:p>
            <a:pPr lvl="2"/>
            <a:r>
              <a:rPr lang="da-DK" sz="1600" dirty="0" err="1" smtClean="0"/>
              <a:t>Decrypting</a:t>
            </a:r>
            <a:r>
              <a:rPr lang="da-DK" sz="1600" dirty="0" smtClean="0"/>
              <a:t> the signature </a:t>
            </a:r>
            <a:r>
              <a:rPr lang="da-DK" sz="1600" dirty="0" err="1" smtClean="0"/>
              <a:t>using</a:t>
            </a:r>
            <a:r>
              <a:rPr lang="da-DK" sz="1600" dirty="0" smtClean="0"/>
              <a:t> </a:t>
            </a:r>
            <a:r>
              <a:rPr lang="da-DK" sz="1600" dirty="0" err="1" smtClean="0"/>
              <a:t>Sender’s</a:t>
            </a:r>
            <a:r>
              <a:rPr lang="da-DK" sz="1600" dirty="0" smtClean="0"/>
              <a:t> public </a:t>
            </a:r>
            <a:r>
              <a:rPr lang="da-DK" sz="1600" dirty="0" err="1" smtClean="0"/>
              <a:t>key</a:t>
            </a:r>
            <a:endParaRPr lang="da-DK" sz="1600" dirty="0" smtClean="0"/>
          </a:p>
          <a:p>
            <a:pPr lvl="2"/>
            <a:r>
              <a:rPr lang="da-DK" sz="1600" dirty="0" err="1" smtClean="0"/>
              <a:t>Compare</a:t>
            </a:r>
            <a:r>
              <a:rPr lang="da-DK" sz="1600" dirty="0" smtClean="0"/>
              <a:t> the </a:t>
            </a:r>
            <a:r>
              <a:rPr lang="da-DK" sz="1600" dirty="0" err="1" smtClean="0"/>
              <a:t>computed</a:t>
            </a:r>
            <a:r>
              <a:rPr lang="da-DK" sz="1600" dirty="0" smtClean="0"/>
              <a:t> and the </a:t>
            </a:r>
            <a:r>
              <a:rPr lang="da-DK" sz="1600" dirty="0" err="1" smtClean="0"/>
              <a:t>received</a:t>
            </a:r>
            <a:r>
              <a:rPr lang="da-DK" sz="1600" dirty="0" smtClean="0"/>
              <a:t> hash </a:t>
            </a:r>
            <a:r>
              <a:rPr lang="da-DK" sz="1600" dirty="0" err="1" smtClean="0"/>
              <a:t>values</a:t>
            </a:r>
            <a:endParaRPr lang="da-DK" sz="1600" dirty="0" smtClean="0"/>
          </a:p>
          <a:p>
            <a:pPr lvl="2"/>
            <a:endParaRPr lang="da-DK" sz="1600" dirty="0" smtClean="0"/>
          </a:p>
          <a:p>
            <a:pPr lvl="2"/>
            <a:endParaRPr lang="da-DK" sz="1600" dirty="0" smtClean="0"/>
          </a:p>
          <a:p>
            <a:pPr lvl="1"/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Digital </a:t>
            </a:r>
            <a:r>
              <a:rPr lang="da-DK" dirty="0" err="1" smtClean="0"/>
              <a:t>Signatures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47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use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RSACryptoServiceProvider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DSACryptoServiceProvider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2000" dirty="0" smtClean="0"/>
          </a:p>
          <a:p>
            <a:r>
              <a:rPr lang="da-DK" sz="2000" dirty="0" err="1" smtClean="0"/>
              <a:t>Methods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SignHash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: </a:t>
            </a:r>
            <a:r>
              <a:rPr lang="da-DK" sz="1800" dirty="0" err="1" smtClean="0"/>
              <a:t>Generates</a:t>
            </a:r>
            <a:r>
              <a:rPr lang="da-DK" sz="1800" dirty="0" smtClean="0"/>
              <a:t> a digital </a:t>
            </a:r>
            <a:r>
              <a:rPr lang="da-DK" sz="1800" dirty="0" err="1" smtClean="0"/>
              <a:t>signature</a:t>
            </a:r>
            <a:r>
              <a:rPr lang="da-DK" sz="1800" dirty="0" smtClean="0"/>
              <a:t> from a hash of data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SignData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: </a:t>
            </a:r>
            <a:r>
              <a:rPr lang="da-DK" sz="1800" dirty="0" err="1" smtClean="0"/>
              <a:t>Generates</a:t>
            </a:r>
            <a:r>
              <a:rPr lang="da-DK" sz="1800" dirty="0" smtClean="0"/>
              <a:t> a digital </a:t>
            </a:r>
            <a:r>
              <a:rPr lang="da-DK" sz="1800" dirty="0" err="1" smtClean="0"/>
              <a:t>signature</a:t>
            </a:r>
            <a:r>
              <a:rPr lang="da-DK" sz="1800" dirty="0" smtClean="0"/>
              <a:t> from the data </a:t>
            </a:r>
            <a:r>
              <a:rPr lang="da-DK" sz="1800" dirty="0" err="1" smtClean="0"/>
              <a:t>itself</a:t>
            </a:r>
            <a:r>
              <a:rPr lang="da-DK" sz="1800" dirty="0" smtClean="0"/>
              <a:t> </a:t>
            </a:r>
          </a:p>
          <a:p>
            <a:pPr lvl="2"/>
            <a:r>
              <a:rPr lang="da-DK" sz="1800" dirty="0" smtClean="0"/>
              <a:t>= </a:t>
            </a:r>
            <a:r>
              <a:rPr lang="da-DK" sz="1800" dirty="0" err="1" smtClean="0"/>
              <a:t>Generate</a:t>
            </a:r>
            <a:r>
              <a:rPr lang="da-DK" sz="1800" dirty="0" smtClean="0"/>
              <a:t> hash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SignHash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da-DK" sz="18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VerifyHash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: </a:t>
            </a:r>
            <a:r>
              <a:rPr lang="da-DK" sz="1800" dirty="0" err="1" smtClean="0"/>
              <a:t>Verifies</a:t>
            </a:r>
            <a:r>
              <a:rPr lang="da-DK" sz="1800" dirty="0" smtClean="0"/>
              <a:t> a digital </a:t>
            </a:r>
            <a:r>
              <a:rPr lang="da-DK" sz="1800" dirty="0" err="1" smtClean="0"/>
              <a:t>signature</a:t>
            </a:r>
            <a:r>
              <a:rPr lang="da-DK" sz="1800" dirty="0" smtClean="0"/>
              <a:t> from a hash of data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VerifyData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: </a:t>
            </a:r>
            <a:r>
              <a:rPr lang="da-DK" sz="1800" dirty="0" err="1" smtClean="0"/>
              <a:t>Verifies</a:t>
            </a:r>
            <a:r>
              <a:rPr lang="da-DK" sz="1800" dirty="0" smtClean="0"/>
              <a:t> a digital </a:t>
            </a:r>
            <a:r>
              <a:rPr lang="da-DK" sz="1800" dirty="0" err="1" smtClean="0"/>
              <a:t>signature</a:t>
            </a:r>
            <a:r>
              <a:rPr lang="da-DK" sz="1800" dirty="0" smtClean="0"/>
              <a:t> from data </a:t>
            </a:r>
            <a:r>
              <a:rPr lang="da-DK" sz="1800" dirty="0" err="1" smtClean="0"/>
              <a:t>itself</a:t>
            </a:r>
            <a:endParaRPr lang="da-DK" sz="1800" dirty="0" smtClean="0"/>
          </a:p>
          <a:p>
            <a:pPr lvl="2"/>
            <a:r>
              <a:rPr lang="da-DK" sz="1800" dirty="0" smtClean="0"/>
              <a:t>= </a:t>
            </a:r>
            <a:r>
              <a:rPr lang="da-DK" sz="1800" dirty="0" err="1" smtClean="0"/>
              <a:t>Generate</a:t>
            </a:r>
            <a:r>
              <a:rPr lang="da-DK" sz="1800" dirty="0" smtClean="0"/>
              <a:t> hash +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VerifyHash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da-DK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Digital </a:t>
            </a:r>
            <a:r>
              <a:rPr lang="da-DK" dirty="0" err="1" smtClean="0"/>
              <a:t>Signature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9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 Create the digital signature algorithm object</a:t>
            </a:r>
          </a:p>
          <a:p>
            <a:endParaRPr lang="en-US" sz="2000" dirty="0" smtClean="0"/>
          </a:p>
          <a:p>
            <a:r>
              <a:rPr lang="en-US" sz="2000" dirty="0" smtClean="0"/>
              <a:t>2. Store the data to be signed in a byte array</a:t>
            </a:r>
          </a:p>
          <a:p>
            <a:endParaRPr lang="en-US" sz="2000" dirty="0" smtClean="0"/>
          </a:p>
          <a:p>
            <a:r>
              <a:rPr lang="en-US" sz="2000" dirty="0" smtClean="0"/>
              <a:t>3. Call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AsymmetricAlgorithm.SignData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and store the signature return value</a:t>
            </a:r>
          </a:p>
          <a:p>
            <a:endParaRPr lang="en-US" sz="2000" dirty="0" smtClean="0"/>
          </a:p>
          <a:p>
            <a:r>
              <a:rPr lang="en-US" sz="2000" dirty="0" smtClean="0"/>
              <a:t>4. Export the public key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AsymmetricAlgorithm.ToXmlString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false )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Digitally</a:t>
            </a:r>
            <a:r>
              <a:rPr lang="da-DK" dirty="0" smtClean="0"/>
              <a:t> </a:t>
            </a:r>
            <a:r>
              <a:rPr lang="da-DK" dirty="0" err="1" smtClean="0"/>
              <a:t>Signing</a:t>
            </a:r>
            <a:r>
              <a:rPr lang="da-DK" dirty="0" smtClean="0"/>
              <a:t> Data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0528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 Create the digital signature algorithm object</a:t>
            </a:r>
          </a:p>
          <a:p>
            <a:endParaRPr lang="en-US" sz="2000" dirty="0" smtClean="0"/>
          </a:p>
          <a:p>
            <a:r>
              <a:rPr lang="en-US" sz="2000" dirty="0" smtClean="0"/>
              <a:t>2. Import the signature and public key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AsymmetricAlgorithm.FromXmlString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false )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3. Store the data to be verified in a byte array</a:t>
            </a:r>
          </a:p>
          <a:p>
            <a:endParaRPr lang="en-US" sz="2000" dirty="0" smtClean="0"/>
          </a:p>
          <a:p>
            <a:r>
              <a:rPr lang="en-US" sz="2000" dirty="0" smtClean="0"/>
              <a:t>4. Call the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AsymmetricAlgorithm.VerifyData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passing</a:t>
            </a:r>
          </a:p>
          <a:p>
            <a:pPr lvl="1"/>
            <a:r>
              <a:rPr lang="en-US" sz="1800" dirty="0" smtClean="0"/>
              <a:t>the byte array</a:t>
            </a:r>
          </a:p>
          <a:p>
            <a:pPr lvl="1"/>
            <a:r>
              <a:rPr lang="en-US" sz="1800" dirty="0" smtClean="0"/>
              <a:t>signature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Verifying</a:t>
            </a:r>
            <a:r>
              <a:rPr lang="da-DK" dirty="0" smtClean="0"/>
              <a:t> a Digital </a:t>
            </a:r>
            <a:r>
              <a:rPr lang="da-DK" dirty="0" err="1" smtClean="0"/>
              <a:t>Signature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647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Cryptography</a:t>
            </a:r>
            <a:endParaRPr lang="da-DK" dirty="0" smtClean="0"/>
          </a:p>
          <a:p>
            <a:r>
              <a:rPr lang="da-DK" dirty="0" err="1" smtClean="0"/>
              <a:t>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dirty="0" err="1" smtClean="0"/>
              <a:t>Asymmetric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dirty="0" err="1" smtClean="0"/>
              <a:t>Hashing</a:t>
            </a:r>
            <a:endParaRPr lang="da-DK" dirty="0" smtClean="0"/>
          </a:p>
          <a:p>
            <a:r>
              <a:rPr lang="da-DK" dirty="0" smtClean="0"/>
              <a:t>Digital Signatures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3852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81328"/>
            <a:ext cx="9036496" cy="504401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 smtClean="0"/>
              <a:t>You are developing an application which will transfer a number of data packages from a client to a server computer.</a:t>
            </a:r>
          </a:p>
          <a:p>
            <a:pPr marL="109728" indent="0">
              <a:buNone/>
            </a:pPr>
            <a:r>
              <a:rPr lang="en-US" sz="2000" dirty="0" smtClean="0"/>
              <a:t>You need to ensure that validity of the data by using a cryptographic hashing algorithm.</a:t>
            </a:r>
          </a:p>
          <a:p>
            <a:pPr marL="109728" indent="0">
              <a:buNone/>
            </a:pPr>
            <a:r>
              <a:rPr lang="en-US" sz="2000" dirty="0" smtClean="0"/>
              <a:t>Which algorithm should you use?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AesManaged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RNGCryptoServiceProvider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HMACSHA512</a:t>
            </a: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TripleDESCryptoServiceProvider</a:t>
            </a:r>
            <a:endParaRPr lang="da-DK" sz="1800" dirty="0"/>
          </a:p>
          <a:p>
            <a:pPr marL="452628" indent="-342900">
              <a:buSzPct val="100000"/>
              <a:buFont typeface="+mj-lt"/>
              <a:buAutoNum type="alphaLcParenR"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611560" y="4221088"/>
            <a:ext cx="820891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8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err="1" smtClean="0"/>
              <a:t>discipline</a:t>
            </a:r>
            <a:r>
              <a:rPr lang="da-DK" sz="2000" dirty="0" smtClean="0"/>
              <a:t> of</a:t>
            </a:r>
          </a:p>
          <a:p>
            <a:pPr lvl="1"/>
            <a:r>
              <a:rPr lang="da-DK" sz="1800" dirty="0" err="1" smtClean="0"/>
              <a:t>Encrypting</a:t>
            </a:r>
            <a:endParaRPr lang="da-DK" sz="1800" dirty="0" smtClean="0"/>
          </a:p>
          <a:p>
            <a:pPr lvl="1"/>
            <a:r>
              <a:rPr lang="da-DK" sz="1800" dirty="0" err="1" smtClean="0"/>
              <a:t>Decrypting</a:t>
            </a:r>
            <a:endParaRPr lang="da-DK" sz="1800" dirty="0" smtClean="0"/>
          </a:p>
          <a:p>
            <a:pPr lvl="1"/>
            <a:r>
              <a:rPr lang="da-DK" sz="1800" dirty="0" err="1" smtClean="0"/>
              <a:t>Hashing</a:t>
            </a:r>
            <a:endParaRPr lang="da-DK" sz="1800" dirty="0" smtClean="0"/>
          </a:p>
          <a:p>
            <a:pPr lvl="1"/>
            <a:r>
              <a:rPr lang="da-DK" sz="1800" dirty="0" err="1" smtClean="0"/>
              <a:t>Signing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Mathematically</a:t>
            </a:r>
            <a:r>
              <a:rPr lang="da-DK" sz="2000" dirty="0" smtClean="0"/>
              <a:t> sound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and </a:t>
            </a:r>
            <a:r>
              <a:rPr lang="da-DK" sz="2000" dirty="0" err="1" smtClean="0"/>
              <a:t>functions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devised</a:t>
            </a:r>
            <a:r>
              <a:rPr lang="da-DK" sz="2000" dirty="0" smtClean="0"/>
              <a:t> for computers to </a:t>
            </a:r>
            <a:r>
              <a:rPr lang="da-DK" sz="2000" dirty="0" err="1" smtClean="0"/>
              <a:t>make</a:t>
            </a:r>
            <a:r>
              <a:rPr lang="da-DK" sz="2000" dirty="0" smtClean="0"/>
              <a:t> </a:t>
            </a:r>
            <a:r>
              <a:rPr lang="da-DK" sz="2000" dirty="0" err="1" smtClean="0"/>
              <a:t>use</a:t>
            </a:r>
            <a:r>
              <a:rPr lang="da-DK" sz="2000" dirty="0" smtClean="0"/>
              <a:t> of</a:t>
            </a:r>
          </a:p>
          <a:p>
            <a:endParaRPr lang="da-DK" sz="2000" dirty="0" smtClean="0"/>
          </a:p>
          <a:p>
            <a:r>
              <a:rPr lang="da-DK" sz="2000" dirty="0" smtClean="0"/>
              <a:t>General </a:t>
            </a:r>
            <a:r>
              <a:rPr lang="da-DK" sz="2000" dirty="0" err="1" smtClean="0"/>
              <a:t>principles</a:t>
            </a:r>
            <a:r>
              <a:rPr lang="da-DK" sz="2000" dirty="0" smtClean="0"/>
              <a:t> </a:t>
            </a:r>
            <a:r>
              <a:rPr lang="da-DK" sz="2000" dirty="0" err="1" smtClean="0"/>
              <a:t>matured</a:t>
            </a:r>
            <a:r>
              <a:rPr lang="da-DK" sz="2000" dirty="0" smtClean="0"/>
              <a:t> </a:t>
            </a:r>
            <a:r>
              <a:rPr lang="da-DK" sz="2000" dirty="0" err="1" smtClean="0"/>
              <a:t>through</a:t>
            </a:r>
            <a:r>
              <a:rPr lang="da-DK" sz="2000" dirty="0" smtClean="0"/>
              <a:t> </a:t>
            </a:r>
            <a:r>
              <a:rPr lang="da-DK" sz="2000" dirty="0" err="1" smtClean="0"/>
              <a:t>decades</a:t>
            </a:r>
            <a:endParaRPr lang="da-DK" sz="2000" dirty="0" smtClean="0"/>
          </a:p>
          <a:p>
            <a:pPr lvl="1"/>
            <a:r>
              <a:rPr lang="da-DK" sz="1800" dirty="0" smtClean="0"/>
              <a:t>In </a:t>
            </a:r>
            <a:r>
              <a:rPr lang="da-DK" sz="1800" dirty="0" err="1" smtClean="0"/>
              <a:t>no</a:t>
            </a:r>
            <a:r>
              <a:rPr lang="da-DK" sz="1800" dirty="0" smtClean="0"/>
              <a:t> </a:t>
            </a:r>
            <a:r>
              <a:rPr lang="da-DK" sz="1800" dirty="0" err="1" smtClean="0"/>
              <a:t>way</a:t>
            </a:r>
            <a:r>
              <a:rPr lang="da-DK" sz="1800" dirty="0" smtClean="0"/>
              <a:t> </a:t>
            </a:r>
            <a:r>
              <a:rPr lang="da-DK" sz="1800" dirty="0" err="1" smtClean="0"/>
              <a:t>specific</a:t>
            </a:r>
            <a:r>
              <a:rPr lang="da-DK" sz="1800" dirty="0" smtClean="0"/>
              <a:t> to .NET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Cryptography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089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Encryption</a:t>
            </a:r>
            <a:endParaRPr lang="da-DK" sz="2000" dirty="0" smtClean="0"/>
          </a:p>
          <a:p>
            <a:pPr lvl="1"/>
            <a:r>
              <a:rPr lang="da-DK" sz="1800" dirty="0" err="1" smtClean="0"/>
              <a:t>Encodes</a:t>
            </a:r>
            <a:r>
              <a:rPr lang="da-DK" sz="1800" dirty="0" smtClean="0"/>
              <a:t> data from Sender to Receiver </a:t>
            </a:r>
            <a:r>
              <a:rPr lang="da-DK" sz="1800" dirty="0" err="1" smtClean="0"/>
              <a:t>with</a:t>
            </a:r>
            <a:r>
              <a:rPr lang="da-DK" sz="1800" dirty="0" smtClean="0"/>
              <a:t> a </a:t>
            </a:r>
            <a:r>
              <a:rPr lang="da-DK" sz="1800" dirty="0" err="1" smtClean="0"/>
              <a:t>key</a:t>
            </a:r>
            <a:endParaRPr lang="da-DK" sz="1800" dirty="0" smtClean="0"/>
          </a:p>
          <a:p>
            <a:r>
              <a:rPr lang="da-DK" sz="2000" dirty="0" err="1" smtClean="0"/>
              <a:t>Decryption</a:t>
            </a:r>
            <a:endParaRPr lang="da-DK" sz="2000" dirty="0" smtClean="0"/>
          </a:p>
          <a:p>
            <a:pPr lvl="1"/>
            <a:r>
              <a:rPr lang="da-DK" sz="1800" dirty="0" err="1" smtClean="0"/>
              <a:t>Decodes</a:t>
            </a:r>
            <a:r>
              <a:rPr lang="da-DK" sz="1800" dirty="0" smtClean="0"/>
              <a:t> data </a:t>
            </a:r>
            <a:r>
              <a:rPr lang="da-DK" sz="1800" dirty="0" err="1" smtClean="0"/>
              <a:t>Received</a:t>
            </a:r>
            <a:r>
              <a:rPr lang="da-DK" sz="1800" dirty="0" smtClean="0"/>
              <a:t> from Sender </a:t>
            </a:r>
            <a:r>
              <a:rPr lang="da-DK" sz="1800" dirty="0" err="1" smtClean="0"/>
              <a:t>with</a:t>
            </a:r>
            <a:r>
              <a:rPr lang="da-DK" sz="1800" dirty="0" smtClean="0"/>
              <a:t> a </a:t>
            </a:r>
            <a:r>
              <a:rPr lang="da-DK" sz="1800" dirty="0" err="1" smtClean="0"/>
              <a:t>key</a:t>
            </a:r>
            <a:endParaRPr lang="da-DK" sz="1800" dirty="0" smtClean="0"/>
          </a:p>
          <a:p>
            <a:r>
              <a:rPr lang="da-DK" sz="2000" dirty="0" err="1" smtClean="0"/>
              <a:t>Encryption/Decryption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i="1" dirty="0" err="1" smtClean="0"/>
              <a:t>ciphers</a:t>
            </a:r>
            <a:endParaRPr lang="da-DK" sz="2000" i="1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Symmetric</a:t>
            </a:r>
            <a:r>
              <a:rPr lang="da-DK" sz="2000" dirty="0" smtClean="0"/>
              <a:t> </a:t>
            </a:r>
            <a:r>
              <a:rPr lang="da-DK" sz="2000" dirty="0" err="1" smtClean="0"/>
              <a:t>encryption</a:t>
            </a:r>
            <a:endParaRPr lang="da-DK" sz="2000" dirty="0" smtClean="0"/>
          </a:p>
          <a:p>
            <a:pPr lvl="1"/>
            <a:r>
              <a:rPr lang="da-DK" sz="1800" dirty="0" smtClean="0"/>
              <a:t>Sender and Receiver </a:t>
            </a:r>
            <a:r>
              <a:rPr lang="da-DK" sz="1800" dirty="0" err="1" smtClean="0"/>
              <a:t>shares</a:t>
            </a:r>
            <a:r>
              <a:rPr lang="da-DK" sz="1800" dirty="0" smtClean="0"/>
              <a:t> </a:t>
            </a:r>
            <a:r>
              <a:rPr lang="da-DK" sz="1800" dirty="0" err="1" smtClean="0"/>
              <a:t>secret</a:t>
            </a:r>
            <a:r>
              <a:rPr lang="da-DK" sz="1800" dirty="0" smtClean="0"/>
              <a:t> </a:t>
            </a:r>
            <a:r>
              <a:rPr lang="da-DK" sz="1800" dirty="0" err="1" smtClean="0"/>
              <a:t>key</a:t>
            </a:r>
            <a:r>
              <a:rPr lang="da-DK" sz="1800" dirty="0" smtClean="0"/>
              <a:t> </a:t>
            </a:r>
            <a:r>
              <a:rPr lang="da-DK" sz="1800" dirty="0" err="1" smtClean="0"/>
              <a:t>established</a:t>
            </a:r>
            <a:r>
              <a:rPr lang="da-DK" sz="1800" dirty="0" smtClean="0"/>
              <a:t> </a:t>
            </a:r>
            <a:r>
              <a:rPr lang="da-DK" sz="1800" dirty="0" err="1" smtClean="0"/>
              <a:t>upfront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Asymmetric</a:t>
            </a:r>
            <a:r>
              <a:rPr lang="da-DK" sz="2000" dirty="0" smtClean="0"/>
              <a:t> </a:t>
            </a:r>
            <a:r>
              <a:rPr lang="da-DK" sz="2000" dirty="0" err="1" smtClean="0"/>
              <a:t>encryption</a:t>
            </a:r>
            <a:r>
              <a:rPr lang="da-DK" sz="2000" dirty="0" smtClean="0"/>
              <a:t> (</a:t>
            </a:r>
            <a:r>
              <a:rPr lang="da-DK" sz="2000" dirty="0" err="1" smtClean="0"/>
              <a:t>a.k.a</a:t>
            </a:r>
            <a:r>
              <a:rPr lang="da-DK" sz="2000" dirty="0" smtClean="0"/>
              <a:t>. </a:t>
            </a:r>
            <a:r>
              <a:rPr lang="da-DK" sz="2000" dirty="0" err="1" smtClean="0"/>
              <a:t>Public-Key</a:t>
            </a:r>
            <a:r>
              <a:rPr lang="da-DK" sz="2000" dirty="0" smtClean="0"/>
              <a:t> </a:t>
            </a:r>
            <a:r>
              <a:rPr lang="da-DK" sz="2000" dirty="0" err="1" smtClean="0"/>
              <a:t>encryption</a:t>
            </a:r>
            <a:r>
              <a:rPr lang="da-DK" sz="2000" dirty="0" smtClean="0"/>
              <a:t>)</a:t>
            </a:r>
          </a:p>
          <a:p>
            <a:pPr lvl="1"/>
            <a:r>
              <a:rPr lang="da-DK" sz="1800" dirty="0" smtClean="0"/>
              <a:t>Receiver has a </a:t>
            </a:r>
            <a:r>
              <a:rPr lang="da-DK" sz="1800" dirty="0" err="1" smtClean="0"/>
              <a:t>key</a:t>
            </a:r>
            <a:r>
              <a:rPr lang="da-DK" sz="1800" dirty="0" smtClean="0"/>
              <a:t> pair</a:t>
            </a:r>
          </a:p>
          <a:p>
            <a:pPr lvl="2"/>
            <a:r>
              <a:rPr lang="da-DK" sz="1600" dirty="0" smtClean="0"/>
              <a:t>Public </a:t>
            </a:r>
            <a:r>
              <a:rPr lang="da-DK" sz="1600" dirty="0" err="1" smtClean="0"/>
              <a:t>key</a:t>
            </a:r>
            <a:r>
              <a:rPr lang="da-DK" sz="1600" dirty="0" smtClean="0"/>
              <a:t> </a:t>
            </a:r>
            <a:r>
              <a:rPr lang="da-DK" sz="1600" dirty="0" err="1" smtClean="0"/>
              <a:t>used</a:t>
            </a:r>
            <a:r>
              <a:rPr lang="da-DK" sz="1600" dirty="0" smtClean="0"/>
              <a:t> for </a:t>
            </a:r>
            <a:r>
              <a:rPr lang="da-DK" sz="1600" dirty="0" err="1" smtClean="0"/>
              <a:t>encryption</a:t>
            </a:r>
            <a:r>
              <a:rPr lang="da-DK" sz="1600" dirty="0" smtClean="0"/>
              <a:t> by Sender (and </a:t>
            </a:r>
            <a:r>
              <a:rPr lang="da-DK" sz="1600" dirty="0" err="1" smtClean="0"/>
              <a:t>everyone</a:t>
            </a:r>
            <a:r>
              <a:rPr lang="da-DK" sz="1600" dirty="0" smtClean="0"/>
              <a:t> </a:t>
            </a:r>
            <a:r>
              <a:rPr lang="da-DK" sz="1600" dirty="0" err="1" smtClean="0"/>
              <a:t>else</a:t>
            </a:r>
            <a:r>
              <a:rPr lang="da-DK" sz="1600" dirty="0" smtClean="0"/>
              <a:t>)</a:t>
            </a:r>
          </a:p>
          <a:p>
            <a:pPr lvl="2"/>
            <a:r>
              <a:rPr lang="da-DK" sz="1600" dirty="0" smtClean="0"/>
              <a:t>Private </a:t>
            </a:r>
            <a:r>
              <a:rPr lang="da-DK" sz="1600" dirty="0" err="1" smtClean="0"/>
              <a:t>key</a:t>
            </a:r>
            <a:r>
              <a:rPr lang="da-DK" sz="1600" dirty="0" smtClean="0"/>
              <a:t> </a:t>
            </a:r>
            <a:r>
              <a:rPr lang="da-DK" sz="1600" dirty="0" err="1" smtClean="0"/>
              <a:t>used</a:t>
            </a:r>
            <a:r>
              <a:rPr lang="da-DK" sz="1600" dirty="0" smtClean="0"/>
              <a:t> for </a:t>
            </a:r>
            <a:r>
              <a:rPr lang="da-DK" sz="1600" dirty="0" err="1" smtClean="0"/>
              <a:t>decryption</a:t>
            </a:r>
            <a:r>
              <a:rPr lang="da-DK" sz="1600" dirty="0" smtClean="0"/>
              <a:t> by Receiver (</a:t>
            </a:r>
            <a:r>
              <a:rPr lang="da-DK" sz="1600" dirty="0" err="1" smtClean="0"/>
              <a:t>only</a:t>
            </a:r>
            <a:r>
              <a:rPr lang="da-DK" sz="16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143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Cryptography</a:t>
            </a:r>
            <a:endParaRPr lang="da-DK" dirty="0" smtClean="0"/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Symmetric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err="1" smtClean="0"/>
              <a:t>Asymmetric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dirty="0" err="1" smtClean="0"/>
              <a:t>Hashing</a:t>
            </a:r>
            <a:endParaRPr lang="da-DK" dirty="0" smtClean="0"/>
          </a:p>
          <a:p>
            <a:r>
              <a:rPr lang="da-DK" dirty="0" smtClean="0"/>
              <a:t>Digital Signatures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744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Encryptor</a:t>
            </a:r>
            <a:r>
              <a:rPr lang="da-DK" sz="2000" dirty="0" smtClean="0"/>
              <a:t> and </a:t>
            </a:r>
            <a:r>
              <a:rPr lang="da-DK" sz="2000" dirty="0" err="1" smtClean="0"/>
              <a:t>Decryptor</a:t>
            </a:r>
            <a:r>
              <a:rPr lang="da-DK" sz="2000" dirty="0" smtClean="0"/>
              <a:t> </a:t>
            </a:r>
            <a:r>
              <a:rPr lang="da-DK" sz="2000" dirty="0" err="1" smtClean="0"/>
              <a:t>share</a:t>
            </a:r>
            <a:endParaRPr lang="da-DK" sz="2000" dirty="0" smtClean="0"/>
          </a:p>
          <a:p>
            <a:pPr lvl="1"/>
            <a:r>
              <a:rPr lang="da-DK" sz="1800" dirty="0" err="1" smtClean="0"/>
              <a:t>Key</a:t>
            </a:r>
            <a:r>
              <a:rPr lang="da-DK" sz="1800" dirty="0" smtClean="0"/>
              <a:t> (</a:t>
            </a:r>
            <a:r>
              <a:rPr lang="da-DK" sz="1800" dirty="0" err="1" smtClean="0"/>
              <a:t>often</a:t>
            </a:r>
            <a:r>
              <a:rPr lang="da-DK" sz="1800" dirty="0" smtClean="0"/>
              <a:t> </a:t>
            </a:r>
            <a:r>
              <a:rPr lang="da-DK" sz="1800" dirty="0" err="1" smtClean="0"/>
              <a:t>derived</a:t>
            </a:r>
            <a:r>
              <a:rPr lang="da-DK" sz="1800" dirty="0" smtClean="0"/>
              <a:t> from password + salt)</a:t>
            </a:r>
          </a:p>
          <a:p>
            <a:pPr lvl="1"/>
            <a:r>
              <a:rPr lang="da-DK" sz="1800" dirty="0" err="1" smtClean="0"/>
              <a:t>InitializationVector</a:t>
            </a:r>
            <a:r>
              <a:rPr lang="da-DK" sz="1800" dirty="0" smtClean="0"/>
              <a:t> (IV)</a:t>
            </a:r>
          </a:p>
          <a:p>
            <a:endParaRPr lang="da-DK" sz="20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SymmetricAlgorithm</a:t>
            </a:r>
            <a:r>
              <a:rPr lang="da-DK" sz="2000" dirty="0" smtClean="0"/>
              <a:t> </a:t>
            </a:r>
            <a:r>
              <a:rPr lang="da-DK" sz="2000" dirty="0" err="1" smtClean="0"/>
              <a:t>properties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IV 	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KeySize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BlockSize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FeedBackSize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/>
              <a:t>…</a:t>
            </a:r>
          </a:p>
          <a:p>
            <a:pPr lvl="1"/>
            <a:endParaRPr lang="da-DK" sz="18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da-DK" sz="2000" dirty="0" smtClean="0"/>
              <a:t> and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IV</a:t>
            </a:r>
            <a:r>
              <a:rPr lang="da-DK" sz="2000" dirty="0" smtClean="0"/>
              <a:t> </a:t>
            </a:r>
            <a:r>
              <a:rPr lang="da-DK" sz="2000" dirty="0" err="1" smtClean="0"/>
              <a:t>could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randomly</a:t>
            </a:r>
            <a:r>
              <a:rPr lang="da-DK" sz="2000" dirty="0" smtClean="0"/>
              <a:t> </a:t>
            </a:r>
            <a:r>
              <a:rPr lang="da-DK" sz="2000" dirty="0" err="1" smtClean="0"/>
              <a:t>generated</a:t>
            </a:r>
            <a:endParaRPr lang="da-DK" sz="20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Symmetric</a:t>
            </a:r>
            <a:r>
              <a:rPr lang="da-DK" dirty="0" smtClean="0"/>
              <a:t> </a:t>
            </a:r>
            <a:r>
              <a:rPr lang="da-DK" dirty="0" err="1" smtClean="0"/>
              <a:t>Algorithms</a:t>
            </a:r>
            <a:r>
              <a:rPr lang="da-DK" dirty="0" smtClean="0"/>
              <a:t> </a:t>
            </a:r>
            <a:r>
              <a:rPr lang="da-DK" dirty="0" err="1" smtClean="0"/>
              <a:t>Keys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2747922" y="3266786"/>
            <a:ext cx="6216566" cy="203132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 err="1" smtClean="0">
                <a:latin typeface="Consolas" pitchFamily="49" charset="0"/>
              </a:rPr>
              <a:t>SymmetricAlgorithm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alg</a:t>
            </a:r>
            <a:r>
              <a:rPr lang="da-DK" b="1" dirty="0" smtClean="0">
                <a:latin typeface="Consolas" pitchFamily="49" charset="0"/>
              </a:rPr>
              <a:t> = new </a:t>
            </a:r>
            <a:r>
              <a:rPr lang="da-DK" b="1" dirty="0" err="1" smtClean="0">
                <a:latin typeface="Consolas" pitchFamily="49" charset="0"/>
              </a:rPr>
              <a:t>RijndaelManaged</a:t>
            </a:r>
            <a:r>
              <a:rPr lang="da-DK" b="1" dirty="0" smtClean="0">
                <a:latin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</a:rPr>
              <a:t>byte[] salt =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Encoding.ASCII.GetBytes</a:t>
            </a:r>
            <a:r>
              <a:rPr lang="en-US" dirty="0" smtClean="0">
                <a:latin typeface="Consolas" pitchFamily="49" charset="0"/>
              </a:rPr>
              <a:t>( "This is my sa1t" );</a:t>
            </a:r>
          </a:p>
          <a:p>
            <a:r>
              <a:rPr lang="da-DK" dirty="0" smtClean="0">
                <a:latin typeface="Consolas" pitchFamily="49" charset="0"/>
              </a:rPr>
              <a:t>Rfc2898DeriveBytes </a:t>
            </a:r>
            <a:r>
              <a:rPr lang="da-DK" dirty="0" err="1" smtClean="0">
                <a:latin typeface="Consolas" pitchFamily="49" charset="0"/>
              </a:rPr>
              <a:t>key</a:t>
            </a:r>
            <a:r>
              <a:rPr lang="da-DK" dirty="0" smtClean="0">
                <a:latin typeface="Consolas" pitchFamily="49" charset="0"/>
              </a:rPr>
              <a:t> =</a:t>
            </a:r>
          </a:p>
          <a:p>
            <a:r>
              <a:rPr lang="da-DK" dirty="0" smtClean="0">
                <a:latin typeface="Consolas" pitchFamily="49" charset="0"/>
              </a:rPr>
              <a:t>   new Rfc2898DeriveBytes( password, salt );</a:t>
            </a:r>
          </a:p>
          <a:p>
            <a:r>
              <a:rPr lang="da-DK" dirty="0" err="1" smtClean="0">
                <a:latin typeface="Consolas" pitchFamily="49" charset="0"/>
              </a:rPr>
              <a:t>alg.</a:t>
            </a:r>
            <a:r>
              <a:rPr lang="da-DK" b="1" dirty="0" err="1" smtClean="0">
                <a:latin typeface="Consolas" pitchFamily="49" charset="0"/>
              </a:rPr>
              <a:t>Key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key.GetBytes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alg.KeySize</a:t>
            </a:r>
            <a:r>
              <a:rPr lang="da-DK" dirty="0" smtClean="0">
                <a:latin typeface="Consolas" pitchFamily="49" charset="0"/>
              </a:rPr>
              <a:t> / 8 );</a:t>
            </a:r>
          </a:p>
          <a:p>
            <a:r>
              <a:rPr lang="da-DK" dirty="0" err="1" smtClean="0">
                <a:latin typeface="Consolas" pitchFamily="49" charset="0"/>
              </a:rPr>
              <a:t>alg.</a:t>
            </a:r>
            <a:r>
              <a:rPr lang="da-DK" b="1" dirty="0" err="1" smtClean="0">
                <a:latin typeface="Consolas" pitchFamily="49" charset="0"/>
              </a:rPr>
              <a:t>IV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key.GetBytes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alg.BlockSize</a:t>
            </a:r>
            <a:r>
              <a:rPr lang="da-DK" dirty="0" smtClean="0">
                <a:latin typeface="Consolas" pitchFamily="49" charset="0"/>
              </a:rPr>
              <a:t> / 8 );</a:t>
            </a:r>
            <a:endParaRPr lang="da-DK" b="1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192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000" dirty="0" smtClean="0"/>
              <a:t>1. </a:t>
            </a:r>
            <a:r>
              <a:rPr lang="da-DK" sz="2000" dirty="0" err="1" smtClean="0"/>
              <a:t>Create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da-DK" sz="2000" dirty="0" smtClean="0"/>
              <a:t> </a:t>
            </a:r>
            <a:r>
              <a:rPr lang="da-DK" sz="2000" dirty="0" err="1" smtClean="0"/>
              <a:t>object</a:t>
            </a:r>
            <a:r>
              <a:rPr lang="da-DK" sz="2000" dirty="0" smtClean="0"/>
              <a:t> to </a:t>
            </a:r>
            <a:r>
              <a:rPr lang="da-DK" sz="2000" dirty="0" err="1" smtClean="0"/>
              <a:t>write</a:t>
            </a:r>
            <a:r>
              <a:rPr lang="da-DK" sz="2000" dirty="0" smtClean="0"/>
              <a:t> </a:t>
            </a:r>
            <a:r>
              <a:rPr lang="da-DK" sz="2000" dirty="0" err="1" smtClean="0"/>
              <a:t>to/read</a:t>
            </a:r>
            <a:r>
              <a:rPr lang="da-DK" sz="2000" dirty="0" smtClean="0"/>
              <a:t> from</a:t>
            </a:r>
          </a:p>
          <a:p>
            <a:endParaRPr lang="da-DK" sz="2000" dirty="0" smtClean="0"/>
          </a:p>
          <a:p>
            <a:r>
              <a:rPr lang="da-DK" sz="2000" dirty="0" smtClean="0"/>
              <a:t>2. </a:t>
            </a:r>
            <a:r>
              <a:rPr lang="da-DK" sz="2000" dirty="0" err="1" smtClean="0"/>
              <a:t>Create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SymmetricAlgorithm</a:t>
            </a:r>
            <a:r>
              <a:rPr lang="da-DK" sz="2000" dirty="0" smtClean="0"/>
              <a:t> as </a:t>
            </a:r>
            <a:r>
              <a:rPr lang="da-DK" sz="2000" dirty="0" err="1" smtClean="0"/>
              <a:t>on</a:t>
            </a:r>
            <a:r>
              <a:rPr lang="da-DK" sz="2000" dirty="0" smtClean="0"/>
              <a:t> </a:t>
            </a:r>
            <a:r>
              <a:rPr lang="da-DK" sz="2000" dirty="0" err="1" smtClean="0"/>
              <a:t>previous</a:t>
            </a:r>
            <a:r>
              <a:rPr lang="da-DK" sz="2000" dirty="0" smtClean="0"/>
              <a:t> slide</a:t>
            </a:r>
          </a:p>
          <a:p>
            <a:pPr lvl="1"/>
            <a:r>
              <a:rPr lang="da-DK" sz="1800" dirty="0" smtClean="0"/>
              <a:t>Set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da-DK" sz="1800" dirty="0" smtClean="0"/>
              <a:t> </a:t>
            </a:r>
            <a:r>
              <a:rPr lang="da-DK" sz="1800" dirty="0" err="1" smtClean="0"/>
              <a:t>or</a:t>
            </a:r>
            <a:r>
              <a:rPr lang="da-DK" sz="1800" dirty="0" smtClean="0"/>
              <a:t>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IV</a:t>
            </a:r>
            <a:r>
              <a:rPr lang="da-DK" sz="1800" dirty="0" smtClean="0"/>
              <a:t> </a:t>
            </a:r>
            <a:r>
              <a:rPr lang="da-DK" sz="1800" dirty="0" err="1" smtClean="0"/>
              <a:t>or</a:t>
            </a:r>
            <a:r>
              <a:rPr lang="da-DK" sz="1800" dirty="0" smtClean="0"/>
              <a:t> </a:t>
            </a:r>
            <a:r>
              <a:rPr lang="da-DK" sz="1800" dirty="0" err="1" smtClean="0"/>
              <a:t>both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smtClean="0"/>
              <a:t>3. </a:t>
            </a:r>
            <a:r>
              <a:rPr lang="da-DK" sz="2000" dirty="0" err="1" smtClean="0"/>
              <a:t>Obtain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ICryptoTransform</a:t>
            </a:r>
            <a:r>
              <a:rPr lang="da-DK" sz="2000" dirty="0" smtClean="0"/>
              <a:t> </a:t>
            </a:r>
            <a:r>
              <a:rPr lang="da-DK" sz="2000" dirty="0" err="1" smtClean="0"/>
              <a:t>object</a:t>
            </a:r>
            <a:r>
              <a:rPr lang="da-DK" sz="2000" dirty="0" smtClean="0"/>
              <a:t> via </a:t>
            </a:r>
            <a:r>
              <a:rPr lang="da-DK" sz="2000" dirty="0" err="1" smtClean="0"/>
              <a:t>either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SymmetricAlgorithm.CreateEncryptor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SymmetricAlgorithm.CreateDecryptor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da-DK" sz="2000" dirty="0" smtClean="0"/>
          </a:p>
          <a:p>
            <a:r>
              <a:rPr lang="da-DK" sz="2000" dirty="0" smtClean="0"/>
              <a:t>4. </a:t>
            </a:r>
            <a:r>
              <a:rPr lang="da-DK" sz="2000" dirty="0" err="1" smtClean="0"/>
              <a:t>Create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CryptoStream</a:t>
            </a:r>
            <a:r>
              <a:rPr lang="da-DK" sz="2000" dirty="0" smtClean="0"/>
              <a:t> from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ICryptoTransform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/>
          </a:p>
          <a:p>
            <a:r>
              <a:rPr lang="da-DK" sz="2000" dirty="0" smtClean="0"/>
              <a:t>5. </a:t>
            </a:r>
            <a:r>
              <a:rPr lang="da-DK" sz="2000" dirty="0" err="1" smtClean="0"/>
              <a:t>Write</a:t>
            </a:r>
            <a:r>
              <a:rPr lang="da-DK" sz="2000" dirty="0" smtClean="0"/>
              <a:t> </a:t>
            </a:r>
            <a:r>
              <a:rPr lang="da-DK" sz="2000" dirty="0" err="1" smtClean="0"/>
              <a:t>to/read</a:t>
            </a:r>
            <a:r>
              <a:rPr lang="da-DK" sz="2000" dirty="0" smtClean="0"/>
              <a:t> from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CryptoStream</a:t>
            </a:r>
            <a:r>
              <a:rPr lang="da-DK" sz="2000" dirty="0" smtClean="0"/>
              <a:t> to </a:t>
            </a:r>
            <a:r>
              <a:rPr lang="da-DK" sz="2000" dirty="0" err="1" smtClean="0"/>
              <a:t>encrypt/decrypt</a:t>
            </a:r>
            <a:endParaRPr lang="da-DK" sz="2000" dirty="0" smtClean="0"/>
          </a:p>
          <a:p>
            <a:pPr lvl="1"/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Encryption</a:t>
            </a:r>
            <a:r>
              <a:rPr lang="da-DK" dirty="0" smtClean="0"/>
              <a:t>/</a:t>
            </a:r>
            <a:r>
              <a:rPr lang="da-DK" dirty="0" err="1" smtClean="0"/>
              <a:t>Decryption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Symmetric</a:t>
            </a:r>
            <a:r>
              <a:rPr lang="da-DK" dirty="0" smtClean="0"/>
              <a:t> </a:t>
            </a:r>
            <a:r>
              <a:rPr lang="da-DK" dirty="0" err="1" smtClean="0"/>
              <a:t>Algorithms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778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Symmetric</a:t>
            </a:r>
            <a:r>
              <a:rPr lang="da-DK" sz="2000" dirty="0" smtClean="0"/>
              <a:t> </a:t>
            </a:r>
            <a:r>
              <a:rPr lang="da-DK" sz="2000" dirty="0" err="1" smtClean="0"/>
              <a:t>algorithms</a:t>
            </a:r>
            <a:endParaRPr lang="da-DK" sz="2000" dirty="0" smtClean="0"/>
          </a:p>
          <a:p>
            <a:pPr lvl="1"/>
            <a:r>
              <a:rPr lang="da-DK" sz="1800" dirty="0" err="1" smtClean="0"/>
              <a:t>Rijndael</a:t>
            </a:r>
            <a:r>
              <a:rPr lang="da-DK" sz="1800" b="1" dirty="0" err="1" smtClean="0"/>
              <a:t>Managed</a:t>
            </a:r>
            <a:endParaRPr lang="da-DK" sz="1800" b="1" dirty="0" smtClean="0"/>
          </a:p>
          <a:p>
            <a:pPr lvl="1"/>
            <a:r>
              <a:rPr lang="da-DK" sz="1800" dirty="0" err="1" smtClean="0"/>
              <a:t>Aes</a:t>
            </a:r>
            <a:r>
              <a:rPr lang="da-DK" sz="1800" b="1" dirty="0" err="1" smtClean="0"/>
              <a:t>Managed</a:t>
            </a:r>
            <a:endParaRPr lang="da-DK" sz="1800" b="1" dirty="0" smtClean="0"/>
          </a:p>
          <a:p>
            <a:pPr lvl="1"/>
            <a:r>
              <a:rPr lang="da-DK" sz="1800" dirty="0" smtClean="0"/>
              <a:t>Data </a:t>
            </a:r>
            <a:r>
              <a:rPr lang="da-DK" sz="1800" dirty="0" err="1" smtClean="0"/>
              <a:t>Encryption</a:t>
            </a:r>
            <a:r>
              <a:rPr lang="da-DK" sz="1800" dirty="0" smtClean="0"/>
              <a:t> Standard (DES)</a:t>
            </a:r>
          </a:p>
          <a:p>
            <a:pPr lvl="1"/>
            <a:r>
              <a:rPr lang="da-DK" sz="1800" dirty="0" err="1" smtClean="0"/>
              <a:t>TripleDES</a:t>
            </a:r>
            <a:endParaRPr lang="da-DK" sz="1800" dirty="0" smtClean="0"/>
          </a:p>
          <a:p>
            <a:pPr lvl="1"/>
            <a:r>
              <a:rPr lang="da-DK" sz="1800" dirty="0" smtClean="0"/>
              <a:t>RC2</a:t>
            </a:r>
          </a:p>
          <a:p>
            <a:endParaRPr lang="da-DK" sz="20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ICryptoTransform</a:t>
            </a:r>
            <a:r>
              <a:rPr lang="da-DK" sz="2000" dirty="0" smtClean="0"/>
              <a:t> under the </a:t>
            </a:r>
            <a:r>
              <a:rPr lang="da-DK" sz="2000" dirty="0" err="1" smtClean="0"/>
              <a:t>hood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TransformBlock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		</a:t>
            </a:r>
            <a:r>
              <a:rPr lang="da-DK" sz="1800" dirty="0" err="1" smtClean="0"/>
              <a:t>Encrypt</a:t>
            </a:r>
            <a:r>
              <a:rPr lang="da-DK" sz="1800" dirty="0" smtClean="0"/>
              <a:t> </a:t>
            </a:r>
            <a:r>
              <a:rPr lang="da-DK" sz="1800" dirty="0" err="1" smtClean="0"/>
              <a:t>or</a:t>
            </a:r>
            <a:r>
              <a:rPr lang="da-DK" sz="1800" dirty="0" smtClean="0"/>
              <a:t> </a:t>
            </a:r>
            <a:r>
              <a:rPr lang="da-DK" sz="1800" dirty="0" err="1" smtClean="0"/>
              <a:t>decrypt</a:t>
            </a:r>
            <a:r>
              <a:rPr lang="da-DK" sz="1800" dirty="0" smtClean="0"/>
              <a:t> part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TransformFinalBlock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	</a:t>
            </a:r>
            <a:r>
              <a:rPr lang="da-DK" sz="1800" dirty="0" err="1" smtClean="0"/>
              <a:t>Encrypt</a:t>
            </a:r>
            <a:r>
              <a:rPr lang="da-DK" sz="1800" dirty="0" smtClean="0"/>
              <a:t> or </a:t>
            </a:r>
            <a:r>
              <a:rPr lang="da-DK" sz="1800" dirty="0" err="1" smtClean="0"/>
              <a:t>decrypt</a:t>
            </a:r>
            <a:r>
              <a:rPr lang="da-DK" sz="1800" dirty="0" smtClean="0"/>
              <a:t> </a:t>
            </a:r>
            <a:r>
              <a:rPr lang="da-DK" sz="1800" dirty="0" err="1" smtClean="0"/>
              <a:t>entire</a:t>
            </a:r>
            <a:r>
              <a:rPr lang="da-DK" sz="1800" dirty="0" smtClean="0"/>
              <a:t> </a:t>
            </a:r>
            <a:r>
              <a:rPr lang="da-DK" sz="1800" dirty="0" err="1" smtClean="0"/>
              <a:t>block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Exam</a:t>
            </a:r>
            <a:r>
              <a:rPr lang="da-DK" sz="2000" dirty="0" smtClean="0"/>
              <a:t> tip</a:t>
            </a:r>
          </a:p>
          <a:p>
            <a:pPr lvl="1"/>
            <a:r>
              <a:rPr lang="da-DK" sz="1800" dirty="0" err="1" smtClean="0"/>
              <a:t>Never</a:t>
            </a:r>
            <a:r>
              <a:rPr lang="da-DK" sz="1800" dirty="0" smtClean="0"/>
              <a:t> </a:t>
            </a:r>
            <a:r>
              <a:rPr lang="da-DK" sz="1800" dirty="0" err="1" smtClean="0"/>
              <a:t>change</a:t>
            </a:r>
            <a:r>
              <a:rPr lang="da-DK" sz="1800" dirty="0" smtClean="0"/>
              <a:t> </a:t>
            </a:r>
            <a:r>
              <a:rPr lang="da-DK" sz="1800" dirty="0" err="1" smtClean="0"/>
              <a:t>any</a:t>
            </a:r>
            <a:r>
              <a:rPr lang="da-DK" sz="1800" dirty="0" smtClean="0"/>
              <a:t> of the default </a:t>
            </a:r>
            <a:r>
              <a:rPr lang="da-DK" sz="1800" dirty="0" err="1" smtClean="0"/>
              <a:t>properties</a:t>
            </a:r>
            <a:r>
              <a:rPr lang="da-DK" sz="1800" dirty="0" smtClean="0"/>
              <a:t> (</a:t>
            </a:r>
            <a:r>
              <a:rPr lang="da-DK" sz="1800" dirty="0" err="1" smtClean="0"/>
              <a:t>except</a:t>
            </a:r>
            <a:r>
              <a:rPr lang="da-DK" sz="1800" dirty="0" smtClean="0"/>
              <a:t> </a:t>
            </a:r>
            <a:r>
              <a:rPr lang="da-DK" sz="1800" dirty="0" err="1" smtClean="0"/>
              <a:t>maybe</a:t>
            </a:r>
            <a:r>
              <a:rPr lang="da-DK" sz="1800" dirty="0" smtClean="0"/>
              <a:t> </a:t>
            </a:r>
            <a:r>
              <a:rPr lang="da-DK" sz="1800" dirty="0" err="1" smtClean="0"/>
              <a:t>Key</a:t>
            </a:r>
            <a:r>
              <a:rPr lang="da-DK" sz="1800" dirty="0" smtClean="0"/>
              <a:t> + IV)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Symmetric</a:t>
            </a:r>
            <a:r>
              <a:rPr lang="da-DK" dirty="0" smtClean="0"/>
              <a:t> </a:t>
            </a:r>
            <a:r>
              <a:rPr lang="da-DK" dirty="0" err="1" smtClean="0"/>
              <a:t>Algorithms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753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Cryptography</a:t>
            </a:r>
            <a:endParaRPr lang="da-DK" dirty="0" smtClean="0"/>
          </a:p>
          <a:p>
            <a:r>
              <a:rPr lang="da-DK" dirty="0" err="1" smtClean="0"/>
              <a:t>Symmetric</a:t>
            </a:r>
            <a:r>
              <a:rPr lang="da-DK" dirty="0" smtClean="0"/>
              <a:t> </a:t>
            </a:r>
            <a:r>
              <a:rPr lang="da-DK" dirty="0" err="1" smtClean="0"/>
              <a:t>Encryption</a:t>
            </a:r>
            <a:endParaRPr lang="da-DK" dirty="0" smtClean="0"/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Asymmetric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err="1" smtClean="0"/>
              <a:t>Hashing</a:t>
            </a:r>
            <a:endParaRPr lang="da-DK" dirty="0" smtClean="0"/>
          </a:p>
          <a:p>
            <a:r>
              <a:rPr lang="da-DK" dirty="0" smtClean="0"/>
              <a:t>Digital Signatures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6849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13676</TotalTime>
  <Words>933</Words>
  <Application>Microsoft Macintosh PowerPoint</Application>
  <PresentationFormat>On-screen Show (4:3)</PresentationFormat>
  <Paragraphs>272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Consolas</vt:lpstr>
      <vt:lpstr>Segoe UI Light</vt:lpstr>
      <vt:lpstr>Wingdings 2</vt:lpstr>
      <vt:lpstr>Wingdings 3</vt:lpstr>
      <vt:lpstr>Arial</vt:lpstr>
      <vt:lpstr>Concourse</vt:lpstr>
      <vt:lpstr>Module 18  ”Cryptography” </vt:lpstr>
      <vt:lpstr>Agenda</vt:lpstr>
      <vt:lpstr>Introducing Cryptography</vt:lpstr>
      <vt:lpstr>Introducing Encryption</vt:lpstr>
      <vt:lpstr>Agenda</vt:lpstr>
      <vt:lpstr>Symmetric Algorithms Keys</vt:lpstr>
      <vt:lpstr>Encryption/Decryption using Symmetric Algorithms</vt:lpstr>
      <vt:lpstr>Symmetric Algorithms</vt:lpstr>
      <vt:lpstr>Agenda</vt:lpstr>
      <vt:lpstr>Asymmetric Algorithms</vt:lpstr>
      <vt:lpstr>Assymmetric Encryption Keys</vt:lpstr>
      <vt:lpstr>Encryption/Decryption using Asymmetric Algorithms</vt:lpstr>
      <vt:lpstr>Agenda</vt:lpstr>
      <vt:lpstr>Introducing Hashing</vt:lpstr>
      <vt:lpstr>Non-keyed Hashing</vt:lpstr>
      <vt:lpstr>Hashing using Non-keyed Hashing Algorithms</vt:lpstr>
      <vt:lpstr>Keyed Hashing</vt:lpstr>
      <vt:lpstr>Hashing using Keyed Hashing Algorithms</vt:lpstr>
      <vt:lpstr>Agenda</vt:lpstr>
      <vt:lpstr>Digital Signatures</vt:lpstr>
      <vt:lpstr>Digital Signature Methods</vt:lpstr>
      <vt:lpstr>Digitally Signing Data</vt:lpstr>
      <vt:lpstr>Verifying a Digital Signature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18 - Cryptography</dc:subject>
  <dc:creator>Jesper Gulmann Henriksen</dc:creator>
  <cp:lastModifiedBy>Martin Esmann</cp:lastModifiedBy>
  <cp:revision>2151</cp:revision>
  <dcterms:created xsi:type="dcterms:W3CDTF">2009-04-01T20:01:27Z</dcterms:created>
  <dcterms:modified xsi:type="dcterms:W3CDTF">2017-05-13T14:47:29Z</dcterms:modified>
</cp:coreProperties>
</file>