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1421" r:id="rId3"/>
    <p:sldId id="1445" r:id="rId4"/>
    <p:sldId id="1446" r:id="rId5"/>
    <p:sldId id="1447" r:id="rId6"/>
    <p:sldId id="1448" r:id="rId7"/>
    <p:sldId id="1471" r:id="rId8"/>
    <p:sldId id="1449" r:id="rId9"/>
    <p:sldId id="1450" r:id="rId10"/>
    <p:sldId id="1451" r:id="rId11"/>
    <p:sldId id="1452" r:id="rId12"/>
    <p:sldId id="1472" r:id="rId13"/>
    <p:sldId id="1454" r:id="rId14"/>
    <p:sldId id="1455" r:id="rId15"/>
    <p:sldId id="1456" r:id="rId16"/>
    <p:sldId id="1473" r:id="rId17"/>
    <p:sldId id="1475" r:id="rId18"/>
    <p:sldId id="1479" r:id="rId19"/>
    <p:sldId id="1477" r:id="rId20"/>
    <p:sldId id="1474" r:id="rId21"/>
    <p:sldId id="1441" r:id="rId22"/>
    <p:sldId id="741" r:id="rId23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8043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759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1" y="5050284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29/05/2017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20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Diagnostics and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Managing Assemblies”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receives</a:t>
            </a:r>
            <a:r>
              <a:rPr lang="da-DK" sz="2000" dirty="0" smtClean="0"/>
              <a:t> information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emitted</a:t>
            </a:r>
            <a:r>
              <a:rPr lang="da-DK" sz="2000" dirty="0" smtClean="0"/>
              <a:t> </a:t>
            </a:r>
            <a:r>
              <a:rPr lang="da-DK" sz="2000" dirty="0" err="1" smtClean="0"/>
              <a:t>regardless</a:t>
            </a:r>
            <a:r>
              <a:rPr lang="da-DK" sz="2000" dirty="0" smtClean="0"/>
              <a:t> of </a:t>
            </a:r>
            <a:r>
              <a:rPr lang="da-DK" sz="2000" dirty="0" err="1" smtClean="0"/>
              <a:t>build</a:t>
            </a:r>
            <a:r>
              <a:rPr lang="da-DK" sz="2000" dirty="0" smtClean="0"/>
              <a:t> type</a:t>
            </a:r>
          </a:p>
          <a:p>
            <a:pPr lvl="1"/>
            <a:r>
              <a:rPr lang="da-DK" sz="1800" dirty="0" err="1" smtClean="0"/>
              <a:t>Both</a:t>
            </a:r>
            <a:r>
              <a:rPr lang="da-DK" sz="1800" dirty="0" smtClean="0"/>
              <a:t> </a:t>
            </a:r>
            <a:r>
              <a:rPr lang="da-DK" sz="1800" dirty="0" err="1" smtClean="0"/>
              <a:t>Debug</a:t>
            </a:r>
            <a:r>
              <a:rPr lang="da-DK" sz="1800" dirty="0" smtClean="0"/>
              <a:t> and </a:t>
            </a:r>
            <a:r>
              <a:rPr lang="da-DK" sz="1800" dirty="0" err="1" smtClean="0"/>
              <a:t>Release</a:t>
            </a:r>
            <a:r>
              <a:rPr lang="da-DK" sz="1800" dirty="0" smtClean="0"/>
              <a:t> </a:t>
            </a:r>
            <a:r>
              <a:rPr lang="da-DK" sz="1800" dirty="0" err="1" smtClean="0"/>
              <a:t>builds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smtClean="0"/>
              <a:t>Supports </a:t>
            </a:r>
            <a:r>
              <a:rPr lang="da-DK" sz="2000" dirty="0" err="1" smtClean="0"/>
              <a:t>almost</a:t>
            </a:r>
            <a:r>
              <a:rPr lang="da-DK" sz="2000" dirty="0" smtClean="0"/>
              <a:t> </a:t>
            </a:r>
            <a:r>
              <a:rPr lang="da-DK" sz="2000" dirty="0" err="1" smtClean="0"/>
              <a:t>exactly</a:t>
            </a:r>
            <a:r>
              <a:rPr lang="da-DK" sz="2000" dirty="0" smtClean="0"/>
              <a:t> the same set of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and </a:t>
            </a:r>
            <a:r>
              <a:rPr lang="da-DK" sz="2000" dirty="0" err="1" smtClean="0"/>
              <a:t>properties</a:t>
            </a:r>
            <a:r>
              <a:rPr lang="da-DK" sz="2000" dirty="0" smtClean="0"/>
              <a:t> as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Trace.Listeners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property</a:t>
            </a:r>
            <a:r>
              <a:rPr lang="da-DK" sz="2000" dirty="0" smtClean="0"/>
              <a:t> is </a:t>
            </a:r>
            <a:r>
              <a:rPr lang="da-DK" sz="2000" dirty="0" err="1" smtClean="0"/>
              <a:t>important</a:t>
            </a:r>
            <a:r>
              <a:rPr lang="da-DK" sz="2000" dirty="0" smtClean="0"/>
              <a:t>!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5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Trace </a:t>
            </a:r>
            <a:r>
              <a:rPr lang="da-DK" sz="2000" dirty="0" err="1" smtClean="0"/>
              <a:t>listeners</a:t>
            </a:r>
            <a:r>
              <a:rPr lang="da-DK" sz="2000" dirty="0" smtClean="0"/>
              <a:t> </a:t>
            </a:r>
            <a:r>
              <a:rPr lang="da-DK" sz="2000" dirty="0" err="1" smtClean="0"/>
              <a:t>receive</a:t>
            </a:r>
            <a:r>
              <a:rPr lang="da-DK" sz="2000" dirty="0" smtClean="0"/>
              <a:t> the </a:t>
            </a:r>
            <a:r>
              <a:rPr lang="da-DK" sz="2000" dirty="0" err="1" smtClean="0"/>
              <a:t>Debug</a:t>
            </a:r>
            <a:r>
              <a:rPr lang="da-DK" sz="2000" dirty="0" smtClean="0"/>
              <a:t> and Trace information </a:t>
            </a:r>
            <a:r>
              <a:rPr lang="da-DK" sz="2000" dirty="0" err="1" smtClean="0"/>
              <a:t>emitted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Debug.Listeners</a:t>
            </a:r>
            <a:r>
              <a:rPr lang="da-DK" sz="1800" dirty="0" smtClean="0"/>
              <a:t> </a:t>
            </a:r>
            <a:r>
              <a:rPr lang="da-DK" sz="1800" dirty="0" err="1" smtClean="0"/>
              <a:t>property</a:t>
            </a:r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Trace.Listeners</a:t>
            </a:r>
            <a:r>
              <a:rPr lang="da-DK" sz="1800" dirty="0" smtClean="0"/>
              <a:t> </a:t>
            </a:r>
            <a:r>
              <a:rPr lang="da-DK" sz="1800" dirty="0" err="1" smtClean="0"/>
              <a:t>property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Concrete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TraceListener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classes</a:t>
            </a:r>
            <a:endParaRPr lang="da-DK" sz="2000" dirty="0" smtClean="0"/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ConsoleTraceListener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TextWriterTraceListener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XmlWriterTraceListener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EventLogTraceListener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EventSchemaTraceListener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DelimitedListTraceListener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DefaultTraceListener</a:t>
            </a:r>
            <a:endParaRPr lang="en-US" sz="16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Can be manipulated in the application configuration files</a:t>
            </a:r>
          </a:p>
          <a:p>
            <a:pPr lvl="1"/>
            <a:endParaRPr lang="en-US" sz="1600" dirty="0" smtClean="0"/>
          </a:p>
          <a:p>
            <a:pPr lvl="1"/>
            <a:endParaRPr lang="da-DK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Trace </a:t>
            </a:r>
            <a:r>
              <a:rPr lang="da-DK" dirty="0" err="1" smtClean="0"/>
              <a:t>Listeners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712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Logging</a:t>
            </a:r>
            <a:r>
              <a:rPr lang="da-DK" dirty="0" smtClean="0"/>
              <a:t> and </a:t>
            </a:r>
            <a:r>
              <a:rPr lang="da-DK" dirty="0" err="1" smtClean="0"/>
              <a:t>Tracing</a:t>
            </a:r>
            <a:endParaRPr lang="da-DK" dirty="0" smtClean="0"/>
          </a:p>
          <a:p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Counters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Managing</a:t>
            </a:r>
            <a:r>
              <a:rPr lang="da-DK" dirty="0" smtClean="0"/>
              <a:t> Assemblies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40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Very</a:t>
            </a:r>
            <a:r>
              <a:rPr lang="da-DK" sz="2000" dirty="0" smtClean="0"/>
              <a:t> </a:t>
            </a:r>
            <a:r>
              <a:rPr lang="da-DK" sz="2000" dirty="0" err="1" smtClean="0"/>
              <a:t>many</a:t>
            </a:r>
            <a:r>
              <a:rPr lang="da-DK" sz="2000" dirty="0" smtClean="0"/>
              <a:t> operating system and server features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instrumented</a:t>
            </a:r>
            <a:r>
              <a:rPr lang="da-DK" sz="2000" dirty="0" smtClean="0"/>
              <a:t> by performance </a:t>
            </a:r>
            <a:r>
              <a:rPr lang="da-DK" sz="2000" dirty="0" err="1" smtClean="0"/>
              <a:t>counters</a:t>
            </a:r>
            <a:endParaRPr lang="da-DK" sz="2000" dirty="0" smtClean="0"/>
          </a:p>
          <a:p>
            <a:pPr lvl="1"/>
            <a:r>
              <a:rPr lang="da-DK" sz="1800" dirty="0" err="1" smtClean="0"/>
              <a:t>Inspected</a:t>
            </a:r>
            <a:r>
              <a:rPr lang="da-DK" sz="1800" dirty="0" smtClean="0"/>
              <a:t> by</a:t>
            </a:r>
          </a:p>
          <a:p>
            <a:pPr lvl="2"/>
            <a:r>
              <a:rPr lang="da-DK" sz="1800" dirty="0" err="1" smtClean="0"/>
              <a:t>Resource</a:t>
            </a:r>
            <a:r>
              <a:rPr lang="da-DK" sz="1800" dirty="0" smtClean="0"/>
              <a:t> Monitor (Windows XP)</a:t>
            </a:r>
          </a:p>
          <a:p>
            <a:pPr lvl="2"/>
            <a:r>
              <a:rPr lang="da-DK" sz="1800" dirty="0" err="1" smtClean="0"/>
              <a:t>Reliability</a:t>
            </a:r>
            <a:r>
              <a:rPr lang="da-DK" sz="1800" dirty="0" smtClean="0"/>
              <a:t> and Performance Monitor (Windows Vista)</a:t>
            </a:r>
          </a:p>
          <a:p>
            <a:pPr lvl="2"/>
            <a:r>
              <a:rPr lang="da-DK" sz="1800" dirty="0" smtClean="0"/>
              <a:t>Performance Monitor (Windows 7 + 8)</a:t>
            </a:r>
          </a:p>
          <a:p>
            <a:pPr lvl="2"/>
            <a:endParaRPr lang="da-DK" sz="1800" dirty="0" smtClean="0"/>
          </a:p>
          <a:p>
            <a:r>
              <a:rPr lang="da-DK" sz="2000" dirty="0" smtClean="0"/>
              <a:t>Performance </a:t>
            </a:r>
            <a:r>
              <a:rPr lang="da-DK" sz="2000" dirty="0" err="1" smtClean="0"/>
              <a:t>counters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accessible</a:t>
            </a:r>
            <a:r>
              <a:rPr lang="da-DK" sz="2000" dirty="0" smtClean="0"/>
              <a:t> </a:t>
            </a:r>
            <a:r>
              <a:rPr lang="da-DK" sz="2000" dirty="0" err="1" smtClean="0"/>
              <a:t>programmatically</a:t>
            </a:r>
            <a:r>
              <a:rPr lang="da-DK" sz="2000" dirty="0" smtClean="0"/>
              <a:t> via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PerformanceCounter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Introducing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Performance </a:t>
            </a:r>
            <a:r>
              <a:rPr lang="da-DK" dirty="0" err="1" smtClean="0"/>
              <a:t>Counters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733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Performance </a:t>
            </a:r>
            <a:r>
              <a:rPr lang="da-DK" sz="2000" dirty="0" err="1" smtClean="0"/>
              <a:t>counter</a:t>
            </a:r>
            <a:r>
              <a:rPr lang="da-DK" sz="2000" dirty="0" smtClean="0"/>
              <a:t> </a:t>
            </a:r>
            <a:r>
              <a:rPr lang="da-DK" sz="2000" dirty="0" err="1" smtClean="0"/>
              <a:t>values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accessed</a:t>
            </a:r>
            <a:r>
              <a:rPr lang="da-DK" sz="2000" dirty="0" smtClean="0"/>
              <a:t> </a:t>
            </a:r>
            <a:r>
              <a:rPr lang="da-DK" sz="2000" dirty="0" err="1" smtClean="0"/>
              <a:t>through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RawValue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property</a:t>
            </a:r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Similarly</a:t>
            </a:r>
            <a:r>
              <a:rPr lang="da-DK" sz="2000" dirty="0" smtClean="0"/>
              <a:t>, </a:t>
            </a:r>
            <a:r>
              <a:rPr lang="da-DK" sz="2000" dirty="0" err="1" smtClean="0"/>
              <a:t>they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updated</a:t>
            </a:r>
            <a:r>
              <a:rPr lang="da-DK" sz="2000" dirty="0" smtClean="0"/>
              <a:t> via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RawValue</a:t>
            </a:r>
            <a:r>
              <a:rPr lang="da-DK" sz="2000" dirty="0" smtClean="0"/>
              <a:t> or </a:t>
            </a:r>
            <a:r>
              <a:rPr lang="da-DK" sz="2000" dirty="0" err="1" smtClean="0"/>
              <a:t>thread-safe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like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Increment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IncrementBy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Decrement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Using</a:t>
            </a:r>
            <a:r>
              <a:rPr lang="da-DK" dirty="0" smtClean="0"/>
              <a:t> Performance </a:t>
            </a:r>
            <a:r>
              <a:rPr lang="da-DK" dirty="0" err="1" smtClean="0"/>
              <a:t>Counters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07203" y="2420888"/>
            <a:ext cx="7500990" cy="17543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PerformanceCounter</a:t>
            </a:r>
            <a:r>
              <a:rPr lang="en-US" dirty="0" smtClean="0">
                <a:latin typeface="Consolas" pitchFamily="49" charset="0"/>
              </a:rPr>
              <a:t> counter =</a:t>
            </a:r>
          </a:p>
          <a:p>
            <a:r>
              <a:rPr lang="en-US" dirty="0" smtClean="0">
                <a:latin typeface="Consolas" pitchFamily="49" charset="0"/>
              </a:rPr>
              <a:t>   new </a:t>
            </a:r>
            <a:r>
              <a:rPr lang="en-US" dirty="0" err="1" smtClean="0">
                <a:latin typeface="Consolas" pitchFamily="49" charset="0"/>
              </a:rPr>
              <a:t>PerformanceCounter</a:t>
            </a:r>
            <a:r>
              <a:rPr lang="en-US" dirty="0" smtClean="0">
                <a:latin typeface="Consolas" pitchFamily="49" charset="0"/>
              </a:rPr>
              <a:t>( "</a:t>
            </a:r>
            <a:r>
              <a:rPr lang="en-US" dirty="0" err="1" smtClean="0">
                <a:latin typeface="Consolas" pitchFamily="49" charset="0"/>
              </a:rPr>
              <a:t>ProcessorPerformance</a:t>
            </a:r>
            <a:r>
              <a:rPr lang="en-US" dirty="0" smtClean="0">
                <a:latin typeface="Consolas" pitchFamily="49" charset="0"/>
              </a:rPr>
              <a:t>",</a:t>
            </a:r>
          </a:p>
          <a:p>
            <a:r>
              <a:rPr lang="en-US" dirty="0" smtClean="0">
                <a:latin typeface="Consolas" pitchFamily="49" charset="0"/>
              </a:rPr>
              <a:t>                           "percentage",</a:t>
            </a:r>
          </a:p>
          <a:p>
            <a:r>
              <a:rPr lang="en-US" dirty="0" smtClean="0">
                <a:latin typeface="Consolas" pitchFamily="49" charset="0"/>
              </a:rPr>
              <a:t>                           "PPM_Processor_0" );</a:t>
            </a:r>
          </a:p>
          <a:p>
            <a:r>
              <a:rPr lang="en-US" dirty="0" smtClean="0">
                <a:latin typeface="Consolas" pitchFamily="49" charset="0"/>
              </a:rPr>
              <a:t>...</a:t>
            </a:r>
          </a:p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counter.RawValue</a:t>
            </a:r>
            <a:r>
              <a:rPr lang="en-US" dirty="0" smtClean="0">
                <a:latin typeface="Consolas" pitchFamily="49" charset="0"/>
              </a:rPr>
              <a:t> );</a:t>
            </a:r>
            <a:endParaRPr lang="da-DK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6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PerformanceCounterCategory</a:t>
            </a:r>
            <a:r>
              <a:rPr lang="en-US" sz="2000" dirty="0" smtClean="0"/>
              <a:t> class facilitates the creation of custom performance counters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Creation of sets of counters are eased by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CounterCreationData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CounterCreationDataCollection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Custom</a:t>
            </a:r>
            <a:r>
              <a:rPr lang="da-DK" dirty="0" smtClean="0"/>
              <a:t> Performance </a:t>
            </a:r>
            <a:r>
              <a:rPr lang="da-DK" dirty="0" err="1" smtClean="0"/>
              <a:t>Counters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57224" y="2296721"/>
            <a:ext cx="7500990" cy="203132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 err="1" smtClean="0">
                <a:latin typeface="Consolas" pitchFamily="49" charset="0"/>
              </a:rPr>
              <a:t>PerformanceCounterCategory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category</a:t>
            </a:r>
            <a:r>
              <a:rPr lang="da-DK" b="1" dirty="0" smtClean="0">
                <a:latin typeface="Consolas" pitchFamily="49" charset="0"/>
              </a:rPr>
              <a:t> =</a:t>
            </a:r>
          </a:p>
          <a:p>
            <a:r>
              <a:rPr lang="da-DK" b="1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PerformanceCounterCategory.Create</a:t>
            </a:r>
            <a:r>
              <a:rPr lang="da-DK" b="1" dirty="0" smtClean="0">
                <a:latin typeface="Consolas" pitchFamily="49" charset="0"/>
              </a:rPr>
              <a:t>(</a:t>
            </a:r>
          </a:p>
          <a:p>
            <a:r>
              <a:rPr lang="da-DK" dirty="0" smtClean="0">
                <a:latin typeface="Consolas" pitchFamily="49" charset="0"/>
              </a:rPr>
              <a:t>      "</a:t>
            </a:r>
            <a:r>
              <a:rPr lang="da-DK" dirty="0" err="1" smtClean="0">
                <a:latin typeface="Consolas" pitchFamily="49" charset="0"/>
              </a:rPr>
              <a:t>Wincubate</a:t>
            </a:r>
            <a:r>
              <a:rPr lang="da-DK" dirty="0" smtClean="0">
                <a:latin typeface="Consolas" pitchFamily="49" charset="0"/>
              </a:rPr>
              <a:t>",</a:t>
            </a:r>
          </a:p>
          <a:p>
            <a:r>
              <a:rPr lang="en-US" dirty="0" smtClean="0">
                <a:latin typeface="Consolas" pitchFamily="49" charset="0"/>
              </a:rPr>
              <a:t>      "Counters for the 70-483 course",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PerformanceCounterCategoryType.MultiInstance</a:t>
            </a:r>
            <a:r>
              <a:rPr lang="da-DK" dirty="0" smtClean="0">
                <a:latin typeface="Consolas" pitchFamily="49" charset="0"/>
              </a:rPr>
              <a:t>,</a:t>
            </a:r>
          </a:p>
          <a:p>
            <a:r>
              <a:rPr lang="da-DK" dirty="0" smtClean="0">
                <a:latin typeface="Consolas" pitchFamily="49" charset="0"/>
              </a:rPr>
              <a:t>      "A </a:t>
            </a:r>
            <a:r>
              <a:rPr lang="da-DK" dirty="0" err="1" smtClean="0">
                <a:latin typeface="Consolas" pitchFamily="49" charset="0"/>
              </a:rPr>
              <a:t>instances</a:t>
            </a:r>
            <a:r>
              <a:rPr lang="da-DK" dirty="0" smtClean="0">
                <a:latin typeface="Consolas" pitchFamily="49" charset="0"/>
              </a:rPr>
              <a:t>",</a:t>
            </a:r>
          </a:p>
          <a:p>
            <a:r>
              <a:rPr lang="en-US" dirty="0" smtClean="0">
                <a:latin typeface="Consolas" pitchFamily="49" charset="0"/>
              </a:rPr>
              <a:t>      "Number of live A objects in the application" </a:t>
            </a:r>
            <a:r>
              <a:rPr lang="en-US" b="1" dirty="0" smtClean="0">
                <a:latin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</a:rPr>
              <a:t>;</a:t>
            </a:r>
            <a:endParaRPr lang="da-DK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2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Logging</a:t>
            </a:r>
            <a:r>
              <a:rPr lang="da-DK" dirty="0" smtClean="0"/>
              <a:t> and </a:t>
            </a:r>
            <a:r>
              <a:rPr lang="da-DK" dirty="0" err="1" smtClean="0"/>
              <a:t>Tracing</a:t>
            </a:r>
            <a:endParaRPr lang="da-DK" dirty="0" smtClean="0"/>
          </a:p>
          <a:p>
            <a:r>
              <a:rPr lang="da-DK" dirty="0" smtClean="0"/>
              <a:t>Performance </a:t>
            </a:r>
            <a:r>
              <a:rPr lang="da-DK" dirty="0" err="1" smtClean="0"/>
              <a:t>Counters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Assemblies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54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116024"/>
          </a:xfrm>
        </p:spPr>
        <p:txBody>
          <a:bodyPr>
            <a:normAutofit/>
          </a:bodyPr>
          <a:lstStyle/>
          <a:p>
            <a:r>
              <a:rPr lang="en-US" sz="2000" dirty="0"/>
              <a:t>An assembly is a collection of types and resources</a:t>
            </a:r>
          </a:p>
          <a:p>
            <a:r>
              <a:rPr lang="en-US" sz="2000" dirty="0"/>
              <a:t>An assembly is a versioned deployable unit </a:t>
            </a:r>
          </a:p>
          <a:p>
            <a:r>
              <a:rPr lang="en-US" sz="2000" dirty="0"/>
              <a:t>An assembly can contain:</a:t>
            </a:r>
          </a:p>
          <a:p>
            <a:pPr lvl="1"/>
            <a:r>
              <a:rPr lang="en-US" sz="1800" dirty="0"/>
              <a:t>IL code</a:t>
            </a:r>
          </a:p>
          <a:p>
            <a:pPr lvl="1"/>
            <a:r>
              <a:rPr lang="en-US" sz="1800" dirty="0"/>
              <a:t>Resources</a:t>
            </a:r>
          </a:p>
          <a:p>
            <a:pPr lvl="1"/>
            <a:r>
              <a:rPr lang="en-US" sz="1800" dirty="0"/>
              <a:t>Type metadata</a:t>
            </a:r>
          </a:p>
          <a:p>
            <a:pPr lvl="1"/>
            <a:r>
              <a:rPr lang="en-US" sz="1800" dirty="0"/>
              <a:t>Manifest</a:t>
            </a:r>
          </a:p>
          <a:p>
            <a:endParaRPr lang="da-DK" sz="1600" dirty="0" smtClean="0"/>
          </a:p>
          <a:p>
            <a:r>
              <a:rPr lang="da-DK" sz="2000" dirty="0" smtClean="0"/>
              <a:t>Assemblies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versioned</a:t>
            </a:r>
            <a:endParaRPr lang="da-DK" sz="2000" dirty="0" smtClean="0"/>
          </a:p>
          <a:p>
            <a:pPr lvl="1"/>
            <a:r>
              <a:rPr lang="en-GB" sz="1800" i="1" dirty="0">
                <a:cs typeface="Consolas" panose="020B0609020204030204" pitchFamily="49" charset="0"/>
              </a:rPr>
              <a:t>&lt;major version&gt;</a:t>
            </a:r>
            <a:r>
              <a:rPr lang="en-GB" sz="1800" dirty="0">
                <a:cs typeface="Consolas" panose="020B0609020204030204" pitchFamily="49" charset="0"/>
              </a:rPr>
              <a:t>.&lt;</a:t>
            </a:r>
            <a:r>
              <a:rPr lang="en-GB" sz="1800" i="1" dirty="0">
                <a:cs typeface="Consolas" panose="020B0609020204030204" pitchFamily="49" charset="0"/>
              </a:rPr>
              <a:t>minor version</a:t>
            </a:r>
            <a:r>
              <a:rPr lang="en-GB" sz="1800" dirty="0">
                <a:cs typeface="Consolas" panose="020B0609020204030204" pitchFamily="49" charset="0"/>
              </a:rPr>
              <a:t>&gt;.&lt;</a:t>
            </a:r>
            <a:r>
              <a:rPr lang="en-GB" sz="1800" i="1" dirty="0">
                <a:cs typeface="Consolas" panose="020B0609020204030204" pitchFamily="49" charset="0"/>
              </a:rPr>
              <a:t>build number</a:t>
            </a:r>
            <a:r>
              <a:rPr lang="en-GB" sz="1800" dirty="0">
                <a:cs typeface="Consolas" panose="020B0609020204030204" pitchFamily="49" charset="0"/>
              </a:rPr>
              <a:t>&gt;.&lt;</a:t>
            </a:r>
            <a:r>
              <a:rPr lang="en-GB" sz="1800" i="1" dirty="0">
                <a:cs typeface="Consolas" panose="020B0609020204030204" pitchFamily="49" charset="0"/>
              </a:rPr>
              <a:t>revision</a:t>
            </a:r>
            <a:r>
              <a:rPr lang="en-GB" sz="1800" dirty="0" smtClean="0">
                <a:cs typeface="Consolas" panose="020B0609020204030204" pitchFamily="49" charset="0"/>
              </a:rPr>
              <a:t>&gt;</a:t>
            </a:r>
            <a:endParaRPr lang="da-DK" sz="2000" dirty="0"/>
          </a:p>
          <a:p>
            <a:endParaRPr lang="da-DK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Assemblies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725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116024"/>
          </a:xfrm>
        </p:spPr>
        <p:txBody>
          <a:bodyPr>
            <a:normAutofit/>
          </a:bodyPr>
          <a:lstStyle/>
          <a:p>
            <a:r>
              <a:rPr lang="da-DK" sz="2000" dirty="0" smtClean="0"/>
              <a:t>Global Assembly Cache </a:t>
            </a:r>
            <a:r>
              <a:rPr lang="da-DK" sz="2000" dirty="0" err="1" smtClean="0"/>
              <a:t>a.k.a</a:t>
            </a:r>
            <a:r>
              <a:rPr lang="da-DK" sz="2000" dirty="0" smtClean="0"/>
              <a:t>. ”GAC”</a:t>
            </a:r>
          </a:p>
          <a:p>
            <a:pPr lvl="1"/>
            <a:r>
              <a:rPr lang="da-DK" sz="1800" dirty="0" smtClean="0"/>
              <a:t>Central location in Windows </a:t>
            </a:r>
            <a:r>
              <a:rPr lang="da-DK" sz="1800" dirty="0" err="1" smtClean="0"/>
              <a:t>where</a:t>
            </a:r>
            <a:r>
              <a:rPr lang="da-DK" sz="1800" dirty="0" smtClean="0"/>
              <a:t> </a:t>
            </a:r>
            <a:r>
              <a:rPr lang="da-DK" sz="1800" dirty="0" err="1" smtClean="0"/>
              <a:t>shared</a:t>
            </a:r>
            <a:r>
              <a:rPr lang="da-DK" sz="1800" dirty="0" smtClean="0"/>
              <a:t> </a:t>
            </a:r>
            <a:r>
              <a:rPr lang="da-DK" sz="1800" dirty="0" err="1" smtClean="0"/>
              <a:t>assemblies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stored</a:t>
            </a:r>
            <a:endParaRPr lang="da-DK" sz="1800" dirty="0" smtClean="0"/>
          </a:p>
          <a:p>
            <a:pPr lvl="2"/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C:\Windows\Assembly </a:t>
            </a:r>
            <a:r>
              <a:rPr lang="da-DK" sz="1600" dirty="0" smtClean="0"/>
              <a:t>(but it is not a </a:t>
            </a:r>
            <a:r>
              <a:rPr lang="da-DK" sz="1600" dirty="0" err="1" smtClean="0"/>
              <a:t>regular</a:t>
            </a:r>
            <a:r>
              <a:rPr lang="da-DK" sz="1600" dirty="0" smtClean="0"/>
              <a:t> folder…)</a:t>
            </a:r>
          </a:p>
          <a:p>
            <a:pPr lvl="1"/>
            <a:r>
              <a:rPr lang="da-DK" sz="1800" dirty="0" smtClean="0"/>
              <a:t>Advantages </a:t>
            </a:r>
            <a:r>
              <a:rPr lang="da-DK" sz="1800" dirty="0" err="1" smtClean="0"/>
              <a:t>are</a:t>
            </a:r>
            <a:endParaRPr lang="da-DK" sz="1800" dirty="0" smtClean="0"/>
          </a:p>
          <a:p>
            <a:pPr lvl="2"/>
            <a:r>
              <a:rPr lang="da-DK" sz="1600" dirty="0" smtClean="0"/>
              <a:t>Shared by all </a:t>
            </a:r>
            <a:r>
              <a:rPr lang="da-DK" sz="1600" dirty="0" err="1" smtClean="0"/>
              <a:t>applications</a:t>
            </a:r>
            <a:endParaRPr lang="da-DK" sz="1600" dirty="0" smtClean="0"/>
          </a:p>
          <a:p>
            <a:pPr lvl="2"/>
            <a:r>
              <a:rPr lang="da-DK" sz="1600" dirty="0" smtClean="0"/>
              <a:t>Side-by-side installation</a:t>
            </a:r>
          </a:p>
          <a:p>
            <a:pPr lvl="2"/>
            <a:r>
              <a:rPr lang="da-DK" sz="1600" dirty="0" err="1" smtClean="0"/>
              <a:t>Improved</a:t>
            </a:r>
            <a:r>
              <a:rPr lang="da-DK" sz="1600" dirty="0" smtClean="0"/>
              <a:t> </a:t>
            </a:r>
            <a:r>
              <a:rPr lang="da-DK" sz="1600" dirty="0" err="1" smtClean="0"/>
              <a:t>loading</a:t>
            </a:r>
            <a:r>
              <a:rPr lang="da-DK" sz="1600" dirty="0" smtClean="0"/>
              <a:t> time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Assemblies</a:t>
            </a:r>
            <a:r>
              <a:rPr lang="da-DK" sz="2000" dirty="0" smtClean="0"/>
              <a:t> must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b="1" dirty="0" err="1" smtClean="0"/>
              <a:t>strong-named</a:t>
            </a:r>
            <a:r>
              <a:rPr lang="da-DK" sz="2000" dirty="0" smtClean="0"/>
              <a:t>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added</a:t>
            </a:r>
            <a:r>
              <a:rPr lang="da-DK" sz="2000" dirty="0" smtClean="0"/>
              <a:t> to the GAC</a:t>
            </a:r>
          </a:p>
          <a:p>
            <a:pPr lvl="1"/>
            <a:r>
              <a:rPr lang="da-DK" sz="1800" dirty="0" smtClean="0"/>
              <a:t>”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–k</a:t>
            </a:r>
            <a:r>
              <a:rPr lang="da-DK" sz="1800" dirty="0" smtClean="0"/>
              <a:t>” </a:t>
            </a:r>
            <a:r>
              <a:rPr lang="da-DK" sz="1800" dirty="0" err="1" smtClean="0"/>
              <a:t>generates</a:t>
            </a:r>
            <a:r>
              <a:rPr lang="da-DK" sz="1800" dirty="0" smtClean="0"/>
              <a:t> a </a:t>
            </a:r>
            <a:r>
              <a:rPr lang="da-DK" sz="1800" dirty="0" err="1" smtClean="0"/>
              <a:t>key</a:t>
            </a:r>
            <a:r>
              <a:rPr lang="da-DK" sz="1800" dirty="0" smtClean="0"/>
              <a:t> pair</a:t>
            </a:r>
          </a:p>
          <a:p>
            <a:pPr lvl="1"/>
            <a:r>
              <a:rPr lang="da-DK" sz="1800" dirty="0" smtClean="0"/>
              <a:t>Visual Studio 2012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also</a:t>
            </a:r>
            <a:r>
              <a:rPr lang="da-DK" sz="1800" dirty="0" smtClean="0"/>
              <a:t> generate </a:t>
            </a:r>
            <a:r>
              <a:rPr lang="da-DK" sz="1800" dirty="0" err="1" smtClean="0"/>
              <a:t>key</a:t>
            </a:r>
            <a:r>
              <a:rPr lang="da-DK" sz="1800" dirty="0" smtClean="0"/>
              <a:t> pair and sign</a:t>
            </a:r>
          </a:p>
          <a:p>
            <a:pPr lvl="1"/>
            <a:endParaRPr lang="da-DK" sz="1800" dirty="0"/>
          </a:p>
          <a:p>
            <a:r>
              <a:rPr lang="da-DK" sz="2000" dirty="0" err="1" smtClean="0"/>
              <a:t>Install</a:t>
            </a:r>
            <a:r>
              <a:rPr lang="da-DK" sz="2000" dirty="0" smtClean="0"/>
              <a:t> to GAC with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gacutil.exe</a:t>
            </a:r>
          </a:p>
          <a:p>
            <a:pPr lvl="1"/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Global </a:t>
            </a:r>
            <a:r>
              <a:rPr lang="da-DK" dirty="0" err="1" smtClean="0"/>
              <a:t>Assembly</a:t>
            </a:r>
            <a:r>
              <a:rPr lang="da-DK" dirty="0" smtClean="0"/>
              <a:t> </a:t>
            </a:r>
            <a:r>
              <a:rPr lang="da-DK" dirty="0" err="1" smtClean="0"/>
              <a:t>Cache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1908716" y="5733256"/>
            <a:ext cx="4939524" cy="3693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gacutil</a:t>
            </a:r>
            <a:r>
              <a:rPr lang="da-DK" dirty="0" smtClean="0">
                <a:latin typeface="Consolas" pitchFamily="49" charset="0"/>
              </a:rPr>
              <a:t> –i assembly.exe</a:t>
            </a:r>
          </a:p>
        </p:txBody>
      </p:sp>
    </p:spTree>
    <p:extLst>
      <p:ext uri="{BB962C8B-B14F-4D97-AF65-F5344CB8AC3E}">
        <p14:creationId xmlns:p14="http://schemas.microsoft.com/office/powerpoint/2010/main" val="330945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assemblyBinding</a:t>
            </a:r>
            <a:r>
              <a:rPr lang="da-DK" sz="2000" dirty="0" smtClean="0"/>
              <a:t> </a:t>
            </a:r>
            <a:r>
              <a:rPr lang="da-DK" sz="2000" dirty="0" err="1" smtClean="0"/>
              <a:t>redirects</a:t>
            </a:r>
            <a:r>
              <a:rPr lang="da-DK" sz="2000" dirty="0" smtClean="0"/>
              <a:t> the </a:t>
            </a:r>
            <a:r>
              <a:rPr lang="da-DK" sz="2000" dirty="0" err="1" smtClean="0"/>
              <a:t>assembly</a:t>
            </a:r>
            <a:r>
              <a:rPr lang="da-DK" sz="2000" dirty="0" smtClean="0"/>
              <a:t> references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Assembly</a:t>
            </a:r>
            <a:r>
              <a:rPr lang="da-DK" dirty="0" smtClean="0"/>
              <a:t> </a:t>
            </a:r>
            <a:r>
              <a:rPr lang="da-DK" dirty="0" err="1" smtClean="0"/>
              <a:t>Redirection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271418" y="1916832"/>
            <a:ext cx="8572560" cy="48013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dirty="0" smtClean="0">
                <a:latin typeface="Consolas" pitchFamily="49" charset="0"/>
              </a:rPr>
              <a:t>&lt;</a:t>
            </a:r>
            <a:r>
              <a:rPr lang="da-DK" dirty="0" err="1" smtClean="0">
                <a:latin typeface="Consolas" pitchFamily="49" charset="0"/>
              </a:rPr>
              <a:t>configuration</a:t>
            </a:r>
            <a:r>
              <a:rPr lang="da-DK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   &lt;</a:t>
            </a:r>
            <a:r>
              <a:rPr lang="da-DK" dirty="0" err="1" smtClean="0">
                <a:latin typeface="Consolas" pitchFamily="49" charset="0"/>
              </a:rPr>
              <a:t>runtime</a:t>
            </a:r>
            <a:r>
              <a:rPr lang="da-DK" dirty="0" smtClean="0">
                <a:latin typeface="Consolas" pitchFamily="49" charset="0"/>
              </a:rPr>
              <a:t>&gt;</a:t>
            </a:r>
          </a:p>
          <a:p>
            <a:r>
              <a:rPr lang="da-DK" b="1" dirty="0" smtClean="0">
                <a:latin typeface="Consolas" pitchFamily="49" charset="0"/>
              </a:rPr>
              <a:t>      &lt;</a:t>
            </a:r>
            <a:r>
              <a:rPr lang="da-DK" b="1" dirty="0" err="1" smtClean="0">
                <a:latin typeface="Consolas" pitchFamily="49" charset="0"/>
              </a:rPr>
              <a:t>assemblyBinding</a:t>
            </a:r>
            <a:r>
              <a:rPr lang="da-DK" b="1" dirty="0" smtClean="0">
                <a:latin typeface="Consolas" pitchFamily="49" charset="0"/>
              </a:rPr>
              <a:t> xmlns="urn:schemas-microsoft-com:asm.v1"&gt;</a:t>
            </a:r>
          </a:p>
          <a:p>
            <a:r>
              <a:rPr lang="da-DK" b="1" dirty="0" smtClean="0">
                <a:latin typeface="Consolas" pitchFamily="49" charset="0"/>
              </a:rPr>
              <a:t>         &lt;</a:t>
            </a:r>
            <a:r>
              <a:rPr lang="da-DK" b="1" dirty="0" err="1" smtClean="0">
                <a:latin typeface="Consolas" pitchFamily="49" charset="0"/>
              </a:rPr>
              <a:t>dependentAssembly</a:t>
            </a:r>
            <a:r>
              <a:rPr lang="da-DK" b="1" dirty="0" smtClean="0">
                <a:latin typeface="Consolas" pitchFamily="49" charset="0"/>
              </a:rPr>
              <a:t>&gt;</a:t>
            </a:r>
          </a:p>
          <a:p>
            <a:r>
              <a:rPr lang="da-DK" b="1" dirty="0" smtClean="0">
                <a:latin typeface="Consolas" pitchFamily="49" charset="0"/>
              </a:rPr>
              <a:t>            &lt;</a:t>
            </a:r>
            <a:r>
              <a:rPr lang="da-DK" b="1" dirty="0" err="1" smtClean="0">
                <a:latin typeface="Consolas" pitchFamily="49" charset="0"/>
              </a:rPr>
              <a:t>assemblyIdentity</a:t>
            </a:r>
            <a:r>
              <a:rPr lang="da-DK" b="1" dirty="0" smtClean="0">
                <a:latin typeface="Consolas" pitchFamily="49" charset="0"/>
              </a:rPr>
              <a:t> name="Wincubate.Module20.Slide17.FancyClass"</a:t>
            </a:r>
          </a:p>
          <a:p>
            <a:r>
              <a:rPr lang="da-DK" b="1" dirty="0" smtClean="0">
                <a:latin typeface="Consolas" pitchFamily="49" charset="0"/>
              </a:rPr>
              <a:t>                              publicKeyToken="052694033bde0a15"</a:t>
            </a:r>
          </a:p>
          <a:p>
            <a:r>
              <a:rPr lang="da-DK" b="1" dirty="0" smtClean="0">
                <a:latin typeface="Consolas" pitchFamily="49" charset="0"/>
              </a:rPr>
              <a:t>                              </a:t>
            </a:r>
            <a:r>
              <a:rPr lang="da-DK" b="1" dirty="0" err="1" smtClean="0">
                <a:latin typeface="Consolas" pitchFamily="49" charset="0"/>
              </a:rPr>
              <a:t>culture="neutral</a:t>
            </a:r>
            <a:r>
              <a:rPr lang="da-DK" b="1" dirty="0" smtClean="0">
                <a:latin typeface="Consolas" pitchFamily="49" charset="0"/>
              </a:rPr>
              <a:t>" /&gt;</a:t>
            </a:r>
          </a:p>
          <a:p>
            <a:r>
              <a:rPr lang="da-DK" b="1" dirty="0" smtClean="0">
                <a:latin typeface="Consolas" pitchFamily="49" charset="0"/>
              </a:rPr>
              <a:t>            &lt;</a:t>
            </a:r>
            <a:r>
              <a:rPr lang="da-DK" b="1" dirty="0" err="1" smtClean="0">
                <a:latin typeface="Consolas" pitchFamily="49" charset="0"/>
              </a:rPr>
              <a:t>bindingRedirect</a:t>
            </a:r>
            <a:r>
              <a:rPr lang="da-DK" b="1" dirty="0" smtClean="0">
                <a:latin typeface="Consolas" pitchFamily="49" charset="0"/>
              </a:rPr>
              <a:t> oldVersion="1.0.0.0"</a:t>
            </a:r>
          </a:p>
          <a:p>
            <a:r>
              <a:rPr lang="da-DK" b="1" dirty="0" smtClean="0">
                <a:latin typeface="Consolas" pitchFamily="49" charset="0"/>
              </a:rPr>
              <a:t>                             newVersion="2.0.0.0"/&gt;</a:t>
            </a:r>
          </a:p>
          <a:p>
            <a:r>
              <a:rPr lang="da-DK" b="1" dirty="0" smtClean="0">
                <a:latin typeface="Consolas" pitchFamily="49" charset="0"/>
              </a:rPr>
              <a:t>            &lt;</a:t>
            </a:r>
            <a:r>
              <a:rPr lang="da-DK" b="1" dirty="0" err="1" smtClean="0">
                <a:latin typeface="Consolas" pitchFamily="49" charset="0"/>
              </a:rPr>
              <a:t>codeBase</a:t>
            </a:r>
            <a:r>
              <a:rPr lang="da-DK" b="1" dirty="0" smtClean="0">
                <a:latin typeface="Consolas" pitchFamily="49" charset="0"/>
              </a:rPr>
              <a:t> version="2.0.0.0"</a:t>
            </a:r>
          </a:p>
          <a:p>
            <a:r>
              <a:rPr lang="da-DK" b="1" dirty="0" smtClean="0">
                <a:latin typeface="Consolas" pitchFamily="49" charset="0"/>
              </a:rPr>
              <a:t>               href="http://www.wincubate.net/70-483/Wincubate.Module20.Slide17.FancyClass.dll"/&gt;</a:t>
            </a:r>
          </a:p>
          <a:p>
            <a:r>
              <a:rPr lang="da-DK" b="1" dirty="0" smtClean="0">
                <a:latin typeface="Consolas" pitchFamily="49" charset="0"/>
              </a:rPr>
              <a:t>         &lt;/</a:t>
            </a:r>
            <a:r>
              <a:rPr lang="da-DK" b="1" dirty="0" err="1" smtClean="0">
                <a:latin typeface="Consolas" pitchFamily="49" charset="0"/>
              </a:rPr>
              <a:t>dependentAssembly</a:t>
            </a:r>
            <a:r>
              <a:rPr lang="da-DK" b="1" dirty="0" smtClean="0">
                <a:latin typeface="Consolas" pitchFamily="49" charset="0"/>
              </a:rPr>
              <a:t>&gt;</a:t>
            </a:r>
          </a:p>
          <a:p>
            <a:r>
              <a:rPr lang="da-DK" b="1" dirty="0" smtClean="0">
                <a:latin typeface="Consolas" pitchFamily="49" charset="0"/>
              </a:rPr>
              <a:t>      &lt;/</a:t>
            </a:r>
            <a:r>
              <a:rPr lang="da-DK" b="1" dirty="0" err="1" smtClean="0">
                <a:latin typeface="Consolas" pitchFamily="49" charset="0"/>
              </a:rPr>
              <a:t>assemblyBinding</a:t>
            </a:r>
            <a:r>
              <a:rPr lang="da-DK" b="1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   &lt;/</a:t>
            </a:r>
            <a:r>
              <a:rPr lang="da-DK" dirty="0" err="1" smtClean="0">
                <a:latin typeface="Consolas" pitchFamily="49" charset="0"/>
              </a:rPr>
              <a:t>runtime</a:t>
            </a:r>
            <a:r>
              <a:rPr lang="da-DK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&lt;/</a:t>
            </a:r>
            <a:r>
              <a:rPr lang="da-DK" dirty="0" err="1" smtClean="0">
                <a:latin typeface="Consolas" pitchFamily="49" charset="0"/>
              </a:rPr>
              <a:t>configuration</a:t>
            </a:r>
            <a:r>
              <a:rPr lang="da-DK" dirty="0" smtClean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04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Tracing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smtClean="0"/>
              <a:t>Performance </a:t>
            </a:r>
            <a:r>
              <a:rPr lang="da-DK" dirty="0" err="1" smtClean="0"/>
              <a:t>Counters</a:t>
            </a:r>
            <a:endParaRPr lang="da-DK" dirty="0" smtClean="0"/>
          </a:p>
          <a:p>
            <a:r>
              <a:rPr lang="da-DK" dirty="0" err="1" smtClean="0"/>
              <a:t>Managing</a:t>
            </a:r>
            <a:r>
              <a:rPr lang="da-DK" dirty="0" smtClean="0"/>
              <a:t> Assemblies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05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Logging</a:t>
            </a:r>
            <a:r>
              <a:rPr lang="da-DK" dirty="0" smtClean="0"/>
              <a:t> and </a:t>
            </a:r>
            <a:r>
              <a:rPr lang="da-DK" dirty="0" err="1" smtClean="0"/>
              <a:t>Tracing</a:t>
            </a:r>
            <a:endParaRPr lang="da-DK" dirty="0" smtClean="0"/>
          </a:p>
          <a:p>
            <a:r>
              <a:rPr lang="da-DK" dirty="0" smtClean="0"/>
              <a:t>Performance </a:t>
            </a:r>
            <a:r>
              <a:rPr lang="da-DK" dirty="0" err="1" smtClean="0"/>
              <a:t>Counters</a:t>
            </a:r>
            <a:endParaRPr lang="da-DK" dirty="0" smtClean="0"/>
          </a:p>
          <a:p>
            <a:r>
              <a:rPr lang="da-DK" dirty="0" smtClean="0"/>
              <a:t>Debugging and </a:t>
            </a:r>
            <a:r>
              <a:rPr lang="da-DK" dirty="0" err="1" smtClean="0"/>
              <a:t>Managing</a:t>
            </a:r>
            <a:r>
              <a:rPr lang="da-DK" dirty="0" smtClean="0"/>
              <a:t> Assemblies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4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are developing an assembly which will be used by a number of distinct applications. You need to install the assembly into Global Assembly Cache.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actions can be used to accomplish this? (Each correct answer presents a complete solution. Choose two.)</a:t>
            </a:r>
          </a:p>
          <a:p>
            <a:endParaRPr lang="en-US" sz="2000" dirty="0"/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2000" dirty="0" smtClean="0"/>
              <a:t>Use Windows Installer 2.0 or later to install assembly 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2000" dirty="0" smtClean="0"/>
              <a:t>Use gacutil.exe to add assembly to the cache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2000" dirty="0" smtClean="0"/>
              <a:t>Use regasm.exe to register assembly in the cache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2000" dirty="0" smtClean="0"/>
              <a:t>Use regsvr32.exe to register assembly in the cache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2000" dirty="0" smtClean="0"/>
              <a:t>Use sn.exe to copy assembly to the cache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971600" y="3789040"/>
            <a:ext cx="7848872" cy="296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971600" y="4149080"/>
            <a:ext cx="78488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addition of </a:t>
            </a:r>
            <a:r>
              <a:rPr lang="da-DK" sz="2000" dirty="0" err="1" smtClean="0"/>
              <a:t>diagnostic</a:t>
            </a:r>
            <a:r>
              <a:rPr lang="da-DK" sz="2000" dirty="0" smtClean="0"/>
              <a:t> </a:t>
            </a:r>
            <a:r>
              <a:rPr lang="da-DK" sz="2000" dirty="0" err="1" smtClean="0"/>
              <a:t>code</a:t>
            </a:r>
            <a:r>
              <a:rPr lang="da-DK" sz="2000" dirty="0" smtClean="0"/>
              <a:t> </a:t>
            </a:r>
            <a:r>
              <a:rPr lang="da-DK" sz="2000" dirty="0" err="1" smtClean="0"/>
              <a:t>into</a:t>
            </a:r>
            <a:r>
              <a:rPr lang="da-DK" sz="2000" dirty="0" smtClean="0"/>
              <a:t> </a:t>
            </a:r>
            <a:r>
              <a:rPr lang="da-DK" sz="2000" dirty="0" err="1" smtClean="0"/>
              <a:t>applications</a:t>
            </a:r>
            <a:r>
              <a:rPr lang="da-DK" sz="2000" dirty="0" smtClean="0"/>
              <a:t> is </a:t>
            </a:r>
            <a:r>
              <a:rPr lang="da-DK" sz="2000" dirty="0" err="1" smtClean="0"/>
              <a:t>called</a:t>
            </a:r>
            <a:r>
              <a:rPr lang="da-DK" sz="2000" dirty="0" smtClean="0"/>
              <a:t> ”</a:t>
            </a:r>
            <a:r>
              <a:rPr lang="da-DK" sz="2000" dirty="0" err="1" smtClean="0"/>
              <a:t>instrumenting</a:t>
            </a:r>
            <a:r>
              <a:rPr lang="da-DK" sz="2000" dirty="0" smtClean="0"/>
              <a:t>” the </a:t>
            </a:r>
            <a:r>
              <a:rPr lang="da-DK" sz="2000" dirty="0" err="1" smtClean="0"/>
              <a:t>code</a:t>
            </a:r>
            <a:endParaRPr lang="da-DK" sz="2000" dirty="0" smtClean="0"/>
          </a:p>
          <a:p>
            <a:pPr lvl="1"/>
            <a:r>
              <a:rPr lang="da-DK" sz="1800" dirty="0" err="1" smtClean="0"/>
              <a:t>Debug</a:t>
            </a:r>
            <a:r>
              <a:rPr lang="da-DK" sz="1800" dirty="0" smtClean="0"/>
              <a:t> information</a:t>
            </a:r>
          </a:p>
          <a:p>
            <a:pPr lvl="1"/>
            <a:r>
              <a:rPr lang="da-DK" sz="1800" dirty="0" smtClean="0"/>
              <a:t>Trace information</a:t>
            </a:r>
          </a:p>
          <a:p>
            <a:pPr lvl="1"/>
            <a:r>
              <a:rPr lang="da-DK" sz="1800" dirty="0" smtClean="0"/>
              <a:t>Event </a:t>
            </a:r>
            <a:r>
              <a:rPr lang="da-DK" sz="1800" dirty="0" err="1" smtClean="0"/>
              <a:t>logging</a:t>
            </a:r>
            <a:endParaRPr lang="da-DK" sz="1800" dirty="0" smtClean="0"/>
          </a:p>
          <a:p>
            <a:pPr lvl="1"/>
            <a:r>
              <a:rPr lang="da-DK" sz="1800" dirty="0" smtClean="0"/>
              <a:t>Audit </a:t>
            </a:r>
            <a:r>
              <a:rPr lang="da-DK" sz="1800" dirty="0" err="1" smtClean="0"/>
              <a:t>logging</a:t>
            </a:r>
            <a:r>
              <a:rPr lang="da-DK" sz="1800" dirty="0" smtClean="0"/>
              <a:t> </a:t>
            </a:r>
          </a:p>
          <a:p>
            <a:pPr lvl="1"/>
            <a:r>
              <a:rPr lang="da-DK" sz="1800" dirty="0" smtClean="0"/>
              <a:t>Performance </a:t>
            </a:r>
            <a:r>
              <a:rPr lang="da-DK" sz="1800" dirty="0" err="1" smtClean="0"/>
              <a:t>counters</a:t>
            </a:r>
            <a:endParaRPr lang="da-DK" sz="1800" dirty="0" smtClean="0"/>
          </a:p>
          <a:p>
            <a:pPr lvl="1"/>
            <a:r>
              <a:rPr lang="da-DK" sz="1800" dirty="0" smtClean="0"/>
              <a:t>…</a:t>
            </a:r>
          </a:p>
          <a:p>
            <a:endParaRPr lang="da-DK" sz="2000" dirty="0" smtClean="0"/>
          </a:p>
          <a:p>
            <a:r>
              <a:rPr lang="da-DK" sz="2000" dirty="0" smtClean="0"/>
              <a:t>A </a:t>
            </a:r>
            <a:r>
              <a:rPr lang="da-DK" sz="2000" dirty="0" err="1" smtClean="0"/>
              <a:t>good</a:t>
            </a:r>
            <a:r>
              <a:rPr lang="da-DK" sz="2000" dirty="0" smtClean="0"/>
              <a:t> instrumentation of </a:t>
            </a:r>
            <a:r>
              <a:rPr lang="da-DK" sz="2000" dirty="0" err="1" smtClean="0"/>
              <a:t>your</a:t>
            </a:r>
            <a:r>
              <a:rPr lang="da-DK" sz="2000" dirty="0" smtClean="0"/>
              <a:t> </a:t>
            </a:r>
            <a:r>
              <a:rPr lang="da-DK" sz="2000" dirty="0" err="1" smtClean="0"/>
              <a:t>code</a:t>
            </a:r>
            <a:r>
              <a:rPr lang="da-DK" sz="2000" dirty="0" smtClean="0"/>
              <a:t> is </a:t>
            </a:r>
            <a:r>
              <a:rPr lang="da-DK" sz="2000" dirty="0" err="1" smtClean="0"/>
              <a:t>essential</a:t>
            </a:r>
            <a:r>
              <a:rPr lang="da-DK" sz="2000" dirty="0" smtClean="0"/>
              <a:t> to </a:t>
            </a:r>
            <a:r>
              <a:rPr lang="da-DK" sz="2000" dirty="0" err="1" smtClean="0"/>
              <a:t>monitoring</a:t>
            </a:r>
            <a:r>
              <a:rPr lang="da-DK" sz="2000" dirty="0" smtClean="0"/>
              <a:t> and </a:t>
            </a:r>
            <a:r>
              <a:rPr lang="da-DK" sz="2000" dirty="0" err="1" smtClean="0"/>
              <a:t>maintaining</a:t>
            </a:r>
            <a:r>
              <a:rPr lang="da-DK" sz="2000" dirty="0" smtClean="0"/>
              <a:t>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Instrumentation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497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Event logs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used</a:t>
            </a:r>
            <a:r>
              <a:rPr lang="da-DK" sz="2000" dirty="0" smtClean="0"/>
              <a:t> in Windows to </a:t>
            </a:r>
            <a:r>
              <a:rPr lang="da-DK" sz="2000" dirty="0" err="1" smtClean="0"/>
              <a:t>collect</a:t>
            </a:r>
            <a:r>
              <a:rPr lang="da-DK" sz="2000" dirty="0" smtClean="0"/>
              <a:t> log information by </a:t>
            </a:r>
            <a:r>
              <a:rPr lang="da-DK" sz="2000" dirty="0" err="1" smtClean="0"/>
              <a:t>means</a:t>
            </a:r>
            <a:r>
              <a:rPr lang="da-DK" sz="2000" dirty="0" smtClean="0"/>
              <a:t> of the operating system</a:t>
            </a:r>
          </a:p>
          <a:p>
            <a:pPr lvl="1"/>
            <a:r>
              <a:rPr lang="da-DK" sz="1800" dirty="0" smtClean="0"/>
              <a:t>Event logs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always</a:t>
            </a:r>
            <a:r>
              <a:rPr lang="da-DK" sz="1800" dirty="0" smtClean="0"/>
              <a:t> present</a:t>
            </a:r>
          </a:p>
          <a:p>
            <a:pPr lvl="2"/>
            <a:r>
              <a:rPr lang="da-DK" sz="1600" dirty="0" smtClean="0"/>
              <a:t>For all </a:t>
            </a:r>
            <a:r>
              <a:rPr lang="da-DK" sz="1600" dirty="0" err="1" smtClean="0"/>
              <a:t>applications</a:t>
            </a:r>
            <a:r>
              <a:rPr lang="da-DK" sz="1600" dirty="0" smtClean="0"/>
              <a:t> and services</a:t>
            </a:r>
          </a:p>
          <a:p>
            <a:pPr lvl="2"/>
            <a:r>
              <a:rPr lang="da-DK" sz="1600" dirty="0" smtClean="0"/>
              <a:t>All major OS service </a:t>
            </a:r>
            <a:r>
              <a:rPr lang="da-DK" sz="1600" dirty="0" err="1" smtClean="0"/>
              <a:t>use</a:t>
            </a:r>
            <a:r>
              <a:rPr lang="da-DK" sz="1600" dirty="0" smtClean="0"/>
              <a:t> the event logs</a:t>
            </a:r>
          </a:p>
          <a:p>
            <a:pPr lvl="2"/>
            <a:r>
              <a:rPr lang="da-DK" sz="1600" dirty="0" smtClean="0"/>
              <a:t>Log info </a:t>
            </a:r>
            <a:r>
              <a:rPr lang="da-DK" sz="1600" dirty="0" err="1" smtClean="0"/>
              <a:t>can</a:t>
            </a:r>
            <a:r>
              <a:rPr lang="da-DK" sz="1600" dirty="0" smtClean="0"/>
              <a:t> </a:t>
            </a:r>
            <a:r>
              <a:rPr lang="da-DK" sz="1600" dirty="0" err="1" smtClean="0"/>
              <a:t>be</a:t>
            </a:r>
            <a:r>
              <a:rPr lang="da-DK" sz="1600" dirty="0" smtClean="0"/>
              <a:t> </a:t>
            </a:r>
            <a:r>
              <a:rPr lang="da-DK" sz="1600" dirty="0" err="1" smtClean="0"/>
              <a:t>collected</a:t>
            </a:r>
            <a:r>
              <a:rPr lang="da-DK" sz="1600" dirty="0" smtClean="0"/>
              <a:t> by </a:t>
            </a:r>
            <a:r>
              <a:rPr lang="da-DK" sz="1600" dirty="0" err="1" smtClean="0"/>
              <a:t>e.g</a:t>
            </a:r>
            <a:r>
              <a:rPr lang="da-DK" sz="1600" dirty="0" smtClean="0"/>
              <a:t>. IT </a:t>
            </a:r>
            <a:r>
              <a:rPr lang="da-DK" sz="1600" dirty="0" err="1" smtClean="0"/>
              <a:t>departments</a:t>
            </a:r>
            <a:endParaRPr lang="da-DK" sz="16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Built</a:t>
            </a:r>
            <a:r>
              <a:rPr lang="da-DK" sz="2000" dirty="0" smtClean="0"/>
              <a:t>-in event logs </a:t>
            </a:r>
            <a:r>
              <a:rPr lang="da-DK" sz="2000" dirty="0" err="1" smtClean="0"/>
              <a:t>include</a:t>
            </a:r>
            <a:r>
              <a:rPr lang="da-DK" sz="2000" dirty="0" smtClean="0"/>
              <a:t> </a:t>
            </a:r>
            <a:r>
              <a:rPr lang="da-DK" sz="2000" dirty="0" err="1" smtClean="0"/>
              <a:t>e.g</a:t>
            </a:r>
            <a:r>
              <a:rPr lang="da-DK" sz="2000" dirty="0" smtClean="0"/>
              <a:t>.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Security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/>
          </a:p>
          <a:p>
            <a:r>
              <a:rPr lang="da-DK" sz="2000" dirty="0" smtClean="0"/>
              <a:t>Event Viewer in Windows</a:t>
            </a:r>
          </a:p>
          <a:p>
            <a:pPr lvl="1"/>
            <a:r>
              <a:rPr lang="da-DK" sz="1800" dirty="0" err="1" smtClean="0"/>
              <a:t>Allows</a:t>
            </a:r>
            <a:r>
              <a:rPr lang="da-DK" sz="1800" dirty="0" smtClean="0"/>
              <a:t> </a:t>
            </a:r>
            <a:r>
              <a:rPr lang="da-DK" sz="1800" dirty="0" err="1" smtClean="0"/>
              <a:t>viewing</a:t>
            </a:r>
            <a:r>
              <a:rPr lang="da-DK" sz="1800" dirty="0" smtClean="0"/>
              <a:t> and </a:t>
            </a:r>
            <a:r>
              <a:rPr lang="da-DK" sz="1800" dirty="0" err="1" smtClean="0"/>
              <a:t>maintaining</a:t>
            </a:r>
            <a:r>
              <a:rPr lang="da-DK" sz="1800" dirty="0" smtClean="0"/>
              <a:t> event logs and </a:t>
            </a:r>
            <a:r>
              <a:rPr lang="da-DK" sz="1800" dirty="0" err="1" smtClean="0"/>
              <a:t>sources</a:t>
            </a:r>
            <a:endParaRPr lang="da-DK" sz="1800" dirty="0" smtClean="0"/>
          </a:p>
          <a:p>
            <a:pPr marL="109728" indent="0">
              <a:buNone/>
            </a:pPr>
            <a:endParaRPr lang="da-DK" sz="2000" dirty="0" smtClean="0"/>
          </a:p>
          <a:p>
            <a:pPr lvl="1"/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Windows Event Logs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41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EventLog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pPr lvl="1"/>
            <a:r>
              <a:rPr lang="da-DK" sz="1800" dirty="0" smtClean="0"/>
              <a:t>An event </a:t>
            </a:r>
            <a:r>
              <a:rPr lang="da-DK" sz="1800" dirty="0" err="1" smtClean="0"/>
              <a:t>source</a:t>
            </a:r>
            <a:r>
              <a:rPr lang="da-DK" sz="1800" dirty="0" smtClean="0"/>
              <a:t> must </a:t>
            </a:r>
            <a:r>
              <a:rPr lang="da-DK" sz="1800" dirty="0" err="1" smtClean="0"/>
              <a:t>first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created</a:t>
            </a:r>
            <a:r>
              <a:rPr lang="da-DK" sz="1800" dirty="0" smtClean="0"/>
              <a:t> </a:t>
            </a:r>
            <a:r>
              <a:rPr lang="da-DK" sz="1800" dirty="0" err="1" smtClean="0"/>
              <a:t>before</a:t>
            </a:r>
            <a:r>
              <a:rPr lang="da-DK" sz="1800" dirty="0" smtClean="0"/>
              <a:t> events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logged</a:t>
            </a:r>
            <a:r>
              <a:rPr lang="da-DK" sz="1800" dirty="0" smtClean="0"/>
              <a:t> in </a:t>
            </a:r>
            <a:r>
              <a:rPr lang="da-DK" sz="1800" dirty="0" err="1" smtClean="0"/>
              <a:t>existing</a:t>
            </a:r>
            <a:r>
              <a:rPr lang="da-DK" sz="1800" dirty="0" smtClean="0"/>
              <a:t> event log</a:t>
            </a:r>
            <a:endParaRPr lang="da-DK" sz="1800" dirty="0"/>
          </a:p>
          <a:p>
            <a:endParaRPr lang="da-DK" sz="2000" dirty="0" smtClean="0"/>
          </a:p>
          <a:p>
            <a:r>
              <a:rPr lang="da-DK" sz="2000" dirty="0" err="1" smtClean="0"/>
              <a:t>Methods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CreateEventSource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		</a:t>
            </a:r>
            <a:r>
              <a:rPr lang="da-DK" sz="1800" dirty="0" err="1" smtClean="0"/>
              <a:t>static</a:t>
            </a:r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WriteEntry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Properties</a:t>
            </a:r>
            <a:endParaRPr lang="da-DK" sz="2000" dirty="0" smtClean="0"/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LogDisplayName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MachineName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Entries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EventLog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67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CreateEventSource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also</a:t>
            </a:r>
            <a:r>
              <a:rPr lang="da-DK" sz="2000" dirty="0" smtClean="0"/>
              <a:t>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</a:t>
            </a:r>
            <a:r>
              <a:rPr lang="da-DK" sz="2000" dirty="0" err="1" smtClean="0"/>
              <a:t>custom</a:t>
            </a:r>
            <a:r>
              <a:rPr lang="da-DK" sz="2000" dirty="0" smtClean="0"/>
              <a:t> event logs</a:t>
            </a:r>
          </a:p>
          <a:p>
            <a:pPr lvl="1"/>
            <a:r>
              <a:rPr lang="da-DK" sz="1800" dirty="0" smtClean="0"/>
              <a:t>If log </a:t>
            </a:r>
            <a:r>
              <a:rPr lang="da-DK" sz="1800" dirty="0" err="1" smtClean="0"/>
              <a:t>with</a:t>
            </a:r>
            <a:r>
              <a:rPr lang="da-DK" sz="1800" dirty="0" smtClean="0"/>
              <a:t> </a:t>
            </a:r>
            <a:r>
              <a:rPr lang="da-DK" sz="1800" dirty="0" err="1" smtClean="0"/>
              <a:t>supplied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 </a:t>
            </a:r>
            <a:r>
              <a:rPr lang="da-DK" sz="1800" dirty="0" err="1" smtClean="0"/>
              <a:t>does</a:t>
            </a:r>
            <a:r>
              <a:rPr lang="da-DK" sz="1800" dirty="0" smtClean="0"/>
              <a:t> not </a:t>
            </a:r>
            <a:r>
              <a:rPr lang="da-DK" sz="1800" dirty="0" err="1" smtClean="0"/>
              <a:t>exist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smtClean="0"/>
              <a:t>Permissions</a:t>
            </a:r>
          </a:p>
          <a:p>
            <a:pPr lvl="1"/>
            <a:r>
              <a:rPr lang="da-DK" sz="1800" dirty="0" err="1" smtClean="0"/>
              <a:t>Creating/deleting</a:t>
            </a:r>
            <a:r>
              <a:rPr lang="da-DK" sz="1800" dirty="0" smtClean="0"/>
              <a:t> event logs </a:t>
            </a:r>
            <a:r>
              <a:rPr lang="da-DK" sz="1800" dirty="0" err="1" smtClean="0"/>
              <a:t>requires</a:t>
            </a:r>
            <a:r>
              <a:rPr lang="da-DK" sz="1800" dirty="0" smtClean="0"/>
              <a:t> administrative </a:t>
            </a:r>
            <a:r>
              <a:rPr lang="da-DK" sz="1800" dirty="0" err="1" smtClean="0"/>
              <a:t>privileges</a:t>
            </a:r>
            <a:endParaRPr lang="da-DK" sz="1800" dirty="0" smtClean="0"/>
          </a:p>
          <a:p>
            <a:pPr lvl="2"/>
            <a:r>
              <a:rPr lang="da-DK" sz="1600" dirty="0" err="1" smtClean="0"/>
              <a:t>Usually</a:t>
            </a:r>
            <a:r>
              <a:rPr lang="da-DK" sz="1600" dirty="0" smtClean="0"/>
              <a:t> done </a:t>
            </a:r>
            <a:r>
              <a:rPr lang="da-DK" sz="1600" dirty="0" err="1" smtClean="0"/>
              <a:t>during</a:t>
            </a:r>
            <a:r>
              <a:rPr lang="da-DK" sz="1600" dirty="0" smtClean="0"/>
              <a:t> </a:t>
            </a:r>
            <a:r>
              <a:rPr lang="da-DK" sz="1600" dirty="0" err="1" smtClean="0"/>
              <a:t>install/uninstall</a:t>
            </a:r>
            <a:endParaRPr lang="da-DK" sz="1600" dirty="0" smtClean="0"/>
          </a:p>
          <a:p>
            <a:pPr lvl="1"/>
            <a:r>
              <a:rPr lang="da-DK" sz="1800" dirty="0" err="1" smtClean="0"/>
              <a:t>Any</a:t>
            </a:r>
            <a:r>
              <a:rPr lang="da-DK" sz="1800" dirty="0" smtClean="0"/>
              <a:t> </a:t>
            </a:r>
            <a:r>
              <a:rPr lang="da-DK" sz="1800" dirty="0" err="1" smtClean="0"/>
              <a:t>users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EventLogPermission</a:t>
            </a:r>
            <a:r>
              <a:rPr lang="da-DK" sz="1800" dirty="0" smtClean="0"/>
              <a:t>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read/write</a:t>
            </a:r>
            <a:r>
              <a:rPr lang="da-DK" sz="1800" dirty="0" smtClean="0"/>
              <a:t> to logs</a:t>
            </a:r>
          </a:p>
          <a:p>
            <a:endParaRPr lang="da-DK" sz="2000" dirty="0" smtClean="0"/>
          </a:p>
          <a:p>
            <a:r>
              <a:rPr lang="en-US" sz="2000" dirty="0" smtClean="0"/>
              <a:t>Important difference between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EventLog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EventSource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Custom</a:t>
            </a:r>
            <a:r>
              <a:rPr lang="da-DK" dirty="0" smtClean="0"/>
              <a:t> Event Logs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464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Build</a:t>
            </a:r>
            <a:r>
              <a:rPr lang="da-DK" sz="2000" dirty="0" smtClean="0"/>
              <a:t> Configurations</a:t>
            </a:r>
          </a:p>
          <a:p>
            <a:pPr lvl="1"/>
            <a:r>
              <a:rPr lang="da-DK" sz="1800" dirty="0" err="1" smtClean="0"/>
              <a:t>Debug</a:t>
            </a:r>
            <a:endParaRPr lang="da-DK" sz="1800" dirty="0" smtClean="0"/>
          </a:p>
          <a:p>
            <a:pPr lvl="1"/>
            <a:r>
              <a:rPr lang="da-DK" sz="1800" dirty="0" smtClean="0"/>
              <a:t>Release</a:t>
            </a:r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r>
              <a:rPr lang="da-DK" sz="2000" dirty="0" err="1" smtClean="0"/>
              <a:t>Preprocessor</a:t>
            </a:r>
            <a:r>
              <a:rPr lang="da-DK" sz="2000" dirty="0" smtClean="0"/>
              <a:t> </a:t>
            </a:r>
            <a:r>
              <a:rPr lang="da-DK" sz="2000" dirty="0" err="1" smtClean="0"/>
              <a:t>defines</a:t>
            </a:r>
            <a:endParaRPr lang="da-DK" sz="2000" dirty="0" smtClean="0"/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</a:p>
          <a:p>
            <a:pPr lvl="1"/>
            <a:r>
              <a:rPr lang="da-DK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</a:p>
          <a:p>
            <a:pPr lvl="1"/>
            <a:endParaRPr lang="da-DK" sz="1800" dirty="0"/>
          </a:p>
          <a:p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Conditional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Compiler Directives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2439660" y="2050891"/>
            <a:ext cx="6086480" cy="14773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>
                <a:latin typeface="Consolas" pitchFamily="49" charset="0"/>
              </a:rPr>
              <a:t>#</a:t>
            </a:r>
            <a:r>
              <a:rPr lang="da-DK" b="1" dirty="0" err="1">
                <a:latin typeface="Consolas" pitchFamily="49" charset="0"/>
              </a:rPr>
              <a:t>if</a:t>
            </a:r>
            <a:r>
              <a:rPr lang="da-DK" b="1" dirty="0">
                <a:latin typeface="Consolas" pitchFamily="49" charset="0"/>
              </a:rPr>
              <a:t> DEBUG</a:t>
            </a:r>
          </a:p>
          <a:p>
            <a:r>
              <a:rPr lang="da-DK" dirty="0">
                <a:latin typeface="Consolas" pitchFamily="49" charset="0"/>
              </a:rPr>
              <a:t>         </a:t>
            </a:r>
            <a:r>
              <a:rPr lang="da-DK" dirty="0" err="1">
                <a:latin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</a:rPr>
              <a:t>( </a:t>
            </a:r>
            <a:r>
              <a:rPr lang="da-DK" dirty="0" smtClean="0">
                <a:latin typeface="Consolas" pitchFamily="49" charset="0"/>
              </a:rPr>
              <a:t>"DEBUG </a:t>
            </a:r>
            <a:r>
              <a:rPr lang="da-DK" dirty="0">
                <a:latin typeface="Consolas" pitchFamily="49" charset="0"/>
              </a:rPr>
              <a:t>mode...");</a:t>
            </a:r>
          </a:p>
          <a:p>
            <a:r>
              <a:rPr lang="da-DK" b="1" dirty="0">
                <a:latin typeface="Consolas" pitchFamily="49" charset="0"/>
              </a:rPr>
              <a:t>#</a:t>
            </a:r>
            <a:r>
              <a:rPr lang="da-DK" b="1" dirty="0" err="1">
                <a:latin typeface="Consolas" pitchFamily="49" charset="0"/>
              </a:rPr>
              <a:t>else</a:t>
            </a:r>
            <a:endParaRPr lang="da-DK" b="1" dirty="0">
              <a:latin typeface="Consolas" pitchFamily="49" charset="0"/>
            </a:endParaRPr>
          </a:p>
          <a:p>
            <a:r>
              <a:rPr lang="da-DK" dirty="0">
                <a:latin typeface="Consolas" pitchFamily="49" charset="0"/>
              </a:rPr>
              <a:t>         </a:t>
            </a:r>
            <a:r>
              <a:rPr lang="da-DK" dirty="0" err="1">
                <a:latin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</a:rPr>
              <a:t>( </a:t>
            </a:r>
            <a:r>
              <a:rPr lang="da-DK" dirty="0" smtClean="0">
                <a:latin typeface="Consolas" pitchFamily="49" charset="0"/>
              </a:rPr>
              <a:t>"RELEASE mode</a:t>
            </a:r>
            <a:r>
              <a:rPr lang="da-DK" dirty="0">
                <a:latin typeface="Consolas" pitchFamily="49" charset="0"/>
              </a:rPr>
              <a:t>...");</a:t>
            </a:r>
          </a:p>
          <a:p>
            <a:r>
              <a:rPr lang="da-DK" b="1" dirty="0">
                <a:latin typeface="Consolas" pitchFamily="49" charset="0"/>
              </a:rPr>
              <a:t>#</a:t>
            </a:r>
            <a:r>
              <a:rPr lang="da-DK" b="1" dirty="0" err="1">
                <a:latin typeface="Consolas" pitchFamily="49" charset="0"/>
              </a:rPr>
              <a:t>endif</a:t>
            </a:r>
            <a:endParaRPr lang="da-DK" sz="16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emits</a:t>
            </a:r>
            <a:r>
              <a:rPr lang="da-DK" sz="2000" dirty="0" smtClean="0"/>
              <a:t> information in </a:t>
            </a:r>
            <a:r>
              <a:rPr lang="da-DK" sz="2000" dirty="0" err="1" smtClean="0"/>
              <a:t>Debug</a:t>
            </a:r>
            <a:r>
              <a:rPr lang="da-DK" sz="2000" dirty="0" smtClean="0"/>
              <a:t> </a:t>
            </a:r>
            <a:r>
              <a:rPr lang="da-DK" sz="2000" dirty="0" err="1" smtClean="0"/>
              <a:t>builds</a:t>
            </a:r>
            <a:r>
              <a:rPr lang="da-DK" sz="2000" dirty="0" smtClean="0"/>
              <a:t> </a:t>
            </a:r>
            <a:r>
              <a:rPr lang="da-DK" sz="2000" dirty="0" err="1" smtClean="0"/>
              <a:t>only</a:t>
            </a:r>
            <a:r>
              <a:rPr lang="da-DK" sz="2000" dirty="0" smtClean="0"/>
              <a:t>!</a:t>
            </a:r>
          </a:p>
          <a:p>
            <a:pPr lvl="1"/>
            <a:r>
              <a:rPr lang="da-DK" sz="1800" dirty="0" smtClean="0"/>
              <a:t>As </a:t>
            </a:r>
            <a:r>
              <a:rPr lang="da-DK" sz="1800" dirty="0" err="1" smtClean="0"/>
              <a:t>opposed</a:t>
            </a:r>
            <a:r>
              <a:rPr lang="da-DK" sz="1800" dirty="0" smtClean="0"/>
              <a:t> to </a:t>
            </a:r>
            <a:r>
              <a:rPr lang="da-DK" sz="1800" dirty="0" err="1" smtClean="0"/>
              <a:t>Release</a:t>
            </a:r>
            <a:r>
              <a:rPr lang="da-DK" sz="1800" dirty="0" smtClean="0"/>
              <a:t> </a:t>
            </a:r>
            <a:r>
              <a:rPr lang="da-DK" sz="1800" dirty="0" err="1" smtClean="0"/>
              <a:t>builds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Static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WriteIf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WriteLineIf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da-DK" sz="1600" dirty="0" err="1" smtClean="0"/>
              <a:t>Ensures</a:t>
            </a:r>
            <a:r>
              <a:rPr lang="da-DK" sz="1600" dirty="0" smtClean="0"/>
              <a:t> </a:t>
            </a:r>
            <a:r>
              <a:rPr lang="da-DK" sz="1600" dirty="0" err="1" smtClean="0"/>
              <a:t>that</a:t>
            </a:r>
            <a:r>
              <a:rPr lang="da-DK" sz="1600" dirty="0" smtClean="0"/>
              <a:t> a </a:t>
            </a:r>
            <a:r>
              <a:rPr lang="da-DK" sz="1600" dirty="0" err="1" smtClean="0"/>
              <a:t>condition</a:t>
            </a:r>
            <a:r>
              <a:rPr lang="da-DK" sz="1600" dirty="0" smtClean="0"/>
              <a:t> is true</a:t>
            </a:r>
            <a:endParaRPr lang="da-DK" sz="1800" dirty="0" smtClean="0"/>
          </a:p>
          <a:p>
            <a:pPr lvl="1"/>
            <a:endParaRPr lang="da-DK" sz="1600" dirty="0" smtClean="0"/>
          </a:p>
          <a:p>
            <a:r>
              <a:rPr lang="da-DK" sz="2000" dirty="0" err="1" smtClean="0"/>
              <a:t>Static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properties</a:t>
            </a:r>
            <a:endParaRPr lang="da-DK" sz="2000" dirty="0" smtClean="0"/>
          </a:p>
          <a:p>
            <a:pPr lvl="1"/>
            <a:r>
              <a:rPr lang="da-DK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AutoFlush</a:t>
            </a:r>
            <a:endParaRPr lang="da-DK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Listeners</a:t>
            </a:r>
            <a:endParaRPr lang="da-DK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600" dirty="0" smtClean="0"/>
          </a:p>
          <a:p>
            <a:pPr lvl="1"/>
            <a:endParaRPr lang="da-DK" sz="1600" dirty="0" smtClean="0"/>
          </a:p>
          <a:p>
            <a:endParaRPr lang="da-DK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2987824" y="2214554"/>
            <a:ext cx="5870456" cy="17543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Method1(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n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Debug.Assert</a:t>
            </a:r>
            <a:r>
              <a:rPr lang="da-DK" b="1" dirty="0" smtClean="0">
                <a:latin typeface="Consolas" pitchFamily="49" charset="0"/>
              </a:rPr>
              <a:t>( n == 87, </a:t>
            </a:r>
            <a:r>
              <a:rPr lang="en-US" b="1" dirty="0" smtClean="0">
                <a:latin typeface="Consolas" pitchFamily="49" charset="0"/>
              </a:rPr>
              <a:t>"Illegal number"</a:t>
            </a:r>
            <a:r>
              <a:rPr lang="da-DK" b="1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Method2( "Look, Mom. I'm in Method1"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sz="16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4766168"/>
            <a:ext cx="5870456" cy="17543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void Method2( string s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Debug.WriteLine</a:t>
            </a:r>
            <a:r>
              <a:rPr lang="da-DK" b="1" dirty="0" smtClean="0">
                <a:latin typeface="Consolas" pitchFamily="49" charset="0"/>
              </a:rPr>
              <a:t>( "Method2() </a:t>
            </a:r>
            <a:r>
              <a:rPr lang="da-DK" b="1" dirty="0" err="1" smtClean="0">
                <a:latin typeface="Consolas" pitchFamily="49" charset="0"/>
              </a:rPr>
              <a:t>called</a:t>
            </a:r>
            <a:r>
              <a:rPr lang="da-DK" b="1" dirty="0" smtClean="0">
                <a:latin typeface="Consolas" pitchFamily="49" charset="0"/>
              </a:rPr>
              <a:t>!"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Debugger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provides </a:t>
            </a:r>
            <a:r>
              <a:rPr lang="da-DK" sz="2000" dirty="0" err="1" smtClean="0"/>
              <a:t>access</a:t>
            </a:r>
            <a:r>
              <a:rPr lang="da-DK" sz="2000" dirty="0" smtClean="0"/>
              <a:t> to the debugger (</a:t>
            </a:r>
            <a:r>
              <a:rPr lang="da-DK" sz="2000" dirty="0" err="1" smtClean="0"/>
              <a:t>if</a:t>
            </a:r>
            <a:r>
              <a:rPr lang="da-DK" sz="2000" dirty="0" smtClean="0"/>
              <a:t> present)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Static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endParaRPr lang="da-DK" sz="2000" dirty="0" smtClean="0"/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Launch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Log()</a:t>
            </a:r>
          </a:p>
          <a:p>
            <a:pPr lvl="1">
              <a:buNone/>
            </a:pPr>
            <a:endParaRPr lang="da-DK" sz="1800" dirty="0" smtClean="0"/>
          </a:p>
          <a:p>
            <a:r>
              <a:rPr lang="da-DK" sz="2000" dirty="0" err="1" smtClean="0"/>
              <a:t>Static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properties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IsAttached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Debugger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attributes</a:t>
            </a:r>
            <a:endParaRPr lang="da-DK" sz="2000" dirty="0" smtClean="0"/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DebuggerHidden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DebuggerStepThrough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Debugger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and </a:t>
            </a:r>
            <a:r>
              <a:rPr lang="da-DK" dirty="0" err="1" smtClean="0"/>
              <a:t>Attributes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2911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13965</TotalTime>
  <Words>849</Words>
  <Application>Microsoft Macintosh PowerPoint</Application>
  <PresentationFormat>On-screen Show (4:3)</PresentationFormat>
  <Paragraphs>249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 Light</vt:lpstr>
      <vt:lpstr>Wingdings 2</vt:lpstr>
      <vt:lpstr>Wingdings 3</vt:lpstr>
      <vt:lpstr>Concourse</vt:lpstr>
      <vt:lpstr>Module 20  ”Diagnostics and   Managing Assemblies”</vt:lpstr>
      <vt:lpstr>Agenda</vt:lpstr>
      <vt:lpstr>Instrumentation</vt:lpstr>
      <vt:lpstr>Windows Event Logs</vt:lpstr>
      <vt:lpstr>EventLog Class</vt:lpstr>
      <vt:lpstr>Creating Custom Event Logs</vt:lpstr>
      <vt:lpstr>Compiler Directives</vt:lpstr>
      <vt:lpstr>Debug Class</vt:lpstr>
      <vt:lpstr>Debugger Class and Attributes</vt:lpstr>
      <vt:lpstr>Trace</vt:lpstr>
      <vt:lpstr>Trace Listeners</vt:lpstr>
      <vt:lpstr>Agenda</vt:lpstr>
      <vt:lpstr>Introducing Performance Counters</vt:lpstr>
      <vt:lpstr>Using Performance Counters</vt:lpstr>
      <vt:lpstr>Custom Performance Counters</vt:lpstr>
      <vt:lpstr>Agenda</vt:lpstr>
      <vt:lpstr>Assemblies</vt:lpstr>
      <vt:lpstr>Global Assembly Cache</vt:lpstr>
      <vt:lpstr>Assembly Redirection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20 - Diagnostics and Managing Assemblies</dc:subject>
  <dc:creator>Jesper Gulmann Henriksen</dc:creator>
  <cp:lastModifiedBy>Martin Esmann</cp:lastModifiedBy>
  <cp:revision>2280</cp:revision>
  <dcterms:created xsi:type="dcterms:W3CDTF">2009-04-01T20:01:27Z</dcterms:created>
  <dcterms:modified xsi:type="dcterms:W3CDTF">2017-05-29T18:41:51Z</dcterms:modified>
</cp:coreProperties>
</file>