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4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DDCD-026E-5242-821E-A49F4800682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E4D2-56FF-C047-B1D7-E6D2380D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9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1B84-B261-4C7B-DFA2-E616C44B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F0F0F"/>
                </a:solidFill>
                <a:effectLst/>
                <a:latin typeface="Söhne"/>
              </a:rPr>
              <a:t>"</a:t>
            </a:r>
            <a:r>
              <a:rPr lang="en-US" b="1" i="0" u="none" strike="noStrike" dirty="0">
                <a:effectLst/>
                <a:latin typeface="+mn-lt"/>
              </a:rPr>
              <a:t>Breast Cancer Recurrence Prediction Project”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6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5F95-8DA0-9EA8-D0EA-AC50BFDD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1AD-F575-CD95-13EF-AF7855C4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 Analysis and Handling</a:t>
            </a:r>
            <a:r>
              <a:rPr lang="en-US" dirty="0">
                <a:effectLst/>
              </a:rPr>
              <a:t> </a:t>
            </a:r>
          </a:p>
          <a:p>
            <a:r>
              <a:rPr lang="en-US" sz="2800" dirty="0"/>
              <a:t>Decision Process:</a:t>
            </a:r>
          </a:p>
          <a:p>
            <a:pPr lvl="1"/>
            <a:r>
              <a:rPr lang="en-US" dirty="0">
                <a:effectLst/>
              </a:rPr>
              <a:t>Balanced decision on outlier inclusion/exclusion.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b="0" i="0" u="none" strike="noStrike" dirty="0">
                <a:effectLst/>
              </a:rPr>
              <a:t>Preserve valuable info while ensuring robust modeling.</a:t>
            </a:r>
            <a:endParaRPr lang="en-US" dirty="0"/>
          </a:p>
          <a:p>
            <a:r>
              <a:rPr lang="en-US" dirty="0"/>
              <a:t>Method Used:</a:t>
            </a:r>
          </a:p>
          <a:p>
            <a:pPr lvl="1"/>
            <a:r>
              <a:rPr lang="en-US" dirty="0"/>
              <a:t>Interquartile Range (IQR) for outlier removal.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Calculated bounds, identified outliers (0.5-95)</a:t>
            </a:r>
          </a:p>
          <a:p>
            <a:r>
              <a:rPr lang="en-US" dirty="0"/>
              <a:t>Default Multiplier:</a:t>
            </a:r>
          </a:p>
          <a:p>
            <a:pPr lvl="1"/>
            <a:r>
              <a:rPr lang="en-US" dirty="0"/>
              <a:t>	1.5 deemed reasonable.</a:t>
            </a:r>
          </a:p>
        </p:txBody>
      </p:sp>
    </p:spTree>
    <p:extLst>
      <p:ext uri="{BB962C8B-B14F-4D97-AF65-F5344CB8AC3E}">
        <p14:creationId xmlns:p14="http://schemas.microsoft.com/office/powerpoint/2010/main" val="15642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0465-8E75-4343-A14B-1BD08FB9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Splitting, Normalization,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EE03-AD40-CF10-7770-39D54781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Preprocessing:</a:t>
            </a:r>
          </a:p>
          <a:p>
            <a:pPr lvl="1"/>
            <a:r>
              <a:rPr lang="en-US" dirty="0"/>
              <a:t>Phases:</a:t>
            </a:r>
          </a:p>
          <a:p>
            <a:pPr lvl="2"/>
            <a:r>
              <a:rPr lang="en-US" dirty="0"/>
              <a:t>Splitting into training and testing sets (Test size = 0.2)</a:t>
            </a:r>
          </a:p>
          <a:p>
            <a:pPr lvl="2"/>
            <a:r>
              <a:rPr lang="en-US" dirty="0"/>
              <a:t>Normalization (StandardScaler)</a:t>
            </a:r>
          </a:p>
          <a:p>
            <a:pPr lvl="2"/>
            <a:r>
              <a:rPr lang="en-US" dirty="0"/>
              <a:t>Hyperparameter tuning.</a:t>
            </a:r>
          </a:p>
          <a:p>
            <a:pPr lvl="1"/>
            <a:r>
              <a:rPr lang="en-US" dirty="0"/>
              <a:t>Considered Models:</a:t>
            </a:r>
          </a:p>
          <a:p>
            <a:pPr lvl="2"/>
            <a:r>
              <a:rPr lang="en-US" dirty="0"/>
              <a:t>Types:</a:t>
            </a:r>
          </a:p>
          <a:p>
            <a:pPr lvl="3"/>
            <a:r>
              <a:rPr lang="en-US" dirty="0"/>
              <a:t>Logistic Regression, K-NN, Decision Tree, Random Forest, AdaBoost, XGBoost.</a:t>
            </a:r>
          </a:p>
        </p:txBody>
      </p:sp>
    </p:spTree>
    <p:extLst>
      <p:ext uri="{BB962C8B-B14F-4D97-AF65-F5344CB8AC3E}">
        <p14:creationId xmlns:p14="http://schemas.microsoft.com/office/powerpoint/2010/main" val="94345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F94F-00AC-049C-F945-C8B11F52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35335" cy="1600200"/>
          </a:xfrm>
        </p:spPr>
        <p:txBody>
          <a:bodyPr>
            <a:noAutofit/>
          </a:bodyPr>
          <a:lstStyle/>
          <a:p>
            <a:r>
              <a:rPr lang="en-US" b="1" dirty="0"/>
              <a:t>Model Evaluation and Classification Reports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CF6420-C582-F1E5-D88D-2E9C4D5F1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628" y="350275"/>
            <a:ext cx="4507584" cy="58333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9E1F-5C5F-0A74-CED4-FAD8C66F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62200"/>
            <a:ext cx="4135335" cy="3811588"/>
          </a:xfrm>
        </p:spPr>
        <p:txBody>
          <a:bodyPr>
            <a:normAutofit/>
          </a:bodyPr>
          <a:lstStyle/>
          <a:p>
            <a:r>
              <a:rPr lang="en-US" dirty="0"/>
              <a:t>Classification Reports:</a:t>
            </a:r>
          </a:p>
          <a:p>
            <a:r>
              <a:rPr lang="en-US" dirty="0"/>
              <a:t>* Metrics Focus:</a:t>
            </a:r>
          </a:p>
          <a:p>
            <a:r>
              <a:rPr lang="en-US" dirty="0"/>
              <a:t>	Accuracy, Precision, recall, F1-score.</a:t>
            </a:r>
          </a:p>
          <a:p>
            <a:r>
              <a:rPr lang="en-US" dirty="0"/>
              <a:t>* Emphasis:</a:t>
            </a:r>
          </a:p>
          <a:p>
            <a:r>
              <a:rPr lang="en-US" dirty="0"/>
              <a:t>	Specifically on predicting breast 	cancer recurrence or death (class 	1).</a:t>
            </a:r>
          </a:p>
        </p:txBody>
      </p:sp>
    </p:spTree>
    <p:extLst>
      <p:ext uri="{BB962C8B-B14F-4D97-AF65-F5344CB8AC3E}">
        <p14:creationId xmlns:p14="http://schemas.microsoft.com/office/powerpoint/2010/main" val="72200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ADE5-0572-CE99-F82F-F9896214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 and Confusion Matrix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43C588E-7926-C1C0-80B6-060B93941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5" y="1825625"/>
            <a:ext cx="4091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FB6A-A796-A542-5FA3-FCE0B5C0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Implications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FB69-B7D1-9B03-5652-BE889EA1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False Negatives Significance:</a:t>
            </a:r>
          </a:p>
          <a:p>
            <a:pPr marL="0" indent="0">
              <a:buNone/>
            </a:pPr>
            <a:r>
              <a:rPr lang="en-US" dirty="0"/>
              <a:t>	Overlooking urgent cases impacts patient outcomes.</a:t>
            </a:r>
          </a:p>
          <a:p>
            <a:pPr marL="0" indent="0">
              <a:buNone/>
            </a:pPr>
            <a:r>
              <a:rPr lang="en-US" dirty="0"/>
              <a:t>	Prioritize </a:t>
            </a:r>
            <a:r>
              <a:rPr lang="en-US" b="1" dirty="0"/>
              <a:t>minimizing</a:t>
            </a:r>
            <a:r>
              <a:rPr lang="en-US" dirty="0"/>
              <a:t> false negatives for enhanced sensitivity.</a:t>
            </a:r>
          </a:p>
          <a:p>
            <a:r>
              <a:rPr lang="en-US" dirty="0"/>
              <a:t>Sensitivity Priority: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Sensitivity (recall) </a:t>
            </a:r>
            <a:r>
              <a:rPr lang="en-US" dirty="0"/>
              <a:t>crucial for capturing recurrence or death cases.</a:t>
            </a:r>
          </a:p>
          <a:p>
            <a:pPr marL="0" indent="0">
              <a:buNone/>
            </a:pPr>
            <a:r>
              <a:rPr lang="en-US" dirty="0"/>
              <a:t>	Future model iterations focus on </a:t>
            </a:r>
            <a:r>
              <a:rPr lang="en-US" b="1" dirty="0"/>
              <a:t>maximizing </a:t>
            </a:r>
            <a:r>
              <a:rPr lang="en-US" dirty="0"/>
              <a:t>sensitivity.</a:t>
            </a:r>
          </a:p>
        </p:txBody>
      </p:sp>
    </p:spTree>
    <p:extLst>
      <p:ext uri="{BB962C8B-B14F-4D97-AF65-F5344CB8AC3E}">
        <p14:creationId xmlns:p14="http://schemas.microsoft.com/office/powerpoint/2010/main" val="415564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05C0-D86A-EEC8-876C-9F9237A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Final Model: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57E7-3F3A-88A4-01AF-2F23916E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Features:</a:t>
            </a:r>
          </a:p>
          <a:p>
            <a:pPr lvl="1"/>
            <a:r>
              <a:rPr lang="en-US" dirty="0"/>
              <a:t>Features Included: tumor grade, hormonal therapy, patient age, tumor size.</a:t>
            </a:r>
          </a:p>
          <a:p>
            <a:r>
              <a:rPr lang="en-US" dirty="0"/>
              <a:t>Parameters and Hyperparameters:</a:t>
            </a:r>
          </a:p>
          <a:p>
            <a:pPr lvl="1"/>
            <a:r>
              <a:rPr lang="en-US" dirty="0"/>
              <a:t>Random Forest instantiated with following key hyperparameters</a:t>
            </a:r>
          </a:p>
          <a:p>
            <a:pPr lvl="1"/>
            <a:r>
              <a:rPr lang="en-US" dirty="0"/>
              <a:t>Hyperparameters: 'n_estimators’: 50, 'min_samples_leaf’:2.</a:t>
            </a:r>
          </a:p>
          <a:p>
            <a:r>
              <a:rPr lang="en-US" dirty="0"/>
              <a:t>Performance Metrics:</a:t>
            </a:r>
          </a:p>
          <a:p>
            <a:pPr lvl="1"/>
            <a:r>
              <a:rPr lang="en-US" dirty="0"/>
              <a:t>Model evaluation </a:t>
            </a:r>
            <a:r>
              <a:rPr lang="en-US" b="1" dirty="0"/>
              <a:t>focused on breast cancer recurrence or death (class 1).</a:t>
            </a:r>
          </a:p>
          <a:p>
            <a:pPr lvl="1"/>
            <a:r>
              <a:rPr lang="en-US" dirty="0"/>
              <a:t>Key metrics:	</a:t>
            </a:r>
          </a:p>
          <a:p>
            <a:pPr lvl="2"/>
            <a:r>
              <a:rPr lang="en-US" dirty="0"/>
              <a:t>Accuracy: Overall correctness of predictions (74%).</a:t>
            </a:r>
          </a:p>
          <a:p>
            <a:pPr lvl="2"/>
            <a:r>
              <a:rPr lang="en-US" dirty="0"/>
              <a:t>Precision: Proportion of true positive predictions among positives (70%).</a:t>
            </a:r>
          </a:p>
          <a:p>
            <a:pPr lvl="2"/>
            <a:r>
              <a:rPr lang="en-US" dirty="0"/>
              <a:t>Recall (Sensitivity): Proportion of true positives among actual positives (75%).</a:t>
            </a:r>
          </a:p>
          <a:p>
            <a:pPr lvl="2"/>
            <a:r>
              <a:rPr lang="en-US" dirty="0"/>
              <a:t>F1-score: Harmonic mean of precision and recall (72%).</a:t>
            </a:r>
          </a:p>
          <a:p>
            <a:pPr lvl="2"/>
            <a:r>
              <a:rPr lang="en-US" dirty="0"/>
              <a:t>Confusion Matrix: Random Forest shows promising results with </a:t>
            </a:r>
            <a:r>
              <a:rPr lang="en-US" b="1" dirty="0"/>
              <a:t>high true positives: 44 (identifying cases of recurrence or death) </a:t>
            </a:r>
            <a:r>
              <a:rPr lang="en-US" dirty="0"/>
              <a:t>and low </a:t>
            </a:r>
            <a:r>
              <a:rPr lang="en-US" b="1" dirty="0"/>
              <a:t>false negatives: 15 (misclassifications).</a:t>
            </a:r>
            <a:endParaRPr lang="en-US" dirty="0"/>
          </a:p>
          <a:p>
            <a:pPr lvl="2"/>
            <a:r>
              <a:rPr lang="en-US" dirty="0"/>
              <a:t>demonstrating balanced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22727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586C-8EB9-C5F7-13A6-DC572F6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Ideas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D72E-DD50-2039-8869-9EBB0B98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Longitudinal Data Analysis:</a:t>
            </a:r>
          </a:p>
          <a:p>
            <a:pPr lvl="1"/>
            <a:r>
              <a:rPr lang="en-US" dirty="0"/>
              <a:t>Explore integration for understanding dynamic breast cancer progression.</a:t>
            </a:r>
          </a:p>
          <a:p>
            <a:r>
              <a:rPr lang="en-US" dirty="0"/>
              <a:t>Incorporating Genomic Data:</a:t>
            </a:r>
          </a:p>
          <a:p>
            <a:pPr lvl="1"/>
            <a:r>
              <a:rPr lang="en-US" dirty="0"/>
              <a:t>Consider gene expression profiles and mutations.</a:t>
            </a:r>
          </a:p>
          <a:p>
            <a:r>
              <a:rPr lang="en-US" dirty="0"/>
              <a:t>External Validation and Real-world Application:</a:t>
            </a:r>
          </a:p>
          <a:p>
            <a:pPr lvl="1"/>
            <a:r>
              <a:rPr lang="en-US" dirty="0"/>
              <a:t>Consider application in real-world clinical settings.</a:t>
            </a:r>
          </a:p>
        </p:txBody>
      </p:sp>
    </p:spTree>
    <p:extLst>
      <p:ext uri="{BB962C8B-B14F-4D97-AF65-F5344CB8AC3E}">
        <p14:creationId xmlns:p14="http://schemas.microsoft.com/office/powerpoint/2010/main" val="266155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3AD-6A4D-C020-8D3D-A30F5E78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Concrete Recommendations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3DD3-5A56-7C6F-DABB-B1349862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Clinical Decision Support Integration:</a:t>
            </a:r>
          </a:p>
          <a:p>
            <a:pPr lvl="1"/>
            <a:r>
              <a:rPr lang="en-US" dirty="0"/>
              <a:t>Collaborate with healthcare institutions for model integration.</a:t>
            </a:r>
          </a:p>
          <a:p>
            <a:pPr lvl="1"/>
            <a:r>
              <a:rPr lang="en-US" dirty="0"/>
              <a:t>Empower healthcare professionals with a tool for identifying high-risk cases.</a:t>
            </a:r>
          </a:p>
          <a:p>
            <a:r>
              <a:rPr lang="en-US" dirty="0"/>
              <a:t>Patient Education and Empowerment:</a:t>
            </a:r>
          </a:p>
          <a:p>
            <a:pPr lvl="1"/>
            <a:r>
              <a:rPr lang="en-US" dirty="0"/>
              <a:t>Develop educational materials based on model insights.</a:t>
            </a:r>
          </a:p>
          <a:p>
            <a:pPr lvl="1"/>
            <a:r>
              <a:rPr lang="en-US" dirty="0"/>
              <a:t>Empower patients with knowledge about risk factors and proactive measures.</a:t>
            </a:r>
          </a:p>
          <a:p>
            <a:pPr lvl="1"/>
            <a:r>
              <a:rPr lang="en-US" dirty="0"/>
              <a:t>Contribute to early detection and encourage active patient participation in their care.</a:t>
            </a:r>
          </a:p>
          <a:p>
            <a:r>
              <a:rPr lang="en-US" dirty="0"/>
              <a:t>Continuous Model Refinement:</a:t>
            </a:r>
          </a:p>
          <a:p>
            <a:pPr lvl="1"/>
            <a:r>
              <a:rPr lang="en-US" dirty="0"/>
              <a:t>Establish a framework for ongoing model refinement.</a:t>
            </a:r>
          </a:p>
          <a:p>
            <a:pPr lvl="1"/>
            <a:r>
              <a:rPr lang="en-US" dirty="0"/>
              <a:t>Incorporate feedback from clinicians and updated medical standards.</a:t>
            </a:r>
          </a:p>
          <a:p>
            <a:pPr lvl="1"/>
            <a:r>
              <a:rPr lang="en-US" dirty="0"/>
              <a:t>Regular reassessment and improvement ensure model relevance and reliability in evolving healthcare landscapes.</a:t>
            </a:r>
          </a:p>
        </p:txBody>
      </p:sp>
    </p:spTree>
    <p:extLst>
      <p:ext uri="{BB962C8B-B14F-4D97-AF65-F5344CB8AC3E}">
        <p14:creationId xmlns:p14="http://schemas.microsoft.com/office/powerpoint/2010/main" val="109171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F44F-522A-12A3-668A-097F4353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051" y="2706405"/>
            <a:ext cx="5515897" cy="1445189"/>
          </a:xfrm>
        </p:spPr>
        <p:txBody>
          <a:bodyPr>
            <a:norm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01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1814-1F62-C7C2-BF67-8AF8FADD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effectLst/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1A3C-C677-5CED-BD7F-FB432D12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Cancer starting in breast cells, prevalent in women.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T</a:t>
            </a:r>
            <a:r>
              <a:rPr lang="en-US" dirty="0"/>
              <a:t>he cause is u</a:t>
            </a:r>
            <a:r>
              <a:rPr lang="en-US" b="0" i="0" u="none" strike="noStrike" dirty="0">
                <a:effectLst/>
              </a:rPr>
              <a:t>nknown, but risk factors include age, gender, family history, genetic mutations (BRCA1, BRCA2), hormones, and lifestyle.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Early detection is</a:t>
            </a:r>
            <a:r>
              <a:rPr lang="en-US" b="1" i="0" u="none" strike="noStrike" dirty="0">
                <a:effectLst/>
              </a:rPr>
              <a:t> </a:t>
            </a:r>
            <a:r>
              <a:rPr lang="en-US" dirty="0"/>
              <a:t>c</a:t>
            </a:r>
            <a:r>
              <a:rPr lang="en-US" b="0" i="0" u="none" strike="noStrike" dirty="0">
                <a:effectLst/>
              </a:rPr>
              <a:t>ritical for successful treatment.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Mammograms commonly used for early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132824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A883-D0A9-B4D2-2FB5-161F99EE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A582-F8C6-83FA-4277-04E04AB1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redicting the likelihood of recurrence or death is crucial for effective patient management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evelop a classification model leveraging patient information and tumor characteristics.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9325-EC48-70D1-3B2C-CC0D5966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0F0F0F"/>
                </a:solidFill>
                <a:effectLst/>
                <a:latin typeface="+mn-lt"/>
              </a:rPr>
              <a:t>Methodology in Focus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70D3-329A-B907-58D8-EEC42EB9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="0" i="0" u="none" strike="noStrike" dirty="0">
                <a:effectLst/>
              </a:rPr>
              <a:t>ata collection. </a:t>
            </a:r>
          </a:p>
          <a:p>
            <a:r>
              <a:rPr lang="en-US" b="0" i="0" u="none" strike="noStrike" dirty="0">
                <a:effectLst/>
              </a:rPr>
              <a:t>Wrangling and Cleaning.</a:t>
            </a:r>
          </a:p>
          <a:p>
            <a:r>
              <a:rPr lang="en-US" dirty="0"/>
              <a:t>E</a:t>
            </a:r>
            <a:r>
              <a:rPr lang="en-US" b="0" i="0" u="none" strike="noStrike" dirty="0">
                <a:effectLst/>
              </a:rPr>
              <a:t>xploratory data analysis (EDA).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Data Splitting, Normalization, and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4632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AE8-6CDE-63B6-3BB8-4580CC66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6E7-A500-7469-B3A5-1F0E186D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686 records, 12 variables.</a:t>
            </a:r>
          </a:p>
          <a:p>
            <a:r>
              <a:rPr lang="en-US" dirty="0"/>
              <a:t>No missing values, ensuring dataset completeness.</a:t>
            </a:r>
          </a:p>
          <a:p>
            <a:r>
              <a:rPr lang="en-US" dirty="0"/>
              <a:t>Descriptive stats computed for variable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40871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5B5-F6AC-03EA-6906-DF20BD5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Exploratory Data Analysis (EDA)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CE15-2201-B14A-BB1B-0D2110ED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Insights:</a:t>
            </a:r>
          </a:p>
          <a:p>
            <a:r>
              <a:rPr lang="en-US" dirty="0"/>
              <a:t>Column Handling:</a:t>
            </a:r>
          </a:p>
          <a:p>
            <a:pPr marL="0" indent="0">
              <a:buNone/>
            </a:pPr>
            <a:r>
              <a:rPr lang="en-US" dirty="0"/>
              <a:t>	Dropped 'Unnamed: 0' for clarity and efficiency.</a:t>
            </a:r>
          </a:p>
          <a:p>
            <a:r>
              <a:rPr lang="en-US" dirty="0"/>
              <a:t>Age Distribution:</a:t>
            </a:r>
          </a:p>
          <a:p>
            <a:pPr marL="0" indent="0">
              <a:buNone/>
            </a:pPr>
            <a:r>
              <a:rPr lang="en-US" dirty="0"/>
              <a:t>	Diverse range, with majority aged 45-65.</a:t>
            </a:r>
          </a:p>
          <a:p>
            <a:r>
              <a:rPr lang="en-US" dirty="0"/>
              <a:t>Menopausal Status:</a:t>
            </a:r>
          </a:p>
          <a:p>
            <a:pPr marL="0" indent="0">
              <a:buNone/>
            </a:pPr>
            <a:r>
              <a:rPr lang="en-US" dirty="0"/>
              <a:t>	~370 patients in postmenopausal stage.</a:t>
            </a:r>
          </a:p>
          <a:p>
            <a:pPr marL="0" indent="0">
              <a:buNone/>
            </a:pPr>
            <a:r>
              <a:rPr lang="en-US" dirty="0"/>
              <a:t>	Positive correlation between age and menopausal status.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5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DB1C-F754-A0C8-BB7B-F74CE00D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8AB3C8-4180-398F-4AB2-93C57BFA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8" y="1093787"/>
            <a:ext cx="4470400" cy="4660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7BB34-B290-75EF-59AF-FF51E670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Analysis:</a:t>
            </a:r>
          </a:p>
          <a:p>
            <a:r>
              <a:rPr lang="en-US" dirty="0"/>
              <a:t>56.4% alive without recurrence, 43.6% faced recurrence or death.</a:t>
            </a:r>
          </a:p>
        </p:txBody>
      </p:sp>
    </p:spTree>
    <p:extLst>
      <p:ext uri="{BB962C8B-B14F-4D97-AF65-F5344CB8AC3E}">
        <p14:creationId xmlns:p14="http://schemas.microsoft.com/office/powerpoint/2010/main" val="794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76D9-A5A7-D54A-1D57-EFD34B49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2CECF-69DF-8FC9-5350-DEEB8CDA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538" y="1354137"/>
            <a:ext cx="5143500" cy="4140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1F847-B785-11E0-6238-8DA9D76C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Findings:</a:t>
            </a:r>
          </a:p>
          <a:p>
            <a:r>
              <a:rPr lang="en-US" dirty="0"/>
              <a:t>Impact of tumor size on node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C463-7A24-BAF5-48E3-3DF3898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C512CD-1087-DAB9-3811-6F384BB2D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98295"/>
            <a:ext cx="6172200" cy="36518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495FE-5551-26CD-31C8-E56D8761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  <a:p>
            <a:r>
              <a:rPr lang="en-US" dirty="0"/>
              <a:t>Presence of outliers requires further investigation.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3346</TotalTime>
  <Words>746</Words>
  <Application>Microsoft Macintosh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"Breast Cancer Recurrence Prediction Project”</vt:lpstr>
      <vt:lpstr>Introduction</vt:lpstr>
      <vt:lpstr>Problem Statement </vt:lpstr>
      <vt:lpstr>Methodology in Focus</vt:lpstr>
      <vt:lpstr>Data Collection and Cleaning</vt:lpstr>
      <vt:lpstr>Exploratory Data Analysis (EDA)</vt:lpstr>
      <vt:lpstr>Exploratory Data Analysis (EDA)</vt:lpstr>
      <vt:lpstr>Exploratory Data Analysis (EDA)</vt:lpstr>
      <vt:lpstr>Exploratory Data Analysis (EDA)</vt:lpstr>
      <vt:lpstr>Feature Engineering</vt:lpstr>
      <vt:lpstr>Data Splitting, Normalization, and Hyperparameter Tuning</vt:lpstr>
      <vt:lpstr>Model Evaluation and Classification Reports</vt:lpstr>
      <vt:lpstr>Model Evaluation and Confusion Matrix</vt:lpstr>
      <vt:lpstr>Clinical Implications and Recommendations</vt:lpstr>
      <vt:lpstr>Final Model: Random Forest Classifier</vt:lpstr>
      <vt:lpstr>Ideas for Further Research</vt:lpstr>
      <vt:lpstr>Concrete Recommendations for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"Advancing Breast Cancer Care: Insights from the Recurrence Prediction Project"</dc:title>
  <dc:creator>Martin Vodanovic</dc:creator>
  <cp:lastModifiedBy>Martin Vodanovic</cp:lastModifiedBy>
  <cp:revision>4</cp:revision>
  <dcterms:created xsi:type="dcterms:W3CDTF">2023-11-22T15:06:58Z</dcterms:created>
  <dcterms:modified xsi:type="dcterms:W3CDTF">2023-11-27T15:27:47Z</dcterms:modified>
</cp:coreProperties>
</file>