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38"/>
    <p:restoredTop sz="96327"/>
  </p:normalViewPr>
  <p:slideViewPr>
    <p:cSldViewPr snapToGrid="0">
      <p:cViewPr varScale="1">
        <p:scale>
          <a:sx n="123" d="100"/>
          <a:sy n="12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65F0A-BDE2-EF40-BF38-E42BFF97EDED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B8E4-72AB-EE48-A04B-43054D88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COVID-19 pandemic was a global health crisis that emerged in late 2019, has impacted countries worldwide. </a:t>
            </a:r>
          </a:p>
          <a:p>
            <a:pPr marL="0" indent="0">
              <a:buNone/>
            </a:pPr>
            <a:r>
              <a:rPr lang="en-US" dirty="0"/>
              <a:t>The outbreak in the USA began in early 2020. Descriptive statistics reveal a mean of approximately 47 million confirmed cases and 624,562 deaths, emphasizing the severity and magnitude of the crisis.</a:t>
            </a:r>
          </a:p>
          <a:p>
            <a:pPr marL="0" indent="0">
              <a:buNone/>
            </a:pPr>
            <a:r>
              <a:rPr lang="en-US" dirty="0"/>
              <a:t>This project focuses on developing an accurate time series forecasting model to predict the spread of COVID-19, specifically in the USA.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Leer</a:t>
            </a:r>
          </a:p>
          <a:p>
            <a:r>
              <a:rPr lang="en-US" dirty="0"/>
              <a:t>2) The importance of the project is to accurate predict for decision making, resources allocation and implementing </a:t>
            </a:r>
            <a:r>
              <a:rPr lang="en-US" dirty="0" err="1"/>
              <a:t>effectine</a:t>
            </a:r>
            <a:r>
              <a:rPr lang="en-US" dirty="0"/>
              <a:t> public health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 the USA as show in the first graph</a:t>
            </a:r>
          </a:p>
          <a:p>
            <a:r>
              <a:rPr lang="en-US" dirty="0"/>
              <a:t>2) And the growth rate analysis  with the plot as show in the second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1) the datasets for both confirmed and death appear to be non-stationary.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2) I did Log transformation to converted into stationary.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3) The hyperparameter tuning for ARIMA model to found the best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For both model I use a 1,1,1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2)Both models fit the data well based on AIC, BIC, and HQIC values. Residuals show no significant autocorrelation but exhibit departure from normality. Heteroskedasticity is present, indicating variability in residuals.</a:t>
            </a:r>
          </a:p>
          <a:p>
            <a:r>
              <a:rPr lang="en-US" dirty="0"/>
              <a:t>Look for the mean of departure of normality!!!!!!!!!??????????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 with Gonzalo???????????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Longitudinal Data Analysis: Explore the integration of longitudinal data to understand the dynamic nature of COVID-19 progression over time.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External Factors: Investigate the inclusion of external factors, such as vaccination rates and public health interventions, to enhance predictive capabilities.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Ensemble Modeling: Consider the utilization of ensemble models for a more 	comprehensive understanding of the pandemic's complexity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1) FAST RESPONSES such as the implementation of public health measures, increased testing leading to early detection and isolation, or other interventions.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Decrease in the peaks of positive cases in mid-January suggests the effectiveness of quarantine measures.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2) from April onward, the metrics show a consistent positive growth, leading to a sustained increase in confirmed cases. This period may be influenced by various factors such as evolving variants, changes in testing strategies, or adaptations in public health responses.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B8E4-72AB-EE48-A04B-43054D887B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6143-26EF-4F80-373A-29A8F1E4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64" y="867691"/>
            <a:ext cx="8517835" cy="2034535"/>
          </a:xfrm>
        </p:spPr>
        <p:txBody>
          <a:bodyPr>
            <a:noAutofit/>
          </a:bodyPr>
          <a:lstStyle/>
          <a:p>
            <a:pPr algn="l"/>
            <a:r>
              <a:rPr lang="en-US" sz="5000" b="1" i="0" u="none" strike="noStrike" dirty="0">
                <a:effectLst/>
                <a:latin typeface="Söhne"/>
              </a:rPr>
              <a:t>COVID-19 Time Series Analysis</a:t>
            </a:r>
            <a:br>
              <a:rPr lang="en-US" sz="5000" b="1" i="0" u="none" strike="noStrike" dirty="0">
                <a:effectLst/>
                <a:latin typeface="Söhne"/>
              </a:rPr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97515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FEF8-10C8-5E3F-8571-115C9329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5140-ECBE-B2C3-5EDD-3EA9289F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initial surge in cases in early 2020 was met with fast responses, leading to a decline in deaths. This highlighted the adaptability of healthcare systems </a:t>
            </a:r>
          </a:p>
          <a:p>
            <a:r>
              <a:rPr lang="en-US" dirty="0"/>
              <a:t>From April 2020 onward, a sustained positive growth in cases reflected the evolving nature of the virus. </a:t>
            </a:r>
          </a:p>
          <a:p>
            <a:r>
              <a:rPr lang="en-US" dirty="0"/>
              <a:t>Looking forward, the lesson learned show us the way for continuous monitoring, research, and adaptation. As well as, explore long-term consequences, assess vaccination effectiveness, and contribute to a more resilient global health infrastructure.</a:t>
            </a:r>
          </a:p>
          <a:p>
            <a:r>
              <a:rPr lang="en-US" dirty="0"/>
              <a:t>The idea behind this project served as a  foundational step in the development of predictive models for COVID-19 but also for other diseases. Contributing to data-driven decision-making and  public health efforts.</a:t>
            </a:r>
          </a:p>
          <a:p>
            <a:r>
              <a:rPr lang="en-US" dirty="0"/>
              <a:t>Continuous research and collaboration are imperative to address the evolving challenges posed by the pandemic.</a:t>
            </a:r>
          </a:p>
          <a:p>
            <a:r>
              <a:rPr lang="en-US" dirty="0"/>
              <a:t>Initially successful, forecasting models showed deviations over time due to evolving virus dynamics. Monthly recurrent training resolved issues, emphasizing the need for dynamic modeling.</a:t>
            </a:r>
          </a:p>
        </p:txBody>
      </p:sp>
    </p:spTree>
    <p:extLst>
      <p:ext uri="{BB962C8B-B14F-4D97-AF65-F5344CB8AC3E}">
        <p14:creationId xmlns:p14="http://schemas.microsoft.com/office/powerpoint/2010/main" val="136115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A9D5-48D1-A608-407A-3B3FE56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457" y="2351771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941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61CA-8FBC-AEA4-442B-1BDE28C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78AC-1AC3-2652-609A-4A2F1DB6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COVID-19 pandemic, a global health crisis that emerged in late 2019, has significantly impacted countries worldwide. In the United States, the virus has posed formidable challenges, leading to widespread infections and fatalities.</a:t>
            </a:r>
          </a:p>
          <a:p>
            <a:pPr marL="0" indent="0">
              <a:buNone/>
            </a:pPr>
            <a:r>
              <a:rPr lang="en-US" dirty="0"/>
              <a:t>The outbreak in the USA began in early 2020. Descriptive statistics reveal a mean of approximately 47 million confirmed cases and 624,562 deaths, emphasizing the severity and magnitude of the crisis.</a:t>
            </a:r>
          </a:p>
          <a:p>
            <a:pPr marL="0" indent="0">
              <a:buNone/>
            </a:pPr>
            <a:r>
              <a:rPr lang="en-US" dirty="0"/>
              <a:t>This project focuses on developing an accurate time series forecasting model to predict the spread of COVID-19, </a:t>
            </a:r>
            <a:r>
              <a:rPr lang="en-US" b="1" dirty="0"/>
              <a:t>specifically in the USA.</a:t>
            </a:r>
          </a:p>
        </p:txBody>
      </p:sp>
    </p:spTree>
    <p:extLst>
      <p:ext uri="{BB962C8B-B14F-4D97-AF65-F5344CB8AC3E}">
        <p14:creationId xmlns:p14="http://schemas.microsoft.com/office/powerpoint/2010/main" val="306655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7B48-F9F0-69B9-C178-47ED717E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67CF-6C2C-201B-8337-DE000402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Develop a robust time series forecasting model.</a:t>
            </a:r>
          </a:p>
          <a:p>
            <a:r>
              <a:rPr lang="en-US" dirty="0"/>
              <a:t>Importance of accurate predictions for decision-making, resource allocation, and implementing effective public health measures</a:t>
            </a:r>
          </a:p>
        </p:txBody>
      </p:sp>
    </p:spTree>
    <p:extLst>
      <p:ext uri="{BB962C8B-B14F-4D97-AF65-F5344CB8AC3E}">
        <p14:creationId xmlns:p14="http://schemas.microsoft.com/office/powerpoint/2010/main" val="15921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4D09-9DB3-CCD4-D4AC-99570CC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Approach -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D566-4545-0401-0012-8FEFFC23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Johns Hopkins University of Medicine.</a:t>
            </a:r>
          </a:p>
          <a:p>
            <a:r>
              <a:rPr lang="en-US" dirty="0"/>
              <a:t>Cleaning process: Concatenation of 2 dataset (confirmed cases and death cases), removal of redundant columns.</a:t>
            </a:r>
          </a:p>
          <a:p>
            <a:r>
              <a:rPr lang="en-US" dirty="0"/>
              <a:t>The dataset extend from January 22, 2020, to March 9, 2023, with no missing values</a:t>
            </a:r>
          </a:p>
          <a:p>
            <a:r>
              <a:rPr lang="en-US" dirty="0"/>
              <a:t>Statistics confirm absence of outliers.</a:t>
            </a:r>
          </a:p>
        </p:txBody>
      </p:sp>
    </p:spTree>
    <p:extLst>
      <p:ext uri="{BB962C8B-B14F-4D97-AF65-F5344CB8AC3E}">
        <p14:creationId xmlns:p14="http://schemas.microsoft.com/office/powerpoint/2010/main" val="195127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C623-0AC4-92B8-2702-B9350B6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Approach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E0C4-6881-8E48-0F83-94B19C3E01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Visualization of confirmed and death cases per state and in the USA.</a:t>
            </a:r>
          </a:p>
          <a:p>
            <a:r>
              <a:rPr lang="en-US" dirty="0"/>
              <a:t>Insights from mortality rate calculation and growth rate analysis.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38AAC-4268-BD72-227D-87300B318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8847" y="1356451"/>
            <a:ext cx="3895725" cy="13913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CD953-B0B1-AFBC-08F2-3292ECA59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3193951"/>
            <a:ext cx="3891960" cy="32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0B52-4B8C-B4EE-3519-FFC731D2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Engineering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189D-0702-D853-AE2D-2A42B084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of positive and death cases data</a:t>
            </a:r>
          </a:p>
          <a:p>
            <a:r>
              <a:rPr lang="en-US" dirty="0"/>
              <a:t>Data stationarity checks (KPSS and Dickey-Fuller test) and transformation using Log transformation</a:t>
            </a:r>
          </a:p>
          <a:p>
            <a:r>
              <a:rPr lang="en-US" dirty="0"/>
              <a:t>Hyperparameter tuning for ARIMA model.</a:t>
            </a:r>
          </a:p>
        </p:txBody>
      </p:sp>
    </p:spTree>
    <p:extLst>
      <p:ext uri="{BB962C8B-B14F-4D97-AF65-F5344CB8AC3E}">
        <p14:creationId xmlns:p14="http://schemas.microsoft.com/office/powerpoint/2010/main" val="320533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0188-0F55-1A07-8D3C-6F4D1917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ARIMA Model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4923A-8B90-005C-4593-2BC9EEBE2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Confirmed Cases Model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B329C-90D5-F89E-EF1E-ADC9EBD05D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ARIMA (1, 1, 1) structure with AR and MA coefficients of 0.9860 and -0.7311, respectively.</a:t>
            </a:r>
          </a:p>
          <a:p>
            <a:endParaRPr lang="en-US" dirty="0"/>
          </a:p>
          <a:p>
            <a:r>
              <a:rPr lang="en-US" dirty="0"/>
              <a:t>Goodness of Fit: Lower AIC, BIC, and HQIC values suggest a better fit.</a:t>
            </a:r>
          </a:p>
          <a:p>
            <a:endParaRPr lang="en-US" dirty="0"/>
          </a:p>
          <a:p>
            <a:r>
              <a:rPr lang="en-US" dirty="0"/>
              <a:t>Residuals Analysis: No significant autocorrelation but departure from normality. Heteroskedasticity present.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20CD0-5660-0018-A52F-8E8606C5A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Death Cases Model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8B859-FB20-2AE8-F527-6E9BA9B4C4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ARIMA (1, 1, 1) structure with AR and MA coefficients of 0.9745 and -0.7578, respectively.</a:t>
            </a:r>
          </a:p>
          <a:p>
            <a:endParaRPr lang="en-US" dirty="0"/>
          </a:p>
          <a:p>
            <a:r>
              <a:rPr lang="en-US" dirty="0"/>
              <a:t>Goodness of Fit: Lower AIC, BIC, and HQIC values suggest a good fit.</a:t>
            </a:r>
          </a:p>
          <a:p>
            <a:endParaRPr lang="en-US" dirty="0"/>
          </a:p>
          <a:p>
            <a:r>
              <a:rPr lang="en-US" dirty="0"/>
              <a:t>Residuals Analysis: No significant autocorrelation but departure from normality. Heteroskedasticity present.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46F3-6CD5-BAEC-8D79-5D5176E9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5714-2EA9-D828-95C9-F39F6DA5F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 cover 2020-01-22 to 2022-11-01, while the test data covers the subsequent period.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forecasting period spans from 2022-11-01 to 2023-03-09 covering a total of 5 months.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21D4A6-B4A1-437A-23FD-6A95DD6D16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913" y="2752725"/>
            <a:ext cx="3895725" cy="2597150"/>
          </a:xfrm>
        </p:spPr>
      </p:pic>
    </p:spTree>
    <p:extLst>
      <p:ext uri="{BB962C8B-B14F-4D97-AF65-F5344CB8AC3E}">
        <p14:creationId xmlns:p14="http://schemas.microsoft.com/office/powerpoint/2010/main" val="70359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DBC2-5160-BE32-ECFA-484F9772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Ideas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4037-4A34-DB3D-C46A-3B8A27ED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569401"/>
          </a:xfrm>
        </p:spPr>
        <p:txBody>
          <a:bodyPr>
            <a:normAutofit/>
          </a:bodyPr>
          <a:lstStyle/>
          <a:p>
            <a:r>
              <a:rPr lang="en-US" dirty="0"/>
              <a:t>Longitudinal Data Analysis</a:t>
            </a:r>
          </a:p>
          <a:p>
            <a:r>
              <a:rPr lang="en-US" dirty="0"/>
              <a:t>Incorporating External Factors</a:t>
            </a:r>
          </a:p>
          <a:p>
            <a:r>
              <a:rPr lang="en-US" dirty="0"/>
              <a:t>Ensemble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2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3038</TotalTime>
  <Words>968</Words>
  <Application>Microsoft Macintosh PowerPoint</Application>
  <PresentationFormat>Widescreen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Helvetica Neue</vt:lpstr>
      <vt:lpstr>MS Shell Dlg 2</vt:lpstr>
      <vt:lpstr>Söhne</vt:lpstr>
      <vt:lpstr>Symbol</vt:lpstr>
      <vt:lpstr>Wingdings</vt:lpstr>
      <vt:lpstr>Wingdings 3</vt:lpstr>
      <vt:lpstr>Madison</vt:lpstr>
      <vt:lpstr>COVID-19 Time Series Analysis </vt:lpstr>
      <vt:lpstr>Introduction</vt:lpstr>
      <vt:lpstr>Problem Statement</vt:lpstr>
      <vt:lpstr>Approach - Data Collection</vt:lpstr>
      <vt:lpstr>Approach - EDA</vt:lpstr>
      <vt:lpstr>Feature Engineering and Modeling</vt:lpstr>
      <vt:lpstr>ARIMA Model Summary</vt:lpstr>
      <vt:lpstr>Forecasting</vt:lpstr>
      <vt:lpstr>Ideas for Further Research</vt:lpstr>
      <vt:lpstr>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Time Series Analysis </dc:title>
  <dc:creator>Martin Vodanovic</dc:creator>
  <cp:lastModifiedBy>Martin Vodanovic</cp:lastModifiedBy>
  <cp:revision>3</cp:revision>
  <dcterms:created xsi:type="dcterms:W3CDTF">2024-01-16T16:31:59Z</dcterms:created>
  <dcterms:modified xsi:type="dcterms:W3CDTF">2024-01-22T14:59:23Z</dcterms:modified>
</cp:coreProperties>
</file>