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579DE12-B4D0-438E-BF83-439C80AEB7E2}">
          <p14:sldIdLst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B3D7B-7FA9-43E3-A78E-BCDCD3721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18530C-F91A-4D0B-BC7B-2F0D90AD1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F2AE0-47CF-4538-BE31-82DC9657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B8156-A730-449B-9AEF-C654438D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33FE3B-BA9E-4380-977B-4B97D2E0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CA963-4DDE-4494-B4FC-E94027C7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FE3159-0206-4C15-BF81-C3C5A6BC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EBC32-F2E8-4BD5-BEA4-CE748758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550F8-8AE5-4A80-9B13-11B2EE31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DE263D-5B5E-45F8-A544-97C4E528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65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A487C2-EEF5-45AD-A7EA-FB5EF292B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8514B7-A34D-47EA-9EFC-BB46C189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F4F3A7-536E-443F-8DC7-ECDD9715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8E396-92F9-4E73-BFD3-3EEBFDE4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CB060-22F7-4B35-A7D5-C7488096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32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444A-164B-4E59-8184-0538CAF1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41C4B-04CA-4A0C-BC7B-5E351C5B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F017B-FF11-4F3B-9F43-FF64F2C7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1E49B-0686-405A-B526-8D95B8D0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5EF805-00F0-4B7E-8521-9544F073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43A55-D81E-4313-8BA7-2CA857AF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FADAF7-F995-445F-BFE8-CE9742EDD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D16E2-C586-4356-B91C-A282F7D5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2559F0-D0DA-4805-AAE3-36DEE5D7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A4B2E-640B-43BA-9E72-A8115997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83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71D4A-18B7-47F6-9557-2F90F3EB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B7232-4B15-452E-A1A4-D5AF704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9D3775-B2B9-4E0B-9207-1FC8D6EA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28A05-E7C3-4EA0-B590-8F7FD0F2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147923-2E4F-44EE-B9FA-297D044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9BFC5-9D04-4D3C-B15E-3F51398E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7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F484B-43B5-4F66-9E0A-5A514813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391F5-D1C2-4C1E-B46D-9B2F10EA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72D613-CB1F-41B9-9824-20A03788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09C75-525F-4BC6-A5A3-7EA973688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486C1A-03C4-45F8-A096-BBACBE923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00377E-C8E4-428F-9121-11E89F30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914813-8800-4A9D-8EB0-944875B9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43D95F-0ABC-4158-845A-85539D9E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3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AE32C-74BA-4607-8D54-7EA16615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75D214-C1C7-4C53-A28F-9CDABE8B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4FBAF5-D6D9-4E6E-B10A-029223F9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6C1D64-F70F-4150-80BA-2BD053D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33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B7DCB4-FAED-4E4B-A42B-C24DC41E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D63560-1F62-4147-B3FD-7820FE73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BD15B-3886-4E28-B50A-8D8D3E0F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94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BB3A7-F6D2-41B8-BA3E-8665C305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2D93-CEBA-4D94-8C6D-2351BAEF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E9E933-BF58-49E6-B7A8-2C94EFC3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BF8B01-ADD8-4B9A-8507-027A341E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2705B8-808A-476F-B150-4B3A3182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3C273B-5555-4B12-937E-9ED858D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3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D35D0-C797-4C1E-8887-75258A5B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1EAE91-3D5B-47DC-9668-6A3445949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4571F7-E66D-494E-A15C-A110D8B73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3E4526-620D-4106-9665-0C283BA4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E663BE-E340-447C-B7BC-B5639C5D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4A26E-ACD7-43E5-B106-EC45BEAD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09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E5A7EA-5F22-4295-8944-569711C4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CFB9FA-5194-4C64-A021-8A39D298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5E818F-B35A-4A50-9148-D4E608B56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5F5C-595A-44BF-BAFC-E5CA9032E1B1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7DC525-D428-4B58-BD59-877302D21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31E6E-7D37-46CB-B2E9-152DB97AA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5F057-5A16-4DC9-B560-E489CB6D8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950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86D13-0D84-49F6-B5EE-BCFD32F4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857" y="2286316"/>
            <a:ext cx="90319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Aplicación de componentes principales</a:t>
            </a:r>
            <a:br>
              <a:rPr lang="es-E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sz="3100" dirty="0">
                <a:solidFill>
                  <a:schemeClr val="accent1">
                    <a:lumMod val="50000"/>
                  </a:schemeClr>
                </a:solidFill>
              </a:rPr>
              <a:t>Martínez Mendoza Yazmin </a:t>
            </a:r>
            <a:r>
              <a:rPr lang="es-ES" sz="5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9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0DB7B-0F5D-4A0E-8446-53A70E27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622" y="1037835"/>
            <a:ext cx="10515600" cy="4351338"/>
          </a:xfrm>
        </p:spPr>
        <p:txBody>
          <a:bodyPr/>
          <a:lstStyle/>
          <a:p>
            <a:r>
              <a:rPr lang="es-ES" b="1" dirty="0"/>
              <a:t>introducción</a:t>
            </a:r>
          </a:p>
          <a:p>
            <a:r>
              <a:rPr lang="es-ES" dirty="0"/>
              <a:t>El Análisis de Componentes Principales (ACP) es una técnica estadística de síntesis de la información, o reducción de la dimensión (número de variables). Es decir, ante un banco de datos con muchas variables, el objetivo será reducirlas a un menor número perdiendo la menor cantidad de información posible, generalmente se utiliza para: reducción de la dimensionalidad de los datos, interpretación, sirve como un paso intermedio en investigación.  Gurrea, M. (2000).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171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0DB7B-0F5D-4A0E-8446-53A70E27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096" y="11081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objetivos</a:t>
            </a:r>
          </a:p>
          <a:p>
            <a:r>
              <a:rPr lang="es-ES" dirty="0"/>
              <a:t>el objetivo es hacer un paquete en R para calcular los componentes principales.</a:t>
            </a:r>
          </a:p>
          <a:p>
            <a:r>
              <a:rPr lang="es-ES" dirty="0"/>
              <a:t>identificar los componentes principales y saber como utilizarlo</a:t>
            </a:r>
          </a:p>
          <a:p>
            <a:r>
              <a:rPr lang="es-ES" dirty="0"/>
              <a:t>como aplicar los componentes principales en la carrera de zootecnia</a:t>
            </a:r>
          </a:p>
        </p:txBody>
      </p:sp>
    </p:spTree>
    <p:extLst>
      <p:ext uri="{BB962C8B-B14F-4D97-AF65-F5344CB8AC3E}">
        <p14:creationId xmlns:p14="http://schemas.microsoft.com/office/powerpoint/2010/main" val="397562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0DB7B-0F5D-4A0E-8446-53A70E27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096" y="7705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diseño</a:t>
            </a:r>
          </a:p>
          <a:p>
            <a:r>
              <a:rPr lang="es-ES" dirty="0"/>
              <a:t>para calcular los componentes principales, se utilizaron los siguientes:</a:t>
            </a:r>
          </a:p>
          <a:p>
            <a:r>
              <a:rPr lang="es-ES" dirty="0"/>
              <a:t> matriz: Una matriz es una estructura matemática que consiste en una disposición ordenada de elementos, organizados en filas y columnas. </a:t>
            </a:r>
          </a:p>
          <a:p>
            <a:r>
              <a:rPr lang="es-ES" dirty="0"/>
              <a:t>La covarianza: es una medida estadística que indica cómo varían conjuntamente dos variables aleatorias. Representa la relación lineal entre las variables y se utiliza para medir el grado en que los cambios en una variable están asociados con los cambios en la otra variable. </a:t>
            </a:r>
          </a:p>
          <a:p>
            <a:r>
              <a:rPr lang="es-ES" dirty="0"/>
              <a:t>Los </a:t>
            </a:r>
            <a:r>
              <a:rPr lang="es-ES" dirty="0" err="1"/>
              <a:t>eigenvectores</a:t>
            </a:r>
            <a:r>
              <a:rPr lang="es-ES" dirty="0"/>
              <a:t> representan las direcciones en las que los datos muestran la mayor variabilidad. eigenvalores indican la magnitud de esa variabilidad en cada dirección.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10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0DB7B-0F5D-4A0E-8446-53A70E27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55" y="706903"/>
            <a:ext cx="10405990" cy="499051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ejemplo</a:t>
            </a:r>
          </a:p>
          <a:p>
            <a:r>
              <a:rPr lang="es-ES" dirty="0"/>
              <a:t>tenemos una base de datos de vacas lecheras de diferentes rasas, con sus características. en este caso seria 8 rasas diferentes 6 variables. y con estos datos tendremos que casar los componentes principales.</a:t>
            </a:r>
          </a:p>
          <a:p>
            <a:r>
              <a:rPr lang="es-ES" dirty="0">
                <a:solidFill>
                  <a:schemeClr val="accent6"/>
                </a:solidFill>
              </a:rPr>
              <a:t>## instalamos la libreria </a:t>
            </a:r>
            <a:r>
              <a:rPr lang="es-ES" dirty="0" err="1">
                <a:solidFill>
                  <a:schemeClr val="accent6"/>
                </a:solidFill>
              </a:rPr>
              <a:t>library</a:t>
            </a:r>
            <a:r>
              <a:rPr lang="es-ES" dirty="0">
                <a:solidFill>
                  <a:schemeClr val="accent6"/>
                </a:solidFill>
              </a:rPr>
              <a:t>(</a:t>
            </a:r>
            <a:r>
              <a:rPr lang="es-ES" dirty="0" err="1">
                <a:solidFill>
                  <a:schemeClr val="accent6"/>
                </a:solidFill>
              </a:rPr>
              <a:t>acp</a:t>
            </a:r>
            <a:r>
              <a:rPr lang="es-ES" dirty="0">
                <a:solidFill>
                  <a:schemeClr val="accent6"/>
                </a:solidFill>
              </a:rPr>
              <a:t>)</a:t>
            </a:r>
          </a:p>
          <a:p>
            <a:r>
              <a:rPr lang="es-ES" dirty="0"/>
              <a:t>ponemos la ruta del archivo que se utilizara </a:t>
            </a:r>
          </a:p>
          <a:p>
            <a:r>
              <a:rPr lang="es-ES" dirty="0" err="1"/>
              <a:t>d_f</a:t>
            </a:r>
            <a:r>
              <a:rPr lang="es-ES" dirty="0"/>
              <a:t> &lt;- read.csv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("C:/Users/dell_/OneDrive/Documentos/yaz/PCA/datos-leceros .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csv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")[,-1]</a:t>
            </a:r>
          </a:p>
          <a:p>
            <a:r>
              <a:rPr lang="es-ES" dirty="0">
                <a:solidFill>
                  <a:srgbClr val="92D050"/>
                </a:solidFill>
              </a:rPr>
              <a:t>## sacamos la covarianza</a:t>
            </a:r>
          </a:p>
          <a:p>
            <a:r>
              <a:rPr lang="es-ES" dirty="0" err="1"/>
              <a:t>cor</a:t>
            </a:r>
            <a:r>
              <a:rPr lang="es-ES" dirty="0"/>
              <a:t>(</a:t>
            </a:r>
            <a:r>
              <a:rPr lang="es-ES" dirty="0" err="1"/>
              <a:t>d_f</a:t>
            </a:r>
            <a:r>
              <a:rPr lang="es-ES" dirty="0"/>
              <a:t>)</a:t>
            </a:r>
          </a:p>
          <a:p>
            <a:r>
              <a:rPr lang="es-ES" dirty="0"/>
              <a:t>llamamos la primera </a:t>
            </a:r>
            <a:r>
              <a:rPr lang="es-ES" dirty="0" err="1"/>
              <a:t>funcion:esta</a:t>
            </a:r>
            <a:r>
              <a:rPr lang="es-ES" dirty="0"/>
              <a:t> calcula ya los componentes principales y el porcentaje p2&lt;- </a:t>
            </a:r>
            <a:r>
              <a:rPr lang="es-ES" dirty="0" err="1"/>
              <a:t>acp</a:t>
            </a:r>
            <a:r>
              <a:rPr lang="es-ES" dirty="0"/>
              <a:t>(X = </a:t>
            </a:r>
            <a:r>
              <a:rPr lang="es-ES" dirty="0" err="1"/>
              <a:t>d_f</a:t>
            </a:r>
            <a:r>
              <a:rPr lang="es-ES" dirty="0"/>
              <a:t>)</a:t>
            </a:r>
          </a:p>
          <a:p>
            <a:r>
              <a:rPr lang="es-ES" dirty="0"/>
              <a:t>la segunda </a:t>
            </a:r>
            <a:r>
              <a:rPr lang="es-ES" dirty="0" err="1"/>
              <a:t>funcion</a:t>
            </a:r>
            <a:r>
              <a:rPr lang="es-ES" dirty="0"/>
              <a:t>: ya </a:t>
            </a:r>
            <a:r>
              <a:rPr lang="es-ES" dirty="0" err="1"/>
              <a:t>escojemos</a:t>
            </a:r>
            <a:r>
              <a:rPr lang="es-ES" dirty="0"/>
              <a:t> nuestros componentes principales </a:t>
            </a:r>
            <a:r>
              <a:rPr lang="es-ES" dirty="0" err="1"/>
              <a:t>porf</a:t>
            </a:r>
            <a:r>
              <a:rPr lang="es-ES" dirty="0"/>
              <a:t>&lt;- </a:t>
            </a:r>
            <a:r>
              <a:rPr lang="es-ES" dirty="0" err="1"/>
              <a:t>cpFinales</a:t>
            </a:r>
            <a:r>
              <a:rPr lang="es-ES" dirty="0"/>
              <a:t>(</a:t>
            </a:r>
            <a:r>
              <a:rPr lang="es-ES" dirty="0" err="1"/>
              <a:t>acp</a:t>
            </a:r>
            <a:r>
              <a:rPr lang="es-ES" dirty="0"/>
              <a:t> = p2, </a:t>
            </a:r>
            <a:r>
              <a:rPr lang="es-ES" dirty="0" err="1"/>
              <a:t>no_comps</a:t>
            </a:r>
            <a:r>
              <a:rPr lang="es-ES" dirty="0"/>
              <a:t>=</a:t>
            </a:r>
            <a:r>
              <a:rPr lang="es-ES" dirty="0">
                <a:solidFill>
                  <a:schemeClr val="accent1"/>
                </a:solidFill>
              </a:rPr>
              <a:t> 3</a:t>
            </a:r>
            <a:r>
              <a:rPr lang="es-ES" dirty="0"/>
              <a:t>)</a:t>
            </a:r>
          </a:p>
          <a:p>
            <a:r>
              <a:rPr lang="es-ES" dirty="0"/>
              <a:t>la tercera </a:t>
            </a:r>
            <a:r>
              <a:rPr lang="es-ES" dirty="0" err="1"/>
              <a:t>funcion:graficacion</a:t>
            </a:r>
            <a:r>
              <a:rPr lang="es-ES" dirty="0"/>
              <a:t> de los dos primeros componentes principales </a:t>
            </a:r>
            <a:r>
              <a:rPr lang="es-ES" dirty="0" err="1"/>
              <a:t>graficaCP</a:t>
            </a:r>
            <a:r>
              <a:rPr lang="es-ES" dirty="0"/>
              <a:t>(</a:t>
            </a:r>
            <a:r>
              <a:rPr lang="es-ES" dirty="0" err="1"/>
              <a:t>porf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935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0DB7B-0F5D-4A0E-8446-53A70E27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55" y="706903"/>
            <a:ext cx="10209042" cy="435746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Datos a utilizar </a:t>
            </a: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kg  cm     </a:t>
            </a:r>
            <a:r>
              <a:rPr lang="es-MX" sz="18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L.dia</a:t>
            </a: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temperatura grasa.. </a:t>
            </a:r>
            <a:r>
              <a:rPr lang="es-MX" sz="18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proteina</a:t>
            </a: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1 450 120    19           4     4.5        3.6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2 500 130    20           2     4.1        3.6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3 800 138    15           1     4.0        3.0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4 600 140    18           3     4.2        3.0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5 600 160    25           3     3.4        3.1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6 700 144    20           2     4.4        3.6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7 400 133    18           3     3.5        3.0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8 650 145    20           2     4.0        3.2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38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0DB7B-0F5D-4A0E-8446-53A70E27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55" y="706903"/>
            <a:ext cx="10209042" cy="4357466"/>
          </a:xfrm>
        </p:spPr>
        <p:txBody>
          <a:bodyPr>
            <a:normAutofit/>
          </a:bodyPr>
          <a:lstStyle/>
          <a:p>
            <a:r>
              <a:rPr lang="es-ES" dirty="0"/>
              <a:t>Resultados de la primera función 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063752F-330F-41C0-A1F2-B6F729948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61913"/>
              </p:ext>
            </p:extLst>
          </p:nvPr>
        </p:nvGraphicFramePr>
        <p:xfrm>
          <a:off x="1050387" y="1524000"/>
          <a:ext cx="4773640" cy="3399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6705">
                  <a:extLst>
                    <a:ext uri="{9D8B030D-6E8A-4147-A177-3AD203B41FA5}">
                      <a16:colId xmlns:a16="http://schemas.microsoft.com/office/drawing/2014/main" val="1027441421"/>
                    </a:ext>
                  </a:extLst>
                </a:gridCol>
                <a:gridCol w="596705">
                  <a:extLst>
                    <a:ext uri="{9D8B030D-6E8A-4147-A177-3AD203B41FA5}">
                      <a16:colId xmlns:a16="http://schemas.microsoft.com/office/drawing/2014/main" val="382252607"/>
                    </a:ext>
                  </a:extLst>
                </a:gridCol>
                <a:gridCol w="596705">
                  <a:extLst>
                    <a:ext uri="{9D8B030D-6E8A-4147-A177-3AD203B41FA5}">
                      <a16:colId xmlns:a16="http://schemas.microsoft.com/office/drawing/2014/main" val="1204402462"/>
                    </a:ext>
                  </a:extLst>
                </a:gridCol>
                <a:gridCol w="596705">
                  <a:extLst>
                    <a:ext uri="{9D8B030D-6E8A-4147-A177-3AD203B41FA5}">
                      <a16:colId xmlns:a16="http://schemas.microsoft.com/office/drawing/2014/main" val="1931649962"/>
                    </a:ext>
                  </a:extLst>
                </a:gridCol>
                <a:gridCol w="596705">
                  <a:extLst>
                    <a:ext uri="{9D8B030D-6E8A-4147-A177-3AD203B41FA5}">
                      <a16:colId xmlns:a16="http://schemas.microsoft.com/office/drawing/2014/main" val="2787680266"/>
                    </a:ext>
                  </a:extLst>
                </a:gridCol>
                <a:gridCol w="596705">
                  <a:extLst>
                    <a:ext uri="{9D8B030D-6E8A-4147-A177-3AD203B41FA5}">
                      <a16:colId xmlns:a16="http://schemas.microsoft.com/office/drawing/2014/main" val="571170635"/>
                    </a:ext>
                  </a:extLst>
                </a:gridCol>
                <a:gridCol w="596705">
                  <a:extLst>
                    <a:ext uri="{9D8B030D-6E8A-4147-A177-3AD203B41FA5}">
                      <a16:colId xmlns:a16="http://schemas.microsoft.com/office/drawing/2014/main" val="3676624538"/>
                    </a:ext>
                  </a:extLst>
                </a:gridCol>
                <a:gridCol w="596705">
                  <a:extLst>
                    <a:ext uri="{9D8B030D-6E8A-4147-A177-3AD203B41FA5}">
                      <a16:colId xmlns:a16="http://schemas.microsoft.com/office/drawing/2014/main" val="2295827268"/>
                    </a:ext>
                  </a:extLst>
                </a:gridCol>
              </a:tblGrid>
              <a:tr h="339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$CP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52775243"/>
                  </a:ext>
                </a:extLst>
              </a:tr>
              <a:tr h="33996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            [,1]                  [,2]                    [,3]                   [,4]                  [,5]           [,6]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4659"/>
                  </a:ext>
                </a:extLst>
              </a:tr>
              <a:tr h="33996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[1,] -2.92577574 -0.53727186  0.07166354 -0.493184565  0.23469016 -0.03731897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98437"/>
                  </a:ext>
                </a:extLst>
              </a:tr>
              <a:tr h="33996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[2,] -1.08730802  0.08514508  0.54206816  1.111728251 -0.11597441 -0.12187689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93523"/>
                  </a:ext>
                </a:extLst>
              </a:tr>
              <a:tr h="33996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[3,]  1.27140536  2.46181028 -0.81969752  0.081800033  0.24373283 -0.02644990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8723"/>
                  </a:ext>
                </a:extLst>
              </a:tr>
              <a:tr h="33996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[4,]  0.03904134  0.15711339 -0.67176612 -1.031358806 -0.26162335 -0.05065257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25354"/>
                  </a:ext>
                </a:extLst>
              </a:tr>
              <a:tr h="33996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[5,]  2.15385599 -2.22025615  0.80438980 -0.128396691  0.16862347 -0.03001576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14921"/>
                  </a:ext>
                </a:extLst>
              </a:tr>
              <a:tr h="33996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[6,] -0.17707865  0.94835412  1.61965956 -0.068322211 -0.06972238  0.22518427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21184"/>
                  </a:ext>
                </a:extLst>
              </a:tr>
              <a:tr h="33996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[7,] -0.07707017 -1.19674126 -1.89012803  0.519517667 -0.05194429  0.15295226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48749"/>
                  </a:ext>
                </a:extLst>
              </a:tr>
              <a:tr h="33996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[8,]  0.80292989  0.30184639  0.34381061  0.008216323 -0.14778203 -0.11182243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370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4E258DA5-FC72-4DBD-BE46-654F39A54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75" y="5439619"/>
            <a:ext cx="624136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pvar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[1] 39.7178260 32.6983786 19.9601834 6.7635302 0.6052734 0.2548084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pvar_acum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[1] 39.71783 72.41620 92.37639 99.13992 99.74519 100.00000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39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609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Tema de Office</vt:lpstr>
      <vt:lpstr>Aplicación de componentes principales Martínez Mendoza Yazmin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componentes principales Martínez Mendoza Yazmin</dc:title>
  <dc:creator>ANDRES FAUSTINO VEGA HERNANDEZ</dc:creator>
  <cp:lastModifiedBy>ANDRES FAUSTINO VEGA HERNANDEZ</cp:lastModifiedBy>
  <cp:revision>6</cp:revision>
  <dcterms:created xsi:type="dcterms:W3CDTF">2023-06-23T21:58:58Z</dcterms:created>
  <dcterms:modified xsi:type="dcterms:W3CDTF">2023-06-24T20:05:24Z</dcterms:modified>
</cp:coreProperties>
</file>