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Fjalla On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FjallaOn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8d396678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18d396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be7b973a_0_365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1be7b973a_0_365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be7b973a_0_37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1be7b973a_0_37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be7b973a_0_48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91be7b973a_0_48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1be7b973a_0_95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1be7b973a_0_95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be7b973a_0_106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91be7b973a_0_106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8d396678_0_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18d3966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be7b973a_0_115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1be7b973a_0_115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be7b973a_0_146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91be7b973a_0_146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be7b973a_0_152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1be7b973a_0_152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8d396678_0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8d3966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1be7b973a_0_122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91be7b973a_0_122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be7b973a_0_128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91be7b973a_0_128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1be7b973a_0_134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1be7b973a_0_134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be7b973a_0_193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1be7b973a_0_193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1be7b973a_0_199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1be7b973a_0_199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1be7b973a_0_213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1be7b973a_0_213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18d396678_0_77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18d396678_0_77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18d396678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18d3966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18d396678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18d3966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18d396678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18d3966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8d396678_0_9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8d3966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18d396678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18d396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18d396678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18d3966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18d396678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18d3966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1be7b973a_0_55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91be7b973a_0_55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1be7b973a_0_62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91be7b973a_0_62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1be7b973a_0_68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91be7b973a_0_68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18d396678_0_7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918d396678_0_7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18d396678_0_14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918d396678_0_14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1be7b973a_0_231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1be7b973a_0_231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be7b973a_0_1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91be7b973a_0_1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be7b973a_0_3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be7b973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be7b973a_0_3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be7b973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1be7b973a_0_341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1be7b973a_0_341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be7b973a_0_14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1be7b973a_0_14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1be7b973a_0_22:notes"/>
          <p:cNvSpPr txBox="1"/>
          <p:nvPr>
            <p:ph idx="1" type="body"/>
          </p:nvPr>
        </p:nvSpPr>
        <p:spPr>
          <a:xfrm>
            <a:off x="685584" y="4401031"/>
            <a:ext cx="5486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1be7b973a_0_22:notes"/>
          <p:cNvSpPr/>
          <p:nvPr>
            <p:ph idx="2" type="sldImg"/>
          </p:nvPr>
        </p:nvSpPr>
        <p:spPr>
          <a:xfrm>
            <a:off x="1887126" y="1143001"/>
            <a:ext cx="3083700" cy="308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77929" y="504840"/>
            <a:ext cx="81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7239" y="2259681"/>
            <a:ext cx="78582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77929" y="504840"/>
            <a:ext cx="81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1610719"/>
            <a:ext cx="85206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just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algn="just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just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just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just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just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just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700"/>
            </a:lvl1pPr>
            <a:lvl2pPr lvl="1">
              <a:buNone/>
              <a:defRPr b="1" sz="1700"/>
            </a:lvl2pPr>
            <a:lvl3pPr lvl="2">
              <a:buNone/>
              <a:defRPr b="1" sz="1700"/>
            </a:lvl3pPr>
            <a:lvl4pPr lvl="3">
              <a:buNone/>
              <a:defRPr b="1" sz="1700"/>
            </a:lvl4pPr>
            <a:lvl5pPr lvl="4">
              <a:buNone/>
              <a:defRPr b="1" sz="1700"/>
            </a:lvl5pPr>
            <a:lvl6pPr lvl="5">
              <a:buNone/>
              <a:defRPr b="1" sz="1700"/>
            </a:lvl6pPr>
            <a:lvl7pPr lvl="6">
              <a:buNone/>
              <a:defRPr b="1" sz="1700"/>
            </a:lvl7pPr>
            <a:lvl8pPr lvl="7">
              <a:buNone/>
              <a:defRPr b="1" sz="1700"/>
            </a:lvl8pPr>
            <a:lvl9pPr lvl="8">
              <a:buNone/>
              <a:defRPr b="1" sz="1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44675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328044"/>
            <a:ext cx="39999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328044"/>
            <a:ext cx="39999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311775" y="935306"/>
            <a:ext cx="85206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402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iesramonesteve.edu.gva.es/" TargetMode="External"/><Relationship Id="rId2" Type="http://schemas.openxmlformats.org/officeDocument/2006/relationships/image" Target="../media/image13.png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152469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-100" y="4495475"/>
            <a:ext cx="9144000" cy="6480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2383550" y="4484584"/>
            <a:ext cx="437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D9D9D9"/>
                </a:solidFill>
                <a:uFill>
                  <a:noFill/>
                </a:uFill>
                <a:latin typeface="Fjalla One"/>
                <a:ea typeface="Fjalla One"/>
                <a:cs typeface="Fjalla One"/>
                <a:sym typeface="Fjalla One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http://iesramonesteve.edu.gva.es/</a:t>
            </a:r>
            <a:endParaRPr>
              <a:solidFill>
                <a:srgbClr val="D9D9D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D9D9D9"/>
                </a:solidFill>
                <a:latin typeface="Fjalla One"/>
                <a:ea typeface="Fjalla One"/>
                <a:cs typeface="Fjalla One"/>
                <a:sym typeface="Fjalla One"/>
              </a:rPr>
              <a:t>davidmartinez@iesmestreramonesteve.com</a:t>
            </a:r>
            <a:endParaRPr>
              <a:solidFill>
                <a:srgbClr val="D9D9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11700" y="140225"/>
            <a:ext cx="8520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</a:defRPr>
            </a:lvl1pPr>
            <a:lvl2pPr lvl="1" algn="r">
              <a:buNone/>
              <a:defRPr sz="1200">
                <a:solidFill>
                  <a:srgbClr val="FFFFFF"/>
                </a:solidFill>
              </a:defRPr>
            </a:lvl2pPr>
            <a:lvl3pPr lvl="2" algn="r">
              <a:buNone/>
              <a:defRPr sz="1200">
                <a:solidFill>
                  <a:srgbClr val="FFFFFF"/>
                </a:solidFill>
              </a:defRPr>
            </a:lvl3pPr>
            <a:lvl4pPr lvl="3" algn="r">
              <a:buNone/>
              <a:defRPr sz="1200">
                <a:solidFill>
                  <a:srgbClr val="FFFFFF"/>
                </a:solidFill>
              </a:defRPr>
            </a:lvl4pPr>
            <a:lvl5pPr lvl="4" algn="r">
              <a:buNone/>
              <a:defRPr sz="1200">
                <a:solidFill>
                  <a:srgbClr val="FFFFFF"/>
                </a:solidFill>
              </a:defRPr>
            </a:lvl5pPr>
            <a:lvl6pPr lvl="5" algn="r">
              <a:buNone/>
              <a:defRPr sz="1200">
                <a:solidFill>
                  <a:srgbClr val="FFFFFF"/>
                </a:solidFill>
              </a:defRPr>
            </a:lvl6pPr>
            <a:lvl7pPr lvl="6" algn="r">
              <a:buNone/>
              <a:defRPr sz="1200">
                <a:solidFill>
                  <a:srgbClr val="FFFFFF"/>
                </a:solidFill>
              </a:defRPr>
            </a:lvl7pPr>
            <a:lvl8pPr lvl="7" algn="r">
              <a:buNone/>
              <a:defRPr sz="1200">
                <a:solidFill>
                  <a:srgbClr val="FFFFFF"/>
                </a:solidFill>
              </a:defRPr>
            </a:lvl8pPr>
            <a:lvl9pPr lvl="8" algn="r"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525" y="4553399"/>
            <a:ext cx="524795" cy="53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315" y="4417856"/>
            <a:ext cx="2275635" cy="42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4" y="4553400"/>
            <a:ext cx="609700" cy="532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ySclyjD8NVfda69_Khy_V6PiJTZEFcdV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hyperlink" Target="http://windows.microsoft.com/es-ES/internet-explorer/products/ie/home" TargetMode="External"/><Relationship Id="rId5" Type="http://schemas.openxmlformats.org/officeDocument/2006/relationships/hyperlink" Target="http://www.mozilla-europe.org/es/firefox" TargetMode="External"/><Relationship Id="rId6" Type="http://schemas.openxmlformats.org/officeDocument/2006/relationships/hyperlink" Target="http://www.google.com/chrome" TargetMode="External"/><Relationship Id="rId7" Type="http://schemas.openxmlformats.org/officeDocument/2006/relationships/hyperlink" Target="http://www.apple.com/es/safari" TargetMode="External"/><Relationship Id="rId8" Type="http://schemas.openxmlformats.org/officeDocument/2006/relationships/hyperlink" Target="http://www.opera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Relationship Id="rId6" Type="http://schemas.openxmlformats.org/officeDocument/2006/relationships/image" Target="../media/image9.jpg"/><Relationship Id="rId7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w3.org/" TargetMode="External"/><Relationship Id="rId4" Type="http://schemas.openxmlformats.org/officeDocument/2006/relationships/hyperlink" Target="http://www.acidtest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www.youtube.com/watch?v=i4RE6dBAjH4" TargetMode="External"/><Relationship Id="rId5" Type="http://schemas.openxmlformats.org/officeDocument/2006/relationships/hyperlink" Target="http://www.youtube.com/watch?v=PMAdfSHRi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P2AEO9UtJpelPOWnNOSw7k41B12kfRUi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U58hjfiy9aGxqy4Xp34UIQ7oFdCbVr1f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ewr3VFVp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UD01: Introducción a las Aplicaciones Web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69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AW 2020-2021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788" y="2161313"/>
            <a:ext cx="5464417" cy="230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42" name="Google Shape;142;p24" title="UD01_3_Historia de la web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0900">
            <a:no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En 1992 el sistema se extiende fuera del CERN (Centro Europeo para la Investigación Nuclear).</a:t>
            </a:r>
            <a:endParaRPr>
              <a:solidFill>
                <a:srgbClr val="434343"/>
              </a:solidFill>
            </a:endParaRPr>
          </a:p>
          <a:p>
            <a:pPr indent="0" lvl="0" marL="12700" marR="0" rtl="0" algn="l">
              <a:lnSpc>
                <a:spcPct val="111666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En	1993	nace	el	navegador	Mosaic	que	con	el	tiempo	se  convertiría en Netscape.</a:t>
            </a:r>
            <a:endParaRPr>
              <a:solidFill>
                <a:srgbClr val="434343"/>
              </a:solidFill>
            </a:endParaRPr>
          </a:p>
          <a:p>
            <a:pPr indent="0" lvl="0" marL="12700" marR="0" rtl="0" algn="just">
              <a:lnSpc>
                <a:spcPct val="11125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En 1994 se fundó el WWW Consortium motor de desarrollo de  los estándares predominantes en la web.</a:t>
            </a:r>
            <a:endParaRPr>
              <a:solidFill>
                <a:srgbClr val="434343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434343"/>
                </a:solidFill>
              </a:rPr>
              <a:t>A finales de los 90 es ya el servicio insignia de Internet.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Breve historia de la WWW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El éxito de la web se basa en:</a:t>
            </a:r>
            <a:endParaRPr>
              <a:solidFill>
                <a:srgbClr val="434343"/>
              </a:solidFill>
            </a:endParaRPr>
          </a:p>
          <a:p>
            <a:pPr indent="0" lvl="0" marL="12700" rtl="0" algn="just">
              <a:lnSpc>
                <a:spcPct val="111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El protocolo </a:t>
            </a:r>
            <a:r>
              <a:rPr b="1" lang="ca">
                <a:solidFill>
                  <a:srgbClr val="434343"/>
                </a:solidFill>
              </a:rPr>
              <a:t>HTTP </a:t>
            </a:r>
            <a:r>
              <a:rPr lang="ca">
                <a:solidFill>
                  <a:srgbClr val="434343"/>
                </a:solidFill>
              </a:rPr>
              <a:t>(</a:t>
            </a:r>
            <a:r>
              <a:rPr i="1" lang="ca">
                <a:solidFill>
                  <a:srgbClr val="434343"/>
                </a:solidFill>
              </a:rPr>
              <a:t>hipertext transfer protocol</a:t>
            </a:r>
            <a:r>
              <a:rPr lang="ca">
                <a:solidFill>
                  <a:srgbClr val="434343"/>
                </a:solidFill>
              </a:rPr>
              <a:t>,</a:t>
            </a:r>
            <a:r>
              <a:rPr lang="ca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ca">
                <a:solidFill>
                  <a:srgbClr val="434343"/>
                </a:solidFill>
              </a:rPr>
              <a:t>protocolo de transferencia de hipertextos</a:t>
            </a:r>
            <a:r>
              <a:rPr lang="ca">
                <a:solidFill>
                  <a:srgbClr val="434343"/>
                </a:solidFill>
              </a:rPr>
              <a:t>) es el protocolo de transferencia de hipertexto que los navegadores utilizan para realizar peticiones a los servidores web y para recibir las respuestas de ellos. Es el protocolo que se utiliza para ver páginas web.</a:t>
            </a:r>
            <a:endParaRPr>
              <a:solidFill>
                <a:srgbClr val="434343"/>
              </a:solidFill>
            </a:endParaRPr>
          </a:p>
          <a:p>
            <a:pPr indent="0" lvl="0" marL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El lenguaje </a:t>
            </a:r>
            <a:r>
              <a:rPr b="1" lang="ca">
                <a:solidFill>
                  <a:srgbClr val="434343"/>
                </a:solidFill>
              </a:rPr>
              <a:t>HTML </a:t>
            </a:r>
            <a:r>
              <a:rPr lang="ca">
                <a:solidFill>
                  <a:srgbClr val="434343"/>
                </a:solidFill>
              </a:rPr>
              <a:t>(</a:t>
            </a:r>
            <a:r>
              <a:rPr i="1" lang="ca">
                <a:solidFill>
                  <a:srgbClr val="434343"/>
                </a:solidFill>
              </a:rPr>
              <a:t>hypertext mark-up language, Lenguaje de marcado de hipertexto</a:t>
            </a:r>
            <a:r>
              <a:rPr lang="ca">
                <a:solidFill>
                  <a:srgbClr val="434343"/>
                </a:solidFill>
              </a:rPr>
              <a:t>) es un un  lenguaje de marcas que se utiliza para describir las páginas web.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Fundamentos de la web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Antes de aparecer el protocolo </a:t>
            </a:r>
            <a:r>
              <a:rPr b="1" lang="ca"/>
              <a:t>HTTP</a:t>
            </a:r>
            <a:r>
              <a:rPr lang="ca"/>
              <a:t> se usaba </a:t>
            </a:r>
            <a:r>
              <a:rPr b="1" lang="ca"/>
              <a:t>FTP</a:t>
            </a:r>
            <a:r>
              <a:rPr lang="ca"/>
              <a:t> para compartir archivos y </a:t>
            </a:r>
            <a:r>
              <a:rPr b="1" lang="ca"/>
              <a:t>TELNET</a:t>
            </a:r>
            <a:r>
              <a:rPr lang="ca"/>
              <a:t> para compartir recursos.</a:t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Sabías que :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774" y="2571739"/>
            <a:ext cx="1589260" cy="1380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/>
              <a:t>Inicialmente la web era simplemente una colección de páginas  estáticas, documentos, etc., que podían consultarse o descargarse.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/>
              <a:t>El	siguiente paso  fue  la inclusión de un método para confeccionar  páginas dinámicas conocido como CGI (common gateway interface, Interfaz de entrada común). Se empiezan a desarrollar alternativas a los CGI para solucionar el  problema de rendimiento que presentan.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/>
              <a:t>Surgen sistemas de  ejecución de módulos más integrados en el servidor y lenguajes de  programación interpretados (Java, PHP, ASP) que permitían incluir  código en las páginas HTML.</a:t>
            </a:r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Historia de las aplicaciones web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950800"/>
            <a:ext cx="62997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Estas tecnologías dieron paso a las aplicaciones web, instaladas en  un servidor y a las que se accede mediante un navegador.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El desarrollo de Internet, junto con su capacidad de almacenamiento  y ejecución de programas, ha dado lugar a lo que se conoce como  computación en la nube.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Ejemplo: Google apps 🡪 Gsuite (2016)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783" y="1470499"/>
            <a:ext cx="2185232" cy="220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Historia de las aplicaciones web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1610719"/>
            <a:ext cx="85206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elementos intervienen en el proceso?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1200"/>
              <a:t>‹#›</a:t>
            </a:fld>
            <a:endParaRPr b="0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Servidores web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Es un programa que sirve para atender y responder a las diferentes peticiones de los navegadores, proporcionando los recursos que soliciten usando el protocolo </a:t>
            </a:r>
            <a:r>
              <a:rPr b="1" lang="ca"/>
              <a:t>HTTP</a:t>
            </a:r>
            <a:r>
              <a:rPr lang="ca"/>
              <a:t> o el protocolo </a:t>
            </a:r>
            <a:r>
              <a:rPr b="1" lang="ca"/>
              <a:t>HTTPS</a:t>
            </a:r>
            <a:r>
              <a:rPr lang="ca"/>
              <a:t> (la versión cifrada y autenticada).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234" y="2350096"/>
            <a:ext cx="2487536" cy="186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Servidores web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Para navegar a un sitio web se necesita saber la dirección web exacta del sitio. Cada sitio web tiene una dirección única conocida como </a:t>
            </a:r>
            <a:r>
              <a:rPr b="1" lang="ca"/>
              <a:t>URL</a:t>
            </a:r>
            <a:r>
              <a:rPr lang="ca"/>
              <a:t> (</a:t>
            </a:r>
            <a:r>
              <a:rPr i="1" lang="ca"/>
              <a:t>Uniform Resource Locator</a:t>
            </a:r>
            <a:r>
              <a:rPr lang="ca"/>
              <a:t>, Localizador uniforme de recursos).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/>
              <a:t>En una URL se pueden distinguir TRES partes:</a:t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900"/>
              <a:t>El protocolo que se utiliza para servir páginas web es el HTTP, el nombre de dominio indica el ordenador de internet que nos va a dar la información solicitada y la ruta indica la ubicación del archivo solicitado dentro del servidor.</a:t>
            </a:r>
            <a:endParaRPr sz="1900"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4402" r="3499" t="10007"/>
          <a:stretch/>
        </p:blipFill>
        <p:spPr>
          <a:xfrm>
            <a:off x="2209000" y="1484825"/>
            <a:ext cx="4725975" cy="15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Servidores web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2666039" y="1100815"/>
            <a:ext cx="7860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150">
            <a:noAutofit/>
          </a:bodyPr>
          <a:lstStyle/>
          <a:p>
            <a:pPr indent="0" lvl="0" marL="12700" marR="0" rtl="0" algn="l">
              <a:lnSpc>
                <a:spcPct val="11136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Profesora: Mª José Cucó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¿Que vamos a ver?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Un poco de Historia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ARPANET → Internet, HTTP, WWW=Internet + HTTP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Historia de las aplicaciones web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¿Què e</a:t>
            </a:r>
            <a:r>
              <a:rPr lang="ca"/>
              <a:t>lementos intervienen en el proceso?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Servidor Web (descripción, esquema de funcionamiento)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Navegador Web (escritorio, móvil, etc.)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¿Cómo es el proceso?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Páginas estáticas, dinámicas, servicios web.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Estándares Web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ca"/>
              <a:t>W3C, Acid Test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Un servidor web básico cuenta con un esquema de funcionamiento muy simple, basado en ejecutar infinitamente el siguiente bucle: </a:t>
            </a:r>
            <a:endParaRPr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Espera peticiones en el puerto TCP. 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Recibe una petición. 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Busca el recurso. 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Envía el recurso utilizando la misma conexión por la que recibió la petición. 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ca"/>
              <a:t>Vuelve al primer punto.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Servidores web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Arial"/>
              <a:buNone/>
            </a:pPr>
            <a:r>
              <a:rPr lang="ca"/>
              <a:t>De forma más detallada, si el contenido es dinámico y se emplea un lenguaje de script de servidor y además se accede a una base de datos, el funcionamiento es el siguiente:</a:t>
            </a:r>
            <a:endParaRPr/>
          </a:p>
          <a:p>
            <a:pPr indent="-342900" lvl="0" marL="419100" rtl="0" algn="just"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ca"/>
              <a:t>El navegador del cliente solicita el documento que requiere ejecución de código en el servidor (por ejemplo en PHP)</a:t>
            </a:r>
            <a:endParaRPr/>
          </a:p>
          <a:p>
            <a:pPr indent="-342900" lvl="0" marL="419100" rtl="0" algn="just"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ca"/>
              <a:t>Llega la solicitud del servidor y el servidor localiza el documento, lanza el intérprete del lenguaje y ejecuta todo su código.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Esquema de funcionamiento de un servidor web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Esquema de funcionamiento de un servidor web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ca"/>
              <a:t>Si dentro del script se accede a una base de datos para consultar o almacenar datos, el intérprete del lenguaje de programación establece la conexión con un gestor de base de datos y ejecuta la consulta</a:t>
            </a:r>
            <a:endParaRPr/>
          </a:p>
          <a:p>
            <a:pPr indent="-342900" lvl="0" marL="419100" rtl="0" algn="just"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ca"/>
              <a:t>Una vez ejecutado el código se genera el resultado en HTML y lo devuelve al servidor para que lo transfiera al cliente.</a:t>
            </a:r>
            <a:endParaRPr/>
          </a:p>
          <a:p>
            <a:pPr indent="-342900" lvl="0" marL="419100" rtl="0" algn="just"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ca"/>
              <a:t>El servidor transfiere el resultado en HTML y es mostrado en el navegador del cliente.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navegador web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Aplicación que permite ver la información que contiene una  página web. Realiza las peticiones al servidor y presenta al usuario las páginas web que el servidor les suministra.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Navegadores web de ESCRITORIO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900" y="1396875"/>
            <a:ext cx="4795599" cy="2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Las principales navegadores son 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4"/>
              </a:rPr>
              <a:t>Internet Explorer (IE)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5"/>
              </a:rPr>
              <a:t>Mozilla Firefox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6"/>
              </a:rPr>
              <a:t>Google Chrome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7"/>
              </a:rPr>
              <a:t>Safari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8"/>
              </a:rPr>
              <a:t>Opera</a:t>
            </a:r>
            <a:br>
              <a:rPr lang="ca" sz="2200">
                <a:solidFill>
                  <a:schemeClr val="dk1"/>
                </a:solidFill>
              </a:rPr>
            </a:br>
            <a:r>
              <a:rPr lang="ca" sz="2200">
                <a:solidFill>
                  <a:schemeClr val="dk1"/>
                </a:solidFill>
              </a:rPr>
              <a:t>...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/>
              <a:t>También llamado “micronavegador” es un navegador web diseñado para el uso en dispositivos móviles y de reducidas dimensiones, como PDA, teléfonos móviles, tabletas. Los micronavegadores están optimizados para mostrar contenido de internet en pantallas reducidas, y utilizan tamaños de archivo reducidos para ser instalados en dispositivos con memorias de baja capacidad.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/>
              <a:t>Aunque la mayoría de los sistemas operativos incluyen el navegador web, podemos descargarnos otros igual que hacemos con el PC o portátil.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/>
              <a:t>Ejemplos de navegadores web móviles son: Dolphin, Opera Mobile, Skyfire, Firefox, Chrome, etc.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Navegadores web MÓVILES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605" y="3783944"/>
            <a:ext cx="538647" cy="53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580" y="3719732"/>
            <a:ext cx="621667" cy="76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 rotWithShape="1">
          <a:blip r:embed="rId5">
            <a:alphaModFix/>
          </a:blip>
          <a:srcRect b="29888" l="17974" r="21053" t="0"/>
          <a:stretch/>
        </p:blipFill>
        <p:spPr>
          <a:xfrm>
            <a:off x="5599100" y="3730925"/>
            <a:ext cx="548700" cy="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7943" y="3768030"/>
            <a:ext cx="538647" cy="51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3129" y="3783944"/>
            <a:ext cx="538647" cy="53864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Navegadores web ????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Altres navegadors en: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Frigorífics</a:t>
            </a:r>
            <a:br>
              <a:rPr lang="ca"/>
            </a:br>
            <a:r>
              <a:rPr lang="ca"/>
              <a:t>Smart TV</a:t>
            </a:r>
            <a:br>
              <a:rPr lang="ca"/>
            </a:br>
            <a:r>
              <a:rPr lang="ca"/>
              <a:t>Automòbils</a:t>
            </a:r>
            <a:br>
              <a:rPr lang="ca"/>
            </a:br>
            <a:r>
              <a:rPr lang="ca"/>
              <a:t>Videoconsoles</a:t>
            </a:r>
            <a:br>
              <a:rPr lang="ca"/>
            </a:br>
            <a:r>
              <a:rPr lang="ca"/>
              <a:t>Llibres electrònics</a:t>
            </a:r>
            <a:br>
              <a:rPr lang="ca"/>
            </a:br>
            <a:r>
              <a:rPr lang="ca"/>
              <a:t>….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1610719"/>
            <a:ext cx="85206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¿Cómo es el proceso?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ca" sz="1200"/>
              <a:t>‹#›</a:t>
            </a:fld>
            <a:endParaRPr b="0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Aplicaciones Web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La arquitectura de las aplicaciones web consta de máquinas conectadas a una red, por lo general, Internet o una Intranet corporativa que sigue el esquema cliente-servidor, en nuestro caso de servidores web.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38" y="2128399"/>
            <a:ext cx="5760726" cy="2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Aplicaciones Web (páginas estáticas)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Cuando un cliente realiza una petición de una URL a un servidor, teniendo en cuenta que gracias al servicio de DNS conocemos su IP, le pide una página web. Esta se busca en el repositorio de páginas del servidor y es devuelta al cliente. Toda esta comunicación se lleva a cabo mediante protocolo HTTP, y el código de las páginas es básicamente HTML junto con código CSS y JavaScript (parte del cliente)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610719"/>
            <a:ext cx="85206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 poco de Historia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Aplicaciones Web (páginas estáticas)</a:t>
            </a:r>
            <a:endParaRPr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63" y="925500"/>
            <a:ext cx="7909465" cy="329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Aplicaciones Web (páginas dinámicas)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Cuando se trata de páginas web dinámicas, escritas en lenguaje de programación para el servidor como PHP, ASP.net o JSP, el código HTML que se </a:t>
            </a:r>
            <a:r>
              <a:rPr lang="ca"/>
              <a:t>envía</a:t>
            </a:r>
            <a:r>
              <a:rPr lang="ca"/>
              <a:t> al cliente se construye de forma dinámica dentro del programa servidor en el momento en que se procesa la petición. Las páginas se crearán a partir de la información recibida en la misma petición, o mediante consultas a bases de datos.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Aplicaciones Web (páginas dinámicas)</a:t>
            </a:r>
            <a:endParaRPr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50" y="900350"/>
            <a:ext cx="7129901" cy="33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Un servicio web (en inglés, Web Service) es un conjunto de protocolos y estándares que sirven para intercambiar datos entre aplicaciones.</a:t>
            </a:r>
            <a:endParaRPr/>
          </a:p>
        </p:txBody>
      </p:sp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500" y="1829976"/>
            <a:ext cx="6261002" cy="25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Servicio Web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Servicio Web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La particularidad que tiene lo servicios web es que están diseñados para permitir la comunicación de una aplicación a otra, sin intervención humana.</a:t>
            </a:r>
            <a:endParaRPr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ca" sz="1600"/>
              <a:t>UDDI</a:t>
            </a:r>
            <a:r>
              <a:rPr lang="ca" sz="1600"/>
              <a:t>: Este protocolo proporciona un mecanismo estándar para registrar y localizar los servicios web que se pueden ofrecer a los clientes. Los directorios UDDI actúan como una guía telefónica de servicios web.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ca" sz="1600"/>
              <a:t>XML</a:t>
            </a:r>
            <a:r>
              <a:rPr lang="ca" sz="1600"/>
              <a:t>: Es el lenguaje de marcas que se utiliza para describir la información; puede describir datos y documentos.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ca" sz="1600"/>
              <a:t>SOAP</a:t>
            </a:r>
            <a:r>
              <a:rPr lang="ca" sz="1600"/>
              <a:t>: Es un protocolo de mensajería (basado en XML), que indica cómo se deben codificar los mensajes que circularán entre las dos aplicaciones (cliente y proveedor de servicios).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b="1" lang="ca" sz="1600"/>
              <a:t>WSDL</a:t>
            </a:r>
            <a:r>
              <a:rPr lang="ca" sz="1600"/>
              <a:t>: Lenguaje que define un mecanismo estándar para describir un servicio web.</a:t>
            </a:r>
            <a:endParaRPr sz="1600"/>
          </a:p>
        </p:txBody>
      </p:sp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Estructura  de  un  Servicio  Web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Estructura  de  un  Servicio  Web</a:t>
            </a:r>
            <a:endParaRPr/>
          </a:p>
        </p:txBody>
      </p:sp>
      <p:sp>
        <p:nvSpPr>
          <p:cNvPr id="334" name="Google Shape;334;p50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75" y="1004825"/>
            <a:ext cx="6566849" cy="3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Estructura  de  un  Servicio  Web</a:t>
            </a:r>
            <a:endParaRPr/>
          </a:p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00" y="728700"/>
            <a:ext cx="7457592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Conjunto de recomendaciones para la creación e interpretación  de documentos web.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El organismo más influyente en materia de  estándares web es  el </a:t>
            </a:r>
            <a:r>
              <a:rPr lang="ca" u="sng">
                <a:solidFill>
                  <a:schemeClr val="hlink"/>
                </a:solidFill>
                <a:hlinkClick r:id="rId3"/>
              </a:rPr>
              <a:t>W3C </a:t>
            </a:r>
            <a:r>
              <a:rPr lang="ca"/>
              <a:t>(World Wide Web Consortium).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/>
              <a:t>Para evaluar hasta qué punto cumplen los navegadores con los  estándares de la W3C la WaSP (Web Standards Project) ideó  los Acid Test  (</a:t>
            </a:r>
            <a:r>
              <a:rPr lang="ca" u="sng">
                <a:solidFill>
                  <a:schemeClr val="hlink"/>
                </a:solidFill>
                <a:hlinkClick r:id="rId4"/>
              </a:rPr>
              <a:t>http://www.acidtests.org</a:t>
            </a:r>
            <a:r>
              <a:rPr lang="ca"/>
              <a:t>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Estándares web</a:t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 a Internet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105" y="2826272"/>
            <a:ext cx="695412" cy="71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57987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342900" rtl="0" algn="just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rgbClr val="434343"/>
                </a:solidFill>
              </a:rPr>
              <a:t>Internet: </a:t>
            </a:r>
            <a:r>
              <a:rPr lang="ca" sz="2200">
                <a:solidFill>
                  <a:srgbClr val="434343"/>
                </a:solidFill>
              </a:rPr>
              <a:t>red de redes de ordenadores que pueden conectarse  entre sí, independientemente de la plataforma, gracias a un  protocolo estándar de comunicación denominado TCP/IP.</a:t>
            </a:r>
            <a:endParaRPr sz="2200">
              <a:solidFill>
                <a:srgbClr val="434343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Historia de Internet:</a:t>
            </a:r>
            <a:endParaRPr b="1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ca" u="sng">
                <a:solidFill>
                  <a:schemeClr val="hlink"/>
                </a:solidFill>
                <a:hlinkClick r:id="rId4"/>
              </a:rPr>
              <a:t>https://www.youtube.com/watch?v=i4RE6dBAjH4</a:t>
            </a:r>
            <a:endParaRPr/>
          </a:p>
          <a:p>
            <a:pPr indent="-355600" lvl="0" marL="457200" rtl="0" algn="just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ca" u="sng">
                <a:solidFill>
                  <a:schemeClr val="hlink"/>
                </a:solidFill>
                <a:hlinkClick r:id="rId5"/>
              </a:rPr>
              <a:t>http://www.youtube.com/watch?v=PMAdfSHRids</a:t>
            </a:r>
            <a:endParaRPr b="1" sz="2200"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02" name="Google Shape;102;p19" title="UD01_1_Historia de Internet 1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10" name="Google Shape;110;p20" title="UD01_2_Historia de Internet 2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 a Internet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La red antecesora de Internet es </a:t>
            </a:r>
            <a:r>
              <a:rPr b="1" lang="ca">
                <a:solidFill>
                  <a:srgbClr val="434343"/>
                </a:solidFill>
              </a:rPr>
              <a:t>ARPANET (1969)</a:t>
            </a:r>
            <a:r>
              <a:rPr lang="ca">
                <a:solidFill>
                  <a:srgbClr val="434343"/>
                </a:solidFill>
              </a:rPr>
              <a:t>  desarrollada por el ministerio de defensa de los EEUU  durante la guerra fría.</a:t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</a:rPr>
              <a:t>Fue creciendo y abriéndose al mundo,  y cualquier persona con fines académicos o de investigación  podía tener acceso a la red.</a:t>
            </a:r>
            <a:endParaRPr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ca">
                <a:solidFill>
                  <a:srgbClr val="434343"/>
                </a:solidFill>
              </a:rPr>
              <a:t>Se crean nuevas redes de libre acceso. En 1990, ARPANET  es desactivada absorbiendo sus funciones Internet.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just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200">
                <a:solidFill>
                  <a:srgbClr val="434343"/>
                </a:solidFill>
              </a:rPr>
              <a:t>La WWW (world wide web) o "web" permite al usuario acceder a una gran cantidad de información y a distintos tipos de documentos de manera sencilla. Se le llama “la gran tela de araña” y es la herramienta más utilizada en internet. Básicamente permite visualizar en la pantalla del usuario “páginas” estáticas (llamadas genéricamente “sitios”) con información alojada en ordenadores remotos.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WWW como servicio de Internet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446" y="3217409"/>
            <a:ext cx="2939832" cy="1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18400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Breve historia de la WWW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-382301" y="3624775"/>
            <a:ext cx="4892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026789" y="2201791"/>
            <a:ext cx="78579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125">
            <a:noAutofit/>
          </a:bodyPr>
          <a:lstStyle/>
          <a:p>
            <a:pPr indent="0" lvl="0" marL="12700" marR="0" rtl="0" algn="just">
              <a:lnSpc>
                <a:spcPct val="92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442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9508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just">
              <a:lnSpc>
                <a:spcPct val="92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 sz="2200">
                <a:solidFill>
                  <a:srgbClr val="434343"/>
                </a:solidFill>
              </a:rPr>
              <a:t>En 1989 </a:t>
            </a:r>
            <a:r>
              <a:rPr b="1" lang="ca" sz="2200">
                <a:solidFill>
                  <a:srgbClr val="434343"/>
                </a:solidFill>
              </a:rPr>
              <a:t>Tim Berners-Lee</a:t>
            </a:r>
            <a:r>
              <a:rPr lang="ca" sz="2200">
                <a:solidFill>
                  <a:srgbClr val="434343"/>
                </a:solidFill>
              </a:rPr>
              <a:t> diseñó un sistema mediante el empleo de hipertexto para hacer fácilmente accesible la información del CERN.</a:t>
            </a:r>
            <a:endParaRPr sz="1300">
              <a:solidFill>
                <a:srgbClr val="434343"/>
              </a:solidFill>
            </a:endParaRPr>
          </a:p>
          <a:p>
            <a:pPr indent="0" lvl="0" marL="12700" rtl="0" algn="just">
              <a:lnSpc>
                <a:spcPct val="929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a" sz="2200">
                <a:solidFill>
                  <a:srgbClr val="434343"/>
                </a:solidFill>
              </a:rPr>
              <a:t>Tim Berners-Lee unió internet (la tecnología) y HTTP (el protocolo) y creó la web.</a:t>
            </a:r>
            <a:endParaRPr sz="1300">
              <a:solidFill>
                <a:srgbClr val="434343"/>
              </a:solidFill>
            </a:endParaRPr>
          </a:p>
          <a:p>
            <a:pPr indent="0" lvl="0" marL="12700" rtl="0" algn="ctr">
              <a:lnSpc>
                <a:spcPct val="929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2200">
                <a:solidFill>
                  <a:srgbClr val="434343"/>
                </a:solidFill>
              </a:rPr>
              <a:t>WEB = INTERNET + HTTP</a:t>
            </a:r>
            <a:endParaRPr sz="2200">
              <a:solidFill>
                <a:srgbClr val="434343"/>
              </a:solidFill>
            </a:endParaRPr>
          </a:p>
          <a:p>
            <a:pPr indent="0" lvl="0" marL="12700" rtl="0" algn="ctr">
              <a:lnSpc>
                <a:spcPct val="929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>
                <a:solidFill>
                  <a:srgbClr val="434343"/>
                </a:solidFill>
              </a:rPr>
              <a:t>Video sobre la historia de www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http://www.youtube.com/watch?v=pewr3VFVphA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