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1" r:id="rId3"/>
    <p:sldId id="259" r:id="rId4"/>
    <p:sldId id="263" r:id="rId5"/>
    <p:sldId id="311" r:id="rId6"/>
    <p:sldId id="310" r:id="rId7"/>
    <p:sldId id="282" r:id="rId8"/>
    <p:sldId id="291" r:id="rId9"/>
    <p:sldId id="319" r:id="rId10"/>
    <p:sldId id="318" r:id="rId11"/>
    <p:sldId id="320" r:id="rId12"/>
    <p:sldId id="314" r:id="rId13"/>
    <p:sldId id="316" r:id="rId14"/>
    <p:sldId id="315" r:id="rId15"/>
    <p:sldId id="321" r:id="rId16"/>
    <p:sldId id="323" r:id="rId17"/>
    <p:sldId id="322" r:id="rId18"/>
    <p:sldId id="31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f" initials="m" lastIdx="21" clrIdx="0">
    <p:extLst>
      <p:ext uri="{19B8F6BF-5375-455C-9EA6-DF929625EA0E}">
        <p15:presenceInfo xmlns:p15="http://schemas.microsoft.com/office/powerpoint/2012/main" userId="m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6" autoAdjust="0"/>
    <p:restoredTop sz="94660"/>
  </p:normalViewPr>
  <p:slideViewPr>
    <p:cSldViewPr snapToGrid="0">
      <p:cViewPr varScale="1">
        <p:scale>
          <a:sx n="93" d="100"/>
          <a:sy n="93" d="100"/>
        </p:scale>
        <p:origin x="3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5T17:48:53.745" idx="21">
    <p:pos x="10" y="10"/>
    <p:text>Las redes complejas es un tema amplio de estudio que ha visto mucho crecimiento en las últimas décadas, principalmente por la subida de poder computacional. Muchos de los análisis hechos sobre redes se hacen de manera algorítmica, implementados en programas de computadora.  Más aún, hay mucho interés en la capacidad de análisis de sistemas complejos reales que se pueden representar mediante redes. Es entonces el objetivo de este trabajo explorar algunos conceptos del área.</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15T16:48:24.242" idx="7">
    <p:pos x="10" y="10"/>
    <p:text>La presentación de este trabajo puede resumir en 3 secciones.</p:text>
    <p:extLst>
      <p:ext uri="{C676402C-5697-4E1C-873F-D02D1690AC5C}">
        <p15:threadingInfo xmlns:p15="http://schemas.microsoft.com/office/powerpoint/2012/main" timeZoneBias="480"/>
      </p:ext>
    </p:extLst>
  </p:cm>
  <p:cm authorId="1" dt="2021-12-15T16:51:34.467" idx="8">
    <p:pos x="10" y="106"/>
    <p:text>En la primer parte, se tratará el tema de redes, que son nuestro objeto principal de estudio. Se verá una introducción al concepto de redes complejas, y luego un modelo de redes llamado modelo de Popularidad-Similaridad. Se verán resultados obtenidos de implementaciones algorítmicas de los conceptos plasmados.</p:text>
    <p:extLst>
      <p:ext uri="{C676402C-5697-4E1C-873F-D02D1690AC5C}">
        <p15:threadingInfo xmlns:p15="http://schemas.microsoft.com/office/powerpoint/2012/main" timeZoneBias="480">
          <p15:parentCm authorId="1" idx="7"/>
        </p15:threadingInfo>
      </p:ext>
    </p:extLst>
  </p:cm>
  <p:cm authorId="1" dt="2021-12-15T16:52:25.498" idx="9">
    <p:pos x="10" y="202"/>
    <p:text>En la segunda parte, se indaga sobre los embeddings, que son una de las tantas familias de herrmientas de análisis de redes. Nuevamente, nos enfocamos en un método en particular llamado "Laplacian-based Network Embedding" Embedding de redes basado en el Laplaciano, con el objetivo de aplicarlo al modelo de Popularidad-Simlaridad y a redes reales.</p:text>
    <p:extLst>
      <p:ext uri="{C676402C-5697-4E1C-873F-D02D1690AC5C}">
        <p15:threadingInfo xmlns:p15="http://schemas.microsoft.com/office/powerpoint/2012/main" timeZoneBias="480">
          <p15:parentCm authorId="1" idx="7"/>
        </p15:threadingInfo>
      </p:ext>
    </p:extLst>
  </p:cm>
  <p:cm authorId="1" dt="2021-12-15T16:56:27.782" idx="10">
    <p:pos x="10" y="298"/>
    <p:text>En la tercer parte, se atan conceptos previos en una aplicación práctica que es muy común en el análisis de redes, que es la predicción de enlaces.</p:text>
    <p:extLst>
      <p:ext uri="{C676402C-5697-4E1C-873F-D02D1690AC5C}">
        <p15:threadingInfo xmlns:p15="http://schemas.microsoft.com/office/powerpoint/2012/main" timeZoneBias="480">
          <p15:parentCm authorId="1" idx="7"/>
        </p15:threadingInfo>
      </p:ext>
    </p:extLst>
  </p:cm>
  <p:cm authorId="1" dt="2021-12-15T16:58:23.159" idx="11">
    <p:pos x="106" y="106"/>
    <p:text>Comencemos entonces a presentar el primer tema: Redes.</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2-15T16:59:43.736" idx="12">
    <p:pos x="10" y="10"/>
    <p:text>En el libro Networks o Redes de Newman, se introduce el concepto de redes con una definición que enfatiza un carácter fundamentalmente simple:</p:text>
    <p:extLst>
      <p:ext uri="{C676402C-5697-4E1C-873F-D02D1690AC5C}">
        <p15:threadingInfo xmlns:p15="http://schemas.microsoft.com/office/powerpoint/2012/main" timeZoneBias="480"/>
      </p:ext>
    </p:extLst>
  </p:cm>
  <p:cm authorId="1" dt="2021-12-15T17:03:56.343" idx="13">
    <p:pos x="106" y="106"/>
    <p:text>Teniendo en cuenta estos pocos conceptos, veamos un ejemplo:</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2-15T17:14:14.062" idx="19">
    <p:pos x="10" y="10"/>
    <p:text>Una manera de encarar el análisis de redes es desarrollar un modelo teórico que describe características o el mismo crecimiento de redes. Un modelo que describe un proceso para generar redes consiste de parámetros que definen la topología final de la red. En particular, pensemos en algoritmos que introducen algún nivel de aleatoridad en la generación de las redes, con una modulación del proceso mediante los parámetros de la red. Al tener una red muchos nodos tiene una dimensionalidad muy alta, debido a todas las conexiones entre si. Entonces, con un modelo de unas pocas variables estadísticas se puede ver que las redes generadas, aunque son muy distintas en las conexiones explícitas, son similares en los parámetros (de mucha menor dimensión).</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2-15T17:14:14.062" idx="19">
    <p:pos x="10" y="10"/>
    <p:text>Una manera de encarar el análisis de redes es desarrollar un modelo teórico que describe características o el mismo crecimiento de redes. Un modelo que describe un proceso para generar redes consiste de parámetros que definen la topología final de la red. En particular, pensemos en algoritmos que introducen algún nivel de aleatoridad en la generación de las redes, con una modulación del proceso mediante los parámetros de la red. Al tener una red muchos nodos tiene una dimensionalidad muy alta, debido a todas las conexiones entre si. Entonces, con un modelo de unas pocas variables estadísticas se puede ver que las redes generadas, aunque son muy distintas en las conexiones explícitas, son similares en los parámetros (de mucha menor dimensión).</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2-15T17:14:14.062" idx="19">
    <p:pos x="10" y="10"/>
    <p:text>Una manera de encarar el análisis de redes es desarrollar un modelo teórico que describe características o el mismo crecimiento de redes. Un modelo que describe un proceso para generar redes consiste de parámetros que definen la topología final de la red. En particular, pensemos en algoritmos que introducen algún nivel de aleatoridad en la generación de las redes, con una modulación del proceso mediante los parámetros de la red. Al tener una red muchos nodos tiene una dimensionalidad muy alta, debido a todas las conexiones entre si. Entonces, con un modelo de unas pocas variables estadísticas se puede ver que las redes generadas, aunque son muy distintas en las conexiones explícitas, son similares en los parámetros (de mucha menor dimensión).</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omments" Target="../comments/commen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0" y="758952"/>
            <a:ext cx="10055629" cy="3566160"/>
          </a:xfrm>
        </p:spPr>
        <p:txBody>
          <a:bodyPr>
            <a:normAutofit/>
          </a:bodyPr>
          <a:lstStyle/>
          <a:p>
            <a:r>
              <a:rPr lang="en-US" sz="4400" dirty="0" smtClean="0">
                <a:latin typeface="CMU Serif" panose="02000603000000000000" pitchFamily="2" charset="0"/>
                <a:ea typeface="CMU Serif" panose="02000603000000000000" pitchFamily="2" charset="0"/>
                <a:cs typeface="CMU Serif" panose="02000603000000000000" pitchFamily="2" charset="0"/>
              </a:rPr>
              <a:t>Graph Neural Networks </a:t>
            </a:r>
            <a:r>
              <a:rPr lang="en-US" sz="4400" dirty="0" err="1" smtClean="0">
                <a:latin typeface="CMU Serif" panose="02000603000000000000" pitchFamily="2" charset="0"/>
                <a:ea typeface="CMU Serif" panose="02000603000000000000" pitchFamily="2" charset="0"/>
                <a:cs typeface="CMU Serif" panose="02000603000000000000" pitchFamily="2" charset="0"/>
              </a:rPr>
              <a:t>como</a:t>
            </a:r>
            <a:r>
              <a:rPr lang="en-US" sz="4400" dirty="0" smtClean="0">
                <a:latin typeface="CMU Serif" panose="02000603000000000000" pitchFamily="2" charset="0"/>
                <a:ea typeface="CMU Serif" panose="02000603000000000000" pitchFamily="2" charset="0"/>
                <a:cs typeface="CMU Serif" panose="02000603000000000000" pitchFamily="2" charset="0"/>
              </a:rPr>
              <a:t> </a:t>
            </a:r>
            <a:r>
              <a:rPr lang="en-US" sz="4400" dirty="0" err="1" smtClean="0">
                <a:latin typeface="CMU Serif" panose="02000603000000000000" pitchFamily="2" charset="0"/>
                <a:ea typeface="CMU Serif" panose="02000603000000000000" pitchFamily="2" charset="0"/>
                <a:cs typeface="CMU Serif" panose="02000603000000000000" pitchFamily="2" charset="0"/>
              </a:rPr>
              <a:t>herramienta</a:t>
            </a:r>
            <a:r>
              <a:rPr lang="en-US" sz="4400" dirty="0" smtClean="0">
                <a:latin typeface="CMU Serif" panose="02000603000000000000" pitchFamily="2" charset="0"/>
                <a:ea typeface="CMU Serif" panose="02000603000000000000" pitchFamily="2" charset="0"/>
                <a:cs typeface="CMU Serif" panose="02000603000000000000" pitchFamily="2" charset="0"/>
              </a:rPr>
              <a:t> para </a:t>
            </a:r>
            <a:r>
              <a:rPr lang="en-US" sz="4400" dirty="0" err="1" smtClean="0">
                <a:latin typeface="CMU Serif" panose="02000603000000000000" pitchFamily="2" charset="0"/>
                <a:ea typeface="CMU Serif" panose="02000603000000000000" pitchFamily="2" charset="0"/>
                <a:cs typeface="CMU Serif" panose="02000603000000000000" pitchFamily="2" charset="0"/>
              </a:rPr>
              <a:t>analizar</a:t>
            </a:r>
            <a:r>
              <a:rPr lang="en-US" sz="4400" dirty="0" smtClean="0">
                <a:latin typeface="CMU Serif" panose="02000603000000000000" pitchFamily="2" charset="0"/>
                <a:ea typeface="CMU Serif" panose="02000603000000000000" pitchFamily="2" charset="0"/>
                <a:cs typeface="CMU Serif" panose="02000603000000000000" pitchFamily="2" charset="0"/>
              </a:rPr>
              <a:t> </a:t>
            </a:r>
            <a:r>
              <a:rPr lang="en-US" sz="4400" dirty="0" err="1" smtClean="0">
                <a:latin typeface="CMU Serif" panose="02000603000000000000" pitchFamily="2" charset="0"/>
                <a:ea typeface="CMU Serif" panose="02000603000000000000" pitchFamily="2" charset="0"/>
                <a:cs typeface="CMU Serif" panose="02000603000000000000" pitchFamily="2" charset="0"/>
              </a:rPr>
              <a:t>redes</a:t>
            </a:r>
            <a:r>
              <a:rPr lang="en-US" sz="4400" dirty="0" smtClean="0">
                <a:latin typeface="CMU Serif" panose="02000603000000000000" pitchFamily="2" charset="0"/>
                <a:ea typeface="CMU Serif" panose="02000603000000000000" pitchFamily="2" charset="0"/>
                <a:cs typeface="CMU Serif" panose="02000603000000000000" pitchFamily="2" charset="0"/>
              </a:rPr>
              <a:t> </a:t>
            </a:r>
            <a:r>
              <a:rPr lang="en-US" sz="4400" dirty="0" err="1" smtClean="0">
                <a:latin typeface="CMU Serif" panose="02000603000000000000" pitchFamily="2" charset="0"/>
                <a:ea typeface="CMU Serif" panose="02000603000000000000" pitchFamily="2" charset="0"/>
                <a:cs typeface="CMU Serif" panose="02000603000000000000" pitchFamily="2" charset="0"/>
              </a:rPr>
              <a:t>complejas</a:t>
            </a:r>
            <a:endParaRPr lang="en-US" sz="4400" dirty="0">
              <a:latin typeface="CMU Serif" panose="02000603000000000000" pitchFamily="2" charset="0"/>
              <a:ea typeface="CMU Serif" panose="02000603000000000000" pitchFamily="2" charset="0"/>
              <a:cs typeface="CMU Serif" panose="02000603000000000000" pitchFamily="2" charset="0"/>
            </a:endParaRPr>
          </a:p>
        </p:txBody>
      </p:sp>
      <p:sp>
        <p:nvSpPr>
          <p:cNvPr id="3" name="Subtitle 2"/>
          <p:cNvSpPr>
            <a:spLocks noGrp="1"/>
          </p:cNvSpPr>
          <p:nvPr>
            <p:ph type="subTitle" idx="1"/>
          </p:nvPr>
        </p:nvSpPr>
        <p:spPr/>
        <p:txBody>
          <a:bodyPr anchor="ctr">
            <a:normAutofit/>
          </a:bodyPr>
          <a:lstStyle/>
          <a:p>
            <a:r>
              <a:rPr lang="es-AR" dirty="0" err="1" smtClean="0">
                <a:latin typeface="CMU Serif" panose="02000603000000000000" pitchFamily="2" charset="0"/>
                <a:ea typeface="CMU Serif" panose="02000603000000000000" pitchFamily="2" charset="0"/>
                <a:cs typeface="CMU Serif" panose="02000603000000000000" pitchFamily="2" charset="0"/>
              </a:rPr>
              <a:t>MartíN</a:t>
            </a:r>
            <a:r>
              <a:rPr lang="es-AR" dirty="0" smtClean="0">
                <a:latin typeface="CMU Serif" panose="02000603000000000000" pitchFamily="2" charset="0"/>
                <a:ea typeface="CMU Serif" panose="02000603000000000000" pitchFamily="2" charset="0"/>
                <a:cs typeface="CMU Serif" panose="02000603000000000000" pitchFamily="2" charset="0"/>
              </a:rPr>
              <a:t> </a:t>
            </a:r>
            <a:r>
              <a:rPr lang="es-AR" dirty="0" err="1" smtClean="0">
                <a:latin typeface="CMU Serif" panose="02000603000000000000" pitchFamily="2" charset="0"/>
                <a:ea typeface="CMU Serif" panose="02000603000000000000" pitchFamily="2" charset="0"/>
                <a:cs typeface="CMU Serif" panose="02000603000000000000" pitchFamily="2" charset="0"/>
              </a:rPr>
              <a:t>FAMá</a:t>
            </a:r>
            <a:endParaRPr lang="es-AR"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112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p:sp>
        <p:nvSpPr>
          <p:cNvPr id="22" name="Content Placeholder 2"/>
          <p:cNvSpPr txBox="1">
            <a:spLocks/>
          </p:cNvSpPr>
          <p:nvPr/>
        </p:nvSpPr>
        <p:spPr>
          <a:xfrm>
            <a:off x="526617" y="1101986"/>
            <a:ext cx="11335657" cy="17131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dirty="0" err="1" smtClean="0">
                <a:latin typeface="CMU Serif" panose="02000603000000000000" pitchFamily="2" charset="0"/>
                <a:ea typeface="CMU Serif" panose="02000603000000000000" pitchFamily="2" charset="0"/>
                <a:cs typeface="CMU Serif" panose="02000603000000000000" pitchFamily="2" charset="0"/>
              </a:rPr>
              <a:t>CNNs</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b="1" dirty="0" err="1" smtClean="0">
                <a:latin typeface="CMU Serif" panose="02000603000000000000" pitchFamily="2" charset="0"/>
                <a:ea typeface="CMU Serif" panose="02000603000000000000" pitchFamily="2" charset="0"/>
                <a:cs typeface="CMU Serif" panose="02000603000000000000" pitchFamily="2" charset="0"/>
              </a:rPr>
              <a:t>C</a:t>
            </a:r>
            <a:r>
              <a:rPr lang="es-AR" sz="2400" dirty="0" err="1" smtClean="0">
                <a:latin typeface="CMU Serif" panose="02000603000000000000" pitchFamily="2" charset="0"/>
                <a:ea typeface="CMU Serif" panose="02000603000000000000" pitchFamily="2" charset="0"/>
                <a:cs typeface="CMU Serif" panose="02000603000000000000" pitchFamily="2" charset="0"/>
              </a:rPr>
              <a:t>onvolutional</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b="1" dirty="0" smtClean="0">
                <a:latin typeface="CMU Serif" panose="02000603000000000000" pitchFamily="2" charset="0"/>
                <a:ea typeface="CMU Serif" panose="02000603000000000000" pitchFamily="2" charset="0"/>
                <a:cs typeface="CMU Serif" panose="02000603000000000000" pitchFamily="2" charset="0"/>
              </a:rPr>
              <a:t>N</a:t>
            </a:r>
            <a:r>
              <a:rPr lang="es-AR" sz="2400" dirty="0" smtClean="0">
                <a:latin typeface="CMU Serif" panose="02000603000000000000" pitchFamily="2" charset="0"/>
                <a:ea typeface="CMU Serif" panose="02000603000000000000" pitchFamily="2" charset="0"/>
                <a:cs typeface="CMU Serif" panose="02000603000000000000" pitchFamily="2" charset="0"/>
              </a:rPr>
              <a:t>eural </a:t>
            </a:r>
            <a:r>
              <a:rPr lang="es-AR" sz="2400" b="1" dirty="0" smtClean="0">
                <a:latin typeface="CMU Serif" panose="02000603000000000000" pitchFamily="2" charset="0"/>
                <a:ea typeface="CMU Serif" panose="02000603000000000000" pitchFamily="2" charset="0"/>
                <a:cs typeface="CMU Serif" panose="02000603000000000000" pitchFamily="2" charset="0"/>
              </a:rPr>
              <a:t>N</a:t>
            </a:r>
            <a:r>
              <a:rPr lang="es-AR" sz="2400" dirty="0" smtClean="0">
                <a:latin typeface="CMU Serif" panose="02000603000000000000" pitchFamily="2" charset="0"/>
                <a:ea typeface="CMU Serif" panose="02000603000000000000" pitchFamily="2" charset="0"/>
                <a:cs typeface="CMU Serif" panose="02000603000000000000" pitchFamily="2" charset="0"/>
              </a:rPr>
              <a:t>etworks.</a:t>
            </a: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Un </a:t>
            </a:r>
            <a:r>
              <a:rPr lang="es-AR" sz="2200" dirty="0" err="1" smtClean="0">
                <a:latin typeface="CMU Serif" panose="02000603000000000000" pitchFamily="2" charset="0"/>
                <a:ea typeface="CMU Serif" panose="02000603000000000000" pitchFamily="2" charset="0"/>
                <a:cs typeface="CMU Serif" panose="02000603000000000000" pitchFamily="2" charset="0"/>
              </a:rPr>
              <a:t>kernel</a:t>
            </a:r>
            <a:r>
              <a:rPr lang="es-AR" sz="2200" dirty="0" smtClean="0">
                <a:latin typeface="CMU Serif" panose="02000603000000000000" pitchFamily="2" charset="0"/>
                <a:ea typeface="CMU Serif" panose="02000603000000000000" pitchFamily="2" charset="0"/>
                <a:cs typeface="CMU Serif" panose="02000603000000000000" pitchFamily="2" charset="0"/>
              </a:rPr>
              <a:t>/filtro en la CNN también tiene su representación como grafo.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771" y="2454902"/>
            <a:ext cx="6252458" cy="3087497"/>
          </a:xfrm>
          <a:prstGeom prst="rect">
            <a:avLst/>
          </a:prstGeom>
        </p:spPr>
      </p:pic>
    </p:spTree>
    <p:extLst>
      <p:ext uri="{BB962C8B-B14F-4D97-AF65-F5344CB8AC3E}">
        <p14:creationId xmlns:p14="http://schemas.microsoft.com/office/powerpoint/2010/main" val="2462565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mc:AlternateContent xmlns:mc="http://schemas.openxmlformats.org/markup-compatibility/2006" xmlns:a14="http://schemas.microsoft.com/office/drawing/2010/main">
        <mc:Choice Requires="a14">
          <p:sp>
            <p:nvSpPr>
              <p:cNvPr id="6" name="TextBox 5"/>
              <p:cNvSpPr txBox="1"/>
              <p:nvPr/>
            </p:nvSpPr>
            <p:spPr>
              <a:xfrm>
                <a:off x="6215139" y="2799863"/>
                <a:ext cx="5315622"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𝜎</m:t>
                      </m:r>
                      <m:d>
                        <m:dPr>
                          <m:ctrlPr>
                            <a:rPr lang="es-AR" b="0" i="1" smtClean="0">
                              <a:latin typeface="Cambria Math" panose="02040503050406030204" pitchFamily="18" charset="0"/>
                              <a:ea typeface="Cambria Math" panose="02040503050406030204" pitchFamily="18" charset="0"/>
                            </a:rPr>
                          </m:ctrlPr>
                        </m:dPr>
                        <m:e>
                          <m:sSubSup>
                            <m:sSubSupPr>
                              <m:ctrlPr>
                                <a:rPr lang="es-AR" i="1">
                                  <a:latin typeface="Cambria Math" panose="02040503050406030204" pitchFamily="18" charset="0"/>
                                </a:rPr>
                              </m:ctrlPr>
                            </m:sSubSupPr>
                            <m:e>
                              <m:r>
                                <a:rPr lang="es-AR" b="1" i="1" smtClean="0">
                                  <a:latin typeface="Cambria Math" panose="02040503050406030204" pitchFamily="18" charset="0"/>
                                </a:rPr>
                                <m:t>𝑾</m:t>
                              </m:r>
                            </m:e>
                            <m:sub>
                              <m:r>
                                <m:rPr>
                                  <m:sty m:val="p"/>
                                </m:rPr>
                                <a:rPr lang="es-AR" b="0" i="0" smtClean="0">
                                  <a:latin typeface="Cambria Math" panose="02040503050406030204" pitchFamily="18" charset="0"/>
                                </a:rPr>
                                <m:t>self</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sSubSup>
                            <m:sSubSupPr>
                              <m:ctrlPr>
                                <a:rPr lang="es-AR" i="1">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b="0" i="1" smtClean="0">
                                  <a:latin typeface="Cambria Math" panose="02040503050406030204" pitchFamily="18" charset="0"/>
                                </a:rPr>
                                <m:t>−1</m:t>
                              </m:r>
                              <m:r>
                                <a:rPr lang="es-AR" i="1">
                                  <a:latin typeface="Cambria Math" panose="02040503050406030204" pitchFamily="18" charset="0"/>
                                </a:rPr>
                                <m:t>)</m:t>
                              </m:r>
                            </m:sup>
                          </m:sSubSup>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a:latin typeface="Cambria Math" panose="02040503050406030204" pitchFamily="18" charset="0"/>
                                </a:rPr>
                                <m:t>𝑾</m:t>
                              </m:r>
                            </m:e>
                            <m:sub>
                              <m:r>
                                <m:rPr>
                                  <m:sty m:val="p"/>
                                </m:rPr>
                                <a:rPr lang="es-AR" b="0" i="0" smtClean="0">
                                  <a:latin typeface="Cambria Math" panose="02040503050406030204" pitchFamily="18" charset="0"/>
                                </a:rPr>
                                <m:t>neigh</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nary>
                            <m:naryPr>
                              <m:chr m:val="∑"/>
                              <m:supHide m:val="on"/>
                              <m:ctrlPr>
                                <a:rPr lang="es-AR" i="1" smtClean="0">
                                  <a:latin typeface="Cambria Math" panose="02040503050406030204" pitchFamily="18" charset="0"/>
                                </a:rPr>
                              </m:ctrlPr>
                            </m:naryPr>
                            <m:sub>
                              <m:r>
                                <a:rPr lang="es-AR" i="1">
                                  <a:latin typeface="Cambria Math" panose="02040503050406030204" pitchFamily="18" charset="0"/>
                                </a:rPr>
                                <m:t>𝑣</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𝑁</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𝑢</m:t>
                              </m:r>
                              <m:r>
                                <a:rPr lang="es-AR" i="1">
                                  <a:latin typeface="Cambria Math" panose="02040503050406030204" pitchFamily="18" charset="0"/>
                                  <a:ea typeface="Cambria Math" panose="02040503050406030204" pitchFamily="18" charset="0"/>
                                </a:rPr>
                                <m:t>)</m:t>
                              </m:r>
                            </m:sub>
                            <m:sup/>
                            <m:e>
                              <m:sSubSup>
                                <m:sSubSupPr>
                                  <m:ctrlPr>
                                    <a:rPr lang="es-AR" i="1">
                                      <a:latin typeface="Cambria Math" panose="02040503050406030204" pitchFamily="18" charset="0"/>
                                    </a:rPr>
                                  </m:ctrlPr>
                                </m:sSubSupPr>
                                <m:e>
                                  <m:r>
                                    <a:rPr lang="es-AR" b="1" i="1">
                                      <a:latin typeface="Cambria Math" panose="02040503050406030204" pitchFamily="18" charset="0"/>
                                    </a:rPr>
                                    <m:t>𝒉</m:t>
                                  </m:r>
                                </m:e>
                                <m:sub>
                                  <m:r>
                                    <a:rPr lang="es-AR" b="0" i="1" smtClean="0">
                                      <a:latin typeface="Cambria Math" panose="02040503050406030204" pitchFamily="18" charset="0"/>
                                    </a:rPr>
                                    <m:t>𝑣</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−1)</m:t>
                                  </m:r>
                                </m:sup>
                              </m:sSubSup>
                            </m:e>
                          </m:nary>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smtClean="0">
                                  <a:latin typeface="Cambria Math" panose="02040503050406030204" pitchFamily="18" charset="0"/>
                                </a:rPr>
                                <m:t>𝒃</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e>
                      </m:d>
                    </m:oMath>
                  </m:oMathPara>
                </a14:m>
                <a:endParaRPr lang="es-AR" dirty="0"/>
              </a:p>
            </p:txBody>
          </p:sp>
        </mc:Choice>
        <mc:Fallback xmlns="">
          <p:sp>
            <p:nvSpPr>
              <p:cNvPr id="6" name="TextBox 5"/>
              <p:cNvSpPr txBox="1">
                <a:spLocks noRot="1" noChangeAspect="1" noMove="1" noResize="1" noEditPoints="1" noAdjustHandles="1" noChangeArrowheads="1" noChangeShapeType="1" noTextEdit="1"/>
              </p:cNvSpPr>
              <p:nvPr/>
            </p:nvSpPr>
            <p:spPr>
              <a:xfrm>
                <a:off x="6215139" y="2799863"/>
                <a:ext cx="5315622" cy="715902"/>
              </a:xfrm>
              <a:prstGeom prst="rect">
                <a:avLst/>
              </a:prstGeom>
              <a:blipFill>
                <a:blip r:embed="rId2"/>
                <a:stretch>
                  <a:fillRect/>
                </a:stretch>
              </a:blipFill>
            </p:spPr>
            <p:txBody>
              <a:bodyPr/>
              <a:lstStyle/>
              <a:p>
                <a:r>
                  <a:rPr lang="es-AR">
                    <a:noFill/>
                  </a:rPr>
                  <a:t> </a:t>
                </a:r>
              </a:p>
            </p:txBody>
          </p:sp>
        </mc:Fallback>
      </mc:AlternateContent>
      <p:sp>
        <p:nvSpPr>
          <p:cNvPr id="7" name="Content Placeholder 2"/>
          <p:cNvSpPr txBox="1">
            <a:spLocks/>
          </p:cNvSpPr>
          <p:nvPr/>
        </p:nvSpPr>
        <p:spPr>
          <a:xfrm>
            <a:off x="6944584" y="3639572"/>
            <a:ext cx="3856731" cy="3929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s-AR" sz="1800" dirty="0" err="1" smtClean="0">
                <a:latin typeface="CMU Serif" panose="02000603000000000000" pitchFamily="2" charset="0"/>
                <a:ea typeface="CMU Serif" panose="02000603000000000000" pitchFamily="2" charset="0"/>
                <a:cs typeface="CMU Serif" panose="02000603000000000000" pitchFamily="2" charset="0"/>
              </a:rPr>
              <a:t>Message</a:t>
            </a:r>
            <a:r>
              <a:rPr lang="es-AR" sz="1800" dirty="0" smtClean="0">
                <a:latin typeface="CMU Serif" panose="02000603000000000000" pitchFamily="2" charset="0"/>
                <a:ea typeface="CMU Serif" panose="02000603000000000000" pitchFamily="2" charset="0"/>
                <a:cs typeface="CMU Serif" panose="02000603000000000000" pitchFamily="2" charset="0"/>
              </a:rPr>
              <a:t> </a:t>
            </a:r>
            <a:r>
              <a:rPr lang="es-AR" sz="1800" dirty="0" err="1" smtClean="0">
                <a:latin typeface="CMU Serif" panose="02000603000000000000" pitchFamily="2" charset="0"/>
                <a:ea typeface="CMU Serif" panose="02000603000000000000" pitchFamily="2" charset="0"/>
                <a:cs typeface="CMU Serif" panose="02000603000000000000" pitchFamily="2" charset="0"/>
              </a:rPr>
              <a:t>passing</a:t>
            </a:r>
            <a:r>
              <a:rPr lang="es-AR" sz="1800" dirty="0" smtClean="0">
                <a:latin typeface="CMU Serif" panose="02000603000000000000" pitchFamily="2" charset="0"/>
                <a:ea typeface="CMU Serif" panose="02000603000000000000" pitchFamily="2" charset="0"/>
                <a:cs typeface="CMU Serif" panose="02000603000000000000" pitchFamily="2" charset="0"/>
              </a:rPr>
              <a:t> básico de una GNN</a:t>
            </a:r>
            <a:endParaRPr lang="es-AR" dirty="0" smtClean="0">
              <a:latin typeface="CMU Serif" panose="02000603000000000000" pitchFamily="2" charset="0"/>
              <a:ea typeface="CMU Serif" panose="02000603000000000000" pitchFamily="2" charset="0"/>
              <a:cs typeface="CMU Serif" panose="02000603000000000000"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333" y="1851999"/>
            <a:ext cx="3411020" cy="3327533"/>
          </a:xfrm>
          <a:prstGeom prst="rect">
            <a:avLst/>
          </a:prstGeom>
        </p:spPr>
      </p:pic>
    </p:spTree>
    <p:extLst>
      <p:ext uri="{BB962C8B-B14F-4D97-AF65-F5344CB8AC3E}">
        <p14:creationId xmlns:p14="http://schemas.microsoft.com/office/powerpoint/2010/main" val="2740776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025" y="1023573"/>
            <a:ext cx="9848775" cy="4987702"/>
          </a:xfrm>
          <a:prstGeom prst="rect">
            <a:avLst/>
          </a:prstGeom>
        </p:spPr>
      </p:pic>
    </p:spTree>
    <p:extLst>
      <p:ext uri="{BB962C8B-B14F-4D97-AF65-F5344CB8AC3E}">
        <p14:creationId xmlns:p14="http://schemas.microsoft.com/office/powerpoint/2010/main" val="2602849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GNNs</a:t>
            </a:r>
            <a:endParaRPr lang="es-AR" sz="3600" dirty="0"/>
          </a:p>
        </p:txBody>
      </p:sp>
      <p:sp>
        <p:nvSpPr>
          <p:cNvPr id="4" name="Content Placeholder 2"/>
          <p:cNvSpPr txBox="1">
            <a:spLocks/>
          </p:cNvSpPr>
          <p:nvPr/>
        </p:nvSpPr>
        <p:spPr>
          <a:xfrm>
            <a:off x="6177883" y="2110952"/>
            <a:ext cx="5836791" cy="8654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s-AR" dirty="0" smtClean="0">
                <a:latin typeface="CMU Serif" panose="02000603000000000000" pitchFamily="2" charset="0"/>
                <a:ea typeface="CMU Serif" panose="02000603000000000000" pitchFamily="2" charset="0"/>
                <a:cs typeface="CMU Serif" panose="02000603000000000000" pitchFamily="2" charset="0"/>
              </a:rPr>
              <a:t>Cada modelo tiene su propia cadena de operaciones, que indican como recopilar data del vecindario de un nodo para actualizar.</a:t>
            </a:r>
            <a:endParaRPr lang="es-AR" sz="2000" dirty="0" smtClean="0">
              <a:latin typeface="CMU Serif" panose="02000603000000000000" pitchFamily="2" charset="0"/>
              <a:ea typeface="CMU Serif" panose="02000603000000000000" pitchFamily="2" charset="0"/>
              <a:cs typeface="CMU Serif" panose="02000603000000000000"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53" y="3568718"/>
            <a:ext cx="7153275" cy="2638425"/>
          </a:xfrm>
          <a:prstGeom prst="rect">
            <a:avLst/>
          </a:prstGeom>
        </p:spPr>
      </p:pic>
      <p:sp>
        <p:nvSpPr>
          <p:cNvPr id="6" name="Content Placeholder 2"/>
          <p:cNvSpPr txBox="1">
            <a:spLocks/>
          </p:cNvSpPr>
          <p:nvPr/>
        </p:nvSpPr>
        <p:spPr>
          <a:xfrm>
            <a:off x="1401063" y="4715216"/>
            <a:ext cx="2533939" cy="3454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s-AR" sz="2400" dirty="0" err="1" smtClean="0">
                <a:latin typeface="CMU Serif" panose="02000603000000000000" pitchFamily="2" charset="0"/>
                <a:ea typeface="CMU Serif" panose="02000603000000000000" pitchFamily="2" charset="0"/>
                <a:cs typeface="CMU Serif" panose="02000603000000000000" pitchFamily="2" charset="0"/>
              </a:rPr>
              <a:t>Ej</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dirty="0" err="1" smtClean="0">
                <a:latin typeface="CMU Serif" panose="02000603000000000000" pitchFamily="2" charset="0"/>
                <a:ea typeface="CMU Serif" panose="02000603000000000000" pitchFamily="2" charset="0"/>
                <a:cs typeface="CMU Serif" panose="02000603000000000000" pitchFamily="2" charset="0"/>
              </a:rPr>
              <a:t>GraphSAGE</a:t>
            </a:r>
            <a:endParaRPr lang="es-AR" sz="2000" dirty="0" smtClean="0">
              <a:latin typeface="CMU Serif" panose="02000603000000000000" pitchFamily="2" charset="0"/>
              <a:ea typeface="CMU Serif" panose="02000603000000000000" pitchFamily="2" charset="0"/>
              <a:cs typeface="CMU Serif" panose="02000603000000000000" pitchFamily="2" charset="0"/>
            </a:endParaRPr>
          </a:p>
        </p:txBody>
      </p:sp>
      <p:sp>
        <p:nvSpPr>
          <p:cNvPr id="3" name="Right Brace 2"/>
          <p:cNvSpPr/>
          <p:nvPr/>
        </p:nvSpPr>
        <p:spPr>
          <a:xfrm>
            <a:off x="5630237" y="1510298"/>
            <a:ext cx="311255" cy="198265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8" name="Content Placeholder 2"/>
          <p:cNvSpPr txBox="1">
            <a:spLocks/>
          </p:cNvSpPr>
          <p:nvPr/>
        </p:nvSpPr>
        <p:spPr>
          <a:xfrm>
            <a:off x="679017" y="1254386"/>
            <a:ext cx="11335657" cy="17131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Modelos:</a:t>
            </a: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GCN (</a:t>
            </a:r>
            <a:r>
              <a:rPr lang="es-AR" sz="2200" dirty="0" err="1" smtClean="0">
                <a:latin typeface="CMU Serif" panose="02000603000000000000" pitchFamily="2" charset="0"/>
                <a:ea typeface="CMU Serif" panose="02000603000000000000" pitchFamily="2" charset="0"/>
                <a:cs typeface="CMU Serif" panose="02000603000000000000" pitchFamily="2" charset="0"/>
              </a:rPr>
              <a:t>Graph</a:t>
            </a:r>
            <a:r>
              <a:rPr lang="es-AR" sz="2200" dirty="0" smtClean="0">
                <a:latin typeface="CMU Serif" panose="02000603000000000000" pitchFamily="2" charset="0"/>
                <a:ea typeface="CMU Serif" panose="02000603000000000000" pitchFamily="2" charset="0"/>
                <a:cs typeface="CMU Serif" panose="02000603000000000000" pitchFamily="2" charset="0"/>
              </a:rPr>
              <a:t> </a:t>
            </a:r>
            <a:r>
              <a:rPr lang="es-AR" sz="2200" dirty="0" err="1" smtClean="0">
                <a:latin typeface="CMU Serif" panose="02000603000000000000" pitchFamily="2" charset="0"/>
                <a:ea typeface="CMU Serif" panose="02000603000000000000" pitchFamily="2" charset="0"/>
                <a:cs typeface="CMU Serif" panose="02000603000000000000" pitchFamily="2" charset="0"/>
              </a:rPr>
              <a:t>Convolutional</a:t>
            </a:r>
            <a:r>
              <a:rPr lang="es-AR" sz="2200" dirty="0" smtClean="0">
                <a:latin typeface="CMU Serif" panose="02000603000000000000" pitchFamily="2" charset="0"/>
                <a:ea typeface="CMU Serif" panose="02000603000000000000" pitchFamily="2" charset="0"/>
                <a:cs typeface="CMU Serif" panose="02000603000000000000" pitchFamily="2" charset="0"/>
              </a:rPr>
              <a:t> Network)</a:t>
            </a: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GAT (</a:t>
            </a:r>
            <a:r>
              <a:rPr lang="es-AR" sz="2200" dirty="0" err="1" smtClean="0">
                <a:latin typeface="CMU Serif" panose="02000603000000000000" pitchFamily="2" charset="0"/>
                <a:ea typeface="CMU Serif" panose="02000603000000000000" pitchFamily="2" charset="0"/>
                <a:cs typeface="CMU Serif" panose="02000603000000000000" pitchFamily="2" charset="0"/>
              </a:rPr>
              <a:t>Graph</a:t>
            </a:r>
            <a:r>
              <a:rPr lang="es-AR" sz="2200" dirty="0" smtClean="0">
                <a:latin typeface="CMU Serif" panose="02000603000000000000" pitchFamily="2" charset="0"/>
                <a:ea typeface="CMU Serif" panose="02000603000000000000" pitchFamily="2" charset="0"/>
                <a:cs typeface="CMU Serif" panose="02000603000000000000" pitchFamily="2" charset="0"/>
              </a:rPr>
              <a:t> </a:t>
            </a:r>
            <a:r>
              <a:rPr lang="es-AR" sz="2200" dirty="0" err="1" smtClean="0">
                <a:latin typeface="CMU Serif" panose="02000603000000000000" pitchFamily="2" charset="0"/>
                <a:ea typeface="CMU Serif" panose="02000603000000000000" pitchFamily="2" charset="0"/>
                <a:cs typeface="CMU Serif" panose="02000603000000000000" pitchFamily="2" charset="0"/>
              </a:rPr>
              <a:t>Attention</a:t>
            </a:r>
            <a:r>
              <a:rPr lang="es-AR" sz="2200" dirty="0" smtClean="0">
                <a:latin typeface="CMU Serif" panose="02000603000000000000" pitchFamily="2" charset="0"/>
                <a:ea typeface="CMU Serif" panose="02000603000000000000" pitchFamily="2" charset="0"/>
                <a:cs typeface="CMU Serif" panose="02000603000000000000" pitchFamily="2" charset="0"/>
              </a:rPr>
              <a:t> Network)</a:t>
            </a:r>
          </a:p>
          <a:p>
            <a:pPr lvl="1" algn="just">
              <a:buFont typeface="Arial" panose="020B0604020202020204" pitchFamily="34" charset="0"/>
              <a:buChar char="•"/>
            </a:pPr>
            <a:r>
              <a:rPr lang="es-AR" sz="2200" dirty="0" err="1" smtClean="0">
                <a:latin typeface="CMU Serif" panose="02000603000000000000" pitchFamily="2" charset="0"/>
                <a:ea typeface="CMU Serif" panose="02000603000000000000" pitchFamily="2" charset="0"/>
                <a:cs typeface="CMU Serif" panose="02000603000000000000" pitchFamily="2" charset="0"/>
              </a:rPr>
              <a:t>GraphSAGE</a:t>
            </a:r>
            <a:endParaRPr lang="es-AR" sz="2200" dirty="0" smtClean="0">
              <a:latin typeface="CMU Serif" panose="02000603000000000000" pitchFamily="2" charset="0"/>
              <a:ea typeface="CMU Serif" panose="02000603000000000000" pitchFamily="2" charset="0"/>
              <a:cs typeface="CMU Serif" panose="02000603000000000000" pitchFamily="2" charset="0"/>
            </a:endParaRP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GAAN</a:t>
            </a:r>
          </a:p>
          <a:p>
            <a:pPr lvl="1" algn="just">
              <a:buFont typeface="Arial" panose="020B0604020202020204" pitchFamily="34" charset="0"/>
              <a:buChar char="•"/>
            </a:pPr>
            <a:r>
              <a:rPr lang="es-AR" sz="2200" dirty="0" err="1" smtClean="0">
                <a:latin typeface="CMU Serif" panose="02000603000000000000" pitchFamily="2" charset="0"/>
                <a:ea typeface="CMU Serif" panose="02000603000000000000" pitchFamily="2" charset="0"/>
                <a:cs typeface="CMU Serif" panose="02000603000000000000" pitchFamily="2" charset="0"/>
              </a:rPr>
              <a:t>ChebNet</a:t>
            </a:r>
            <a:endParaRPr lang="es-AR" sz="2000" dirty="0" smtClean="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171230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404"/>
          <a:stretch/>
        </p:blipFill>
        <p:spPr>
          <a:xfrm>
            <a:off x="2286000" y="-17976"/>
            <a:ext cx="7620000" cy="6339155"/>
          </a:xfrm>
          <a:prstGeom prst="rect">
            <a:avLst/>
          </a:prstGeom>
        </p:spPr>
      </p:pic>
    </p:spTree>
    <p:extLst>
      <p:ext uri="{BB962C8B-B14F-4D97-AF65-F5344CB8AC3E}">
        <p14:creationId xmlns:p14="http://schemas.microsoft.com/office/powerpoint/2010/main" val="296228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Embeddings</a:t>
            </a:r>
            <a:r>
              <a:rPr lang="es-AR" sz="3600" dirty="0" smtClean="0"/>
              <a:t> de </a:t>
            </a:r>
            <a:r>
              <a:rPr lang="es-AR" sz="3600" dirty="0" err="1" smtClean="0"/>
              <a:t>GNNs</a:t>
            </a:r>
            <a:endParaRPr lang="es-AR" sz="3600" dirty="0"/>
          </a:p>
        </p:txBody>
      </p:sp>
      <p:grpSp>
        <p:nvGrpSpPr>
          <p:cNvPr id="3" name="Group 2"/>
          <p:cNvGrpSpPr/>
          <p:nvPr/>
        </p:nvGrpSpPr>
        <p:grpSpPr>
          <a:xfrm>
            <a:off x="435292" y="1171426"/>
            <a:ext cx="11377480" cy="2147486"/>
            <a:chOff x="435292" y="1418005"/>
            <a:chExt cx="11377480" cy="2147486"/>
          </a:xfrm>
        </p:grpSpPr>
        <mc:AlternateContent xmlns:mc="http://schemas.openxmlformats.org/markup-compatibility/2006" xmlns:a14="http://schemas.microsoft.com/office/drawing/2010/main">
          <mc:Choice Requires="a14">
            <p:sp>
              <p:nvSpPr>
                <p:cNvPr id="6" name="TextBox 5"/>
                <p:cNvSpPr txBox="1"/>
                <p:nvPr/>
              </p:nvSpPr>
              <p:spPr>
                <a:xfrm>
                  <a:off x="435292" y="2849589"/>
                  <a:ext cx="5315622"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𝜎</m:t>
                        </m:r>
                        <m:d>
                          <m:dPr>
                            <m:ctrlPr>
                              <a:rPr lang="es-AR" b="0" i="1" smtClean="0">
                                <a:latin typeface="Cambria Math" panose="02040503050406030204" pitchFamily="18" charset="0"/>
                                <a:ea typeface="Cambria Math" panose="02040503050406030204" pitchFamily="18" charset="0"/>
                              </a:rPr>
                            </m:ctrlPr>
                          </m:dPr>
                          <m:e>
                            <m:sSubSup>
                              <m:sSubSupPr>
                                <m:ctrlPr>
                                  <a:rPr lang="es-AR" i="1">
                                    <a:latin typeface="Cambria Math" panose="02040503050406030204" pitchFamily="18" charset="0"/>
                                  </a:rPr>
                                </m:ctrlPr>
                              </m:sSubSupPr>
                              <m:e>
                                <m:r>
                                  <a:rPr lang="es-AR" b="1" i="1" smtClean="0">
                                    <a:latin typeface="Cambria Math" panose="02040503050406030204" pitchFamily="18" charset="0"/>
                                  </a:rPr>
                                  <m:t>𝑾</m:t>
                                </m:r>
                              </m:e>
                              <m:sub>
                                <m:r>
                                  <m:rPr>
                                    <m:sty m:val="p"/>
                                  </m:rPr>
                                  <a:rPr lang="es-AR" b="0" i="0" smtClean="0">
                                    <a:latin typeface="Cambria Math" panose="02040503050406030204" pitchFamily="18" charset="0"/>
                                  </a:rPr>
                                  <m:t>self</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sSubSup>
                              <m:sSubSupPr>
                                <m:ctrlPr>
                                  <a:rPr lang="es-AR" i="1">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b="0" i="1" smtClean="0">
                                    <a:latin typeface="Cambria Math" panose="02040503050406030204" pitchFamily="18" charset="0"/>
                                  </a:rPr>
                                  <m:t>−1</m:t>
                                </m:r>
                                <m:r>
                                  <a:rPr lang="es-AR" i="1">
                                    <a:latin typeface="Cambria Math" panose="02040503050406030204" pitchFamily="18" charset="0"/>
                                  </a:rPr>
                                  <m:t>)</m:t>
                                </m:r>
                              </m:sup>
                            </m:sSubSup>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a:latin typeface="Cambria Math" panose="02040503050406030204" pitchFamily="18" charset="0"/>
                                  </a:rPr>
                                  <m:t>𝑾</m:t>
                                </m:r>
                              </m:e>
                              <m:sub>
                                <m:r>
                                  <m:rPr>
                                    <m:sty m:val="p"/>
                                  </m:rPr>
                                  <a:rPr lang="es-AR" b="0" i="0" smtClean="0">
                                    <a:latin typeface="Cambria Math" panose="02040503050406030204" pitchFamily="18" charset="0"/>
                                  </a:rPr>
                                  <m:t>neigh</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nary>
                              <m:naryPr>
                                <m:chr m:val="∑"/>
                                <m:supHide m:val="on"/>
                                <m:ctrlPr>
                                  <a:rPr lang="es-AR" i="1" smtClean="0">
                                    <a:latin typeface="Cambria Math" panose="02040503050406030204" pitchFamily="18" charset="0"/>
                                  </a:rPr>
                                </m:ctrlPr>
                              </m:naryPr>
                              <m:sub>
                                <m:r>
                                  <a:rPr lang="es-AR" i="1">
                                    <a:latin typeface="Cambria Math" panose="02040503050406030204" pitchFamily="18" charset="0"/>
                                  </a:rPr>
                                  <m:t>𝑣</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𝑁</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𝑢</m:t>
                                </m:r>
                                <m:r>
                                  <a:rPr lang="es-AR" i="1">
                                    <a:latin typeface="Cambria Math" panose="02040503050406030204" pitchFamily="18" charset="0"/>
                                    <a:ea typeface="Cambria Math" panose="02040503050406030204" pitchFamily="18" charset="0"/>
                                  </a:rPr>
                                  <m:t>)</m:t>
                                </m:r>
                              </m:sub>
                              <m:sup/>
                              <m:e>
                                <m:sSubSup>
                                  <m:sSubSupPr>
                                    <m:ctrlPr>
                                      <a:rPr lang="es-AR" i="1">
                                        <a:latin typeface="Cambria Math" panose="02040503050406030204" pitchFamily="18" charset="0"/>
                                      </a:rPr>
                                    </m:ctrlPr>
                                  </m:sSubSupPr>
                                  <m:e>
                                    <m:r>
                                      <a:rPr lang="es-AR" b="1" i="1">
                                        <a:latin typeface="Cambria Math" panose="02040503050406030204" pitchFamily="18" charset="0"/>
                                      </a:rPr>
                                      <m:t>𝒉</m:t>
                                    </m:r>
                                  </m:e>
                                  <m:sub>
                                    <m:r>
                                      <a:rPr lang="es-AR" b="0" i="1" smtClean="0">
                                        <a:latin typeface="Cambria Math" panose="02040503050406030204" pitchFamily="18" charset="0"/>
                                      </a:rPr>
                                      <m:t>𝑣</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−1)</m:t>
                                    </m:r>
                                  </m:sup>
                                </m:sSubSup>
                              </m:e>
                            </m:nary>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smtClean="0">
                                    <a:latin typeface="Cambria Math" panose="02040503050406030204" pitchFamily="18" charset="0"/>
                                  </a:rPr>
                                  <m:t>𝒃</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e>
                        </m:d>
                      </m:oMath>
                    </m:oMathPara>
                  </a14:m>
                  <a:endParaRPr lang="es-AR" dirty="0"/>
                </a:p>
              </p:txBody>
            </p:sp>
          </mc:Choice>
          <mc:Fallback xmlns="">
            <p:sp>
              <p:nvSpPr>
                <p:cNvPr id="6" name="TextBox 5"/>
                <p:cNvSpPr txBox="1">
                  <a:spLocks noRot="1" noChangeAspect="1" noMove="1" noResize="1" noEditPoints="1" noAdjustHandles="1" noChangeArrowheads="1" noChangeShapeType="1" noTextEdit="1"/>
                </p:cNvSpPr>
                <p:nvPr/>
              </p:nvSpPr>
              <p:spPr>
                <a:xfrm>
                  <a:off x="435292" y="2849589"/>
                  <a:ext cx="5315622" cy="715902"/>
                </a:xfrm>
                <a:prstGeom prst="rect">
                  <a:avLst/>
                </a:prstGeom>
                <a:blipFill>
                  <a:blip r:embed="rId2"/>
                  <a:stretch>
                    <a:fillRect b="-85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35292" y="1418005"/>
                  <a:ext cx="2858090" cy="369332"/>
                </a:xfrm>
                <a:prstGeom prst="rect">
                  <a:avLst/>
                </a:prstGeom>
              </p:spPr>
              <p:txBody>
                <a:bodyPr wrap="none">
                  <a:spAutoFit/>
                </a:bodyPr>
                <a:lstStyle/>
                <a:p>
                  <a14:m>
                    <m:oMath xmlns:m="http://schemas.openxmlformats.org/officeDocument/2006/math">
                      <m:sSub>
                        <m:sSubPr>
                          <m:ctrlPr>
                            <a:rPr lang="es-AR" b="1" i="1" smtClean="0">
                              <a:latin typeface="Cambria Math" panose="02040503050406030204" pitchFamily="18" charset="0"/>
                            </a:rPr>
                          </m:ctrlPr>
                        </m:sSubPr>
                        <m:e>
                          <m:r>
                            <a:rPr lang="es-AR" b="1" i="1" smtClean="0">
                              <a:latin typeface="Cambria Math" panose="02040503050406030204" pitchFamily="18" charset="0"/>
                            </a:rPr>
                            <m:t>𝒙</m:t>
                          </m:r>
                        </m:e>
                        <m:sub>
                          <m:r>
                            <a:rPr lang="es-AR" b="0" i="1" smtClean="0">
                              <a:latin typeface="Cambria Math" panose="02040503050406030204" pitchFamily="18" charset="0"/>
                            </a:rPr>
                            <m:t>𝑢</m:t>
                          </m:r>
                        </m:sub>
                      </m:sSub>
                    </m:oMath>
                  </a14:m>
                  <a:r>
                    <a:rPr lang="es-AR" b="1" dirty="0" smtClean="0"/>
                    <a:t>: </a:t>
                  </a:r>
                  <a:r>
                    <a:rPr lang="es-AR" dirty="0" smtClean="0"/>
                    <a:t>El atributo del nodo </a:t>
                  </a:r>
                  <a:r>
                    <a:rPr lang="es-AR" i="1" dirty="0" smtClean="0"/>
                    <a:t>u</a:t>
                  </a:r>
                  <a:endParaRPr lang="es-AR" b="1" i="1" dirty="0"/>
                </a:p>
              </p:txBody>
            </p:sp>
          </mc:Choice>
          <mc:Fallback xmlns="">
            <p:sp>
              <p:nvSpPr>
                <p:cNvPr id="2" name="Rectangle 1"/>
                <p:cNvSpPr>
                  <a:spLocks noRot="1" noChangeAspect="1" noMove="1" noResize="1" noEditPoints="1" noAdjustHandles="1" noChangeArrowheads="1" noChangeShapeType="1" noTextEdit="1"/>
                </p:cNvSpPr>
                <p:nvPr/>
              </p:nvSpPr>
              <p:spPr>
                <a:xfrm>
                  <a:off x="435292" y="1418005"/>
                  <a:ext cx="2858090" cy="369332"/>
                </a:xfrm>
                <a:prstGeom prst="rect">
                  <a:avLst/>
                </a:prstGeom>
                <a:blipFill>
                  <a:blip r:embed="rId3"/>
                  <a:stretch>
                    <a:fillRect t="-8197" r="-853" b="-2623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35292" y="1950238"/>
                  <a:ext cx="4567596"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m:t>
                            </m:r>
                          </m:sup>
                        </m:sSubSup>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𝜎</m:t>
                        </m:r>
                        <m:d>
                          <m:dPr>
                            <m:ctrlPr>
                              <a:rPr lang="es-AR" b="0" i="1" smtClean="0">
                                <a:latin typeface="Cambria Math" panose="02040503050406030204" pitchFamily="18" charset="0"/>
                                <a:ea typeface="Cambria Math" panose="02040503050406030204" pitchFamily="18" charset="0"/>
                              </a:rPr>
                            </m:ctrlPr>
                          </m:dPr>
                          <m:e>
                            <m:sSubSup>
                              <m:sSubSupPr>
                                <m:ctrlPr>
                                  <a:rPr lang="es-AR" i="1">
                                    <a:latin typeface="Cambria Math" panose="02040503050406030204" pitchFamily="18" charset="0"/>
                                  </a:rPr>
                                </m:ctrlPr>
                              </m:sSubSupPr>
                              <m:e>
                                <m:r>
                                  <a:rPr lang="es-AR" b="1" i="1" smtClean="0">
                                    <a:latin typeface="Cambria Math" panose="02040503050406030204" pitchFamily="18" charset="0"/>
                                  </a:rPr>
                                  <m:t>𝑾</m:t>
                                </m:r>
                              </m:e>
                              <m:sub>
                                <m:r>
                                  <m:rPr>
                                    <m:sty m:val="p"/>
                                  </m:rPr>
                                  <a:rPr lang="es-AR" b="0" i="0" smtClean="0">
                                    <a:latin typeface="Cambria Math" panose="02040503050406030204" pitchFamily="18" charset="0"/>
                                  </a:rPr>
                                  <m:t>self</m:t>
                                </m:r>
                              </m:sub>
                              <m:sup>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m:t>
                                </m:r>
                              </m:sup>
                            </m:sSubSup>
                            <m:r>
                              <a:rPr lang="es-AR" b="1" i="1" smtClean="0">
                                <a:latin typeface="Cambria Math" panose="02040503050406030204" pitchFamily="18" charset="0"/>
                              </a:rPr>
                              <m:t> </m:t>
                            </m:r>
                            <m:sSub>
                              <m:sSubPr>
                                <m:ctrlPr>
                                  <a:rPr lang="es-AR" b="1" i="1">
                                    <a:latin typeface="Cambria Math" panose="02040503050406030204" pitchFamily="18" charset="0"/>
                                  </a:rPr>
                                </m:ctrlPr>
                              </m:sSubPr>
                              <m:e>
                                <m:r>
                                  <a:rPr lang="es-AR" b="1" i="1">
                                    <a:latin typeface="Cambria Math" panose="02040503050406030204" pitchFamily="18" charset="0"/>
                                  </a:rPr>
                                  <m:t>𝒙</m:t>
                                </m:r>
                              </m:e>
                              <m:sub>
                                <m:r>
                                  <a:rPr lang="es-AR" i="1">
                                    <a:latin typeface="Cambria Math" panose="02040503050406030204" pitchFamily="18" charset="0"/>
                                  </a:rPr>
                                  <m:t>𝑢</m:t>
                                </m:r>
                              </m:sub>
                            </m:sSub>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a:latin typeface="Cambria Math" panose="02040503050406030204" pitchFamily="18" charset="0"/>
                                  </a:rPr>
                                  <m:t>𝑾</m:t>
                                </m:r>
                              </m:e>
                              <m:sub>
                                <m:r>
                                  <m:rPr>
                                    <m:sty m:val="p"/>
                                  </m:rPr>
                                  <a:rPr lang="es-AR" b="0" i="0" smtClean="0">
                                    <a:latin typeface="Cambria Math" panose="02040503050406030204" pitchFamily="18" charset="0"/>
                                  </a:rPr>
                                  <m:t>neigh</m:t>
                                </m:r>
                              </m:sub>
                              <m:sup>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m:t>
                                </m:r>
                              </m:sup>
                            </m:sSubSup>
                            <m:nary>
                              <m:naryPr>
                                <m:chr m:val="∑"/>
                                <m:supHide m:val="on"/>
                                <m:ctrlPr>
                                  <a:rPr lang="es-AR" i="1" smtClean="0">
                                    <a:latin typeface="Cambria Math" panose="02040503050406030204" pitchFamily="18" charset="0"/>
                                  </a:rPr>
                                </m:ctrlPr>
                              </m:naryPr>
                              <m:sub>
                                <m:r>
                                  <a:rPr lang="es-AR" i="1">
                                    <a:latin typeface="Cambria Math" panose="02040503050406030204" pitchFamily="18" charset="0"/>
                                  </a:rPr>
                                  <m:t>𝑣</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𝑁</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𝑢</m:t>
                                </m:r>
                                <m:r>
                                  <a:rPr lang="es-AR" i="1">
                                    <a:latin typeface="Cambria Math" panose="02040503050406030204" pitchFamily="18" charset="0"/>
                                    <a:ea typeface="Cambria Math" panose="02040503050406030204" pitchFamily="18" charset="0"/>
                                  </a:rPr>
                                  <m:t>)</m:t>
                                </m:r>
                              </m:sub>
                              <m:sup/>
                              <m:e>
                                <m:sSub>
                                  <m:sSubPr>
                                    <m:ctrlPr>
                                      <a:rPr lang="es-AR" b="1" i="1">
                                        <a:latin typeface="Cambria Math" panose="02040503050406030204" pitchFamily="18" charset="0"/>
                                      </a:rPr>
                                    </m:ctrlPr>
                                  </m:sSubPr>
                                  <m:e>
                                    <m:r>
                                      <a:rPr lang="es-AR" b="1" i="1">
                                        <a:latin typeface="Cambria Math" panose="02040503050406030204" pitchFamily="18" charset="0"/>
                                      </a:rPr>
                                      <m:t>𝒙</m:t>
                                    </m:r>
                                  </m:e>
                                  <m:sub>
                                    <m:r>
                                      <a:rPr lang="es-AR" b="1" i="1" smtClean="0">
                                        <a:latin typeface="Cambria Math" panose="02040503050406030204" pitchFamily="18" charset="0"/>
                                      </a:rPr>
                                      <m:t>𝒗</m:t>
                                    </m:r>
                                  </m:sub>
                                </m:sSub>
                              </m:e>
                            </m:nary>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smtClean="0">
                                    <a:latin typeface="Cambria Math" panose="02040503050406030204" pitchFamily="18" charset="0"/>
                                  </a:rPr>
                                  <m:t>𝒃</m:t>
                                </m:r>
                              </m:e>
                              <m:sub>
                                <m:r>
                                  <a:rPr lang="es-AR" i="1">
                                    <a:latin typeface="Cambria Math" panose="02040503050406030204" pitchFamily="18" charset="0"/>
                                  </a:rPr>
                                  <m:t>𝑢</m:t>
                                </m:r>
                              </m:sub>
                              <m:sup>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m:t>
                                </m:r>
                              </m:sup>
                            </m:sSubSup>
                          </m:e>
                        </m:d>
                      </m:oMath>
                    </m:oMathPara>
                  </a14:m>
                  <a:endParaRPr lang="es-AR" dirty="0"/>
                </a:p>
              </p:txBody>
            </p:sp>
          </mc:Choice>
          <mc:Fallback xmlns="">
            <p:sp>
              <p:nvSpPr>
                <p:cNvPr id="5" name="TextBox 4"/>
                <p:cNvSpPr txBox="1">
                  <a:spLocks noRot="1" noChangeAspect="1" noMove="1" noResize="1" noEditPoints="1" noAdjustHandles="1" noChangeArrowheads="1" noChangeShapeType="1" noTextEdit="1"/>
                </p:cNvSpPr>
                <p:nvPr/>
              </p:nvSpPr>
              <p:spPr>
                <a:xfrm>
                  <a:off x="435292" y="1950238"/>
                  <a:ext cx="4567596" cy="715902"/>
                </a:xfrm>
                <a:prstGeom prst="rect">
                  <a:avLst/>
                </a:prstGeom>
                <a:blipFill>
                  <a:blip r:embed="rId4"/>
                  <a:stretch>
                    <a:fillRect/>
                  </a:stretch>
                </a:blipFill>
              </p:spPr>
              <p:txBody>
                <a:bodyPr/>
                <a:lstStyle/>
                <a:p>
                  <a:r>
                    <a:rPr lang="es-AR">
                      <a:noFill/>
                    </a:rPr>
                    <a:t> </a:t>
                  </a:r>
                </a:p>
              </p:txBody>
            </p:sp>
          </mc:Fallback>
        </mc:AlternateContent>
        <p:sp>
          <p:nvSpPr>
            <p:cNvPr id="8" name="Rectangle 7"/>
            <p:cNvSpPr/>
            <p:nvPr/>
          </p:nvSpPr>
          <p:spPr>
            <a:xfrm>
              <a:off x="6159867" y="2342187"/>
              <a:ext cx="5652905" cy="369332"/>
            </a:xfrm>
            <a:prstGeom prst="rect">
              <a:avLst/>
            </a:prstGeom>
          </p:spPr>
          <p:txBody>
            <a:bodyPr wrap="square">
              <a:spAutoFit/>
            </a:bodyPr>
            <a:lstStyle/>
            <a:p>
              <a:endParaRPr lang="es-AR" b="1" i="1" dirty="0"/>
            </a:p>
          </p:txBody>
        </p:sp>
      </p:grpSp>
      <p:sp>
        <p:nvSpPr>
          <p:cNvPr id="10" name="Content Placeholder 2"/>
          <p:cNvSpPr txBox="1">
            <a:spLocks/>
          </p:cNvSpPr>
          <p:nvPr/>
        </p:nvSpPr>
        <p:spPr>
          <a:xfrm>
            <a:off x="6355209" y="3469168"/>
            <a:ext cx="5836791" cy="8654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endParaRPr lang="es-AR" sz="2000" dirty="0" smtClean="0">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mc:Choice xmlns:a14="http://schemas.microsoft.com/office/drawing/2010/main" Requires="a14">
          <p:sp>
            <p:nvSpPr>
              <p:cNvPr id="14" name="Content Placeholder 2"/>
              <p:cNvSpPr txBox="1">
                <a:spLocks/>
              </p:cNvSpPr>
              <p:nvPr/>
            </p:nvSpPr>
            <p:spPr>
              <a:xfrm>
                <a:off x="351719" y="3481846"/>
                <a:ext cx="11616296" cy="25593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1800" dirty="0" smtClean="0">
                    <a:latin typeface="CMU Serif" panose="02000603000000000000" pitchFamily="2" charset="0"/>
                    <a:ea typeface="CMU Serif" panose="02000603000000000000" pitchFamily="2" charset="0"/>
                    <a:cs typeface="CMU Serif" panose="02000603000000000000" pitchFamily="2" charset="0"/>
                  </a:rPr>
                  <a:t> </a:t>
                </a:r>
                <a:r>
                  <a:rPr lang="es-AR" sz="1800" dirty="0"/>
                  <a:t>¿Cómo “aprende” la red </a:t>
                </a:r>
                <a:r>
                  <a:rPr lang="es-AR" sz="1800" dirty="0" smtClean="0"/>
                  <a:t>neuronal?</a:t>
                </a:r>
              </a:p>
              <a:p>
                <a:pPr lvl="1" algn="just">
                  <a:buFont typeface="Arial" panose="020B0604020202020204" pitchFamily="34" charset="0"/>
                  <a:buChar char="•"/>
                </a:pPr>
                <a:r>
                  <a:rPr lang="es-AR" sz="1600" dirty="0" err="1" smtClean="0">
                    <a:latin typeface="CMU Serif" panose="02000603000000000000" pitchFamily="2" charset="0"/>
                    <a:ea typeface="CMU Serif" panose="02000603000000000000" pitchFamily="2" charset="0"/>
                    <a:cs typeface="CMU Serif" panose="02000603000000000000" pitchFamily="2" charset="0"/>
                  </a:rPr>
                  <a:t>Backpropagation</a:t>
                </a:r>
                <a:r>
                  <a:rPr lang="es-AR" sz="1600" dirty="0" smtClean="0">
                    <a:latin typeface="CMU Serif" panose="02000603000000000000" pitchFamily="2" charset="0"/>
                    <a:ea typeface="CMU Serif" panose="02000603000000000000" pitchFamily="2" charset="0"/>
                    <a:cs typeface="CMU Serif" panose="02000603000000000000" pitchFamily="2" charset="0"/>
                  </a:rPr>
                  <a:t> </a:t>
                </a:r>
                <a:r>
                  <a:rPr lang="es-AR" sz="1600" dirty="0" smtClean="0">
                    <a:latin typeface="Cambria Math" panose="02040503050406030204" pitchFamily="18" charset="0"/>
                    <a:ea typeface="Cambria Math" panose="02040503050406030204" pitchFamily="18" charset="0"/>
                    <a:cs typeface="CMU Serif" panose="02000603000000000000" pitchFamily="2" charset="0"/>
                  </a:rPr>
                  <a:t>→ </a:t>
                </a:r>
                <a:r>
                  <a:rPr lang="es-AR" sz="1600" dirty="0" smtClean="0">
                    <a:latin typeface="CMU Serif" panose="02000603000000000000" pitchFamily="2" charset="0"/>
                    <a:ea typeface="CMU Serif" panose="02000603000000000000" pitchFamily="2" charset="0"/>
                    <a:cs typeface="CMU Serif" panose="02000603000000000000" pitchFamily="2" charset="0"/>
                  </a:rPr>
                  <a:t>Se calculan gradientes de un error </a:t>
                </a:r>
                <a14:m>
                  <m:oMath xmlns:m="http://schemas.openxmlformats.org/officeDocument/2006/math">
                    <m:r>
                      <a:rPr lang="es-AR" sz="1600" b="0" i="1" smtClean="0">
                        <a:latin typeface="Cambria Math" panose="02040503050406030204" pitchFamily="18" charset="0"/>
                        <a:ea typeface="CMU Serif" panose="02000603000000000000" pitchFamily="2" charset="0"/>
                        <a:cs typeface="CMU Serif" panose="02000603000000000000" pitchFamily="2" charset="0"/>
                      </a:rPr>
                      <m:t>𝐸</m:t>
                    </m:r>
                  </m:oMath>
                </a14:m>
                <a:r>
                  <a:rPr lang="es-AR" sz="1600" dirty="0" smtClean="0">
                    <a:latin typeface="CMU Serif" panose="02000603000000000000" pitchFamily="2" charset="0"/>
                    <a:ea typeface="CMU Serif" panose="02000603000000000000" pitchFamily="2" charset="0"/>
                    <a:cs typeface="CMU Serif" panose="02000603000000000000" pitchFamily="2" charset="0"/>
                  </a:rPr>
                  <a:t> con respecto a </a:t>
                </a:r>
                <a:r>
                  <a:rPr lang="es-AR" sz="1600" dirty="0" smtClean="0">
                    <a:latin typeface="CMU Serif" panose="02000603000000000000" pitchFamily="2" charset="0"/>
                    <a:ea typeface="CMU Serif" panose="02000603000000000000" pitchFamily="2" charset="0"/>
                    <a:cs typeface="CMU Serif" panose="02000603000000000000" pitchFamily="2" charset="0"/>
                  </a:rPr>
                  <a:t>los parámetros de la red (pesos, </a:t>
                </a:r>
                <a:r>
                  <a:rPr lang="es-AR" sz="1600" dirty="0" err="1" smtClean="0">
                    <a:latin typeface="CMU Serif" panose="02000603000000000000" pitchFamily="2" charset="0"/>
                    <a:ea typeface="CMU Serif" panose="02000603000000000000" pitchFamily="2" charset="0"/>
                    <a:cs typeface="CMU Serif" panose="02000603000000000000" pitchFamily="2" charset="0"/>
                  </a:rPr>
                  <a:t>biases</a:t>
                </a:r>
                <a:r>
                  <a:rPr lang="es-AR" sz="1600" dirty="0" smtClean="0">
                    <a:latin typeface="CMU Serif" panose="02000603000000000000" pitchFamily="2" charset="0"/>
                    <a:ea typeface="CMU Serif" panose="02000603000000000000" pitchFamily="2" charset="0"/>
                    <a:cs typeface="CMU Serif" panose="02000603000000000000" pitchFamily="2" charset="0"/>
                  </a:rPr>
                  <a:t>).</a:t>
                </a:r>
              </a:p>
              <a:p>
                <a:pPr lvl="1" algn="just">
                  <a:buFont typeface="Arial" panose="020B0604020202020204" pitchFamily="34" charset="0"/>
                  <a:buChar char="•"/>
                </a:pPr>
                <a:r>
                  <a:rPr lang="es-AR" sz="1600" dirty="0" smtClean="0">
                    <a:latin typeface="CMU Serif" panose="02000603000000000000" pitchFamily="2" charset="0"/>
                    <a:ea typeface="CMU Serif" panose="02000603000000000000" pitchFamily="2" charset="0"/>
                    <a:cs typeface="CMU Serif" panose="02000603000000000000" pitchFamily="2" charset="0"/>
                  </a:rPr>
                  <a:t>El error viene dado por la función de pérdida </a:t>
                </a:r>
                <a14:m>
                  <m:oMath xmlns:m="http://schemas.openxmlformats.org/officeDocument/2006/math">
                    <m:r>
                      <a:rPr lang="es-AR" sz="1600" b="0" i="1" smtClean="0">
                        <a:latin typeface="Cambria Math" panose="02040503050406030204" pitchFamily="18" charset="0"/>
                        <a:ea typeface="CMU Serif" panose="02000603000000000000" pitchFamily="2" charset="0"/>
                        <a:cs typeface="CMU Serif" panose="02000603000000000000" pitchFamily="2" charset="0"/>
                      </a:rPr>
                      <m:t>ℒ</m:t>
                    </m:r>
                  </m:oMath>
                </a14:m>
                <a:r>
                  <a:rPr lang="es-AR" sz="1600" dirty="0" smtClean="0">
                    <a:latin typeface="CMU Serif" panose="02000603000000000000" pitchFamily="2" charset="0"/>
                    <a:ea typeface="CMU Serif" panose="02000603000000000000" pitchFamily="2" charset="0"/>
                    <a:cs typeface="CMU Serif" panose="02000603000000000000" pitchFamily="2" charset="0"/>
                  </a:rPr>
                  <a:t>. En nuestro caso:</a:t>
                </a:r>
              </a:p>
              <a:p>
                <a:pPr marL="201168" lvl="1" indent="0" algn="just">
                  <a:buNone/>
                </a:pPr>
                <a:endParaRPr lang="es-AR" sz="1600" dirty="0" smtClean="0">
                  <a:latin typeface="CMU Serif" panose="02000603000000000000" pitchFamily="2" charset="0"/>
                  <a:ea typeface="CMU Serif" panose="02000603000000000000" pitchFamily="2" charset="0"/>
                  <a:cs typeface="CMU Serif" panose="02000603000000000000" pitchFamily="2" charset="0"/>
                </a:endParaRPr>
              </a:p>
              <a:p>
                <a:pPr marL="201168" lvl="1" indent="0" algn="just">
                  <a:buNone/>
                </a:pPr>
                <a14:m>
                  <m:oMathPara xmlns:m="http://schemas.openxmlformats.org/officeDocument/2006/math">
                    <m:oMathParaPr>
                      <m:jc m:val="centerGroup"/>
                    </m:oMathParaPr>
                    <m:oMath xmlns:m="http://schemas.openxmlformats.org/officeDocument/2006/math">
                      <m:r>
                        <a:rPr lang="es-AR" sz="160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ℒ</m:t>
                      </m:r>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m:t>
                      </m:r>
                      <m:r>
                        <m:rPr>
                          <m:sty m:val="p"/>
                        </m:rPr>
                        <a:rPr lang="es-AR" sz="1600" b="0" i="0" smtClean="0">
                          <a:solidFill>
                            <a:schemeClr val="tx1"/>
                          </a:solidFill>
                          <a:latin typeface="Cambria Math" panose="02040503050406030204" pitchFamily="18" charset="0"/>
                          <a:ea typeface="CMU Serif" panose="02000603000000000000" pitchFamily="2" charset="0"/>
                          <a:cs typeface="CMU Serif" panose="02000603000000000000" pitchFamily="2" charset="0"/>
                        </a:rPr>
                        <m:t>BCE</m:t>
                      </m:r>
                      <m:d>
                        <m:dPr>
                          <m:ctrl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ctrlPr>
                        </m:dPr>
                        <m:e>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𝑝</m:t>
                          </m:r>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 </m:t>
                          </m:r>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𝐴</m:t>
                          </m:r>
                        </m:e>
                      </m:d>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m:t>
                      </m:r>
                      <m:nary>
                        <m:naryPr>
                          <m:chr m:val="∑"/>
                          <m:ctrl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ctrlPr>
                        </m:naryPr>
                        <m:sub>
                          <m:r>
                            <m:rPr>
                              <m:brk m:alnAt="23"/>
                            </m:r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𝑖</m:t>
                          </m:r>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=1</m:t>
                          </m:r>
                        </m:sub>
                        <m:sup>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𝑁</m:t>
                          </m:r>
                        </m:sup>
                        <m:e>
                          <m:nary>
                            <m:naryPr>
                              <m:chr m:val="∑"/>
                              <m:ctrl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ctrlPr>
                            </m:naryPr>
                            <m:sub>
                              <m:r>
                                <m:rPr>
                                  <m:brk m:alnAt="23"/>
                                </m:r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𝑗</m:t>
                              </m:r>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m:t>
                              </m:r>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𝑖</m:t>
                              </m:r>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+1</m:t>
                              </m:r>
                            </m:sub>
                            <m:sup>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𝑁</m:t>
                              </m:r>
                            </m:sup>
                            <m:e>
                              <m:sSub>
                                <m:sSubPr>
                                  <m:ctrl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ctrlPr>
                                </m:sSubPr>
                                <m:e>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𝐴</m:t>
                                  </m:r>
                                </m:e>
                                <m:sub>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𝑖𝑗</m:t>
                                  </m:r>
                                </m:sub>
                              </m:sSub>
                              <m:func>
                                <m:funcPr>
                                  <m:ctrl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ctrlPr>
                                </m:funcPr>
                                <m:fName>
                                  <m:r>
                                    <m:rPr>
                                      <m:sty m:val="p"/>
                                    </m:rPr>
                                    <a:rPr lang="es-AR" sz="1600" b="0" i="0" smtClean="0">
                                      <a:solidFill>
                                        <a:schemeClr val="tx1"/>
                                      </a:solidFill>
                                      <a:latin typeface="Cambria Math" panose="02040503050406030204" pitchFamily="18" charset="0"/>
                                      <a:ea typeface="CMU Serif" panose="02000603000000000000" pitchFamily="2" charset="0"/>
                                      <a:cs typeface="CMU Serif" panose="02000603000000000000" pitchFamily="2" charset="0"/>
                                    </a:rPr>
                                    <m:t>log</m:t>
                                  </m:r>
                                </m:fName>
                                <m:e>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m:t>
                                  </m:r>
                                  <m:sSub>
                                    <m:sSubPr>
                                      <m:ctrl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ctrlPr>
                                    </m:sSubPr>
                                    <m:e>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𝑝</m:t>
                                      </m:r>
                                    </m:e>
                                    <m:sub>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𝑖𝑗</m:t>
                                      </m:r>
                                    </m:sub>
                                  </m:sSub>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m:t>
                                  </m:r>
                                </m:e>
                              </m:func>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+(1−</m:t>
                              </m:r>
                              <m:sSub>
                                <m:sSubPr>
                                  <m:ctrl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ctrlPr>
                                </m:sSubPr>
                                <m:e>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𝐴</m:t>
                                  </m:r>
                                </m:e>
                                <m:sub>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𝑖𝑗</m:t>
                                  </m:r>
                                </m:sub>
                              </m:sSub>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m:t>
                              </m:r>
                              <m:func>
                                <m:funcPr>
                                  <m:ctrl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ctrlPr>
                                </m:funcPr>
                                <m:fName>
                                  <m:r>
                                    <m:rPr>
                                      <m:sty m:val="p"/>
                                    </m:rPr>
                                    <a:rPr lang="es-AR" sz="1600" b="0" i="0" smtClean="0">
                                      <a:solidFill>
                                        <a:schemeClr val="tx1"/>
                                      </a:solidFill>
                                      <a:latin typeface="Cambria Math" panose="02040503050406030204" pitchFamily="18" charset="0"/>
                                      <a:ea typeface="CMU Serif" panose="02000603000000000000" pitchFamily="2" charset="0"/>
                                      <a:cs typeface="CMU Serif" panose="02000603000000000000" pitchFamily="2" charset="0"/>
                                    </a:rPr>
                                    <m:t>log</m:t>
                                  </m:r>
                                </m:fName>
                                <m:e>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(1−</m:t>
                                  </m:r>
                                  <m:sSub>
                                    <m:sSubPr>
                                      <m:ctrlP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ctrlPr>
                                    </m:sSubPr>
                                    <m:e>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𝑝</m:t>
                                      </m:r>
                                    </m:e>
                                    <m:sub>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𝑖𝑗</m:t>
                                      </m:r>
                                    </m:sub>
                                  </m:sSub>
                                  <m:r>
                                    <a:rPr lang="es-AR" sz="1600" b="0" i="1" smtClean="0">
                                      <a:solidFill>
                                        <a:schemeClr val="tx1"/>
                                      </a:solidFill>
                                      <a:latin typeface="Cambria Math" panose="02040503050406030204" pitchFamily="18" charset="0"/>
                                      <a:ea typeface="CMU Serif" panose="02000603000000000000" pitchFamily="2" charset="0"/>
                                      <a:cs typeface="CMU Serif" panose="02000603000000000000" pitchFamily="2" charset="0"/>
                                    </a:rPr>
                                    <m:t>)</m:t>
                                  </m:r>
                                </m:e>
                              </m:func>
                            </m:e>
                          </m:nary>
                        </m:e>
                      </m:nary>
                    </m:oMath>
                  </m:oMathPara>
                </a14:m>
                <a:endParaRPr lang="es-AR" sz="1600" dirty="0" smtClean="0">
                  <a:latin typeface="CMU Serif" panose="02000603000000000000" pitchFamily="2" charset="0"/>
                  <a:ea typeface="CMU Serif" panose="02000603000000000000" pitchFamily="2" charset="0"/>
                  <a:cs typeface="CMU Serif" panose="02000603000000000000" pitchFamily="2" charset="0"/>
                </a:endParaRPr>
              </a:p>
              <a:p>
                <a:pPr marL="201168" lvl="1" indent="0" algn="just">
                  <a:buNone/>
                </a:pPr>
                <a:endParaRPr lang="es-AR" sz="1600" dirty="0" smtClean="0">
                  <a:latin typeface="CMU Serif" panose="02000603000000000000" pitchFamily="2" charset="0"/>
                  <a:ea typeface="CMU Serif" panose="02000603000000000000" pitchFamily="2" charset="0"/>
                  <a:cs typeface="CMU Serif" panose="02000603000000000000" pitchFamily="2" charset="0"/>
                </a:endParaRPr>
              </a:p>
              <a:p>
                <a:pPr lvl="1" algn="just">
                  <a:buFont typeface="Arial" panose="020B0604020202020204" pitchFamily="34" charset="0"/>
                  <a:buChar char="•"/>
                </a:pPr>
                <a:r>
                  <a:rPr lang="es-AR" sz="1600" dirty="0" smtClean="0">
                    <a:latin typeface="CMU Serif" panose="02000603000000000000" pitchFamily="2" charset="0"/>
                    <a:ea typeface="CMU Serif" panose="02000603000000000000" pitchFamily="2" charset="0"/>
                    <a:cs typeface="CMU Serif" panose="02000603000000000000" pitchFamily="2" charset="0"/>
                  </a:rPr>
                  <a:t>Siendo </a:t>
                </a:r>
                <a14:m>
                  <m:oMath xmlns:m="http://schemas.openxmlformats.org/officeDocument/2006/math">
                    <m:r>
                      <a:rPr lang="es-AR" sz="1600" i="1">
                        <a:latin typeface="Cambria Math" panose="02040503050406030204" pitchFamily="18" charset="0"/>
                        <a:ea typeface="CMU Serif" panose="02000603000000000000" pitchFamily="2" charset="0"/>
                        <a:cs typeface="CMU Serif" panose="02000603000000000000" pitchFamily="2" charset="0"/>
                      </a:rPr>
                      <m:t>𝐴</m:t>
                    </m:r>
                  </m:oMath>
                </a14:m>
                <a:r>
                  <a:rPr lang="es-AR" sz="1600" dirty="0" smtClean="0">
                    <a:latin typeface="CMU Serif" panose="02000603000000000000" pitchFamily="2" charset="0"/>
                    <a:ea typeface="CMU Serif" panose="02000603000000000000" pitchFamily="2" charset="0"/>
                    <a:cs typeface="CMU Serif" panose="02000603000000000000" pitchFamily="2" charset="0"/>
                  </a:rPr>
                  <a:t> la matriz de adyacencia y </a:t>
                </a:r>
                <a14:m>
                  <m:oMath xmlns:m="http://schemas.openxmlformats.org/officeDocument/2006/math">
                    <m:r>
                      <a:rPr lang="es-AR" sz="1600" b="0" i="1" smtClean="0">
                        <a:latin typeface="Cambria Math" panose="02040503050406030204" pitchFamily="18" charset="0"/>
                        <a:ea typeface="CMU Serif" panose="02000603000000000000" pitchFamily="2" charset="0"/>
                        <a:cs typeface="CMU Serif" panose="02000603000000000000" pitchFamily="2" charset="0"/>
                      </a:rPr>
                      <m:t>𝑝</m:t>
                    </m:r>
                  </m:oMath>
                </a14:m>
                <a:r>
                  <a:rPr lang="es-AR" sz="1600" dirty="0" smtClean="0">
                    <a:latin typeface="CMU Serif" panose="02000603000000000000" pitchFamily="2" charset="0"/>
                    <a:ea typeface="CMU Serif" panose="02000603000000000000" pitchFamily="2" charset="0"/>
                    <a:cs typeface="CMU Serif" panose="02000603000000000000" pitchFamily="2" charset="0"/>
                  </a:rPr>
                  <a:t> la matriz de probabilidades de encontrar un enlace. Queremos que </a:t>
                </a:r>
                <a14:m>
                  <m:oMath xmlns:m="http://schemas.openxmlformats.org/officeDocument/2006/math">
                    <m:r>
                      <a:rPr lang="es-AR" sz="1600" i="1">
                        <a:latin typeface="Cambria Math" panose="02040503050406030204" pitchFamily="18" charset="0"/>
                        <a:ea typeface="CMU Serif" panose="02000603000000000000" pitchFamily="2" charset="0"/>
                        <a:cs typeface="CMU Serif" panose="02000603000000000000" pitchFamily="2" charset="0"/>
                      </a:rPr>
                      <m:t>𝑝</m:t>
                    </m:r>
                    <m:r>
                      <a:rPr lang="es-AR" sz="1600" i="1" smtClean="0">
                        <a:latin typeface="Cambria Math" panose="02040503050406030204" pitchFamily="18" charset="0"/>
                        <a:ea typeface="Cambria Math" panose="02040503050406030204" pitchFamily="18" charset="0"/>
                        <a:cs typeface="CMU Serif" panose="02000603000000000000" pitchFamily="2" charset="0"/>
                      </a:rPr>
                      <m:t>→</m:t>
                    </m:r>
                    <m:r>
                      <a:rPr lang="es-AR" sz="1600" b="0" i="1" smtClean="0">
                        <a:latin typeface="Cambria Math" panose="02040503050406030204" pitchFamily="18" charset="0"/>
                        <a:ea typeface="Cambria Math" panose="02040503050406030204" pitchFamily="18" charset="0"/>
                        <a:cs typeface="CMU Serif" panose="02000603000000000000" pitchFamily="2" charset="0"/>
                      </a:rPr>
                      <m:t>𝐴</m:t>
                    </m:r>
                  </m:oMath>
                </a14:m>
                <a:endParaRPr lang="es-AR" sz="1600" dirty="0" smtClean="0">
                  <a:latin typeface="CMU Serif" panose="02000603000000000000" pitchFamily="2" charset="0"/>
                  <a:ea typeface="CMU Serif" panose="02000603000000000000" pitchFamily="2" charset="0"/>
                  <a:cs typeface="CMU Serif" panose="02000603000000000000" pitchFamily="2" charset="0"/>
                </a:endParaRPr>
              </a:p>
              <a:p>
                <a:pPr lvl="1" algn="just">
                  <a:buFont typeface="Arial" panose="020B0604020202020204" pitchFamily="34" charset="0"/>
                  <a:buChar char="•"/>
                </a:pPr>
                <a:r>
                  <a:rPr lang="es-AR" sz="1600" dirty="0" smtClean="0">
                    <a:latin typeface="CMU Serif" panose="02000603000000000000" pitchFamily="2" charset="0"/>
                    <a:ea typeface="CMU Serif" panose="02000603000000000000" pitchFamily="2" charset="0"/>
                    <a:cs typeface="CMU Serif" panose="02000603000000000000" pitchFamily="2" charset="0"/>
                  </a:rPr>
                  <a:t>¿Y </a:t>
                </a:r>
                <a14:m>
                  <m:oMath xmlns:m="http://schemas.openxmlformats.org/officeDocument/2006/math">
                    <m:r>
                      <a:rPr lang="es-AR" sz="1600" b="0" i="1" smtClean="0">
                        <a:latin typeface="Cambria Math" panose="02040503050406030204" pitchFamily="18" charset="0"/>
                        <a:ea typeface="CMU Serif" panose="02000603000000000000" pitchFamily="2" charset="0"/>
                        <a:cs typeface="CMU Serif" panose="02000603000000000000" pitchFamily="2" charset="0"/>
                      </a:rPr>
                      <m:t>𝑝</m:t>
                    </m:r>
                  </m:oMath>
                </a14:m>
                <a:r>
                  <a:rPr lang="es-AR" sz="1600" dirty="0" smtClean="0">
                    <a:latin typeface="CMU Serif" panose="02000603000000000000" pitchFamily="2" charset="0"/>
                    <a:ea typeface="CMU Serif" panose="02000603000000000000" pitchFamily="2" charset="0"/>
                    <a:cs typeface="CMU Serif" panose="02000603000000000000" pitchFamily="2" charset="0"/>
                  </a:rPr>
                  <a:t> de donde sale?</a:t>
                </a:r>
                <a:endParaRPr lang="es-AR" sz="1600" i="1" dirty="0" smtClean="0">
                  <a:latin typeface="CMU Serif" panose="02000603000000000000" pitchFamily="2" charset="0"/>
                  <a:ea typeface="CMU Serif" panose="02000603000000000000" pitchFamily="2" charset="0"/>
                  <a:cs typeface="CMU Serif" panose="02000603000000000000" pitchFamily="2" charset="0"/>
                </a:endParaRPr>
              </a:p>
              <a:p>
                <a:pPr lvl="1" algn="just">
                  <a:buFont typeface="Arial" panose="020B0604020202020204" pitchFamily="34" charset="0"/>
                  <a:buChar char="•"/>
                </a:pPr>
                <a:endParaRPr lang="es-AR" sz="1600" dirty="0" smtClean="0">
                  <a:latin typeface="CMU Serif" panose="02000603000000000000" pitchFamily="2" charset="0"/>
                  <a:ea typeface="CMU Serif" panose="02000603000000000000" pitchFamily="2" charset="0"/>
                  <a:cs typeface="CMU Serif" panose="02000603000000000000" pitchFamily="2" charset="0"/>
                </a:endParaRPr>
              </a:p>
            </p:txBody>
          </p:sp>
        </mc:Choice>
        <mc:Fallback>
          <p:sp>
            <p:nvSpPr>
              <p:cNvPr id="14" name="Content Placeholder 2"/>
              <p:cNvSpPr txBox="1">
                <a:spLocks noRot="1" noChangeAspect="1" noMove="1" noResize="1" noEditPoints="1" noAdjustHandles="1" noChangeArrowheads="1" noChangeShapeType="1" noTextEdit="1"/>
              </p:cNvSpPr>
              <p:nvPr/>
            </p:nvSpPr>
            <p:spPr>
              <a:xfrm>
                <a:off x="351719" y="3481846"/>
                <a:ext cx="11616296" cy="2559361"/>
              </a:xfrm>
              <a:prstGeom prst="rect">
                <a:avLst/>
              </a:prstGeom>
              <a:blipFill>
                <a:blip r:embed="rId5"/>
                <a:stretch>
                  <a:fillRect l="-1155" t="-1905" b="-11905"/>
                </a:stretch>
              </a:blipFill>
            </p:spPr>
            <p:txBody>
              <a:bodyPr/>
              <a:lstStyle/>
              <a:p>
                <a:r>
                  <a:rPr lang="es-AR">
                    <a:noFill/>
                  </a:rPr>
                  <a:t> </a:t>
                </a:r>
              </a:p>
            </p:txBody>
          </p:sp>
        </mc:Fallback>
      </mc:AlternateContent>
    </p:spTree>
    <p:extLst>
      <p:ext uri="{BB962C8B-B14F-4D97-AF65-F5344CB8AC3E}">
        <p14:creationId xmlns:p14="http://schemas.microsoft.com/office/powerpoint/2010/main" val="157187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smtClean="0"/>
              <a:t>Modelo Generativo</a:t>
            </a:r>
            <a:endParaRPr lang="es-AR" sz="3600" dirty="0"/>
          </a:p>
        </p:txBody>
      </p:sp>
      <p:sp>
        <p:nvSpPr>
          <p:cNvPr id="8" name="Rectangle 7"/>
          <p:cNvSpPr/>
          <p:nvPr/>
        </p:nvSpPr>
        <p:spPr>
          <a:xfrm>
            <a:off x="832559" y="878083"/>
            <a:ext cx="11359441" cy="369332"/>
          </a:xfrm>
          <a:prstGeom prst="rect">
            <a:avLst/>
          </a:prstGeom>
        </p:spPr>
        <p:txBody>
          <a:bodyPr wrap="square">
            <a:spAutoFit/>
          </a:bodyPr>
          <a:lstStyle/>
          <a:p>
            <a:pPr marL="285750" indent="-285750">
              <a:buFont typeface="Arial" panose="020B0604020202020204" pitchFamily="34" charset="0"/>
              <a:buChar char="•"/>
            </a:pPr>
            <a:endParaRPr lang="es-AR" dirty="0"/>
          </a:p>
        </p:txBody>
      </p:sp>
      <mc:AlternateContent xmlns:mc="http://schemas.openxmlformats.org/markup-compatibility/2006">
        <mc:Choice xmlns:a14="http://schemas.microsoft.com/office/drawing/2010/main" Requires="a14">
          <p:sp>
            <p:nvSpPr>
              <p:cNvPr id="10" name="Content Placeholder 2"/>
              <p:cNvSpPr txBox="1">
                <a:spLocks/>
              </p:cNvSpPr>
              <p:nvPr/>
            </p:nvSpPr>
            <p:spPr>
              <a:xfrm>
                <a:off x="435292" y="1144079"/>
                <a:ext cx="11523827" cy="254434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s-AR" dirty="0" smtClean="0"/>
                  <a:t>Esta </a:t>
                </a:r>
                <a:r>
                  <a:rPr lang="es-AR" dirty="0"/>
                  <a:t>manera de inferir las probabilidades de enlaces </a:t>
                </a:r>
                <a:r>
                  <a:rPr lang="es-AR" dirty="0" smtClean="0"/>
                  <a:t>es la que se usa en “</a:t>
                </a:r>
                <a:r>
                  <a:rPr lang="es-AR" dirty="0" err="1" smtClean="0"/>
                  <a:t>variational</a:t>
                </a:r>
                <a:r>
                  <a:rPr lang="es-AR" dirty="0" smtClean="0"/>
                  <a:t> </a:t>
                </a:r>
                <a:r>
                  <a:rPr lang="es-AR" dirty="0" err="1" smtClean="0"/>
                  <a:t>autoencoders</a:t>
                </a:r>
                <a:r>
                  <a:rPr lang="es-AR" dirty="0" smtClean="0"/>
                  <a:t>”.</a:t>
                </a:r>
              </a:p>
              <a:p>
                <a:pPr marL="285750" indent="-285750">
                  <a:buFont typeface="Arial" panose="020B0604020202020204" pitchFamily="34" charset="0"/>
                  <a:buChar char="•"/>
                </a:pPr>
                <a:r>
                  <a:rPr lang="es-AR" dirty="0" smtClean="0"/>
                  <a:t>Por ejemplo, se usa en el trabajo hecho </a:t>
                </a:r>
                <a:r>
                  <a:rPr lang="es-AR" dirty="0"/>
                  <a:t>por </a:t>
                </a:r>
                <a:r>
                  <a:rPr lang="es-AR" dirty="0" err="1"/>
                  <a:t>Kipf</a:t>
                </a:r>
                <a:r>
                  <a:rPr lang="es-AR" dirty="0"/>
                  <a:t> y </a:t>
                </a:r>
                <a:r>
                  <a:rPr lang="es-AR" dirty="0" err="1"/>
                  <a:t>Welling</a:t>
                </a:r>
                <a:r>
                  <a:rPr lang="es-AR" dirty="0"/>
                  <a:t> </a:t>
                </a:r>
                <a:r>
                  <a:rPr lang="es-AR" dirty="0" smtClean="0"/>
                  <a:t>en </a:t>
                </a:r>
                <a:r>
                  <a:rPr lang="es-AR" b="1" dirty="0" err="1" smtClean="0"/>
                  <a:t>Variational</a:t>
                </a:r>
                <a:r>
                  <a:rPr lang="es-AR" b="1" dirty="0" smtClean="0"/>
                  <a:t> </a:t>
                </a:r>
                <a:r>
                  <a:rPr lang="es-AR" b="1" dirty="0" err="1"/>
                  <a:t>Graph</a:t>
                </a:r>
                <a:r>
                  <a:rPr lang="es-AR" b="1" dirty="0"/>
                  <a:t> </a:t>
                </a:r>
                <a:r>
                  <a:rPr lang="es-AR" b="1" dirty="0" smtClean="0"/>
                  <a:t>Auto-</a:t>
                </a:r>
                <a:r>
                  <a:rPr lang="es-AR" b="1" dirty="0" err="1" smtClean="0"/>
                  <a:t>Encoders</a:t>
                </a:r>
                <a:r>
                  <a:rPr lang="es-AR" b="1" dirty="0" smtClean="0"/>
                  <a:t> </a:t>
                </a:r>
                <a:r>
                  <a:rPr lang="es-AR" dirty="0" smtClean="0"/>
                  <a:t>(2016). En particular:</a:t>
                </a:r>
              </a:p>
              <a:p>
                <a:pPr marL="578358" lvl="1"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i="1">
                            <a:latin typeface="Cambria Math" panose="02040503050406030204" pitchFamily="18" charset="0"/>
                          </a:rPr>
                          <m:t>=1|</m:t>
                        </m:r>
                        <m:sSub>
                          <m:sSubPr>
                            <m:ctrlPr>
                              <a:rPr lang="en-US" i="1" smtClean="0">
                                <a:latin typeface="Cambria Math" panose="02040503050406030204" pitchFamily="18" charset="0"/>
                              </a:rPr>
                            </m:ctrlPr>
                          </m:sSubPr>
                          <m:e>
                            <m:r>
                              <a:rPr lang="en-US" b="1" i="1" smtClean="0">
                                <a:latin typeface="Cambria Math" panose="02040503050406030204" pitchFamily="18" charset="0"/>
                              </a:rPr>
                              <m:t>𝒛</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𝒛</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rPr>
                                </m:ctrlPr>
                              </m:sSubPr>
                              <m:e>
                                <m:r>
                                  <a:rPr lang="en-US" b="1" i="1">
                                    <a:latin typeface="Cambria Math" panose="02040503050406030204" pitchFamily="18" charset="0"/>
                                  </a:rPr>
                                  <m:t>𝒛</m:t>
                                </m:r>
                              </m:e>
                              <m:sub>
                                <m:r>
                                  <a:rPr lang="en-US" i="1">
                                    <a:latin typeface="Cambria Math" panose="02040503050406030204" pitchFamily="18" charset="0"/>
                                  </a:rPr>
                                  <m:t>𝑖</m:t>
                                </m:r>
                              </m:sub>
                            </m:sSub>
                          </m:e>
                          <m:sup>
                            <m:r>
                              <a:rPr lang="en-US" i="1">
                                <a:latin typeface="Cambria Math" panose="02040503050406030204" pitchFamily="18" charset="0"/>
                                <a:ea typeface="Cambria Math" panose="02040503050406030204" pitchFamily="18" charset="0"/>
                              </a:rPr>
                              <m:t>⊤</m:t>
                            </m:r>
                          </m:sup>
                        </m:sSup>
                        <m:sSub>
                          <m:sSubPr>
                            <m:ctrlPr>
                              <a:rPr lang="en-US" i="1">
                                <a:latin typeface="Cambria Math" panose="02040503050406030204" pitchFamily="18" charset="0"/>
                              </a:rPr>
                            </m:ctrlPr>
                          </m:sSubPr>
                          <m:e>
                            <m:r>
                              <a:rPr lang="en-US" b="1" i="1">
                                <a:latin typeface="Cambria Math" panose="02040503050406030204" pitchFamily="18" charset="0"/>
                              </a:rPr>
                              <m:t>𝒛</m:t>
                            </m:r>
                          </m:e>
                          <m:sub>
                            <m:r>
                              <a:rPr lang="en-US" b="0" i="1" smtClean="0">
                                <a:latin typeface="Cambria Math" panose="02040503050406030204" pitchFamily="18" charset="0"/>
                              </a:rPr>
                              <m:t>𝑗</m:t>
                            </m:r>
                          </m:sub>
                        </m:sSub>
                      </m:e>
                    </m:d>
                  </m:oMath>
                </a14:m>
                <a:r>
                  <a:rPr lang="es-AR" dirty="0" smtClean="0"/>
                  <a:t> </a:t>
                </a:r>
              </a:p>
              <a:p>
                <a:pPr marL="578358" lvl="1" indent="-285750">
                  <a:buFont typeface="Arial" panose="020B0604020202020204" pitchFamily="34" charset="0"/>
                  <a:buChar char="•"/>
                </a:pPr>
                <a:r>
                  <a:rPr lang="es-AR" dirty="0" smtClean="0"/>
                  <a:t>Con </a:t>
                </a:r>
                <a14:m>
                  <m:oMath xmlns:m="http://schemas.openxmlformats.org/officeDocument/2006/math">
                    <m:r>
                      <a:rPr lang="en-US" i="1">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m:t>
                        </m:r>
                      </m:e>
                    </m:d>
                  </m:oMath>
                </a14:m>
                <a:r>
                  <a:rPr lang="es-AR" dirty="0" smtClean="0"/>
                  <a:t> la </a:t>
                </a:r>
                <a:r>
                  <a:rPr lang="es-AR" dirty="0" err="1" smtClean="0"/>
                  <a:t>sigmoide</a:t>
                </a:r>
                <a:r>
                  <a:rPr lang="es-AR" dirty="0" smtClean="0"/>
                  <a:t> logística estándar.</a:t>
                </a:r>
                <a:endParaRPr lang="es-AR" dirty="0"/>
              </a:p>
              <a:p>
                <a:pPr marL="578358" lvl="1" indent="-285750">
                  <a:buFont typeface="Arial" panose="020B0604020202020204" pitchFamily="34" charset="0"/>
                  <a:buChar char="•"/>
                </a:pPr>
                <a:r>
                  <a:rPr lang="es-AR" dirty="0" smtClean="0"/>
                  <a:t>Cuanto más parecidos son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𝒛</m:t>
                        </m:r>
                      </m:e>
                      <m:sub>
                        <m:r>
                          <a:rPr lang="en-US" i="1">
                            <a:latin typeface="Cambria Math" panose="02040503050406030204" pitchFamily="18" charset="0"/>
                          </a:rPr>
                          <m:t>𝑖</m:t>
                        </m:r>
                      </m:sub>
                    </m:sSub>
                  </m:oMath>
                </a14:m>
                <a:r>
                  <a:rPr lang="es-AR" dirty="0" smtClean="0"/>
                  <a:t> y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𝒛</m:t>
                        </m:r>
                      </m:e>
                      <m:sub>
                        <m:r>
                          <a:rPr lang="es-AR" b="0" i="1" smtClean="0">
                            <a:latin typeface="Cambria Math" panose="02040503050406030204" pitchFamily="18" charset="0"/>
                          </a:rPr>
                          <m:t>𝑗</m:t>
                        </m:r>
                      </m:sub>
                    </m:sSub>
                  </m:oMath>
                </a14:m>
                <a:r>
                  <a:rPr lang="es-AR" dirty="0" smtClean="0"/>
                  <a:t>, más grande </a:t>
                </a:r>
                <a14:m>
                  <m:oMath xmlns:m="http://schemas.openxmlformats.org/officeDocument/2006/math">
                    <m:r>
                      <a:rPr lang="en-US" i="1">
                        <a:latin typeface="Cambria Math" panose="02040503050406030204" pitchFamily="18" charset="0"/>
                      </a:rPr>
                      <m:t>𝑝</m:t>
                    </m:r>
                  </m:oMath>
                </a14:m>
                <a:r>
                  <a:rPr lang="es-AR" dirty="0" smtClean="0"/>
                  <a:t>.</a:t>
                </a:r>
                <a:endParaRPr lang="es-AR" dirty="0"/>
              </a:p>
              <a:p>
                <a:pPr marL="285750" indent="-285750">
                  <a:buFont typeface="Arial" panose="020B0604020202020204" pitchFamily="34" charset="0"/>
                  <a:buChar char="•"/>
                </a:pPr>
                <a:endParaRPr lang="es-AR" dirty="0"/>
              </a:p>
            </p:txBody>
          </p:sp>
        </mc:Choice>
        <mc:Fallback>
          <p:sp>
            <p:nvSpPr>
              <p:cNvPr id="10" name="Content Placeholder 2"/>
              <p:cNvSpPr txBox="1">
                <a:spLocks noRot="1" noChangeAspect="1" noMove="1" noResize="1" noEditPoints="1" noAdjustHandles="1" noChangeArrowheads="1" noChangeShapeType="1" noTextEdit="1"/>
              </p:cNvSpPr>
              <p:nvPr/>
            </p:nvSpPr>
            <p:spPr>
              <a:xfrm>
                <a:off x="435292" y="1144079"/>
                <a:ext cx="11523827" cy="2544343"/>
              </a:xfrm>
              <a:prstGeom prst="rect">
                <a:avLst/>
              </a:prstGeom>
              <a:blipFill>
                <a:blip r:embed="rId2"/>
                <a:stretch>
                  <a:fillRect l="-1269" t="-2638"/>
                </a:stretch>
              </a:blipFill>
            </p:spPr>
            <p:txBody>
              <a:bodyPr/>
              <a:lstStyle/>
              <a:p>
                <a:r>
                  <a:rPr lang="es-AR">
                    <a:noFill/>
                  </a:rPr>
                  <a:t> </a:t>
                </a:r>
              </a:p>
            </p:txBody>
          </p:sp>
        </mc:Fallback>
      </mc:AlternateContent>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300" y="2082136"/>
            <a:ext cx="4818858" cy="3212572"/>
          </a:xfrm>
          <a:prstGeom prst="rect">
            <a:avLst/>
          </a:prstGeom>
        </p:spPr>
      </p:pic>
      <p:cxnSp>
        <p:nvCxnSpPr>
          <p:cNvPr id="12" name="Straight Arrow Connector 11"/>
          <p:cNvCxnSpPr/>
          <p:nvPr/>
        </p:nvCxnSpPr>
        <p:spPr>
          <a:xfrm>
            <a:off x="5003515" y="2722652"/>
            <a:ext cx="2630184" cy="821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824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Embeddings</a:t>
            </a:r>
            <a:r>
              <a:rPr lang="es-AR" sz="3600" dirty="0" smtClean="0"/>
              <a:t> de </a:t>
            </a:r>
            <a:r>
              <a:rPr lang="es-AR" sz="3600" dirty="0" err="1" smtClean="0"/>
              <a:t>GNNs</a:t>
            </a:r>
            <a:endParaRPr lang="es-AR"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0" y="1023573"/>
            <a:ext cx="10058400" cy="5118212"/>
          </a:xfrm>
          <a:prstGeom prst="rect">
            <a:avLst/>
          </a:prstGeom>
        </p:spPr>
      </p:pic>
    </p:spTree>
    <p:extLst>
      <p:ext uri="{BB962C8B-B14F-4D97-AF65-F5344CB8AC3E}">
        <p14:creationId xmlns:p14="http://schemas.microsoft.com/office/powerpoint/2010/main" val="39690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Embeddings</a:t>
            </a:r>
            <a:r>
              <a:rPr lang="es-AR" sz="3600" dirty="0" smtClean="0"/>
              <a:t> de </a:t>
            </a:r>
            <a:r>
              <a:rPr lang="es-AR" sz="3600" dirty="0" err="1" smtClean="0"/>
              <a:t>GNNs</a:t>
            </a:r>
            <a:endParaRPr lang="es-AR" sz="3600" dirty="0"/>
          </a:p>
        </p:txBody>
      </p:sp>
      <p:sp>
        <p:nvSpPr>
          <p:cNvPr id="10" name="Content Placeholder 2"/>
          <p:cNvSpPr txBox="1">
            <a:spLocks/>
          </p:cNvSpPr>
          <p:nvPr/>
        </p:nvSpPr>
        <p:spPr>
          <a:xfrm>
            <a:off x="435292" y="1215002"/>
            <a:ext cx="11335657" cy="438441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t> Dado </a:t>
            </a:r>
            <a:r>
              <a:rPr lang="es-AR" sz="2400" dirty="0"/>
              <a:t>que las redes PS están mejor descriptas con el espacio hiperbólico, se quiere ver si podemos seguir trabajando en este espacio</a:t>
            </a:r>
            <a:r>
              <a:rPr lang="es-AR" sz="2400" dirty="0" smtClean="0"/>
              <a:t>. </a:t>
            </a:r>
            <a:endParaRPr lang="es-AR" sz="2400" dirty="0" smtClean="0"/>
          </a:p>
          <a:p>
            <a:pPr lvl="1" algn="just">
              <a:buFont typeface="Arial" panose="020B0604020202020204" pitchFamily="34" charset="0"/>
              <a:buChar char="•"/>
            </a:pPr>
            <a:r>
              <a:rPr lang="en-US" sz="2000" dirty="0" smtClean="0"/>
              <a:t>“As</a:t>
            </a:r>
            <a:r>
              <a:rPr lang="en-US" sz="2000" dirty="0"/>
              <a:t>, unlike Euclidean space, in hyperbolic space even infinite </a:t>
            </a:r>
            <a:r>
              <a:rPr lang="en-US" sz="2000" dirty="0" smtClean="0"/>
              <a:t>trees have </a:t>
            </a:r>
            <a:r>
              <a:rPr lang="en-US" sz="2000" dirty="0"/>
              <a:t>nearly isometric embeddings, it has been successfully used </a:t>
            </a:r>
            <a:r>
              <a:rPr lang="en-US" sz="2000" dirty="0" smtClean="0"/>
              <a:t>to model </a:t>
            </a:r>
            <a:r>
              <a:rPr lang="en-US" sz="2000" dirty="0"/>
              <a:t>complex networks with hierarchical structure, </a:t>
            </a:r>
            <a:r>
              <a:rPr lang="en-US" sz="2000" dirty="0" smtClean="0"/>
              <a:t>power-law degree </a:t>
            </a:r>
            <a:r>
              <a:rPr lang="en-US" sz="2000" dirty="0"/>
              <a:t>distributions and high </a:t>
            </a:r>
            <a:r>
              <a:rPr lang="en-US" sz="2000" dirty="0" smtClean="0"/>
              <a:t>clustering.” (</a:t>
            </a:r>
            <a:r>
              <a:rPr lang="es-AR" dirty="0"/>
              <a:t>Chamberlain </a:t>
            </a:r>
            <a:r>
              <a:rPr lang="es-AR" dirty="0" smtClean="0"/>
              <a:t>2017</a:t>
            </a:r>
            <a:r>
              <a:rPr lang="es-AR" dirty="0" smtClean="0"/>
              <a:t>)</a:t>
            </a:r>
          </a:p>
          <a:p>
            <a:pPr lvl="1" algn="just">
              <a:buFont typeface="Arial" panose="020B0604020202020204" pitchFamily="34" charset="0"/>
              <a:buChar char="•"/>
            </a:pPr>
            <a:r>
              <a:rPr lang="es-AR" sz="2000" dirty="0" smtClean="0"/>
              <a:t>En este último trabajo, Chamberlain et al. usan el espacio hiperbólico como espacio latente de un algoritmo basado en redes neuronales (no exactamente </a:t>
            </a:r>
            <a:r>
              <a:rPr lang="es-AR" sz="2000" dirty="0" err="1" smtClean="0"/>
              <a:t>GNN’s</a:t>
            </a:r>
            <a:r>
              <a:rPr lang="es-AR" sz="2000" dirty="0" smtClean="0"/>
              <a:t>…), con buenos resultados.</a:t>
            </a:r>
            <a:endParaRPr lang="en-US" sz="2200" dirty="0"/>
          </a:p>
          <a:p>
            <a:pPr lvl="1" algn="just">
              <a:buFont typeface="Arial" panose="020B0604020202020204" pitchFamily="34" charset="0"/>
              <a:buChar char="•"/>
            </a:pPr>
            <a:endParaRPr lang="es-AR" sz="2200" b="1" i="1" dirty="0"/>
          </a:p>
          <a:p>
            <a:pPr lvl="1" algn="just">
              <a:buFont typeface="Arial" panose="020B0604020202020204" pitchFamily="34" charset="0"/>
              <a:buChar char="•"/>
            </a:pPr>
            <a:endParaRPr lang="es-AR" sz="2200" dirty="0" smtClean="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2423039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89686"/>
            <a:ext cx="10058400" cy="847674"/>
          </a:xfrm>
        </p:spPr>
        <p:txBody>
          <a:bodyPr/>
          <a:lstStyle/>
          <a:p>
            <a:r>
              <a:rPr lang="es-AR" dirty="0" smtClean="0"/>
              <a:t>Panorama general</a:t>
            </a:r>
            <a:endParaRPr lang="es-AR" dirty="0"/>
          </a:p>
        </p:txBody>
      </p:sp>
      <p:sp>
        <p:nvSpPr>
          <p:cNvPr id="4" name="Content Placeholder 2"/>
          <p:cNvSpPr>
            <a:spLocks noGrp="1"/>
          </p:cNvSpPr>
          <p:nvPr>
            <p:ph idx="1"/>
          </p:nvPr>
        </p:nvSpPr>
        <p:spPr>
          <a:xfrm>
            <a:off x="1097280" y="1913066"/>
            <a:ext cx="10058400" cy="3031869"/>
          </a:xfrm>
        </p:spPr>
        <p:txBody>
          <a:bodyPr>
            <a:noAutofit/>
          </a:bodyPr>
          <a:lstStyle/>
          <a:p>
            <a:pPr algn="just">
              <a:lnSpc>
                <a:spcPct val="200000"/>
              </a:lnSpc>
              <a:buFont typeface="Arial" panose="020B0604020202020204" pitchFamily="34" charset="0"/>
              <a:buChar char="•"/>
            </a:pPr>
            <a:r>
              <a:rPr lang="es-AR" sz="2800" dirty="0" smtClean="0">
                <a:latin typeface="CMU Serif" panose="02000603000000000000" pitchFamily="2" charset="0"/>
                <a:ea typeface="CMU Serif" panose="02000603000000000000" pitchFamily="2" charset="0"/>
                <a:cs typeface="CMU Serif" panose="02000603000000000000" pitchFamily="2" charset="0"/>
              </a:rPr>
              <a:t> Parte I: </a:t>
            </a:r>
            <a:r>
              <a:rPr lang="es-AR" sz="2800" dirty="0" err="1" smtClean="0">
                <a:latin typeface="CMU Serif" panose="02000603000000000000" pitchFamily="2" charset="0"/>
                <a:ea typeface="CMU Serif" panose="02000603000000000000" pitchFamily="2" charset="0"/>
                <a:cs typeface="CMU Serif" panose="02000603000000000000" pitchFamily="2" charset="0"/>
              </a:rPr>
              <a:t>Recap</a:t>
            </a:r>
            <a:r>
              <a:rPr lang="es-AR" sz="2800" dirty="0" smtClean="0">
                <a:latin typeface="CMU Serif" panose="02000603000000000000" pitchFamily="2" charset="0"/>
                <a:ea typeface="CMU Serif" panose="02000603000000000000" pitchFamily="2" charset="0"/>
                <a:cs typeface="CMU Serif" panose="02000603000000000000" pitchFamily="2" charset="0"/>
              </a:rPr>
              <a:t> del trabajo del año pasado</a:t>
            </a:r>
          </a:p>
          <a:p>
            <a:pPr algn="just">
              <a:lnSpc>
                <a:spcPct val="200000"/>
              </a:lnSpc>
              <a:buFont typeface="Arial" panose="020B0604020202020204" pitchFamily="34" charset="0"/>
              <a:buChar char="•"/>
            </a:pPr>
            <a:r>
              <a:rPr lang="es-AR" sz="2800" dirty="0">
                <a:latin typeface="CMU Serif" panose="02000603000000000000" pitchFamily="2" charset="0"/>
                <a:ea typeface="CMU Serif" panose="02000603000000000000" pitchFamily="2" charset="0"/>
                <a:cs typeface="CMU Serif" panose="02000603000000000000" pitchFamily="2" charset="0"/>
              </a:rPr>
              <a:t> </a:t>
            </a:r>
            <a:r>
              <a:rPr lang="es-AR" sz="2800" dirty="0" smtClean="0">
                <a:latin typeface="CMU Serif" panose="02000603000000000000" pitchFamily="2" charset="0"/>
                <a:ea typeface="CMU Serif" panose="02000603000000000000" pitchFamily="2" charset="0"/>
                <a:cs typeface="CMU Serif" panose="02000603000000000000" pitchFamily="2" charset="0"/>
              </a:rPr>
              <a:t>Parte II: </a:t>
            </a:r>
            <a:r>
              <a:rPr lang="es-AR" sz="2800" dirty="0" err="1" smtClean="0">
                <a:latin typeface="CMU Serif" panose="02000603000000000000" pitchFamily="2" charset="0"/>
                <a:ea typeface="CMU Serif" panose="02000603000000000000" pitchFamily="2" charset="0"/>
                <a:cs typeface="CMU Serif" panose="02000603000000000000" pitchFamily="2" charset="0"/>
              </a:rPr>
              <a:t>Graph</a:t>
            </a:r>
            <a:r>
              <a:rPr lang="es-AR" sz="2800" dirty="0" smtClean="0">
                <a:latin typeface="CMU Serif" panose="02000603000000000000" pitchFamily="2" charset="0"/>
                <a:ea typeface="CMU Serif" panose="02000603000000000000" pitchFamily="2" charset="0"/>
                <a:cs typeface="CMU Serif" panose="02000603000000000000" pitchFamily="2" charset="0"/>
              </a:rPr>
              <a:t> Neural Networks (</a:t>
            </a:r>
            <a:r>
              <a:rPr lang="es-AR" sz="2800" dirty="0" err="1" smtClean="0">
                <a:latin typeface="CMU Serif" panose="02000603000000000000" pitchFamily="2" charset="0"/>
                <a:ea typeface="CMU Serif" panose="02000603000000000000" pitchFamily="2" charset="0"/>
                <a:cs typeface="CMU Serif" panose="02000603000000000000" pitchFamily="2" charset="0"/>
              </a:rPr>
              <a:t>GNN’s</a:t>
            </a:r>
            <a:r>
              <a:rPr lang="es-AR" sz="2800" dirty="0" smtClean="0">
                <a:latin typeface="CMU Serif" panose="02000603000000000000" pitchFamily="2" charset="0"/>
                <a:ea typeface="CMU Serif" panose="02000603000000000000" pitchFamily="2" charset="0"/>
                <a:cs typeface="CMU Serif" panose="02000603000000000000" pitchFamily="2" charset="0"/>
              </a:rPr>
              <a:t>)</a:t>
            </a:r>
          </a:p>
          <a:p>
            <a:pPr algn="just">
              <a:lnSpc>
                <a:spcPct val="200000"/>
              </a:lnSpc>
              <a:buFont typeface="Arial" panose="020B0604020202020204" pitchFamily="34" charset="0"/>
              <a:buChar char="•"/>
            </a:pPr>
            <a:r>
              <a:rPr lang="es-AR" sz="2800" dirty="0">
                <a:latin typeface="CMU Serif" panose="02000603000000000000" pitchFamily="2" charset="0"/>
                <a:ea typeface="CMU Serif" panose="02000603000000000000" pitchFamily="2" charset="0"/>
                <a:cs typeface="CMU Serif" panose="02000603000000000000" pitchFamily="2" charset="0"/>
              </a:rPr>
              <a:t> </a:t>
            </a:r>
            <a:r>
              <a:rPr lang="es-AR" sz="2800" dirty="0" smtClean="0">
                <a:latin typeface="CMU Serif" panose="02000603000000000000" pitchFamily="2" charset="0"/>
                <a:ea typeface="CMU Serif" panose="02000603000000000000" pitchFamily="2" charset="0"/>
                <a:cs typeface="CMU Serif" panose="02000603000000000000" pitchFamily="2" charset="0"/>
              </a:rPr>
              <a:t>Parte III: Atando </a:t>
            </a:r>
            <a:r>
              <a:rPr lang="es-AR" sz="2800" dirty="0" err="1" smtClean="0">
                <a:latin typeface="CMU Serif" panose="02000603000000000000" pitchFamily="2" charset="0"/>
                <a:ea typeface="CMU Serif" panose="02000603000000000000" pitchFamily="2" charset="0"/>
                <a:cs typeface="CMU Serif" panose="02000603000000000000" pitchFamily="2" charset="0"/>
              </a:rPr>
              <a:t>GNN’s</a:t>
            </a:r>
            <a:r>
              <a:rPr lang="es-AR" sz="2800" dirty="0" smtClean="0">
                <a:latin typeface="CMU Serif" panose="02000603000000000000" pitchFamily="2" charset="0"/>
                <a:ea typeface="CMU Serif" panose="02000603000000000000" pitchFamily="2" charset="0"/>
                <a:cs typeface="CMU Serif" panose="02000603000000000000" pitchFamily="2" charset="0"/>
              </a:rPr>
              <a:t> con el trabajo del año pasado</a:t>
            </a:r>
          </a:p>
          <a:p>
            <a:pPr algn="just">
              <a:lnSpc>
                <a:spcPct val="200000"/>
              </a:lnSpc>
              <a:buFont typeface="Arial" panose="020B0604020202020204" pitchFamily="34" charset="0"/>
              <a:buChar char="•"/>
            </a:pPr>
            <a:r>
              <a:rPr lang="es-AR" sz="2800" dirty="0" smtClean="0">
                <a:latin typeface="CMU Serif" panose="02000603000000000000" pitchFamily="2" charset="0"/>
                <a:ea typeface="CMU Serif" panose="02000603000000000000" pitchFamily="2" charset="0"/>
                <a:cs typeface="CMU Serif" panose="02000603000000000000" pitchFamily="2" charset="0"/>
              </a:rPr>
              <a:t>Parte IV: ¿Un futuro distinto?</a:t>
            </a:r>
          </a:p>
        </p:txBody>
      </p:sp>
    </p:spTree>
    <p:extLst>
      <p:ext uri="{BB962C8B-B14F-4D97-AF65-F5344CB8AC3E}">
        <p14:creationId xmlns:p14="http://schemas.microsoft.com/office/powerpoint/2010/main" val="570374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Parte I</a:t>
            </a:r>
            <a:endParaRPr lang="es-AR" dirty="0"/>
          </a:p>
        </p:txBody>
      </p:sp>
      <p:sp>
        <p:nvSpPr>
          <p:cNvPr id="3" name="Content Placeholder 2"/>
          <p:cNvSpPr>
            <a:spLocks noGrp="1"/>
          </p:cNvSpPr>
          <p:nvPr>
            <p:ph idx="1"/>
          </p:nvPr>
        </p:nvSpPr>
        <p:spPr/>
        <p:txBody>
          <a:bodyPr>
            <a:normAutofit/>
          </a:bodyPr>
          <a:lstStyle/>
          <a:p>
            <a:pPr lvl="1">
              <a:lnSpc>
                <a:spcPct val="250000"/>
              </a:lnSpc>
            </a:pPr>
            <a:r>
              <a:rPr lang="es-AR" sz="2800" dirty="0"/>
              <a:t>Modelos de </a:t>
            </a:r>
            <a:r>
              <a:rPr lang="es-AR" sz="2800" dirty="0" smtClean="0"/>
              <a:t>redes (Popularidad-</a:t>
            </a:r>
            <a:r>
              <a:rPr lang="es-AR" sz="2800" dirty="0" err="1" smtClean="0"/>
              <a:t>Similaridad</a:t>
            </a:r>
            <a:r>
              <a:rPr lang="es-AR" sz="2800" dirty="0" smtClean="0"/>
              <a:t>)</a:t>
            </a:r>
          </a:p>
          <a:p>
            <a:pPr lvl="1">
              <a:lnSpc>
                <a:spcPct val="250000"/>
              </a:lnSpc>
            </a:pPr>
            <a:r>
              <a:rPr lang="es-AR" sz="2800" dirty="0" err="1" smtClean="0"/>
              <a:t>Embeddings</a:t>
            </a:r>
            <a:r>
              <a:rPr lang="es-AR" sz="2800" dirty="0"/>
              <a:t> </a:t>
            </a:r>
            <a:r>
              <a:rPr lang="es-AR" sz="2800" dirty="0" smtClean="0"/>
              <a:t>→ Predicción de enlaces</a:t>
            </a:r>
          </a:p>
          <a:p>
            <a:pPr lvl="1">
              <a:lnSpc>
                <a:spcPct val="250000"/>
              </a:lnSpc>
            </a:pPr>
            <a:r>
              <a:rPr lang="es-AR" sz="2800" dirty="0" err="1" smtClean="0"/>
              <a:t>Laplacian</a:t>
            </a:r>
            <a:r>
              <a:rPr lang="es-AR" sz="2800" dirty="0" smtClean="0"/>
              <a:t> </a:t>
            </a:r>
            <a:r>
              <a:rPr lang="es-AR" sz="2800" dirty="0" err="1" smtClean="0"/>
              <a:t>Eigenmaps</a:t>
            </a:r>
            <a:r>
              <a:rPr lang="es-AR" sz="2800" dirty="0" smtClean="0"/>
              <a:t>/</a:t>
            </a:r>
            <a:r>
              <a:rPr lang="es-AR" sz="2800" dirty="0" err="1" smtClean="0"/>
              <a:t>LaBNE</a:t>
            </a:r>
            <a:endParaRPr lang="es-AR" sz="2800" dirty="0"/>
          </a:p>
        </p:txBody>
      </p:sp>
    </p:spTree>
    <p:extLst>
      <p:ext uri="{BB962C8B-B14F-4D97-AF65-F5344CB8AC3E}">
        <p14:creationId xmlns:p14="http://schemas.microsoft.com/office/powerpoint/2010/main" val="3795751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Title 1"/>
              <p:cNvSpPr txBox="1">
                <a:spLocks/>
              </p:cNvSpPr>
              <p:nvPr/>
            </p:nvSpPr>
            <p:spPr>
              <a:xfrm>
                <a:off x="435292" y="429194"/>
                <a:ext cx="10814910"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smtClean="0"/>
                  <a:t>Modelos de redes/Popularidad-</a:t>
                </a:r>
                <a:r>
                  <a:rPr lang="es-AR" sz="3600" dirty="0" err="1" smtClean="0"/>
                  <a:t>Similaridad</a:t>
                </a:r>
                <a:r>
                  <a:rPr lang="es-AR" sz="3600" dirty="0" smtClean="0"/>
                  <a:t>/</a:t>
                </a:r>
                <a14:m>
                  <m:oMath xmlns:m="http://schemas.openxmlformats.org/officeDocument/2006/math">
                    <m:sSup>
                      <m:sSupPr>
                        <m:ctrlPr>
                          <a:rPr lang="es-AR" sz="3600" i="1">
                            <a:latin typeface="Cambria Math" panose="02040503050406030204" pitchFamily="18" charset="0"/>
                            <a:ea typeface="CMU Serif" panose="02000603000000000000" pitchFamily="2" charset="0"/>
                            <a:cs typeface="CMU Serif" panose="02000603000000000000" pitchFamily="2" charset="0"/>
                          </a:rPr>
                        </m:ctrlPr>
                      </m:sSupPr>
                      <m:e>
                        <m:r>
                          <a:rPr lang="es-AR" sz="3600" i="1">
                            <a:latin typeface="Cambria Math" panose="02040503050406030204" pitchFamily="18" charset="0"/>
                            <a:ea typeface="CMU Serif" panose="02000603000000000000" pitchFamily="2" charset="0"/>
                            <a:cs typeface="CMU Serif" panose="02000603000000000000" pitchFamily="2" charset="0"/>
                          </a:rPr>
                          <m:t>ℍ</m:t>
                        </m:r>
                      </m:e>
                      <m:sup>
                        <m:r>
                          <a:rPr lang="es-AR" sz="3600" i="1">
                            <a:latin typeface="Cambria Math" panose="02040503050406030204" pitchFamily="18" charset="0"/>
                            <a:ea typeface="CMU Serif" panose="02000603000000000000" pitchFamily="2" charset="0"/>
                            <a:cs typeface="CMU Serif" panose="02000603000000000000" pitchFamily="2" charset="0"/>
                          </a:rPr>
                          <m:t>2</m:t>
                        </m:r>
                      </m:sup>
                    </m:sSup>
                  </m:oMath>
                </a14:m>
                <a:endParaRPr lang="es-AR" sz="3600" dirty="0"/>
              </a:p>
            </p:txBody>
          </p:sp>
        </mc:Choice>
        <mc:Fallback xmlns="">
          <p:sp>
            <p:nvSpPr>
              <p:cNvPr id="25" name="Title 1"/>
              <p:cNvSpPr txBox="1">
                <a:spLocks noRot="1" noChangeAspect="1" noMove="1" noResize="1" noEditPoints="1" noAdjustHandles="1" noChangeArrowheads="1" noChangeShapeType="1" noTextEdit="1"/>
              </p:cNvSpPr>
              <p:nvPr/>
            </p:nvSpPr>
            <p:spPr>
              <a:xfrm>
                <a:off x="435292" y="429194"/>
                <a:ext cx="10814910" cy="594379"/>
              </a:xfrm>
              <a:prstGeom prst="rect">
                <a:avLst/>
              </a:prstGeom>
              <a:blipFill>
                <a:blip r:embed="rId2"/>
                <a:stretch>
                  <a:fillRect l="-1690" t="-22449" b="-38776"/>
                </a:stretch>
              </a:blipFill>
            </p:spPr>
            <p:txBody>
              <a:bodyPr/>
              <a:lstStyle/>
              <a:p>
                <a:r>
                  <a:rPr lang="es-AR">
                    <a:noFill/>
                  </a:rPr>
                  <a:t> </a:t>
                </a:r>
              </a:p>
            </p:txBody>
          </p:sp>
        </mc:Fallback>
      </mc:AlternateContent>
      <p:sp>
        <p:nvSpPr>
          <p:cNvPr id="22" name="Content Placeholder 2"/>
          <p:cNvSpPr txBox="1">
            <a:spLocks/>
          </p:cNvSpPr>
          <p:nvPr/>
        </p:nvSpPr>
        <p:spPr>
          <a:xfrm>
            <a:off x="428172" y="1253448"/>
            <a:ext cx="11335657" cy="146920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Modelos matemáticos que describen el crecimiento y/o características de ciertas redes.</a:t>
            </a:r>
          </a:p>
          <a:p>
            <a:pPr algn="just">
              <a:buFont typeface="Arial" panose="020B0604020202020204" pitchFamily="34" charset="0"/>
              <a:buChar char="•"/>
            </a:pPr>
            <a:r>
              <a:rPr lang="es-AR" sz="2400" dirty="0">
                <a:latin typeface="CMU Serif" panose="02000603000000000000" pitchFamily="2" charset="0"/>
                <a:ea typeface="CMU Serif" panose="02000603000000000000" pitchFamily="2" charset="0"/>
                <a:cs typeface="CMU Serif" panose="02000603000000000000" pitchFamily="2" charset="0"/>
              </a:rPr>
              <a:t> </a:t>
            </a:r>
            <a:r>
              <a:rPr lang="es-AR" sz="2400" dirty="0" smtClean="0">
                <a:latin typeface="CMU Serif" panose="02000603000000000000" pitchFamily="2" charset="0"/>
                <a:ea typeface="CMU Serif" panose="02000603000000000000" pitchFamily="2" charset="0"/>
                <a:cs typeface="CMU Serif" panose="02000603000000000000" pitchFamily="2" charset="0"/>
              </a:rPr>
              <a:t>Variables </a:t>
            </a:r>
            <a:r>
              <a:rPr lang="es-AR" sz="2400" dirty="0">
                <a:latin typeface="CMU Serif" panose="02000603000000000000" pitchFamily="2" charset="0"/>
                <a:ea typeface="CMU Serif" panose="02000603000000000000" pitchFamily="2" charset="0"/>
                <a:cs typeface="CMU Serif" panose="02000603000000000000" pitchFamily="2" charset="0"/>
              </a:rPr>
              <a:t>y parámetros </a:t>
            </a:r>
            <a:r>
              <a:rPr lang="es-AR" sz="2400" dirty="0" smtClean="0">
                <a:latin typeface="CMU Serif" panose="02000603000000000000" pitchFamily="2" charset="0"/>
                <a:ea typeface="CMU Serif" panose="02000603000000000000" pitchFamily="2" charset="0"/>
                <a:cs typeface="CMU Serif" panose="02000603000000000000" pitchFamily="2" charset="0"/>
              </a:rPr>
              <a:t>determinan características topológicas de la red.</a:t>
            </a:r>
          </a:p>
          <a:p>
            <a:pPr algn="just">
              <a:buFont typeface="Arial" panose="020B0604020202020204" pitchFamily="34" charset="0"/>
              <a:buChar char="•"/>
            </a:pPr>
            <a:endParaRPr lang="es-AR" sz="2400" dirty="0">
              <a:latin typeface="CMU Serif" panose="02000603000000000000" pitchFamily="2" charset="0"/>
              <a:ea typeface="CMU Serif" panose="02000603000000000000" pitchFamily="2" charset="0"/>
              <a:cs typeface="CMU Serif" panose="02000603000000000000" pitchFamily="2" charset="0"/>
            </a:endParaRPr>
          </a:p>
          <a:p>
            <a:pPr marL="0" indent="0" algn="just">
              <a:buNone/>
            </a:pPr>
            <a:endParaRPr lang="es-AR" sz="2400" dirty="0" smtClean="0">
              <a:latin typeface="CMU Serif" panose="02000603000000000000" pitchFamily="2" charset="0"/>
              <a:ea typeface="CMU Serif" panose="02000603000000000000" pitchFamily="2" charset="0"/>
              <a:cs typeface="CMU Serif" panose="02000603000000000000" pitchFamily="2" charset="0"/>
            </a:endParaRPr>
          </a:p>
        </p:txBody>
      </p:sp>
      <p:sp>
        <p:nvSpPr>
          <p:cNvPr id="5" name="Content Placeholder 2"/>
          <p:cNvSpPr txBox="1">
            <a:spLocks/>
          </p:cNvSpPr>
          <p:nvPr/>
        </p:nvSpPr>
        <p:spPr>
          <a:xfrm>
            <a:off x="428171" y="2722651"/>
            <a:ext cx="5215495" cy="304758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Modelo de Popularidad-</a:t>
            </a:r>
            <a:r>
              <a:rPr lang="es-AR" sz="2400" dirty="0" err="1" smtClean="0">
                <a:latin typeface="CMU Serif" panose="02000603000000000000" pitchFamily="2" charset="0"/>
                <a:ea typeface="CMU Serif" panose="02000603000000000000" pitchFamily="2" charset="0"/>
                <a:cs typeface="CMU Serif" panose="02000603000000000000" pitchFamily="2" charset="0"/>
              </a:rPr>
              <a:t>Similaridad</a:t>
            </a:r>
            <a:r>
              <a:rPr lang="es-AR" sz="2400" dirty="0" smtClean="0">
                <a:latin typeface="CMU Serif" panose="02000603000000000000" pitchFamily="2" charset="0"/>
                <a:ea typeface="CMU Serif" panose="02000603000000000000" pitchFamily="2" charset="0"/>
                <a:cs typeface="CMU Serif" panose="02000603000000000000" pitchFamily="2" charset="0"/>
              </a:rPr>
              <a:t> </a:t>
            </a:r>
          </a:p>
          <a:p>
            <a:pPr lvl="1">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Propuesto </a:t>
            </a:r>
            <a:r>
              <a:rPr lang="es-AR" sz="2200" dirty="0">
                <a:latin typeface="CMU Serif" panose="02000603000000000000" pitchFamily="2" charset="0"/>
                <a:ea typeface="CMU Serif" panose="02000603000000000000" pitchFamily="2" charset="0"/>
                <a:cs typeface="CMU Serif" panose="02000603000000000000" pitchFamily="2" charset="0"/>
              </a:rPr>
              <a:t>en el 2013 por </a:t>
            </a:r>
            <a:r>
              <a:rPr lang="es-AR" sz="2200" dirty="0" err="1">
                <a:latin typeface="CMU Serif" panose="02000603000000000000" pitchFamily="2" charset="0"/>
                <a:ea typeface="CMU Serif" panose="02000603000000000000" pitchFamily="2" charset="0"/>
                <a:cs typeface="CMU Serif" panose="02000603000000000000" pitchFamily="2" charset="0"/>
              </a:rPr>
              <a:t>Papadopoulos</a:t>
            </a:r>
            <a:r>
              <a:rPr lang="es-AR" sz="2200" dirty="0">
                <a:latin typeface="CMU Serif" panose="02000603000000000000" pitchFamily="2" charset="0"/>
                <a:ea typeface="CMU Serif" panose="02000603000000000000" pitchFamily="2" charset="0"/>
                <a:cs typeface="CMU Serif" panose="02000603000000000000" pitchFamily="2" charset="0"/>
              </a:rPr>
              <a:t> et al.</a:t>
            </a:r>
          </a:p>
          <a:p>
            <a:pPr lvl="1">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Asume </a:t>
            </a:r>
            <a:r>
              <a:rPr lang="es-AR" sz="2200" dirty="0">
                <a:latin typeface="CMU Serif" panose="02000603000000000000" pitchFamily="2" charset="0"/>
                <a:ea typeface="CMU Serif" panose="02000603000000000000" pitchFamily="2" charset="0"/>
                <a:cs typeface="CMU Serif" panose="02000603000000000000" pitchFamily="2" charset="0"/>
              </a:rPr>
              <a:t>un espacio </a:t>
            </a:r>
            <a:r>
              <a:rPr lang="es-AR" sz="2200" dirty="0" smtClean="0">
                <a:latin typeface="CMU Serif" panose="02000603000000000000" pitchFamily="2" charset="0"/>
                <a:ea typeface="CMU Serif" panose="02000603000000000000" pitchFamily="2" charset="0"/>
                <a:cs typeface="CMU Serif" panose="02000603000000000000" pitchFamily="2" charset="0"/>
              </a:rPr>
              <a:t>hiperbólico</a:t>
            </a:r>
            <a:r>
              <a:rPr lang="es-AR" sz="2200" dirty="0">
                <a:latin typeface="CMU Serif" panose="02000603000000000000" pitchFamily="2" charset="0"/>
                <a:ea typeface="CMU Serif" panose="02000603000000000000" pitchFamily="2" charset="0"/>
                <a:cs typeface="CMU Serif" panose="02000603000000000000" pitchFamily="2" charset="0"/>
              </a:rPr>
              <a:t>.</a:t>
            </a:r>
          </a:p>
          <a:p>
            <a:pPr lvl="1">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Genera redes libres de escala y con </a:t>
            </a:r>
            <a:r>
              <a:rPr lang="es-AR" sz="2200" dirty="0" err="1" smtClean="0">
                <a:latin typeface="CMU Serif" panose="02000603000000000000" pitchFamily="2" charset="0"/>
                <a:ea typeface="CMU Serif" panose="02000603000000000000" pitchFamily="2" charset="0"/>
                <a:cs typeface="CMU Serif" panose="02000603000000000000" pitchFamily="2" charset="0"/>
              </a:rPr>
              <a:t>clustering</a:t>
            </a:r>
            <a:r>
              <a:rPr lang="es-AR" sz="2200" dirty="0" smtClean="0">
                <a:latin typeface="CMU Serif" panose="02000603000000000000" pitchFamily="2" charset="0"/>
                <a:ea typeface="CMU Serif" panose="02000603000000000000" pitchFamily="2" charset="0"/>
                <a:cs typeface="CMU Serif" panose="02000603000000000000" pitchFamily="2" charset="0"/>
              </a:rPr>
              <a:t> fuerte. </a:t>
            </a:r>
          </a:p>
          <a:p>
            <a:pPr lvl="1">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Describe </a:t>
            </a:r>
            <a:r>
              <a:rPr lang="es-AR" sz="2200" dirty="0">
                <a:latin typeface="CMU Serif" panose="02000603000000000000" pitchFamily="2" charset="0"/>
                <a:ea typeface="CMU Serif" panose="02000603000000000000" pitchFamily="2" charset="0"/>
                <a:cs typeface="CMU Serif" panose="02000603000000000000" pitchFamily="2" charset="0"/>
              </a:rPr>
              <a:t>bien ciertas redes reales, como redes de Internet, redes sociales y redes de interacciones de proteínas.</a:t>
            </a:r>
          </a:p>
          <a:p>
            <a:pPr>
              <a:buFont typeface="Arial" panose="020B0604020202020204" pitchFamily="34" charset="0"/>
              <a:buChar char="•"/>
            </a:pPr>
            <a:endParaRPr lang="es-AR" sz="2400" dirty="0">
              <a:latin typeface="CMU Serif" panose="02000603000000000000" pitchFamily="2" charset="0"/>
              <a:ea typeface="CMU Serif" panose="02000603000000000000" pitchFamily="2" charset="0"/>
              <a:cs typeface="CMU Serif" panose="02000603000000000000" pitchFamily="2" charset="0"/>
            </a:endParaRPr>
          </a:p>
          <a:p>
            <a:pPr marL="0" indent="0">
              <a:buNone/>
            </a:pPr>
            <a:endParaRPr lang="es-AR" sz="2400" dirty="0" smtClean="0">
              <a:latin typeface="CMU Serif" panose="02000603000000000000" pitchFamily="2" charset="0"/>
              <a:ea typeface="CMU Serif" panose="02000603000000000000" pitchFamily="2" charset="0"/>
              <a:cs typeface="CMU Serif" panose="02000603000000000000" pitchFamily="2" charset="0"/>
            </a:endParaRPr>
          </a:p>
        </p:txBody>
      </p:sp>
      <p:grpSp>
        <p:nvGrpSpPr>
          <p:cNvPr id="3" name="Group 2"/>
          <p:cNvGrpSpPr/>
          <p:nvPr/>
        </p:nvGrpSpPr>
        <p:grpSpPr>
          <a:xfrm>
            <a:off x="5914418" y="2722651"/>
            <a:ext cx="5849410" cy="3034497"/>
            <a:chOff x="5798368" y="2503261"/>
            <a:chExt cx="6703938" cy="34778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424" y="2602511"/>
              <a:ext cx="3333882" cy="3294297"/>
            </a:xfrm>
            <a:prstGeom prst="rect">
              <a:avLst/>
            </a:prstGeom>
          </p:spPr>
        </p:pic>
        <p:grpSp>
          <p:nvGrpSpPr>
            <p:cNvPr id="7" name="Group 6"/>
            <p:cNvGrpSpPr/>
            <p:nvPr/>
          </p:nvGrpSpPr>
          <p:grpSpPr>
            <a:xfrm>
              <a:off x="5798368" y="2503261"/>
              <a:ext cx="2905047" cy="3477800"/>
              <a:chOff x="6749593" y="1480305"/>
              <a:chExt cx="4149811" cy="4646607"/>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9593" y="1480305"/>
                <a:ext cx="4149811" cy="4149811"/>
              </a:xfrm>
              <a:prstGeom prst="rect">
                <a:avLst/>
              </a:prstGeom>
            </p:spPr>
          </p:pic>
          <p:sp>
            <p:nvSpPr>
              <p:cNvPr id="9" name="Content Placeholder 2"/>
              <p:cNvSpPr txBox="1">
                <a:spLocks/>
              </p:cNvSpPr>
              <p:nvPr/>
            </p:nvSpPr>
            <p:spPr>
              <a:xfrm>
                <a:off x="6904427" y="5693407"/>
                <a:ext cx="3840146" cy="4335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s-AR" dirty="0" smtClean="0">
                    <a:latin typeface="CMU Serif" panose="02000603000000000000" pitchFamily="2" charset="0"/>
                    <a:ea typeface="CMU Serif" panose="02000603000000000000" pitchFamily="2" charset="0"/>
                    <a:cs typeface="CMU Serif" panose="02000603000000000000" pitchFamily="2" charset="0"/>
                  </a:rPr>
                  <a:t>Modelo del disco de </a:t>
                </a:r>
                <a:r>
                  <a:rPr lang="es-AR" dirty="0" err="1" smtClean="0">
                    <a:latin typeface="CMU Serif" panose="02000603000000000000" pitchFamily="2" charset="0"/>
                    <a:ea typeface="CMU Serif" panose="02000603000000000000" pitchFamily="2" charset="0"/>
                    <a:cs typeface="CMU Serif" panose="02000603000000000000" pitchFamily="2" charset="0"/>
                  </a:rPr>
                  <a:t>Poincaré</a:t>
                </a:r>
                <a:r>
                  <a:rPr lang="es-AR" dirty="0" smtClean="0">
                    <a:latin typeface="CMU Serif" panose="02000603000000000000" pitchFamily="2" charset="0"/>
                    <a:ea typeface="CMU Serif" panose="02000603000000000000" pitchFamily="2" charset="0"/>
                    <a:cs typeface="CMU Serif" panose="02000603000000000000" pitchFamily="2" charset="0"/>
                  </a:rPr>
                  <a:t>. </a:t>
                </a:r>
                <a:endParaRPr lang="es-AR" dirty="0">
                  <a:latin typeface="CMU Serif" panose="02000603000000000000" pitchFamily="2" charset="0"/>
                  <a:ea typeface="CMU Serif" panose="02000603000000000000" pitchFamily="2" charset="0"/>
                  <a:cs typeface="CMU Serif" panose="02000603000000000000" pitchFamily="2" charset="0"/>
                </a:endParaRPr>
              </a:p>
            </p:txBody>
          </p:sp>
        </p:grpSp>
      </p:grpSp>
    </p:spTree>
    <p:extLst>
      <p:ext uri="{BB962C8B-B14F-4D97-AF65-F5344CB8AC3E}">
        <p14:creationId xmlns:p14="http://schemas.microsoft.com/office/powerpoint/2010/main" val="3770523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814910"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Embeddings</a:t>
            </a:r>
            <a:endParaRPr lang="es-AR" sz="3600" dirty="0"/>
          </a:p>
        </p:txBody>
      </p:sp>
      <p:sp>
        <p:nvSpPr>
          <p:cNvPr id="22" name="Content Placeholder 2"/>
          <p:cNvSpPr txBox="1">
            <a:spLocks/>
          </p:cNvSpPr>
          <p:nvPr/>
        </p:nvSpPr>
        <p:spPr>
          <a:xfrm>
            <a:off x="435292" y="1070258"/>
            <a:ext cx="11335657" cy="146920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dirty="0" smtClean="0">
                <a:latin typeface="CMU Serif" panose="02000603000000000000" pitchFamily="2" charset="0"/>
                <a:ea typeface="CMU Serif" panose="02000603000000000000" pitchFamily="2" charset="0"/>
                <a:cs typeface="CMU Serif" panose="02000603000000000000" pitchFamily="2" charset="0"/>
              </a:rPr>
              <a:t> </a:t>
            </a:r>
            <a:r>
              <a:rPr lang="es-AR" dirty="0">
                <a:latin typeface="CMU Serif" panose="02000603000000000000" pitchFamily="2" charset="0"/>
                <a:ea typeface="CMU Serif" panose="02000603000000000000" pitchFamily="2" charset="0"/>
                <a:cs typeface="CMU Serif" panose="02000603000000000000" pitchFamily="2" charset="0"/>
              </a:rPr>
              <a:t>Mapeo de los nodos un espacio vectorial (</a:t>
            </a:r>
            <a:r>
              <a:rPr lang="es-AR" i="1" dirty="0">
                <a:latin typeface="CMU Serif" panose="02000603000000000000" pitchFamily="2" charset="0"/>
                <a:ea typeface="CMU Serif" panose="02000603000000000000" pitchFamily="2" charset="0"/>
                <a:cs typeface="CMU Serif" panose="02000603000000000000" pitchFamily="2" charset="0"/>
              </a:rPr>
              <a:t>espacio </a:t>
            </a:r>
            <a:r>
              <a:rPr lang="es-AR" i="1" dirty="0" smtClean="0">
                <a:latin typeface="CMU Serif" panose="02000603000000000000" pitchFamily="2" charset="0"/>
                <a:ea typeface="CMU Serif" panose="02000603000000000000" pitchFamily="2" charset="0"/>
                <a:cs typeface="CMU Serif" panose="02000603000000000000" pitchFamily="2" charset="0"/>
              </a:rPr>
              <a:t>latente</a:t>
            </a:r>
            <a:r>
              <a:rPr lang="es-AR" dirty="0" smtClean="0">
                <a:latin typeface="CMU Serif" panose="02000603000000000000" pitchFamily="2" charset="0"/>
                <a:ea typeface="CMU Serif" panose="02000603000000000000" pitchFamily="2" charset="0"/>
                <a:cs typeface="CMU Serif" panose="02000603000000000000" pitchFamily="2" charset="0"/>
              </a:rPr>
              <a:t>), en general de </a:t>
            </a:r>
            <a:r>
              <a:rPr lang="es-AR" dirty="0">
                <a:latin typeface="CMU Serif" panose="02000603000000000000" pitchFamily="2" charset="0"/>
                <a:ea typeface="CMU Serif" panose="02000603000000000000" pitchFamily="2" charset="0"/>
                <a:cs typeface="CMU Serif" panose="02000603000000000000" pitchFamily="2" charset="0"/>
              </a:rPr>
              <a:t>dimensión </a:t>
            </a:r>
            <a:r>
              <a:rPr lang="es-AR" dirty="0" smtClean="0">
                <a:latin typeface="CMU Serif" panose="02000603000000000000" pitchFamily="2" charset="0"/>
                <a:ea typeface="CMU Serif" panose="02000603000000000000" pitchFamily="2" charset="0"/>
                <a:cs typeface="CMU Serif" panose="02000603000000000000" pitchFamily="2" charset="0"/>
              </a:rPr>
              <a:t>baja.</a:t>
            </a:r>
            <a:endParaRPr lang="es-AR" dirty="0">
              <a:latin typeface="CMU Serif" panose="02000603000000000000" pitchFamily="2" charset="0"/>
              <a:ea typeface="CMU Serif" panose="02000603000000000000" pitchFamily="2" charset="0"/>
              <a:cs typeface="CMU Serif" panose="02000603000000000000" pitchFamily="2" charset="0"/>
            </a:endParaRPr>
          </a:p>
          <a:p>
            <a:pPr algn="just">
              <a:buFont typeface="Arial" panose="020B0604020202020204" pitchFamily="34" charset="0"/>
              <a:buChar char="•"/>
            </a:pPr>
            <a:r>
              <a:rPr lang="es-AR" dirty="0">
                <a:latin typeface="CMU Serif" panose="02000603000000000000" pitchFamily="2" charset="0"/>
                <a:ea typeface="CMU Serif" panose="02000603000000000000" pitchFamily="2" charset="0"/>
                <a:cs typeface="CMU Serif" panose="02000603000000000000" pitchFamily="2" charset="0"/>
              </a:rPr>
              <a:t> Se utiliza la información contenida en la red (esencialmente atributos de los nodos y las conexiones entre ellos) para hacer el mapeo.</a:t>
            </a:r>
          </a:p>
          <a:p>
            <a:pPr algn="just">
              <a:buFont typeface="Arial" panose="020B0604020202020204" pitchFamily="34" charset="0"/>
              <a:buChar char="•"/>
            </a:pPr>
            <a:endParaRPr lang="es-AR" dirty="0">
              <a:latin typeface="CMU Serif" panose="02000603000000000000" pitchFamily="2" charset="0"/>
              <a:ea typeface="CMU Serif" panose="02000603000000000000" pitchFamily="2" charset="0"/>
              <a:cs typeface="CMU Serif" panose="02000603000000000000" pitchFamily="2" charset="0"/>
            </a:endParaRPr>
          </a:p>
          <a:p>
            <a:pPr marL="0" indent="0" algn="just">
              <a:buNone/>
            </a:pPr>
            <a:endParaRPr lang="es-AR" dirty="0" smtClean="0">
              <a:latin typeface="CMU Serif" panose="02000603000000000000" pitchFamily="2" charset="0"/>
              <a:ea typeface="CMU Serif" panose="02000603000000000000" pitchFamily="2" charset="0"/>
              <a:cs typeface="CMU Serif" panose="02000603000000000000" pitchFamily="2" charset="0"/>
            </a:endParaRPr>
          </a:p>
        </p:txBody>
      </p:sp>
      <p:grpSp>
        <p:nvGrpSpPr>
          <p:cNvPr id="2" name="Group 1"/>
          <p:cNvGrpSpPr/>
          <p:nvPr/>
        </p:nvGrpSpPr>
        <p:grpSpPr>
          <a:xfrm>
            <a:off x="1243174" y="2239766"/>
            <a:ext cx="8769381" cy="4433171"/>
            <a:chOff x="3747085" y="3163557"/>
            <a:chExt cx="8229395" cy="4071830"/>
          </a:xfrm>
        </p:grpSpPr>
        <p:sp>
          <p:nvSpPr>
            <p:cNvPr id="10" name="Content Placeholder 2"/>
            <p:cNvSpPr txBox="1">
              <a:spLocks/>
            </p:cNvSpPr>
            <p:nvPr/>
          </p:nvSpPr>
          <p:spPr>
            <a:xfrm>
              <a:off x="5635923" y="5943902"/>
              <a:ext cx="2432681" cy="12914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Font typeface="Arial" panose="020B0604020202020204" pitchFamily="34" charset="0"/>
                <a:buChar char="•"/>
              </a:pPr>
              <a:r>
                <a:rPr lang="es-AR" dirty="0" smtClean="0">
                  <a:latin typeface="CMU Serif" panose="02000603000000000000" pitchFamily="2" charset="0"/>
                  <a:ea typeface="CMU Serif" panose="02000603000000000000" pitchFamily="2" charset="0"/>
                  <a:cs typeface="CMU Serif" panose="02000603000000000000" pitchFamily="2" charset="0"/>
                </a:rPr>
                <a:t> </a:t>
              </a:r>
              <a:r>
                <a:rPr lang="es-AR" sz="1800" dirty="0" err="1" smtClean="0">
                  <a:latin typeface="CMU Serif" panose="02000603000000000000" pitchFamily="2" charset="0"/>
                  <a:ea typeface="CMU Serif" panose="02000603000000000000" pitchFamily="2" charset="0"/>
                  <a:cs typeface="CMU Serif" panose="02000603000000000000" pitchFamily="2" charset="0"/>
                </a:rPr>
                <a:t>Laplacian</a:t>
              </a:r>
              <a:r>
                <a:rPr lang="es-AR" dirty="0" smtClean="0">
                  <a:latin typeface="CMU Serif" panose="02000603000000000000" pitchFamily="2" charset="0"/>
                  <a:ea typeface="CMU Serif" panose="02000603000000000000" pitchFamily="2" charset="0"/>
                  <a:cs typeface="CMU Serif" panose="02000603000000000000" pitchFamily="2" charset="0"/>
                </a:rPr>
                <a:t> </a:t>
              </a:r>
              <a:r>
                <a:rPr lang="es-AR" dirty="0" err="1" smtClean="0">
                  <a:latin typeface="CMU Serif" panose="02000603000000000000" pitchFamily="2" charset="0"/>
                  <a:ea typeface="CMU Serif" panose="02000603000000000000" pitchFamily="2" charset="0"/>
                  <a:cs typeface="CMU Serif" panose="02000603000000000000" pitchFamily="2" charset="0"/>
                </a:rPr>
                <a:t>Eigenmaps</a:t>
              </a:r>
              <a:endParaRPr lang="es-AR" dirty="0">
                <a:latin typeface="CMU Serif" panose="02000603000000000000" pitchFamily="2" charset="0"/>
                <a:ea typeface="CMU Serif" panose="02000603000000000000" pitchFamily="2" charset="0"/>
                <a:cs typeface="CMU Serif" panose="02000603000000000000" pitchFamily="2" charset="0"/>
              </a:endParaRPr>
            </a:p>
            <a:p>
              <a:pPr lvl="1" algn="ctr">
                <a:buFont typeface="Arial" panose="020B0604020202020204" pitchFamily="34" charset="0"/>
                <a:buChar char="•"/>
              </a:pPr>
              <a:r>
                <a:rPr lang="es-AR" sz="1400" dirty="0" err="1" smtClean="0">
                  <a:latin typeface="CMU Serif" panose="02000603000000000000" pitchFamily="2" charset="0"/>
                  <a:ea typeface="CMU Serif" panose="02000603000000000000" pitchFamily="2" charset="0"/>
                  <a:cs typeface="CMU Serif" panose="02000603000000000000" pitchFamily="2" charset="0"/>
                </a:rPr>
                <a:t>Embedding</a:t>
              </a:r>
              <a:r>
                <a:rPr lang="es-AR" sz="1400" dirty="0" smtClean="0">
                  <a:latin typeface="CMU Serif" panose="02000603000000000000" pitchFamily="2" charset="0"/>
                  <a:ea typeface="CMU Serif" panose="02000603000000000000" pitchFamily="2" charset="0"/>
                  <a:cs typeface="CMU Serif" panose="02000603000000000000" pitchFamily="2" charset="0"/>
                </a:rPr>
                <a:t> basado en el </a:t>
              </a:r>
              <a:r>
                <a:rPr lang="es-AR" sz="1400" dirty="0" err="1" smtClean="0">
                  <a:latin typeface="CMU Serif" panose="02000603000000000000" pitchFamily="2" charset="0"/>
                  <a:ea typeface="CMU Serif" panose="02000603000000000000" pitchFamily="2" charset="0"/>
                  <a:cs typeface="CMU Serif" panose="02000603000000000000" pitchFamily="2" charset="0"/>
                </a:rPr>
                <a:t>Laplaciano</a:t>
              </a:r>
              <a:r>
                <a:rPr lang="es-AR" sz="1400" dirty="0" smtClean="0">
                  <a:latin typeface="CMU Serif" panose="02000603000000000000" pitchFamily="2" charset="0"/>
                  <a:ea typeface="CMU Serif" panose="02000603000000000000" pitchFamily="2" charset="0"/>
                  <a:cs typeface="CMU Serif" panose="02000603000000000000" pitchFamily="2" charset="0"/>
                </a:rPr>
                <a:t> de la red.</a:t>
              </a:r>
            </a:p>
            <a:p>
              <a:pPr marL="0" indent="0" algn="ctr">
                <a:buNone/>
              </a:pPr>
              <a:endParaRPr lang="es-AR" sz="2400" dirty="0" smtClean="0">
                <a:latin typeface="CMU Serif" panose="02000603000000000000" pitchFamily="2" charset="0"/>
                <a:ea typeface="CMU Serif" panose="02000603000000000000" pitchFamily="2" charset="0"/>
                <a:cs typeface="CMU Serif" panose="02000603000000000000" pitchFamily="2"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085" y="3163557"/>
              <a:ext cx="8229395" cy="2780345"/>
            </a:xfrm>
            <a:prstGeom prst="rect">
              <a:avLst/>
            </a:prstGeom>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8139368" y="5943902"/>
                  <a:ext cx="2110325" cy="12914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dirty="0" err="1" smtClean="0">
                      <a:latin typeface="CMU Serif" panose="02000603000000000000" pitchFamily="2" charset="0"/>
                      <a:ea typeface="CMU Serif" panose="02000603000000000000" pitchFamily="2" charset="0"/>
                      <a:cs typeface="CMU Serif" panose="02000603000000000000" pitchFamily="2" charset="0"/>
                    </a:rPr>
                    <a:t>LaBNE</a:t>
                  </a:r>
                  <a:r>
                    <a:rPr lang="es-AR" sz="2400" dirty="0" smtClean="0">
                      <a:latin typeface="CMU Serif" panose="02000603000000000000" pitchFamily="2" charset="0"/>
                      <a:ea typeface="CMU Serif" panose="02000603000000000000" pitchFamily="2" charset="0"/>
                      <a:cs typeface="CMU Serif" panose="02000603000000000000" pitchFamily="2" charset="0"/>
                    </a:rPr>
                    <a:t> </a:t>
                  </a:r>
                </a:p>
                <a:p>
                  <a:pPr lvl="1" algn="ctr">
                    <a:buFont typeface="Arial" panose="020B0604020202020204" pitchFamily="34" charset="0"/>
                    <a:buChar char="•"/>
                  </a:pPr>
                  <a:r>
                    <a:rPr lang="es-AR" sz="1400" dirty="0" smtClean="0">
                      <a:latin typeface="CMU Serif" panose="02000603000000000000" pitchFamily="2" charset="0"/>
                      <a:ea typeface="CMU Serif" panose="02000603000000000000" pitchFamily="2" charset="0"/>
                      <a:cs typeface="CMU Serif" panose="02000603000000000000" pitchFamily="2" charset="0"/>
                    </a:rPr>
                    <a:t>LE + Reacomodamiento radial </a:t>
                  </a:r>
                  <a:r>
                    <a:rPr lang="es-AR" sz="1400" dirty="0" smtClean="0"/>
                    <a:t>→ </a:t>
                  </a:r>
                  <a14:m>
                    <m:oMath xmlns:m="http://schemas.openxmlformats.org/officeDocument/2006/math">
                      <m:sSup>
                        <m:sSupPr>
                          <m:ctrlPr>
                            <a:rPr lang="es-AR" sz="1400" i="1">
                              <a:latin typeface="Cambria Math" panose="02040503050406030204" pitchFamily="18" charset="0"/>
                              <a:ea typeface="CMU Serif" panose="02000603000000000000" pitchFamily="2" charset="0"/>
                              <a:cs typeface="CMU Serif" panose="02000603000000000000" pitchFamily="2" charset="0"/>
                            </a:rPr>
                          </m:ctrlPr>
                        </m:sSupPr>
                        <m:e>
                          <m:r>
                            <a:rPr lang="es-AR" sz="1400" i="1">
                              <a:latin typeface="Cambria Math" panose="02040503050406030204" pitchFamily="18" charset="0"/>
                              <a:ea typeface="CMU Serif" panose="02000603000000000000" pitchFamily="2" charset="0"/>
                              <a:cs typeface="CMU Serif" panose="02000603000000000000" pitchFamily="2" charset="0"/>
                            </a:rPr>
                            <m:t>ℍ</m:t>
                          </m:r>
                        </m:e>
                        <m:sup>
                          <m:r>
                            <a:rPr lang="es-AR" sz="1400" i="1">
                              <a:latin typeface="Cambria Math" panose="02040503050406030204" pitchFamily="18" charset="0"/>
                              <a:ea typeface="CMU Serif" panose="02000603000000000000" pitchFamily="2" charset="0"/>
                              <a:cs typeface="CMU Serif" panose="02000603000000000000" pitchFamily="2" charset="0"/>
                            </a:rPr>
                            <m:t>2</m:t>
                          </m:r>
                        </m:sup>
                      </m:sSup>
                    </m:oMath>
                  </a14:m>
                  <a:endParaRPr lang="es-AR" sz="2200"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8139368" y="5943902"/>
                  <a:ext cx="2110325" cy="1291485"/>
                </a:xfrm>
                <a:prstGeom prst="rect">
                  <a:avLst/>
                </a:prstGeom>
                <a:blipFill>
                  <a:blip r:embed="rId3"/>
                  <a:stretch>
                    <a:fillRect t="-6061"/>
                  </a:stretch>
                </a:blipFill>
              </p:spPr>
              <p:txBody>
                <a:bodyPr/>
                <a:lstStyle/>
                <a:p>
                  <a:r>
                    <a:rPr lang="es-AR">
                      <a:noFill/>
                    </a:rPr>
                    <a:t> </a:t>
                  </a:r>
                </a:p>
              </p:txBody>
            </p:sp>
          </mc:Fallback>
        </mc:AlternateContent>
        <p:cxnSp>
          <p:nvCxnSpPr>
            <p:cNvPr id="19" name="Curved Connector 18"/>
            <p:cNvCxnSpPr/>
            <p:nvPr/>
          </p:nvCxnSpPr>
          <p:spPr>
            <a:xfrm>
              <a:off x="5842747" y="5688419"/>
              <a:ext cx="2019035" cy="956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8431619" y="5592726"/>
              <a:ext cx="1525823" cy="956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729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814910"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smtClean="0"/>
              <a:t>Predicción de enlaces</a:t>
            </a:r>
            <a:endParaRPr lang="es-AR" sz="3600" dirty="0"/>
          </a:p>
        </p:txBody>
      </p:sp>
      <p:sp>
        <p:nvSpPr>
          <p:cNvPr id="22" name="Content Placeholder 2"/>
          <p:cNvSpPr txBox="1">
            <a:spLocks/>
          </p:cNvSpPr>
          <p:nvPr/>
        </p:nvSpPr>
        <p:spPr>
          <a:xfrm>
            <a:off x="428173" y="1253448"/>
            <a:ext cx="4686088" cy="146920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Usamos el </a:t>
            </a:r>
            <a:r>
              <a:rPr lang="es-AR" sz="2400" dirty="0" err="1" smtClean="0">
                <a:latin typeface="CMU Serif" panose="02000603000000000000" pitchFamily="2" charset="0"/>
                <a:ea typeface="CMU Serif" panose="02000603000000000000" pitchFamily="2" charset="0"/>
                <a:cs typeface="CMU Serif" panose="02000603000000000000" pitchFamily="2" charset="0"/>
              </a:rPr>
              <a:t>embedding</a:t>
            </a:r>
            <a:r>
              <a:rPr lang="es-AR" sz="2400" dirty="0" smtClean="0">
                <a:latin typeface="CMU Serif" panose="02000603000000000000" pitchFamily="2" charset="0"/>
                <a:ea typeface="CMU Serif" panose="02000603000000000000" pitchFamily="2" charset="0"/>
                <a:cs typeface="CMU Serif" panose="02000603000000000000" pitchFamily="2" charset="0"/>
              </a:rPr>
              <a:t> para predecir enlaces.</a:t>
            </a:r>
          </a:p>
          <a:p>
            <a:pPr algn="just">
              <a:buFont typeface="Arial" panose="020B0604020202020204" pitchFamily="34" charset="0"/>
              <a:buChar char="•"/>
            </a:pPr>
            <a:r>
              <a:rPr lang="es-AR" sz="2400" dirty="0">
                <a:latin typeface="CMU Serif" panose="02000603000000000000" pitchFamily="2" charset="0"/>
                <a:ea typeface="CMU Serif" panose="02000603000000000000" pitchFamily="2" charset="0"/>
                <a:cs typeface="CMU Serif" panose="02000603000000000000" pitchFamily="2" charset="0"/>
              </a:rPr>
              <a:t> </a:t>
            </a:r>
            <a:r>
              <a:rPr lang="es-AR" sz="2400" dirty="0" smtClean="0">
                <a:latin typeface="CMU Serif" panose="02000603000000000000" pitchFamily="2" charset="0"/>
                <a:ea typeface="CMU Serif" panose="02000603000000000000" pitchFamily="2" charset="0"/>
                <a:cs typeface="CMU Serif" panose="02000603000000000000" pitchFamily="2" charset="0"/>
              </a:rPr>
              <a:t>La distancia entre cada par de nodos es el puntaje de ese enlace.</a:t>
            </a:r>
          </a:p>
          <a:p>
            <a:pPr algn="just">
              <a:buFont typeface="Arial" panose="020B0604020202020204" pitchFamily="34" charset="0"/>
              <a:buChar char="•"/>
            </a:pPr>
            <a:endParaRPr lang="es-AR" sz="2400" dirty="0">
              <a:latin typeface="CMU Serif" panose="02000603000000000000" pitchFamily="2" charset="0"/>
              <a:ea typeface="CMU Serif" panose="02000603000000000000" pitchFamily="2" charset="0"/>
              <a:cs typeface="CMU Serif" panose="02000603000000000000" pitchFamily="2" charset="0"/>
            </a:endParaRPr>
          </a:p>
          <a:p>
            <a:pPr marL="0" indent="0" algn="just">
              <a:buNone/>
            </a:pPr>
            <a:endParaRPr lang="es-AR" sz="2400" dirty="0" smtClean="0">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graphicFrame>
            <p:nvGraphicFramePr>
              <p:cNvPr id="32" name="Table 31"/>
              <p:cNvGraphicFramePr>
                <a:graphicFrameLocks noGrp="1"/>
              </p:cNvGraphicFramePr>
              <p:nvPr>
                <p:extLst>
                  <p:ext uri="{D42A27DB-BD31-4B8C-83A1-F6EECF244321}">
                    <p14:modId xmlns:p14="http://schemas.microsoft.com/office/powerpoint/2010/main" val="318248669"/>
                  </p:ext>
                </p:extLst>
              </p:nvPr>
            </p:nvGraphicFramePr>
            <p:xfrm>
              <a:off x="464923" y="3071973"/>
              <a:ext cx="4612587" cy="2702004"/>
            </p:xfrm>
            <a:graphic>
              <a:graphicData uri="http://schemas.openxmlformats.org/drawingml/2006/table">
                <a:tbl>
                  <a:tblPr firstRow="1" bandRow="1">
                    <a:tableStyleId>{5940675A-B579-460E-94D1-54222C63F5DA}</a:tableStyleId>
                  </a:tblPr>
                  <a:tblGrid>
                    <a:gridCol w="1537529">
                      <a:extLst>
                        <a:ext uri="{9D8B030D-6E8A-4147-A177-3AD203B41FA5}">
                          <a16:colId xmlns:a16="http://schemas.microsoft.com/office/drawing/2014/main" val="1880531903"/>
                        </a:ext>
                      </a:extLst>
                    </a:gridCol>
                    <a:gridCol w="1537529">
                      <a:extLst>
                        <a:ext uri="{9D8B030D-6E8A-4147-A177-3AD203B41FA5}">
                          <a16:colId xmlns:a16="http://schemas.microsoft.com/office/drawing/2014/main" val="2804632677"/>
                        </a:ext>
                      </a:extLst>
                    </a:gridCol>
                    <a:gridCol w="1537529">
                      <a:extLst>
                        <a:ext uri="{9D8B030D-6E8A-4147-A177-3AD203B41FA5}">
                          <a16:colId xmlns:a16="http://schemas.microsoft.com/office/drawing/2014/main" val="3262600089"/>
                        </a:ext>
                      </a:extLst>
                    </a:gridCol>
                  </a:tblGrid>
                  <a:tr h="464961">
                    <a:tc>
                      <a:txBody>
                        <a:bodyPr/>
                        <a:lstStyle/>
                        <a:p>
                          <a:pPr algn="ctr"/>
                          <a:r>
                            <a:rPr lang="es-AR" sz="1200" dirty="0" smtClean="0"/>
                            <a:t>(i, j) no presente</a:t>
                          </a:r>
                          <a:endParaRPr lang="es-AR" sz="1200" dirty="0"/>
                        </a:p>
                      </a:txBody>
                      <a:tcPr>
                        <a:lnB w="12700" cap="flat" cmpd="sng" algn="ctr">
                          <a:solidFill>
                            <a:schemeClr val="tx1"/>
                          </a:solidFill>
                          <a:prstDash val="solid"/>
                          <a:round/>
                          <a:headEnd type="none" w="med" len="med"/>
                          <a:tailEnd type="none" w="med" len="med"/>
                        </a:lnB>
                      </a:tcPr>
                    </a:tc>
                    <a:tc>
                      <a:txBody>
                        <a:bodyPr/>
                        <a:lstStyle/>
                        <a:p>
                          <a:pPr algn="ctr"/>
                          <a:r>
                            <a:rPr lang="es-AR" sz="1200" dirty="0" smtClean="0"/>
                            <a:t>Puntaje (</a:t>
                          </a:r>
                          <a14:m>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panose="02040503050406030204" pitchFamily="18" charset="0"/>
                                    </a:rPr>
                                    <m:t>𝑑</m:t>
                                  </m:r>
                                </m:e>
                                <m:sub>
                                  <m:r>
                                    <a:rPr lang="es-AR" sz="1200" b="0" i="1" smtClean="0">
                                      <a:latin typeface="Cambria Math" panose="02040503050406030204" pitchFamily="18" charset="0"/>
                                    </a:rPr>
                                    <m:t>h</m:t>
                                  </m:r>
                                </m:sub>
                              </m:sSub>
                              <m:r>
                                <a:rPr lang="es-AR" sz="1200" b="0" i="1" smtClean="0">
                                  <a:latin typeface="Cambria Math" panose="02040503050406030204" pitchFamily="18" charset="0"/>
                                </a:rPr>
                                <m:t>)</m:t>
                              </m:r>
                            </m:oMath>
                          </a14:m>
                          <a:r>
                            <a:rPr lang="es-AR" sz="1200" dirty="0" smtClean="0"/>
                            <a:t> (ordenado)</a:t>
                          </a:r>
                          <a:endParaRPr lang="es-AR" sz="1200" dirty="0"/>
                        </a:p>
                      </a:txBody>
                      <a:tcPr>
                        <a:lnB w="12700" cap="flat" cmpd="sng" algn="ctr">
                          <a:solidFill>
                            <a:schemeClr val="tx1"/>
                          </a:solidFill>
                          <a:prstDash val="solid"/>
                          <a:round/>
                          <a:headEnd type="none" w="med" len="med"/>
                          <a:tailEnd type="none" w="med" len="med"/>
                        </a:lnB>
                      </a:tcPr>
                    </a:tc>
                    <a:tc>
                      <a:txBody>
                        <a:bodyPr/>
                        <a:lstStyle/>
                        <a:p>
                          <a:pPr algn="ctr"/>
                          <a:r>
                            <a:rPr lang="es-AR" sz="1200" dirty="0" smtClean="0"/>
                            <a:t>Conexión</a:t>
                          </a:r>
                          <a:endParaRPr lang="es-AR"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573605"/>
                      </a:ext>
                    </a:extLst>
                  </a:tr>
                  <a:tr h="281099">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1</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𝑡</m:t>
                                    </m:r>
                                  </m:e>
                                  <m:sub>
                                    <m:r>
                                      <a:rPr lang="es-AR" sz="1200" b="0" i="1" smtClean="0">
                                        <a:latin typeface="Cambria Math" panose="02040503050406030204" pitchFamily="18" charset="0"/>
                                        <a:ea typeface="Cambria Math" panose="02040503050406030204" pitchFamily="18" charset="0"/>
                                      </a:rPr>
                                      <m:t>𝑝</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50469832"/>
                      </a:ext>
                    </a:extLst>
                  </a:tr>
                  <a:tr h="281099">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0</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𝑓</m:t>
                                    </m:r>
                                  </m:e>
                                  <m:sub>
                                    <m:r>
                                      <a:rPr lang="es-AR" sz="1200" b="0" i="1" smtClean="0">
                                        <a:latin typeface="Cambria Math" panose="02040503050406030204" pitchFamily="18" charset="0"/>
                                        <a:ea typeface="Cambria Math" panose="02040503050406030204" pitchFamily="18" charset="0"/>
                                      </a:rPr>
                                      <m:t>𝑝</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2157122"/>
                      </a:ext>
                    </a:extLst>
                  </a:tr>
                  <a:tr h="265692">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07562242"/>
                      </a:ext>
                    </a:extLst>
                  </a:tr>
                  <a:tr h="281099">
                    <a:tc>
                      <a:txBody>
                        <a:bodyPr/>
                        <a:lstStyle/>
                        <a:p>
                          <a:pPr algn="ctr"/>
                          <a:r>
                            <a:rPr lang="es-AR"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1</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𝑡</m:t>
                                    </m:r>
                                  </m:e>
                                  <m:sub>
                                    <m:r>
                                      <a:rPr lang="es-AR" sz="1200" b="0" i="1" smtClean="0">
                                        <a:latin typeface="Cambria Math" panose="02040503050406030204" pitchFamily="18" charset="0"/>
                                        <a:ea typeface="Cambria Math" panose="02040503050406030204" pitchFamily="18" charset="0"/>
                                      </a:rPr>
                                      <m:t>𝑝</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9419472"/>
                      </a:ext>
                    </a:extLst>
                  </a:tr>
                  <a:tr h="265692">
                    <a:tc>
                      <a:txBody>
                        <a:bodyPr/>
                        <a:lstStyle/>
                        <a:p>
                          <a:pPr algn="ctr"/>
                          <a:r>
                            <a:rPr lang="es-AR" sz="1200" dirty="0" smtClean="0"/>
                            <a:t>.</a:t>
                          </a:r>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AR" sz="1200" dirty="0" smtClean="0"/>
                            <a:t>.</a:t>
                          </a:r>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0</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𝑡</m:t>
                                    </m:r>
                                  </m:e>
                                  <m:sub>
                                    <m:r>
                                      <a:rPr lang="es-AR" sz="1200" b="0" i="1" smtClean="0">
                                        <a:latin typeface="Cambria Math" panose="02040503050406030204" pitchFamily="18" charset="0"/>
                                        <a:ea typeface="Cambria Math" panose="02040503050406030204" pitchFamily="18" charset="0"/>
                                      </a:rPr>
                                      <m:t>𝑛</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8472850"/>
                      </a:ext>
                    </a:extLst>
                  </a:tr>
                  <a:tr h="265692">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1</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𝑓</m:t>
                                    </m:r>
                                  </m:e>
                                  <m:sub>
                                    <m:r>
                                      <a:rPr lang="es-AR" sz="1200" b="0" i="1" smtClean="0">
                                        <a:latin typeface="Cambria Math" panose="02040503050406030204" pitchFamily="18" charset="0"/>
                                        <a:ea typeface="Cambria Math" panose="02040503050406030204" pitchFamily="18" charset="0"/>
                                      </a:rPr>
                                      <m:t>𝑛</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4058112"/>
                      </a:ext>
                    </a:extLst>
                  </a:tr>
                  <a:tr h="265692">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8559179"/>
                      </a:ext>
                    </a:extLst>
                  </a:tr>
                  <a:tr h="265692">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0</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𝑡</m:t>
                                    </m:r>
                                  </m:e>
                                  <m:sub>
                                    <m:r>
                                      <a:rPr lang="es-AR" sz="1200" b="0" i="1" smtClean="0">
                                        <a:latin typeface="Cambria Math" panose="02040503050406030204" pitchFamily="18" charset="0"/>
                                        <a:ea typeface="Cambria Math" panose="02040503050406030204" pitchFamily="18" charset="0"/>
                                      </a:rPr>
                                      <m:t>𝑛</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1034723"/>
                      </a:ext>
                    </a:extLst>
                  </a:tr>
                </a:tbl>
              </a:graphicData>
            </a:graphic>
          </p:graphicFrame>
        </mc:Choice>
        <mc:Fallback xmlns="">
          <p:graphicFrame>
            <p:nvGraphicFramePr>
              <p:cNvPr id="32" name="Table 31"/>
              <p:cNvGraphicFramePr>
                <a:graphicFrameLocks noGrp="1"/>
              </p:cNvGraphicFramePr>
              <p:nvPr>
                <p:extLst>
                  <p:ext uri="{D42A27DB-BD31-4B8C-83A1-F6EECF244321}">
                    <p14:modId xmlns:p14="http://schemas.microsoft.com/office/powerpoint/2010/main" val="318248669"/>
                  </p:ext>
                </p:extLst>
              </p:nvPr>
            </p:nvGraphicFramePr>
            <p:xfrm>
              <a:off x="464923" y="3071973"/>
              <a:ext cx="4612587" cy="2702004"/>
            </p:xfrm>
            <a:graphic>
              <a:graphicData uri="http://schemas.openxmlformats.org/drawingml/2006/table">
                <a:tbl>
                  <a:tblPr firstRow="1" bandRow="1">
                    <a:tableStyleId>{5940675A-B579-460E-94D1-54222C63F5DA}</a:tableStyleId>
                  </a:tblPr>
                  <a:tblGrid>
                    <a:gridCol w="1537529">
                      <a:extLst>
                        <a:ext uri="{9D8B030D-6E8A-4147-A177-3AD203B41FA5}">
                          <a16:colId xmlns:a16="http://schemas.microsoft.com/office/drawing/2014/main" val="1880531903"/>
                        </a:ext>
                      </a:extLst>
                    </a:gridCol>
                    <a:gridCol w="1537529">
                      <a:extLst>
                        <a:ext uri="{9D8B030D-6E8A-4147-A177-3AD203B41FA5}">
                          <a16:colId xmlns:a16="http://schemas.microsoft.com/office/drawing/2014/main" val="2804632677"/>
                        </a:ext>
                      </a:extLst>
                    </a:gridCol>
                    <a:gridCol w="1537529">
                      <a:extLst>
                        <a:ext uri="{9D8B030D-6E8A-4147-A177-3AD203B41FA5}">
                          <a16:colId xmlns:a16="http://schemas.microsoft.com/office/drawing/2014/main" val="3262600089"/>
                        </a:ext>
                      </a:extLst>
                    </a:gridCol>
                  </a:tblGrid>
                  <a:tr h="464961">
                    <a:tc>
                      <a:txBody>
                        <a:bodyPr/>
                        <a:lstStyle/>
                        <a:p>
                          <a:pPr algn="ctr"/>
                          <a:r>
                            <a:rPr lang="es-AR" sz="1200" dirty="0" smtClean="0"/>
                            <a:t>(i, j) no presente</a:t>
                          </a:r>
                          <a:endParaRPr lang="es-AR" sz="1200"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a:blip r:embed="rId2"/>
                          <a:stretch>
                            <a:fillRect l="-100000" t="-1299" r="-100791" b="-485714"/>
                          </a:stretch>
                        </a:blipFill>
                      </a:tcPr>
                    </a:tc>
                    <a:tc>
                      <a:txBody>
                        <a:bodyPr/>
                        <a:lstStyle/>
                        <a:p>
                          <a:pPr algn="ctr"/>
                          <a:r>
                            <a:rPr lang="es-AR" sz="1200" dirty="0" smtClean="0"/>
                            <a:t>Conexión</a:t>
                          </a:r>
                          <a:endParaRPr lang="es-AR"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573605"/>
                      </a:ext>
                    </a:extLst>
                  </a:tr>
                  <a:tr h="288481">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200794" t="-165957" r="-1190" b="-695745"/>
                          </a:stretch>
                        </a:blipFill>
                      </a:tcPr>
                    </a:tc>
                    <a:extLst>
                      <a:ext uri="{0D108BD9-81ED-4DB2-BD59-A6C34878D82A}">
                        <a16:rowId xmlns:a16="http://schemas.microsoft.com/office/drawing/2014/main" val="2350469832"/>
                      </a:ext>
                    </a:extLst>
                  </a:tr>
                  <a:tr h="288481">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200794" t="-260417" r="-1190" b="-581250"/>
                          </a:stretch>
                        </a:blipFill>
                      </a:tcPr>
                    </a:tc>
                    <a:extLst>
                      <a:ext uri="{0D108BD9-81ED-4DB2-BD59-A6C34878D82A}">
                        <a16:rowId xmlns:a16="http://schemas.microsoft.com/office/drawing/2014/main" val="2712157122"/>
                      </a:ext>
                    </a:extLst>
                  </a:tr>
                  <a:tr h="274320">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07562242"/>
                      </a:ext>
                    </a:extLst>
                  </a:tr>
                  <a:tr h="288481">
                    <a:tc>
                      <a:txBody>
                        <a:bodyPr/>
                        <a:lstStyle/>
                        <a:p>
                          <a:pPr algn="ctr"/>
                          <a:r>
                            <a:rPr lang="es-AR"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794" t="-463830" r="-1190" b="-397872"/>
                          </a:stretch>
                        </a:blipFill>
                      </a:tcPr>
                    </a:tc>
                    <a:extLst>
                      <a:ext uri="{0D108BD9-81ED-4DB2-BD59-A6C34878D82A}">
                        <a16:rowId xmlns:a16="http://schemas.microsoft.com/office/drawing/2014/main" val="2369419472"/>
                      </a:ext>
                    </a:extLst>
                  </a:tr>
                  <a:tr h="274320">
                    <a:tc>
                      <a:txBody>
                        <a:bodyPr/>
                        <a:lstStyle/>
                        <a:p>
                          <a:pPr algn="ctr"/>
                          <a:r>
                            <a:rPr lang="es-AR" sz="1200" dirty="0" smtClean="0"/>
                            <a:t>.</a:t>
                          </a:r>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AR" sz="1200" dirty="0" smtClean="0"/>
                            <a:t>.</a:t>
                          </a:r>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00794" t="-588889" r="-1190" b="-315556"/>
                          </a:stretch>
                        </a:blipFill>
                      </a:tcPr>
                    </a:tc>
                    <a:extLst>
                      <a:ext uri="{0D108BD9-81ED-4DB2-BD59-A6C34878D82A}">
                        <a16:rowId xmlns:a16="http://schemas.microsoft.com/office/drawing/2014/main" val="248472850"/>
                      </a:ext>
                    </a:extLst>
                  </a:tr>
                  <a:tr h="274320">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00794" t="-673913" r="-1190" b="-208696"/>
                          </a:stretch>
                        </a:blipFill>
                      </a:tcPr>
                    </a:tc>
                    <a:extLst>
                      <a:ext uri="{0D108BD9-81ED-4DB2-BD59-A6C34878D82A}">
                        <a16:rowId xmlns:a16="http://schemas.microsoft.com/office/drawing/2014/main" val="3044058112"/>
                      </a:ext>
                    </a:extLst>
                  </a:tr>
                  <a:tr h="274320">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8559179"/>
                      </a:ext>
                    </a:extLst>
                  </a:tr>
                  <a:tr h="274320">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794" t="-891111" r="-1190" b="-13333"/>
                          </a:stretch>
                        </a:blipFill>
                      </a:tcPr>
                    </a:tc>
                    <a:extLst>
                      <a:ext uri="{0D108BD9-81ED-4DB2-BD59-A6C34878D82A}">
                        <a16:rowId xmlns:a16="http://schemas.microsoft.com/office/drawing/2014/main" val="2391034723"/>
                      </a:ext>
                    </a:extLst>
                  </a:tr>
                </a:tbl>
              </a:graphicData>
            </a:graphic>
          </p:graphicFrame>
        </mc:Fallback>
      </mc:AlternateContent>
      <p:cxnSp>
        <p:nvCxnSpPr>
          <p:cNvPr id="33" name="Straight Connector 32"/>
          <p:cNvCxnSpPr/>
          <p:nvPr/>
        </p:nvCxnSpPr>
        <p:spPr>
          <a:xfrm>
            <a:off x="464923" y="4671734"/>
            <a:ext cx="49514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77510" y="4344471"/>
            <a:ext cx="1951014" cy="369332"/>
          </a:xfrm>
          <a:prstGeom prst="rect">
            <a:avLst/>
          </a:prstGeom>
          <a:noFill/>
        </p:spPr>
        <p:txBody>
          <a:bodyPr wrap="square" rtlCol="0">
            <a:spAutoFit/>
          </a:bodyPr>
          <a:lstStyle/>
          <a:p>
            <a:r>
              <a:rPr lang="es-AR" dirty="0" err="1" smtClean="0"/>
              <a:t>threshold</a:t>
            </a:r>
            <a:endParaRPr lang="es-AR" dirty="0"/>
          </a:p>
        </p:txBody>
      </p:sp>
      <p:grpSp>
        <p:nvGrpSpPr>
          <p:cNvPr id="51" name="Group 50"/>
          <p:cNvGrpSpPr/>
          <p:nvPr/>
        </p:nvGrpSpPr>
        <p:grpSpPr>
          <a:xfrm>
            <a:off x="5114261" y="429194"/>
            <a:ext cx="5655598" cy="3572879"/>
            <a:chOff x="5842747" y="1088642"/>
            <a:chExt cx="5655598" cy="3572879"/>
          </a:xfrm>
        </p:grpSpPr>
        <p:pic>
          <p:nvPicPr>
            <p:cNvPr id="30" name="Picture 29"/>
            <p:cNvPicPr>
              <a:picLocks noChangeAspect="1"/>
            </p:cNvPicPr>
            <p:nvPr/>
          </p:nvPicPr>
          <p:blipFill rotWithShape="1">
            <a:blip r:embed="rId3">
              <a:extLst>
                <a:ext uri="{28A0092B-C50C-407E-A947-70E740481C1C}">
                  <a14:useLocalDpi xmlns:a14="http://schemas.microsoft.com/office/drawing/2010/main" val="0"/>
                </a:ext>
              </a:extLst>
            </a:blip>
            <a:srcRect l="67131"/>
            <a:stretch/>
          </p:blipFill>
          <p:spPr>
            <a:xfrm>
              <a:off x="5842747" y="1088642"/>
              <a:ext cx="3475914" cy="3572879"/>
            </a:xfrm>
            <a:prstGeom prst="rect">
              <a:avLst/>
            </a:prstGeom>
          </p:spPr>
        </p:pic>
        <mc:AlternateContent xmlns:mc="http://schemas.openxmlformats.org/markup-compatibility/2006" xmlns:a14="http://schemas.microsoft.com/office/drawing/2010/main">
          <mc:Choice Requires="a14">
            <p:sp>
              <p:nvSpPr>
                <p:cNvPr id="44" name="TextBox 43"/>
                <p:cNvSpPr txBox="1"/>
                <p:nvPr/>
              </p:nvSpPr>
              <p:spPr>
                <a:xfrm>
                  <a:off x="8591550" y="2420569"/>
                  <a:ext cx="157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𝑖</m:t>
                        </m:r>
                      </m:oMath>
                    </m:oMathPara>
                  </a14:m>
                  <a:endParaRPr lang="es-AR" dirty="0"/>
                </a:p>
              </p:txBody>
            </p:sp>
          </mc:Choice>
          <mc:Fallback xmlns="">
            <p:sp>
              <p:nvSpPr>
                <p:cNvPr id="44" name="TextBox 43"/>
                <p:cNvSpPr txBox="1">
                  <a:spLocks noRot="1" noChangeAspect="1" noMove="1" noResize="1" noEditPoints="1" noAdjustHandles="1" noChangeArrowheads="1" noChangeShapeType="1" noTextEdit="1"/>
                </p:cNvSpPr>
                <p:nvPr/>
              </p:nvSpPr>
              <p:spPr>
                <a:xfrm>
                  <a:off x="8591550" y="2420569"/>
                  <a:ext cx="157992" cy="276999"/>
                </a:xfrm>
                <a:prstGeom prst="rect">
                  <a:avLst/>
                </a:prstGeom>
                <a:blipFill>
                  <a:blip r:embed="rId4"/>
                  <a:stretch>
                    <a:fillRect l="-30769" t="-2222" r="-23077" b="-444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8212931" y="3407181"/>
                  <a:ext cx="164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𝑗</m:t>
                        </m:r>
                      </m:oMath>
                    </m:oMathPara>
                  </a14:m>
                  <a:endParaRPr lang="es-AR" dirty="0"/>
                </a:p>
              </p:txBody>
            </p:sp>
          </mc:Choice>
          <mc:Fallback xmlns="">
            <p:sp>
              <p:nvSpPr>
                <p:cNvPr id="48" name="TextBox 47"/>
                <p:cNvSpPr txBox="1">
                  <a:spLocks noRot="1" noChangeAspect="1" noMove="1" noResize="1" noEditPoints="1" noAdjustHandles="1" noChangeArrowheads="1" noChangeShapeType="1" noTextEdit="1"/>
                </p:cNvSpPr>
                <p:nvPr/>
              </p:nvSpPr>
              <p:spPr>
                <a:xfrm>
                  <a:off x="8212931" y="3407181"/>
                  <a:ext cx="164276" cy="276999"/>
                </a:xfrm>
                <a:prstGeom prst="rect">
                  <a:avLst/>
                </a:prstGeom>
                <a:blipFill>
                  <a:blip r:embed="rId5"/>
                  <a:stretch>
                    <a:fillRect l="-44444" t="-8889" r="-40741" b="-3111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9498823" y="2624138"/>
                  <a:ext cx="199952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𝑑</m:t>
                            </m:r>
                          </m:e>
                          <m:sub>
                            <m:r>
                              <a:rPr lang="es-AR" b="0" i="1" smtClean="0">
                                <a:latin typeface="Cambria Math" panose="02040503050406030204" pitchFamily="18" charset="0"/>
                              </a:rPr>
                              <m:t>h</m:t>
                            </m:r>
                          </m:sub>
                        </m:sSub>
                        <m:d>
                          <m:dPr>
                            <m:ctrlPr>
                              <a:rPr lang="es-AR" b="0" i="1" smtClean="0">
                                <a:latin typeface="Cambria Math" panose="02040503050406030204" pitchFamily="18" charset="0"/>
                              </a:rPr>
                            </m:ctrlPr>
                          </m:dPr>
                          <m:e>
                            <m:r>
                              <a:rPr lang="es-AR" b="0" i="1" smtClean="0">
                                <a:latin typeface="Cambria Math" panose="02040503050406030204" pitchFamily="18" charset="0"/>
                              </a:rPr>
                              <m:t>𝑖</m:t>
                            </m:r>
                            <m:r>
                              <a:rPr lang="es-AR" b="0" i="1" smtClean="0">
                                <a:latin typeface="Cambria Math" panose="02040503050406030204" pitchFamily="18" charset="0"/>
                              </a:rPr>
                              <m:t>,</m:t>
                            </m:r>
                            <m:r>
                              <a:rPr lang="es-AR" b="0" i="1" smtClean="0">
                                <a:latin typeface="Cambria Math" panose="02040503050406030204" pitchFamily="18" charset="0"/>
                              </a:rPr>
                              <m:t>𝑗</m:t>
                            </m:r>
                          </m:e>
                        </m:d>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h</m:t>
                            </m:r>
                          </m:sub>
                        </m:sSub>
                        <m:r>
                          <a:rPr lang="es-AR" b="0" i="1" smtClean="0">
                            <a:latin typeface="Cambria Math" panose="02040503050406030204" pitchFamily="18" charset="0"/>
                          </a:rPr>
                          <m:t>(</m:t>
                        </m:r>
                        <m:acc>
                          <m:accPr>
                            <m:chr m:val="⃗"/>
                            <m:ctrlPr>
                              <a:rPr lang="es-AR" b="0" i="1" smtClean="0">
                                <a:latin typeface="Cambria Math" panose="02040503050406030204" pitchFamily="18" charset="0"/>
                              </a:rPr>
                            </m:ctrlPr>
                          </m:acc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𝑣</m:t>
                                </m:r>
                              </m:e>
                              <m:sub>
                                <m:r>
                                  <a:rPr lang="es-AR" b="0" i="1" smtClean="0">
                                    <a:latin typeface="Cambria Math" panose="02040503050406030204" pitchFamily="18" charset="0"/>
                                  </a:rPr>
                                  <m:t>𝑖</m:t>
                                </m:r>
                              </m:sub>
                            </m:sSub>
                          </m:e>
                        </m:acc>
                        <m:r>
                          <a:rPr lang="es-AR" b="0" i="1" smtClean="0">
                            <a:latin typeface="Cambria Math" panose="02040503050406030204" pitchFamily="18" charset="0"/>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a:rPr lang="es-AR" i="1">
                                    <a:latin typeface="Cambria Math" panose="02040503050406030204" pitchFamily="18" charset="0"/>
                                  </a:rPr>
                                  <m:t>𝑣</m:t>
                                </m:r>
                              </m:e>
                              <m:sub>
                                <m:r>
                                  <a:rPr lang="es-AR" b="0" i="1" smtClean="0">
                                    <a:latin typeface="Cambria Math" panose="02040503050406030204" pitchFamily="18" charset="0"/>
                                  </a:rPr>
                                  <m:t>𝑗</m:t>
                                </m:r>
                              </m:sub>
                            </m:sSub>
                          </m:e>
                        </m:acc>
                        <m:r>
                          <a:rPr lang="es-AR" b="0" i="1" smtClean="0">
                            <a:latin typeface="Cambria Math" panose="02040503050406030204" pitchFamily="18" charset="0"/>
                          </a:rPr>
                          <m:t>)</m:t>
                        </m:r>
                      </m:oMath>
                    </m:oMathPara>
                  </a14:m>
                  <a:endParaRPr lang="es-AR" dirty="0"/>
                </a:p>
              </p:txBody>
            </p:sp>
          </mc:Choice>
          <mc:Fallback xmlns="">
            <p:sp>
              <p:nvSpPr>
                <p:cNvPr id="49" name="TextBox 48"/>
                <p:cNvSpPr txBox="1">
                  <a:spLocks noRot="1" noChangeAspect="1" noMove="1" noResize="1" noEditPoints="1" noAdjustHandles="1" noChangeArrowheads="1" noChangeShapeType="1" noTextEdit="1"/>
                </p:cNvSpPr>
                <p:nvPr/>
              </p:nvSpPr>
              <p:spPr>
                <a:xfrm>
                  <a:off x="9498823" y="2624138"/>
                  <a:ext cx="1999522" cy="299313"/>
                </a:xfrm>
                <a:prstGeom prst="rect">
                  <a:avLst/>
                </a:prstGeom>
                <a:blipFill>
                  <a:blip r:embed="rId6"/>
                  <a:stretch>
                    <a:fillRect l="-1829" r="-3354" b="-26531"/>
                  </a:stretch>
                </a:blipFill>
              </p:spPr>
              <p:txBody>
                <a:bodyPr/>
                <a:lstStyle/>
                <a:p>
                  <a:r>
                    <a:rPr lang="es-AR">
                      <a:noFill/>
                    </a:rPr>
                    <a:t> </a:t>
                  </a:r>
                </a:p>
              </p:txBody>
            </p:sp>
          </mc:Fallback>
        </mc:AlternateContent>
        <p:sp>
          <p:nvSpPr>
            <p:cNvPr id="50" name="Arc 49"/>
            <p:cNvSpPr/>
            <p:nvPr/>
          </p:nvSpPr>
          <p:spPr>
            <a:xfrm flipH="1">
              <a:off x="8407399" y="2476499"/>
              <a:ext cx="1330137" cy="2085975"/>
            </a:xfrm>
            <a:prstGeom prst="arc">
              <a:avLst>
                <a:gd name="adj1" fmla="val 17319089"/>
                <a:gd name="adj2" fmla="val 218645"/>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solidFill>
                  <a:srgbClr val="FF0000"/>
                </a:solidFill>
              </a:endParaRPr>
            </a:p>
          </p:txBody>
        </p:sp>
      </p:gr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6071" y="3400425"/>
            <a:ext cx="3889932" cy="2943225"/>
          </a:xfrm>
          <a:prstGeom prst="rect">
            <a:avLst/>
          </a:prstGeom>
        </p:spPr>
      </p:pic>
      <mc:AlternateContent xmlns:mc="http://schemas.openxmlformats.org/markup-compatibility/2006" xmlns:a14="http://schemas.microsoft.com/office/drawing/2010/main">
        <mc:Choice Requires="a14">
          <p:sp>
            <p:nvSpPr>
              <p:cNvPr id="53" name="Content Placeholder 2"/>
              <p:cNvSpPr txBox="1">
                <a:spLocks/>
              </p:cNvSpPr>
              <p:nvPr/>
            </p:nvSpPr>
            <p:spPr>
              <a:xfrm>
                <a:off x="4571546" y="3117502"/>
                <a:ext cx="11335657" cy="6075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 xmlns:m="http://schemas.openxmlformats.org/officeDocument/2006/math">
                    <m:r>
                      <a:rPr lang="en-US" sz="1800" b="0" i="1" smtClean="0">
                        <a:latin typeface="Cambria Math" panose="02040503050406030204" pitchFamily="18" charset="0"/>
                        <a:ea typeface="CMU Serif" panose="02000603000000000000" pitchFamily="2" charset="0"/>
                        <a:cs typeface="CMU Serif" panose="02000603000000000000" pitchFamily="2" charset="0"/>
                      </a:rPr>
                      <m:t>𝑁</m:t>
                    </m:r>
                    <m:r>
                      <a:rPr lang="en-US" sz="1800" b="0" i="1" smtClean="0">
                        <a:latin typeface="Cambria Math" panose="02040503050406030204" pitchFamily="18" charset="0"/>
                        <a:ea typeface="CMU Serif" panose="02000603000000000000" pitchFamily="2" charset="0"/>
                        <a:cs typeface="CMU Serif" panose="02000603000000000000" pitchFamily="2" charset="0"/>
                      </a:rPr>
                      <m:t>=500</m:t>
                    </m:r>
                  </m:oMath>
                </a14:m>
                <a:r>
                  <a:rPr lang="es-AR" sz="1800" dirty="0" smtClean="0">
                    <a:ea typeface="CMU Serif" panose="02000603000000000000" pitchFamily="2" charset="0"/>
                    <a:cs typeface="CMU Serif" panose="02000603000000000000" pitchFamily="2" charset="0"/>
                  </a:rPr>
                  <a:t>, </a:t>
                </a:r>
                <a14:m>
                  <m:oMath xmlns:m="http://schemas.openxmlformats.org/officeDocument/2006/math">
                    <m:r>
                      <a:rPr lang="es-AR" sz="1800" i="1" smtClean="0">
                        <a:latin typeface="Cambria Math" panose="02040503050406030204" pitchFamily="18" charset="0"/>
                        <a:ea typeface="Cambria Math" panose="02040503050406030204" pitchFamily="18" charset="0"/>
                        <a:cs typeface="CMU Serif" panose="02000603000000000000" pitchFamily="2" charset="0"/>
                      </a:rPr>
                      <m:t>𝛾</m:t>
                    </m:r>
                    <m:r>
                      <a:rPr lang="en-US" sz="1800" b="0" i="1" smtClean="0">
                        <a:latin typeface="Cambria Math" panose="02040503050406030204" pitchFamily="18" charset="0"/>
                        <a:ea typeface="Cambria Math" panose="02040503050406030204" pitchFamily="18" charset="0"/>
                        <a:cs typeface="CMU Serif" panose="02000603000000000000" pitchFamily="2" charset="0"/>
                      </a:rPr>
                      <m:t>=2</m:t>
                    </m:r>
                    <m:r>
                      <a:rPr lang="es-AR" sz="1800" b="0" i="1" smtClean="0">
                        <a:latin typeface="Cambria Math" panose="02040503050406030204" pitchFamily="18" charset="0"/>
                        <a:ea typeface="Cambria Math" panose="02040503050406030204" pitchFamily="18" charset="0"/>
                        <a:cs typeface="CMU Serif" panose="02000603000000000000" pitchFamily="2" charset="0"/>
                      </a:rPr>
                      <m:t>.6</m:t>
                    </m:r>
                  </m:oMath>
                </a14:m>
                <a:r>
                  <a:rPr lang="es-AR" sz="1800" dirty="0" smtClean="0">
                    <a:ea typeface="CMU Serif" panose="02000603000000000000" pitchFamily="2" charset="0"/>
                    <a:cs typeface="CMU Serif" panose="02000603000000000000" pitchFamily="2" charset="0"/>
                  </a:rPr>
                  <a:t>, </a:t>
                </a:r>
                <a14:m>
                  <m:oMath xmlns:m="http://schemas.openxmlformats.org/officeDocument/2006/math">
                    <m:acc>
                      <m:accPr>
                        <m:chr m:val="̅"/>
                        <m:ctrlPr>
                          <a:rPr lang="es-AR" sz="1800" i="1" smtClean="0">
                            <a:latin typeface="Cambria Math" panose="02040503050406030204" pitchFamily="18" charset="0"/>
                            <a:ea typeface="CMU Serif" panose="02000603000000000000" pitchFamily="2" charset="0"/>
                            <a:cs typeface="CMU Serif" panose="02000603000000000000" pitchFamily="2" charset="0"/>
                          </a:rPr>
                        </m:ctrlPr>
                      </m:accPr>
                      <m:e>
                        <m:r>
                          <a:rPr lang="en-US" sz="1800" b="0" i="1" smtClean="0">
                            <a:latin typeface="Cambria Math" panose="02040503050406030204" pitchFamily="18" charset="0"/>
                            <a:ea typeface="CMU Serif" panose="02000603000000000000" pitchFamily="2" charset="0"/>
                            <a:cs typeface="CMU Serif" panose="02000603000000000000" pitchFamily="2" charset="0"/>
                          </a:rPr>
                          <m:t>𝑘</m:t>
                        </m:r>
                      </m:e>
                    </m:acc>
                    <m:r>
                      <a:rPr lang="en-US" sz="1800" b="0" i="1" smtClean="0">
                        <a:latin typeface="Cambria Math" panose="02040503050406030204" pitchFamily="18" charset="0"/>
                        <a:ea typeface="CMU Serif" panose="02000603000000000000" pitchFamily="2" charset="0"/>
                        <a:cs typeface="CMU Serif" panose="02000603000000000000" pitchFamily="2" charset="0"/>
                      </a:rPr>
                      <m:t>=14</m:t>
                    </m:r>
                  </m:oMath>
                </a14:m>
                <a:r>
                  <a:rPr lang="es-AR" sz="1800" dirty="0" smtClean="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r>
                      <a:rPr lang="en-US" sz="1800" b="0" i="1" smtClean="0">
                        <a:latin typeface="Cambria Math" panose="02040503050406030204" pitchFamily="18" charset="0"/>
                        <a:ea typeface="CMU Serif" panose="02000603000000000000" pitchFamily="2" charset="0"/>
                        <a:cs typeface="CMU Serif" panose="02000603000000000000" pitchFamily="2" charset="0"/>
                      </a:rPr>
                      <m:t>𝑇</m:t>
                    </m:r>
                    <m:r>
                      <a:rPr lang="en-US" sz="1800" b="0" i="1" smtClean="0">
                        <a:latin typeface="Cambria Math" panose="02040503050406030204" pitchFamily="18" charset="0"/>
                        <a:ea typeface="CMU Serif" panose="02000603000000000000" pitchFamily="2" charset="0"/>
                        <a:cs typeface="CMU Serif" panose="02000603000000000000" pitchFamily="2" charset="0"/>
                      </a:rPr>
                      <m:t>=0.2</m:t>
                    </m:r>
                  </m:oMath>
                </a14:m>
                <a:endParaRPr lang="es-AR" sz="1800" dirty="0" smtClean="0">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53" name="Content Placeholder 2"/>
              <p:cNvSpPr txBox="1">
                <a:spLocks noRot="1" noChangeAspect="1" noMove="1" noResize="1" noEditPoints="1" noAdjustHandles="1" noChangeArrowheads="1" noChangeShapeType="1" noTextEdit="1"/>
              </p:cNvSpPr>
              <p:nvPr/>
            </p:nvSpPr>
            <p:spPr>
              <a:xfrm>
                <a:off x="4571546" y="3117502"/>
                <a:ext cx="11335657" cy="607519"/>
              </a:xfrm>
              <a:prstGeom prst="rect">
                <a:avLst/>
              </a:prstGeom>
              <a:blipFill>
                <a:blip r:embed="rId8"/>
                <a:stretch>
                  <a:fillRect t="-6000"/>
                </a:stretch>
              </a:blipFill>
            </p:spPr>
            <p:txBody>
              <a:bodyPr/>
              <a:lstStyle/>
              <a:p>
                <a:r>
                  <a:rPr lang="es-AR">
                    <a:noFill/>
                  </a:rPr>
                  <a:t> </a:t>
                </a:r>
              </a:p>
            </p:txBody>
          </p:sp>
        </mc:Fallback>
      </mc:AlternateContent>
    </p:spTree>
    <p:extLst>
      <p:ext uri="{BB962C8B-B14F-4D97-AF65-F5344CB8AC3E}">
        <p14:creationId xmlns:p14="http://schemas.microsoft.com/office/powerpoint/2010/main" val="332681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Parte II</a:t>
            </a:r>
            <a:br>
              <a:rPr lang="es-AR" dirty="0" smtClean="0"/>
            </a:br>
            <a:r>
              <a:rPr lang="es-AR" dirty="0" err="1" smtClean="0"/>
              <a:t>Graph</a:t>
            </a:r>
            <a:r>
              <a:rPr lang="es-AR" dirty="0" smtClean="0"/>
              <a:t> </a:t>
            </a:r>
            <a:r>
              <a:rPr lang="es-AR" smtClean="0"/>
              <a:t>Neural Networks</a:t>
            </a:r>
            <a:endParaRPr lang="es-AR" dirty="0"/>
          </a:p>
        </p:txBody>
      </p:sp>
      <p:sp>
        <p:nvSpPr>
          <p:cNvPr id="5" name="Content Placeholder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250000"/>
              </a:lnSpc>
            </a:pPr>
            <a:endParaRPr lang="es-AR" sz="2800" dirty="0" smtClean="0"/>
          </a:p>
          <a:p>
            <a:pPr lvl="1">
              <a:lnSpc>
                <a:spcPct val="250000"/>
              </a:lnSpc>
            </a:pPr>
            <a:r>
              <a:rPr lang="es-AR" sz="2800" dirty="0" err="1" smtClean="0"/>
              <a:t>Embeddings</a:t>
            </a:r>
            <a:r>
              <a:rPr lang="es-AR" sz="2800" dirty="0" smtClean="0"/>
              <a:t> → Predicción de enlaces</a:t>
            </a:r>
          </a:p>
          <a:p>
            <a:pPr lvl="1">
              <a:lnSpc>
                <a:spcPct val="250000"/>
              </a:lnSpc>
            </a:pPr>
            <a:r>
              <a:rPr lang="es-AR" sz="2800" dirty="0" err="1" smtClean="0"/>
              <a:t>Laplacian</a:t>
            </a:r>
            <a:r>
              <a:rPr lang="es-AR" sz="2800" dirty="0" smtClean="0"/>
              <a:t> </a:t>
            </a:r>
            <a:r>
              <a:rPr lang="es-AR" sz="2800" dirty="0" err="1" smtClean="0"/>
              <a:t>Eigenmaps</a:t>
            </a:r>
            <a:r>
              <a:rPr lang="es-AR" sz="2800" dirty="0" smtClean="0"/>
              <a:t>/</a:t>
            </a:r>
            <a:r>
              <a:rPr lang="es-AR" sz="2800" dirty="0" err="1" smtClean="0"/>
              <a:t>LaBNE</a:t>
            </a:r>
            <a:endParaRPr lang="es-AR" sz="2800" dirty="0"/>
          </a:p>
        </p:txBody>
      </p:sp>
    </p:spTree>
    <p:extLst>
      <p:ext uri="{BB962C8B-B14F-4D97-AF65-F5344CB8AC3E}">
        <p14:creationId xmlns:p14="http://schemas.microsoft.com/office/powerpoint/2010/main" val="1007221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p:sp>
        <p:nvSpPr>
          <p:cNvPr id="22" name="Content Placeholder 2"/>
          <p:cNvSpPr txBox="1">
            <a:spLocks/>
          </p:cNvSpPr>
          <p:nvPr/>
        </p:nvSpPr>
        <p:spPr>
          <a:xfrm>
            <a:off x="526617" y="1101986"/>
            <a:ext cx="11335657" cy="17131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dirty="0" err="1" smtClean="0">
                <a:latin typeface="CMU Serif" panose="02000603000000000000" pitchFamily="2" charset="0"/>
                <a:ea typeface="CMU Serif" panose="02000603000000000000" pitchFamily="2" charset="0"/>
                <a:cs typeface="CMU Serif" panose="02000603000000000000" pitchFamily="2" charset="0"/>
              </a:rPr>
              <a:t>CNNs</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b="1" dirty="0" err="1" smtClean="0">
                <a:latin typeface="CMU Serif" panose="02000603000000000000" pitchFamily="2" charset="0"/>
                <a:ea typeface="CMU Serif" panose="02000603000000000000" pitchFamily="2" charset="0"/>
                <a:cs typeface="CMU Serif" panose="02000603000000000000" pitchFamily="2" charset="0"/>
              </a:rPr>
              <a:t>C</a:t>
            </a:r>
            <a:r>
              <a:rPr lang="es-AR" sz="2400" dirty="0" err="1" smtClean="0">
                <a:latin typeface="CMU Serif" panose="02000603000000000000" pitchFamily="2" charset="0"/>
                <a:ea typeface="CMU Serif" panose="02000603000000000000" pitchFamily="2" charset="0"/>
                <a:cs typeface="CMU Serif" panose="02000603000000000000" pitchFamily="2" charset="0"/>
              </a:rPr>
              <a:t>onvolutional</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b="1" dirty="0" smtClean="0">
                <a:latin typeface="CMU Serif" panose="02000603000000000000" pitchFamily="2" charset="0"/>
                <a:ea typeface="CMU Serif" panose="02000603000000000000" pitchFamily="2" charset="0"/>
                <a:cs typeface="CMU Serif" panose="02000603000000000000" pitchFamily="2" charset="0"/>
              </a:rPr>
              <a:t>N</a:t>
            </a:r>
            <a:r>
              <a:rPr lang="es-AR" sz="2400" dirty="0" smtClean="0">
                <a:latin typeface="CMU Serif" panose="02000603000000000000" pitchFamily="2" charset="0"/>
                <a:ea typeface="CMU Serif" panose="02000603000000000000" pitchFamily="2" charset="0"/>
                <a:cs typeface="CMU Serif" panose="02000603000000000000" pitchFamily="2" charset="0"/>
              </a:rPr>
              <a:t>eural </a:t>
            </a:r>
            <a:r>
              <a:rPr lang="es-AR" sz="2400" b="1" dirty="0" smtClean="0">
                <a:latin typeface="CMU Serif" panose="02000603000000000000" pitchFamily="2" charset="0"/>
                <a:ea typeface="CMU Serif" panose="02000603000000000000" pitchFamily="2" charset="0"/>
                <a:cs typeface="CMU Serif" panose="02000603000000000000" pitchFamily="2" charset="0"/>
              </a:rPr>
              <a:t>N</a:t>
            </a:r>
            <a:r>
              <a:rPr lang="es-AR" sz="2400" dirty="0" smtClean="0">
                <a:latin typeface="CMU Serif" panose="02000603000000000000" pitchFamily="2" charset="0"/>
                <a:ea typeface="CMU Serif" panose="02000603000000000000" pitchFamily="2" charset="0"/>
                <a:cs typeface="CMU Serif" panose="02000603000000000000" pitchFamily="2" charset="0"/>
              </a:rPr>
              <a:t>etworks.</a:t>
            </a: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 </a:t>
            </a:r>
            <a:r>
              <a:rPr lang="en-US" sz="2200" dirty="0" smtClean="0">
                <a:latin typeface="CMU Serif" panose="02000603000000000000" pitchFamily="2" charset="0"/>
                <a:ea typeface="CMU Serif" panose="02000603000000000000" pitchFamily="2" charset="0"/>
                <a:cs typeface="CMU Serif" panose="02000603000000000000" pitchFamily="2" charset="0"/>
              </a:rPr>
              <a:t>are </a:t>
            </a:r>
            <a:r>
              <a:rPr lang="en-US" sz="2200" dirty="0">
                <a:latin typeface="CMU Serif" panose="02000603000000000000" pitchFamily="2" charset="0"/>
                <a:ea typeface="CMU Serif" panose="02000603000000000000" pitchFamily="2" charset="0"/>
                <a:cs typeface="CMU Serif" panose="02000603000000000000" pitchFamily="2" charset="0"/>
              </a:rPr>
              <a:t>a specialized kind of neural network for processing </a:t>
            </a:r>
            <a:r>
              <a:rPr lang="en-US" sz="2200" dirty="0" smtClean="0">
                <a:latin typeface="CMU Serif" panose="02000603000000000000" pitchFamily="2" charset="0"/>
                <a:ea typeface="CMU Serif" panose="02000603000000000000" pitchFamily="2" charset="0"/>
                <a:cs typeface="CMU Serif" panose="02000603000000000000" pitchFamily="2" charset="0"/>
              </a:rPr>
              <a:t>data that </a:t>
            </a:r>
            <a:r>
              <a:rPr lang="en-US" sz="2200" dirty="0">
                <a:latin typeface="CMU Serif" panose="02000603000000000000" pitchFamily="2" charset="0"/>
                <a:ea typeface="CMU Serif" panose="02000603000000000000" pitchFamily="2" charset="0"/>
                <a:cs typeface="CMU Serif" panose="02000603000000000000" pitchFamily="2" charset="0"/>
              </a:rPr>
              <a:t>has a known, grid-like </a:t>
            </a:r>
            <a:r>
              <a:rPr lang="en-US" sz="2200" dirty="0" smtClean="0">
                <a:latin typeface="CMU Serif" panose="02000603000000000000" pitchFamily="2" charset="0"/>
                <a:ea typeface="CMU Serif" panose="02000603000000000000" pitchFamily="2" charset="0"/>
                <a:cs typeface="CMU Serif" panose="02000603000000000000" pitchFamily="2" charset="0"/>
              </a:rPr>
              <a:t>topology.” (</a:t>
            </a:r>
            <a:r>
              <a:rPr lang="en-US" sz="2200" dirty="0" err="1" smtClean="0">
                <a:latin typeface="CMU Serif" panose="02000603000000000000" pitchFamily="2" charset="0"/>
                <a:ea typeface="CMU Serif" panose="02000603000000000000" pitchFamily="2" charset="0"/>
                <a:cs typeface="CMU Serif" panose="02000603000000000000" pitchFamily="2" charset="0"/>
              </a:rPr>
              <a:t>Goodfellow</a:t>
            </a:r>
            <a:r>
              <a:rPr lang="en-US" sz="2200" dirty="0" smtClean="0">
                <a:latin typeface="CMU Serif" panose="02000603000000000000" pitchFamily="2" charset="0"/>
                <a:ea typeface="CMU Serif" panose="02000603000000000000" pitchFamily="2" charset="0"/>
                <a:cs typeface="CMU Serif" panose="02000603000000000000" pitchFamily="2" charset="0"/>
              </a:rPr>
              <a:t>, 2016)</a:t>
            </a:r>
            <a:endParaRPr lang="es-AR" sz="2200" dirty="0" smtClean="0">
              <a:latin typeface="CMU Serif" panose="02000603000000000000" pitchFamily="2" charset="0"/>
              <a:ea typeface="CMU Serif" panose="02000603000000000000" pitchFamily="2" charset="0"/>
              <a:cs typeface="CMU Serif" panose="02000603000000000000" pitchFamily="2" charset="0"/>
            </a:endParaRPr>
          </a:p>
        </p:txBody>
      </p:sp>
      <p:cxnSp>
        <p:nvCxnSpPr>
          <p:cNvPr id="3" name="Straight Connector 2"/>
          <p:cNvCxnSpPr/>
          <p:nvPr/>
        </p:nvCxnSpPr>
        <p:spPr>
          <a:xfrm>
            <a:off x="11253216" y="1853049"/>
            <a:ext cx="6090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7344" y="2151753"/>
            <a:ext cx="17251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540" y="2388057"/>
            <a:ext cx="7677809" cy="3791342"/>
          </a:xfrm>
          <a:prstGeom prst="rect">
            <a:avLst/>
          </a:prstGeom>
        </p:spPr>
      </p:pic>
      <p:sp>
        <p:nvSpPr>
          <p:cNvPr id="6" name="Rectangle 5"/>
          <p:cNvSpPr/>
          <p:nvPr/>
        </p:nvSpPr>
        <p:spPr>
          <a:xfrm>
            <a:off x="2252798" y="2388057"/>
            <a:ext cx="3788406" cy="37913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angle 9"/>
          <p:cNvSpPr/>
          <p:nvPr/>
        </p:nvSpPr>
        <p:spPr>
          <a:xfrm>
            <a:off x="6781989" y="2388057"/>
            <a:ext cx="3788406" cy="37913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95639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277" t="5012" r="9667" b="7471"/>
          <a:stretch/>
        </p:blipFill>
        <p:spPr>
          <a:xfrm>
            <a:off x="435292" y="2100455"/>
            <a:ext cx="6904485" cy="3930475"/>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7797360" y="3439907"/>
                <a:ext cx="2471509" cy="389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up>
                          <m:r>
                            <a:rPr lang="es-AR" b="0" i="1" smtClean="0">
                              <a:latin typeface="Cambria Math" panose="02040503050406030204" pitchFamily="18" charset="0"/>
                            </a:rPr>
                            <m:t>(</m:t>
                          </m:r>
                          <m:r>
                            <a:rPr lang="es-AR" b="0" i="1" smtClean="0">
                              <a:latin typeface="Cambria Math" panose="02040503050406030204" pitchFamily="18" charset="0"/>
                            </a:rPr>
                            <m:t>𝑘</m:t>
                          </m:r>
                          <m:r>
                            <a:rPr lang="es-AR" b="0" i="1" smtClean="0">
                              <a:latin typeface="Cambria Math" panose="02040503050406030204" pitchFamily="18" charset="0"/>
                            </a:rPr>
                            <m:t>)</m:t>
                          </m:r>
                        </m:sup>
                      </m:sSubSup>
                      <m:r>
                        <a:rPr lang="es-AR" b="0" i="1" smtClean="0">
                          <a:latin typeface="Cambria Math" panose="02040503050406030204" pitchFamily="18" charset="0"/>
                        </a:rPr>
                        <m:t>=</m:t>
                      </m:r>
                      <m:r>
                        <a:rPr lang="es-AR" b="1" i="1" smtClean="0">
                          <a:latin typeface="Cambria Math" panose="02040503050406030204" pitchFamily="18" charset="0"/>
                        </a:rPr>
                        <m:t>𝑾</m:t>
                      </m:r>
                      <m:sSubSup>
                        <m:sSubSupPr>
                          <m:ctrlPr>
                            <a:rPr lang="es-AR" i="1">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up>
                          <m:r>
                            <a:rPr lang="es-AR" b="0" i="1" smtClean="0">
                              <a:latin typeface="Cambria Math" panose="02040503050406030204" pitchFamily="18" charset="0"/>
                            </a:rPr>
                            <m:t>(</m:t>
                          </m:r>
                          <m:r>
                            <a:rPr lang="es-AR" b="0" i="1" smtClean="0">
                              <a:latin typeface="Cambria Math" panose="02040503050406030204" pitchFamily="18" charset="0"/>
                            </a:rPr>
                            <m:t>𝑘</m:t>
                          </m:r>
                          <m:r>
                            <a:rPr lang="es-AR" b="0" i="1" smtClean="0">
                              <a:latin typeface="Cambria Math" panose="02040503050406030204" pitchFamily="18" charset="0"/>
                            </a:rPr>
                            <m:t>−1)</m:t>
                          </m:r>
                        </m:sup>
                      </m:sSubSup>
                      <m:r>
                        <a:rPr lang="es-AR" i="1">
                          <a:latin typeface="Cambria Math" panose="02040503050406030204" pitchFamily="18" charset="0"/>
                        </a:rPr>
                        <m:t>+</m:t>
                      </m:r>
                      <m:sSubSup>
                        <m:sSubSupPr>
                          <m:ctrlPr>
                            <a:rPr lang="es-AR" i="1">
                              <a:latin typeface="Cambria Math" panose="02040503050406030204" pitchFamily="18" charset="0"/>
                            </a:rPr>
                          </m:ctrlPr>
                        </m:sSubSupPr>
                        <m:e>
                          <m:r>
                            <a:rPr lang="es-AR" b="1" i="1">
                              <a:latin typeface="Cambria Math" panose="02040503050406030204" pitchFamily="18" charset="0"/>
                            </a:rPr>
                            <m:t>𝒃</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r>
                            <a:rPr lang="es-AR" b="0" i="1" smtClean="0">
                              <a:latin typeface="Cambria Math" panose="02040503050406030204" pitchFamily="18" charset="0"/>
                            </a:rPr>
                            <m:t>𝑦</m:t>
                          </m:r>
                          <m:r>
                            <a:rPr lang="es-AR" b="0" i="1" smtClean="0">
                              <a:latin typeface="Cambria Math" panose="02040503050406030204" pitchFamily="18" charset="0"/>
                            </a:rPr>
                            <m:t>)</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oMath>
                  </m:oMathPara>
                </a14:m>
                <a:endParaRPr lang="es-AR" dirty="0"/>
              </a:p>
            </p:txBody>
          </p:sp>
        </mc:Choice>
        <mc:Fallback xmlns="">
          <p:sp>
            <p:nvSpPr>
              <p:cNvPr id="2" name="TextBox 1"/>
              <p:cNvSpPr txBox="1">
                <a:spLocks noRot="1" noChangeAspect="1" noMove="1" noResize="1" noEditPoints="1" noAdjustHandles="1" noChangeArrowheads="1" noChangeShapeType="1" noTextEdit="1"/>
              </p:cNvSpPr>
              <p:nvPr/>
            </p:nvSpPr>
            <p:spPr>
              <a:xfrm>
                <a:off x="7797360" y="3439907"/>
                <a:ext cx="2471509" cy="389530"/>
              </a:xfrm>
              <a:prstGeom prst="rect">
                <a:avLst/>
              </a:prstGeom>
              <a:blipFill>
                <a:blip r:embed="rId3"/>
                <a:stretch>
                  <a:fillRect l="-1232" t="-3125" r="-985" b="-21875"/>
                </a:stretch>
              </a:blipFill>
            </p:spPr>
            <p:txBody>
              <a:bodyPr/>
              <a:lstStyle/>
              <a:p>
                <a:r>
                  <a:rPr lang="es-AR">
                    <a:noFill/>
                  </a:rPr>
                  <a:t> </a:t>
                </a:r>
              </a:p>
            </p:txBody>
          </p:sp>
        </mc:Fallback>
      </mc:AlternateContent>
      <p:sp>
        <p:nvSpPr>
          <p:cNvPr id="6" name="Content Placeholder 2"/>
          <p:cNvSpPr txBox="1">
            <a:spLocks/>
          </p:cNvSpPr>
          <p:nvPr/>
        </p:nvSpPr>
        <p:spPr>
          <a:xfrm>
            <a:off x="526617" y="1101986"/>
            <a:ext cx="11335657" cy="17131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Compuestas por “filtros” que se aplican como una </a:t>
            </a:r>
            <a:r>
              <a:rPr lang="es-AR" sz="2400" dirty="0" err="1" smtClean="0">
                <a:latin typeface="CMU Serif" panose="02000603000000000000" pitchFamily="2" charset="0"/>
                <a:ea typeface="CMU Serif" panose="02000603000000000000" pitchFamily="2" charset="0"/>
                <a:cs typeface="CMU Serif" panose="02000603000000000000" pitchFamily="2" charset="0"/>
              </a:rPr>
              <a:t>convolución</a:t>
            </a:r>
            <a:r>
              <a:rPr lang="es-AR" sz="2400" dirty="0" smtClean="0">
                <a:latin typeface="CMU Serif" panose="02000603000000000000" pitchFamily="2" charset="0"/>
                <a:ea typeface="CMU Serif" panose="02000603000000000000" pitchFamily="2" charset="0"/>
                <a:cs typeface="CMU Serif" panose="02000603000000000000" pitchFamily="2" charset="0"/>
              </a:rPr>
              <a:t> a la información en la imagen. Estos filtros tienen parámetros que aprenden atributos abstractos.</a:t>
            </a:r>
          </a:p>
        </p:txBody>
      </p:sp>
    </p:spTree>
    <p:extLst>
      <p:ext uri="{BB962C8B-B14F-4D97-AF65-F5344CB8AC3E}">
        <p14:creationId xmlns:p14="http://schemas.microsoft.com/office/powerpoint/2010/main" val="339279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3F739B"/>
      </a:accent1>
      <a:accent2>
        <a:srgbClr val="1F394D"/>
      </a:accent2>
      <a:accent3>
        <a:srgbClr val="865640"/>
      </a:accent3>
      <a:accent4>
        <a:srgbClr val="9B8357"/>
      </a:accent4>
      <a:accent5>
        <a:srgbClr val="C2BC80"/>
      </a:accent5>
      <a:accent6>
        <a:srgbClr val="94A088"/>
      </a:accent6>
      <a:hlink>
        <a:srgbClr val="2998E3"/>
      </a:hlink>
      <a:folHlink>
        <a:srgbClr val="8C8C8C"/>
      </a:folHlink>
    </a:clrScheme>
    <a:fontScheme name="CMU Serif">
      <a:majorFont>
        <a:latin typeface="CMU Serif"/>
        <a:ea typeface=""/>
        <a:cs typeface=""/>
      </a:majorFont>
      <a:minorFont>
        <a:latin typeface="CMU Serif"/>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13395</TotalTime>
  <Words>648</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CMU Serif</vt:lpstr>
      <vt:lpstr>Retrospect</vt:lpstr>
      <vt:lpstr>Graph Neural Networks como herramienta para analizar redes complejas</vt:lpstr>
      <vt:lpstr>Panorama general</vt:lpstr>
      <vt:lpstr>Parte I</vt:lpstr>
      <vt:lpstr>PowerPoint Presentation</vt:lpstr>
      <vt:lpstr>PowerPoint Presentation</vt:lpstr>
      <vt:lpstr>PowerPoint Presentation</vt:lpstr>
      <vt:lpstr>Parte II Graph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Algoritmos de Aprendizaje de Representaciones en Redes Complejas</dc:title>
  <dc:creator>mf</dc:creator>
  <cp:lastModifiedBy>mf</cp:lastModifiedBy>
  <cp:revision>722</cp:revision>
  <dcterms:created xsi:type="dcterms:W3CDTF">2021-12-11T13:46:23Z</dcterms:created>
  <dcterms:modified xsi:type="dcterms:W3CDTF">2022-05-27T11:18:12Z</dcterms:modified>
</cp:coreProperties>
</file>