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1" r:id="rId3"/>
    <p:sldId id="259" r:id="rId4"/>
    <p:sldId id="263" r:id="rId5"/>
    <p:sldId id="311" r:id="rId6"/>
    <p:sldId id="310" r:id="rId7"/>
    <p:sldId id="282" r:id="rId8"/>
    <p:sldId id="291" r:id="rId9"/>
    <p:sldId id="319" r:id="rId10"/>
    <p:sldId id="318" r:id="rId11"/>
    <p:sldId id="320" r:id="rId12"/>
    <p:sldId id="314" r:id="rId13"/>
    <p:sldId id="316" r:id="rId14"/>
    <p:sldId id="315" r:id="rId15"/>
    <p:sldId id="321" r:id="rId16"/>
    <p:sldId id="322"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f" initials="m" lastIdx="21" clrIdx="0">
    <p:extLst>
      <p:ext uri="{19B8F6BF-5375-455C-9EA6-DF929625EA0E}">
        <p15:presenceInfo xmlns:p15="http://schemas.microsoft.com/office/powerpoint/2012/main" userId="m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6" autoAdjust="0"/>
    <p:restoredTop sz="94660"/>
  </p:normalViewPr>
  <p:slideViewPr>
    <p:cSldViewPr snapToGrid="0">
      <p:cViewPr varScale="1">
        <p:scale>
          <a:sx n="93" d="100"/>
          <a:sy n="93" d="100"/>
        </p:scale>
        <p:origin x="3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5T17:48:53.745" idx="21">
    <p:pos x="10" y="10"/>
    <p:text>Las redes complejas es un tema amplio de estudio que ha visto mucho crecimiento en las últimas décadas, principalmente por la subida de poder computacional. Muchos de los análisis hechos sobre redes se hacen de manera algorítmica, implementados en programas de computadora.  Más aún, hay mucho interés en la capacidad de análisis de sistemas complejos reales que se pueden representar mediante redes. Es entonces el objetivo de este trabajo explorar algunos conceptos del área.</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2-15T16:48:24.242" idx="7">
    <p:pos x="10" y="10"/>
    <p:text>La presentación de este trabajo puede resumir en 3 secciones.</p:text>
    <p:extLst>
      <p:ext uri="{C676402C-5697-4E1C-873F-D02D1690AC5C}">
        <p15:threadingInfo xmlns:p15="http://schemas.microsoft.com/office/powerpoint/2012/main" timeZoneBias="480"/>
      </p:ext>
    </p:extLst>
  </p:cm>
  <p:cm authorId="1" dt="2021-12-15T16:51:34.467" idx="8">
    <p:pos x="10" y="106"/>
    <p:text>En la primer parte, se tratará el tema de redes, que son nuestro objeto principal de estudio. Se verá una introducción al concepto de redes complejas, y luego un modelo de redes llamado modelo de Popularidad-Similaridad. Se verán resultados obtenidos de implementaciones algorítmicas de los conceptos plasmados.</p:text>
    <p:extLst>
      <p:ext uri="{C676402C-5697-4E1C-873F-D02D1690AC5C}">
        <p15:threadingInfo xmlns:p15="http://schemas.microsoft.com/office/powerpoint/2012/main" timeZoneBias="480">
          <p15:parentCm authorId="1" idx="7"/>
        </p15:threadingInfo>
      </p:ext>
    </p:extLst>
  </p:cm>
  <p:cm authorId="1" dt="2021-12-15T16:52:25.498" idx="9">
    <p:pos x="10" y="202"/>
    <p:text>En la segunda parte, se indaga sobre los embeddings, que son una de las tantas familias de herrmientas de análisis de redes. Nuevamente, nos enfocamos en un método en particular llamado "Laplacian-based Network Embedding" Embedding de redes basado en el Laplaciano, con el objetivo de aplicarlo al modelo de Popularidad-Simlaridad y a redes reales.</p:text>
    <p:extLst>
      <p:ext uri="{C676402C-5697-4E1C-873F-D02D1690AC5C}">
        <p15:threadingInfo xmlns:p15="http://schemas.microsoft.com/office/powerpoint/2012/main" timeZoneBias="480">
          <p15:parentCm authorId="1" idx="7"/>
        </p15:threadingInfo>
      </p:ext>
    </p:extLst>
  </p:cm>
  <p:cm authorId="1" dt="2021-12-15T16:56:27.782" idx="10">
    <p:pos x="10" y="298"/>
    <p:text>En la tercer parte, se atan conceptos previos en una aplicación práctica que es muy común en el análisis de redes, que es la predicción de enlaces.</p:text>
    <p:extLst>
      <p:ext uri="{C676402C-5697-4E1C-873F-D02D1690AC5C}">
        <p15:threadingInfo xmlns:p15="http://schemas.microsoft.com/office/powerpoint/2012/main" timeZoneBias="480">
          <p15:parentCm authorId="1" idx="7"/>
        </p15:threadingInfo>
      </p:ext>
    </p:extLst>
  </p:cm>
  <p:cm authorId="1" dt="2021-12-15T16:58:23.159" idx="11">
    <p:pos x="106" y="106"/>
    <p:text>Comencemos entonces a presentar el primer tema: Redes.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2-15T16:59:43.736" idx="12">
    <p:pos x="10" y="10"/>
    <p:text>En el libro Networks o Redes de Newman, se introduce el concepto de redes con una definición que enfatiza un carácter fundamentalmente simple:</p:text>
    <p:extLst>
      <p:ext uri="{C676402C-5697-4E1C-873F-D02D1690AC5C}">
        <p15:threadingInfo xmlns:p15="http://schemas.microsoft.com/office/powerpoint/2012/main" timeZoneBias="480"/>
      </p:ext>
    </p:extLst>
  </p:cm>
  <p:cm authorId="1" dt="2021-12-15T17:03:56.343" idx="13">
    <p:pos x="106" y="106"/>
    <p:text>Teniendo en cuenta estos pocos conceptos, veamos un ejemplo:</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12-15T17:14:14.062" idx="19">
    <p:pos x="10" y="10"/>
    <p:text>Una manera de encarar el análisis de redes es desarrollar un modelo teórico que describe características o el mismo crecimiento de redes. Un modelo que describe un proceso para generar redes consiste de parámetros que definen la topología final de la red. En particular, pensemos en algoritmos que introducen algún nivel de aleatoridad en la generación de las redes, con una modulación del proceso mediante los parámetros de la red. Al tener una red muchos nodos tiene una dimensionalidad muy alta, debido a todas las conexiones entre si. Entonces, con un modelo de unas pocas variables estadísticas se puede ver que las redes generadas, aunque son muy distintas en las conexiones explícitas, son similares en los parámetros (de mucha menor dimensión).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0" y="758952"/>
            <a:ext cx="10055629" cy="3566160"/>
          </a:xfrm>
        </p:spPr>
        <p:txBody>
          <a:bodyPr>
            <a:normAutofit/>
          </a:bodyPr>
          <a:lstStyle/>
          <a:p>
            <a:r>
              <a:rPr lang="en-US" sz="4400" dirty="0" smtClean="0">
                <a:latin typeface="CMU Serif" panose="02000603000000000000" pitchFamily="2" charset="0"/>
                <a:ea typeface="CMU Serif" panose="02000603000000000000" pitchFamily="2" charset="0"/>
                <a:cs typeface="CMU Serif" panose="02000603000000000000" pitchFamily="2" charset="0"/>
              </a:rPr>
              <a:t>Graph Neural Networks </a:t>
            </a:r>
            <a:r>
              <a:rPr lang="en-US" sz="4400" dirty="0" err="1" smtClean="0">
                <a:latin typeface="CMU Serif" panose="02000603000000000000" pitchFamily="2" charset="0"/>
                <a:ea typeface="CMU Serif" panose="02000603000000000000" pitchFamily="2" charset="0"/>
                <a:cs typeface="CMU Serif" panose="02000603000000000000" pitchFamily="2" charset="0"/>
              </a:rPr>
              <a:t>como</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herramienta</a:t>
            </a:r>
            <a:r>
              <a:rPr lang="en-US" sz="4400" dirty="0" smtClean="0">
                <a:latin typeface="CMU Serif" panose="02000603000000000000" pitchFamily="2" charset="0"/>
                <a:ea typeface="CMU Serif" panose="02000603000000000000" pitchFamily="2" charset="0"/>
                <a:cs typeface="CMU Serif" panose="02000603000000000000" pitchFamily="2" charset="0"/>
              </a:rPr>
              <a:t> para </a:t>
            </a:r>
            <a:r>
              <a:rPr lang="en-US" sz="4400" dirty="0" err="1" smtClean="0">
                <a:latin typeface="CMU Serif" panose="02000603000000000000" pitchFamily="2" charset="0"/>
                <a:ea typeface="CMU Serif" panose="02000603000000000000" pitchFamily="2" charset="0"/>
                <a:cs typeface="CMU Serif" panose="02000603000000000000" pitchFamily="2" charset="0"/>
              </a:rPr>
              <a:t>analizar</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redes</a:t>
            </a:r>
            <a:r>
              <a:rPr lang="en-US" sz="4400" dirty="0" smtClean="0">
                <a:latin typeface="CMU Serif" panose="02000603000000000000" pitchFamily="2" charset="0"/>
                <a:ea typeface="CMU Serif" panose="02000603000000000000" pitchFamily="2" charset="0"/>
                <a:cs typeface="CMU Serif" panose="02000603000000000000" pitchFamily="2" charset="0"/>
              </a:rPr>
              <a:t> </a:t>
            </a:r>
            <a:r>
              <a:rPr lang="en-US" sz="4400" dirty="0" err="1" smtClean="0">
                <a:latin typeface="CMU Serif" panose="02000603000000000000" pitchFamily="2" charset="0"/>
                <a:ea typeface="CMU Serif" panose="02000603000000000000" pitchFamily="2" charset="0"/>
                <a:cs typeface="CMU Serif" panose="02000603000000000000" pitchFamily="2" charset="0"/>
              </a:rPr>
              <a:t>complejas</a:t>
            </a:r>
            <a:endParaRPr lang="en-US" sz="4400" dirty="0">
              <a:latin typeface="CMU Serif" panose="02000603000000000000" pitchFamily="2" charset="0"/>
              <a:ea typeface="CMU Serif" panose="02000603000000000000" pitchFamily="2" charset="0"/>
              <a:cs typeface="CMU Serif" panose="02000603000000000000" pitchFamily="2" charset="0"/>
            </a:endParaRPr>
          </a:p>
        </p:txBody>
      </p:sp>
      <p:sp>
        <p:nvSpPr>
          <p:cNvPr id="3" name="Subtitle 2"/>
          <p:cNvSpPr>
            <a:spLocks noGrp="1"/>
          </p:cNvSpPr>
          <p:nvPr>
            <p:ph type="subTitle" idx="1"/>
          </p:nvPr>
        </p:nvSpPr>
        <p:spPr/>
        <p:txBody>
          <a:bodyPr anchor="ctr">
            <a:normAutofit/>
          </a:bodyPr>
          <a:lstStyle/>
          <a:p>
            <a:r>
              <a:rPr lang="es-AR" dirty="0" err="1" smtClean="0">
                <a:latin typeface="CMU Serif" panose="02000603000000000000" pitchFamily="2" charset="0"/>
                <a:ea typeface="CMU Serif" panose="02000603000000000000" pitchFamily="2" charset="0"/>
                <a:cs typeface="CMU Serif" panose="02000603000000000000" pitchFamily="2" charset="0"/>
              </a:rPr>
              <a:t>MartíN</a:t>
            </a: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FAMá</a:t>
            </a:r>
            <a:endParaRPr lang="es-AR" dirty="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1128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sp>
        <p:nvSpPr>
          <p:cNvPr id="22"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CNNs</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err="1" smtClean="0">
                <a:latin typeface="CMU Serif" panose="02000603000000000000" pitchFamily="2" charset="0"/>
                <a:ea typeface="CMU Serif" panose="02000603000000000000" pitchFamily="2" charset="0"/>
                <a:cs typeface="CMU Serif" panose="02000603000000000000" pitchFamily="2" charset="0"/>
              </a:rPr>
              <a:t>C</a:t>
            </a:r>
            <a:r>
              <a:rPr lang="es-AR" sz="2400" dirty="0" err="1" smtClean="0">
                <a:latin typeface="CMU Serif" panose="02000603000000000000" pitchFamily="2" charset="0"/>
                <a:ea typeface="CMU Serif" panose="02000603000000000000" pitchFamily="2" charset="0"/>
                <a:cs typeface="CMU Serif" panose="02000603000000000000" pitchFamily="2" charset="0"/>
              </a:rPr>
              <a:t>onvolutional</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eural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etworks.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Un </a:t>
            </a:r>
            <a:r>
              <a:rPr lang="es-AR" sz="2200" dirty="0" err="1" smtClean="0">
                <a:latin typeface="CMU Serif" panose="02000603000000000000" pitchFamily="2" charset="0"/>
                <a:ea typeface="CMU Serif" panose="02000603000000000000" pitchFamily="2" charset="0"/>
                <a:cs typeface="CMU Serif" panose="02000603000000000000" pitchFamily="2" charset="0"/>
              </a:rPr>
              <a:t>kernel</a:t>
            </a:r>
            <a:r>
              <a:rPr lang="es-AR" sz="2200" dirty="0" smtClean="0">
                <a:latin typeface="CMU Serif" panose="02000603000000000000" pitchFamily="2" charset="0"/>
                <a:ea typeface="CMU Serif" panose="02000603000000000000" pitchFamily="2" charset="0"/>
                <a:cs typeface="CMU Serif" panose="02000603000000000000" pitchFamily="2" charset="0"/>
              </a:rPr>
              <a:t>/filtro en la CNN también tiene su representación como grafo.</a:t>
            </a:r>
            <a:endParaRPr lang="es-AR" sz="2200"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771" y="2454902"/>
            <a:ext cx="6252458" cy="3087497"/>
          </a:xfrm>
          <a:prstGeom prst="rect">
            <a:avLst/>
          </a:prstGeom>
        </p:spPr>
      </p:pic>
    </p:spTree>
    <p:extLst>
      <p:ext uri="{BB962C8B-B14F-4D97-AF65-F5344CB8AC3E}">
        <p14:creationId xmlns:p14="http://schemas.microsoft.com/office/powerpoint/2010/main" val="2462565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mc:AlternateContent xmlns:mc="http://schemas.openxmlformats.org/markup-compatibility/2006">
        <mc:Choice xmlns:a14="http://schemas.microsoft.com/office/drawing/2010/main" Requires="a14">
          <p:sp>
            <p:nvSpPr>
              <p:cNvPr id="6" name="TextBox 5"/>
              <p:cNvSpPr txBox="1"/>
              <p:nvPr/>
            </p:nvSpPr>
            <p:spPr>
              <a:xfrm>
                <a:off x="6215139" y="2799863"/>
                <a:ext cx="5315622" cy="715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b="0" i="1" smtClean="0">
                                      <a:latin typeface="Cambria Math" panose="02040503050406030204" pitchFamily="18" charset="0"/>
                                    </a:rPr>
                                    <m:t>𝑣</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−1</m:t>
                                  </m:r>
                                  <m:r>
                                    <a:rPr lang="es-AR" i="1">
                                      <a:latin typeface="Cambria Math" panose="02040503050406030204" pitchFamily="18" charset="0"/>
                                    </a:rPr>
                                    <m:t>)</m:t>
                                  </m:r>
                                </m:sup>
                              </m:sSubSup>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e>
                      </m:d>
                    </m:oMath>
                  </m:oMathPara>
                </a14:m>
                <a:endParaRPr lang="es-AR" dirty="0"/>
              </a:p>
            </p:txBody>
          </p:sp>
        </mc:Choice>
        <mc:Fallback>
          <p:sp>
            <p:nvSpPr>
              <p:cNvPr id="6" name="TextBox 5"/>
              <p:cNvSpPr txBox="1">
                <a:spLocks noRot="1" noChangeAspect="1" noMove="1" noResize="1" noEditPoints="1" noAdjustHandles="1" noChangeArrowheads="1" noChangeShapeType="1" noTextEdit="1"/>
              </p:cNvSpPr>
              <p:nvPr/>
            </p:nvSpPr>
            <p:spPr>
              <a:xfrm>
                <a:off x="6215139" y="2799863"/>
                <a:ext cx="5315622" cy="715902"/>
              </a:xfrm>
              <a:prstGeom prst="rect">
                <a:avLst/>
              </a:prstGeom>
              <a:blipFill>
                <a:blip r:embed="rId2"/>
                <a:stretch>
                  <a:fillRect/>
                </a:stretch>
              </a:blipFill>
            </p:spPr>
            <p:txBody>
              <a:bodyPr/>
              <a:lstStyle/>
              <a:p>
                <a:r>
                  <a:rPr lang="es-AR">
                    <a:noFill/>
                  </a:rPr>
                  <a:t> </a:t>
                </a:r>
              </a:p>
            </p:txBody>
          </p:sp>
        </mc:Fallback>
      </mc:AlternateContent>
      <p:sp>
        <p:nvSpPr>
          <p:cNvPr id="7" name="Content Placeholder 2"/>
          <p:cNvSpPr txBox="1">
            <a:spLocks/>
          </p:cNvSpPr>
          <p:nvPr/>
        </p:nvSpPr>
        <p:spPr>
          <a:xfrm>
            <a:off x="6944584" y="3639572"/>
            <a:ext cx="3856731" cy="3929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sz="1800" dirty="0" err="1" smtClean="0">
                <a:latin typeface="CMU Serif" panose="02000603000000000000" pitchFamily="2" charset="0"/>
                <a:ea typeface="CMU Serif" panose="02000603000000000000" pitchFamily="2" charset="0"/>
                <a:cs typeface="CMU Serif" panose="02000603000000000000" pitchFamily="2" charset="0"/>
              </a:rPr>
              <a:t>Message</a:t>
            </a:r>
            <a:r>
              <a:rPr lang="es-AR" sz="1800" dirty="0" smtClean="0">
                <a:latin typeface="CMU Serif" panose="02000603000000000000" pitchFamily="2" charset="0"/>
                <a:ea typeface="CMU Serif" panose="02000603000000000000" pitchFamily="2" charset="0"/>
                <a:cs typeface="CMU Serif" panose="02000603000000000000" pitchFamily="2" charset="0"/>
              </a:rPr>
              <a:t> </a:t>
            </a:r>
            <a:r>
              <a:rPr lang="es-AR" sz="1800" dirty="0" err="1" smtClean="0">
                <a:latin typeface="CMU Serif" panose="02000603000000000000" pitchFamily="2" charset="0"/>
                <a:ea typeface="CMU Serif" panose="02000603000000000000" pitchFamily="2" charset="0"/>
                <a:cs typeface="CMU Serif" panose="02000603000000000000" pitchFamily="2" charset="0"/>
              </a:rPr>
              <a:t>passing</a:t>
            </a:r>
            <a:r>
              <a:rPr lang="es-AR" sz="1800" dirty="0" smtClean="0">
                <a:latin typeface="CMU Serif" panose="02000603000000000000" pitchFamily="2" charset="0"/>
                <a:ea typeface="CMU Serif" panose="02000603000000000000" pitchFamily="2" charset="0"/>
                <a:cs typeface="CMU Serif" panose="02000603000000000000" pitchFamily="2" charset="0"/>
              </a:rPr>
              <a:t> básico de una GNN</a:t>
            </a:r>
            <a:endParaRPr lang="es-AR"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333" y="1851999"/>
            <a:ext cx="3411020" cy="3327533"/>
          </a:xfrm>
          <a:prstGeom prst="rect">
            <a:avLst/>
          </a:prstGeom>
        </p:spPr>
      </p:pic>
    </p:spTree>
    <p:extLst>
      <p:ext uri="{BB962C8B-B14F-4D97-AF65-F5344CB8AC3E}">
        <p14:creationId xmlns:p14="http://schemas.microsoft.com/office/powerpoint/2010/main" val="274077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25" y="1023573"/>
            <a:ext cx="9848775" cy="4987702"/>
          </a:xfrm>
          <a:prstGeom prst="rect">
            <a:avLst/>
          </a:prstGeom>
        </p:spPr>
      </p:pic>
    </p:spTree>
    <p:extLst>
      <p:ext uri="{BB962C8B-B14F-4D97-AF65-F5344CB8AC3E}">
        <p14:creationId xmlns:p14="http://schemas.microsoft.com/office/powerpoint/2010/main" val="2602849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GNNs</a:t>
            </a:r>
            <a:endParaRPr lang="es-AR" sz="3600" dirty="0"/>
          </a:p>
        </p:txBody>
      </p:sp>
      <p:sp>
        <p:nvSpPr>
          <p:cNvPr id="4" name="Content Placeholder 2"/>
          <p:cNvSpPr txBox="1">
            <a:spLocks/>
          </p:cNvSpPr>
          <p:nvPr/>
        </p:nvSpPr>
        <p:spPr>
          <a:xfrm>
            <a:off x="6177883" y="2110952"/>
            <a:ext cx="5836791" cy="8654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dirty="0" smtClean="0">
                <a:latin typeface="CMU Serif" panose="02000603000000000000" pitchFamily="2" charset="0"/>
                <a:ea typeface="CMU Serif" panose="02000603000000000000" pitchFamily="2" charset="0"/>
                <a:cs typeface="CMU Serif" panose="02000603000000000000" pitchFamily="2" charset="0"/>
              </a:rPr>
              <a:t>Cada modelo tiene su propia cadena de operaciones, que indican como recopilar data del vecindario de un nodo para actualizar.</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53" y="3568718"/>
            <a:ext cx="7153275" cy="2638425"/>
          </a:xfrm>
          <a:prstGeom prst="rect">
            <a:avLst/>
          </a:prstGeom>
        </p:spPr>
      </p:pic>
      <p:sp>
        <p:nvSpPr>
          <p:cNvPr id="6" name="Content Placeholder 2"/>
          <p:cNvSpPr txBox="1">
            <a:spLocks/>
          </p:cNvSpPr>
          <p:nvPr/>
        </p:nvSpPr>
        <p:spPr>
          <a:xfrm>
            <a:off x="1401063" y="4715216"/>
            <a:ext cx="2533939" cy="3454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s-AR" sz="2400" dirty="0" err="1" smtClean="0">
                <a:latin typeface="CMU Serif" panose="02000603000000000000" pitchFamily="2" charset="0"/>
                <a:ea typeface="CMU Serif" panose="02000603000000000000" pitchFamily="2" charset="0"/>
                <a:cs typeface="CMU Serif" panose="02000603000000000000" pitchFamily="2" charset="0"/>
              </a:rPr>
              <a:t>Ej</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GraphSAGE</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sp>
        <p:nvSpPr>
          <p:cNvPr id="3" name="Right Brace 2"/>
          <p:cNvSpPr/>
          <p:nvPr/>
        </p:nvSpPr>
        <p:spPr>
          <a:xfrm>
            <a:off x="5630237" y="1510298"/>
            <a:ext cx="311255" cy="19826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8" name="Content Placeholder 2"/>
          <p:cNvSpPr txBox="1">
            <a:spLocks/>
          </p:cNvSpPr>
          <p:nvPr/>
        </p:nvSpPr>
        <p:spPr>
          <a:xfrm>
            <a:off x="679017" y="12543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Modelos: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GCN (</a:t>
            </a:r>
            <a:r>
              <a:rPr lang="es-AR" sz="2200" dirty="0" err="1" smtClean="0">
                <a:latin typeface="CMU Serif" panose="02000603000000000000" pitchFamily="2" charset="0"/>
                <a:ea typeface="CMU Serif" panose="02000603000000000000" pitchFamily="2" charset="0"/>
                <a:cs typeface="CMU Serif" panose="02000603000000000000" pitchFamily="2" charset="0"/>
              </a:rPr>
              <a:t>Graph</a:t>
            </a: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s-AR" sz="2200" dirty="0" err="1" smtClean="0">
                <a:latin typeface="CMU Serif" panose="02000603000000000000" pitchFamily="2" charset="0"/>
                <a:ea typeface="CMU Serif" panose="02000603000000000000" pitchFamily="2" charset="0"/>
                <a:cs typeface="CMU Serif" panose="02000603000000000000" pitchFamily="2" charset="0"/>
              </a:rPr>
              <a:t>Convolutional</a:t>
            </a:r>
            <a:r>
              <a:rPr lang="es-AR" sz="2200" dirty="0" smtClean="0">
                <a:latin typeface="CMU Serif" panose="02000603000000000000" pitchFamily="2" charset="0"/>
                <a:ea typeface="CMU Serif" panose="02000603000000000000" pitchFamily="2" charset="0"/>
                <a:cs typeface="CMU Serif" panose="02000603000000000000" pitchFamily="2" charset="0"/>
              </a:rPr>
              <a:t> Network)</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GAT (</a:t>
            </a:r>
            <a:r>
              <a:rPr lang="es-AR" sz="2200" dirty="0" err="1" smtClean="0">
                <a:latin typeface="CMU Serif" panose="02000603000000000000" pitchFamily="2" charset="0"/>
                <a:ea typeface="CMU Serif" panose="02000603000000000000" pitchFamily="2" charset="0"/>
                <a:cs typeface="CMU Serif" panose="02000603000000000000" pitchFamily="2" charset="0"/>
              </a:rPr>
              <a:t>Graph</a:t>
            </a: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s-AR" sz="2200" dirty="0" err="1" smtClean="0">
                <a:latin typeface="CMU Serif" panose="02000603000000000000" pitchFamily="2" charset="0"/>
                <a:ea typeface="CMU Serif" panose="02000603000000000000" pitchFamily="2" charset="0"/>
                <a:cs typeface="CMU Serif" panose="02000603000000000000" pitchFamily="2" charset="0"/>
              </a:rPr>
              <a:t>Attention</a:t>
            </a:r>
            <a:r>
              <a:rPr lang="es-AR" sz="2200" dirty="0" smtClean="0">
                <a:latin typeface="CMU Serif" panose="02000603000000000000" pitchFamily="2" charset="0"/>
                <a:ea typeface="CMU Serif" panose="02000603000000000000" pitchFamily="2" charset="0"/>
                <a:cs typeface="CMU Serif" panose="02000603000000000000" pitchFamily="2" charset="0"/>
              </a:rPr>
              <a:t> Network)</a:t>
            </a:r>
          </a:p>
          <a:p>
            <a:pPr lvl="1" algn="just">
              <a:buFont typeface="Arial" panose="020B0604020202020204" pitchFamily="34" charset="0"/>
              <a:buChar char="•"/>
            </a:pPr>
            <a:r>
              <a:rPr lang="es-AR" sz="2200" dirty="0" err="1" smtClean="0">
                <a:latin typeface="CMU Serif" panose="02000603000000000000" pitchFamily="2" charset="0"/>
                <a:ea typeface="CMU Serif" panose="02000603000000000000" pitchFamily="2" charset="0"/>
                <a:cs typeface="CMU Serif" panose="02000603000000000000" pitchFamily="2" charset="0"/>
              </a:rPr>
              <a:t>GraphSAGE</a:t>
            </a:r>
            <a:endParaRPr lang="es-AR" sz="2200" dirty="0" smtClean="0">
              <a:latin typeface="CMU Serif" panose="02000603000000000000" pitchFamily="2" charset="0"/>
              <a:ea typeface="CMU Serif" panose="02000603000000000000" pitchFamily="2" charset="0"/>
              <a:cs typeface="CMU Serif" panose="02000603000000000000" pitchFamily="2" charset="0"/>
            </a:endParaRP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GAAN</a:t>
            </a:r>
          </a:p>
          <a:p>
            <a:pPr lvl="1" algn="just">
              <a:buFont typeface="Arial" panose="020B0604020202020204" pitchFamily="34" charset="0"/>
              <a:buChar char="•"/>
            </a:pPr>
            <a:r>
              <a:rPr lang="es-AR" sz="2200" dirty="0" err="1" smtClean="0">
                <a:latin typeface="CMU Serif" panose="02000603000000000000" pitchFamily="2" charset="0"/>
                <a:ea typeface="CMU Serif" panose="02000603000000000000" pitchFamily="2" charset="0"/>
                <a:cs typeface="CMU Serif" panose="02000603000000000000" pitchFamily="2" charset="0"/>
              </a:rPr>
              <a:t>ChebNet</a:t>
            </a:r>
            <a:endParaRPr lang="es-AR" sz="2000" dirty="0" smtClean="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171230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404"/>
          <a:stretch/>
        </p:blipFill>
        <p:spPr>
          <a:xfrm>
            <a:off x="2286000" y="-17976"/>
            <a:ext cx="7620000" cy="6339155"/>
          </a:xfrm>
          <a:prstGeom prst="rect">
            <a:avLst/>
          </a:prstGeom>
        </p:spPr>
      </p:pic>
    </p:spTree>
    <p:extLst>
      <p:ext uri="{BB962C8B-B14F-4D97-AF65-F5344CB8AC3E}">
        <p14:creationId xmlns:p14="http://schemas.microsoft.com/office/powerpoint/2010/main" val="296228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grpSp>
        <p:nvGrpSpPr>
          <p:cNvPr id="3" name="Group 2"/>
          <p:cNvGrpSpPr/>
          <p:nvPr/>
        </p:nvGrpSpPr>
        <p:grpSpPr>
          <a:xfrm>
            <a:off x="435292" y="1171426"/>
            <a:ext cx="11377480" cy="2239462"/>
            <a:chOff x="435292" y="1418005"/>
            <a:chExt cx="11377480" cy="2239462"/>
          </a:xfrm>
        </p:grpSpPr>
        <mc:AlternateContent xmlns:mc="http://schemas.openxmlformats.org/markup-compatibility/2006">
          <mc:Choice xmlns:a14="http://schemas.microsoft.com/office/drawing/2010/main" Requires="a14">
            <p:sp>
              <p:nvSpPr>
                <p:cNvPr id="6" name="TextBox 5"/>
                <p:cNvSpPr txBox="1"/>
                <p:nvPr/>
              </p:nvSpPr>
              <p:spPr>
                <a:xfrm>
                  <a:off x="435292" y="2849589"/>
                  <a:ext cx="5315622" cy="715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Sup>
                                  <m:sSubSupPr>
                                    <m:ctrlPr>
                                      <a:rPr lang="es-AR" i="1">
                                        <a:latin typeface="Cambria Math" panose="02040503050406030204" pitchFamily="18" charset="0"/>
                                      </a:rPr>
                                    </m:ctrlPr>
                                  </m:sSubSupPr>
                                  <m:e>
                                    <m:r>
                                      <a:rPr lang="es-AR" b="1" i="1">
                                        <a:latin typeface="Cambria Math" panose="02040503050406030204" pitchFamily="18" charset="0"/>
                                      </a:rPr>
                                      <m:t>𝒉</m:t>
                                    </m:r>
                                  </m:e>
                                  <m:sub>
                                    <m:r>
                                      <a:rPr lang="es-AR" b="0" i="1" smtClean="0">
                                        <a:latin typeface="Cambria Math" panose="02040503050406030204" pitchFamily="18" charset="0"/>
                                      </a:rPr>
                                      <m:t>𝑣</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−1</m:t>
                                    </m:r>
                                    <m:r>
                                      <a:rPr lang="es-AR" i="1">
                                        <a:latin typeface="Cambria Math" panose="02040503050406030204" pitchFamily="18" charset="0"/>
                                      </a:rPr>
                                      <m:t>)</m:t>
                                    </m:r>
                                  </m:sup>
                                </m:sSubSup>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e>
                        </m:d>
                      </m:oMath>
                    </m:oMathPara>
                  </a14:m>
                  <a:endParaRPr lang="es-AR" dirty="0"/>
                </a:p>
              </p:txBody>
            </p:sp>
          </mc:Choice>
          <mc:Fallback>
            <p:sp>
              <p:nvSpPr>
                <p:cNvPr id="6" name="TextBox 5"/>
                <p:cNvSpPr txBox="1">
                  <a:spLocks noRot="1" noChangeAspect="1" noMove="1" noResize="1" noEditPoints="1" noAdjustHandles="1" noChangeArrowheads="1" noChangeShapeType="1" noTextEdit="1"/>
                </p:cNvSpPr>
                <p:nvPr/>
              </p:nvSpPr>
              <p:spPr>
                <a:xfrm>
                  <a:off x="435292" y="2849589"/>
                  <a:ext cx="5315622" cy="715902"/>
                </a:xfrm>
                <a:prstGeom prst="rect">
                  <a:avLst/>
                </a:prstGeom>
                <a:blipFill>
                  <a:blip r:embed="rId2"/>
                  <a:stretch>
                    <a:fillRect b="-855"/>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435292" y="1418005"/>
                  <a:ext cx="2858090" cy="369332"/>
                </a:xfrm>
                <a:prstGeom prst="rect">
                  <a:avLst/>
                </a:prstGeom>
              </p:spPr>
              <p:txBody>
                <a:bodyPr wrap="none">
                  <a:spAutoFit/>
                </a:bodyPr>
                <a:lstStyle/>
                <a:p>
                  <a14:m>
                    <m:oMath xmlns:m="http://schemas.openxmlformats.org/officeDocument/2006/math">
                      <m:sSub>
                        <m:sSubPr>
                          <m:ctrlPr>
                            <a:rPr lang="es-AR" b="1" i="1" smtClean="0">
                              <a:latin typeface="Cambria Math" panose="02040503050406030204" pitchFamily="18" charset="0"/>
                            </a:rPr>
                          </m:ctrlPr>
                        </m:sSubPr>
                        <m:e>
                          <m:r>
                            <a:rPr lang="es-AR" b="1" i="1" smtClean="0">
                              <a:latin typeface="Cambria Math" panose="02040503050406030204" pitchFamily="18" charset="0"/>
                            </a:rPr>
                            <m:t>𝒙</m:t>
                          </m:r>
                        </m:e>
                        <m:sub>
                          <m:r>
                            <a:rPr lang="es-AR" b="0" i="1" smtClean="0">
                              <a:latin typeface="Cambria Math" panose="02040503050406030204" pitchFamily="18" charset="0"/>
                            </a:rPr>
                            <m:t>𝑢</m:t>
                          </m:r>
                        </m:sub>
                      </m:sSub>
                    </m:oMath>
                  </a14:m>
                  <a:r>
                    <a:rPr lang="es-AR" b="1" dirty="0" smtClean="0"/>
                    <a:t>: </a:t>
                  </a:r>
                  <a:r>
                    <a:rPr lang="es-AR" dirty="0" smtClean="0"/>
                    <a:t>El atributo del nodo </a:t>
                  </a:r>
                  <a:r>
                    <a:rPr lang="es-AR" i="1" dirty="0" smtClean="0"/>
                    <a:t>u</a:t>
                  </a:r>
                  <a:endParaRPr lang="es-AR" b="1" i="1" dirty="0"/>
                </a:p>
              </p:txBody>
            </p:sp>
          </mc:Choice>
          <mc:Fallback>
            <p:sp>
              <p:nvSpPr>
                <p:cNvPr id="2" name="Rectangle 1"/>
                <p:cNvSpPr>
                  <a:spLocks noRot="1" noChangeAspect="1" noMove="1" noResize="1" noEditPoints="1" noAdjustHandles="1" noChangeArrowheads="1" noChangeShapeType="1" noTextEdit="1"/>
                </p:cNvSpPr>
                <p:nvPr/>
              </p:nvSpPr>
              <p:spPr>
                <a:xfrm>
                  <a:off x="435292" y="1418005"/>
                  <a:ext cx="2858090" cy="369332"/>
                </a:xfrm>
                <a:prstGeom prst="rect">
                  <a:avLst/>
                </a:prstGeom>
                <a:blipFill>
                  <a:blip r:embed="rId3"/>
                  <a:stretch>
                    <a:fillRect t="-8197" r="-853" b="-26230"/>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35292" y="1950238"/>
                  <a:ext cx="4567596" cy="7159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b="1" i="1">
                                <a:latin typeface="Cambria Math" panose="02040503050406030204" pitchFamily="18" charset="0"/>
                              </a:rPr>
                              <m:t>𝒉</m:t>
                            </m:r>
                          </m:e>
                          <m:sub>
                            <m:r>
                              <a:rPr lang="es-AR" i="1">
                                <a:latin typeface="Cambria Math" panose="02040503050406030204" pitchFamily="18" charset="0"/>
                              </a:rPr>
                              <m:t>𝑢</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d>
                          <m:dPr>
                            <m:ctrlPr>
                              <a:rPr lang="es-AR" b="0" i="1" smtClean="0">
                                <a:latin typeface="Cambria Math" panose="02040503050406030204" pitchFamily="18" charset="0"/>
                                <a:ea typeface="Cambria Math" panose="02040503050406030204" pitchFamily="18" charset="0"/>
                              </a:rPr>
                            </m:ctrlPr>
                          </m:dPr>
                          <m:e>
                            <m:sSubSup>
                              <m:sSubSupPr>
                                <m:ctrlPr>
                                  <a:rPr lang="es-AR" i="1">
                                    <a:latin typeface="Cambria Math" panose="02040503050406030204" pitchFamily="18" charset="0"/>
                                  </a:rPr>
                                </m:ctrlPr>
                              </m:sSubSupPr>
                              <m:e>
                                <m:r>
                                  <a:rPr lang="es-AR" b="1" i="1" smtClean="0">
                                    <a:latin typeface="Cambria Math" panose="02040503050406030204" pitchFamily="18" charset="0"/>
                                  </a:rPr>
                                  <m:t>𝑾</m:t>
                                </m:r>
                              </m:e>
                              <m:sub>
                                <m:r>
                                  <m:rPr>
                                    <m:sty m:val="p"/>
                                  </m:rPr>
                                  <a:rPr lang="es-AR" b="0" i="0" smtClean="0">
                                    <a:latin typeface="Cambria Math" panose="02040503050406030204" pitchFamily="18" charset="0"/>
                                  </a:rPr>
                                  <m:t>self</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r>
                              <a:rPr lang="es-AR" b="1" i="1" smtClean="0">
                                <a:latin typeface="Cambria Math" panose="02040503050406030204" pitchFamily="18" charset="0"/>
                              </a:rPr>
                              <m:t> </m:t>
                            </m:r>
                            <m:sSub>
                              <m:sSubPr>
                                <m:ctrlPr>
                                  <a:rPr lang="es-AR" b="1" i="1">
                                    <a:latin typeface="Cambria Math" panose="02040503050406030204" pitchFamily="18" charset="0"/>
                                  </a:rPr>
                                </m:ctrlPr>
                              </m:sSubPr>
                              <m:e>
                                <m:r>
                                  <a:rPr lang="es-AR" b="1" i="1">
                                    <a:latin typeface="Cambria Math" panose="02040503050406030204" pitchFamily="18" charset="0"/>
                                  </a:rPr>
                                  <m:t>𝒙</m:t>
                                </m:r>
                              </m:e>
                              <m:sub>
                                <m:r>
                                  <a:rPr lang="es-AR" i="1">
                                    <a:latin typeface="Cambria Math" panose="02040503050406030204" pitchFamily="18" charset="0"/>
                                  </a:rPr>
                                  <m:t>𝑢</m:t>
                                </m:r>
                              </m:sub>
                            </m:sSub>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𝑾</m:t>
                                </m:r>
                              </m:e>
                              <m:sub>
                                <m:r>
                                  <m:rPr>
                                    <m:sty m:val="p"/>
                                  </m:rPr>
                                  <a:rPr lang="es-AR" b="0" i="0" smtClean="0">
                                    <a:latin typeface="Cambria Math" panose="02040503050406030204" pitchFamily="18" charset="0"/>
                                  </a:rPr>
                                  <m:t>neigh</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nary>
                              <m:naryPr>
                                <m:chr m:val="∑"/>
                                <m:supHide m:val="on"/>
                                <m:ctrlPr>
                                  <a:rPr lang="es-AR" i="1" smtClean="0">
                                    <a:latin typeface="Cambria Math" panose="02040503050406030204" pitchFamily="18" charset="0"/>
                                  </a:rPr>
                                </m:ctrlPr>
                              </m:naryPr>
                              <m:sub>
                                <m:r>
                                  <a:rPr lang="es-AR" i="1">
                                    <a:latin typeface="Cambria Math" panose="02040503050406030204" pitchFamily="18" charset="0"/>
                                  </a:rPr>
                                  <m:t>𝑣</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𝑁</m:t>
                                </m:r>
                                <m:r>
                                  <a:rPr lang="es-AR"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𝑢</m:t>
                                </m:r>
                                <m:r>
                                  <a:rPr lang="es-AR" i="1">
                                    <a:latin typeface="Cambria Math" panose="02040503050406030204" pitchFamily="18" charset="0"/>
                                    <a:ea typeface="Cambria Math" panose="02040503050406030204" pitchFamily="18" charset="0"/>
                                  </a:rPr>
                                  <m:t>)</m:t>
                                </m:r>
                              </m:sub>
                              <m:sup/>
                              <m:e>
                                <m:sSub>
                                  <m:sSubPr>
                                    <m:ctrlPr>
                                      <a:rPr lang="es-AR" b="1" i="1">
                                        <a:latin typeface="Cambria Math" panose="02040503050406030204" pitchFamily="18" charset="0"/>
                                      </a:rPr>
                                    </m:ctrlPr>
                                  </m:sSubPr>
                                  <m:e>
                                    <m:r>
                                      <a:rPr lang="es-AR" b="1" i="1">
                                        <a:latin typeface="Cambria Math" panose="02040503050406030204" pitchFamily="18" charset="0"/>
                                      </a:rPr>
                                      <m:t>𝒙</m:t>
                                    </m:r>
                                  </m:e>
                                  <m:sub>
                                    <m:r>
                                      <a:rPr lang="es-AR" b="1" i="1" smtClean="0">
                                        <a:latin typeface="Cambria Math" panose="02040503050406030204" pitchFamily="18" charset="0"/>
                                      </a:rPr>
                                      <m:t>𝒗</m:t>
                                    </m:r>
                                  </m:sub>
                                </m:sSub>
                              </m:e>
                            </m:nary>
                            <m:r>
                              <a:rPr lang="es-AR" b="0" i="1" smtClean="0">
                                <a:latin typeface="Cambria Math" panose="02040503050406030204" pitchFamily="18" charset="0"/>
                              </a:rPr>
                              <m:t>+</m:t>
                            </m:r>
                            <m:sSubSup>
                              <m:sSubSupPr>
                                <m:ctrlPr>
                                  <a:rPr lang="es-AR" i="1">
                                    <a:latin typeface="Cambria Math" panose="02040503050406030204" pitchFamily="18" charset="0"/>
                                  </a:rPr>
                                </m:ctrlPr>
                              </m:sSubSupPr>
                              <m:e>
                                <m:r>
                                  <a:rPr lang="es-AR" b="1" i="1" smtClean="0">
                                    <a:latin typeface="Cambria Math" panose="02040503050406030204" pitchFamily="18" charset="0"/>
                                  </a:rPr>
                                  <m:t>𝒃</m:t>
                                </m:r>
                              </m:e>
                              <m:sub>
                                <m:r>
                                  <a:rPr lang="es-AR" i="1">
                                    <a:latin typeface="Cambria Math" panose="02040503050406030204" pitchFamily="18" charset="0"/>
                                  </a:rPr>
                                  <m:t>𝑢</m:t>
                                </m:r>
                              </m:sub>
                              <m:sup>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p>
                            </m:sSubSup>
                          </m:e>
                        </m:d>
                      </m:oMath>
                    </m:oMathPara>
                  </a14:m>
                  <a:endParaRPr lang="es-AR" dirty="0"/>
                </a:p>
              </p:txBody>
            </p:sp>
          </mc:Choice>
          <mc:Fallback>
            <p:sp>
              <p:nvSpPr>
                <p:cNvPr id="5" name="TextBox 4"/>
                <p:cNvSpPr txBox="1">
                  <a:spLocks noRot="1" noChangeAspect="1" noMove="1" noResize="1" noEditPoints="1" noAdjustHandles="1" noChangeArrowheads="1" noChangeShapeType="1" noTextEdit="1"/>
                </p:cNvSpPr>
                <p:nvPr/>
              </p:nvSpPr>
              <p:spPr>
                <a:xfrm>
                  <a:off x="435292" y="1950238"/>
                  <a:ext cx="4567596" cy="715902"/>
                </a:xfrm>
                <a:prstGeom prst="rect">
                  <a:avLst/>
                </a:prstGeom>
                <a:blipFill>
                  <a:blip r:embed="rId4"/>
                  <a:stretch>
                    <a:fillRect/>
                  </a:stretch>
                </a:blipFill>
              </p:spPr>
              <p:txBody>
                <a:bodyPr/>
                <a:lstStyle/>
                <a:p>
                  <a:r>
                    <a:rPr lang="es-AR">
                      <a:noFill/>
                    </a:rPr>
                    <a:t> </a:t>
                  </a:r>
                </a:p>
              </p:txBody>
            </p:sp>
          </mc:Fallback>
        </mc:AlternateContent>
        <p:sp>
          <p:nvSpPr>
            <p:cNvPr id="7" name="Right Brace 6"/>
            <p:cNvSpPr/>
            <p:nvPr/>
          </p:nvSpPr>
          <p:spPr>
            <a:xfrm>
              <a:off x="5835723" y="1950238"/>
              <a:ext cx="239335" cy="17072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8" name="Rectangle 7"/>
            <p:cNvSpPr/>
            <p:nvPr/>
          </p:nvSpPr>
          <p:spPr>
            <a:xfrm>
              <a:off x="6159867" y="2342187"/>
              <a:ext cx="5652905" cy="923330"/>
            </a:xfrm>
            <a:prstGeom prst="rect">
              <a:avLst/>
            </a:prstGeom>
          </p:spPr>
          <p:txBody>
            <a:bodyPr wrap="square">
              <a:spAutoFit/>
            </a:bodyPr>
            <a:lstStyle/>
            <a:p>
              <a:r>
                <a:rPr lang="es-AR" dirty="0" smtClean="0"/>
                <a:t>No son necesariamente un promedio/difusión de los valores originales de los atributos. Se pueden </a:t>
              </a:r>
              <a:r>
                <a:rPr lang="es-AR" dirty="0" err="1" smtClean="0"/>
                <a:t>intrepretar</a:t>
              </a:r>
              <a:r>
                <a:rPr lang="es-AR" dirty="0" smtClean="0"/>
                <a:t> como un </a:t>
              </a:r>
              <a:r>
                <a:rPr lang="es-AR" dirty="0" err="1" smtClean="0"/>
                <a:t>embedding</a:t>
              </a:r>
              <a:r>
                <a:rPr lang="es-AR" dirty="0" smtClean="0"/>
                <a:t>.</a:t>
              </a:r>
              <a:endParaRPr lang="es-AR" b="1" i="1" dirty="0"/>
            </a:p>
          </p:txBody>
        </p:sp>
      </p:grpSp>
    </p:spTree>
    <p:extLst>
      <p:ext uri="{BB962C8B-B14F-4D97-AF65-F5344CB8AC3E}">
        <p14:creationId xmlns:p14="http://schemas.microsoft.com/office/powerpoint/2010/main" val="157187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60" y="1023573"/>
            <a:ext cx="10058400" cy="5118212"/>
          </a:xfrm>
          <a:prstGeom prst="rect">
            <a:avLst/>
          </a:prstGeom>
        </p:spPr>
      </p:pic>
    </p:spTree>
    <p:extLst>
      <p:ext uri="{BB962C8B-B14F-4D97-AF65-F5344CB8AC3E}">
        <p14:creationId xmlns:p14="http://schemas.microsoft.com/office/powerpoint/2010/main" val="39690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r>
              <a:rPr lang="es-AR" sz="3600" dirty="0" smtClean="0"/>
              <a:t> de </a:t>
            </a:r>
            <a:r>
              <a:rPr lang="es-AR" sz="3600" dirty="0" err="1" smtClean="0"/>
              <a:t>GNNs</a:t>
            </a:r>
            <a:endParaRPr lang="es-AR" sz="3600" dirty="0"/>
          </a:p>
        </p:txBody>
      </p:sp>
      <p:sp>
        <p:nvSpPr>
          <p:cNvPr id="10" name="Content Placeholder 2"/>
          <p:cNvSpPr txBox="1">
            <a:spLocks/>
          </p:cNvSpPr>
          <p:nvPr/>
        </p:nvSpPr>
        <p:spPr>
          <a:xfrm>
            <a:off x="435292" y="1215002"/>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t> Dado </a:t>
            </a:r>
            <a:r>
              <a:rPr lang="es-AR" sz="2400" dirty="0"/>
              <a:t>que las redes PS están mejor descriptas con el espacio hiperbólico, se quiere ver si podemos seguir trabajando en este espacio. Hay trabajos hechos sobre mapear al espacio hiperbólico (</a:t>
            </a:r>
            <a:r>
              <a:rPr lang="es-AR" sz="2400" dirty="0" err="1"/>
              <a:t>ej</a:t>
            </a:r>
            <a:r>
              <a:rPr lang="es-AR" sz="2400" dirty="0"/>
              <a:t>, Chamberlain 2017). </a:t>
            </a:r>
            <a:endParaRPr lang="es-AR" sz="2400" b="1" i="1" dirty="0"/>
          </a:p>
          <a:p>
            <a:pPr lvl="1" algn="just">
              <a:buFont typeface="Arial" panose="020B0604020202020204" pitchFamily="34" charset="0"/>
              <a:buChar char="•"/>
            </a:pPr>
            <a:endParaRPr lang="es-AR" sz="2200" dirty="0" smtClean="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2423039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89686"/>
            <a:ext cx="10058400" cy="847674"/>
          </a:xfrm>
        </p:spPr>
        <p:txBody>
          <a:bodyPr/>
          <a:lstStyle/>
          <a:p>
            <a:r>
              <a:rPr lang="es-AR" dirty="0" smtClean="0"/>
              <a:t>Panorama general</a:t>
            </a:r>
            <a:endParaRPr lang="es-AR" dirty="0"/>
          </a:p>
        </p:txBody>
      </p:sp>
      <p:sp>
        <p:nvSpPr>
          <p:cNvPr id="4" name="Content Placeholder 2"/>
          <p:cNvSpPr>
            <a:spLocks noGrp="1"/>
          </p:cNvSpPr>
          <p:nvPr>
            <p:ph idx="1"/>
          </p:nvPr>
        </p:nvSpPr>
        <p:spPr>
          <a:xfrm>
            <a:off x="1097280" y="1913066"/>
            <a:ext cx="10058400" cy="3031869"/>
          </a:xfrm>
        </p:spPr>
        <p:txBody>
          <a:bodyPr>
            <a:noAutofit/>
          </a:bodyPr>
          <a:lstStyle/>
          <a:p>
            <a:pPr algn="just">
              <a:lnSpc>
                <a:spcPct val="200000"/>
              </a:lnSpc>
              <a:buFont typeface="Arial" panose="020B0604020202020204" pitchFamily="34" charset="0"/>
              <a:buChar char="•"/>
            </a:pPr>
            <a:r>
              <a:rPr lang="es-AR" sz="2800" dirty="0" smtClean="0">
                <a:latin typeface="CMU Serif" panose="02000603000000000000" pitchFamily="2" charset="0"/>
                <a:ea typeface="CMU Serif" panose="02000603000000000000" pitchFamily="2" charset="0"/>
                <a:cs typeface="CMU Serif" panose="02000603000000000000" pitchFamily="2" charset="0"/>
              </a:rPr>
              <a:t> Parte I: </a:t>
            </a:r>
            <a:r>
              <a:rPr lang="es-AR" sz="2800" dirty="0" err="1" smtClean="0">
                <a:latin typeface="CMU Serif" panose="02000603000000000000" pitchFamily="2" charset="0"/>
                <a:ea typeface="CMU Serif" panose="02000603000000000000" pitchFamily="2" charset="0"/>
                <a:cs typeface="CMU Serif" panose="02000603000000000000" pitchFamily="2" charset="0"/>
              </a:rPr>
              <a:t>Recap</a:t>
            </a:r>
            <a:r>
              <a:rPr lang="es-AR" sz="2800" dirty="0" smtClean="0">
                <a:latin typeface="CMU Serif" panose="02000603000000000000" pitchFamily="2" charset="0"/>
                <a:ea typeface="CMU Serif" panose="02000603000000000000" pitchFamily="2" charset="0"/>
                <a:cs typeface="CMU Serif" panose="02000603000000000000" pitchFamily="2" charset="0"/>
              </a:rPr>
              <a:t> del trabajo del año pasado</a:t>
            </a:r>
          </a:p>
          <a:p>
            <a:pPr algn="just">
              <a:lnSpc>
                <a:spcPct val="200000"/>
              </a:lnSpc>
              <a:buFont typeface="Arial" panose="020B0604020202020204" pitchFamily="34" charset="0"/>
              <a:buChar char="•"/>
            </a:pPr>
            <a:r>
              <a:rPr lang="es-AR" sz="2800" dirty="0">
                <a:latin typeface="CMU Serif" panose="02000603000000000000" pitchFamily="2" charset="0"/>
                <a:ea typeface="CMU Serif" panose="02000603000000000000" pitchFamily="2" charset="0"/>
                <a:cs typeface="CMU Serif" panose="02000603000000000000" pitchFamily="2" charset="0"/>
              </a:rPr>
              <a:t> </a:t>
            </a:r>
            <a:r>
              <a:rPr lang="es-AR" sz="2800" dirty="0" smtClean="0">
                <a:latin typeface="CMU Serif" panose="02000603000000000000" pitchFamily="2" charset="0"/>
                <a:ea typeface="CMU Serif" panose="02000603000000000000" pitchFamily="2" charset="0"/>
                <a:cs typeface="CMU Serif" panose="02000603000000000000" pitchFamily="2" charset="0"/>
              </a:rPr>
              <a:t>Parte II: </a:t>
            </a:r>
            <a:r>
              <a:rPr lang="es-AR" sz="2800" dirty="0" err="1" smtClean="0">
                <a:latin typeface="CMU Serif" panose="02000603000000000000" pitchFamily="2" charset="0"/>
                <a:ea typeface="CMU Serif" panose="02000603000000000000" pitchFamily="2" charset="0"/>
                <a:cs typeface="CMU Serif" panose="02000603000000000000" pitchFamily="2" charset="0"/>
              </a:rPr>
              <a:t>Graph</a:t>
            </a:r>
            <a:r>
              <a:rPr lang="es-AR" sz="2800" dirty="0" smtClean="0">
                <a:latin typeface="CMU Serif" panose="02000603000000000000" pitchFamily="2" charset="0"/>
                <a:ea typeface="CMU Serif" panose="02000603000000000000" pitchFamily="2" charset="0"/>
                <a:cs typeface="CMU Serif" panose="02000603000000000000" pitchFamily="2" charset="0"/>
              </a:rPr>
              <a:t> Neural Networks (</a:t>
            </a:r>
            <a:r>
              <a:rPr lang="es-AR" sz="2800" dirty="0" err="1" smtClean="0">
                <a:latin typeface="CMU Serif" panose="02000603000000000000" pitchFamily="2" charset="0"/>
                <a:ea typeface="CMU Serif" panose="02000603000000000000" pitchFamily="2" charset="0"/>
                <a:cs typeface="CMU Serif" panose="02000603000000000000" pitchFamily="2" charset="0"/>
              </a:rPr>
              <a:t>GNN’s</a:t>
            </a:r>
            <a:r>
              <a:rPr lang="es-AR" sz="2800" dirty="0" smtClean="0">
                <a:latin typeface="CMU Serif" panose="02000603000000000000" pitchFamily="2" charset="0"/>
                <a:ea typeface="CMU Serif" panose="02000603000000000000" pitchFamily="2" charset="0"/>
                <a:cs typeface="CMU Serif" panose="02000603000000000000" pitchFamily="2" charset="0"/>
              </a:rPr>
              <a:t>)</a:t>
            </a:r>
          </a:p>
          <a:p>
            <a:pPr algn="just">
              <a:lnSpc>
                <a:spcPct val="200000"/>
              </a:lnSpc>
              <a:buFont typeface="Arial" panose="020B0604020202020204" pitchFamily="34" charset="0"/>
              <a:buChar char="•"/>
            </a:pPr>
            <a:r>
              <a:rPr lang="es-AR" sz="2800" dirty="0">
                <a:latin typeface="CMU Serif" panose="02000603000000000000" pitchFamily="2" charset="0"/>
                <a:ea typeface="CMU Serif" panose="02000603000000000000" pitchFamily="2" charset="0"/>
                <a:cs typeface="CMU Serif" panose="02000603000000000000" pitchFamily="2" charset="0"/>
              </a:rPr>
              <a:t> </a:t>
            </a:r>
            <a:r>
              <a:rPr lang="es-AR" sz="2800" dirty="0" smtClean="0">
                <a:latin typeface="CMU Serif" panose="02000603000000000000" pitchFamily="2" charset="0"/>
                <a:ea typeface="CMU Serif" panose="02000603000000000000" pitchFamily="2" charset="0"/>
                <a:cs typeface="CMU Serif" panose="02000603000000000000" pitchFamily="2" charset="0"/>
              </a:rPr>
              <a:t>Parte III: Atando </a:t>
            </a:r>
            <a:r>
              <a:rPr lang="es-AR" sz="2800" dirty="0" err="1" smtClean="0">
                <a:latin typeface="CMU Serif" panose="02000603000000000000" pitchFamily="2" charset="0"/>
                <a:ea typeface="CMU Serif" panose="02000603000000000000" pitchFamily="2" charset="0"/>
                <a:cs typeface="CMU Serif" panose="02000603000000000000" pitchFamily="2" charset="0"/>
              </a:rPr>
              <a:t>GNN’s</a:t>
            </a:r>
            <a:r>
              <a:rPr lang="es-AR" sz="2800" dirty="0" smtClean="0">
                <a:latin typeface="CMU Serif" panose="02000603000000000000" pitchFamily="2" charset="0"/>
                <a:ea typeface="CMU Serif" panose="02000603000000000000" pitchFamily="2" charset="0"/>
                <a:cs typeface="CMU Serif" panose="02000603000000000000" pitchFamily="2" charset="0"/>
              </a:rPr>
              <a:t> con el trabajo del año pasado</a:t>
            </a:r>
          </a:p>
          <a:p>
            <a:pPr algn="just">
              <a:lnSpc>
                <a:spcPct val="200000"/>
              </a:lnSpc>
              <a:buFont typeface="Arial" panose="020B0604020202020204" pitchFamily="34" charset="0"/>
              <a:buChar char="•"/>
            </a:pPr>
            <a:r>
              <a:rPr lang="es-AR" sz="2800" dirty="0" smtClean="0">
                <a:latin typeface="CMU Serif" panose="02000603000000000000" pitchFamily="2" charset="0"/>
                <a:ea typeface="CMU Serif" panose="02000603000000000000" pitchFamily="2" charset="0"/>
                <a:cs typeface="CMU Serif" panose="02000603000000000000" pitchFamily="2" charset="0"/>
              </a:rPr>
              <a:t>Parte IV: ¿Un futuro distinto?</a:t>
            </a:r>
          </a:p>
        </p:txBody>
      </p:sp>
    </p:spTree>
    <p:extLst>
      <p:ext uri="{BB962C8B-B14F-4D97-AF65-F5344CB8AC3E}">
        <p14:creationId xmlns:p14="http://schemas.microsoft.com/office/powerpoint/2010/main" val="57037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Parte I</a:t>
            </a:r>
            <a:endParaRPr lang="es-AR" dirty="0"/>
          </a:p>
        </p:txBody>
      </p:sp>
      <p:sp>
        <p:nvSpPr>
          <p:cNvPr id="3" name="Content Placeholder 2"/>
          <p:cNvSpPr>
            <a:spLocks noGrp="1"/>
          </p:cNvSpPr>
          <p:nvPr>
            <p:ph idx="1"/>
          </p:nvPr>
        </p:nvSpPr>
        <p:spPr/>
        <p:txBody>
          <a:bodyPr>
            <a:normAutofit/>
          </a:bodyPr>
          <a:lstStyle/>
          <a:p>
            <a:pPr lvl="1">
              <a:lnSpc>
                <a:spcPct val="250000"/>
              </a:lnSpc>
            </a:pPr>
            <a:r>
              <a:rPr lang="es-AR" sz="2800" dirty="0"/>
              <a:t>Modelos de </a:t>
            </a:r>
            <a:r>
              <a:rPr lang="es-AR" sz="2800" dirty="0" smtClean="0"/>
              <a:t>redes (Popularidad-</a:t>
            </a:r>
            <a:r>
              <a:rPr lang="es-AR" sz="2800" dirty="0" err="1" smtClean="0"/>
              <a:t>Similaridad</a:t>
            </a:r>
            <a:r>
              <a:rPr lang="es-AR" sz="2800" dirty="0" smtClean="0"/>
              <a:t>)</a:t>
            </a:r>
          </a:p>
          <a:p>
            <a:pPr lvl="1">
              <a:lnSpc>
                <a:spcPct val="250000"/>
              </a:lnSpc>
            </a:pPr>
            <a:r>
              <a:rPr lang="es-AR" sz="2800" dirty="0" err="1" smtClean="0"/>
              <a:t>Embeddings</a:t>
            </a:r>
            <a:r>
              <a:rPr lang="es-AR" sz="2800" dirty="0"/>
              <a:t> </a:t>
            </a:r>
            <a:r>
              <a:rPr lang="es-AR" sz="2800" dirty="0" smtClean="0"/>
              <a:t>→ Predicción de enlaces</a:t>
            </a:r>
          </a:p>
          <a:p>
            <a:pPr lvl="1">
              <a:lnSpc>
                <a:spcPct val="250000"/>
              </a:lnSpc>
            </a:pPr>
            <a:r>
              <a:rPr lang="es-AR" sz="2800" dirty="0" err="1" smtClean="0"/>
              <a:t>Laplacian</a:t>
            </a:r>
            <a:r>
              <a:rPr lang="es-AR" sz="2800" dirty="0" smtClean="0"/>
              <a:t> </a:t>
            </a:r>
            <a:r>
              <a:rPr lang="es-AR" sz="2800" dirty="0" err="1" smtClean="0"/>
              <a:t>Eigenmaps</a:t>
            </a:r>
            <a:r>
              <a:rPr lang="es-AR" sz="2800" dirty="0" smtClean="0"/>
              <a:t>/</a:t>
            </a:r>
            <a:r>
              <a:rPr lang="es-AR" sz="2800" dirty="0" err="1" smtClean="0"/>
              <a:t>LaBNE</a:t>
            </a:r>
            <a:endParaRPr lang="es-AR" sz="2800" dirty="0"/>
          </a:p>
        </p:txBody>
      </p:sp>
    </p:spTree>
    <p:extLst>
      <p:ext uri="{BB962C8B-B14F-4D97-AF65-F5344CB8AC3E}">
        <p14:creationId xmlns:p14="http://schemas.microsoft.com/office/powerpoint/2010/main" val="3795751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smtClean="0"/>
                  <a:t>Modelos de redes/Popularidad-</a:t>
                </a:r>
                <a:r>
                  <a:rPr lang="es-AR" sz="3600" dirty="0" err="1" smtClean="0"/>
                  <a:t>Similaridad</a:t>
                </a:r>
                <a:r>
                  <a:rPr lang="es-AR" sz="3600" dirty="0" smtClean="0"/>
                  <a:t>/</a:t>
                </a:r>
                <a14:m>
                  <m:oMath xmlns:m="http://schemas.openxmlformats.org/officeDocument/2006/math">
                    <m:sSup>
                      <m:sSupPr>
                        <m:ctrlPr>
                          <a:rPr lang="es-AR" sz="3600" i="1">
                            <a:latin typeface="Cambria Math" panose="02040503050406030204" pitchFamily="18" charset="0"/>
                            <a:ea typeface="CMU Serif" panose="02000603000000000000" pitchFamily="2" charset="0"/>
                            <a:cs typeface="CMU Serif" panose="02000603000000000000" pitchFamily="2" charset="0"/>
                          </a:rPr>
                        </m:ctrlPr>
                      </m:sSupPr>
                      <m:e>
                        <m:r>
                          <a:rPr lang="es-AR" sz="3600" i="1">
                            <a:latin typeface="Cambria Math" panose="02040503050406030204" pitchFamily="18" charset="0"/>
                            <a:ea typeface="CMU Serif" panose="02000603000000000000" pitchFamily="2" charset="0"/>
                            <a:cs typeface="CMU Serif" panose="02000603000000000000" pitchFamily="2" charset="0"/>
                          </a:rPr>
                          <m:t>ℍ</m:t>
                        </m:r>
                      </m:e>
                      <m:sup>
                        <m:r>
                          <a:rPr lang="es-AR" sz="3600" i="1">
                            <a:latin typeface="Cambria Math" panose="02040503050406030204" pitchFamily="18" charset="0"/>
                            <a:ea typeface="CMU Serif" panose="02000603000000000000" pitchFamily="2" charset="0"/>
                            <a:cs typeface="CMU Serif" panose="02000603000000000000" pitchFamily="2" charset="0"/>
                          </a:rPr>
                          <m:t>2</m:t>
                        </m:r>
                      </m:sup>
                    </m:sSup>
                  </m:oMath>
                </a14:m>
                <a:endParaRPr lang="es-AR" sz="3600" dirty="0"/>
              </a:p>
            </p:txBody>
          </p:sp>
        </mc:Choice>
        <mc:Fallback xmlns="">
          <p:sp>
            <p:nvSpPr>
              <p:cNvPr id="25" name="Title 1"/>
              <p:cNvSpPr txBox="1">
                <a:spLocks noRot="1" noChangeAspect="1" noMove="1" noResize="1" noEditPoints="1" noAdjustHandles="1" noChangeArrowheads="1" noChangeShapeType="1" noTextEdit="1"/>
              </p:cNvSpPr>
              <p:nvPr/>
            </p:nvSpPr>
            <p:spPr>
              <a:xfrm>
                <a:off x="435292" y="429194"/>
                <a:ext cx="10814910" cy="594379"/>
              </a:xfrm>
              <a:prstGeom prst="rect">
                <a:avLst/>
              </a:prstGeom>
              <a:blipFill>
                <a:blip r:embed="rId2"/>
                <a:stretch>
                  <a:fillRect l="-1690" t="-22449" b="-38776"/>
                </a:stretch>
              </a:blipFill>
            </p:spPr>
            <p:txBody>
              <a:bodyPr/>
              <a:lstStyle/>
              <a:p>
                <a:r>
                  <a:rPr lang="es-AR">
                    <a:noFill/>
                  </a:rPr>
                  <a:t> </a:t>
                </a:r>
              </a:p>
            </p:txBody>
          </p:sp>
        </mc:Fallback>
      </mc:AlternateContent>
      <p:sp>
        <p:nvSpPr>
          <p:cNvPr id="22" name="Content Placeholder 2"/>
          <p:cNvSpPr txBox="1">
            <a:spLocks/>
          </p:cNvSpPr>
          <p:nvPr/>
        </p:nvSpPr>
        <p:spPr>
          <a:xfrm>
            <a:off x="428172" y="1253448"/>
            <a:ext cx="11335657"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Modelos matemáticos que describen el crecimiento y/o características de ciertas redes.</a:t>
            </a:r>
          </a:p>
          <a:p>
            <a:pPr algn="just">
              <a:buFont typeface="Arial" panose="020B0604020202020204" pitchFamily="34" charset="0"/>
              <a:buChar char="•"/>
            </a:pPr>
            <a:r>
              <a:rPr lang="es-AR" sz="2400" dirty="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Variables </a:t>
            </a:r>
            <a:r>
              <a:rPr lang="es-AR" sz="2400" dirty="0">
                <a:latin typeface="CMU Serif" panose="02000603000000000000" pitchFamily="2" charset="0"/>
                <a:ea typeface="CMU Serif" panose="02000603000000000000" pitchFamily="2" charset="0"/>
                <a:cs typeface="CMU Serif" panose="02000603000000000000" pitchFamily="2" charset="0"/>
              </a:rPr>
              <a:t>y parámetros </a:t>
            </a:r>
            <a:r>
              <a:rPr lang="es-AR" sz="2400" dirty="0" smtClean="0">
                <a:latin typeface="CMU Serif" panose="02000603000000000000" pitchFamily="2" charset="0"/>
                <a:ea typeface="CMU Serif" panose="02000603000000000000" pitchFamily="2" charset="0"/>
                <a:cs typeface="CMU Serif" panose="02000603000000000000" pitchFamily="2" charset="0"/>
              </a:rPr>
              <a:t>determinan características topológicas de la red.</a:t>
            </a:r>
          </a:p>
          <a:p>
            <a:pPr algn="just">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sp>
        <p:nvSpPr>
          <p:cNvPr id="5" name="Content Placeholder 2"/>
          <p:cNvSpPr txBox="1">
            <a:spLocks/>
          </p:cNvSpPr>
          <p:nvPr/>
        </p:nvSpPr>
        <p:spPr>
          <a:xfrm>
            <a:off x="428171" y="2722651"/>
            <a:ext cx="5215495" cy="304758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Modelo de Popularidad-</a:t>
            </a:r>
            <a:r>
              <a:rPr lang="es-AR" sz="2400" dirty="0" err="1" smtClean="0">
                <a:latin typeface="CMU Serif" panose="02000603000000000000" pitchFamily="2" charset="0"/>
                <a:ea typeface="CMU Serif" panose="02000603000000000000" pitchFamily="2" charset="0"/>
                <a:cs typeface="CMU Serif" panose="02000603000000000000" pitchFamily="2" charset="0"/>
              </a:rPr>
              <a:t>Similaridad</a:t>
            </a:r>
            <a:r>
              <a:rPr lang="es-AR" sz="2400" dirty="0" smtClean="0">
                <a:latin typeface="CMU Serif" panose="02000603000000000000" pitchFamily="2" charset="0"/>
                <a:ea typeface="CMU Serif" panose="02000603000000000000" pitchFamily="2" charset="0"/>
                <a:cs typeface="CMU Serif" panose="02000603000000000000" pitchFamily="2" charset="0"/>
              </a:rPr>
              <a:t> </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Propuesto </a:t>
            </a:r>
            <a:r>
              <a:rPr lang="es-AR" sz="2200" dirty="0">
                <a:latin typeface="CMU Serif" panose="02000603000000000000" pitchFamily="2" charset="0"/>
                <a:ea typeface="CMU Serif" panose="02000603000000000000" pitchFamily="2" charset="0"/>
                <a:cs typeface="CMU Serif" panose="02000603000000000000" pitchFamily="2" charset="0"/>
              </a:rPr>
              <a:t>en el 2013 por </a:t>
            </a:r>
            <a:r>
              <a:rPr lang="es-AR" sz="2200" dirty="0" err="1">
                <a:latin typeface="CMU Serif" panose="02000603000000000000" pitchFamily="2" charset="0"/>
                <a:ea typeface="CMU Serif" panose="02000603000000000000" pitchFamily="2" charset="0"/>
                <a:cs typeface="CMU Serif" panose="02000603000000000000" pitchFamily="2" charset="0"/>
              </a:rPr>
              <a:t>Papadopoulos</a:t>
            </a:r>
            <a:r>
              <a:rPr lang="es-AR" sz="2200" dirty="0">
                <a:latin typeface="CMU Serif" panose="02000603000000000000" pitchFamily="2" charset="0"/>
                <a:ea typeface="CMU Serif" panose="02000603000000000000" pitchFamily="2" charset="0"/>
                <a:cs typeface="CMU Serif" panose="02000603000000000000" pitchFamily="2" charset="0"/>
              </a:rPr>
              <a:t> et al.</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Asume </a:t>
            </a:r>
            <a:r>
              <a:rPr lang="es-AR" sz="2200" dirty="0">
                <a:latin typeface="CMU Serif" panose="02000603000000000000" pitchFamily="2" charset="0"/>
                <a:ea typeface="CMU Serif" panose="02000603000000000000" pitchFamily="2" charset="0"/>
                <a:cs typeface="CMU Serif" panose="02000603000000000000" pitchFamily="2" charset="0"/>
              </a:rPr>
              <a:t>un espacio </a:t>
            </a:r>
            <a:r>
              <a:rPr lang="es-AR" sz="2200" dirty="0" smtClean="0">
                <a:latin typeface="CMU Serif" panose="02000603000000000000" pitchFamily="2" charset="0"/>
                <a:ea typeface="CMU Serif" panose="02000603000000000000" pitchFamily="2" charset="0"/>
                <a:cs typeface="CMU Serif" panose="02000603000000000000" pitchFamily="2" charset="0"/>
              </a:rPr>
              <a:t>hiperbólico</a:t>
            </a:r>
            <a:r>
              <a:rPr lang="es-AR" sz="2200" dirty="0">
                <a:latin typeface="CMU Serif" panose="02000603000000000000" pitchFamily="2" charset="0"/>
                <a:ea typeface="CMU Serif" panose="02000603000000000000" pitchFamily="2" charset="0"/>
                <a:cs typeface="CMU Serif" panose="02000603000000000000" pitchFamily="2" charset="0"/>
              </a:rPr>
              <a:t>.</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Genera redes libres de escala y con </a:t>
            </a:r>
            <a:r>
              <a:rPr lang="es-AR" sz="2200" dirty="0" err="1" smtClean="0">
                <a:latin typeface="CMU Serif" panose="02000603000000000000" pitchFamily="2" charset="0"/>
                <a:ea typeface="CMU Serif" panose="02000603000000000000" pitchFamily="2" charset="0"/>
                <a:cs typeface="CMU Serif" panose="02000603000000000000" pitchFamily="2" charset="0"/>
              </a:rPr>
              <a:t>clustering</a:t>
            </a:r>
            <a:r>
              <a:rPr lang="es-AR" sz="2200" dirty="0" smtClean="0">
                <a:latin typeface="CMU Serif" panose="02000603000000000000" pitchFamily="2" charset="0"/>
                <a:ea typeface="CMU Serif" panose="02000603000000000000" pitchFamily="2" charset="0"/>
                <a:cs typeface="CMU Serif" panose="02000603000000000000" pitchFamily="2" charset="0"/>
              </a:rPr>
              <a:t> fuerte. </a:t>
            </a:r>
          </a:p>
          <a:p>
            <a:pPr lvl="1">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Describe </a:t>
            </a:r>
            <a:r>
              <a:rPr lang="es-AR" sz="2200" dirty="0">
                <a:latin typeface="CMU Serif" panose="02000603000000000000" pitchFamily="2" charset="0"/>
                <a:ea typeface="CMU Serif" panose="02000603000000000000" pitchFamily="2" charset="0"/>
                <a:cs typeface="CMU Serif" panose="02000603000000000000" pitchFamily="2" charset="0"/>
              </a:rPr>
              <a:t>bien ciertas redes reales, como redes de Internet, redes sociales y redes de interacciones de proteínas.</a:t>
            </a:r>
          </a:p>
          <a:p>
            <a:pPr>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grpSp>
        <p:nvGrpSpPr>
          <p:cNvPr id="3" name="Group 2"/>
          <p:cNvGrpSpPr/>
          <p:nvPr/>
        </p:nvGrpSpPr>
        <p:grpSpPr>
          <a:xfrm>
            <a:off x="5914418" y="2722651"/>
            <a:ext cx="5849410" cy="3034497"/>
            <a:chOff x="5798368" y="2503261"/>
            <a:chExt cx="6703938" cy="347780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424" y="2602511"/>
              <a:ext cx="3333882" cy="3294297"/>
            </a:xfrm>
            <a:prstGeom prst="rect">
              <a:avLst/>
            </a:prstGeom>
          </p:spPr>
        </p:pic>
        <p:grpSp>
          <p:nvGrpSpPr>
            <p:cNvPr id="7" name="Group 6"/>
            <p:cNvGrpSpPr/>
            <p:nvPr/>
          </p:nvGrpSpPr>
          <p:grpSpPr>
            <a:xfrm>
              <a:off x="5798368" y="2503261"/>
              <a:ext cx="2905047" cy="3477800"/>
              <a:chOff x="6749593" y="1480305"/>
              <a:chExt cx="4149811" cy="4646607"/>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593" y="1480305"/>
                <a:ext cx="4149811" cy="4149811"/>
              </a:xfrm>
              <a:prstGeom prst="rect">
                <a:avLst/>
              </a:prstGeom>
            </p:spPr>
          </p:pic>
          <p:sp>
            <p:nvSpPr>
              <p:cNvPr id="9" name="Content Placeholder 2"/>
              <p:cNvSpPr txBox="1">
                <a:spLocks/>
              </p:cNvSpPr>
              <p:nvPr/>
            </p:nvSpPr>
            <p:spPr>
              <a:xfrm>
                <a:off x="6904427" y="5693407"/>
                <a:ext cx="3840146" cy="4335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s-AR" dirty="0" smtClean="0">
                    <a:latin typeface="CMU Serif" panose="02000603000000000000" pitchFamily="2" charset="0"/>
                    <a:ea typeface="CMU Serif" panose="02000603000000000000" pitchFamily="2" charset="0"/>
                    <a:cs typeface="CMU Serif" panose="02000603000000000000" pitchFamily="2" charset="0"/>
                  </a:rPr>
                  <a:t>Modelo del disco de </a:t>
                </a:r>
                <a:r>
                  <a:rPr lang="es-AR" dirty="0" err="1" smtClean="0">
                    <a:latin typeface="CMU Serif" panose="02000603000000000000" pitchFamily="2" charset="0"/>
                    <a:ea typeface="CMU Serif" panose="02000603000000000000" pitchFamily="2" charset="0"/>
                    <a:cs typeface="CMU Serif" panose="02000603000000000000" pitchFamily="2" charset="0"/>
                  </a:rPr>
                  <a:t>Poincaré</a:t>
                </a:r>
                <a:r>
                  <a:rPr lang="es-AR" dirty="0" smtClean="0">
                    <a:latin typeface="CMU Serif" panose="02000603000000000000" pitchFamily="2" charset="0"/>
                    <a:ea typeface="CMU Serif" panose="02000603000000000000" pitchFamily="2" charset="0"/>
                    <a:cs typeface="CMU Serif" panose="02000603000000000000" pitchFamily="2" charset="0"/>
                  </a:rPr>
                  <a:t>. </a:t>
                </a:r>
                <a:endParaRPr lang="es-AR" dirty="0">
                  <a:latin typeface="CMU Serif" panose="02000603000000000000" pitchFamily="2" charset="0"/>
                  <a:ea typeface="CMU Serif" panose="02000603000000000000" pitchFamily="2" charset="0"/>
                  <a:cs typeface="CMU Serif" panose="02000603000000000000" pitchFamily="2" charset="0"/>
                </a:endParaRPr>
              </a:p>
            </p:txBody>
          </p:sp>
        </p:grpSp>
      </p:grpSp>
    </p:spTree>
    <p:extLst>
      <p:ext uri="{BB962C8B-B14F-4D97-AF65-F5344CB8AC3E}">
        <p14:creationId xmlns:p14="http://schemas.microsoft.com/office/powerpoint/2010/main" val="3770523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Embeddings</a:t>
            </a:r>
            <a:endParaRPr lang="es-AR" sz="3600" dirty="0"/>
          </a:p>
        </p:txBody>
      </p:sp>
      <p:sp>
        <p:nvSpPr>
          <p:cNvPr id="22" name="Content Placeholder 2"/>
          <p:cNvSpPr txBox="1">
            <a:spLocks/>
          </p:cNvSpPr>
          <p:nvPr/>
        </p:nvSpPr>
        <p:spPr>
          <a:xfrm>
            <a:off x="435292" y="1070258"/>
            <a:ext cx="11335657"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a:latin typeface="CMU Serif" panose="02000603000000000000" pitchFamily="2" charset="0"/>
                <a:ea typeface="CMU Serif" panose="02000603000000000000" pitchFamily="2" charset="0"/>
                <a:cs typeface="CMU Serif" panose="02000603000000000000" pitchFamily="2" charset="0"/>
              </a:rPr>
              <a:t>Mapeo de los nodos un espacio vectorial (</a:t>
            </a:r>
            <a:r>
              <a:rPr lang="es-AR" i="1" dirty="0">
                <a:latin typeface="CMU Serif" panose="02000603000000000000" pitchFamily="2" charset="0"/>
                <a:ea typeface="CMU Serif" panose="02000603000000000000" pitchFamily="2" charset="0"/>
                <a:cs typeface="CMU Serif" panose="02000603000000000000" pitchFamily="2" charset="0"/>
              </a:rPr>
              <a:t>espacio </a:t>
            </a:r>
            <a:r>
              <a:rPr lang="es-AR" i="1" dirty="0" smtClean="0">
                <a:latin typeface="CMU Serif" panose="02000603000000000000" pitchFamily="2" charset="0"/>
                <a:ea typeface="CMU Serif" panose="02000603000000000000" pitchFamily="2" charset="0"/>
                <a:cs typeface="CMU Serif" panose="02000603000000000000" pitchFamily="2" charset="0"/>
              </a:rPr>
              <a:t>latente</a:t>
            </a:r>
            <a:r>
              <a:rPr lang="es-AR" dirty="0" smtClean="0">
                <a:latin typeface="CMU Serif" panose="02000603000000000000" pitchFamily="2" charset="0"/>
                <a:ea typeface="CMU Serif" panose="02000603000000000000" pitchFamily="2" charset="0"/>
                <a:cs typeface="CMU Serif" panose="02000603000000000000" pitchFamily="2" charset="0"/>
              </a:rPr>
              <a:t>), en general de </a:t>
            </a:r>
            <a:r>
              <a:rPr lang="es-AR" dirty="0">
                <a:latin typeface="CMU Serif" panose="02000603000000000000" pitchFamily="2" charset="0"/>
                <a:ea typeface="CMU Serif" panose="02000603000000000000" pitchFamily="2" charset="0"/>
                <a:cs typeface="CMU Serif" panose="02000603000000000000" pitchFamily="2" charset="0"/>
              </a:rPr>
              <a:t>dimensión </a:t>
            </a:r>
            <a:r>
              <a:rPr lang="es-AR" dirty="0" smtClean="0">
                <a:latin typeface="CMU Serif" panose="02000603000000000000" pitchFamily="2" charset="0"/>
                <a:ea typeface="CMU Serif" panose="02000603000000000000" pitchFamily="2" charset="0"/>
                <a:cs typeface="CMU Serif" panose="02000603000000000000" pitchFamily="2" charset="0"/>
              </a:rPr>
              <a:t>baja.</a:t>
            </a:r>
            <a:endParaRPr lang="es-AR" dirty="0">
              <a:latin typeface="CMU Serif" panose="02000603000000000000" pitchFamily="2" charset="0"/>
              <a:ea typeface="CMU Serif" panose="02000603000000000000" pitchFamily="2" charset="0"/>
              <a:cs typeface="CMU Serif" panose="02000603000000000000" pitchFamily="2" charset="0"/>
            </a:endParaRPr>
          </a:p>
          <a:p>
            <a:pPr algn="just">
              <a:buFont typeface="Arial" panose="020B0604020202020204" pitchFamily="34" charset="0"/>
              <a:buChar char="•"/>
            </a:pPr>
            <a:r>
              <a:rPr lang="es-AR" dirty="0">
                <a:latin typeface="CMU Serif" panose="02000603000000000000" pitchFamily="2" charset="0"/>
                <a:ea typeface="CMU Serif" panose="02000603000000000000" pitchFamily="2" charset="0"/>
                <a:cs typeface="CMU Serif" panose="02000603000000000000" pitchFamily="2" charset="0"/>
              </a:rPr>
              <a:t> Se utiliza la información contenida en la red (esencialmente atributos de los nodos y las conexiones entre ellos) para hacer el mapeo.</a:t>
            </a:r>
          </a:p>
          <a:p>
            <a:pPr algn="just">
              <a:buFont typeface="Arial" panose="020B0604020202020204" pitchFamily="34" charset="0"/>
              <a:buChar char="•"/>
            </a:pPr>
            <a:endParaRPr lang="es-AR"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dirty="0" smtClean="0">
              <a:latin typeface="CMU Serif" panose="02000603000000000000" pitchFamily="2" charset="0"/>
              <a:ea typeface="CMU Serif" panose="02000603000000000000" pitchFamily="2" charset="0"/>
              <a:cs typeface="CMU Serif" panose="02000603000000000000" pitchFamily="2" charset="0"/>
            </a:endParaRPr>
          </a:p>
        </p:txBody>
      </p:sp>
      <p:grpSp>
        <p:nvGrpSpPr>
          <p:cNvPr id="2" name="Group 1"/>
          <p:cNvGrpSpPr/>
          <p:nvPr/>
        </p:nvGrpSpPr>
        <p:grpSpPr>
          <a:xfrm>
            <a:off x="1243174" y="2239766"/>
            <a:ext cx="8769381" cy="4433171"/>
            <a:chOff x="3747085" y="3163557"/>
            <a:chExt cx="8229395" cy="4071830"/>
          </a:xfrm>
        </p:grpSpPr>
        <p:sp>
          <p:nvSpPr>
            <p:cNvPr id="10" name="Content Placeholder 2"/>
            <p:cNvSpPr txBox="1">
              <a:spLocks/>
            </p:cNvSpPr>
            <p:nvPr/>
          </p:nvSpPr>
          <p:spPr>
            <a:xfrm>
              <a:off x="5635923" y="5943902"/>
              <a:ext cx="2432681" cy="12914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Arial" panose="020B0604020202020204" pitchFamily="34" charset="0"/>
                <a:buChar char="•"/>
              </a:pP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sz="1800" dirty="0" err="1" smtClean="0">
                  <a:latin typeface="CMU Serif" panose="02000603000000000000" pitchFamily="2" charset="0"/>
                  <a:ea typeface="CMU Serif" panose="02000603000000000000" pitchFamily="2" charset="0"/>
                  <a:cs typeface="CMU Serif" panose="02000603000000000000" pitchFamily="2" charset="0"/>
                </a:rPr>
                <a:t>Laplacian</a:t>
              </a:r>
              <a:r>
                <a:rPr lang="es-AR"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Eigenmaps</a:t>
              </a:r>
              <a:endParaRPr lang="es-AR" dirty="0">
                <a:latin typeface="CMU Serif" panose="02000603000000000000" pitchFamily="2" charset="0"/>
                <a:ea typeface="CMU Serif" panose="02000603000000000000" pitchFamily="2" charset="0"/>
                <a:cs typeface="CMU Serif" panose="02000603000000000000" pitchFamily="2" charset="0"/>
              </a:endParaRPr>
            </a:p>
            <a:p>
              <a:pPr lvl="1" algn="ctr">
                <a:buFont typeface="Arial" panose="020B0604020202020204" pitchFamily="34" charset="0"/>
                <a:buChar char="•"/>
              </a:pPr>
              <a:r>
                <a:rPr lang="es-AR" sz="1400" dirty="0" err="1" smtClean="0">
                  <a:latin typeface="CMU Serif" panose="02000603000000000000" pitchFamily="2" charset="0"/>
                  <a:ea typeface="CMU Serif" panose="02000603000000000000" pitchFamily="2" charset="0"/>
                  <a:cs typeface="CMU Serif" panose="02000603000000000000" pitchFamily="2" charset="0"/>
                </a:rPr>
                <a:t>Embedding</a:t>
              </a:r>
              <a:r>
                <a:rPr lang="es-AR" sz="1400" dirty="0" smtClean="0">
                  <a:latin typeface="CMU Serif" panose="02000603000000000000" pitchFamily="2" charset="0"/>
                  <a:ea typeface="CMU Serif" panose="02000603000000000000" pitchFamily="2" charset="0"/>
                  <a:cs typeface="CMU Serif" panose="02000603000000000000" pitchFamily="2" charset="0"/>
                </a:rPr>
                <a:t> basado en el </a:t>
              </a:r>
              <a:r>
                <a:rPr lang="es-AR" sz="1400" dirty="0" err="1" smtClean="0">
                  <a:latin typeface="CMU Serif" panose="02000603000000000000" pitchFamily="2" charset="0"/>
                  <a:ea typeface="CMU Serif" panose="02000603000000000000" pitchFamily="2" charset="0"/>
                  <a:cs typeface="CMU Serif" panose="02000603000000000000" pitchFamily="2" charset="0"/>
                </a:rPr>
                <a:t>Laplaciano</a:t>
              </a:r>
              <a:r>
                <a:rPr lang="es-AR" sz="1400" dirty="0" smtClean="0">
                  <a:latin typeface="CMU Serif" panose="02000603000000000000" pitchFamily="2" charset="0"/>
                  <a:ea typeface="CMU Serif" panose="02000603000000000000" pitchFamily="2" charset="0"/>
                  <a:cs typeface="CMU Serif" panose="02000603000000000000" pitchFamily="2" charset="0"/>
                </a:rPr>
                <a:t> de la red.</a:t>
              </a:r>
            </a:p>
            <a:p>
              <a:pPr marL="0" indent="0" algn="ctr">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085" y="3163557"/>
              <a:ext cx="8229395" cy="2780345"/>
            </a:xfrm>
            <a:prstGeom prst="rect">
              <a:avLst/>
            </a:prstGeom>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8139368" y="5943902"/>
                  <a:ext cx="2110325" cy="12914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dirty="0" err="1" smtClean="0">
                      <a:latin typeface="CMU Serif" panose="02000603000000000000" pitchFamily="2" charset="0"/>
                      <a:ea typeface="CMU Serif" panose="02000603000000000000" pitchFamily="2" charset="0"/>
                      <a:cs typeface="CMU Serif" panose="02000603000000000000" pitchFamily="2" charset="0"/>
                    </a:rPr>
                    <a:t>LaBNE</a:t>
                  </a:r>
                  <a:r>
                    <a:rPr lang="es-AR" sz="2400" dirty="0" smtClean="0">
                      <a:latin typeface="CMU Serif" panose="02000603000000000000" pitchFamily="2" charset="0"/>
                      <a:ea typeface="CMU Serif" panose="02000603000000000000" pitchFamily="2" charset="0"/>
                      <a:cs typeface="CMU Serif" panose="02000603000000000000" pitchFamily="2" charset="0"/>
                    </a:rPr>
                    <a:t> </a:t>
                  </a:r>
                </a:p>
                <a:p>
                  <a:pPr lvl="1" algn="ctr">
                    <a:buFont typeface="Arial" panose="020B0604020202020204" pitchFamily="34" charset="0"/>
                    <a:buChar char="•"/>
                  </a:pPr>
                  <a:r>
                    <a:rPr lang="es-AR" sz="1400" dirty="0" smtClean="0">
                      <a:latin typeface="CMU Serif" panose="02000603000000000000" pitchFamily="2" charset="0"/>
                      <a:ea typeface="CMU Serif" panose="02000603000000000000" pitchFamily="2" charset="0"/>
                      <a:cs typeface="CMU Serif" panose="02000603000000000000" pitchFamily="2" charset="0"/>
                    </a:rPr>
                    <a:t>LE + Reacomodamiento radial </a:t>
                  </a:r>
                  <a:r>
                    <a:rPr lang="es-AR" sz="1400" dirty="0" smtClean="0"/>
                    <a:t>→ </a:t>
                  </a:r>
                  <a14:m>
                    <m:oMath xmlns:m="http://schemas.openxmlformats.org/officeDocument/2006/math">
                      <m:sSup>
                        <m:sSupPr>
                          <m:ctrlPr>
                            <a:rPr lang="es-AR" sz="1400" i="1">
                              <a:latin typeface="Cambria Math" panose="02040503050406030204" pitchFamily="18" charset="0"/>
                              <a:ea typeface="CMU Serif" panose="02000603000000000000" pitchFamily="2" charset="0"/>
                              <a:cs typeface="CMU Serif" panose="02000603000000000000" pitchFamily="2" charset="0"/>
                            </a:rPr>
                          </m:ctrlPr>
                        </m:sSupPr>
                        <m:e>
                          <m:r>
                            <a:rPr lang="es-AR" sz="1400" i="1">
                              <a:latin typeface="Cambria Math" panose="02040503050406030204" pitchFamily="18" charset="0"/>
                              <a:ea typeface="CMU Serif" panose="02000603000000000000" pitchFamily="2" charset="0"/>
                              <a:cs typeface="CMU Serif" panose="02000603000000000000" pitchFamily="2" charset="0"/>
                            </a:rPr>
                            <m:t>ℍ</m:t>
                          </m:r>
                        </m:e>
                        <m:sup>
                          <m:r>
                            <a:rPr lang="es-AR" sz="1400" i="1">
                              <a:latin typeface="Cambria Math" panose="02040503050406030204" pitchFamily="18" charset="0"/>
                              <a:ea typeface="CMU Serif" panose="02000603000000000000" pitchFamily="2" charset="0"/>
                              <a:cs typeface="CMU Serif" panose="02000603000000000000" pitchFamily="2" charset="0"/>
                            </a:rPr>
                            <m:t>2</m:t>
                          </m:r>
                        </m:sup>
                      </m:sSup>
                    </m:oMath>
                  </a14:m>
                  <a:endParaRPr lang="es-AR" sz="2200" dirty="0"/>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8139368" y="5943902"/>
                  <a:ext cx="2110325" cy="1291485"/>
                </a:xfrm>
                <a:prstGeom prst="rect">
                  <a:avLst/>
                </a:prstGeom>
                <a:blipFill>
                  <a:blip r:embed="rId3"/>
                  <a:stretch>
                    <a:fillRect t="-6061"/>
                  </a:stretch>
                </a:blipFill>
              </p:spPr>
              <p:txBody>
                <a:bodyPr/>
                <a:lstStyle/>
                <a:p>
                  <a:r>
                    <a:rPr lang="es-AR">
                      <a:noFill/>
                    </a:rPr>
                    <a:t> </a:t>
                  </a:r>
                </a:p>
              </p:txBody>
            </p:sp>
          </mc:Fallback>
        </mc:AlternateContent>
        <p:cxnSp>
          <p:nvCxnSpPr>
            <p:cNvPr id="19" name="Curved Connector 18"/>
            <p:cNvCxnSpPr/>
            <p:nvPr/>
          </p:nvCxnSpPr>
          <p:spPr>
            <a:xfrm>
              <a:off x="5842747" y="5688419"/>
              <a:ext cx="2019035" cy="9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8431619" y="5592726"/>
              <a:ext cx="1525823" cy="956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729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814910"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smtClean="0"/>
              <a:t>Predicción de enlaces</a:t>
            </a:r>
            <a:endParaRPr lang="es-AR" sz="3600" dirty="0"/>
          </a:p>
        </p:txBody>
      </p:sp>
      <p:sp>
        <p:nvSpPr>
          <p:cNvPr id="22" name="Content Placeholder 2"/>
          <p:cNvSpPr txBox="1">
            <a:spLocks/>
          </p:cNvSpPr>
          <p:nvPr/>
        </p:nvSpPr>
        <p:spPr>
          <a:xfrm>
            <a:off x="428173" y="1253448"/>
            <a:ext cx="4686088" cy="1469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Usamos el </a:t>
            </a:r>
            <a:r>
              <a:rPr lang="es-AR" sz="2400" dirty="0" err="1" smtClean="0">
                <a:latin typeface="CMU Serif" panose="02000603000000000000" pitchFamily="2" charset="0"/>
                <a:ea typeface="CMU Serif" panose="02000603000000000000" pitchFamily="2" charset="0"/>
                <a:cs typeface="CMU Serif" panose="02000603000000000000" pitchFamily="2" charset="0"/>
              </a:rPr>
              <a:t>embedding</a:t>
            </a:r>
            <a:r>
              <a:rPr lang="es-AR" sz="2400" dirty="0" smtClean="0">
                <a:latin typeface="CMU Serif" panose="02000603000000000000" pitchFamily="2" charset="0"/>
                <a:ea typeface="CMU Serif" panose="02000603000000000000" pitchFamily="2" charset="0"/>
                <a:cs typeface="CMU Serif" panose="02000603000000000000" pitchFamily="2" charset="0"/>
              </a:rPr>
              <a:t> para predecir enlaces.</a:t>
            </a:r>
          </a:p>
          <a:p>
            <a:pPr algn="just">
              <a:buFont typeface="Arial" panose="020B0604020202020204" pitchFamily="34" charset="0"/>
              <a:buChar char="•"/>
            </a:pPr>
            <a:r>
              <a:rPr lang="es-AR" sz="2400" dirty="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La distancia entre cada par de nodos es el puntaje de ese enlace.</a:t>
            </a:r>
          </a:p>
          <a:p>
            <a:pPr algn="just">
              <a:buFont typeface="Arial" panose="020B0604020202020204" pitchFamily="34" charset="0"/>
              <a:buChar char="•"/>
            </a:pPr>
            <a:endParaRPr lang="es-AR" sz="2400" dirty="0">
              <a:latin typeface="CMU Serif" panose="02000603000000000000" pitchFamily="2" charset="0"/>
              <a:ea typeface="CMU Serif" panose="02000603000000000000" pitchFamily="2" charset="0"/>
              <a:cs typeface="CMU Serif" panose="02000603000000000000" pitchFamily="2" charset="0"/>
            </a:endParaRPr>
          </a:p>
          <a:p>
            <a:pPr marL="0" indent="0" algn="just">
              <a:buNone/>
            </a:pP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ext uri="{D42A27DB-BD31-4B8C-83A1-F6EECF244321}">
                    <p14:modId xmlns:p14="http://schemas.microsoft.com/office/powerpoint/2010/main" val="318248669"/>
                  </p:ext>
                </p:extLst>
              </p:nvPr>
            </p:nvGraphicFramePr>
            <p:xfrm>
              <a:off x="464923" y="3071973"/>
              <a:ext cx="4612587" cy="2702004"/>
            </p:xfrm>
            <a:graphic>
              <a:graphicData uri="http://schemas.openxmlformats.org/drawingml/2006/table">
                <a:tbl>
                  <a:tblPr firstRow="1" bandRow="1">
                    <a:tableStyleId>{5940675A-B579-460E-94D1-54222C63F5DA}</a:tableStyleId>
                  </a:tblPr>
                  <a:tblGrid>
                    <a:gridCol w="1537529">
                      <a:extLst>
                        <a:ext uri="{9D8B030D-6E8A-4147-A177-3AD203B41FA5}">
                          <a16:colId xmlns:a16="http://schemas.microsoft.com/office/drawing/2014/main" val="1880531903"/>
                        </a:ext>
                      </a:extLst>
                    </a:gridCol>
                    <a:gridCol w="1537529">
                      <a:extLst>
                        <a:ext uri="{9D8B030D-6E8A-4147-A177-3AD203B41FA5}">
                          <a16:colId xmlns:a16="http://schemas.microsoft.com/office/drawing/2014/main" val="2804632677"/>
                        </a:ext>
                      </a:extLst>
                    </a:gridCol>
                    <a:gridCol w="1537529">
                      <a:extLst>
                        <a:ext uri="{9D8B030D-6E8A-4147-A177-3AD203B41FA5}">
                          <a16:colId xmlns:a16="http://schemas.microsoft.com/office/drawing/2014/main" val="3262600089"/>
                        </a:ext>
                      </a:extLst>
                    </a:gridCol>
                  </a:tblGrid>
                  <a:tr h="464961">
                    <a:tc>
                      <a:txBody>
                        <a:bodyPr/>
                        <a:lstStyle/>
                        <a:p>
                          <a:pPr algn="ctr"/>
                          <a:r>
                            <a:rPr lang="es-AR" sz="1200" dirty="0" smtClean="0"/>
                            <a:t>(i, j) no presente</a:t>
                          </a:r>
                          <a:endParaRPr lang="es-AR" sz="1200" dirty="0"/>
                        </a:p>
                      </a:txBody>
                      <a:tcPr>
                        <a:lnB w="12700" cap="flat" cmpd="sng" algn="ctr">
                          <a:solidFill>
                            <a:schemeClr val="tx1"/>
                          </a:solidFill>
                          <a:prstDash val="solid"/>
                          <a:round/>
                          <a:headEnd type="none" w="med" len="med"/>
                          <a:tailEnd type="none" w="med" len="med"/>
                        </a:lnB>
                      </a:tcPr>
                    </a:tc>
                    <a:tc>
                      <a:txBody>
                        <a:bodyPr/>
                        <a:lstStyle/>
                        <a:p>
                          <a:pPr algn="ctr"/>
                          <a:r>
                            <a:rPr lang="es-AR" sz="1200" dirty="0" smtClean="0"/>
                            <a:t>Puntaje (</a:t>
                          </a:r>
                          <a14:m>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panose="02040503050406030204" pitchFamily="18" charset="0"/>
                                    </a:rPr>
                                    <m:t>𝑑</m:t>
                                  </m:r>
                                </m:e>
                                <m:sub>
                                  <m:r>
                                    <a:rPr lang="es-AR" sz="1200" b="0" i="1" smtClean="0">
                                      <a:latin typeface="Cambria Math" panose="02040503050406030204" pitchFamily="18" charset="0"/>
                                    </a:rPr>
                                    <m:t>h</m:t>
                                  </m:r>
                                </m:sub>
                              </m:sSub>
                              <m:r>
                                <a:rPr lang="es-AR" sz="1200" b="0" i="1" smtClean="0">
                                  <a:latin typeface="Cambria Math" panose="02040503050406030204" pitchFamily="18" charset="0"/>
                                </a:rPr>
                                <m:t>)</m:t>
                              </m:r>
                            </m:oMath>
                          </a14:m>
                          <a:r>
                            <a:rPr lang="es-AR" sz="1200" dirty="0" smtClean="0"/>
                            <a:t> (ordenado)</a:t>
                          </a:r>
                          <a:endParaRPr lang="es-AR" sz="1200" dirty="0"/>
                        </a:p>
                      </a:txBody>
                      <a:tcPr>
                        <a:lnB w="12700" cap="flat" cmpd="sng" algn="ctr">
                          <a:solidFill>
                            <a:schemeClr val="tx1"/>
                          </a:solidFill>
                          <a:prstDash val="solid"/>
                          <a:round/>
                          <a:headEnd type="none" w="med" len="med"/>
                          <a:tailEnd type="none" w="med" len="med"/>
                        </a:lnB>
                      </a:tcPr>
                    </a:tc>
                    <a:tc>
                      <a:txBody>
                        <a:bodyPr/>
                        <a:lstStyle/>
                        <a:p>
                          <a:pPr algn="ctr"/>
                          <a:r>
                            <a:rPr lang="es-AR" sz="1200" dirty="0" smtClean="0"/>
                            <a:t>Conexión</a:t>
                          </a:r>
                          <a:endParaRPr lang="es-AR"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73605"/>
                      </a:ext>
                    </a:extLst>
                  </a:tr>
                  <a:tr h="281099">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50469832"/>
                      </a:ext>
                    </a:extLst>
                  </a:tr>
                  <a:tr h="281099">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𝑓</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2157122"/>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7562242"/>
                      </a:ext>
                    </a:extLst>
                  </a:tr>
                  <a:tr h="281099">
                    <a:tc>
                      <a:txBody>
                        <a:bodyPr/>
                        <a:lstStyle/>
                        <a:p>
                          <a:pPr algn="ctr"/>
                          <a:r>
                            <a:rPr lang="es-AR"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𝑝</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9419472"/>
                      </a:ext>
                    </a:extLst>
                  </a:tr>
                  <a:tr h="265692">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8472850"/>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1</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𝑓</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4058112"/>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559179"/>
                      </a:ext>
                    </a:extLst>
                  </a:tr>
                  <a:tr h="265692">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s-AR" sz="1200" i="0" dirty="0" smtClean="0">
                                    <a:latin typeface="Cambria Math" panose="02040503050406030204" pitchFamily="18" charset="0"/>
                                    <a:ea typeface="+mn-ea"/>
                                  </a:rPr>
                                  <m:t>0</m:t>
                                </m:r>
                                <m:r>
                                  <a:rPr lang="es-AR" sz="1200" i="1" smtClean="0">
                                    <a:latin typeface="Cambria Math" panose="02040503050406030204" pitchFamily="18" charset="0"/>
                                    <a:ea typeface="Cambria Math" panose="02040503050406030204" pitchFamily="18" charset="0"/>
                                  </a:rPr>
                                  <m:t>⟶</m:t>
                                </m:r>
                                <m:sSub>
                                  <m:sSubPr>
                                    <m:ctrlPr>
                                      <a:rPr lang="es-AR" sz="1200" i="1" smtClean="0">
                                        <a:latin typeface="Cambria Math" panose="02040503050406030204" pitchFamily="18" charset="0"/>
                                        <a:ea typeface="Cambria Math" panose="02040503050406030204" pitchFamily="18" charset="0"/>
                                      </a:rPr>
                                    </m:ctrlPr>
                                  </m:sSubPr>
                                  <m:e>
                                    <m:r>
                                      <a:rPr lang="es-AR" sz="1200" b="0" i="1" smtClean="0">
                                        <a:latin typeface="Cambria Math" panose="02040503050406030204" pitchFamily="18" charset="0"/>
                                        <a:ea typeface="Cambria Math" panose="02040503050406030204" pitchFamily="18" charset="0"/>
                                      </a:rPr>
                                      <m:t>𝑡</m:t>
                                    </m:r>
                                  </m:e>
                                  <m:sub>
                                    <m:r>
                                      <a:rPr lang="es-AR" sz="1200" b="0" i="1" smtClean="0">
                                        <a:latin typeface="Cambria Math" panose="02040503050406030204" pitchFamily="18" charset="0"/>
                                        <a:ea typeface="Cambria Math" panose="02040503050406030204" pitchFamily="18" charset="0"/>
                                      </a:rPr>
                                      <m:t>𝑛</m:t>
                                    </m:r>
                                  </m:sub>
                                </m:sSub>
                                <m:r>
                                  <a:rPr lang="es-AR" sz="1200" b="0" i="1" smtClean="0">
                                    <a:latin typeface="Cambria Math" panose="02040503050406030204" pitchFamily="18" charset="0"/>
                                    <a:ea typeface="Cambria Math" panose="02040503050406030204" pitchFamily="18" charset="0"/>
                                  </a:rPr>
                                  <m:t>+=1</m:t>
                                </m:r>
                              </m:oMath>
                            </m:oMathPara>
                          </a14:m>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1034723"/>
                      </a:ext>
                    </a:extLst>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318248669"/>
                  </p:ext>
                </p:extLst>
              </p:nvPr>
            </p:nvGraphicFramePr>
            <p:xfrm>
              <a:off x="464923" y="3071973"/>
              <a:ext cx="4612587" cy="2702004"/>
            </p:xfrm>
            <a:graphic>
              <a:graphicData uri="http://schemas.openxmlformats.org/drawingml/2006/table">
                <a:tbl>
                  <a:tblPr firstRow="1" bandRow="1">
                    <a:tableStyleId>{5940675A-B579-460E-94D1-54222C63F5DA}</a:tableStyleId>
                  </a:tblPr>
                  <a:tblGrid>
                    <a:gridCol w="1537529">
                      <a:extLst>
                        <a:ext uri="{9D8B030D-6E8A-4147-A177-3AD203B41FA5}">
                          <a16:colId xmlns:a16="http://schemas.microsoft.com/office/drawing/2014/main" val="1880531903"/>
                        </a:ext>
                      </a:extLst>
                    </a:gridCol>
                    <a:gridCol w="1537529">
                      <a:extLst>
                        <a:ext uri="{9D8B030D-6E8A-4147-A177-3AD203B41FA5}">
                          <a16:colId xmlns:a16="http://schemas.microsoft.com/office/drawing/2014/main" val="2804632677"/>
                        </a:ext>
                      </a:extLst>
                    </a:gridCol>
                    <a:gridCol w="1537529">
                      <a:extLst>
                        <a:ext uri="{9D8B030D-6E8A-4147-A177-3AD203B41FA5}">
                          <a16:colId xmlns:a16="http://schemas.microsoft.com/office/drawing/2014/main" val="3262600089"/>
                        </a:ext>
                      </a:extLst>
                    </a:gridCol>
                  </a:tblGrid>
                  <a:tr h="464961">
                    <a:tc>
                      <a:txBody>
                        <a:bodyPr/>
                        <a:lstStyle/>
                        <a:p>
                          <a:pPr algn="ctr"/>
                          <a:r>
                            <a:rPr lang="es-AR" sz="1200" dirty="0" smtClean="0"/>
                            <a:t>(i, j) no presente</a:t>
                          </a:r>
                          <a:endParaRPr lang="es-AR" sz="1200"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100000" t="-1299" r="-100791" b="-485714"/>
                          </a:stretch>
                        </a:blipFill>
                      </a:tcPr>
                    </a:tc>
                    <a:tc>
                      <a:txBody>
                        <a:bodyPr/>
                        <a:lstStyle/>
                        <a:p>
                          <a:pPr algn="ctr"/>
                          <a:r>
                            <a:rPr lang="es-AR" sz="1200" dirty="0" smtClean="0"/>
                            <a:t>Conexión</a:t>
                          </a:r>
                          <a:endParaRPr lang="es-AR"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573605"/>
                      </a:ext>
                    </a:extLst>
                  </a:tr>
                  <a:tr h="288481">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2"/>
                          <a:stretch>
                            <a:fillRect l="-200794" t="-165957" r="-1190" b="-695745"/>
                          </a:stretch>
                        </a:blipFill>
                      </a:tcPr>
                    </a:tc>
                    <a:extLst>
                      <a:ext uri="{0D108BD9-81ED-4DB2-BD59-A6C34878D82A}">
                        <a16:rowId xmlns:a16="http://schemas.microsoft.com/office/drawing/2014/main" val="2350469832"/>
                      </a:ext>
                    </a:extLst>
                  </a:tr>
                  <a:tr h="288481">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200794" t="-260417" r="-1190" b="-581250"/>
                          </a:stretch>
                        </a:blipFill>
                      </a:tcPr>
                    </a:tc>
                    <a:extLst>
                      <a:ext uri="{0D108BD9-81ED-4DB2-BD59-A6C34878D82A}">
                        <a16:rowId xmlns:a16="http://schemas.microsoft.com/office/drawing/2014/main" val="2712157122"/>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07562242"/>
                      </a:ext>
                    </a:extLst>
                  </a:tr>
                  <a:tr h="288481">
                    <a:tc>
                      <a:txBody>
                        <a:bodyPr/>
                        <a:lstStyle/>
                        <a:p>
                          <a:pPr algn="ctr"/>
                          <a:r>
                            <a:rPr lang="es-AR" sz="12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794" t="-463830" r="-1190" b="-397872"/>
                          </a:stretch>
                        </a:blipFill>
                      </a:tcPr>
                    </a:tc>
                    <a:extLst>
                      <a:ext uri="{0D108BD9-81ED-4DB2-BD59-A6C34878D82A}">
                        <a16:rowId xmlns:a16="http://schemas.microsoft.com/office/drawing/2014/main" val="2369419472"/>
                      </a:ext>
                    </a:extLst>
                  </a:tr>
                  <a:tr h="274320">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AR" sz="1200" dirty="0" smtClean="0"/>
                            <a:t>.</a:t>
                          </a:r>
                          <a:endParaRPr lang="es-AR"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00794" t="-588889" r="-1190" b="-315556"/>
                          </a:stretch>
                        </a:blipFill>
                      </a:tcPr>
                    </a:tc>
                    <a:extLst>
                      <a:ext uri="{0D108BD9-81ED-4DB2-BD59-A6C34878D82A}">
                        <a16:rowId xmlns:a16="http://schemas.microsoft.com/office/drawing/2014/main" val="248472850"/>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794" t="-673913" r="-1190" b="-208696"/>
                          </a:stretch>
                        </a:blipFill>
                      </a:tcPr>
                    </a:tc>
                    <a:extLst>
                      <a:ext uri="{0D108BD9-81ED-4DB2-BD59-A6C34878D82A}">
                        <a16:rowId xmlns:a16="http://schemas.microsoft.com/office/drawing/2014/main" val="3044058112"/>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559179"/>
                      </a:ext>
                    </a:extLst>
                  </a:tr>
                  <a:tr h="274320">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1200" dirty="0" smtClean="0"/>
                            <a:t>.</a:t>
                          </a:r>
                          <a:endParaRPr lang="es-A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794" t="-891111" r="-1190" b="-13333"/>
                          </a:stretch>
                        </a:blipFill>
                      </a:tcPr>
                    </a:tc>
                    <a:extLst>
                      <a:ext uri="{0D108BD9-81ED-4DB2-BD59-A6C34878D82A}">
                        <a16:rowId xmlns:a16="http://schemas.microsoft.com/office/drawing/2014/main" val="2391034723"/>
                      </a:ext>
                    </a:extLst>
                  </a:tr>
                </a:tbl>
              </a:graphicData>
            </a:graphic>
          </p:graphicFrame>
        </mc:Fallback>
      </mc:AlternateContent>
      <p:cxnSp>
        <p:nvCxnSpPr>
          <p:cNvPr id="33" name="Straight Connector 32"/>
          <p:cNvCxnSpPr/>
          <p:nvPr/>
        </p:nvCxnSpPr>
        <p:spPr>
          <a:xfrm>
            <a:off x="464923" y="4671734"/>
            <a:ext cx="49514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77510" y="4344471"/>
            <a:ext cx="1951014" cy="369332"/>
          </a:xfrm>
          <a:prstGeom prst="rect">
            <a:avLst/>
          </a:prstGeom>
          <a:noFill/>
        </p:spPr>
        <p:txBody>
          <a:bodyPr wrap="square" rtlCol="0">
            <a:spAutoFit/>
          </a:bodyPr>
          <a:lstStyle/>
          <a:p>
            <a:r>
              <a:rPr lang="es-AR" dirty="0" err="1" smtClean="0"/>
              <a:t>threshold</a:t>
            </a:r>
            <a:endParaRPr lang="es-AR" dirty="0"/>
          </a:p>
        </p:txBody>
      </p:sp>
      <p:grpSp>
        <p:nvGrpSpPr>
          <p:cNvPr id="51" name="Group 50"/>
          <p:cNvGrpSpPr/>
          <p:nvPr/>
        </p:nvGrpSpPr>
        <p:grpSpPr>
          <a:xfrm>
            <a:off x="5114261" y="429194"/>
            <a:ext cx="5655598" cy="3572879"/>
            <a:chOff x="5842747" y="1088642"/>
            <a:chExt cx="5655598" cy="3572879"/>
          </a:xfrm>
        </p:grpSpPr>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67131"/>
            <a:stretch/>
          </p:blipFill>
          <p:spPr>
            <a:xfrm>
              <a:off x="5842747" y="1088642"/>
              <a:ext cx="3475914" cy="3572879"/>
            </a:xfrm>
            <a:prstGeom prst="rect">
              <a:avLst/>
            </a:prstGeom>
          </p:spPr>
        </p:pic>
        <mc:AlternateContent xmlns:mc="http://schemas.openxmlformats.org/markup-compatibility/2006" xmlns:a14="http://schemas.microsoft.com/office/drawing/2010/main">
          <mc:Choice Requires="a14">
            <p:sp>
              <p:nvSpPr>
                <p:cNvPr id="44" name="TextBox 43"/>
                <p:cNvSpPr txBox="1"/>
                <p:nvPr/>
              </p:nvSpPr>
              <p:spPr>
                <a:xfrm>
                  <a:off x="8591550" y="2420569"/>
                  <a:ext cx="157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𝑖</m:t>
                        </m:r>
                      </m:oMath>
                    </m:oMathPara>
                  </a14:m>
                  <a:endParaRPr lang="es-AR" dirty="0"/>
                </a:p>
              </p:txBody>
            </p:sp>
          </mc:Choice>
          <mc:Fallback xmlns="">
            <p:sp>
              <p:nvSpPr>
                <p:cNvPr id="44" name="TextBox 43"/>
                <p:cNvSpPr txBox="1">
                  <a:spLocks noRot="1" noChangeAspect="1" noMove="1" noResize="1" noEditPoints="1" noAdjustHandles="1" noChangeArrowheads="1" noChangeShapeType="1" noTextEdit="1"/>
                </p:cNvSpPr>
                <p:nvPr/>
              </p:nvSpPr>
              <p:spPr>
                <a:xfrm>
                  <a:off x="8591550" y="2420569"/>
                  <a:ext cx="157992" cy="276999"/>
                </a:xfrm>
                <a:prstGeom prst="rect">
                  <a:avLst/>
                </a:prstGeom>
                <a:blipFill>
                  <a:blip r:embed="rId4"/>
                  <a:stretch>
                    <a:fillRect l="-30769" t="-2222" r="-23077" b="-444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8212931" y="3407181"/>
                  <a:ext cx="164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𝑗</m:t>
                        </m:r>
                      </m:oMath>
                    </m:oMathPara>
                  </a14:m>
                  <a:endParaRPr lang="es-AR" dirty="0"/>
                </a:p>
              </p:txBody>
            </p:sp>
          </mc:Choice>
          <mc:Fallback xmlns="">
            <p:sp>
              <p:nvSpPr>
                <p:cNvPr id="48" name="TextBox 47"/>
                <p:cNvSpPr txBox="1">
                  <a:spLocks noRot="1" noChangeAspect="1" noMove="1" noResize="1" noEditPoints="1" noAdjustHandles="1" noChangeArrowheads="1" noChangeShapeType="1" noTextEdit="1"/>
                </p:cNvSpPr>
                <p:nvPr/>
              </p:nvSpPr>
              <p:spPr>
                <a:xfrm>
                  <a:off x="8212931" y="3407181"/>
                  <a:ext cx="164276" cy="276999"/>
                </a:xfrm>
                <a:prstGeom prst="rect">
                  <a:avLst/>
                </a:prstGeom>
                <a:blipFill>
                  <a:blip r:embed="rId5"/>
                  <a:stretch>
                    <a:fillRect l="-44444" t="-8889" r="-40741" b="-31111"/>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498823" y="2624138"/>
                  <a:ext cx="199952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𝑑</m:t>
                            </m:r>
                          </m:e>
                          <m:sub>
                            <m:r>
                              <a:rPr lang="es-AR" b="0" i="1" smtClean="0">
                                <a:latin typeface="Cambria Math" panose="02040503050406030204" pitchFamily="18" charset="0"/>
                              </a:rPr>
                              <m:t>h</m:t>
                            </m:r>
                          </m:sub>
                        </m:sSub>
                        <m:d>
                          <m:dPr>
                            <m:ctrlPr>
                              <a:rPr lang="es-AR" b="0" i="1" smtClean="0">
                                <a:latin typeface="Cambria Math" panose="02040503050406030204" pitchFamily="18" charset="0"/>
                              </a:rPr>
                            </m:ctrlPr>
                          </m:dPr>
                          <m:e>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e>
                        </m:d>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𝑑</m:t>
                            </m:r>
                          </m:e>
                          <m:sub>
                            <m:r>
                              <a:rPr lang="es-AR" i="1">
                                <a:latin typeface="Cambria Math" panose="02040503050406030204" pitchFamily="18" charset="0"/>
                              </a:rPr>
                              <m:t>h</m:t>
                            </m:r>
                          </m:sub>
                        </m:sSub>
                        <m:r>
                          <a:rPr lang="es-AR" b="0" i="1" smtClean="0">
                            <a:latin typeface="Cambria Math" panose="02040503050406030204" pitchFamily="18" charset="0"/>
                          </a:rPr>
                          <m:t>(</m:t>
                        </m:r>
                        <m:acc>
                          <m:accPr>
                            <m:chr m:val="⃗"/>
                            <m:ctrlPr>
                              <a:rPr lang="es-AR" b="0" i="1" smtClean="0">
                                <a:latin typeface="Cambria Math" panose="02040503050406030204" pitchFamily="18" charset="0"/>
                              </a:rPr>
                            </m:ctrlPr>
                          </m:acc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𝑣</m:t>
                                </m:r>
                              </m:e>
                              <m:sub>
                                <m:r>
                                  <a:rPr lang="es-AR" b="0" i="1" smtClean="0">
                                    <a:latin typeface="Cambria Math" panose="02040503050406030204" pitchFamily="18" charset="0"/>
                                  </a:rPr>
                                  <m:t>𝑖</m:t>
                                </m:r>
                              </m:sub>
                            </m:sSub>
                          </m:e>
                        </m:acc>
                        <m:r>
                          <a:rPr lang="es-AR" b="0" i="1" smtClean="0">
                            <a:latin typeface="Cambria Math" panose="02040503050406030204" pitchFamily="18" charset="0"/>
                          </a:rPr>
                          <m:t>,</m:t>
                        </m:r>
                        <m:acc>
                          <m:accPr>
                            <m:chr m:val="⃗"/>
                            <m:ctrlPr>
                              <a:rPr lang="es-AR" i="1">
                                <a:latin typeface="Cambria Math" panose="02040503050406030204" pitchFamily="18" charset="0"/>
                              </a:rPr>
                            </m:ctrlPr>
                          </m:accPr>
                          <m:e>
                            <m:sSub>
                              <m:sSubPr>
                                <m:ctrlPr>
                                  <a:rPr lang="es-AR" i="1">
                                    <a:latin typeface="Cambria Math" panose="02040503050406030204" pitchFamily="18" charset="0"/>
                                  </a:rPr>
                                </m:ctrlPr>
                              </m:sSubPr>
                              <m:e>
                                <m:r>
                                  <a:rPr lang="es-AR" i="1">
                                    <a:latin typeface="Cambria Math" panose="02040503050406030204" pitchFamily="18" charset="0"/>
                                  </a:rPr>
                                  <m:t>𝑣</m:t>
                                </m:r>
                              </m:e>
                              <m:sub>
                                <m:r>
                                  <a:rPr lang="es-AR" b="0" i="1" smtClean="0">
                                    <a:latin typeface="Cambria Math" panose="02040503050406030204" pitchFamily="18" charset="0"/>
                                  </a:rPr>
                                  <m:t>𝑗</m:t>
                                </m:r>
                              </m:sub>
                            </m:sSub>
                          </m:e>
                        </m:acc>
                        <m:r>
                          <a:rPr lang="es-AR" b="0" i="1" smtClean="0">
                            <a:latin typeface="Cambria Math" panose="02040503050406030204" pitchFamily="18" charset="0"/>
                          </a:rPr>
                          <m:t>)</m:t>
                        </m:r>
                      </m:oMath>
                    </m:oMathPara>
                  </a14:m>
                  <a:endParaRPr lang="es-AR" dirty="0"/>
                </a:p>
              </p:txBody>
            </p:sp>
          </mc:Choice>
          <mc:Fallback xmlns="">
            <p:sp>
              <p:nvSpPr>
                <p:cNvPr id="49" name="TextBox 48"/>
                <p:cNvSpPr txBox="1">
                  <a:spLocks noRot="1" noChangeAspect="1" noMove="1" noResize="1" noEditPoints="1" noAdjustHandles="1" noChangeArrowheads="1" noChangeShapeType="1" noTextEdit="1"/>
                </p:cNvSpPr>
                <p:nvPr/>
              </p:nvSpPr>
              <p:spPr>
                <a:xfrm>
                  <a:off x="9498823" y="2624138"/>
                  <a:ext cx="1999522" cy="299313"/>
                </a:xfrm>
                <a:prstGeom prst="rect">
                  <a:avLst/>
                </a:prstGeom>
                <a:blipFill>
                  <a:blip r:embed="rId6"/>
                  <a:stretch>
                    <a:fillRect l="-1829" r="-3354" b="-26531"/>
                  </a:stretch>
                </a:blipFill>
              </p:spPr>
              <p:txBody>
                <a:bodyPr/>
                <a:lstStyle/>
                <a:p>
                  <a:r>
                    <a:rPr lang="es-AR">
                      <a:noFill/>
                    </a:rPr>
                    <a:t> </a:t>
                  </a:r>
                </a:p>
              </p:txBody>
            </p:sp>
          </mc:Fallback>
        </mc:AlternateContent>
        <p:sp>
          <p:nvSpPr>
            <p:cNvPr id="50" name="Arc 49"/>
            <p:cNvSpPr/>
            <p:nvPr/>
          </p:nvSpPr>
          <p:spPr>
            <a:xfrm flipH="1">
              <a:off x="8407399" y="2476499"/>
              <a:ext cx="1330137" cy="2085975"/>
            </a:xfrm>
            <a:prstGeom prst="arc">
              <a:avLst>
                <a:gd name="adj1" fmla="val 17319089"/>
                <a:gd name="adj2" fmla="val 218645"/>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solidFill>
                  <a:srgbClr val="FF0000"/>
                </a:solidFill>
              </a:endParaRPr>
            </a:p>
          </p:txBody>
        </p:sp>
      </p:gr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6071" y="3400425"/>
            <a:ext cx="3889932" cy="2943225"/>
          </a:xfrm>
          <a:prstGeom prst="rect">
            <a:avLst/>
          </a:prstGeom>
        </p:spPr>
      </p:pic>
      <mc:AlternateContent xmlns:mc="http://schemas.openxmlformats.org/markup-compatibility/2006" xmlns:a14="http://schemas.microsoft.com/office/drawing/2010/main">
        <mc:Choice Requires="a14">
          <p:sp>
            <p:nvSpPr>
              <p:cNvPr id="53" name="Content Placeholder 2"/>
              <p:cNvSpPr txBox="1">
                <a:spLocks/>
              </p:cNvSpPr>
              <p:nvPr/>
            </p:nvSpPr>
            <p:spPr>
              <a:xfrm>
                <a:off x="4571546" y="3117502"/>
                <a:ext cx="11335657" cy="6075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14:m>
                  <m:oMath xmlns:m="http://schemas.openxmlformats.org/officeDocument/2006/math">
                    <m:r>
                      <a:rPr lang="en-US" sz="1800" b="0" i="1" smtClean="0">
                        <a:latin typeface="Cambria Math" panose="02040503050406030204" pitchFamily="18" charset="0"/>
                        <a:ea typeface="CMU Serif" panose="02000603000000000000" pitchFamily="2" charset="0"/>
                        <a:cs typeface="CMU Serif" panose="02000603000000000000" pitchFamily="2" charset="0"/>
                      </a:rPr>
                      <m:t>𝑁</m:t>
                    </m:r>
                    <m:r>
                      <a:rPr lang="en-US" sz="1800" b="0" i="1" smtClean="0">
                        <a:latin typeface="Cambria Math" panose="02040503050406030204" pitchFamily="18" charset="0"/>
                        <a:ea typeface="CMU Serif" panose="02000603000000000000" pitchFamily="2" charset="0"/>
                        <a:cs typeface="CMU Serif" panose="02000603000000000000" pitchFamily="2" charset="0"/>
                      </a:rPr>
                      <m:t>=500</m:t>
                    </m:r>
                  </m:oMath>
                </a14:m>
                <a:r>
                  <a:rPr lang="es-AR" sz="1800" dirty="0" smtClean="0">
                    <a:ea typeface="CMU Serif" panose="02000603000000000000" pitchFamily="2" charset="0"/>
                    <a:cs typeface="CMU Serif" panose="02000603000000000000" pitchFamily="2" charset="0"/>
                  </a:rPr>
                  <a:t>, </a:t>
                </a:r>
                <a14:m>
                  <m:oMath xmlns:m="http://schemas.openxmlformats.org/officeDocument/2006/math">
                    <m:r>
                      <a:rPr lang="es-AR" sz="1800" i="1" smtClean="0">
                        <a:latin typeface="Cambria Math" panose="02040503050406030204" pitchFamily="18" charset="0"/>
                        <a:ea typeface="Cambria Math" panose="02040503050406030204" pitchFamily="18" charset="0"/>
                        <a:cs typeface="CMU Serif" panose="02000603000000000000" pitchFamily="2" charset="0"/>
                      </a:rPr>
                      <m:t>𝛾</m:t>
                    </m:r>
                    <m:r>
                      <a:rPr lang="en-US" sz="1800" b="0" i="1" smtClean="0">
                        <a:latin typeface="Cambria Math" panose="02040503050406030204" pitchFamily="18" charset="0"/>
                        <a:ea typeface="Cambria Math" panose="02040503050406030204" pitchFamily="18" charset="0"/>
                        <a:cs typeface="CMU Serif" panose="02000603000000000000" pitchFamily="2" charset="0"/>
                      </a:rPr>
                      <m:t>=2</m:t>
                    </m:r>
                    <m:r>
                      <a:rPr lang="es-AR" sz="1800" b="0" i="1" smtClean="0">
                        <a:latin typeface="Cambria Math" panose="02040503050406030204" pitchFamily="18" charset="0"/>
                        <a:ea typeface="Cambria Math" panose="02040503050406030204" pitchFamily="18" charset="0"/>
                        <a:cs typeface="CMU Serif" panose="02000603000000000000" pitchFamily="2" charset="0"/>
                      </a:rPr>
                      <m:t>.6</m:t>
                    </m:r>
                  </m:oMath>
                </a14:m>
                <a:r>
                  <a:rPr lang="es-AR" sz="1800" dirty="0" smtClean="0">
                    <a:ea typeface="CMU Serif" panose="02000603000000000000" pitchFamily="2" charset="0"/>
                    <a:cs typeface="CMU Serif" panose="02000603000000000000" pitchFamily="2" charset="0"/>
                  </a:rPr>
                  <a:t>, </a:t>
                </a:r>
                <a14:m>
                  <m:oMath xmlns:m="http://schemas.openxmlformats.org/officeDocument/2006/math">
                    <m:acc>
                      <m:accPr>
                        <m:chr m:val="̅"/>
                        <m:ctrlPr>
                          <a:rPr lang="es-AR" sz="1800" i="1" smtClean="0">
                            <a:latin typeface="Cambria Math" panose="02040503050406030204" pitchFamily="18" charset="0"/>
                            <a:ea typeface="CMU Serif" panose="02000603000000000000" pitchFamily="2" charset="0"/>
                            <a:cs typeface="CMU Serif" panose="02000603000000000000" pitchFamily="2" charset="0"/>
                          </a:rPr>
                        </m:ctrlPr>
                      </m:accPr>
                      <m:e>
                        <m:r>
                          <a:rPr lang="en-US" sz="1800" b="0" i="1" smtClean="0">
                            <a:latin typeface="Cambria Math" panose="02040503050406030204" pitchFamily="18" charset="0"/>
                            <a:ea typeface="CMU Serif" panose="02000603000000000000" pitchFamily="2" charset="0"/>
                            <a:cs typeface="CMU Serif" panose="02000603000000000000" pitchFamily="2" charset="0"/>
                          </a:rPr>
                          <m:t>𝑘</m:t>
                        </m:r>
                      </m:e>
                    </m:acc>
                    <m:r>
                      <a:rPr lang="en-US" sz="1800" b="0" i="1" smtClean="0">
                        <a:latin typeface="Cambria Math" panose="02040503050406030204" pitchFamily="18" charset="0"/>
                        <a:ea typeface="CMU Serif" panose="02000603000000000000" pitchFamily="2" charset="0"/>
                        <a:cs typeface="CMU Serif" panose="02000603000000000000" pitchFamily="2" charset="0"/>
                      </a:rPr>
                      <m:t>=14</m:t>
                    </m:r>
                  </m:oMath>
                </a14:m>
                <a:r>
                  <a:rPr lang="es-AR" sz="1800" dirty="0" smtClean="0">
                    <a:latin typeface="CMU Serif" panose="02000603000000000000" pitchFamily="2" charset="0"/>
                    <a:ea typeface="CMU Serif" panose="02000603000000000000" pitchFamily="2" charset="0"/>
                    <a:cs typeface="CMU Serif" panose="02000603000000000000" pitchFamily="2" charset="0"/>
                  </a:rPr>
                  <a:t>, </a:t>
                </a:r>
                <a14:m>
                  <m:oMath xmlns:m="http://schemas.openxmlformats.org/officeDocument/2006/math">
                    <m:r>
                      <a:rPr lang="en-US" sz="1800" b="0" i="1" smtClean="0">
                        <a:latin typeface="Cambria Math" panose="02040503050406030204" pitchFamily="18" charset="0"/>
                        <a:ea typeface="CMU Serif" panose="02000603000000000000" pitchFamily="2" charset="0"/>
                        <a:cs typeface="CMU Serif" panose="02000603000000000000" pitchFamily="2" charset="0"/>
                      </a:rPr>
                      <m:t>𝑇</m:t>
                    </m:r>
                    <m:r>
                      <a:rPr lang="en-US" sz="1800" b="0" i="1" smtClean="0">
                        <a:latin typeface="Cambria Math" panose="02040503050406030204" pitchFamily="18" charset="0"/>
                        <a:ea typeface="CMU Serif" panose="02000603000000000000" pitchFamily="2" charset="0"/>
                        <a:cs typeface="CMU Serif" panose="02000603000000000000" pitchFamily="2" charset="0"/>
                      </a:rPr>
                      <m:t>=0.2</m:t>
                    </m:r>
                  </m:oMath>
                </a14:m>
                <a:endParaRPr lang="es-AR" sz="1800" dirty="0" smtClean="0">
                  <a:latin typeface="CMU Serif" panose="02000603000000000000" pitchFamily="2" charset="0"/>
                  <a:ea typeface="CMU Serif" panose="02000603000000000000" pitchFamily="2" charset="0"/>
                  <a:cs typeface="CMU Serif" panose="02000603000000000000" pitchFamily="2" charset="0"/>
                </a:endParaRPr>
              </a:p>
            </p:txBody>
          </p:sp>
        </mc:Choice>
        <mc:Fallback xmlns="">
          <p:sp>
            <p:nvSpPr>
              <p:cNvPr id="53" name="Content Placeholder 2"/>
              <p:cNvSpPr txBox="1">
                <a:spLocks noRot="1" noChangeAspect="1" noMove="1" noResize="1" noEditPoints="1" noAdjustHandles="1" noChangeArrowheads="1" noChangeShapeType="1" noTextEdit="1"/>
              </p:cNvSpPr>
              <p:nvPr/>
            </p:nvSpPr>
            <p:spPr>
              <a:xfrm>
                <a:off x="4571546" y="3117502"/>
                <a:ext cx="11335657" cy="607519"/>
              </a:xfrm>
              <a:prstGeom prst="rect">
                <a:avLst/>
              </a:prstGeom>
              <a:blipFill>
                <a:blip r:embed="rId8"/>
                <a:stretch>
                  <a:fillRect t="-6000"/>
                </a:stretch>
              </a:blipFill>
            </p:spPr>
            <p:txBody>
              <a:bodyPr/>
              <a:lstStyle/>
              <a:p>
                <a:r>
                  <a:rPr lang="es-AR">
                    <a:noFill/>
                  </a:rPr>
                  <a:t> </a:t>
                </a:r>
              </a:p>
            </p:txBody>
          </p:sp>
        </mc:Fallback>
      </mc:AlternateContent>
    </p:spTree>
    <p:extLst>
      <p:ext uri="{BB962C8B-B14F-4D97-AF65-F5344CB8AC3E}">
        <p14:creationId xmlns:p14="http://schemas.microsoft.com/office/powerpoint/2010/main" val="332681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Parte II</a:t>
            </a:r>
            <a:br>
              <a:rPr lang="es-AR" dirty="0" smtClean="0"/>
            </a:br>
            <a:r>
              <a:rPr lang="es-AR" dirty="0" err="1" smtClean="0"/>
              <a:t>Graph</a:t>
            </a:r>
            <a:r>
              <a:rPr lang="es-AR" dirty="0" smtClean="0"/>
              <a:t> </a:t>
            </a:r>
            <a:r>
              <a:rPr lang="es-AR" smtClean="0"/>
              <a:t>Neural Networks</a:t>
            </a:r>
            <a:endParaRPr lang="es-AR" dirty="0"/>
          </a:p>
        </p:txBody>
      </p:sp>
      <p:sp>
        <p:nvSpPr>
          <p:cNvPr id="5" name="Content Placeholder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250000"/>
              </a:lnSpc>
            </a:pPr>
            <a:endParaRPr lang="es-AR" sz="2800" dirty="0" smtClean="0"/>
          </a:p>
          <a:p>
            <a:pPr lvl="1">
              <a:lnSpc>
                <a:spcPct val="250000"/>
              </a:lnSpc>
            </a:pPr>
            <a:r>
              <a:rPr lang="es-AR" sz="2800" dirty="0" err="1" smtClean="0"/>
              <a:t>Embeddings</a:t>
            </a:r>
            <a:r>
              <a:rPr lang="es-AR" sz="2800" dirty="0" smtClean="0"/>
              <a:t> → Predicción de enlaces</a:t>
            </a:r>
          </a:p>
          <a:p>
            <a:pPr lvl="1">
              <a:lnSpc>
                <a:spcPct val="250000"/>
              </a:lnSpc>
            </a:pPr>
            <a:r>
              <a:rPr lang="es-AR" sz="2800" dirty="0" err="1" smtClean="0"/>
              <a:t>Laplacian</a:t>
            </a:r>
            <a:r>
              <a:rPr lang="es-AR" sz="2800" dirty="0" smtClean="0"/>
              <a:t> </a:t>
            </a:r>
            <a:r>
              <a:rPr lang="es-AR" sz="2800" dirty="0" err="1" smtClean="0"/>
              <a:t>Eigenmaps</a:t>
            </a:r>
            <a:r>
              <a:rPr lang="es-AR" sz="2800" dirty="0" smtClean="0"/>
              <a:t>/</a:t>
            </a:r>
            <a:r>
              <a:rPr lang="es-AR" sz="2800" dirty="0" err="1" smtClean="0"/>
              <a:t>LaBNE</a:t>
            </a:r>
            <a:endParaRPr lang="es-AR" sz="2800" dirty="0"/>
          </a:p>
        </p:txBody>
      </p:sp>
    </p:spTree>
    <p:extLst>
      <p:ext uri="{BB962C8B-B14F-4D97-AF65-F5344CB8AC3E}">
        <p14:creationId xmlns:p14="http://schemas.microsoft.com/office/powerpoint/2010/main" val="1007221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sp>
        <p:nvSpPr>
          <p:cNvPr id="22"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err="1" smtClean="0">
                <a:latin typeface="CMU Serif" panose="02000603000000000000" pitchFamily="2" charset="0"/>
                <a:ea typeface="CMU Serif" panose="02000603000000000000" pitchFamily="2" charset="0"/>
                <a:cs typeface="CMU Serif" panose="02000603000000000000" pitchFamily="2" charset="0"/>
              </a:rPr>
              <a:t>CNNs</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err="1" smtClean="0">
                <a:latin typeface="CMU Serif" panose="02000603000000000000" pitchFamily="2" charset="0"/>
                <a:ea typeface="CMU Serif" panose="02000603000000000000" pitchFamily="2" charset="0"/>
                <a:cs typeface="CMU Serif" panose="02000603000000000000" pitchFamily="2" charset="0"/>
              </a:rPr>
              <a:t>C</a:t>
            </a:r>
            <a:r>
              <a:rPr lang="es-AR" sz="2400" dirty="0" err="1" smtClean="0">
                <a:latin typeface="CMU Serif" panose="02000603000000000000" pitchFamily="2" charset="0"/>
                <a:ea typeface="CMU Serif" panose="02000603000000000000" pitchFamily="2" charset="0"/>
                <a:cs typeface="CMU Serif" panose="02000603000000000000" pitchFamily="2" charset="0"/>
              </a:rPr>
              <a:t>onvolutional</a:t>
            </a: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eural </a:t>
            </a:r>
            <a:r>
              <a:rPr lang="es-AR" sz="2400" b="1" dirty="0" smtClean="0">
                <a:latin typeface="CMU Serif" panose="02000603000000000000" pitchFamily="2" charset="0"/>
                <a:ea typeface="CMU Serif" panose="02000603000000000000" pitchFamily="2" charset="0"/>
                <a:cs typeface="CMU Serif" panose="02000603000000000000" pitchFamily="2" charset="0"/>
              </a:rPr>
              <a:t>N</a:t>
            </a:r>
            <a:r>
              <a:rPr lang="es-AR" sz="2400" dirty="0" smtClean="0">
                <a:latin typeface="CMU Serif" panose="02000603000000000000" pitchFamily="2" charset="0"/>
                <a:ea typeface="CMU Serif" panose="02000603000000000000" pitchFamily="2" charset="0"/>
                <a:cs typeface="CMU Serif" panose="02000603000000000000" pitchFamily="2" charset="0"/>
              </a:rPr>
              <a:t>etworks.</a:t>
            </a:r>
          </a:p>
          <a:p>
            <a:pPr lvl="1" algn="just">
              <a:buFont typeface="Arial" panose="020B0604020202020204" pitchFamily="34" charset="0"/>
              <a:buChar char="•"/>
            </a:pPr>
            <a:r>
              <a:rPr lang="es-AR" sz="2200" dirty="0" smtClean="0">
                <a:latin typeface="CMU Serif" panose="02000603000000000000" pitchFamily="2" charset="0"/>
                <a:ea typeface="CMU Serif" panose="02000603000000000000" pitchFamily="2" charset="0"/>
                <a:cs typeface="CMU Serif" panose="02000603000000000000" pitchFamily="2" charset="0"/>
              </a:rPr>
              <a:t>“… </a:t>
            </a:r>
            <a:r>
              <a:rPr lang="en-US" sz="2200" dirty="0" smtClean="0">
                <a:latin typeface="CMU Serif" panose="02000603000000000000" pitchFamily="2" charset="0"/>
                <a:ea typeface="CMU Serif" panose="02000603000000000000" pitchFamily="2" charset="0"/>
                <a:cs typeface="CMU Serif" panose="02000603000000000000" pitchFamily="2" charset="0"/>
              </a:rPr>
              <a:t>are </a:t>
            </a:r>
            <a:r>
              <a:rPr lang="en-US" sz="2200" dirty="0">
                <a:latin typeface="CMU Serif" panose="02000603000000000000" pitchFamily="2" charset="0"/>
                <a:ea typeface="CMU Serif" panose="02000603000000000000" pitchFamily="2" charset="0"/>
                <a:cs typeface="CMU Serif" panose="02000603000000000000" pitchFamily="2" charset="0"/>
              </a:rPr>
              <a:t>a specialized kind of neural network for processing </a:t>
            </a:r>
            <a:r>
              <a:rPr lang="en-US" sz="2200" dirty="0" smtClean="0">
                <a:latin typeface="CMU Serif" panose="02000603000000000000" pitchFamily="2" charset="0"/>
                <a:ea typeface="CMU Serif" panose="02000603000000000000" pitchFamily="2" charset="0"/>
                <a:cs typeface="CMU Serif" panose="02000603000000000000" pitchFamily="2" charset="0"/>
              </a:rPr>
              <a:t>data that </a:t>
            </a:r>
            <a:r>
              <a:rPr lang="en-US" sz="2200" dirty="0">
                <a:latin typeface="CMU Serif" panose="02000603000000000000" pitchFamily="2" charset="0"/>
                <a:ea typeface="CMU Serif" panose="02000603000000000000" pitchFamily="2" charset="0"/>
                <a:cs typeface="CMU Serif" panose="02000603000000000000" pitchFamily="2" charset="0"/>
              </a:rPr>
              <a:t>has a known, grid-like </a:t>
            </a:r>
            <a:r>
              <a:rPr lang="en-US" sz="2200" dirty="0" smtClean="0">
                <a:latin typeface="CMU Serif" panose="02000603000000000000" pitchFamily="2" charset="0"/>
                <a:ea typeface="CMU Serif" panose="02000603000000000000" pitchFamily="2" charset="0"/>
                <a:cs typeface="CMU Serif" panose="02000603000000000000" pitchFamily="2" charset="0"/>
              </a:rPr>
              <a:t>topology.” (</a:t>
            </a:r>
            <a:r>
              <a:rPr lang="en-US" sz="2200" dirty="0" err="1" smtClean="0">
                <a:latin typeface="CMU Serif" panose="02000603000000000000" pitchFamily="2" charset="0"/>
                <a:ea typeface="CMU Serif" panose="02000603000000000000" pitchFamily="2" charset="0"/>
                <a:cs typeface="CMU Serif" panose="02000603000000000000" pitchFamily="2" charset="0"/>
              </a:rPr>
              <a:t>Goodfellow</a:t>
            </a:r>
            <a:r>
              <a:rPr lang="en-US" sz="2200" dirty="0" smtClean="0">
                <a:latin typeface="CMU Serif" panose="02000603000000000000" pitchFamily="2" charset="0"/>
                <a:ea typeface="CMU Serif" panose="02000603000000000000" pitchFamily="2" charset="0"/>
                <a:cs typeface="CMU Serif" panose="02000603000000000000" pitchFamily="2" charset="0"/>
              </a:rPr>
              <a:t>, 2016)</a:t>
            </a:r>
            <a:endParaRPr lang="es-AR" sz="2200" dirty="0" smtClean="0">
              <a:latin typeface="CMU Serif" panose="02000603000000000000" pitchFamily="2" charset="0"/>
              <a:ea typeface="CMU Serif" panose="02000603000000000000" pitchFamily="2" charset="0"/>
              <a:cs typeface="CMU Serif" panose="02000603000000000000" pitchFamily="2" charset="0"/>
            </a:endParaRPr>
          </a:p>
        </p:txBody>
      </p:sp>
      <p:cxnSp>
        <p:nvCxnSpPr>
          <p:cNvPr id="3" name="Straight Connector 2"/>
          <p:cNvCxnSpPr/>
          <p:nvPr/>
        </p:nvCxnSpPr>
        <p:spPr>
          <a:xfrm>
            <a:off x="11253216" y="1853049"/>
            <a:ext cx="6090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7344" y="2151753"/>
            <a:ext cx="17251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540" y="2388057"/>
            <a:ext cx="7677809" cy="3791342"/>
          </a:xfrm>
          <a:prstGeom prst="rect">
            <a:avLst/>
          </a:prstGeom>
        </p:spPr>
      </p:pic>
      <p:sp>
        <p:nvSpPr>
          <p:cNvPr id="6" name="Rectangle 5"/>
          <p:cNvSpPr/>
          <p:nvPr/>
        </p:nvSpPr>
        <p:spPr>
          <a:xfrm>
            <a:off x="2252798" y="2388057"/>
            <a:ext cx="3788406" cy="3791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angle 9"/>
          <p:cNvSpPr/>
          <p:nvPr/>
        </p:nvSpPr>
        <p:spPr>
          <a:xfrm>
            <a:off x="6781989" y="2388057"/>
            <a:ext cx="3788406" cy="3791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95639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435292" y="429194"/>
            <a:ext cx="10334308" cy="59437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AR" sz="3600" dirty="0" err="1" smtClean="0"/>
              <a:t>CNNs</a:t>
            </a:r>
            <a:r>
              <a:rPr lang="es-AR" sz="3600" dirty="0" smtClean="0"/>
              <a:t> a </a:t>
            </a:r>
            <a:r>
              <a:rPr lang="es-AR" sz="3600" dirty="0" err="1" smtClean="0"/>
              <a:t>GNNs</a:t>
            </a:r>
            <a:endParaRPr lang="es-AR" sz="36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277" t="5012" r="9667" b="7471"/>
          <a:stretch/>
        </p:blipFill>
        <p:spPr>
          <a:xfrm>
            <a:off x="435292" y="2100455"/>
            <a:ext cx="6904485" cy="3930475"/>
          </a:xfrm>
          <a:prstGeom prst="rect">
            <a:avLst/>
          </a:prstGeom>
        </p:spPr>
      </p:pic>
      <mc:AlternateContent xmlns:mc="http://schemas.openxmlformats.org/markup-compatibility/2006">
        <mc:Choice xmlns:a14="http://schemas.microsoft.com/office/drawing/2010/main" Requires="a14">
          <p:sp>
            <p:nvSpPr>
              <p:cNvPr id="2" name="TextBox 1"/>
              <p:cNvSpPr txBox="1"/>
              <p:nvPr/>
            </p:nvSpPr>
            <p:spPr>
              <a:xfrm>
                <a:off x="7797360" y="3439907"/>
                <a:ext cx="2471509" cy="38953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s-AR" i="1" smtClean="0">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up>
                          <m:r>
                            <a:rPr lang="es-AR" b="0" i="1" smtClean="0">
                              <a:latin typeface="Cambria Math" panose="02040503050406030204" pitchFamily="18" charset="0"/>
                            </a:rPr>
                            <m:t>(</m:t>
                          </m:r>
                          <m:r>
                            <a:rPr lang="es-AR" b="0" i="1" smtClean="0">
                              <a:latin typeface="Cambria Math" panose="02040503050406030204" pitchFamily="18" charset="0"/>
                            </a:rPr>
                            <m:t>𝑘</m:t>
                          </m:r>
                          <m:r>
                            <a:rPr lang="es-AR" b="0" i="1" smtClean="0">
                              <a:latin typeface="Cambria Math" panose="02040503050406030204" pitchFamily="18" charset="0"/>
                            </a:rPr>
                            <m:t>)</m:t>
                          </m:r>
                        </m:sup>
                      </m:sSubSup>
                      <m:r>
                        <a:rPr lang="es-AR" b="0" i="1" smtClean="0">
                          <a:latin typeface="Cambria Math" panose="02040503050406030204" pitchFamily="18" charset="0"/>
                        </a:rPr>
                        <m:t>=</m:t>
                      </m:r>
                      <m:r>
                        <a:rPr lang="es-AR" b="1" i="1" smtClean="0">
                          <a:latin typeface="Cambria Math" panose="02040503050406030204" pitchFamily="18" charset="0"/>
                        </a:rPr>
                        <m:t>𝑾</m:t>
                      </m:r>
                      <m:sSubSup>
                        <m:sSubSupPr>
                          <m:ctrlPr>
                            <a:rPr lang="es-AR" i="1">
                              <a:latin typeface="Cambria Math" panose="02040503050406030204" pitchFamily="18" charset="0"/>
                            </a:rPr>
                          </m:ctrlPr>
                        </m:sSubSupPr>
                        <m:e>
                          <m:r>
                            <a:rPr lang="es-AR" i="1">
                              <a:latin typeface="Cambria Math" panose="02040503050406030204" pitchFamily="18" charset="0"/>
                            </a:rPr>
                            <m:t>𝐼</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up>
                          <m:r>
                            <a:rPr lang="es-AR" b="0" i="1" smtClean="0">
                              <a:latin typeface="Cambria Math" panose="02040503050406030204" pitchFamily="18" charset="0"/>
                            </a:rPr>
                            <m:t>(</m:t>
                          </m:r>
                          <m:r>
                            <a:rPr lang="es-AR" b="0" i="1" smtClean="0">
                              <a:latin typeface="Cambria Math" panose="02040503050406030204" pitchFamily="18" charset="0"/>
                            </a:rPr>
                            <m:t>𝑘</m:t>
                          </m:r>
                          <m:r>
                            <a:rPr lang="es-AR" b="0" i="1" smtClean="0">
                              <a:latin typeface="Cambria Math" panose="02040503050406030204" pitchFamily="18" charset="0"/>
                            </a:rPr>
                            <m:t>−1)</m:t>
                          </m:r>
                        </m:sup>
                      </m:sSubSup>
                      <m:r>
                        <a:rPr lang="es-AR" i="1">
                          <a:latin typeface="Cambria Math" panose="02040503050406030204" pitchFamily="18" charset="0"/>
                        </a:rPr>
                        <m:t>+</m:t>
                      </m:r>
                      <m:sSubSup>
                        <m:sSubSupPr>
                          <m:ctrlPr>
                            <a:rPr lang="es-AR" i="1">
                              <a:latin typeface="Cambria Math" panose="02040503050406030204" pitchFamily="18" charset="0"/>
                            </a:rPr>
                          </m:ctrlPr>
                        </m:sSubSupPr>
                        <m:e>
                          <m:r>
                            <a:rPr lang="es-AR" b="1" i="1">
                              <a:latin typeface="Cambria Math" panose="02040503050406030204" pitchFamily="18" charset="0"/>
                            </a:rPr>
                            <m:t>𝒃</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sub>
                        <m:sup>
                          <m:r>
                            <a:rPr lang="es-AR" i="1">
                              <a:latin typeface="Cambria Math" panose="02040503050406030204" pitchFamily="18" charset="0"/>
                            </a:rPr>
                            <m:t>(</m:t>
                          </m:r>
                          <m:r>
                            <a:rPr lang="es-AR" i="1">
                              <a:latin typeface="Cambria Math" panose="02040503050406030204" pitchFamily="18" charset="0"/>
                            </a:rPr>
                            <m:t>𝑘</m:t>
                          </m:r>
                          <m:r>
                            <a:rPr lang="es-AR" i="1">
                              <a:latin typeface="Cambria Math" panose="02040503050406030204" pitchFamily="18" charset="0"/>
                            </a:rPr>
                            <m:t>)</m:t>
                          </m:r>
                        </m:sup>
                      </m:sSubSup>
                    </m:oMath>
                  </m:oMathPara>
                </a14:m>
                <a:endParaRPr lang="es-AR" dirty="0"/>
              </a:p>
            </p:txBody>
          </p:sp>
        </mc:Choice>
        <mc:Fallback>
          <p:sp>
            <p:nvSpPr>
              <p:cNvPr id="2" name="TextBox 1"/>
              <p:cNvSpPr txBox="1">
                <a:spLocks noRot="1" noChangeAspect="1" noMove="1" noResize="1" noEditPoints="1" noAdjustHandles="1" noChangeArrowheads="1" noChangeShapeType="1" noTextEdit="1"/>
              </p:cNvSpPr>
              <p:nvPr/>
            </p:nvSpPr>
            <p:spPr>
              <a:xfrm>
                <a:off x="7797360" y="3439907"/>
                <a:ext cx="2471509" cy="389530"/>
              </a:xfrm>
              <a:prstGeom prst="rect">
                <a:avLst/>
              </a:prstGeom>
              <a:blipFill>
                <a:blip r:embed="rId3"/>
                <a:stretch>
                  <a:fillRect l="-1232" t="-3125" r="-985" b="-21875"/>
                </a:stretch>
              </a:blipFill>
            </p:spPr>
            <p:txBody>
              <a:bodyPr/>
              <a:lstStyle/>
              <a:p>
                <a:r>
                  <a:rPr lang="es-AR">
                    <a:noFill/>
                  </a:rPr>
                  <a:t> </a:t>
                </a:r>
              </a:p>
            </p:txBody>
          </p:sp>
        </mc:Fallback>
      </mc:AlternateContent>
      <p:sp>
        <p:nvSpPr>
          <p:cNvPr id="6" name="Content Placeholder 2"/>
          <p:cNvSpPr txBox="1">
            <a:spLocks/>
          </p:cNvSpPr>
          <p:nvPr/>
        </p:nvSpPr>
        <p:spPr>
          <a:xfrm>
            <a:off x="526617" y="1101986"/>
            <a:ext cx="11335657" cy="17131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es-AR" sz="2400" dirty="0" smtClean="0">
                <a:latin typeface="CMU Serif" panose="02000603000000000000" pitchFamily="2" charset="0"/>
                <a:ea typeface="CMU Serif" panose="02000603000000000000" pitchFamily="2" charset="0"/>
                <a:cs typeface="CMU Serif" panose="02000603000000000000" pitchFamily="2" charset="0"/>
              </a:rPr>
              <a:t> </a:t>
            </a:r>
            <a:r>
              <a:rPr lang="es-AR" sz="2400" dirty="0" smtClean="0">
                <a:latin typeface="CMU Serif" panose="02000603000000000000" pitchFamily="2" charset="0"/>
                <a:ea typeface="CMU Serif" panose="02000603000000000000" pitchFamily="2" charset="0"/>
                <a:cs typeface="CMU Serif" panose="02000603000000000000" pitchFamily="2" charset="0"/>
              </a:rPr>
              <a:t>Compuestas por “filtros” que se aplican como una </a:t>
            </a:r>
            <a:r>
              <a:rPr lang="es-AR" sz="2400" dirty="0" err="1" smtClean="0">
                <a:latin typeface="CMU Serif" panose="02000603000000000000" pitchFamily="2" charset="0"/>
                <a:ea typeface="CMU Serif" panose="02000603000000000000" pitchFamily="2" charset="0"/>
                <a:cs typeface="CMU Serif" panose="02000603000000000000" pitchFamily="2" charset="0"/>
              </a:rPr>
              <a:t>convolución</a:t>
            </a:r>
            <a:r>
              <a:rPr lang="es-AR" sz="2400" dirty="0" smtClean="0">
                <a:latin typeface="CMU Serif" panose="02000603000000000000" pitchFamily="2" charset="0"/>
                <a:ea typeface="CMU Serif" panose="02000603000000000000" pitchFamily="2" charset="0"/>
                <a:cs typeface="CMU Serif" panose="02000603000000000000" pitchFamily="2" charset="0"/>
              </a:rPr>
              <a:t> a la información en la imagen. Estos filtros tienen parámetros que aprenden atributos abstractos.</a:t>
            </a:r>
            <a:endParaRPr lang="es-AR" sz="2400" dirty="0" smtClean="0">
              <a:latin typeface="CMU Serif" panose="02000603000000000000" pitchFamily="2" charset="0"/>
              <a:ea typeface="CMU Serif" panose="02000603000000000000" pitchFamily="2" charset="0"/>
              <a:cs typeface="CMU Serif" panose="02000603000000000000" pitchFamily="2" charset="0"/>
            </a:endParaRPr>
          </a:p>
        </p:txBody>
      </p:sp>
    </p:spTree>
    <p:extLst>
      <p:ext uri="{BB962C8B-B14F-4D97-AF65-F5344CB8AC3E}">
        <p14:creationId xmlns:p14="http://schemas.microsoft.com/office/powerpoint/2010/main" val="3392792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Custom 1">
      <a:dk1>
        <a:srgbClr val="000000"/>
      </a:dk1>
      <a:lt1>
        <a:sysClr val="window" lastClr="FFFFFF"/>
      </a:lt1>
      <a:dk2>
        <a:srgbClr val="637052"/>
      </a:dk2>
      <a:lt2>
        <a:srgbClr val="CCDDEA"/>
      </a:lt2>
      <a:accent1>
        <a:srgbClr val="3F739B"/>
      </a:accent1>
      <a:accent2>
        <a:srgbClr val="1F394D"/>
      </a:accent2>
      <a:accent3>
        <a:srgbClr val="865640"/>
      </a:accent3>
      <a:accent4>
        <a:srgbClr val="9B8357"/>
      </a:accent4>
      <a:accent5>
        <a:srgbClr val="C2BC80"/>
      </a:accent5>
      <a:accent6>
        <a:srgbClr val="94A088"/>
      </a:accent6>
      <a:hlink>
        <a:srgbClr val="2998E3"/>
      </a:hlink>
      <a:folHlink>
        <a:srgbClr val="8C8C8C"/>
      </a:folHlink>
    </a:clrScheme>
    <a:fontScheme name="CMU Serif">
      <a:majorFont>
        <a:latin typeface="CMU Serif"/>
        <a:ea typeface=""/>
        <a:cs typeface=""/>
      </a:majorFont>
      <a:minorFont>
        <a:latin typeface="CMU Serif"/>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4381</TotalTime>
  <Words>516</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CMU Serif</vt:lpstr>
      <vt:lpstr>Retrospect</vt:lpstr>
      <vt:lpstr>Graph Neural Networks como herramienta para analizar redes complejas</vt:lpstr>
      <vt:lpstr>Panorama general</vt:lpstr>
      <vt:lpstr>Parte I</vt:lpstr>
      <vt:lpstr>PowerPoint Presentation</vt:lpstr>
      <vt:lpstr>PowerPoint Presentation</vt:lpstr>
      <vt:lpstr>PowerPoint Presentation</vt:lpstr>
      <vt:lpstr>Parte II Graph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Algoritmos de Aprendizaje de Representaciones en Redes Complejas</dc:title>
  <dc:creator>mf</dc:creator>
  <cp:lastModifiedBy>mf</cp:lastModifiedBy>
  <cp:revision>671</cp:revision>
  <dcterms:created xsi:type="dcterms:W3CDTF">2021-12-11T13:46:23Z</dcterms:created>
  <dcterms:modified xsi:type="dcterms:W3CDTF">2022-05-20T16:31:30Z</dcterms:modified>
</cp:coreProperties>
</file>