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35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0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6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00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5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4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1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3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92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3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4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2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2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C87189-135F-430B-BF11-686176FC651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C137-8BEF-4EB3-9127-89BCAEDEE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3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92DD1-7C7F-4773-AE65-08B14D56A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r>
              <a:rPr lang="fr-FR" dirty="0"/>
              <a:t>APP1 : Voiture-HYB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24E7B-E156-4DC5-B175-77EC74703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97937"/>
            <a:ext cx="8825658" cy="861420"/>
          </a:xfrm>
        </p:spPr>
        <p:txBody>
          <a:bodyPr/>
          <a:lstStyle/>
          <a:p>
            <a:r>
              <a:rPr lang="fr-FR" dirty="0"/>
              <a:t>Le cahier des charges et la maquette</a:t>
            </a:r>
          </a:p>
        </p:txBody>
      </p:sp>
    </p:spTree>
    <p:extLst>
      <p:ext uri="{BB962C8B-B14F-4D97-AF65-F5344CB8AC3E}">
        <p14:creationId xmlns:p14="http://schemas.microsoft.com/office/powerpoint/2010/main" val="41836463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0F301-F4E2-40D3-8754-BC85DDEA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3ds" panose="02000503020000020004" pitchFamily="2" charset="0"/>
              </a:rPr>
              <a:t>Notre Cahier des Charges (CdC)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FFA731-A00A-478F-A66E-C92F8223C4E8}"/>
              </a:ext>
            </a:extLst>
          </p:cNvPr>
          <p:cNvSpPr txBox="1"/>
          <p:nvPr/>
        </p:nvSpPr>
        <p:spPr>
          <a:xfrm>
            <a:off x="808383" y="1853248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dirty="0"/>
              <a:t> Contextualisation de la demande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0816CC-62EA-43C2-B57D-A6B26426D754}"/>
              </a:ext>
            </a:extLst>
          </p:cNvPr>
          <p:cNvSpPr txBox="1"/>
          <p:nvPr/>
        </p:nvSpPr>
        <p:spPr>
          <a:xfrm>
            <a:off x="808383" y="3429000"/>
            <a:ext cx="964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dirty="0"/>
              <a:t>Divisions en deux grandes parties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0667A2-EC6B-465F-88D1-9FEC7545BB79}"/>
              </a:ext>
            </a:extLst>
          </p:cNvPr>
          <p:cNvSpPr txBox="1"/>
          <p:nvPr/>
        </p:nvSpPr>
        <p:spPr>
          <a:xfrm>
            <a:off x="3154017" y="4492486"/>
            <a:ext cx="702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*  Fonctions Principales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9D2351-8F1D-49C3-B891-52BDD1609C68}"/>
              </a:ext>
            </a:extLst>
          </p:cNvPr>
          <p:cNvSpPr txBox="1"/>
          <p:nvPr/>
        </p:nvSpPr>
        <p:spPr>
          <a:xfrm>
            <a:off x="3154017" y="5380383"/>
            <a:ext cx="78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*  Fonctions de contraintes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2FC70-331A-44C9-AE06-A7BC8C59C643}"/>
              </a:ext>
            </a:extLst>
          </p:cNvPr>
          <p:cNvSpPr txBox="1"/>
          <p:nvPr/>
        </p:nvSpPr>
        <p:spPr>
          <a:xfrm>
            <a:off x="1630017" y="2078985"/>
            <a:ext cx="9382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ym typeface="Wingdings" panose="05000000000000000000" pitchFamily="2" charset="2"/>
              </a:rPr>
              <a:t></a:t>
            </a:r>
            <a:r>
              <a:rPr lang="fr-FR" sz="3600" dirty="0"/>
              <a:t>Reformulation prouvant la bonne compréhension de la demande.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85CFC3-4BB3-4719-951B-4F8F288DC7E7}"/>
              </a:ext>
            </a:extLst>
          </p:cNvPr>
          <p:cNvSpPr txBox="1"/>
          <p:nvPr/>
        </p:nvSpPr>
        <p:spPr>
          <a:xfrm>
            <a:off x="649356" y="4059271"/>
            <a:ext cx="1089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: La famille de Bremaeker soucieuse de l’environnement désire promouvoir l’innovation et le stockage par voie mécanique. Elle sponsorise donc un concours poussant les jeunes ingénieurs à développer un véhicule hybride. Le but de ce concours est d’être soutenu par des industriels dans le but de participer au “Concours mondial de l'innovation”.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88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01302 -0.0824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4F9CC7-E7A3-442D-BB3B-84083A2DCD83}"/>
              </a:ext>
            </a:extLst>
          </p:cNvPr>
          <p:cNvSpPr txBox="1"/>
          <p:nvPr/>
        </p:nvSpPr>
        <p:spPr>
          <a:xfrm>
            <a:off x="424070" y="234793"/>
            <a:ext cx="9780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b="1" i="1" u="sng" dirty="0">
                <a:latin typeface="3ds" panose="02000503020000020004" pitchFamily="2" charset="0"/>
              </a:rPr>
              <a:t>Notre Cahier des Charges (CdC)</a:t>
            </a:r>
            <a:endParaRPr lang="fr-FR" sz="4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7CE1A0-5E1F-44F2-AAF2-20C2713953A3}"/>
              </a:ext>
            </a:extLst>
          </p:cNvPr>
          <p:cNvSpPr txBox="1"/>
          <p:nvPr/>
        </p:nvSpPr>
        <p:spPr>
          <a:xfrm>
            <a:off x="490330" y="1603513"/>
            <a:ext cx="486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Rappel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7DA2C6-FC13-40A4-931E-E91517CE7F0D}"/>
              </a:ext>
            </a:extLst>
          </p:cNvPr>
          <p:cNvSpPr txBox="1"/>
          <p:nvPr/>
        </p:nvSpPr>
        <p:spPr>
          <a:xfrm>
            <a:off x="2491409" y="2650435"/>
            <a:ext cx="89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Deux grandes parties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E0468-C643-4D30-AEF4-043580FF333E}"/>
              </a:ext>
            </a:extLst>
          </p:cNvPr>
          <p:cNvSpPr txBox="1"/>
          <p:nvPr/>
        </p:nvSpPr>
        <p:spPr>
          <a:xfrm>
            <a:off x="3352800" y="3720237"/>
            <a:ext cx="841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*  Fonctions Principales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A10D2E-3CB7-4F36-A5A8-0A2C81E988AB}"/>
              </a:ext>
            </a:extLst>
          </p:cNvPr>
          <p:cNvSpPr txBox="1"/>
          <p:nvPr/>
        </p:nvSpPr>
        <p:spPr>
          <a:xfrm>
            <a:off x="3352800" y="479772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* Fonctions de contraintes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350DF2-FF72-4C60-8CDF-A37208795BDF}"/>
              </a:ext>
            </a:extLst>
          </p:cNvPr>
          <p:cNvSpPr txBox="1"/>
          <p:nvPr/>
        </p:nvSpPr>
        <p:spPr>
          <a:xfrm>
            <a:off x="490330" y="2782669"/>
            <a:ext cx="1197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3600" dirty="0"/>
              <a:t>Section reprenant les volontés des concepteurs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DBFF85-F5A9-4807-8D27-2034773DEE7C}"/>
              </a:ext>
            </a:extLst>
          </p:cNvPr>
          <p:cNvSpPr txBox="1"/>
          <p:nvPr/>
        </p:nvSpPr>
        <p:spPr>
          <a:xfrm>
            <a:off x="424070" y="2333685"/>
            <a:ext cx="11732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600" dirty="0"/>
              <a:t>FP0. Engin hybride</a:t>
            </a:r>
          </a:p>
          <a:p>
            <a:pPr fontAlgn="base"/>
            <a:endParaRPr lang="fr-FR" sz="3600" b="1" dirty="0"/>
          </a:p>
          <a:p>
            <a:r>
              <a:rPr lang="fr-FR" sz="3600" dirty="0"/>
              <a:t>FP1. Se déplacer de manière autonome sur un circuit donné</a:t>
            </a:r>
          </a:p>
          <a:p>
            <a:endParaRPr lang="fr-FR" sz="3600" dirty="0"/>
          </a:p>
          <a:p>
            <a:r>
              <a:rPr lang="fr-FR" sz="3600" dirty="0"/>
              <a:t>FP2. Stocker de l’énergie mécanique (but      écologique)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81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6 -3.33333E-6 L -0.24062 -0.359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17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2"/>
      <p:bldP spid="5" grpId="3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AD46004-50F7-4DFA-A38B-FBA89871B3A3}"/>
              </a:ext>
            </a:extLst>
          </p:cNvPr>
          <p:cNvSpPr txBox="1"/>
          <p:nvPr/>
        </p:nvSpPr>
        <p:spPr>
          <a:xfrm>
            <a:off x="223903" y="265242"/>
            <a:ext cx="10440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b="1" i="1" u="sng" dirty="0">
                <a:latin typeface="3ds" panose="02000503020000020004" pitchFamily="2" charset="0"/>
              </a:rPr>
              <a:t>Notre Cahier des Charges (CdC)</a:t>
            </a:r>
            <a:endParaRPr lang="fr-FR" sz="4200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3E71DB-F397-4A16-8ACB-844818BF18E4}"/>
              </a:ext>
            </a:extLst>
          </p:cNvPr>
          <p:cNvSpPr txBox="1"/>
          <p:nvPr/>
        </p:nvSpPr>
        <p:spPr>
          <a:xfrm>
            <a:off x="450574" y="1280905"/>
            <a:ext cx="963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Critères liés aux fonctions principales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592AE2-448C-4561-A7DB-61B2A8B51367}"/>
              </a:ext>
            </a:extLst>
          </p:cNvPr>
          <p:cNvSpPr txBox="1"/>
          <p:nvPr/>
        </p:nvSpPr>
        <p:spPr>
          <a:xfrm>
            <a:off x="978188" y="2516002"/>
            <a:ext cx="8931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C0.1 Motorisation hybride.</a:t>
            </a:r>
          </a:p>
          <a:p>
            <a:endParaRPr lang="fr-FR" sz="2400" dirty="0"/>
          </a:p>
          <a:p>
            <a:r>
              <a:rPr lang="fr-FR" sz="2400" dirty="0"/>
              <a:t>C1.1 Pas d’aide provenant de l’extérieur (engin autonome).</a:t>
            </a:r>
          </a:p>
          <a:p>
            <a:endParaRPr lang="fr-FR" sz="2400" dirty="0"/>
          </a:p>
          <a:p>
            <a:r>
              <a:rPr lang="fr-FR" sz="2400" dirty="0"/>
              <a:t>C1.2 Parcourir la distance du parcours sans recharge.</a:t>
            </a:r>
          </a:p>
          <a:p>
            <a:endParaRPr lang="fr-FR" sz="2400" dirty="0"/>
          </a:p>
          <a:p>
            <a:r>
              <a:rPr lang="fr-FR" sz="2400" dirty="0"/>
              <a:t>C2.1 sources d’énergies de stockage (volant d’inertie, un élément élastique, la gravité et la cinétique).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06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45A80A9-CBF9-49CD-AD54-EC0CA0FA2EA7}"/>
              </a:ext>
            </a:extLst>
          </p:cNvPr>
          <p:cNvSpPr txBox="1"/>
          <p:nvPr/>
        </p:nvSpPr>
        <p:spPr>
          <a:xfrm>
            <a:off x="504967" y="204716"/>
            <a:ext cx="9703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b="1" i="1" u="sng" dirty="0">
                <a:latin typeface="3ds" panose="02000503020000020004" pitchFamily="2" charset="0"/>
              </a:rPr>
              <a:t>Notre Cahier des Charges (CdC)</a:t>
            </a:r>
            <a:endParaRPr lang="fr-FR" sz="4200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2B7CD8-9746-462E-B86C-6E5E87D339A9}"/>
              </a:ext>
            </a:extLst>
          </p:cNvPr>
          <p:cNvSpPr txBox="1"/>
          <p:nvPr/>
        </p:nvSpPr>
        <p:spPr>
          <a:xfrm>
            <a:off x="504967" y="1233631"/>
            <a:ext cx="1105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dirty="0"/>
              <a:t> Fonctions de contraintes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C1D619-A87C-4713-8D9E-306BE2D23DEE}"/>
              </a:ext>
            </a:extLst>
          </p:cNvPr>
          <p:cNvSpPr txBox="1"/>
          <p:nvPr/>
        </p:nvSpPr>
        <p:spPr>
          <a:xfrm>
            <a:off x="1364974" y="2451651"/>
            <a:ext cx="98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/>
              <a:t>Section reprenant les volontés du client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E0E3E7-6603-4237-9C01-D76175877769}"/>
              </a:ext>
            </a:extLst>
          </p:cNvPr>
          <p:cNvSpPr txBox="1"/>
          <p:nvPr/>
        </p:nvSpPr>
        <p:spPr>
          <a:xfrm>
            <a:off x="755373" y="2620904"/>
            <a:ext cx="11052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FC1. Position de l'atterrissage</a:t>
            </a:r>
          </a:p>
          <a:p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FC2. Dimensions et caractéristiques du parcours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541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34E727-6FBF-4510-8DAB-9997D1094804}"/>
              </a:ext>
            </a:extLst>
          </p:cNvPr>
          <p:cNvSpPr txBox="1"/>
          <p:nvPr/>
        </p:nvSpPr>
        <p:spPr>
          <a:xfrm>
            <a:off x="516835" y="318052"/>
            <a:ext cx="9435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b="1" i="1" u="sng" dirty="0">
                <a:latin typeface="3ds" panose="02000503020000020004" pitchFamily="2" charset="0"/>
              </a:rPr>
              <a:t>Notre Cahier des Charges (CdC)</a:t>
            </a:r>
            <a:endParaRPr lang="fr-FR" sz="4200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012A3A-B100-4E3E-9C66-5BF1EBCE6E0F}"/>
              </a:ext>
            </a:extLst>
          </p:cNvPr>
          <p:cNvSpPr txBox="1"/>
          <p:nvPr/>
        </p:nvSpPr>
        <p:spPr>
          <a:xfrm>
            <a:off x="516835" y="1333715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dirty="0"/>
              <a:t> Critères liés aux fonctions de contraintes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07870A-E07A-4124-8576-260F6F21DA4A}"/>
              </a:ext>
            </a:extLst>
          </p:cNvPr>
          <p:cNvSpPr txBox="1"/>
          <p:nvPr/>
        </p:nvSpPr>
        <p:spPr>
          <a:xfrm>
            <a:off x="636104" y="2349378"/>
            <a:ext cx="11092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C.1.1. La dernière partie du parcours étant un tremplin, l’engin doit réaliser un atterrissage à un endroit déterminé auparavant (ou le plus près possible).</a:t>
            </a:r>
          </a:p>
          <a:p>
            <a:br>
              <a:rPr lang="fr-FR" sz="2400" dirty="0"/>
            </a:br>
            <a:r>
              <a:rPr lang="fr-FR" sz="2400" dirty="0"/>
              <a:t>C.2.1:-Le parcours mesure 1997 mm de long.</a:t>
            </a:r>
          </a:p>
          <a:p>
            <a:r>
              <a:rPr lang="fr-FR" sz="2400" dirty="0"/>
              <a:t>     - Le tremplin a une hauteur de 122 </a:t>
            </a:r>
            <a:r>
              <a:rPr lang="fr-FR" sz="2400" dirty="0" err="1"/>
              <a:t>mm.</a:t>
            </a:r>
            <a:endParaRPr lang="fr-FR" sz="2400" dirty="0"/>
          </a:p>
          <a:p>
            <a:r>
              <a:rPr lang="fr-FR" sz="2400" dirty="0"/>
              <a:t>     - Le passage à bosse a une hauteur de 120 </a:t>
            </a:r>
            <a:r>
              <a:rPr lang="fr-FR" sz="2400" dirty="0" err="1"/>
              <a:t>mm.</a:t>
            </a:r>
            <a:endParaRPr lang="fr-FR" sz="2400" dirty="0"/>
          </a:p>
          <a:p>
            <a:r>
              <a:rPr lang="fr-FR" sz="2400" dirty="0"/>
              <a:t>     - Les bordures du parcours ont une hauteur de 60 </a:t>
            </a:r>
            <a:r>
              <a:rPr lang="fr-FR" sz="2400" dirty="0" err="1"/>
              <a:t>mm.</a:t>
            </a:r>
            <a:endParaRPr lang="fr-FR" sz="2400" dirty="0"/>
          </a:p>
          <a:p>
            <a:r>
              <a:rPr lang="fr-FR" sz="2400" dirty="0"/>
              <a:t>     - La largeur du parcours est 210 mm</a:t>
            </a:r>
          </a:p>
          <a:p>
            <a:endParaRPr lang="fr-FR" sz="2400" dirty="0"/>
          </a:p>
          <a:p>
            <a:r>
              <a:rPr lang="fr-FR" sz="2400" dirty="0"/>
              <a:t>C.2.2:- La première partie possède un coefficient de friction déterminé.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19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C77103-D1D4-4003-8D35-FFA453E2AE82}"/>
              </a:ext>
            </a:extLst>
          </p:cNvPr>
          <p:cNvSpPr txBox="1"/>
          <p:nvPr/>
        </p:nvSpPr>
        <p:spPr>
          <a:xfrm>
            <a:off x="304800" y="437322"/>
            <a:ext cx="95813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i="1" u="sng" dirty="0">
                <a:latin typeface="3ds" panose="02000503020000020004" pitchFamily="2" charset="0"/>
              </a:rPr>
              <a:t>Notre Maquette</a:t>
            </a:r>
            <a:endParaRPr lang="fr-FR" sz="4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75258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285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3ds</vt:lpstr>
      <vt:lpstr>Arial</vt:lpstr>
      <vt:lpstr>Century Gothic</vt:lpstr>
      <vt:lpstr>Wingdings</vt:lpstr>
      <vt:lpstr>Wingdings 3</vt:lpstr>
      <vt:lpstr>Ion</vt:lpstr>
      <vt:lpstr>APP1 : Voiture-HYB</vt:lpstr>
      <vt:lpstr>Notre Cahier des Charges (CdC)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APP1 : Voiture-HYB</dc:title>
  <dc:creator>Flocart41</dc:creator>
  <cp:lastModifiedBy>Flocart41</cp:lastModifiedBy>
  <cp:revision>8</cp:revision>
  <dcterms:created xsi:type="dcterms:W3CDTF">2018-09-27T09:35:57Z</dcterms:created>
  <dcterms:modified xsi:type="dcterms:W3CDTF">2018-09-27T10:41:46Z</dcterms:modified>
</cp:coreProperties>
</file>