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68" r:id="rId3"/>
    <p:sldId id="322" r:id="rId4"/>
    <p:sldId id="269" r:id="rId5"/>
    <p:sldId id="267" r:id="rId6"/>
    <p:sldId id="321" r:id="rId7"/>
    <p:sldId id="298" r:id="rId8"/>
    <p:sldId id="300" r:id="rId9"/>
    <p:sldId id="301" r:id="rId10"/>
    <p:sldId id="302" r:id="rId11"/>
    <p:sldId id="304" r:id="rId12"/>
    <p:sldId id="303" r:id="rId13"/>
    <p:sldId id="297" r:id="rId14"/>
    <p:sldId id="296" r:id="rId15"/>
    <p:sldId id="323" r:id="rId16"/>
    <p:sldId id="270" r:id="rId17"/>
    <p:sldId id="264" r:id="rId18"/>
    <p:sldId id="310" r:id="rId19"/>
    <p:sldId id="311" r:id="rId20"/>
    <p:sldId id="312" r:id="rId21"/>
    <p:sldId id="284" r:id="rId22"/>
    <p:sldId id="285" r:id="rId23"/>
    <p:sldId id="286" r:id="rId24"/>
    <p:sldId id="263" r:id="rId25"/>
    <p:sldId id="289" r:id="rId26"/>
    <p:sldId id="290" r:id="rId27"/>
    <p:sldId id="291" r:id="rId28"/>
    <p:sldId id="324" r:id="rId29"/>
    <p:sldId id="271" r:id="rId30"/>
    <p:sldId id="262" r:id="rId31"/>
    <p:sldId id="279" r:id="rId32"/>
    <p:sldId id="283" r:id="rId33"/>
    <p:sldId id="281" r:id="rId34"/>
    <p:sldId id="282" r:id="rId35"/>
    <p:sldId id="287" r:id="rId36"/>
    <p:sldId id="325" r:id="rId37"/>
    <p:sldId id="315" r:id="rId38"/>
    <p:sldId id="305" r:id="rId39"/>
    <p:sldId id="318" r:id="rId40"/>
    <p:sldId id="319" r:id="rId41"/>
    <p:sldId id="320" r:id="rId42"/>
    <p:sldId id="326" r:id="rId43"/>
    <p:sldId id="327" r:id="rId44"/>
    <p:sldId id="328" r:id="rId45"/>
    <p:sldId id="329" r:id="rId46"/>
    <p:sldId id="331" r:id="rId47"/>
    <p:sldId id="332" r:id="rId48"/>
    <p:sldId id="288" r:id="rId49"/>
    <p:sldId id="330" r:id="rId50"/>
    <p:sldId id="261" r:id="rId51"/>
    <p:sldId id="274" r:id="rId52"/>
    <p:sldId id="260" r:id="rId53"/>
    <p:sldId id="259" r:id="rId54"/>
    <p:sldId id="306" r:id="rId55"/>
    <p:sldId id="275" r:id="rId56"/>
    <p:sldId id="277" r:id="rId57"/>
    <p:sldId id="276" r:id="rId58"/>
    <p:sldId id="313" r:id="rId59"/>
    <p:sldId id="316" r:id="rId60"/>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785" autoAdjust="0"/>
  </p:normalViewPr>
  <p:slideViewPr>
    <p:cSldViewPr>
      <p:cViewPr>
        <p:scale>
          <a:sx n="66" d="100"/>
          <a:sy n="66" d="100"/>
        </p:scale>
        <p:origin x="-1476" y="3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D5CF26-F180-45B1-8789-66EC53091FE0}" type="datetimeFigureOut">
              <a:rPr lang="bg-BG" smtClean="0"/>
              <a:t>28.10.2013 г.</a:t>
            </a:fld>
            <a:endParaRPr lang="bg-B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B12D8D-82E1-4056-994F-5DEAF36724DA}" type="slidenum">
              <a:rPr lang="bg-BG" smtClean="0"/>
              <a:t>‹#›</a:t>
            </a:fld>
            <a:endParaRPr lang="bg-BG"/>
          </a:p>
        </p:txBody>
      </p:sp>
    </p:spTree>
    <p:extLst>
      <p:ext uri="{BB962C8B-B14F-4D97-AF65-F5344CB8AC3E}">
        <p14:creationId xmlns:p14="http://schemas.microsoft.com/office/powerpoint/2010/main" val="2725625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hg.openjdk.java.net/"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s://wiki.openjdk.java.net/dashboard.action"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en.wikipedia.org/wiki/JRE"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en.wikipedia.org/wiki/Just-in-time_compilation"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openjdk.java.net/groups/"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openjdk.java.net/projects/"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mail.openjdk.java.net/mailman/listinfo" TargetMode="External"/><Relationship Id="rId7" Type="http://schemas.openxmlformats.org/officeDocument/2006/relationships/hyperlink" Target="http://planetjdk.org/"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openjdk.java.net/irc/" TargetMode="External"/><Relationship Id="rId5" Type="http://schemas.openxmlformats.org/officeDocument/2006/relationships/hyperlink" Target="https://java.net/projects/adoptopenjdk/pages/AdoptOpenJDK" TargetMode="External"/><Relationship Id="rId4" Type="http://schemas.openxmlformats.org/officeDocument/2006/relationships/hyperlink" Target="https://wiki.openjdk.java.net/dashboard.action"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openjdk.java.net/census#member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C5B12D8D-82E1-4056-994F-5DEAF36724DA}" type="slidenum">
              <a:rPr lang="bg-BG" smtClean="0"/>
              <a:t>1</a:t>
            </a:fld>
            <a:endParaRPr lang="bg-BG"/>
          </a:p>
        </p:txBody>
      </p:sp>
    </p:spTree>
    <p:extLst>
      <p:ext uri="{BB962C8B-B14F-4D97-AF65-F5344CB8AC3E}">
        <p14:creationId xmlns:p14="http://schemas.microsoft.com/office/powerpoint/2010/main" val="14031898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overview: </a:t>
            </a:r>
            <a:r>
              <a:rPr lang="en-US" dirty="0" smtClean="0">
                <a:hlinkClick r:id="rId3"/>
              </a:rPr>
              <a:t>http://hg.openjdk.java.net/</a:t>
            </a:r>
            <a:endParaRPr lang="en-US" dirty="0" smtClean="0"/>
          </a:p>
          <a:p>
            <a:r>
              <a:rPr lang="en-US" dirty="0" smtClean="0"/>
              <a:t>overview: </a:t>
            </a:r>
            <a:r>
              <a:rPr lang="en-US" dirty="0" smtClean="0">
                <a:hlinkClick r:id="rId4"/>
              </a:rPr>
              <a:t>https://wiki.openjdk.java.net/dashboard.action</a:t>
            </a:r>
            <a:endParaRPr lang="en-US" dirty="0" smtClean="0"/>
          </a:p>
          <a:p>
            <a:r>
              <a:rPr lang="en-US" dirty="0" smtClean="0"/>
              <a:t>overview: </a:t>
            </a:r>
            <a:r>
              <a:rPr lang="en-US" dirty="0" err="1" smtClean="0"/>
              <a:t>hgview</a:t>
            </a:r>
            <a:endParaRPr lang="en-US" dirty="0" smtClean="0"/>
          </a:p>
          <a:p>
            <a:endParaRPr lang="bg-BG" dirty="0"/>
          </a:p>
        </p:txBody>
      </p:sp>
      <p:sp>
        <p:nvSpPr>
          <p:cNvPr id="4" name="Slide Number Placeholder 3"/>
          <p:cNvSpPr>
            <a:spLocks noGrp="1"/>
          </p:cNvSpPr>
          <p:nvPr>
            <p:ph type="sldNum" sz="quarter" idx="10"/>
          </p:nvPr>
        </p:nvSpPr>
        <p:spPr/>
        <p:txBody>
          <a:bodyPr/>
          <a:lstStyle/>
          <a:p>
            <a:fld id="{C5B12D8D-82E1-4056-994F-5DEAF36724DA}" type="slidenum">
              <a:rPr lang="bg-BG" smtClean="0"/>
              <a:t>24</a:t>
            </a:fld>
            <a:endParaRPr lang="bg-BG"/>
          </a:p>
        </p:txBody>
      </p:sp>
    </p:spTree>
    <p:extLst>
      <p:ext uri="{BB962C8B-B14F-4D97-AF65-F5344CB8AC3E}">
        <p14:creationId xmlns:p14="http://schemas.microsoft.com/office/powerpoint/2010/main" val="2616602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overview: development environment</a:t>
            </a:r>
          </a:p>
          <a:p>
            <a:endParaRPr lang="bg-BG" dirty="0"/>
          </a:p>
        </p:txBody>
      </p:sp>
      <p:sp>
        <p:nvSpPr>
          <p:cNvPr id="4" name="Slide Number Placeholder 3"/>
          <p:cNvSpPr>
            <a:spLocks noGrp="1"/>
          </p:cNvSpPr>
          <p:nvPr>
            <p:ph type="sldNum" sz="quarter" idx="10"/>
          </p:nvPr>
        </p:nvSpPr>
        <p:spPr/>
        <p:txBody>
          <a:bodyPr/>
          <a:lstStyle/>
          <a:p>
            <a:fld id="{C5B12D8D-82E1-4056-994F-5DEAF36724DA}" type="slidenum">
              <a:rPr lang="bg-BG" smtClean="0"/>
              <a:t>26</a:t>
            </a:fld>
            <a:endParaRPr lang="bg-BG"/>
          </a:p>
        </p:txBody>
      </p:sp>
    </p:spTree>
    <p:extLst>
      <p:ext uri="{BB962C8B-B14F-4D97-AF65-F5344CB8AC3E}">
        <p14:creationId xmlns:p14="http://schemas.microsoft.com/office/powerpoint/2010/main" val="2861936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overview: development environment (source code, building</a:t>
            </a:r>
            <a:r>
              <a:rPr lang="en-US" baseline="0" dirty="0" smtClean="0"/>
              <a:t> projects and running tests)</a:t>
            </a:r>
            <a:endParaRPr lang="en-US" dirty="0" smtClean="0"/>
          </a:p>
        </p:txBody>
      </p:sp>
      <p:sp>
        <p:nvSpPr>
          <p:cNvPr id="4" name="Slide Number Placeholder 3"/>
          <p:cNvSpPr>
            <a:spLocks noGrp="1"/>
          </p:cNvSpPr>
          <p:nvPr>
            <p:ph type="sldNum" sz="quarter" idx="10"/>
          </p:nvPr>
        </p:nvSpPr>
        <p:spPr/>
        <p:txBody>
          <a:bodyPr/>
          <a:lstStyle/>
          <a:p>
            <a:fld id="{C5B12D8D-82E1-4056-994F-5DEAF36724DA}" type="slidenum">
              <a:rPr lang="bg-BG" smtClean="0"/>
              <a:t>27</a:t>
            </a:fld>
            <a:endParaRPr lang="bg-BG"/>
          </a:p>
        </p:txBody>
      </p:sp>
    </p:spTree>
    <p:extLst>
      <p:ext uri="{BB962C8B-B14F-4D97-AF65-F5344CB8AC3E}">
        <p14:creationId xmlns:p14="http://schemas.microsoft.com/office/powerpoint/2010/main" val="2861936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Compilation flow:</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1) All the source files specified on the command line are read, parsed into syntax trees, and then all externally visible definitions are entered into the compiler's symbol tables.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2) All appropriate annotation processors are called. If any annotation processors generate any new source or class files, the compilation is restarted, until no new files are created (for example annotations used by various aspect-oriented tools that perform code generation</a:t>
            </a:r>
            <a:r>
              <a:rPr lang="en-US" sz="1200" b="0" i="0" kern="1200" baseline="0" dirty="0" smtClean="0">
                <a:solidFill>
                  <a:schemeClr val="tx1"/>
                </a:solidFill>
                <a:effectLst/>
                <a:latin typeface="+mn-lt"/>
                <a:ea typeface="+mn-ea"/>
                <a:cs typeface="+mn-cs"/>
              </a:rPr>
              <a:t> benefit from this flow)</a:t>
            </a:r>
            <a:r>
              <a:rPr lang="en-US" sz="12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a:t>
            </a:r>
            <a:r>
              <a:rPr lang="en-US" sz="1200" b="0" i="0" kern="1200" dirty="0" smtClean="0">
                <a:solidFill>
                  <a:schemeClr val="tx1"/>
                </a:solidFill>
                <a:effectLst/>
                <a:latin typeface="+mn-lt"/>
                <a:ea typeface="+mn-ea"/>
                <a:cs typeface="+mn-cs"/>
              </a:rPr>
              <a:t>Finally, the syntax trees created by the parser are analyzed and translated into class files. During the course of the analysis, references to additional classes may be found. The compiler will check the source and class path for these classes; if they are found on the source path, those files will be compiled as well, although they will not be subject to annotation processing.</a:t>
            </a:r>
          </a:p>
          <a:p>
            <a:endParaRPr lang="en-US" dirty="0" smtClean="0"/>
          </a:p>
        </p:txBody>
      </p:sp>
      <p:sp>
        <p:nvSpPr>
          <p:cNvPr id="4" name="Slide Number Placeholder 3"/>
          <p:cNvSpPr>
            <a:spLocks noGrp="1"/>
          </p:cNvSpPr>
          <p:nvPr>
            <p:ph type="sldNum" sz="quarter" idx="10"/>
          </p:nvPr>
        </p:nvSpPr>
        <p:spPr/>
        <p:txBody>
          <a:bodyPr/>
          <a:lstStyle/>
          <a:p>
            <a:fld id="{C5B12D8D-82E1-4056-994F-5DEAF36724DA}" type="slidenum">
              <a:rPr lang="bg-BG" smtClean="0"/>
              <a:t>30</a:t>
            </a:fld>
            <a:endParaRPr lang="bg-BG"/>
          </a:p>
        </p:txBody>
      </p:sp>
    </p:spTree>
    <p:extLst>
      <p:ext uri="{BB962C8B-B14F-4D97-AF65-F5344CB8AC3E}">
        <p14:creationId xmlns:p14="http://schemas.microsoft.com/office/powerpoint/2010/main" val="3065538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C5B12D8D-82E1-4056-994F-5DEAF36724DA}" type="slidenum">
              <a:rPr lang="bg-BG" smtClean="0"/>
              <a:t>31</a:t>
            </a:fld>
            <a:endParaRPr lang="bg-BG"/>
          </a:p>
        </p:txBody>
      </p:sp>
    </p:spTree>
    <p:extLst>
      <p:ext uri="{BB962C8B-B14F-4D97-AF65-F5344CB8AC3E}">
        <p14:creationId xmlns:p14="http://schemas.microsoft.com/office/powerpoint/2010/main" val="3065538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1) The compiler pipeline pushes diagnostics to Log.</a:t>
            </a:r>
          </a:p>
          <a:p>
            <a:r>
              <a:rPr lang="en-US" sz="1200" b="0" i="0" kern="1200" dirty="0" smtClean="0">
                <a:solidFill>
                  <a:schemeClr val="tx1"/>
                </a:solidFill>
                <a:effectLst/>
                <a:latin typeface="+mn-lt"/>
                <a:ea typeface="+mn-ea"/>
                <a:cs typeface="+mn-cs"/>
              </a:rPr>
              <a:t>2) </a:t>
            </a:r>
            <a:r>
              <a:rPr lang="en-US" sz="1200" b="0" i="0" kern="1200" dirty="0" err="1" smtClean="0">
                <a:solidFill>
                  <a:schemeClr val="tx1"/>
                </a:solidFill>
                <a:effectLst/>
                <a:latin typeface="+mn-lt"/>
                <a:ea typeface="+mn-ea"/>
                <a:cs typeface="+mn-cs"/>
              </a:rPr>
              <a:t>DiagnosticFormatter</a:t>
            </a:r>
            <a:r>
              <a:rPr lang="en-US" sz="1200" b="0" i="0" kern="1200" dirty="0" smtClean="0">
                <a:solidFill>
                  <a:schemeClr val="tx1"/>
                </a:solidFill>
                <a:effectLst/>
                <a:latin typeface="+mn-lt"/>
                <a:ea typeface="+mn-ea"/>
                <a:cs typeface="+mn-cs"/>
              </a:rPr>
              <a:t> controls the way in which diagnostics are rendered by </a:t>
            </a:r>
            <a:r>
              <a:rPr lang="en-US" sz="1200" b="0" i="0" kern="1200" dirty="0" err="1" smtClean="0">
                <a:solidFill>
                  <a:schemeClr val="tx1"/>
                </a:solidFill>
                <a:effectLst/>
                <a:latin typeface="+mn-lt"/>
                <a:ea typeface="+mn-ea"/>
                <a:cs typeface="+mn-cs"/>
              </a:rPr>
              <a:t>javac</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5B12D8D-82E1-4056-994F-5DEAF36724DA}" type="slidenum">
              <a:rPr lang="bg-BG" smtClean="0"/>
              <a:t>32</a:t>
            </a:fld>
            <a:endParaRPr lang="bg-BG"/>
          </a:p>
        </p:txBody>
      </p:sp>
    </p:spTree>
    <p:extLst>
      <p:ext uri="{BB962C8B-B14F-4D97-AF65-F5344CB8AC3E}">
        <p14:creationId xmlns:p14="http://schemas.microsoft.com/office/powerpoint/2010/main" val="30655387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classes in the </a:t>
            </a:r>
            <a:r>
              <a:rPr lang="en-US" b="1" dirty="0" err="1" smtClean="0"/>
              <a:t>com.sun.source.tree</a:t>
            </a:r>
            <a:r>
              <a:rPr lang="en-US" sz="1200" b="0" i="0" kern="1200" dirty="0" smtClean="0">
                <a:solidFill>
                  <a:schemeClr val="tx1"/>
                </a:solidFill>
                <a:effectLst/>
                <a:latin typeface="+mn-lt"/>
                <a:ea typeface="+mn-ea"/>
                <a:cs typeface="+mn-cs"/>
              </a:rPr>
              <a:t> package provide public read access to the syntax trees.</a:t>
            </a:r>
            <a:endParaRPr lang="bg-BG" dirty="0"/>
          </a:p>
        </p:txBody>
      </p:sp>
      <p:sp>
        <p:nvSpPr>
          <p:cNvPr id="4" name="Slide Number Placeholder 3"/>
          <p:cNvSpPr>
            <a:spLocks noGrp="1"/>
          </p:cNvSpPr>
          <p:nvPr>
            <p:ph type="sldNum" sz="quarter" idx="10"/>
          </p:nvPr>
        </p:nvSpPr>
        <p:spPr/>
        <p:txBody>
          <a:bodyPr/>
          <a:lstStyle/>
          <a:p>
            <a:fld id="{C5B12D8D-82E1-4056-994F-5DEAF36724DA}" type="slidenum">
              <a:rPr lang="bg-BG" smtClean="0"/>
              <a:t>33</a:t>
            </a:fld>
            <a:endParaRPr lang="bg-BG"/>
          </a:p>
        </p:txBody>
      </p:sp>
    </p:spTree>
    <p:extLst>
      <p:ext uri="{BB962C8B-B14F-4D97-AF65-F5344CB8AC3E}">
        <p14:creationId xmlns:p14="http://schemas.microsoft.com/office/powerpoint/2010/main" val="3065538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Relevant classes</a:t>
            </a:r>
            <a:r>
              <a:rPr lang="en-US" sz="1200" b="0" i="0" kern="1200" baseline="0" dirty="0" smtClean="0">
                <a:solidFill>
                  <a:schemeClr val="tx1"/>
                </a:solidFill>
                <a:effectLst/>
                <a:latin typeface="+mn-lt"/>
                <a:ea typeface="+mn-ea"/>
                <a:cs typeface="+mn-cs"/>
              </a:rPr>
              <a:t> used in the ‘analyze and generate phase’ are:</a:t>
            </a:r>
          </a:p>
          <a:p>
            <a:r>
              <a:rPr lang="en-US" b="1" dirty="0" err="1" smtClean="0"/>
              <a:t>Attr</a:t>
            </a:r>
            <a:r>
              <a:rPr lang="en-US" b="1" baseline="0" dirty="0" smtClean="0"/>
              <a:t> - </a:t>
            </a:r>
            <a:r>
              <a:rPr lang="en-US" dirty="0" smtClean="0">
                <a:effectLst/>
              </a:rPr>
              <a:t>names, expressions and other elements within the syntax tree are resolved and associated with the corresponding types and symbols. Many semantic errors may be detected here.</a:t>
            </a:r>
          </a:p>
          <a:p>
            <a:r>
              <a:rPr lang="en-US" b="1" dirty="0" smtClean="0"/>
              <a:t>Flow - </a:t>
            </a:r>
            <a:r>
              <a:rPr lang="en-US" b="0" dirty="0" smtClean="0">
                <a:effectLst/>
              </a:rPr>
              <a:t>f</a:t>
            </a:r>
            <a:r>
              <a:rPr lang="en-US" dirty="0" smtClean="0">
                <a:effectLst/>
              </a:rPr>
              <a:t>low analysis is used to check for definite assignment to variables, and unreachable statements, which may result in additional errors.</a:t>
            </a:r>
          </a:p>
          <a:p>
            <a:r>
              <a:rPr lang="en-US" b="1" dirty="0" err="1" smtClean="0"/>
              <a:t>TransTypes</a:t>
            </a:r>
            <a:r>
              <a:rPr lang="en-US" b="1" dirty="0" smtClean="0"/>
              <a:t>-  </a:t>
            </a:r>
            <a:r>
              <a:rPr lang="en-US" b="0" dirty="0" smtClean="0">
                <a:effectLst/>
              </a:rPr>
              <a:t>c</a:t>
            </a:r>
            <a:r>
              <a:rPr lang="en-US" dirty="0" smtClean="0">
                <a:effectLst/>
              </a:rPr>
              <a:t>ode involving generic types is translated to code without generic types, using </a:t>
            </a:r>
            <a:r>
              <a:rPr lang="en-US" dirty="0" err="1" smtClean="0">
                <a:effectLst/>
              </a:rPr>
              <a:t>TransTypes</a:t>
            </a:r>
            <a:r>
              <a:rPr lang="en-US" dirty="0" smtClean="0">
                <a:effectLst/>
              </a:rPr>
              <a:t>.</a:t>
            </a:r>
          </a:p>
          <a:p>
            <a:r>
              <a:rPr lang="en-US" b="1" dirty="0" smtClean="0"/>
              <a:t>Lower - </a:t>
            </a:r>
            <a:r>
              <a:rPr lang="en-US" dirty="0" smtClean="0">
                <a:effectLst/>
              </a:rPr>
              <a:t>“syntactic sugar" is processed, using Lower, which rewrites syntax trees to eliminate particular types of </a:t>
            </a:r>
            <a:r>
              <a:rPr lang="en-US" dirty="0" err="1" smtClean="0">
                <a:effectLst/>
              </a:rPr>
              <a:t>subtree</a:t>
            </a:r>
            <a:r>
              <a:rPr lang="en-US" dirty="0" smtClean="0">
                <a:effectLst/>
              </a:rPr>
              <a:t> by substituting equivalent, simpler trees. This takes care of nested and inner classes, class literals, assertions, </a:t>
            </a:r>
            <a:r>
              <a:rPr lang="en-US" dirty="0" err="1" smtClean="0">
                <a:effectLst/>
              </a:rPr>
              <a:t>foreach</a:t>
            </a:r>
            <a:r>
              <a:rPr lang="en-US" dirty="0" smtClean="0">
                <a:effectLst/>
              </a:rPr>
              <a:t> loops, and so on. For each class that is processed, Lower returns a list of trees for the translated class and all its translated nested and inner classes.</a:t>
            </a:r>
          </a:p>
          <a:p>
            <a:r>
              <a:rPr lang="en-US" b="1" dirty="0" smtClean="0"/>
              <a:t>Gen - </a:t>
            </a:r>
            <a:r>
              <a:rPr lang="en-US" b="0" dirty="0" smtClean="0">
                <a:effectLst/>
              </a:rPr>
              <a:t>c</a:t>
            </a:r>
            <a:r>
              <a:rPr lang="en-US" dirty="0" smtClean="0">
                <a:effectLst/>
              </a:rPr>
              <a:t>ode for methods is generated by Gen, which creates the Code attributes containing the </a:t>
            </a:r>
            <a:r>
              <a:rPr lang="en-US" dirty="0" err="1" smtClean="0">
                <a:effectLst/>
              </a:rPr>
              <a:t>bytecodes</a:t>
            </a:r>
            <a:r>
              <a:rPr lang="en-US" dirty="0" smtClean="0">
                <a:effectLst/>
              </a:rPr>
              <a:t> needed by a JVM to execute the method. If that step is successful, the class is written out by </a:t>
            </a:r>
            <a:r>
              <a:rPr lang="en-US" dirty="0" err="1" smtClean="0">
                <a:effectLst/>
              </a:rPr>
              <a:t>ClassWriter</a:t>
            </a:r>
            <a:r>
              <a:rPr lang="en-US" dirty="0" smtClean="0">
                <a:effectLst/>
              </a:rPr>
              <a:t>.</a:t>
            </a:r>
          </a:p>
          <a:p>
            <a:endParaRPr lang="en-US" dirty="0" smtClean="0">
              <a:effectLst/>
            </a:endParaRPr>
          </a:p>
          <a:p>
            <a:r>
              <a:rPr lang="en-US" sz="1200" b="0" i="0" kern="1200" dirty="0" smtClean="0">
                <a:solidFill>
                  <a:schemeClr val="tx1"/>
                </a:solidFill>
                <a:effectLst/>
                <a:latin typeface="+mn-lt"/>
                <a:ea typeface="+mn-ea"/>
                <a:cs typeface="+mn-cs"/>
              </a:rPr>
              <a:t>To save memory, references to these parts of the tree and symbols will be nulled out, to allow the memory to be recovered by the garbage collector.</a:t>
            </a:r>
          </a:p>
          <a:p>
            <a:endParaRPr lang="en-US" dirty="0" smtClean="0">
              <a:effectLst/>
            </a:endParaRPr>
          </a:p>
        </p:txBody>
      </p:sp>
      <p:sp>
        <p:nvSpPr>
          <p:cNvPr id="4" name="Slide Number Placeholder 3"/>
          <p:cNvSpPr>
            <a:spLocks noGrp="1"/>
          </p:cNvSpPr>
          <p:nvPr>
            <p:ph type="sldNum" sz="quarter" idx="10"/>
          </p:nvPr>
        </p:nvSpPr>
        <p:spPr/>
        <p:txBody>
          <a:bodyPr/>
          <a:lstStyle/>
          <a:p>
            <a:fld id="{C5B12D8D-82E1-4056-994F-5DEAF36724DA}" type="slidenum">
              <a:rPr lang="bg-BG" smtClean="0"/>
              <a:t>34</a:t>
            </a:fld>
            <a:endParaRPr lang="bg-BG"/>
          </a:p>
        </p:txBody>
      </p:sp>
    </p:spTree>
    <p:extLst>
      <p:ext uri="{BB962C8B-B14F-4D97-AF65-F5344CB8AC3E}">
        <p14:creationId xmlns:p14="http://schemas.microsoft.com/office/powerpoint/2010/main" val="30655387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About 250000</a:t>
            </a:r>
            <a:r>
              <a:rPr lang="en-US" sz="1200" b="0" i="0" kern="1200" baseline="0" dirty="0" smtClean="0">
                <a:solidFill>
                  <a:schemeClr val="tx1"/>
                </a:solidFill>
                <a:effectLst/>
                <a:latin typeface="+mn-lt"/>
                <a:ea typeface="+mn-ea"/>
                <a:cs typeface="+mn-cs"/>
              </a:rPr>
              <a:t> lines of code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The </a:t>
            </a:r>
            <a:r>
              <a:rPr lang="en-US" sz="1200" b="0" i="0" kern="1200" dirty="0" err="1" smtClean="0">
                <a:solidFill>
                  <a:schemeClr val="tx1"/>
                </a:solidFill>
                <a:effectLst/>
                <a:latin typeface="+mn-lt"/>
                <a:ea typeface="+mn-ea"/>
                <a:cs typeface="+mn-cs"/>
              </a:rPr>
              <a:t>HotSpot</a:t>
            </a:r>
            <a:r>
              <a:rPr lang="en-US" sz="1200" b="0" i="0" kern="1200" dirty="0" smtClean="0">
                <a:solidFill>
                  <a:schemeClr val="tx1"/>
                </a:solidFill>
                <a:effectLst/>
                <a:latin typeface="+mn-lt"/>
                <a:ea typeface="+mn-ea"/>
                <a:cs typeface="+mn-cs"/>
              </a:rPr>
              <a:t> continually analyzes the program's performance for "hot spots".</a:t>
            </a:r>
          </a:p>
          <a:p>
            <a:r>
              <a:rPr lang="en-US" sz="1200" b="0" i="0" kern="1200" dirty="0" smtClean="0">
                <a:solidFill>
                  <a:schemeClr val="tx1"/>
                </a:solidFill>
                <a:effectLst/>
                <a:latin typeface="+mn-lt"/>
                <a:ea typeface="+mn-ea"/>
                <a:cs typeface="+mn-cs"/>
              </a:rPr>
              <a:t>- Sun's </a:t>
            </a:r>
            <a:r>
              <a:rPr lang="en-US" sz="1200" b="0" i="0" u="none" strike="noStrike" kern="1200" dirty="0" smtClean="0">
                <a:solidFill>
                  <a:schemeClr val="tx1"/>
                </a:solidFill>
                <a:effectLst/>
                <a:latin typeface="+mn-lt"/>
                <a:ea typeface="+mn-ea"/>
                <a:cs typeface="+mn-cs"/>
                <a:hlinkClick r:id="rId3" tooltip="JRE"/>
              </a:rPr>
              <a:t>JRE</a:t>
            </a:r>
            <a:r>
              <a:rPr lang="en-US" sz="1200" b="0" i="0" kern="1200" dirty="0" smtClean="0">
                <a:solidFill>
                  <a:schemeClr val="tx1"/>
                </a:solidFill>
                <a:effectLst/>
                <a:latin typeface="+mn-lt"/>
                <a:ea typeface="+mn-ea"/>
                <a:cs typeface="+mn-cs"/>
              </a:rPr>
              <a:t> features two virtual machines, one called </a:t>
            </a:r>
            <a:r>
              <a:rPr lang="en-US" sz="1200" b="0" i="1" kern="1200" dirty="0" smtClean="0">
                <a:solidFill>
                  <a:schemeClr val="tx1"/>
                </a:solidFill>
                <a:effectLst/>
                <a:latin typeface="+mn-lt"/>
                <a:ea typeface="+mn-ea"/>
                <a:cs typeface="+mn-cs"/>
              </a:rPr>
              <a:t>Client</a:t>
            </a:r>
            <a:r>
              <a:rPr lang="en-US" sz="1200" b="0" i="0" kern="1200" dirty="0" smtClean="0">
                <a:solidFill>
                  <a:schemeClr val="tx1"/>
                </a:solidFill>
                <a:effectLst/>
                <a:latin typeface="+mn-lt"/>
                <a:ea typeface="+mn-ea"/>
                <a:cs typeface="+mn-cs"/>
              </a:rPr>
              <a:t> and the other </a:t>
            </a:r>
            <a:r>
              <a:rPr lang="en-US" sz="1200" b="0" i="1" kern="1200" dirty="0" smtClean="0">
                <a:solidFill>
                  <a:schemeClr val="tx1"/>
                </a:solidFill>
                <a:effectLst/>
                <a:latin typeface="+mn-lt"/>
                <a:ea typeface="+mn-ea"/>
                <a:cs typeface="+mn-cs"/>
              </a:rPr>
              <a:t>Server</a:t>
            </a:r>
            <a:r>
              <a:rPr lang="en-US" sz="1200" b="0" i="0" kern="1200" dirty="0" smtClean="0">
                <a:solidFill>
                  <a:schemeClr val="tx1"/>
                </a:solidFill>
                <a:effectLst/>
                <a:latin typeface="+mn-lt"/>
                <a:ea typeface="+mn-ea"/>
                <a:cs typeface="+mn-cs"/>
              </a:rPr>
              <a:t>. The Client version is tuned for quick loading. It makes use of interpretation. The Server version loads more slowly, putting more effort into producing highly optimized </a:t>
            </a:r>
            <a:r>
              <a:rPr lang="en-US" sz="1200" b="0" i="0" u="none" strike="noStrike" kern="1200" dirty="0" smtClean="0">
                <a:solidFill>
                  <a:schemeClr val="tx1"/>
                </a:solidFill>
                <a:effectLst/>
                <a:latin typeface="+mn-lt"/>
                <a:ea typeface="+mn-ea"/>
                <a:cs typeface="+mn-cs"/>
                <a:hlinkClick r:id="rId4" tooltip="Just-in-time compilation"/>
              </a:rPr>
              <a:t>JIT compilations</a:t>
            </a:r>
            <a:r>
              <a:rPr lang="en-US" sz="1200" b="0" i="0" kern="1200" dirty="0" smtClean="0">
                <a:solidFill>
                  <a:schemeClr val="tx1"/>
                </a:solidFill>
                <a:effectLst/>
                <a:latin typeface="+mn-lt"/>
                <a:ea typeface="+mn-ea"/>
                <a:cs typeface="+mn-cs"/>
              </a:rPr>
              <a:t>, that yield higher performance. Both VMs compile only often-run methods, using a configurable invocation-count-threshold to decide which methods to compile.</a:t>
            </a:r>
          </a:p>
          <a:p>
            <a:endParaRPr lang="en-US" dirty="0" smtClean="0">
              <a:effectLst/>
            </a:endParaRPr>
          </a:p>
        </p:txBody>
      </p:sp>
      <p:sp>
        <p:nvSpPr>
          <p:cNvPr id="4" name="Slide Number Placeholder 3"/>
          <p:cNvSpPr>
            <a:spLocks noGrp="1"/>
          </p:cNvSpPr>
          <p:nvPr>
            <p:ph type="sldNum" sz="quarter" idx="10"/>
          </p:nvPr>
        </p:nvSpPr>
        <p:spPr/>
        <p:txBody>
          <a:bodyPr/>
          <a:lstStyle/>
          <a:p>
            <a:fld id="{C5B12D8D-82E1-4056-994F-5DEAF36724DA}" type="slidenum">
              <a:rPr lang="bg-BG" smtClean="0"/>
              <a:t>35</a:t>
            </a:fld>
            <a:endParaRPr lang="bg-BG"/>
          </a:p>
        </p:txBody>
      </p:sp>
    </p:spTree>
    <p:extLst>
      <p:ext uri="{BB962C8B-B14F-4D97-AF65-F5344CB8AC3E}">
        <p14:creationId xmlns:p14="http://schemas.microsoft.com/office/powerpoint/2010/main" val="30655387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Each thread of execution has the following components:</a:t>
            </a:r>
          </a:p>
          <a:p>
            <a:pPr fontAlgn="base"/>
            <a:r>
              <a:rPr lang="en-US" sz="1200" b="1" i="0" kern="1200" dirty="0" smtClean="0">
                <a:solidFill>
                  <a:schemeClr val="tx1"/>
                </a:solidFill>
                <a:effectLst/>
                <a:latin typeface="+mn-lt"/>
                <a:ea typeface="+mn-ea"/>
                <a:cs typeface="+mn-cs"/>
              </a:rPr>
              <a:t>Program </a:t>
            </a:r>
            <a:r>
              <a:rPr lang="en-US" sz="1200" b="1" i="0" kern="1200" dirty="0" smtClean="0">
                <a:solidFill>
                  <a:schemeClr val="tx1"/>
                </a:solidFill>
                <a:effectLst/>
                <a:latin typeface="+mn-lt"/>
                <a:ea typeface="+mn-ea"/>
                <a:cs typeface="+mn-cs"/>
              </a:rPr>
              <a:t>Counter (PC)</a:t>
            </a:r>
          </a:p>
          <a:p>
            <a:pPr fontAlgn="base"/>
            <a:r>
              <a:rPr lang="en-US" sz="1200" b="0" i="0" kern="1200" dirty="0" smtClean="0">
                <a:solidFill>
                  <a:schemeClr val="tx1"/>
                </a:solidFill>
                <a:effectLst/>
                <a:latin typeface="+mn-lt"/>
                <a:ea typeface="+mn-ea"/>
                <a:cs typeface="+mn-cs"/>
              </a:rPr>
              <a:t>Address of the current instruction (or </a:t>
            </a:r>
            <a:r>
              <a:rPr lang="en-US" sz="1200" b="0" i="0" kern="1200" dirty="0" err="1" smtClean="0">
                <a:solidFill>
                  <a:schemeClr val="tx1"/>
                </a:solidFill>
                <a:effectLst/>
                <a:latin typeface="+mn-lt"/>
                <a:ea typeface="+mn-ea"/>
                <a:cs typeface="+mn-cs"/>
              </a:rPr>
              <a:t>opcode</a:t>
            </a:r>
            <a:r>
              <a:rPr lang="en-US" sz="1200" b="0" i="0" kern="1200" dirty="0" smtClean="0">
                <a:solidFill>
                  <a:schemeClr val="tx1"/>
                </a:solidFill>
                <a:effectLst/>
                <a:latin typeface="+mn-lt"/>
                <a:ea typeface="+mn-ea"/>
                <a:cs typeface="+mn-cs"/>
              </a:rPr>
              <a:t>) unless it is native. If the current method is native then the PC is undefined. All CPUs have a PC, typically the PC is incremented after each instruction and therefore holds the address of the next instruction to be executed. The JVM uses the PC to keep track of where it is executing instructions, the PC will in fact be pointing at a memory address in the Method Area.</a:t>
            </a:r>
          </a:p>
          <a:p>
            <a:pPr fontAlgn="base"/>
            <a:r>
              <a:rPr lang="en-US" sz="1200" b="1" i="0" kern="1200" dirty="0" smtClean="0">
                <a:solidFill>
                  <a:schemeClr val="tx1"/>
                </a:solidFill>
                <a:effectLst/>
                <a:latin typeface="+mn-lt"/>
                <a:ea typeface="+mn-ea"/>
                <a:cs typeface="+mn-cs"/>
              </a:rPr>
              <a:t>Stack</a:t>
            </a:r>
            <a:endParaRPr lang="en-US" sz="1200" b="1"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Each thread has its own stack that holds a frame for each method executing on that thread. The stack is a Last In First Out (LIFO) data structure, so the currently executing method is at the top of the stack. A new frame is created and added (pushed) to the top of stack for every method invocation. The frame is removed (popped) when the method returns normally or if an uncaught exception is thrown during the method invocation. The stack is not directly manipulated, except to push and pop frame objects, and therefore the frame objects may be allocated in the Heap and the memory does not need to be contiguous.</a:t>
            </a:r>
          </a:p>
          <a:p>
            <a:pPr fontAlgn="base"/>
            <a:r>
              <a:rPr lang="en-US" sz="1200" b="1" i="0" kern="1200" dirty="0" smtClean="0">
                <a:solidFill>
                  <a:schemeClr val="tx1"/>
                </a:solidFill>
                <a:effectLst/>
                <a:latin typeface="+mn-lt"/>
                <a:ea typeface="+mn-ea"/>
                <a:cs typeface="+mn-cs"/>
              </a:rPr>
              <a:t>Native Stack</a:t>
            </a:r>
          </a:p>
          <a:p>
            <a:pPr fontAlgn="base"/>
            <a:r>
              <a:rPr lang="en-US" sz="1200" b="0" i="0" kern="1200" dirty="0" smtClean="0">
                <a:solidFill>
                  <a:schemeClr val="tx1"/>
                </a:solidFill>
                <a:effectLst/>
                <a:latin typeface="+mn-lt"/>
                <a:ea typeface="+mn-ea"/>
                <a:cs typeface="+mn-cs"/>
              </a:rPr>
              <a:t>Not all JVMs support native methods, however, those that do typically create a per thread native method stack. If a JVM has been implemented using a C-linkage model for Java Native Invocation (JNI) then the native stack will be a C stack. In this case the order of arguments and return value will be identical in the native stack to typical C program. A native method can typically (depending on the JVM implementation) call back into the JVM and invoke a Java method. Such a native to Java invocation will occur on the stack (normal Java stack); the thread will leave the native stack and create a new frame on the stack (normal Java stack).</a:t>
            </a:r>
          </a:p>
          <a:p>
            <a:pPr fontAlgn="base"/>
            <a:r>
              <a:rPr lang="en-US" sz="1200" b="1" i="0" kern="1200" dirty="0" smtClean="0">
                <a:solidFill>
                  <a:schemeClr val="tx1"/>
                </a:solidFill>
                <a:effectLst/>
                <a:latin typeface="+mn-lt"/>
                <a:ea typeface="+mn-ea"/>
                <a:cs typeface="+mn-cs"/>
              </a:rPr>
              <a:t>Stack Restrictions</a:t>
            </a:r>
          </a:p>
          <a:p>
            <a:pPr fontAlgn="base"/>
            <a:r>
              <a:rPr lang="en-US" sz="1200" b="0" i="0" kern="1200" dirty="0" smtClean="0">
                <a:solidFill>
                  <a:schemeClr val="tx1"/>
                </a:solidFill>
                <a:effectLst/>
                <a:latin typeface="+mn-lt"/>
                <a:ea typeface="+mn-ea"/>
                <a:cs typeface="+mn-cs"/>
              </a:rPr>
              <a:t>A stack can be a dynamic or fixed size. If a thread requires a larger stack than allowed a </a:t>
            </a:r>
            <a:r>
              <a:rPr lang="en-US" sz="1200" b="0" i="0" kern="1200" dirty="0" err="1" smtClean="0">
                <a:solidFill>
                  <a:schemeClr val="tx1"/>
                </a:solidFill>
                <a:effectLst/>
                <a:latin typeface="+mn-lt"/>
                <a:ea typeface="+mn-ea"/>
                <a:cs typeface="+mn-cs"/>
              </a:rPr>
              <a:t>StackOverflowError</a:t>
            </a:r>
            <a:r>
              <a:rPr lang="en-US" sz="1200" b="0" i="0" kern="1200" dirty="0" smtClean="0">
                <a:solidFill>
                  <a:schemeClr val="tx1"/>
                </a:solidFill>
                <a:effectLst/>
                <a:latin typeface="+mn-lt"/>
                <a:ea typeface="+mn-ea"/>
                <a:cs typeface="+mn-cs"/>
              </a:rPr>
              <a:t> is thrown. If a thread requires a new frame and there isn’t enough memory to allocate it then an </a:t>
            </a:r>
            <a:r>
              <a:rPr lang="en-US" sz="1200" b="0" i="0" kern="1200" dirty="0" err="1" smtClean="0">
                <a:solidFill>
                  <a:schemeClr val="tx1"/>
                </a:solidFill>
                <a:effectLst/>
                <a:latin typeface="+mn-lt"/>
                <a:ea typeface="+mn-ea"/>
                <a:cs typeface="+mn-cs"/>
              </a:rPr>
              <a:t>OutOfMemoryError</a:t>
            </a:r>
            <a:r>
              <a:rPr lang="en-US" sz="1200" b="0" i="0" kern="1200" dirty="0" smtClean="0">
                <a:solidFill>
                  <a:schemeClr val="tx1"/>
                </a:solidFill>
                <a:effectLst/>
                <a:latin typeface="+mn-lt"/>
                <a:ea typeface="+mn-ea"/>
                <a:cs typeface="+mn-cs"/>
              </a:rPr>
              <a:t> is thrown.</a:t>
            </a:r>
          </a:p>
          <a:p>
            <a:endParaRPr lang="en-US" dirty="0" smtClean="0">
              <a:effectLst/>
            </a:endParaRPr>
          </a:p>
        </p:txBody>
      </p:sp>
      <p:sp>
        <p:nvSpPr>
          <p:cNvPr id="4" name="Slide Number Placeholder 3"/>
          <p:cNvSpPr>
            <a:spLocks noGrp="1"/>
          </p:cNvSpPr>
          <p:nvPr>
            <p:ph type="sldNum" sz="quarter" idx="10"/>
          </p:nvPr>
        </p:nvSpPr>
        <p:spPr/>
        <p:txBody>
          <a:bodyPr/>
          <a:lstStyle/>
          <a:p>
            <a:fld id="{C5B12D8D-82E1-4056-994F-5DEAF36724DA}" type="slidenum">
              <a:rPr lang="bg-BG" smtClean="0"/>
              <a:t>36</a:t>
            </a:fld>
            <a:endParaRPr lang="bg-BG"/>
          </a:p>
        </p:txBody>
      </p:sp>
    </p:spTree>
    <p:extLst>
      <p:ext uri="{BB962C8B-B14F-4D97-AF65-F5344CB8AC3E}">
        <p14:creationId xmlns:p14="http://schemas.microsoft.com/office/powerpoint/2010/main" val="3065538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C5B12D8D-82E1-4056-994F-5DEAF36724DA}" type="slidenum">
              <a:rPr lang="bg-BG" smtClean="0"/>
              <a:t>5</a:t>
            </a:fld>
            <a:endParaRPr lang="bg-BG"/>
          </a:p>
        </p:txBody>
      </p:sp>
    </p:spTree>
    <p:extLst>
      <p:ext uri="{BB962C8B-B14F-4D97-AF65-F5344CB8AC3E}">
        <p14:creationId xmlns:p14="http://schemas.microsoft.com/office/powerpoint/2010/main" val="28754548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effectLst/>
            </a:endParaRPr>
          </a:p>
        </p:txBody>
      </p:sp>
      <p:sp>
        <p:nvSpPr>
          <p:cNvPr id="4" name="Slide Number Placeholder 3"/>
          <p:cNvSpPr>
            <a:spLocks noGrp="1"/>
          </p:cNvSpPr>
          <p:nvPr>
            <p:ph type="sldNum" sz="quarter" idx="10"/>
          </p:nvPr>
        </p:nvSpPr>
        <p:spPr/>
        <p:txBody>
          <a:bodyPr/>
          <a:lstStyle/>
          <a:p>
            <a:fld id="{C5B12D8D-82E1-4056-994F-5DEAF36724DA}" type="slidenum">
              <a:rPr lang="bg-BG" smtClean="0"/>
              <a:t>37</a:t>
            </a:fld>
            <a:endParaRPr lang="bg-BG"/>
          </a:p>
        </p:txBody>
      </p:sp>
    </p:spTree>
    <p:extLst>
      <p:ext uri="{BB962C8B-B14F-4D97-AF65-F5344CB8AC3E}">
        <p14:creationId xmlns:p14="http://schemas.microsoft.com/office/powerpoint/2010/main" val="30655387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A new frame is created and added (pushed) to the top of stack for every method invocation. The frame is removed (popped) when the method returns normally or if an uncaught exception is thrown during the method invocation. </a:t>
            </a:r>
          </a:p>
          <a:p>
            <a:pPr fontAlgn="base"/>
            <a:r>
              <a:rPr lang="en-US" sz="1200" b="0" i="0" kern="1200" dirty="0" smtClean="0">
                <a:solidFill>
                  <a:schemeClr val="tx1"/>
                </a:solidFill>
                <a:effectLst/>
                <a:latin typeface="+mn-lt"/>
                <a:ea typeface="+mn-ea"/>
                <a:cs typeface="+mn-cs"/>
              </a:rPr>
              <a:t>Each frame contains:</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Local variable array</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Return value</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Operand stack</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Reference to runtime constant pool for class of the current method</a:t>
            </a:r>
          </a:p>
          <a:p>
            <a:endParaRPr lang="en-US" dirty="0" smtClean="0">
              <a:effectLst/>
            </a:endParaRPr>
          </a:p>
        </p:txBody>
      </p:sp>
      <p:sp>
        <p:nvSpPr>
          <p:cNvPr id="4" name="Slide Number Placeholder 3"/>
          <p:cNvSpPr>
            <a:spLocks noGrp="1"/>
          </p:cNvSpPr>
          <p:nvPr>
            <p:ph type="sldNum" sz="quarter" idx="10"/>
          </p:nvPr>
        </p:nvSpPr>
        <p:spPr/>
        <p:txBody>
          <a:bodyPr/>
          <a:lstStyle/>
          <a:p>
            <a:fld id="{C5B12D8D-82E1-4056-994F-5DEAF36724DA}" type="slidenum">
              <a:rPr lang="bg-BG" smtClean="0"/>
              <a:t>38</a:t>
            </a:fld>
            <a:endParaRPr lang="bg-BG"/>
          </a:p>
        </p:txBody>
      </p:sp>
    </p:spTree>
    <p:extLst>
      <p:ext uri="{BB962C8B-B14F-4D97-AF65-F5344CB8AC3E}">
        <p14:creationId xmlns:p14="http://schemas.microsoft.com/office/powerpoint/2010/main" val="30655387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A compiled class file consists of the following structure:</a:t>
            </a:r>
          </a:p>
          <a:p>
            <a:r>
              <a:rPr lang="en-US" dirty="0" err="1" smtClean="0"/>
              <a:t>ClassFile</a:t>
            </a:r>
            <a:r>
              <a:rPr lang="en-US" dirty="0" smtClean="0"/>
              <a:t> </a:t>
            </a:r>
            <a:r>
              <a:rPr lang="en-US" baseline="0" dirty="0" smtClean="0"/>
              <a:t> </a:t>
            </a:r>
            <a:r>
              <a:rPr lang="en-US" dirty="0" smtClean="0"/>
              <a:t>{ </a:t>
            </a:r>
          </a:p>
          <a:p>
            <a:pPr lvl="1"/>
            <a:r>
              <a:rPr lang="en-US" dirty="0" smtClean="0"/>
              <a:t>u4 magic; </a:t>
            </a:r>
          </a:p>
          <a:p>
            <a:pPr lvl="1"/>
            <a:r>
              <a:rPr lang="en-US" dirty="0" smtClean="0"/>
              <a:t>u2 </a:t>
            </a:r>
            <a:r>
              <a:rPr lang="en-US" dirty="0" err="1" smtClean="0"/>
              <a:t>minor_version</a:t>
            </a:r>
            <a:r>
              <a:rPr lang="en-US" dirty="0" smtClean="0"/>
              <a:t>; </a:t>
            </a:r>
          </a:p>
          <a:p>
            <a:pPr lvl="1"/>
            <a:r>
              <a:rPr lang="en-US" dirty="0" smtClean="0"/>
              <a:t>u2 </a:t>
            </a:r>
            <a:r>
              <a:rPr lang="en-US" dirty="0" err="1" smtClean="0"/>
              <a:t>major_version</a:t>
            </a:r>
            <a:r>
              <a:rPr lang="en-US" dirty="0" smtClean="0"/>
              <a:t>; </a:t>
            </a:r>
          </a:p>
          <a:p>
            <a:pPr lvl="1"/>
            <a:r>
              <a:rPr lang="en-US" dirty="0" smtClean="0"/>
              <a:t>u2 </a:t>
            </a:r>
            <a:r>
              <a:rPr lang="en-US" dirty="0" err="1" smtClean="0"/>
              <a:t>constant_pool_count</a:t>
            </a:r>
            <a:r>
              <a:rPr lang="en-US" dirty="0" smtClean="0"/>
              <a:t>; </a:t>
            </a:r>
          </a:p>
          <a:p>
            <a:pPr lvl="1"/>
            <a:r>
              <a:rPr lang="en-US" dirty="0" err="1" smtClean="0"/>
              <a:t>cp_info</a:t>
            </a:r>
            <a:r>
              <a:rPr lang="en-US" dirty="0" smtClean="0"/>
              <a:t> </a:t>
            </a:r>
            <a:r>
              <a:rPr lang="en-US" dirty="0" err="1" smtClean="0"/>
              <a:t>contant_pool</a:t>
            </a:r>
            <a:r>
              <a:rPr lang="en-US" dirty="0" smtClean="0"/>
              <a:t>[</a:t>
            </a:r>
            <a:r>
              <a:rPr lang="en-US" dirty="0" err="1" smtClean="0"/>
              <a:t>constant_pool_count</a:t>
            </a:r>
            <a:r>
              <a:rPr lang="en-US" dirty="0" smtClean="0"/>
              <a:t> – 1]; </a:t>
            </a:r>
          </a:p>
          <a:p>
            <a:pPr lvl="1"/>
            <a:r>
              <a:rPr lang="en-US" dirty="0" smtClean="0"/>
              <a:t>u2 </a:t>
            </a:r>
            <a:r>
              <a:rPr lang="en-US" dirty="0" err="1" smtClean="0"/>
              <a:t>access_flags</a:t>
            </a:r>
            <a:r>
              <a:rPr lang="en-US" dirty="0" smtClean="0"/>
              <a:t>; </a:t>
            </a:r>
          </a:p>
          <a:p>
            <a:pPr lvl="1"/>
            <a:r>
              <a:rPr lang="en-US" dirty="0" smtClean="0"/>
              <a:t>u2 </a:t>
            </a:r>
            <a:r>
              <a:rPr lang="en-US" dirty="0" err="1" smtClean="0"/>
              <a:t>this_class</a:t>
            </a:r>
            <a:r>
              <a:rPr lang="en-US" dirty="0" smtClean="0"/>
              <a:t>; </a:t>
            </a:r>
          </a:p>
          <a:p>
            <a:pPr lvl="1"/>
            <a:r>
              <a:rPr lang="en-US" dirty="0" smtClean="0"/>
              <a:t>u2 </a:t>
            </a:r>
            <a:r>
              <a:rPr lang="en-US" dirty="0" err="1" smtClean="0"/>
              <a:t>super_class</a:t>
            </a:r>
            <a:r>
              <a:rPr lang="en-US" dirty="0" smtClean="0"/>
              <a:t>; </a:t>
            </a:r>
          </a:p>
          <a:p>
            <a:pPr lvl="1"/>
            <a:r>
              <a:rPr lang="en-US" dirty="0" smtClean="0"/>
              <a:t>u2 </a:t>
            </a:r>
            <a:r>
              <a:rPr lang="en-US" dirty="0" err="1" smtClean="0"/>
              <a:t>interfaces_count</a:t>
            </a:r>
            <a:r>
              <a:rPr lang="en-US" dirty="0" smtClean="0"/>
              <a:t>; </a:t>
            </a:r>
          </a:p>
          <a:p>
            <a:pPr lvl="1"/>
            <a:r>
              <a:rPr lang="en-US" dirty="0" smtClean="0"/>
              <a:t>u2 interfaces[</a:t>
            </a:r>
            <a:r>
              <a:rPr lang="en-US" dirty="0" err="1" smtClean="0"/>
              <a:t>interfaces_count</a:t>
            </a:r>
            <a:r>
              <a:rPr lang="en-US" dirty="0" smtClean="0"/>
              <a:t>]; </a:t>
            </a:r>
          </a:p>
          <a:p>
            <a:pPr lvl="1"/>
            <a:r>
              <a:rPr lang="en-US" dirty="0" smtClean="0"/>
              <a:t>u2 </a:t>
            </a:r>
            <a:r>
              <a:rPr lang="en-US" dirty="0" err="1" smtClean="0"/>
              <a:t>fields_count</a:t>
            </a:r>
            <a:r>
              <a:rPr lang="en-US" dirty="0" smtClean="0"/>
              <a:t>; </a:t>
            </a:r>
          </a:p>
          <a:p>
            <a:pPr lvl="1"/>
            <a:r>
              <a:rPr lang="en-US" dirty="0" err="1" smtClean="0"/>
              <a:t>field_info</a:t>
            </a:r>
            <a:r>
              <a:rPr lang="en-US" dirty="0" smtClean="0"/>
              <a:t> fields[</a:t>
            </a:r>
            <a:r>
              <a:rPr lang="en-US" dirty="0" err="1" smtClean="0"/>
              <a:t>fields_count</a:t>
            </a:r>
            <a:r>
              <a:rPr lang="en-US" dirty="0" smtClean="0"/>
              <a:t>]; </a:t>
            </a:r>
          </a:p>
          <a:p>
            <a:pPr lvl="1"/>
            <a:r>
              <a:rPr lang="en-US" dirty="0" smtClean="0"/>
              <a:t>u2 </a:t>
            </a:r>
            <a:r>
              <a:rPr lang="en-US" dirty="0" err="1" smtClean="0"/>
              <a:t>methods_count</a:t>
            </a:r>
            <a:r>
              <a:rPr lang="en-US" dirty="0" smtClean="0"/>
              <a:t>; </a:t>
            </a:r>
          </a:p>
          <a:p>
            <a:pPr lvl="1"/>
            <a:r>
              <a:rPr lang="en-US" dirty="0" err="1" smtClean="0"/>
              <a:t>method_info</a:t>
            </a:r>
            <a:r>
              <a:rPr lang="en-US" dirty="0" smtClean="0"/>
              <a:t> methods[</a:t>
            </a:r>
            <a:r>
              <a:rPr lang="en-US" dirty="0" err="1" smtClean="0"/>
              <a:t>methods_count</a:t>
            </a:r>
            <a:r>
              <a:rPr lang="en-US" dirty="0" smtClean="0"/>
              <a:t>]; </a:t>
            </a:r>
          </a:p>
          <a:p>
            <a:pPr lvl="1"/>
            <a:r>
              <a:rPr lang="en-US" dirty="0" smtClean="0"/>
              <a:t>u2 </a:t>
            </a:r>
            <a:r>
              <a:rPr lang="en-US" dirty="0" err="1" smtClean="0"/>
              <a:t>attributes_count</a:t>
            </a:r>
            <a:r>
              <a:rPr lang="en-US" dirty="0" smtClean="0"/>
              <a:t>; </a:t>
            </a:r>
          </a:p>
          <a:p>
            <a:r>
              <a:rPr lang="en-US" baseline="0" dirty="0" smtClean="0"/>
              <a:t>          </a:t>
            </a:r>
            <a:r>
              <a:rPr lang="en-US" dirty="0" err="1" smtClean="0"/>
              <a:t>attribute_info</a:t>
            </a:r>
            <a:r>
              <a:rPr lang="en-US" dirty="0" smtClean="0"/>
              <a:t> attributes[</a:t>
            </a:r>
            <a:r>
              <a:rPr lang="en-US" dirty="0" err="1" smtClean="0"/>
              <a:t>attributes_count</a:t>
            </a:r>
            <a:r>
              <a:rPr lang="en-US" dirty="0" smtClean="0"/>
              <a:t>]; </a:t>
            </a:r>
          </a:p>
          <a:p>
            <a:r>
              <a:rPr lang="en-US" dirty="0" smtClean="0"/>
              <a:t>}</a:t>
            </a:r>
          </a:p>
          <a:p>
            <a:endParaRPr lang="en-US" dirty="0" smtClean="0">
              <a:effectLst/>
            </a:endParaRPr>
          </a:p>
        </p:txBody>
      </p:sp>
      <p:sp>
        <p:nvSpPr>
          <p:cNvPr id="4" name="Slide Number Placeholder 3"/>
          <p:cNvSpPr>
            <a:spLocks noGrp="1"/>
          </p:cNvSpPr>
          <p:nvPr>
            <p:ph type="sldNum" sz="quarter" idx="10"/>
          </p:nvPr>
        </p:nvSpPr>
        <p:spPr/>
        <p:txBody>
          <a:bodyPr/>
          <a:lstStyle/>
          <a:p>
            <a:fld id="{C5B12D8D-82E1-4056-994F-5DEAF36724DA}" type="slidenum">
              <a:rPr lang="bg-BG" smtClean="0"/>
              <a:t>39</a:t>
            </a:fld>
            <a:endParaRPr lang="bg-BG"/>
          </a:p>
        </p:txBody>
      </p:sp>
    </p:spTree>
    <p:extLst>
      <p:ext uri="{BB962C8B-B14F-4D97-AF65-F5344CB8AC3E}">
        <p14:creationId xmlns:p14="http://schemas.microsoft.com/office/powerpoint/2010/main" val="30655387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Objects that are logically considered as part of the JVM mechanics are not created on the Heap.</a:t>
            </a:r>
          </a:p>
          <a:p>
            <a:pPr fontAlgn="base"/>
            <a:r>
              <a:rPr lang="en-US" sz="1200" b="0" i="0" kern="1200" dirty="0" smtClean="0">
                <a:solidFill>
                  <a:schemeClr val="tx1"/>
                </a:solidFill>
                <a:effectLst/>
                <a:latin typeface="+mn-lt"/>
                <a:ea typeface="+mn-ea"/>
                <a:cs typeface="+mn-cs"/>
              </a:rPr>
              <a:t>The non-heap memory includes:</a:t>
            </a:r>
          </a:p>
          <a:p>
            <a:pPr marL="171450" indent="-171450" fontAlgn="base">
              <a:buFont typeface="Arial" panose="020B0604020202020204" pitchFamily="34" charset="0"/>
              <a:buChar char="•"/>
            </a:pPr>
            <a:r>
              <a:rPr lang="en-US" sz="1200" b="1" i="0" kern="1200" dirty="0" smtClean="0">
                <a:solidFill>
                  <a:schemeClr val="tx1"/>
                </a:solidFill>
                <a:effectLst/>
                <a:latin typeface="+mn-lt"/>
                <a:ea typeface="+mn-ea"/>
                <a:cs typeface="+mn-cs"/>
              </a:rPr>
              <a:t>Permanent Generation</a:t>
            </a:r>
            <a:r>
              <a:rPr lang="en-US" sz="1200" b="0" i="0" kern="1200" dirty="0" smtClean="0">
                <a:solidFill>
                  <a:schemeClr val="tx1"/>
                </a:solidFill>
                <a:effectLst/>
                <a:latin typeface="+mn-lt"/>
                <a:ea typeface="+mn-ea"/>
                <a:cs typeface="+mn-cs"/>
              </a:rPr>
              <a:t> that contains the method area</a:t>
            </a:r>
            <a:r>
              <a:rPr lang="en-US" sz="1200" b="0" i="0" kern="1200" baseline="0" dirty="0" smtClean="0">
                <a:solidFill>
                  <a:schemeClr val="tx1"/>
                </a:solidFill>
                <a:effectLst/>
                <a:latin typeface="+mn-lt"/>
                <a:ea typeface="+mn-ea"/>
                <a:cs typeface="+mn-cs"/>
              </a:rPr>
              <a:t> and </a:t>
            </a:r>
            <a:r>
              <a:rPr lang="en-US" sz="1200" b="0" i="0" kern="1200" dirty="0" smtClean="0">
                <a:solidFill>
                  <a:schemeClr val="tx1"/>
                </a:solidFill>
                <a:effectLst/>
                <a:latin typeface="+mn-lt"/>
                <a:ea typeface="+mn-ea"/>
                <a:cs typeface="+mn-cs"/>
              </a:rPr>
              <a:t>interned strings</a:t>
            </a:r>
          </a:p>
          <a:p>
            <a:pPr marL="171450" indent="-171450" fontAlgn="base">
              <a:buFont typeface="Arial" panose="020B0604020202020204" pitchFamily="34" charset="0"/>
              <a:buChar char="•"/>
            </a:pPr>
            <a:r>
              <a:rPr lang="en-US" sz="1200" b="1" i="0" kern="1200" dirty="0" smtClean="0">
                <a:solidFill>
                  <a:schemeClr val="tx1"/>
                </a:solidFill>
                <a:effectLst/>
                <a:latin typeface="+mn-lt"/>
                <a:ea typeface="+mn-ea"/>
                <a:cs typeface="+mn-cs"/>
              </a:rPr>
              <a:t>Code Cache</a:t>
            </a:r>
            <a:r>
              <a:rPr lang="en-US" sz="1200" b="0" i="0" kern="1200" dirty="0" smtClean="0">
                <a:solidFill>
                  <a:schemeClr val="tx1"/>
                </a:solidFill>
                <a:effectLst/>
                <a:latin typeface="+mn-lt"/>
                <a:ea typeface="+mn-ea"/>
                <a:cs typeface="+mn-cs"/>
              </a:rPr>
              <a:t> used for compilation and storage of methods that have been compiled to native code by the JIT compiler</a:t>
            </a:r>
          </a:p>
          <a:p>
            <a:endParaRPr lang="en-US" dirty="0" smtClean="0">
              <a:effectLst/>
            </a:endParaRPr>
          </a:p>
          <a:p>
            <a:pPr fontAlgn="base"/>
            <a:r>
              <a:rPr lang="en-US" sz="1200" b="0" i="0" kern="1200" dirty="0" smtClean="0">
                <a:solidFill>
                  <a:schemeClr val="tx1"/>
                </a:solidFill>
                <a:effectLst/>
                <a:latin typeface="+mn-lt"/>
                <a:ea typeface="+mn-ea"/>
                <a:cs typeface="+mn-cs"/>
              </a:rPr>
              <a:t>The method area stores per-class information such as:</a:t>
            </a:r>
          </a:p>
          <a:p>
            <a:pPr fontAlgn="base"/>
            <a:r>
              <a:rPr lang="en-US" sz="1200" b="1" i="0" kern="1200" dirty="0" smtClean="0">
                <a:solidFill>
                  <a:schemeClr val="tx1"/>
                </a:solidFill>
                <a:effectLst/>
                <a:latin typeface="+mn-lt"/>
                <a:ea typeface="+mn-ea"/>
                <a:cs typeface="+mn-cs"/>
              </a:rPr>
              <a:t>Class Loader Reference</a:t>
            </a:r>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Run Time Constant Pool</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Numeric constants</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Field references</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Method References</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Attributes</a:t>
            </a:r>
          </a:p>
          <a:p>
            <a:pPr fontAlgn="base"/>
            <a:r>
              <a:rPr lang="en-US" sz="1200" b="1" i="0" kern="1200" dirty="0" smtClean="0">
                <a:solidFill>
                  <a:schemeClr val="tx1"/>
                </a:solidFill>
                <a:effectLst/>
                <a:latin typeface="+mn-lt"/>
                <a:ea typeface="+mn-ea"/>
                <a:cs typeface="+mn-cs"/>
              </a:rPr>
              <a:t>Field data</a:t>
            </a:r>
            <a:r>
              <a:rPr lang="en-US" sz="1200" b="1"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(p</a:t>
            </a:r>
            <a:r>
              <a:rPr lang="en-US" sz="1200" b="0" i="0" kern="1200" dirty="0" smtClean="0">
                <a:solidFill>
                  <a:schemeClr val="tx1"/>
                </a:solidFill>
                <a:effectLst/>
                <a:latin typeface="+mn-lt"/>
                <a:ea typeface="+mn-ea"/>
                <a:cs typeface="+mn-cs"/>
              </a:rPr>
              <a:t>er field)</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Name</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Type</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Modifiers</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Attributes</a:t>
            </a:r>
          </a:p>
          <a:p>
            <a:pPr fontAlgn="base"/>
            <a:r>
              <a:rPr lang="en-US" sz="1200" b="1" i="0" kern="1200" dirty="0" smtClean="0">
                <a:solidFill>
                  <a:schemeClr val="tx1"/>
                </a:solidFill>
                <a:effectLst/>
                <a:latin typeface="+mn-lt"/>
                <a:ea typeface="+mn-ea"/>
                <a:cs typeface="+mn-cs"/>
              </a:rPr>
              <a:t>Method data </a:t>
            </a:r>
            <a:r>
              <a:rPr lang="en-US" sz="1200" b="0" i="0" kern="1200" dirty="0" smtClean="0">
                <a:solidFill>
                  <a:schemeClr val="tx1"/>
                </a:solidFill>
                <a:effectLst/>
                <a:latin typeface="+mn-lt"/>
                <a:ea typeface="+mn-ea"/>
                <a:cs typeface="+mn-cs"/>
              </a:rPr>
              <a:t>(per method)</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Name</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Return Type</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Parameter Types (in order)</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Modifiers</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Attributes</a:t>
            </a:r>
          </a:p>
          <a:p>
            <a:pPr fontAlgn="base"/>
            <a:r>
              <a:rPr lang="en-US" sz="1200" b="1" i="0" kern="1200" dirty="0" smtClean="0">
                <a:solidFill>
                  <a:schemeClr val="tx1"/>
                </a:solidFill>
                <a:effectLst/>
                <a:latin typeface="+mn-lt"/>
                <a:ea typeface="+mn-ea"/>
                <a:cs typeface="+mn-cs"/>
              </a:rPr>
              <a:t>Method code</a:t>
            </a:r>
            <a:r>
              <a:rPr lang="en-US" sz="1200" b="1"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Per method)</a:t>
            </a:r>
          </a:p>
          <a:p>
            <a:pPr marL="171450" indent="-171450" fontAlgn="base">
              <a:buFont typeface="Arial" panose="020B0604020202020204" pitchFamily="34" charset="0"/>
              <a:buChar char="•"/>
            </a:pPr>
            <a:r>
              <a:rPr lang="en-US" sz="1200" b="0" i="0" kern="1200" dirty="0" err="1" smtClean="0">
                <a:solidFill>
                  <a:schemeClr val="tx1"/>
                </a:solidFill>
                <a:effectLst/>
                <a:latin typeface="+mn-lt"/>
                <a:ea typeface="+mn-ea"/>
                <a:cs typeface="+mn-cs"/>
              </a:rPr>
              <a:t>Bytecodes</a:t>
            </a:r>
            <a:endParaRPr lang="en-US" sz="1200" b="0" i="0" kern="1200" dirty="0" smtClean="0">
              <a:solidFill>
                <a:schemeClr val="tx1"/>
              </a:solidFill>
              <a:effectLst/>
              <a:latin typeface="+mn-lt"/>
              <a:ea typeface="+mn-ea"/>
              <a:cs typeface="+mn-cs"/>
            </a:endParaRP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Operand stack size</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Local variable size</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Local variable table</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Exception table (per exception handler - start point,</a:t>
            </a:r>
            <a:r>
              <a:rPr lang="en-US" sz="1200" b="0" i="0" kern="1200" baseline="0" dirty="0" smtClean="0">
                <a:solidFill>
                  <a:schemeClr val="tx1"/>
                </a:solidFill>
                <a:effectLst/>
                <a:latin typeface="+mn-lt"/>
                <a:ea typeface="+mn-ea"/>
                <a:cs typeface="+mn-cs"/>
              </a:rPr>
              <a:t> e</a:t>
            </a:r>
            <a:r>
              <a:rPr lang="en-US" sz="1200" b="0" i="0" kern="1200" dirty="0" smtClean="0">
                <a:solidFill>
                  <a:schemeClr val="tx1"/>
                </a:solidFill>
                <a:effectLst/>
                <a:latin typeface="+mn-lt"/>
                <a:ea typeface="+mn-ea"/>
                <a:cs typeface="+mn-cs"/>
              </a:rPr>
              <a:t>nd point,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PC offset for handler code,</a:t>
            </a:r>
            <a:r>
              <a:rPr lang="en-US" sz="1200" b="0" i="0" kern="1200" baseline="0" dirty="0" smtClean="0">
                <a:solidFill>
                  <a:schemeClr val="tx1"/>
                </a:solidFill>
                <a:effectLst/>
                <a:latin typeface="+mn-lt"/>
                <a:ea typeface="+mn-ea"/>
                <a:cs typeface="+mn-cs"/>
              </a:rPr>
              <a:t> c</a:t>
            </a:r>
            <a:r>
              <a:rPr lang="en-US" sz="1200" b="0" i="0" kern="1200" dirty="0" smtClean="0">
                <a:solidFill>
                  <a:schemeClr val="tx1"/>
                </a:solidFill>
                <a:effectLst/>
                <a:latin typeface="+mn-lt"/>
                <a:ea typeface="+mn-ea"/>
                <a:cs typeface="+mn-cs"/>
              </a:rPr>
              <a:t>onstant pool index for exception class being caught)</a:t>
            </a:r>
          </a:p>
          <a:p>
            <a:endParaRPr lang="en-US" dirty="0" smtClean="0">
              <a:effectLst/>
            </a:endParaRPr>
          </a:p>
        </p:txBody>
      </p:sp>
      <p:sp>
        <p:nvSpPr>
          <p:cNvPr id="4" name="Slide Number Placeholder 3"/>
          <p:cNvSpPr>
            <a:spLocks noGrp="1"/>
          </p:cNvSpPr>
          <p:nvPr>
            <p:ph type="sldNum" sz="quarter" idx="10"/>
          </p:nvPr>
        </p:nvSpPr>
        <p:spPr/>
        <p:txBody>
          <a:bodyPr/>
          <a:lstStyle/>
          <a:p>
            <a:fld id="{C5B12D8D-82E1-4056-994F-5DEAF36724DA}" type="slidenum">
              <a:rPr lang="bg-BG" smtClean="0"/>
              <a:t>40</a:t>
            </a:fld>
            <a:endParaRPr lang="bg-BG"/>
          </a:p>
        </p:txBody>
      </p:sp>
    </p:spTree>
    <p:extLst>
      <p:ext uri="{BB962C8B-B14F-4D97-AF65-F5344CB8AC3E}">
        <p14:creationId xmlns:p14="http://schemas.microsoft.com/office/powerpoint/2010/main" val="30655387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The Heap is used to allocate class instances and arrays at runtime. Arrays and objects can never be stored on the stack because a frame is not designed to change in size after it has been created. The frame only stores references that point to objects or arrays on the heap. Unlike primitive variables and references in the local variable array (in each frame) objects are always stored on the heap so they are not removed when a method ends. Instead objects are only removed by the garbage collector.</a:t>
            </a:r>
          </a:p>
          <a:p>
            <a:pPr fontAlgn="base"/>
            <a:r>
              <a:rPr lang="en-US" sz="1200" b="0" i="0" kern="1200" dirty="0" smtClean="0">
                <a:solidFill>
                  <a:schemeClr val="tx1"/>
                </a:solidFill>
                <a:effectLst/>
                <a:latin typeface="+mn-lt"/>
                <a:ea typeface="+mn-ea"/>
                <a:cs typeface="+mn-cs"/>
              </a:rPr>
              <a:t>To support garbage collection the heap is divided into three sections:</a:t>
            </a:r>
          </a:p>
          <a:p>
            <a:pPr marL="171450" indent="-171450" fontAlgn="base">
              <a:buFont typeface="Arial" panose="020B0604020202020204" pitchFamily="34" charset="0"/>
              <a:buChar char="•"/>
            </a:pPr>
            <a:r>
              <a:rPr lang="en-US" sz="1200" b="1" i="0" kern="1200" dirty="0" smtClean="0">
                <a:solidFill>
                  <a:schemeClr val="tx1"/>
                </a:solidFill>
                <a:effectLst/>
                <a:latin typeface="+mn-lt"/>
                <a:ea typeface="+mn-ea"/>
                <a:cs typeface="+mn-cs"/>
              </a:rPr>
              <a:t>Young Generation - </a:t>
            </a:r>
            <a:r>
              <a:rPr lang="en-US" sz="1200" b="0" i="0" kern="1200" dirty="0" smtClean="0">
                <a:solidFill>
                  <a:schemeClr val="tx1"/>
                </a:solidFill>
                <a:effectLst/>
                <a:latin typeface="+mn-lt"/>
                <a:ea typeface="+mn-ea"/>
                <a:cs typeface="+mn-cs"/>
              </a:rPr>
              <a:t>Often split between Eden and Survivor</a:t>
            </a:r>
          </a:p>
          <a:p>
            <a:pPr marL="171450" indent="-171450" fontAlgn="base">
              <a:buFont typeface="Arial" panose="020B0604020202020204" pitchFamily="34" charset="0"/>
              <a:buChar char="•"/>
            </a:pPr>
            <a:r>
              <a:rPr lang="en-US" sz="1200" b="1" i="0" kern="1200" dirty="0" smtClean="0">
                <a:solidFill>
                  <a:schemeClr val="tx1"/>
                </a:solidFill>
                <a:effectLst/>
                <a:latin typeface="+mn-lt"/>
                <a:ea typeface="+mn-ea"/>
                <a:cs typeface="+mn-cs"/>
              </a:rPr>
              <a:t>Old Generation</a:t>
            </a:r>
            <a:r>
              <a:rPr lang="en-US" sz="1200" b="0" i="0" kern="1200" dirty="0" smtClean="0">
                <a:solidFill>
                  <a:schemeClr val="tx1"/>
                </a:solidFill>
                <a:effectLst/>
                <a:latin typeface="+mn-lt"/>
                <a:ea typeface="+mn-ea"/>
                <a:cs typeface="+mn-cs"/>
              </a:rPr>
              <a:t> (also called Tenured Generation)</a:t>
            </a:r>
          </a:p>
          <a:p>
            <a:pPr marL="171450" indent="-171450" fontAlgn="base">
              <a:buFont typeface="Arial" panose="020B0604020202020204" pitchFamily="34" charset="0"/>
              <a:buChar char="•"/>
            </a:pPr>
            <a:r>
              <a:rPr lang="en-US" sz="1200" b="1" i="0" kern="1200" dirty="0" smtClean="0">
                <a:solidFill>
                  <a:schemeClr val="tx1"/>
                </a:solidFill>
                <a:effectLst/>
                <a:latin typeface="+mn-lt"/>
                <a:ea typeface="+mn-ea"/>
                <a:cs typeface="+mn-cs"/>
              </a:rPr>
              <a:t>Permanent Generation</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Objects and Arrays are never explicitly de-allocated instead the garbage collector automatically reclaims them.</a:t>
            </a:r>
          </a:p>
          <a:p>
            <a:pPr fontAlgn="base"/>
            <a:r>
              <a:rPr lang="en-US" sz="1200" b="0" i="0" kern="1200" dirty="0" smtClean="0">
                <a:solidFill>
                  <a:schemeClr val="tx1"/>
                </a:solidFill>
                <a:effectLst/>
                <a:latin typeface="+mn-lt"/>
                <a:ea typeface="+mn-ea"/>
                <a:cs typeface="+mn-cs"/>
              </a:rPr>
              <a:t>Typically this works as follows:</a:t>
            </a:r>
          </a:p>
          <a:p>
            <a:pPr fontAlgn="base"/>
            <a:r>
              <a:rPr lang="en-US" sz="1200" b="0" i="0" kern="1200" dirty="0" smtClean="0">
                <a:solidFill>
                  <a:schemeClr val="tx1"/>
                </a:solidFill>
                <a:effectLst/>
                <a:latin typeface="+mn-lt"/>
                <a:ea typeface="+mn-ea"/>
                <a:cs typeface="+mn-cs"/>
              </a:rPr>
              <a:t>1) New objects and arrays are created into the young generation</a:t>
            </a:r>
          </a:p>
          <a:p>
            <a:pPr fontAlgn="base"/>
            <a:r>
              <a:rPr lang="en-US" sz="1200" b="0" i="0" kern="1200" dirty="0" smtClean="0">
                <a:solidFill>
                  <a:schemeClr val="tx1"/>
                </a:solidFill>
                <a:effectLst/>
                <a:latin typeface="+mn-lt"/>
                <a:ea typeface="+mn-ea"/>
                <a:cs typeface="+mn-cs"/>
              </a:rPr>
              <a:t>2) Minor garbage collection will operate in the young generation. Objects, that are still alive, will be moved from the </a:t>
            </a:r>
            <a:r>
              <a:rPr lang="en-US" sz="1200" b="0" i="0" kern="1200" dirty="0" err="1" smtClean="0">
                <a:solidFill>
                  <a:schemeClr val="tx1"/>
                </a:solidFill>
                <a:effectLst/>
                <a:latin typeface="+mn-lt"/>
                <a:ea typeface="+mn-ea"/>
                <a:cs typeface="+mn-cs"/>
              </a:rPr>
              <a:t>eden</a:t>
            </a:r>
            <a:r>
              <a:rPr lang="en-US" sz="1200" b="0" i="0" kern="1200" dirty="0" smtClean="0">
                <a:solidFill>
                  <a:schemeClr val="tx1"/>
                </a:solidFill>
                <a:effectLst/>
                <a:latin typeface="+mn-lt"/>
                <a:ea typeface="+mn-ea"/>
                <a:cs typeface="+mn-cs"/>
              </a:rPr>
              <a:t> space to the survivor space.</a:t>
            </a:r>
          </a:p>
          <a:p>
            <a:pPr fontAlgn="base"/>
            <a:r>
              <a:rPr lang="en-US" sz="1200" b="0" i="0" kern="1200" dirty="0" smtClean="0">
                <a:solidFill>
                  <a:schemeClr val="tx1"/>
                </a:solidFill>
                <a:effectLst/>
                <a:latin typeface="+mn-lt"/>
                <a:ea typeface="+mn-ea"/>
                <a:cs typeface="+mn-cs"/>
              </a:rPr>
              <a:t>3) Major garbage collection, which typically causes the application threads to pause, will move objects between generations. Objects, that are still alive, will be moved from the young generation to the old (tenured) generation.</a:t>
            </a:r>
          </a:p>
          <a:p>
            <a:pPr fontAlgn="base"/>
            <a:r>
              <a:rPr lang="en-US" sz="1200" b="0" i="0" kern="1200" dirty="0" smtClean="0">
                <a:solidFill>
                  <a:schemeClr val="tx1"/>
                </a:solidFill>
                <a:effectLst/>
                <a:latin typeface="+mn-lt"/>
                <a:ea typeface="+mn-ea"/>
                <a:cs typeface="+mn-cs"/>
              </a:rPr>
              <a:t>4) The permanent generation is collected every time the old generation is collected. They are both collected when either becomes full.</a:t>
            </a:r>
          </a:p>
          <a:p>
            <a:endParaRPr lang="en-US" dirty="0" smtClean="0">
              <a:effectLst/>
            </a:endParaRPr>
          </a:p>
          <a:p>
            <a:r>
              <a:rPr lang="en-US" b="1" u="none" strike="noStrike" dirty="0" smtClean="0">
                <a:effectLst/>
              </a:rPr>
              <a:t>mark word - </a:t>
            </a:r>
            <a:r>
              <a:rPr lang="en-US" dirty="0" smtClean="0"/>
              <a:t>The first word of every object header. Usually a set of </a:t>
            </a:r>
            <a:r>
              <a:rPr lang="en-US" dirty="0" err="1" smtClean="0"/>
              <a:t>bitfields</a:t>
            </a:r>
            <a:r>
              <a:rPr lang="en-US" dirty="0" smtClean="0"/>
              <a:t> including synchronization state and identity hash code. May also be a pointer (with characteristic low bit encoding) to synchronization related information. </a:t>
            </a:r>
            <a:r>
              <a:rPr lang="en-US" baseline="0" dirty="0" smtClean="0"/>
              <a:t> </a:t>
            </a:r>
            <a:r>
              <a:rPr lang="en-US" dirty="0" smtClean="0"/>
              <a:t>During GC, may contain GC state bits.</a:t>
            </a:r>
          </a:p>
          <a:p>
            <a:endParaRPr lang="en-US" b="1" u="none" strike="noStrike" dirty="0" smtClean="0">
              <a:effectLst/>
            </a:endParaRPr>
          </a:p>
          <a:p>
            <a:r>
              <a:rPr lang="en-US" b="1" u="none" strike="noStrike" dirty="0" err="1" smtClean="0">
                <a:effectLst/>
              </a:rPr>
              <a:t>klass</a:t>
            </a:r>
            <a:r>
              <a:rPr lang="en-US" b="1" u="none" strike="noStrike" dirty="0" smtClean="0">
                <a:effectLst/>
              </a:rPr>
              <a:t> pointer - </a:t>
            </a:r>
            <a:r>
              <a:rPr lang="en-US" dirty="0" smtClean="0"/>
              <a:t>The second word of every object header. Points to another object (a </a:t>
            </a:r>
            <a:r>
              <a:rPr lang="en-US" dirty="0" err="1" smtClean="0"/>
              <a:t>metaobject</a:t>
            </a:r>
            <a:r>
              <a:rPr lang="en-US" dirty="0" smtClean="0"/>
              <a:t>) which describes the layout and behavior of the original object. For Java objects, the "</a:t>
            </a:r>
            <a:r>
              <a:rPr lang="en-US" dirty="0" err="1" smtClean="0"/>
              <a:t>klass</a:t>
            </a:r>
            <a:r>
              <a:rPr lang="en-US" dirty="0" smtClean="0"/>
              <a:t>" contains a C++ style "</a:t>
            </a:r>
            <a:r>
              <a:rPr lang="en-US" dirty="0" err="1" smtClean="0"/>
              <a:t>vtable</a:t>
            </a:r>
            <a:r>
              <a:rPr lang="en-US" dirty="0" smtClean="0"/>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Note that both Java objects and VM-internal objects have a common object header format.</a:t>
            </a:r>
          </a:p>
          <a:p>
            <a:endParaRPr lang="en-US" dirty="0" smtClean="0">
              <a:effectLst/>
            </a:endParaRPr>
          </a:p>
          <a:p>
            <a:r>
              <a:rPr lang="en-US" sz="1200" b="1" i="0" kern="1200" dirty="0" smtClean="0">
                <a:solidFill>
                  <a:schemeClr val="tx1"/>
                </a:solidFill>
                <a:effectLst/>
                <a:latin typeface="+mn-lt"/>
                <a:ea typeface="+mn-ea"/>
                <a:cs typeface="+mn-cs"/>
              </a:rPr>
              <a:t>The Young Generation</a:t>
            </a:r>
          </a:p>
          <a:p>
            <a:r>
              <a:rPr lang="en-US" sz="1200" b="0" i="0" kern="1200" dirty="0" smtClean="0">
                <a:solidFill>
                  <a:schemeClr val="tx1"/>
                </a:solidFill>
                <a:effectLst/>
                <a:latin typeface="+mn-lt"/>
                <a:ea typeface="+mn-ea"/>
                <a:cs typeface="+mn-cs"/>
              </a:rPr>
              <a:t>The young generation must support fast allocation, but we expect most of those objects to become unreachable fairly quickly. We would like not to have to expend any effort on the unreachable objects, since there are so many of them. So when our young generations need to be collected, we identify the </a:t>
            </a:r>
            <a:r>
              <a:rPr lang="en-US" sz="1200" b="0" i="0" kern="1200" dirty="0" err="1" smtClean="0">
                <a:solidFill>
                  <a:schemeClr val="tx1"/>
                </a:solidFill>
                <a:effectLst/>
                <a:latin typeface="+mn-lt"/>
                <a:ea typeface="+mn-ea"/>
                <a:cs typeface="+mn-cs"/>
              </a:rPr>
              <a:t>lreachable</a:t>
            </a:r>
            <a:r>
              <a:rPr lang="en-US" sz="1200" b="0" i="0" kern="1200" dirty="0" smtClean="0">
                <a:solidFill>
                  <a:schemeClr val="tx1"/>
                </a:solidFill>
                <a:effectLst/>
                <a:latin typeface="+mn-lt"/>
                <a:ea typeface="+mn-ea"/>
                <a:cs typeface="+mn-cs"/>
              </a:rPr>
              <a:t> objects in them and copy them out of the young generation. Once we've copied out the reachable objects, the objects remaining in the young generation are unreachable, and the space for them can be recovered without attention to each individual unreachable object. This operation of copying the reachable objects out of a generation we call “scavenging”, so we often refer to our young generation collectors as “scavengers”. An advantage of scavenging is that it is fast. A disadvantage is that it requires room of a second copy of all the reachable objects from the scavenged generation.</a:t>
            </a:r>
          </a:p>
          <a:p>
            <a:endParaRPr lang="en-US" dirty="0" smtClean="0">
              <a:effectLst/>
            </a:endParaRPr>
          </a:p>
          <a:p>
            <a:r>
              <a:rPr lang="en-US" sz="1200" b="1" i="0" kern="1200" dirty="0" smtClean="0">
                <a:solidFill>
                  <a:schemeClr val="tx1"/>
                </a:solidFill>
                <a:effectLst/>
                <a:latin typeface="+mn-lt"/>
                <a:ea typeface="+mn-ea"/>
                <a:cs typeface="+mn-cs"/>
              </a:rPr>
              <a:t>The Old Generation</a:t>
            </a:r>
          </a:p>
          <a:p>
            <a:r>
              <a:rPr lang="en-US" sz="1200" b="0" i="0" kern="1200" dirty="0" smtClean="0">
                <a:solidFill>
                  <a:schemeClr val="tx1"/>
                </a:solidFill>
                <a:effectLst/>
                <a:latin typeface="+mn-lt"/>
                <a:ea typeface="+mn-ea"/>
                <a:cs typeface="+mn-cs"/>
              </a:rPr>
              <a:t>Once objects have been scavenged out of the young generation we expect them to remain reachable for at least a while, and to reference and be referenced by other objects that remain reachable. To collect the space in the old generation we need algorithms that can't depend on high density of unreachable objects. In particular we can't count on having enough space to scavenge such objects somewhere else. Copying objects in the old generation can be expensive, both because one has to move the objects, and because one has to update all the references to the object to point to the new location of the object. On the other hand, copying objects means that one can accumulate the recovered space into one large region, from which allocation is faster (which speeds up scavenging of the young generation), and allows us to return excess storage to the operating system, which is polite.</a:t>
            </a:r>
          </a:p>
          <a:p>
            <a:endParaRPr lang="en-US" dirty="0" smtClean="0">
              <a:effectLst/>
            </a:endParaRPr>
          </a:p>
          <a:p>
            <a:r>
              <a:rPr lang="en-US" sz="1200" b="1" i="0" kern="1200" dirty="0" smtClean="0">
                <a:solidFill>
                  <a:schemeClr val="tx1"/>
                </a:solidFill>
                <a:effectLst/>
                <a:latin typeface="+mn-lt"/>
                <a:ea typeface="+mn-ea"/>
                <a:cs typeface="+mn-cs"/>
              </a:rPr>
              <a:t>The Permanent Generation</a:t>
            </a:r>
          </a:p>
          <a:p>
            <a:r>
              <a:rPr lang="en-US" sz="1200" b="0" i="0" kern="1200" dirty="0" smtClean="0">
                <a:solidFill>
                  <a:schemeClr val="tx1"/>
                </a:solidFill>
                <a:effectLst/>
                <a:latin typeface="+mn-lt"/>
                <a:ea typeface="+mn-ea"/>
                <a:cs typeface="+mn-cs"/>
              </a:rPr>
              <a:t>In addition to the objects created by the Java application, there are objects created and used by the </a:t>
            </a:r>
            <a:r>
              <a:rPr lang="en-US" sz="1200" b="0" i="0" kern="1200" dirty="0" err="1" smtClean="0">
                <a:solidFill>
                  <a:schemeClr val="tx1"/>
                </a:solidFill>
                <a:effectLst/>
                <a:latin typeface="+mn-lt"/>
                <a:ea typeface="+mn-ea"/>
                <a:cs typeface="+mn-cs"/>
              </a:rPr>
              <a:t>HotSpot</a:t>
            </a:r>
            <a:r>
              <a:rPr lang="en-US" sz="1200" b="0" i="0" kern="1200" dirty="0" smtClean="0">
                <a:solidFill>
                  <a:schemeClr val="tx1"/>
                </a:solidFill>
                <a:effectLst/>
                <a:latin typeface="+mn-lt"/>
                <a:ea typeface="+mn-ea"/>
                <a:cs typeface="+mn-cs"/>
              </a:rPr>
              <a:t> virtual machine whose storage it is convenient to have allocated and recovered by the storage manager. To avoid confusing things, such objects are allocated in a separate generation, the so-called “permanent” generation. In fact, the objects in it are not “permanent”, but that's what it has been called historically. For example, information about loaded classes is stored in the permanent generation, and recovered when those classes are no longer reachable from the application.</a:t>
            </a:r>
          </a:p>
          <a:p>
            <a:endParaRPr lang="en-US" dirty="0" smtClean="0">
              <a:effectLst/>
            </a:endParaRPr>
          </a:p>
        </p:txBody>
      </p:sp>
      <p:sp>
        <p:nvSpPr>
          <p:cNvPr id="4" name="Slide Number Placeholder 3"/>
          <p:cNvSpPr>
            <a:spLocks noGrp="1"/>
          </p:cNvSpPr>
          <p:nvPr>
            <p:ph type="sldNum" sz="quarter" idx="10"/>
          </p:nvPr>
        </p:nvSpPr>
        <p:spPr/>
        <p:txBody>
          <a:bodyPr/>
          <a:lstStyle/>
          <a:p>
            <a:fld id="{C5B12D8D-82E1-4056-994F-5DEAF36724DA}" type="slidenum">
              <a:rPr lang="bg-BG" smtClean="0"/>
              <a:t>41</a:t>
            </a:fld>
            <a:endParaRPr lang="bg-BG"/>
          </a:p>
        </p:txBody>
      </p:sp>
    </p:spTree>
    <p:extLst>
      <p:ext uri="{BB962C8B-B14F-4D97-AF65-F5344CB8AC3E}">
        <p14:creationId xmlns:p14="http://schemas.microsoft.com/office/powerpoint/2010/main" val="30655387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Loading</a:t>
            </a:r>
            <a:r>
              <a:rPr lang="en-US" sz="1200" b="0" i="0" kern="1200" dirty="0" smtClean="0">
                <a:solidFill>
                  <a:schemeClr val="tx1"/>
                </a:solidFill>
                <a:effectLst/>
                <a:latin typeface="+mn-lt"/>
                <a:ea typeface="+mn-ea"/>
                <a:cs typeface="+mn-cs"/>
              </a:rPr>
              <a:t>: finding and importing the binary data for a type</a:t>
            </a:r>
          </a:p>
          <a:p>
            <a:r>
              <a:rPr lang="en-US" sz="1200" b="1" i="0" kern="1200" dirty="0" smtClean="0">
                <a:solidFill>
                  <a:schemeClr val="tx1"/>
                </a:solidFill>
                <a:effectLst/>
                <a:latin typeface="+mn-lt"/>
                <a:ea typeface="+mn-ea"/>
                <a:cs typeface="+mn-cs"/>
              </a:rPr>
              <a:t>Linking</a:t>
            </a:r>
            <a:r>
              <a:rPr lang="en-US" sz="1200" b="0" i="0" kern="1200" dirty="0" smtClean="0">
                <a:solidFill>
                  <a:schemeClr val="tx1"/>
                </a:solidFill>
                <a:effectLst/>
                <a:latin typeface="+mn-lt"/>
                <a:ea typeface="+mn-ea"/>
                <a:cs typeface="+mn-cs"/>
              </a:rPr>
              <a:t>: performing verification, preparation, and (optionally) resolution</a:t>
            </a:r>
          </a:p>
          <a:p>
            <a:pPr lvl="1"/>
            <a:r>
              <a:rPr lang="en-US" sz="1200" b="0" i="0" kern="1200" dirty="0" smtClean="0">
                <a:solidFill>
                  <a:schemeClr val="tx1"/>
                </a:solidFill>
                <a:effectLst/>
                <a:latin typeface="+mn-lt"/>
                <a:ea typeface="+mn-ea"/>
                <a:cs typeface="+mn-cs"/>
              </a:rPr>
              <a:t>Verification: ensuring the correctness of the imported type</a:t>
            </a:r>
          </a:p>
          <a:p>
            <a:pPr lvl="1"/>
            <a:r>
              <a:rPr lang="en-US" sz="1200" b="0" i="0" kern="1200" dirty="0" smtClean="0">
                <a:solidFill>
                  <a:schemeClr val="tx1"/>
                </a:solidFill>
                <a:effectLst/>
                <a:latin typeface="+mn-lt"/>
                <a:ea typeface="+mn-ea"/>
                <a:cs typeface="+mn-cs"/>
              </a:rPr>
              <a:t>Preparation: allocating memory for class variables and initializing the memory to default values</a:t>
            </a:r>
          </a:p>
          <a:p>
            <a:pPr lvl="1"/>
            <a:r>
              <a:rPr lang="en-US" sz="1200" b="0" i="0" kern="1200" dirty="0" smtClean="0">
                <a:solidFill>
                  <a:schemeClr val="tx1"/>
                </a:solidFill>
                <a:effectLst/>
                <a:latin typeface="+mn-lt"/>
                <a:ea typeface="+mn-ea"/>
                <a:cs typeface="+mn-cs"/>
              </a:rPr>
              <a:t>Resolution: transforming symbolic references from the type into direct references.</a:t>
            </a:r>
          </a:p>
          <a:p>
            <a:r>
              <a:rPr lang="en-US" sz="1200" b="1" i="0" kern="1200" dirty="0" smtClean="0">
                <a:solidFill>
                  <a:schemeClr val="tx1"/>
                </a:solidFill>
                <a:effectLst/>
                <a:latin typeface="+mn-lt"/>
                <a:ea typeface="+mn-ea"/>
                <a:cs typeface="+mn-cs"/>
              </a:rPr>
              <a:t>Initialization</a:t>
            </a:r>
            <a:r>
              <a:rPr lang="en-US"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Invoking </a:t>
            </a:r>
            <a:r>
              <a:rPr lang="en-US" sz="1200" b="0" i="0" kern="1200" dirty="0" smtClean="0">
                <a:solidFill>
                  <a:schemeClr val="tx1"/>
                </a:solidFill>
                <a:effectLst/>
                <a:latin typeface="+mn-lt"/>
                <a:ea typeface="+mn-ea"/>
                <a:cs typeface="+mn-cs"/>
              </a:rPr>
              <a:t>Java code that initializes class variables to their proper starting values.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5B12D8D-82E1-4056-994F-5DEAF36724DA}" type="slidenum">
              <a:rPr lang="bg-BG" smtClean="0"/>
              <a:t>42</a:t>
            </a:fld>
            <a:endParaRPr lang="bg-BG"/>
          </a:p>
        </p:txBody>
      </p:sp>
    </p:spTree>
    <p:extLst>
      <p:ext uri="{BB962C8B-B14F-4D97-AF65-F5344CB8AC3E}">
        <p14:creationId xmlns:p14="http://schemas.microsoft.com/office/powerpoint/2010/main" val="30655387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5B12D8D-82E1-4056-994F-5DEAF36724DA}" type="slidenum">
              <a:rPr lang="bg-BG" smtClean="0"/>
              <a:t>43</a:t>
            </a:fld>
            <a:endParaRPr lang="bg-BG"/>
          </a:p>
        </p:txBody>
      </p:sp>
    </p:spTree>
    <p:extLst>
      <p:ext uri="{BB962C8B-B14F-4D97-AF65-F5344CB8AC3E}">
        <p14:creationId xmlns:p14="http://schemas.microsoft.com/office/powerpoint/2010/main" val="30655387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5B12D8D-82E1-4056-994F-5DEAF36724DA}" type="slidenum">
              <a:rPr lang="bg-BG" smtClean="0"/>
              <a:t>44</a:t>
            </a:fld>
            <a:endParaRPr lang="bg-BG"/>
          </a:p>
        </p:txBody>
      </p:sp>
    </p:spTree>
    <p:extLst>
      <p:ext uri="{BB962C8B-B14F-4D97-AF65-F5344CB8AC3E}">
        <p14:creationId xmlns:p14="http://schemas.microsoft.com/office/powerpoint/2010/main" val="30655387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bytecode</a:t>
            </a:r>
            <a:r>
              <a:rPr lang="en-US" sz="1200" b="0" i="0" kern="1200" dirty="0" smtClean="0">
                <a:solidFill>
                  <a:schemeClr val="tx1"/>
                </a:solidFill>
                <a:effectLst/>
                <a:latin typeface="+mn-lt"/>
                <a:ea typeface="+mn-ea"/>
                <a:cs typeface="+mn-cs"/>
              </a:rPr>
              <a:t> is first interpreted while the JIT is translating it in the background. Once the JIT compilation is complete, the JVM switches to using that code instead of the interpreter. </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5B12D8D-82E1-4056-994F-5DEAF36724DA}" type="slidenum">
              <a:rPr lang="bg-BG" smtClean="0"/>
              <a:t>45</a:t>
            </a:fld>
            <a:endParaRPr lang="bg-BG"/>
          </a:p>
        </p:txBody>
      </p:sp>
    </p:spTree>
    <p:extLst>
      <p:ext uri="{BB962C8B-B14F-4D97-AF65-F5344CB8AC3E}">
        <p14:creationId xmlns:p14="http://schemas.microsoft.com/office/powerpoint/2010/main" val="30655387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The bytecode is first interpreted while the JIT is translating it in the background. Once the JIT compilation is complete, the JVM switches to using that code instead of the interpreter. </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5B12D8D-82E1-4056-994F-5DEAF36724DA}" type="slidenum">
              <a:rPr lang="bg-BG" smtClean="0"/>
              <a:t>46</a:t>
            </a:fld>
            <a:endParaRPr lang="bg-BG"/>
          </a:p>
        </p:txBody>
      </p:sp>
    </p:spTree>
    <p:extLst>
      <p:ext uri="{BB962C8B-B14F-4D97-AF65-F5344CB8AC3E}">
        <p14:creationId xmlns:p14="http://schemas.microsoft.com/office/powerpoint/2010/main" val="3065538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C5B12D8D-82E1-4056-994F-5DEAF36724DA}" type="slidenum">
              <a:rPr lang="bg-BG" smtClean="0"/>
              <a:t>6</a:t>
            </a:fld>
            <a:endParaRPr lang="bg-BG"/>
          </a:p>
        </p:txBody>
      </p:sp>
    </p:spTree>
    <p:extLst>
      <p:ext uri="{BB962C8B-B14F-4D97-AF65-F5344CB8AC3E}">
        <p14:creationId xmlns:p14="http://schemas.microsoft.com/office/powerpoint/2010/main" val="28754548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5B12D8D-82E1-4056-994F-5DEAF36724DA}" type="slidenum">
              <a:rPr lang="bg-BG" smtClean="0"/>
              <a:t>47</a:t>
            </a:fld>
            <a:endParaRPr lang="bg-BG"/>
          </a:p>
        </p:txBody>
      </p:sp>
    </p:spTree>
    <p:extLst>
      <p:ext uri="{BB962C8B-B14F-4D97-AF65-F5344CB8AC3E}">
        <p14:creationId xmlns:p14="http://schemas.microsoft.com/office/powerpoint/2010/main" val="30655387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JNI_CreateJavaVM</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JNI invocation method performs, the following:</a:t>
            </a:r>
          </a:p>
          <a:p>
            <a:r>
              <a:rPr lang="en-US" sz="1200" b="0" i="0" kern="1200" dirty="0" smtClean="0">
                <a:solidFill>
                  <a:schemeClr val="tx1"/>
                </a:solidFill>
                <a:effectLst/>
                <a:latin typeface="+mn-lt"/>
                <a:ea typeface="+mn-ea"/>
                <a:cs typeface="+mn-cs"/>
              </a:rPr>
              <a:t>Ensures that no two threads call this method at the same time and that no two VM instances are created in the same process. Noting that a VM cannot be created in the same process space once a point in initialization is reached, “point of no return”. This is so because the VM creates static data structures that cannot be re-initialized, at this time.</a:t>
            </a:r>
          </a:p>
          <a:p>
            <a:r>
              <a:rPr lang="en-US" sz="1200" b="0" i="0" kern="1200" dirty="0" smtClean="0">
                <a:solidFill>
                  <a:schemeClr val="tx1"/>
                </a:solidFill>
                <a:effectLst/>
                <a:latin typeface="+mn-lt"/>
                <a:ea typeface="+mn-ea"/>
                <a:cs typeface="+mn-cs"/>
              </a:rPr>
              <a:t>Checks to make sure the JNI version is supported, and the </a:t>
            </a:r>
            <a:r>
              <a:rPr lang="en-US" sz="1200" b="0" i="0" kern="1200" dirty="0" err="1" smtClean="0">
                <a:solidFill>
                  <a:schemeClr val="tx1"/>
                </a:solidFill>
                <a:effectLst/>
                <a:latin typeface="+mn-lt"/>
                <a:ea typeface="+mn-ea"/>
                <a:cs typeface="+mn-cs"/>
              </a:rPr>
              <a:t>ostream</a:t>
            </a:r>
            <a:r>
              <a:rPr lang="en-US" sz="1200" b="0" i="0" kern="1200" dirty="0" smtClean="0">
                <a:solidFill>
                  <a:schemeClr val="tx1"/>
                </a:solidFill>
                <a:effectLst/>
                <a:latin typeface="+mn-lt"/>
                <a:ea typeface="+mn-ea"/>
                <a:cs typeface="+mn-cs"/>
              </a:rPr>
              <a:t> is initialized for </a:t>
            </a:r>
            <a:r>
              <a:rPr lang="en-US" sz="1200" b="0" i="0" kern="1200" dirty="0" err="1" smtClean="0">
                <a:solidFill>
                  <a:schemeClr val="tx1"/>
                </a:solidFill>
                <a:effectLst/>
                <a:latin typeface="+mn-lt"/>
                <a:ea typeface="+mn-ea"/>
                <a:cs typeface="+mn-cs"/>
              </a:rPr>
              <a:t>gc</a:t>
            </a:r>
            <a:r>
              <a:rPr lang="en-US" sz="1200" b="0" i="0" kern="1200" dirty="0" smtClean="0">
                <a:solidFill>
                  <a:schemeClr val="tx1"/>
                </a:solidFill>
                <a:effectLst/>
                <a:latin typeface="+mn-lt"/>
                <a:ea typeface="+mn-ea"/>
                <a:cs typeface="+mn-cs"/>
              </a:rPr>
              <a:t> logging. The OS modules are initialized such as the random number generator, the current </a:t>
            </a:r>
            <a:r>
              <a:rPr lang="en-US" sz="1200" b="0" i="0" kern="1200" dirty="0" err="1" smtClean="0">
                <a:solidFill>
                  <a:schemeClr val="tx1"/>
                </a:solidFill>
                <a:effectLst/>
                <a:latin typeface="+mn-lt"/>
                <a:ea typeface="+mn-ea"/>
                <a:cs typeface="+mn-cs"/>
              </a:rPr>
              <a:t>pid</a:t>
            </a:r>
            <a:r>
              <a:rPr lang="en-US" sz="1200" b="0" i="0" kern="1200" dirty="0" smtClean="0">
                <a:solidFill>
                  <a:schemeClr val="tx1"/>
                </a:solidFill>
                <a:effectLst/>
                <a:latin typeface="+mn-lt"/>
                <a:ea typeface="+mn-ea"/>
                <a:cs typeface="+mn-cs"/>
              </a:rPr>
              <a:t>, high-resolution time, memory page sizes, and the guard pages.</a:t>
            </a:r>
          </a:p>
          <a:p>
            <a:r>
              <a:rPr lang="en-US" sz="1200" b="0" i="0" kern="1200" dirty="0" smtClean="0">
                <a:solidFill>
                  <a:schemeClr val="tx1"/>
                </a:solidFill>
                <a:effectLst/>
                <a:latin typeface="+mn-lt"/>
                <a:ea typeface="+mn-ea"/>
                <a:cs typeface="+mn-cs"/>
              </a:rPr>
              <a:t>The arguments and properties passed in are parsed and stored away for later use. The standard java system properties are initialized.</a:t>
            </a:r>
          </a:p>
          <a:p>
            <a:r>
              <a:rPr lang="en-US" sz="1200" b="0" i="0" kern="1200" dirty="0" smtClean="0">
                <a:solidFill>
                  <a:schemeClr val="tx1"/>
                </a:solidFill>
                <a:effectLst/>
                <a:latin typeface="+mn-lt"/>
                <a:ea typeface="+mn-ea"/>
                <a:cs typeface="+mn-cs"/>
              </a:rPr>
              <a:t>The OS modules are further created and initialized, based on the parsed arguments and properties, are initialized for synchronization, stack, memory, and </a:t>
            </a:r>
            <a:r>
              <a:rPr lang="en-US" sz="1200" b="0" i="0" kern="1200" dirty="0" err="1" smtClean="0">
                <a:solidFill>
                  <a:schemeClr val="tx1"/>
                </a:solidFill>
                <a:effectLst/>
                <a:latin typeface="+mn-lt"/>
                <a:ea typeface="+mn-ea"/>
                <a:cs typeface="+mn-cs"/>
              </a:rPr>
              <a:t>safepoint</a:t>
            </a:r>
            <a:r>
              <a:rPr lang="en-US" sz="1200" b="0" i="0" kern="1200" dirty="0" smtClean="0">
                <a:solidFill>
                  <a:schemeClr val="tx1"/>
                </a:solidFill>
                <a:effectLst/>
                <a:latin typeface="+mn-lt"/>
                <a:ea typeface="+mn-ea"/>
                <a:cs typeface="+mn-cs"/>
              </a:rPr>
              <a:t> pages. At this time other libraries such as </a:t>
            </a:r>
            <a:r>
              <a:rPr lang="en-US" sz="1200" b="0" i="0" kern="1200" dirty="0" err="1" smtClean="0">
                <a:solidFill>
                  <a:schemeClr val="tx1"/>
                </a:solidFill>
                <a:effectLst/>
                <a:latin typeface="+mn-lt"/>
                <a:ea typeface="+mn-ea"/>
                <a:cs typeface="+mn-cs"/>
              </a:rPr>
              <a:t>libzip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libhpi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libjava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libthread</a:t>
            </a:r>
            <a:r>
              <a:rPr lang="en-US" sz="1200" b="0" i="0" kern="1200" dirty="0" smtClean="0">
                <a:solidFill>
                  <a:schemeClr val="tx1"/>
                </a:solidFill>
                <a:effectLst/>
                <a:latin typeface="+mn-lt"/>
                <a:ea typeface="+mn-ea"/>
                <a:cs typeface="+mn-cs"/>
              </a:rPr>
              <a:t> are loaded, signal handlers are initialized and set, and the thread library is initialized.</a:t>
            </a:r>
          </a:p>
          <a:p>
            <a:r>
              <a:rPr lang="en-US" sz="1200" b="0" i="0" kern="1200" dirty="0" smtClean="0">
                <a:solidFill>
                  <a:schemeClr val="tx1"/>
                </a:solidFill>
                <a:effectLst/>
                <a:latin typeface="+mn-lt"/>
                <a:ea typeface="+mn-ea"/>
                <a:cs typeface="+mn-cs"/>
              </a:rPr>
              <a:t>The output stream logger is initialized. Any agent libraries (</a:t>
            </a:r>
            <a:r>
              <a:rPr lang="en-US" sz="1200" b="0" i="0" kern="1200" dirty="0" err="1" smtClean="0">
                <a:solidFill>
                  <a:schemeClr val="tx1"/>
                </a:solidFill>
                <a:effectLst/>
                <a:latin typeface="+mn-lt"/>
                <a:ea typeface="+mn-ea"/>
                <a:cs typeface="+mn-cs"/>
              </a:rPr>
              <a:t>hprof</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jdi</a:t>
            </a:r>
            <a:r>
              <a:rPr lang="en-US" sz="1200" b="0" i="0" kern="1200" dirty="0" smtClean="0">
                <a:solidFill>
                  <a:schemeClr val="tx1"/>
                </a:solidFill>
                <a:effectLst/>
                <a:latin typeface="+mn-lt"/>
                <a:ea typeface="+mn-ea"/>
                <a:cs typeface="+mn-cs"/>
              </a:rPr>
              <a:t>) required are initialized and started.</a:t>
            </a:r>
          </a:p>
          <a:p>
            <a:r>
              <a:rPr lang="en-US" sz="1200" b="0" i="0" kern="1200" dirty="0" smtClean="0">
                <a:solidFill>
                  <a:schemeClr val="tx1"/>
                </a:solidFill>
                <a:effectLst/>
                <a:latin typeface="+mn-lt"/>
                <a:ea typeface="+mn-ea"/>
                <a:cs typeface="+mn-cs"/>
              </a:rPr>
              <a:t>The thread states and the thread local storage (TLS), which holds several thread specific data required for the operation of threads, are initialized.</a:t>
            </a:r>
          </a:p>
          <a:p>
            <a:r>
              <a:rPr lang="en-US" sz="1200" b="0" i="0" kern="1200" dirty="0" smtClean="0">
                <a:solidFill>
                  <a:schemeClr val="tx1"/>
                </a:solidFill>
                <a:effectLst/>
                <a:latin typeface="+mn-lt"/>
                <a:ea typeface="+mn-ea"/>
                <a:cs typeface="+mn-cs"/>
              </a:rPr>
              <a:t>The global data is initialized as part of the I phase, such as event log, OS synchronization primitives, </a:t>
            </a:r>
            <a:r>
              <a:rPr lang="en-US" sz="1200" b="0" i="0" kern="1200" dirty="0" err="1" smtClean="0">
                <a:solidFill>
                  <a:schemeClr val="tx1"/>
                </a:solidFill>
                <a:effectLst/>
                <a:latin typeface="+mn-lt"/>
                <a:ea typeface="+mn-ea"/>
                <a:cs typeface="+mn-cs"/>
              </a:rPr>
              <a:t>perfMemory</a:t>
            </a:r>
            <a:r>
              <a:rPr lang="en-US" sz="1200" b="0" i="0" kern="1200" dirty="0" smtClean="0">
                <a:solidFill>
                  <a:schemeClr val="tx1"/>
                </a:solidFill>
                <a:effectLst/>
                <a:latin typeface="+mn-lt"/>
                <a:ea typeface="+mn-ea"/>
                <a:cs typeface="+mn-cs"/>
              </a:rPr>
              <a:t> (performance memory), </a:t>
            </a:r>
            <a:r>
              <a:rPr lang="en-US" sz="1200" b="0" i="0" kern="1200" dirty="0" err="1" smtClean="0">
                <a:solidFill>
                  <a:schemeClr val="tx1"/>
                </a:solidFill>
                <a:effectLst/>
                <a:latin typeface="+mn-lt"/>
                <a:ea typeface="+mn-ea"/>
                <a:cs typeface="+mn-cs"/>
              </a:rPr>
              <a:t>chunkPool</a:t>
            </a:r>
            <a:r>
              <a:rPr lang="en-US" sz="1200" b="0" i="0" kern="1200" dirty="0" smtClean="0">
                <a:solidFill>
                  <a:schemeClr val="tx1"/>
                </a:solidFill>
                <a:effectLst/>
                <a:latin typeface="+mn-lt"/>
                <a:ea typeface="+mn-ea"/>
                <a:cs typeface="+mn-cs"/>
              </a:rPr>
              <a:t> (memory allocator).</a:t>
            </a:r>
          </a:p>
          <a:p>
            <a:r>
              <a:rPr lang="en-US" sz="1200" b="0" i="0" kern="1200" dirty="0" smtClean="0">
                <a:solidFill>
                  <a:schemeClr val="tx1"/>
                </a:solidFill>
                <a:effectLst/>
                <a:latin typeface="+mn-lt"/>
                <a:ea typeface="+mn-ea"/>
                <a:cs typeface="+mn-cs"/>
              </a:rPr>
              <a:t>At this point, we can create Threads. The Java version of the main thread is created and attached to the current OS thread. However this thread will not be yet added to the known list of the Threads. The Java level synchronization is initialized and enabled.</a:t>
            </a:r>
          </a:p>
          <a:p>
            <a:r>
              <a:rPr lang="en-US" sz="1200" b="0" i="0" kern="1200" dirty="0" smtClean="0">
                <a:solidFill>
                  <a:schemeClr val="tx1"/>
                </a:solidFill>
                <a:effectLst/>
                <a:latin typeface="+mn-lt"/>
                <a:ea typeface="+mn-ea"/>
                <a:cs typeface="+mn-cs"/>
              </a:rPr>
              <a:t>The rest of the global modules are initialized such as </a:t>
            </a:r>
            <a:r>
              <a:rPr lang="en-US" sz="1200" b="0" i="0" kern="1200" dirty="0" err="1" smtClean="0">
                <a:solidFill>
                  <a:schemeClr val="tx1"/>
                </a:solidFill>
                <a:effectLst/>
                <a:latin typeface="+mn-lt"/>
                <a:ea typeface="+mn-ea"/>
                <a:cs typeface="+mn-cs"/>
              </a:rPr>
              <a:t>theBootClassLoader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CodeCache</a:t>
            </a:r>
            <a:r>
              <a:rPr lang="en-US" sz="1200" b="0" i="0" kern="1200" dirty="0" smtClean="0">
                <a:solidFill>
                  <a:schemeClr val="tx1"/>
                </a:solidFill>
                <a:effectLst/>
                <a:latin typeface="+mn-lt"/>
                <a:ea typeface="+mn-ea"/>
                <a:cs typeface="+mn-cs"/>
              </a:rPr>
              <a:t>, Interpreter, Compiler, JNI, </a:t>
            </a:r>
            <a:r>
              <a:rPr lang="en-US" sz="1200" b="0" i="0" kern="1200" dirty="0" err="1" smtClean="0">
                <a:solidFill>
                  <a:schemeClr val="tx1"/>
                </a:solidFill>
                <a:effectLst/>
                <a:latin typeface="+mn-lt"/>
                <a:ea typeface="+mn-ea"/>
                <a:cs typeface="+mn-cs"/>
              </a:rPr>
              <a:t>SystemDictionary</a:t>
            </a:r>
            <a:r>
              <a:rPr lang="en-US" sz="1200" b="0" i="0" kern="1200" dirty="0" smtClean="0">
                <a:solidFill>
                  <a:schemeClr val="tx1"/>
                </a:solidFill>
                <a:effectLst/>
                <a:latin typeface="+mn-lt"/>
                <a:ea typeface="+mn-ea"/>
                <a:cs typeface="+mn-cs"/>
              </a:rPr>
              <a:t>, and Universe. Noting that, we have reached our “point of no return”, </a:t>
            </a:r>
            <a:r>
              <a:rPr lang="en-US" sz="1200" b="0" i="0" kern="1200" dirty="0" err="1" smtClean="0">
                <a:solidFill>
                  <a:schemeClr val="tx1"/>
                </a:solidFill>
                <a:effectLst/>
                <a:latin typeface="+mn-lt"/>
                <a:ea typeface="+mn-ea"/>
                <a:cs typeface="+mn-cs"/>
              </a:rPr>
              <a:t>ie</a:t>
            </a:r>
            <a:r>
              <a:rPr lang="en-US" sz="1200" b="0" i="0" kern="1200" dirty="0" smtClean="0">
                <a:solidFill>
                  <a:schemeClr val="tx1"/>
                </a:solidFill>
                <a:effectLst/>
                <a:latin typeface="+mn-lt"/>
                <a:ea typeface="+mn-ea"/>
                <a:cs typeface="+mn-cs"/>
              </a:rPr>
              <a:t>. We can no longer create another VM in the same process address space.</a:t>
            </a:r>
          </a:p>
          <a:p>
            <a:r>
              <a:rPr lang="en-US" sz="1200" b="0" i="0" kern="1200" dirty="0" smtClean="0">
                <a:solidFill>
                  <a:schemeClr val="tx1"/>
                </a:solidFill>
                <a:effectLst/>
                <a:latin typeface="+mn-lt"/>
                <a:ea typeface="+mn-ea"/>
                <a:cs typeface="+mn-cs"/>
              </a:rPr>
              <a:t>The main thread is added to the list, by first locking the </a:t>
            </a:r>
            <a:r>
              <a:rPr lang="en-US" sz="1200" b="0" i="0" kern="1200" dirty="0" err="1" smtClean="0">
                <a:solidFill>
                  <a:schemeClr val="tx1"/>
                </a:solidFill>
                <a:effectLst/>
                <a:latin typeface="+mn-lt"/>
                <a:ea typeface="+mn-ea"/>
                <a:cs typeface="+mn-cs"/>
              </a:rPr>
              <a:t>Thread_Lock</a:t>
            </a:r>
            <a:r>
              <a:rPr lang="en-US" sz="1200" b="0" i="0" kern="1200" dirty="0" smtClean="0">
                <a:solidFill>
                  <a:schemeClr val="tx1"/>
                </a:solidFill>
                <a:effectLst/>
                <a:latin typeface="+mn-lt"/>
                <a:ea typeface="+mn-ea"/>
                <a:cs typeface="+mn-cs"/>
              </a:rPr>
              <a:t>. The Universe, a set of required global data structures, is sanity checked. The </a:t>
            </a:r>
            <a:r>
              <a:rPr lang="en-US" sz="1200" b="0" i="0" kern="1200" dirty="0" err="1" smtClean="0">
                <a:solidFill>
                  <a:schemeClr val="tx1"/>
                </a:solidFill>
                <a:effectLst/>
                <a:latin typeface="+mn-lt"/>
                <a:ea typeface="+mn-ea"/>
                <a:cs typeface="+mn-cs"/>
              </a:rPr>
              <a:t>VMThread</a:t>
            </a:r>
            <a:r>
              <a:rPr lang="en-US" sz="1200" b="0" i="0" kern="1200" dirty="0" smtClean="0">
                <a:solidFill>
                  <a:schemeClr val="tx1"/>
                </a:solidFill>
                <a:effectLst/>
                <a:latin typeface="+mn-lt"/>
                <a:ea typeface="+mn-ea"/>
                <a:cs typeface="+mn-cs"/>
              </a:rPr>
              <a:t>, which performs all the VM's critical functions, is created. At this point the appropriate JVMTI events are posted to notify the current state.</a:t>
            </a:r>
          </a:p>
          <a:p>
            <a:r>
              <a:rPr lang="en-US" sz="1200" b="0" i="0" kern="1200" dirty="0" smtClean="0">
                <a:solidFill>
                  <a:schemeClr val="tx1"/>
                </a:solidFill>
                <a:effectLst/>
                <a:latin typeface="+mn-lt"/>
                <a:ea typeface="+mn-ea"/>
                <a:cs typeface="+mn-cs"/>
              </a:rPr>
              <a:t>The following classes </a:t>
            </a:r>
            <a:r>
              <a:rPr lang="en-US" sz="1200" b="0" i="0" kern="1200" dirty="0" err="1" smtClean="0">
                <a:solidFill>
                  <a:schemeClr val="tx1"/>
                </a:solidFill>
                <a:effectLst/>
                <a:latin typeface="+mn-lt"/>
                <a:ea typeface="+mn-ea"/>
                <a:cs typeface="+mn-cs"/>
              </a:rPr>
              <a:t>java.lang.String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java.lang.System,java.lang.Thread</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java.lang.ThreadGroup,java.lang.reflect.Method</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java.lang.ref.Finalizer,java.lang.Class</a:t>
            </a:r>
            <a:r>
              <a:rPr lang="en-US" sz="1200" b="0" i="0" kern="1200" dirty="0" smtClean="0">
                <a:solidFill>
                  <a:schemeClr val="tx1"/>
                </a:solidFill>
                <a:effectLst/>
                <a:latin typeface="+mn-lt"/>
                <a:ea typeface="+mn-ea"/>
                <a:cs typeface="+mn-cs"/>
              </a:rPr>
              <a:t>, and the rest of the System classes, are loaded and initialized. At this point, the VM is initialized and operational, but not yet fully functional.</a:t>
            </a:r>
          </a:p>
          <a:p>
            <a:r>
              <a:rPr lang="en-US" sz="1200" b="0" i="0" kern="1200" dirty="0" smtClean="0">
                <a:solidFill>
                  <a:schemeClr val="tx1"/>
                </a:solidFill>
                <a:effectLst/>
                <a:latin typeface="+mn-lt"/>
                <a:ea typeface="+mn-ea"/>
                <a:cs typeface="+mn-cs"/>
              </a:rPr>
              <a:t>The Signal Handler thread is started, the compilers are initialized and the </a:t>
            </a:r>
            <a:r>
              <a:rPr lang="en-US" sz="1200" b="0" i="0" kern="1200" dirty="0" err="1" smtClean="0">
                <a:solidFill>
                  <a:schemeClr val="tx1"/>
                </a:solidFill>
                <a:effectLst/>
                <a:latin typeface="+mn-lt"/>
                <a:ea typeface="+mn-ea"/>
                <a:cs typeface="+mn-cs"/>
              </a:rPr>
              <a:t>CompileBroker</a:t>
            </a:r>
            <a:r>
              <a:rPr lang="en-US" sz="1200" b="0" i="0" kern="1200" dirty="0" smtClean="0">
                <a:solidFill>
                  <a:schemeClr val="tx1"/>
                </a:solidFill>
                <a:effectLst/>
                <a:latin typeface="+mn-lt"/>
                <a:ea typeface="+mn-ea"/>
                <a:cs typeface="+mn-cs"/>
              </a:rPr>
              <a:t> thread is started. The other helper threads </a:t>
            </a:r>
            <a:r>
              <a:rPr lang="en-US" sz="1200" b="0" i="0" kern="1200" dirty="0" err="1" smtClean="0">
                <a:solidFill>
                  <a:schemeClr val="tx1"/>
                </a:solidFill>
                <a:effectLst/>
                <a:latin typeface="+mn-lt"/>
                <a:ea typeface="+mn-ea"/>
                <a:cs typeface="+mn-cs"/>
              </a:rPr>
              <a:t>StatSampler</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WatcherThreads</a:t>
            </a:r>
            <a:r>
              <a:rPr lang="en-US" sz="1200" b="0" i="0" kern="1200" dirty="0" smtClean="0">
                <a:solidFill>
                  <a:schemeClr val="tx1"/>
                </a:solidFill>
                <a:effectLst/>
                <a:latin typeface="+mn-lt"/>
                <a:ea typeface="+mn-ea"/>
                <a:cs typeface="+mn-cs"/>
              </a:rPr>
              <a:t> are started, at this time the VM is fully functional, the </a:t>
            </a:r>
            <a:r>
              <a:rPr lang="en-US" sz="1200" b="0" i="0" kern="1200" dirty="0" err="1" smtClean="0">
                <a:solidFill>
                  <a:schemeClr val="tx1"/>
                </a:solidFill>
                <a:effectLst/>
                <a:latin typeface="+mn-lt"/>
                <a:ea typeface="+mn-ea"/>
                <a:cs typeface="+mn-cs"/>
              </a:rPr>
              <a:t>JNIEnv</a:t>
            </a:r>
            <a:r>
              <a:rPr lang="en-US" sz="1200" b="0" i="0" kern="1200" dirty="0" smtClean="0">
                <a:solidFill>
                  <a:schemeClr val="tx1"/>
                </a:solidFill>
                <a:effectLst/>
                <a:latin typeface="+mn-lt"/>
                <a:ea typeface="+mn-ea"/>
                <a:cs typeface="+mn-cs"/>
              </a:rPr>
              <a:t> is populated and returned to the caller, and the VM is ready to service new JNI requests.</a:t>
            </a:r>
          </a:p>
          <a:p>
            <a:endParaRPr lang="en-US" dirty="0" smtClean="0">
              <a:effectLst/>
            </a:endParaRPr>
          </a:p>
        </p:txBody>
      </p:sp>
      <p:sp>
        <p:nvSpPr>
          <p:cNvPr id="4" name="Slide Number Placeholder 3"/>
          <p:cNvSpPr>
            <a:spLocks noGrp="1"/>
          </p:cNvSpPr>
          <p:nvPr>
            <p:ph type="sldNum" sz="quarter" idx="10"/>
          </p:nvPr>
        </p:nvSpPr>
        <p:spPr/>
        <p:txBody>
          <a:bodyPr/>
          <a:lstStyle/>
          <a:p>
            <a:fld id="{C5B12D8D-82E1-4056-994F-5DEAF36724DA}" type="slidenum">
              <a:rPr lang="bg-BG" smtClean="0"/>
              <a:t>48</a:t>
            </a:fld>
            <a:endParaRPr lang="bg-BG"/>
          </a:p>
        </p:txBody>
      </p:sp>
    </p:spTree>
    <p:extLst>
      <p:ext uri="{BB962C8B-B14F-4D97-AF65-F5344CB8AC3E}">
        <p14:creationId xmlns:p14="http://schemas.microsoft.com/office/powerpoint/2010/main" val="30655387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DestroyJavaVM</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method can be called from the launcher to tear down the VM, it can also be called by the VM itself when a very serious error occurs.</a:t>
            </a:r>
          </a:p>
          <a:p>
            <a:r>
              <a:rPr lang="en-US" sz="1200" b="0" i="0" kern="1200" dirty="0" smtClean="0">
                <a:solidFill>
                  <a:schemeClr val="tx1"/>
                </a:solidFill>
                <a:effectLst/>
                <a:latin typeface="+mn-lt"/>
                <a:ea typeface="+mn-ea"/>
                <a:cs typeface="+mn-cs"/>
              </a:rPr>
              <a:t>The tear down of the VM takes the following steps:</a:t>
            </a:r>
          </a:p>
          <a:p>
            <a:r>
              <a:rPr lang="en-US" sz="1200" b="0" i="0" kern="1200" dirty="0" smtClean="0">
                <a:solidFill>
                  <a:schemeClr val="tx1"/>
                </a:solidFill>
                <a:effectLst/>
                <a:latin typeface="+mn-lt"/>
                <a:ea typeface="+mn-ea"/>
                <a:cs typeface="+mn-cs"/>
              </a:rPr>
              <a:t>Wait until we are the last non-daemon thread to execute, noting that the VM is still functional.</a:t>
            </a:r>
          </a:p>
          <a:p>
            <a:r>
              <a:rPr lang="en-US" sz="1200" b="0" i="0" kern="1200" dirty="0" smtClean="0">
                <a:solidFill>
                  <a:schemeClr val="tx1"/>
                </a:solidFill>
                <a:effectLst/>
                <a:latin typeface="+mn-lt"/>
                <a:ea typeface="+mn-ea"/>
                <a:cs typeface="+mn-cs"/>
              </a:rPr>
              <a:t>Call </a:t>
            </a:r>
            <a:r>
              <a:rPr lang="en-US" sz="1200" b="0" i="0" kern="1200" dirty="0" err="1" smtClean="0">
                <a:solidFill>
                  <a:schemeClr val="tx1"/>
                </a:solidFill>
                <a:effectLst/>
                <a:latin typeface="+mn-lt"/>
                <a:ea typeface="+mn-ea"/>
                <a:cs typeface="+mn-cs"/>
              </a:rPr>
              <a:t>java.lang.Shutdown.shutdown</a:t>
            </a:r>
            <a:r>
              <a:rPr lang="en-US" sz="1200" b="0" i="0" kern="1200" dirty="0" smtClean="0">
                <a:solidFill>
                  <a:schemeClr val="tx1"/>
                </a:solidFill>
                <a:effectLst/>
                <a:latin typeface="+mn-lt"/>
                <a:ea typeface="+mn-ea"/>
                <a:cs typeface="+mn-cs"/>
              </a:rPr>
              <a:t>(), which will invoke Java level shutdown hooks, run </a:t>
            </a:r>
            <a:r>
              <a:rPr lang="en-US" sz="1200" b="0" i="0" kern="1200" dirty="0" err="1" smtClean="0">
                <a:solidFill>
                  <a:schemeClr val="tx1"/>
                </a:solidFill>
                <a:effectLst/>
                <a:latin typeface="+mn-lt"/>
                <a:ea typeface="+mn-ea"/>
                <a:cs typeface="+mn-cs"/>
              </a:rPr>
              <a:t>finalizers</a:t>
            </a:r>
            <a:r>
              <a:rPr lang="en-US" sz="1200" b="0" i="0" kern="1200" dirty="0" smtClean="0">
                <a:solidFill>
                  <a:schemeClr val="tx1"/>
                </a:solidFill>
                <a:effectLst/>
                <a:latin typeface="+mn-lt"/>
                <a:ea typeface="+mn-ea"/>
                <a:cs typeface="+mn-cs"/>
              </a:rPr>
              <a:t> if finalization-on-exit.</a:t>
            </a:r>
          </a:p>
          <a:p>
            <a:r>
              <a:rPr lang="en-US" sz="1200" b="0" i="0" kern="1200" dirty="0" smtClean="0">
                <a:solidFill>
                  <a:schemeClr val="tx1"/>
                </a:solidFill>
                <a:effectLst/>
                <a:latin typeface="+mn-lt"/>
                <a:ea typeface="+mn-ea"/>
                <a:cs typeface="+mn-cs"/>
              </a:rPr>
              <a:t>Call </a:t>
            </a:r>
            <a:r>
              <a:rPr lang="en-US" sz="1200" b="0" i="0" kern="1200" dirty="0" err="1" smtClean="0">
                <a:solidFill>
                  <a:schemeClr val="tx1"/>
                </a:solidFill>
                <a:effectLst/>
                <a:latin typeface="+mn-lt"/>
                <a:ea typeface="+mn-ea"/>
                <a:cs typeface="+mn-cs"/>
              </a:rPr>
              <a:t>before_exit</a:t>
            </a:r>
            <a:r>
              <a:rPr lang="en-US" sz="1200" b="0" i="0" kern="1200" dirty="0" smtClean="0">
                <a:solidFill>
                  <a:schemeClr val="tx1"/>
                </a:solidFill>
                <a:effectLst/>
                <a:latin typeface="+mn-lt"/>
                <a:ea typeface="+mn-ea"/>
                <a:cs typeface="+mn-cs"/>
              </a:rPr>
              <a:t>(), prepare for VM exit run VM level shutdown hooks (they are registered through </a:t>
            </a:r>
            <a:r>
              <a:rPr lang="en-US" sz="1200" b="0" i="0" kern="1200" dirty="0" err="1" smtClean="0">
                <a:solidFill>
                  <a:schemeClr val="tx1"/>
                </a:solidFill>
                <a:effectLst/>
                <a:latin typeface="+mn-lt"/>
                <a:ea typeface="+mn-ea"/>
                <a:cs typeface="+mn-cs"/>
              </a:rPr>
              <a:t>JVM_OnExit</a:t>
            </a:r>
            <a:r>
              <a:rPr lang="en-US" sz="1200" b="0" i="0" kern="1200" dirty="0" smtClean="0">
                <a:solidFill>
                  <a:schemeClr val="tx1"/>
                </a:solidFill>
                <a:effectLst/>
                <a:latin typeface="+mn-lt"/>
                <a:ea typeface="+mn-ea"/>
                <a:cs typeface="+mn-cs"/>
              </a:rPr>
              <a:t>()), stop the </a:t>
            </a:r>
            <a:r>
              <a:rPr lang="en-US" sz="1200" b="0" i="0" kern="1200" dirty="0" err="1" smtClean="0">
                <a:solidFill>
                  <a:schemeClr val="tx1"/>
                </a:solidFill>
                <a:effectLst/>
                <a:latin typeface="+mn-lt"/>
                <a:ea typeface="+mn-ea"/>
                <a:cs typeface="+mn-cs"/>
              </a:rPr>
              <a:t>Profiler,StatSampler</a:t>
            </a:r>
            <a:r>
              <a:rPr lang="en-US" sz="1200" b="0" i="0" kern="1200" dirty="0" smtClean="0">
                <a:solidFill>
                  <a:schemeClr val="tx1"/>
                </a:solidFill>
                <a:effectLst/>
                <a:latin typeface="+mn-lt"/>
                <a:ea typeface="+mn-ea"/>
                <a:cs typeface="+mn-cs"/>
              </a:rPr>
              <a:t>, Watcher and GC threads. Post the status events to JVMTI/PI, disable JVMPI, and stop the Signal thread.</a:t>
            </a:r>
          </a:p>
          <a:p>
            <a:r>
              <a:rPr lang="en-US" sz="1200" b="0" i="0" kern="1200" dirty="0" smtClean="0">
                <a:solidFill>
                  <a:schemeClr val="tx1"/>
                </a:solidFill>
                <a:effectLst/>
                <a:latin typeface="+mn-lt"/>
                <a:ea typeface="+mn-ea"/>
                <a:cs typeface="+mn-cs"/>
              </a:rPr>
              <a:t>Call </a:t>
            </a:r>
            <a:r>
              <a:rPr lang="en-US" sz="1200" b="0" i="0" kern="1200" dirty="0" err="1" smtClean="0">
                <a:solidFill>
                  <a:schemeClr val="tx1"/>
                </a:solidFill>
                <a:effectLst/>
                <a:latin typeface="+mn-lt"/>
                <a:ea typeface="+mn-ea"/>
                <a:cs typeface="+mn-cs"/>
              </a:rPr>
              <a:t>JavaThread</a:t>
            </a:r>
            <a:r>
              <a:rPr lang="en-US" sz="1200" b="0" i="0" kern="1200" dirty="0" smtClean="0">
                <a:solidFill>
                  <a:schemeClr val="tx1"/>
                </a:solidFill>
                <a:effectLst/>
                <a:latin typeface="+mn-lt"/>
                <a:ea typeface="+mn-ea"/>
                <a:cs typeface="+mn-cs"/>
              </a:rPr>
              <a:t>::exit(), to release JNI handle blocks, remove stack guard pages, and remove this thread from Threads list. From this point on we cannot execute any more Java code.</a:t>
            </a:r>
          </a:p>
          <a:p>
            <a:r>
              <a:rPr lang="en-US" sz="1200" b="0" i="0" kern="1200" dirty="0" smtClean="0">
                <a:solidFill>
                  <a:schemeClr val="tx1"/>
                </a:solidFill>
                <a:effectLst/>
                <a:latin typeface="+mn-lt"/>
                <a:ea typeface="+mn-ea"/>
                <a:cs typeface="+mn-cs"/>
              </a:rPr>
              <a:t>Stop VM thread, it will bring the remaining VM to a </a:t>
            </a:r>
            <a:r>
              <a:rPr lang="en-US" sz="1200" b="0" i="0" kern="1200" dirty="0" err="1" smtClean="0">
                <a:solidFill>
                  <a:schemeClr val="tx1"/>
                </a:solidFill>
                <a:effectLst/>
                <a:latin typeface="+mn-lt"/>
                <a:ea typeface="+mn-ea"/>
                <a:cs typeface="+mn-cs"/>
              </a:rPr>
              <a:t>safepoint</a:t>
            </a:r>
            <a:r>
              <a:rPr lang="en-US" sz="1200" b="0" i="0" kern="1200" dirty="0" smtClean="0">
                <a:solidFill>
                  <a:schemeClr val="tx1"/>
                </a:solidFill>
                <a:effectLst/>
                <a:latin typeface="+mn-lt"/>
                <a:ea typeface="+mn-ea"/>
                <a:cs typeface="+mn-cs"/>
              </a:rPr>
              <a:t> and stop the compiler threads. At a </a:t>
            </a:r>
            <a:r>
              <a:rPr lang="en-US" sz="1200" b="0" i="0" kern="1200" dirty="0" err="1" smtClean="0">
                <a:solidFill>
                  <a:schemeClr val="tx1"/>
                </a:solidFill>
                <a:effectLst/>
                <a:latin typeface="+mn-lt"/>
                <a:ea typeface="+mn-ea"/>
                <a:cs typeface="+mn-cs"/>
              </a:rPr>
              <a:t>safepoint</a:t>
            </a:r>
            <a:r>
              <a:rPr lang="en-US" sz="1200" b="0" i="0" kern="1200" dirty="0" smtClean="0">
                <a:solidFill>
                  <a:schemeClr val="tx1"/>
                </a:solidFill>
                <a:effectLst/>
                <a:latin typeface="+mn-lt"/>
                <a:ea typeface="+mn-ea"/>
                <a:cs typeface="+mn-cs"/>
              </a:rPr>
              <a:t>, care should that we should not use anything that could get blocked by a </a:t>
            </a:r>
            <a:r>
              <a:rPr lang="en-US" sz="1200" b="0" i="0" kern="1200" dirty="0" err="1" smtClean="0">
                <a:solidFill>
                  <a:schemeClr val="tx1"/>
                </a:solidFill>
                <a:effectLst/>
                <a:latin typeface="+mn-lt"/>
                <a:ea typeface="+mn-ea"/>
                <a:cs typeface="+mn-cs"/>
              </a:rPr>
              <a:t>Safepoint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Disable tracing at JNI/JVM/JVMPI barriers.</a:t>
            </a:r>
          </a:p>
          <a:p>
            <a:r>
              <a:rPr lang="en-US" sz="1200" b="0" i="0" kern="1200" dirty="0" smtClean="0">
                <a:solidFill>
                  <a:schemeClr val="tx1"/>
                </a:solidFill>
                <a:effectLst/>
                <a:latin typeface="+mn-lt"/>
                <a:ea typeface="+mn-ea"/>
                <a:cs typeface="+mn-cs"/>
              </a:rPr>
              <a:t>Set _</a:t>
            </a:r>
            <a:r>
              <a:rPr lang="en-US" sz="1200" b="0" i="0" kern="1200" dirty="0" err="1" smtClean="0">
                <a:solidFill>
                  <a:schemeClr val="tx1"/>
                </a:solidFill>
                <a:effectLst/>
                <a:latin typeface="+mn-lt"/>
                <a:ea typeface="+mn-ea"/>
                <a:cs typeface="+mn-cs"/>
              </a:rPr>
              <a:t>vm_exited</a:t>
            </a:r>
            <a:r>
              <a:rPr lang="en-US" sz="1200" b="0" i="0" kern="1200" dirty="0" smtClean="0">
                <a:solidFill>
                  <a:schemeClr val="tx1"/>
                </a:solidFill>
                <a:effectLst/>
                <a:latin typeface="+mn-lt"/>
                <a:ea typeface="+mn-ea"/>
                <a:cs typeface="+mn-cs"/>
              </a:rPr>
              <a:t> flag for threads that are still running native code.</a:t>
            </a:r>
          </a:p>
          <a:p>
            <a:r>
              <a:rPr lang="en-US" sz="1200" b="0" i="0" kern="1200" dirty="0" smtClean="0">
                <a:solidFill>
                  <a:schemeClr val="tx1"/>
                </a:solidFill>
                <a:effectLst/>
                <a:latin typeface="+mn-lt"/>
                <a:ea typeface="+mn-ea"/>
                <a:cs typeface="+mn-cs"/>
              </a:rPr>
              <a:t>Delete this thread.</a:t>
            </a:r>
          </a:p>
          <a:p>
            <a:r>
              <a:rPr lang="en-US" sz="1200" b="0" i="0" kern="1200" dirty="0" smtClean="0">
                <a:solidFill>
                  <a:schemeClr val="tx1"/>
                </a:solidFill>
                <a:effectLst/>
                <a:latin typeface="+mn-lt"/>
                <a:ea typeface="+mn-ea"/>
                <a:cs typeface="+mn-cs"/>
              </a:rPr>
              <a:t>Call </a:t>
            </a:r>
            <a:r>
              <a:rPr lang="en-US" sz="1200" b="0" i="0" kern="1200" dirty="0" err="1" smtClean="0">
                <a:solidFill>
                  <a:schemeClr val="tx1"/>
                </a:solidFill>
                <a:effectLst/>
                <a:latin typeface="+mn-lt"/>
                <a:ea typeface="+mn-ea"/>
                <a:cs typeface="+mn-cs"/>
              </a:rPr>
              <a:t>exit_globals</a:t>
            </a:r>
            <a:r>
              <a:rPr lang="en-US" sz="1200" b="0" i="0" kern="1200" dirty="0" smtClean="0">
                <a:solidFill>
                  <a:schemeClr val="tx1"/>
                </a:solidFill>
                <a:effectLst/>
                <a:latin typeface="+mn-lt"/>
                <a:ea typeface="+mn-ea"/>
                <a:cs typeface="+mn-cs"/>
              </a:rPr>
              <a:t>(), which deletes IO and </a:t>
            </a:r>
            <a:r>
              <a:rPr lang="en-US" sz="1200" b="0" i="0" kern="1200" dirty="0" err="1" smtClean="0">
                <a:solidFill>
                  <a:schemeClr val="tx1"/>
                </a:solidFill>
                <a:effectLst/>
                <a:latin typeface="+mn-lt"/>
                <a:ea typeface="+mn-ea"/>
                <a:cs typeface="+mn-cs"/>
              </a:rPr>
              <a:t>PerfMemoryresources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Return to caller.</a:t>
            </a:r>
          </a:p>
          <a:p>
            <a:endParaRPr lang="en-US" dirty="0" smtClean="0">
              <a:effectLst/>
            </a:endParaRPr>
          </a:p>
        </p:txBody>
      </p:sp>
      <p:sp>
        <p:nvSpPr>
          <p:cNvPr id="4" name="Slide Number Placeholder 3"/>
          <p:cNvSpPr>
            <a:spLocks noGrp="1"/>
          </p:cNvSpPr>
          <p:nvPr>
            <p:ph type="sldNum" sz="quarter" idx="10"/>
          </p:nvPr>
        </p:nvSpPr>
        <p:spPr/>
        <p:txBody>
          <a:bodyPr/>
          <a:lstStyle/>
          <a:p>
            <a:fld id="{C5B12D8D-82E1-4056-994F-5DEAF36724DA}" type="slidenum">
              <a:rPr lang="bg-BG" smtClean="0"/>
              <a:t>49</a:t>
            </a:fld>
            <a:endParaRPr lang="bg-BG"/>
          </a:p>
        </p:txBody>
      </p:sp>
    </p:spTree>
    <p:extLst>
      <p:ext uri="{BB962C8B-B14F-4D97-AF65-F5344CB8AC3E}">
        <p14:creationId xmlns:p14="http://schemas.microsoft.com/office/powerpoint/2010/main" val="30655387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COMPILER: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Official API:</a:t>
            </a:r>
            <a:endParaRPr lang="en-US" sz="1200" b="0" i="0" u="none" strike="noStrike" kern="1200" dirty="0" smtClean="0">
              <a:solidFill>
                <a:schemeClr val="tx1"/>
              </a:solidFill>
              <a:effectLst/>
              <a:latin typeface="+mn-lt"/>
              <a:ea typeface="+mn-ea"/>
              <a:cs typeface="+mn-cs"/>
            </a:endParaRPr>
          </a:p>
          <a:p>
            <a:r>
              <a:rPr lang="en-US" sz="1200" b="1" i="0" u="none" strike="noStrike" kern="1200" dirty="0" err="1" smtClean="0">
                <a:solidFill>
                  <a:schemeClr val="tx1"/>
                </a:solidFill>
                <a:effectLst/>
                <a:latin typeface="+mn-lt"/>
                <a:ea typeface="+mn-ea"/>
                <a:cs typeface="+mn-cs"/>
              </a:rPr>
              <a:t>javax.annotation.processing</a:t>
            </a:r>
            <a:r>
              <a:rPr lang="en-US" sz="1200" b="0" i="0" u="none" strike="noStrike" kern="120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Facilities for declaring annotation processors and for allowing annotation processors to communicate with an annotation processing tool environment</a:t>
            </a:r>
          </a:p>
          <a:p>
            <a:endParaRPr lang="en-US" sz="1200" b="0" i="0" u="none" strike="noStrike" kern="1200" dirty="0" smtClean="0">
              <a:solidFill>
                <a:schemeClr val="tx1"/>
              </a:solidFill>
              <a:effectLst/>
              <a:latin typeface="+mn-lt"/>
              <a:ea typeface="+mn-ea"/>
              <a:cs typeface="+mn-cs"/>
            </a:endParaRPr>
          </a:p>
          <a:p>
            <a:r>
              <a:rPr lang="en-US" sz="1200" b="1" i="0" u="none" strike="noStrike" kern="1200" dirty="0" err="1" smtClean="0">
                <a:solidFill>
                  <a:schemeClr val="tx1"/>
                </a:solidFill>
                <a:effectLst/>
                <a:latin typeface="+mn-lt"/>
                <a:ea typeface="+mn-ea"/>
                <a:cs typeface="+mn-cs"/>
              </a:rPr>
              <a:t>javax.lang.model</a:t>
            </a:r>
            <a:r>
              <a:rPr lang="en-US" sz="1200" b="1" i="0" u="none" strike="noStrike"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(including </a:t>
            </a:r>
            <a:r>
              <a:rPr lang="en-US" sz="1200" b="0" i="0" u="none" strike="noStrike" kern="1200" dirty="0" err="1" smtClean="0">
                <a:solidFill>
                  <a:schemeClr val="tx1"/>
                </a:solidFill>
                <a:effectLst/>
                <a:latin typeface="+mn-lt"/>
                <a:ea typeface="+mn-ea"/>
                <a:cs typeface="+mn-cs"/>
              </a:rPr>
              <a:t>subpackages</a:t>
            </a:r>
            <a:r>
              <a:rPr lang="en-US" sz="1200" b="0" i="0" u="none" strike="noStrike" kern="1200" dirty="0" smtClean="0">
                <a:solidFill>
                  <a:schemeClr val="tx1"/>
                </a:solidFill>
                <a:effectLst/>
                <a:latin typeface="+mn-lt"/>
                <a:ea typeface="+mn-ea"/>
                <a:cs typeface="+mn-cs"/>
              </a:rPr>
              <a:t>)</a:t>
            </a:r>
            <a:r>
              <a:rPr lang="en-US" sz="1200" b="1" i="0" u="none" strike="noStrike" kern="1200" dirty="0" smtClean="0">
                <a:solidFill>
                  <a:schemeClr val="tx1"/>
                </a:solidFill>
                <a:effectLst/>
                <a:latin typeface="+mn-lt"/>
                <a:ea typeface="+mn-ea"/>
                <a:cs typeface="+mn-cs"/>
              </a:rPr>
              <a:t> - </a:t>
            </a:r>
            <a:r>
              <a:rPr lang="en-US" sz="1200" b="0" i="0" u="none" strike="noStrike" kern="1200" dirty="0" smtClean="0">
                <a:solidFill>
                  <a:schemeClr val="tx1"/>
                </a:solidFill>
                <a:effectLst/>
                <a:latin typeface="+mn-lt"/>
                <a:ea typeface="+mn-ea"/>
                <a:cs typeface="+mn-cs"/>
              </a:rPr>
              <a:t>c</a:t>
            </a:r>
            <a:r>
              <a:rPr lang="en-US" sz="1200" b="0" i="0" kern="1200" dirty="0" smtClean="0">
                <a:solidFill>
                  <a:schemeClr val="tx1"/>
                </a:solidFill>
                <a:effectLst/>
                <a:latin typeface="+mn-lt"/>
                <a:ea typeface="+mn-ea"/>
                <a:cs typeface="+mn-cs"/>
              </a:rPr>
              <a:t>lasses and hierarchies of packages used to model the Java programming language</a:t>
            </a:r>
          </a:p>
          <a:p>
            <a:endParaRPr lang="en-US" sz="1200" b="0" i="0" kern="1200" dirty="0" smtClean="0">
              <a:solidFill>
                <a:schemeClr val="tx1"/>
              </a:solidFill>
              <a:effectLst/>
              <a:latin typeface="+mn-lt"/>
              <a:ea typeface="+mn-ea"/>
              <a:cs typeface="+mn-cs"/>
            </a:endParaRPr>
          </a:p>
          <a:p>
            <a:r>
              <a:rPr lang="en-US" sz="1200" b="1" i="0" u="none" strike="noStrike" kern="1200" dirty="0" err="1" smtClean="0">
                <a:solidFill>
                  <a:schemeClr val="tx1"/>
                </a:solidFill>
                <a:effectLst/>
                <a:latin typeface="+mn-lt"/>
                <a:ea typeface="+mn-ea"/>
                <a:cs typeface="+mn-cs"/>
              </a:rPr>
              <a:t>javax.tools</a:t>
            </a:r>
            <a:r>
              <a:rPr lang="en-US" sz="1200" b="1" i="0" u="none" strike="noStrike" kern="1200" dirty="0" smtClean="0">
                <a:solidFill>
                  <a:schemeClr val="tx1"/>
                </a:solidFill>
                <a:effectLst/>
                <a:latin typeface="+mn-lt"/>
                <a:ea typeface="+mn-ea"/>
                <a:cs typeface="+mn-cs"/>
              </a:rPr>
              <a:t> - </a:t>
            </a:r>
            <a:r>
              <a:rPr lang="en-US" sz="1200" b="0" i="0" u="none" strike="noStrike" kern="1200" dirty="0" smtClean="0">
                <a:solidFill>
                  <a:schemeClr val="tx1"/>
                </a:solidFill>
                <a:effectLst/>
                <a:latin typeface="+mn-lt"/>
                <a:ea typeface="+mn-ea"/>
                <a:cs typeface="+mn-cs"/>
              </a:rPr>
              <a:t>p</a:t>
            </a:r>
            <a:r>
              <a:rPr lang="en-US" sz="1200" b="0" i="0" kern="1200" dirty="0" smtClean="0">
                <a:solidFill>
                  <a:schemeClr val="tx1"/>
                </a:solidFill>
                <a:effectLst/>
                <a:latin typeface="+mn-lt"/>
                <a:ea typeface="+mn-ea"/>
                <a:cs typeface="+mn-cs"/>
              </a:rPr>
              <a:t>rovides interfaces for tools which can be invoked from a program, for example, compilers</a:t>
            </a:r>
          </a:p>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Supported API:</a:t>
            </a:r>
          </a:p>
          <a:p>
            <a:r>
              <a:rPr lang="en-US" sz="1200" b="1" i="0" u="none" strike="noStrike" kern="1200" dirty="0" err="1" smtClean="0">
                <a:solidFill>
                  <a:schemeClr val="tx1"/>
                </a:solidFill>
                <a:effectLst/>
                <a:latin typeface="+mn-lt"/>
                <a:ea typeface="+mn-ea"/>
                <a:cs typeface="+mn-cs"/>
              </a:rPr>
              <a:t>com.sun.source</a:t>
            </a:r>
            <a:r>
              <a:rPr lang="en-US" sz="1200" b="1"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(including </a:t>
            </a:r>
            <a:r>
              <a:rPr lang="en-US" sz="1200" b="0" i="0" u="none" strike="noStrike" kern="1200" dirty="0" err="1" smtClean="0">
                <a:solidFill>
                  <a:schemeClr val="tx1"/>
                </a:solidFill>
                <a:effectLst/>
                <a:latin typeface="+mn-lt"/>
                <a:ea typeface="+mn-ea"/>
                <a:cs typeface="+mn-cs"/>
              </a:rPr>
              <a:t>subpackages</a:t>
            </a:r>
            <a:r>
              <a:rPr lang="en-US" sz="1200" b="0" i="0" u="none" strike="noStrike" kern="1200" dirty="0" smtClean="0">
                <a:solidFill>
                  <a:schemeClr val="tx1"/>
                </a:solidFill>
                <a:effectLst/>
                <a:latin typeface="+mn-lt"/>
                <a:ea typeface="+mn-ea"/>
                <a:cs typeface="+mn-cs"/>
              </a:rPr>
              <a:t>) - r</a:t>
            </a:r>
            <a:r>
              <a:rPr lang="en-US" sz="1200" b="0" i="0" kern="1200" dirty="0" smtClean="0">
                <a:solidFill>
                  <a:schemeClr val="tx1"/>
                </a:solidFill>
                <a:effectLst/>
                <a:latin typeface="+mn-lt"/>
                <a:ea typeface="+mn-ea"/>
                <a:cs typeface="+mn-cs"/>
              </a:rPr>
              <a:t>epresentation of the compiler syntax trees</a:t>
            </a:r>
          </a:p>
          <a:p>
            <a:endParaRPr lang="en-US" sz="1200" b="0" i="0"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com.sun.tools.javac</a:t>
            </a:r>
            <a:r>
              <a:rPr lang="en-US" sz="1200" b="0" i="0" kern="1200" dirty="0" smtClean="0">
                <a:solidFill>
                  <a:schemeClr val="tx1"/>
                </a:solidFill>
                <a:effectLst/>
                <a:latin typeface="+mn-lt"/>
                <a:ea typeface="+mn-ea"/>
                <a:cs typeface="+mn-cs"/>
              </a:rPr>
              <a:t> - the </a:t>
            </a:r>
            <a:r>
              <a:rPr lang="en-US" sz="1200" b="0" i="0" kern="1200" dirty="0" err="1" smtClean="0">
                <a:solidFill>
                  <a:schemeClr val="tx1"/>
                </a:solidFill>
                <a:effectLst/>
                <a:latin typeface="+mn-lt"/>
                <a:ea typeface="+mn-ea"/>
                <a:cs typeface="+mn-cs"/>
              </a:rPr>
              <a:t>javac</a:t>
            </a:r>
            <a:r>
              <a:rPr lang="en-US" sz="1200" b="0" i="0" kern="1200" dirty="0" smtClean="0">
                <a:solidFill>
                  <a:schemeClr val="tx1"/>
                </a:solidFill>
                <a:effectLst/>
                <a:latin typeface="+mn-lt"/>
                <a:ea typeface="+mn-ea"/>
                <a:cs typeface="+mn-cs"/>
              </a:rPr>
              <a:t> main program and command-line entry point provides supported API for very simple invocation of the compiler</a:t>
            </a:r>
          </a:p>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Internal API and implementation classes:</a:t>
            </a:r>
          </a:p>
          <a:p>
            <a:r>
              <a:rPr lang="en-US" sz="1200" b="1" i="0" kern="1200" dirty="0" err="1" smtClean="0">
                <a:solidFill>
                  <a:schemeClr val="tx1"/>
                </a:solidFill>
                <a:effectLst/>
                <a:latin typeface="+mn-lt"/>
                <a:ea typeface="+mn-ea"/>
                <a:cs typeface="+mn-cs"/>
              </a:rPr>
              <a:t>com.sun.tools.javac.api</a:t>
            </a:r>
            <a:r>
              <a:rPr lang="en-US" sz="1200" b="0" i="0" kern="1200" dirty="0" smtClean="0">
                <a:solidFill>
                  <a:schemeClr val="tx1"/>
                </a:solidFill>
                <a:effectLst/>
                <a:latin typeface="+mn-lt"/>
                <a:ea typeface="+mn-ea"/>
                <a:cs typeface="+mn-cs"/>
              </a:rPr>
              <a:t> - Implementation of </a:t>
            </a:r>
            <a:r>
              <a:rPr lang="en-US" sz="1200" b="0" i="0" kern="1200" dirty="0" err="1" smtClean="0">
                <a:solidFill>
                  <a:schemeClr val="tx1"/>
                </a:solidFill>
                <a:effectLst/>
                <a:latin typeface="+mn-lt"/>
                <a:ea typeface="+mn-ea"/>
                <a:cs typeface="+mn-cs"/>
              </a:rPr>
              <a:t>JavaCompiler</a:t>
            </a:r>
            <a:r>
              <a:rPr lang="en-US" sz="1200" b="0" i="0" kern="1200" dirty="0" smtClean="0">
                <a:solidFill>
                  <a:schemeClr val="tx1"/>
                </a:solidFill>
                <a:effectLst/>
                <a:latin typeface="+mn-lt"/>
                <a:ea typeface="+mn-ea"/>
                <a:cs typeface="+mn-cs"/>
              </a:rPr>
              <a:t> and other API in </a:t>
            </a:r>
            <a:r>
              <a:rPr lang="en-US" dirty="0" err="1" smtClean="0"/>
              <a:t>javax.tools</a:t>
            </a:r>
            <a:r>
              <a:rPr lang="en-US" dirty="0" smtClean="0"/>
              <a:t>.</a:t>
            </a:r>
          </a:p>
          <a:p>
            <a:endParaRPr lang="en-US" sz="1200" b="0" i="0"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com.sun.tools.javac.code</a:t>
            </a:r>
            <a:r>
              <a:rPr lang="en-US" sz="1200" b="0" i="0" kern="1200" dirty="0" smtClean="0">
                <a:solidFill>
                  <a:schemeClr val="tx1"/>
                </a:solidFill>
                <a:effectLst/>
                <a:latin typeface="+mn-lt"/>
                <a:ea typeface="+mn-ea"/>
                <a:cs typeface="+mn-cs"/>
              </a:rPr>
              <a:t> - representation of the semantic elements of a Java program, such as symbols, scopes and types, implementing API in </a:t>
            </a:r>
            <a:r>
              <a:rPr lang="en-US" dirty="0" smtClean="0"/>
              <a:t>javax.lang.model.*</a:t>
            </a:r>
            <a:endParaRPr lang="en-US" sz="1200" b="0" i="0" kern="1200" dirty="0" smtClean="0">
              <a:solidFill>
                <a:schemeClr val="tx1"/>
              </a:solidFill>
              <a:effectLst/>
              <a:latin typeface="+mn-lt"/>
              <a:ea typeface="+mn-ea"/>
              <a:cs typeface="+mn-cs"/>
            </a:endParaRPr>
          </a:p>
          <a:p>
            <a:endParaRPr lang="en-US" b="0" dirty="0" smtClean="0"/>
          </a:p>
          <a:p>
            <a:r>
              <a:rPr lang="en-US" sz="1200" b="1" i="0" kern="1200" dirty="0" err="1" smtClean="0">
                <a:solidFill>
                  <a:schemeClr val="tx1"/>
                </a:solidFill>
                <a:effectLst/>
                <a:latin typeface="+mn-lt"/>
                <a:ea typeface="+mn-ea"/>
                <a:cs typeface="+mn-cs"/>
              </a:rPr>
              <a:t>com.sun.tools.javac.comp</a:t>
            </a:r>
            <a:r>
              <a:rPr lang="en-US" sz="1200" b="0" i="0" kern="1200" dirty="0" smtClean="0">
                <a:solidFill>
                  <a:schemeClr val="tx1"/>
                </a:solidFill>
                <a:effectLst/>
                <a:latin typeface="+mn-lt"/>
                <a:ea typeface="+mn-ea"/>
                <a:cs typeface="+mn-cs"/>
              </a:rPr>
              <a:t> - primary processing phases for the compiler, such as attribution, flow analysis, "</a:t>
            </a:r>
            <a:r>
              <a:rPr lang="en-US" sz="1200" b="0" i="0" kern="1200" dirty="0" err="1" smtClean="0">
                <a:solidFill>
                  <a:schemeClr val="tx1"/>
                </a:solidFill>
                <a:effectLst/>
                <a:latin typeface="+mn-lt"/>
                <a:ea typeface="+mn-ea"/>
                <a:cs typeface="+mn-cs"/>
              </a:rPr>
              <a:t>desugaring</a:t>
            </a:r>
            <a:r>
              <a:rPr lang="en-US" sz="1200" b="0" i="0" kern="1200" dirty="0" smtClean="0">
                <a:solidFill>
                  <a:schemeClr val="tx1"/>
                </a:solidFill>
                <a:effectLst/>
                <a:latin typeface="+mn-lt"/>
                <a:ea typeface="+mn-ea"/>
                <a:cs typeface="+mn-cs"/>
              </a:rPr>
              <a:t>" and erasure</a:t>
            </a:r>
            <a:endParaRPr lang="en-US" b="0" dirty="0" smtClean="0"/>
          </a:p>
          <a:p>
            <a:endParaRPr lang="en-US" b="0" dirty="0" smtClean="0"/>
          </a:p>
          <a:p>
            <a:r>
              <a:rPr lang="en-US" sz="1200" b="1" i="0" kern="1200" dirty="0" err="1" smtClean="0">
                <a:solidFill>
                  <a:schemeClr val="tx1"/>
                </a:solidFill>
                <a:effectLst/>
                <a:latin typeface="+mn-lt"/>
                <a:ea typeface="+mn-ea"/>
                <a:cs typeface="+mn-cs"/>
              </a:rPr>
              <a:t>com.sun.tools.javac.</a:t>
            </a:r>
            <a:r>
              <a:rPr lang="en-US" sz="1200" b="1" i="0" u="none" strike="noStrike" kern="1200" dirty="0" err="1" smtClean="0">
                <a:solidFill>
                  <a:schemeClr val="tx1"/>
                </a:solidFill>
                <a:effectLst/>
                <a:latin typeface="+mn-lt"/>
                <a:ea typeface="+mn-ea"/>
                <a:cs typeface="+mn-cs"/>
              </a:rPr>
              <a:t>file</a:t>
            </a:r>
            <a:r>
              <a:rPr lang="en-US" sz="1200" b="1" i="0" u="none" strike="noStrike" kern="1200" baseline="0" dirty="0" smtClean="0">
                <a:solidFill>
                  <a:schemeClr val="tx1"/>
                </a:solidFill>
                <a:effectLst/>
                <a:latin typeface="+mn-lt"/>
                <a:ea typeface="+mn-ea"/>
                <a:cs typeface="+mn-cs"/>
              </a:rPr>
              <a:t> - </a:t>
            </a:r>
            <a:r>
              <a:rPr lang="en-US" sz="1200" b="0" i="0" u="none" strike="noStrike" kern="1200" baseline="0" dirty="0" smtClean="0">
                <a:solidFill>
                  <a:schemeClr val="tx1"/>
                </a:solidFill>
                <a:effectLst/>
                <a:latin typeface="+mn-lt"/>
                <a:ea typeface="+mn-ea"/>
                <a:cs typeface="+mn-cs"/>
              </a:rPr>
              <a:t>a</a:t>
            </a:r>
            <a:r>
              <a:rPr lang="en-US" sz="1200" b="0" i="0" kern="1200" dirty="0" smtClean="0">
                <a:solidFill>
                  <a:schemeClr val="tx1"/>
                </a:solidFill>
                <a:effectLst/>
                <a:latin typeface="+mn-lt"/>
                <a:ea typeface="+mn-ea"/>
                <a:cs typeface="+mn-cs"/>
              </a:rPr>
              <a:t>ccess to the native file system, including the implementation of </a:t>
            </a:r>
            <a:r>
              <a:rPr lang="en-US" sz="1200" b="0" i="0" kern="1200" dirty="0" err="1" smtClean="0">
                <a:solidFill>
                  <a:schemeClr val="tx1"/>
                </a:solidFill>
                <a:effectLst/>
                <a:latin typeface="+mn-lt"/>
                <a:ea typeface="+mn-ea"/>
                <a:cs typeface="+mn-cs"/>
              </a:rPr>
              <a:t>javax.tools.StandardFileManager</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com.sun.tools.javac.</a:t>
            </a:r>
            <a:r>
              <a:rPr lang="en-US" sz="1200" b="1" i="0" u="none" strike="noStrike" kern="1200" dirty="0" err="1" smtClean="0">
                <a:solidFill>
                  <a:schemeClr val="tx1"/>
                </a:solidFill>
                <a:effectLst/>
                <a:latin typeface="+mn-lt"/>
                <a:ea typeface="+mn-ea"/>
                <a:cs typeface="+mn-cs"/>
              </a:rPr>
              <a:t>nio</a:t>
            </a:r>
            <a:r>
              <a:rPr lang="en-US" sz="1200" b="1" i="0" u="none" strike="noStrike" kern="1200" baseline="0" dirty="0" smtClean="0">
                <a:solidFill>
                  <a:schemeClr val="tx1"/>
                </a:solidFill>
                <a:effectLst/>
                <a:latin typeface="+mn-lt"/>
                <a:ea typeface="+mn-ea"/>
                <a:cs typeface="+mn-cs"/>
              </a:rPr>
              <a:t> - </a:t>
            </a:r>
            <a:r>
              <a:rPr lang="en-US" sz="1200" b="0" i="0" u="none" strike="noStrike" kern="1200" baseline="0" dirty="0" smtClean="0">
                <a:solidFill>
                  <a:schemeClr val="tx1"/>
                </a:solidFill>
                <a:effectLst/>
                <a:latin typeface="+mn-lt"/>
                <a:ea typeface="+mn-ea"/>
                <a:cs typeface="+mn-cs"/>
              </a:rPr>
              <a:t>a</a:t>
            </a:r>
            <a:r>
              <a:rPr lang="en-US" sz="1200" b="0" i="0" kern="1200" dirty="0" smtClean="0">
                <a:solidFill>
                  <a:schemeClr val="tx1"/>
                </a:solidFill>
                <a:effectLst/>
                <a:latin typeface="+mn-lt"/>
                <a:ea typeface="+mn-ea"/>
                <a:cs typeface="+mn-cs"/>
              </a:rPr>
              <a:t>ccess to the native file system using the </a:t>
            </a:r>
            <a:r>
              <a:rPr lang="en-US" sz="1200" b="0" i="0" kern="1200" dirty="0" err="1" smtClean="0">
                <a:solidFill>
                  <a:schemeClr val="tx1"/>
                </a:solidFill>
                <a:effectLst/>
                <a:latin typeface="+mn-lt"/>
                <a:ea typeface="+mn-ea"/>
                <a:cs typeface="+mn-cs"/>
              </a:rPr>
              <a:t>java.nio.file</a:t>
            </a:r>
            <a:r>
              <a:rPr lang="en-US" sz="1200" b="0" i="0" kern="1200" dirty="0" smtClean="0">
                <a:solidFill>
                  <a:schemeClr val="tx1"/>
                </a:solidFill>
                <a:effectLst/>
                <a:latin typeface="+mn-lt"/>
                <a:ea typeface="+mn-ea"/>
                <a:cs typeface="+mn-cs"/>
              </a:rPr>
              <a:t> API, including </a:t>
            </a:r>
            <a:r>
              <a:rPr lang="en-US" sz="1200" b="0" i="0" kern="1200" dirty="0" err="1" smtClean="0">
                <a:solidFill>
                  <a:schemeClr val="tx1"/>
                </a:solidFill>
                <a:effectLst/>
                <a:latin typeface="+mn-lt"/>
                <a:ea typeface="+mn-ea"/>
                <a:cs typeface="+mn-cs"/>
              </a:rPr>
              <a:t>JavacPathFileManager</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com.sun.tools.javac.</a:t>
            </a:r>
            <a:r>
              <a:rPr lang="en-US" sz="1200" b="1" i="0" u="none" strike="noStrike" kern="1200" dirty="0" err="1" smtClean="0">
                <a:solidFill>
                  <a:schemeClr val="tx1"/>
                </a:solidFill>
                <a:effectLst/>
                <a:latin typeface="+mn-lt"/>
                <a:ea typeface="+mn-ea"/>
                <a:cs typeface="+mn-cs"/>
              </a:rPr>
              <a:t>jvm</a:t>
            </a:r>
            <a:r>
              <a:rPr lang="en-US" sz="1200" b="1" i="0" u="none" strike="noStrike" kern="1200" dirty="0" smtClean="0">
                <a:solidFill>
                  <a:schemeClr val="tx1"/>
                </a:solidFill>
                <a:effectLst/>
                <a:latin typeface="+mn-lt"/>
                <a:ea typeface="+mn-ea"/>
                <a:cs typeface="+mn-cs"/>
              </a:rPr>
              <a:t> - </a:t>
            </a:r>
            <a:r>
              <a:rPr lang="en-US" sz="1200" b="0" i="0" u="none" strike="noStrike" kern="1200" dirty="0" smtClean="0">
                <a:solidFill>
                  <a:schemeClr val="tx1"/>
                </a:solidFill>
                <a:effectLst/>
                <a:latin typeface="+mn-lt"/>
                <a:ea typeface="+mn-ea"/>
                <a:cs typeface="+mn-cs"/>
              </a:rPr>
              <a:t>c</a:t>
            </a:r>
            <a:r>
              <a:rPr lang="en-US" sz="1200" b="0" i="0" kern="1200" dirty="0" smtClean="0">
                <a:solidFill>
                  <a:schemeClr val="tx1"/>
                </a:solidFill>
                <a:effectLst/>
                <a:latin typeface="+mn-lt"/>
                <a:ea typeface="+mn-ea"/>
                <a:cs typeface="+mn-cs"/>
              </a:rPr>
              <a:t>lasses for reading and writing class files, and the code generation phase of the compiler</a:t>
            </a:r>
          </a:p>
          <a:p>
            <a:endParaRPr lang="en-US" sz="1200" b="0" i="0"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com.sun.tools.javac</a:t>
            </a:r>
            <a:r>
              <a:rPr lang="en-US" sz="1200" b="1" i="0" u="none" strike="noStrike" kern="1200" dirty="0" err="1" smtClean="0">
                <a:solidFill>
                  <a:schemeClr val="tx1"/>
                </a:solidFill>
                <a:effectLst/>
                <a:latin typeface="+mn-lt"/>
                <a:ea typeface="+mn-ea"/>
                <a:cs typeface="+mn-cs"/>
              </a:rPr>
              <a:t>.</a:t>
            </a:r>
            <a:r>
              <a:rPr lang="en-US" b="1" u="none" strike="noStrike" dirty="0" err="1" smtClean="0">
                <a:effectLst/>
              </a:rPr>
              <a:t>main</a:t>
            </a:r>
            <a:r>
              <a:rPr lang="en-US" b="1" u="none" strike="noStrike" dirty="0" smtClean="0">
                <a:effectLst/>
              </a:rPr>
              <a:t> - </a:t>
            </a:r>
            <a:r>
              <a:rPr lang="en-US" b="0" u="none" strike="noStrike" dirty="0" smtClean="0">
                <a:effectLst/>
              </a:rPr>
              <a:t>m</a:t>
            </a:r>
            <a:r>
              <a:rPr lang="en-US" dirty="0" smtClean="0"/>
              <a:t>ain driver code for any compilation. It provides option decoding and sequences through the various steps for compilation</a:t>
            </a:r>
          </a:p>
          <a:p>
            <a:endParaRPr lang="en-US" dirty="0" smtClean="0"/>
          </a:p>
          <a:p>
            <a:r>
              <a:rPr lang="en-US" sz="1200" b="1" i="0" kern="1200" dirty="0" err="1" smtClean="0">
                <a:solidFill>
                  <a:schemeClr val="tx1"/>
                </a:solidFill>
                <a:effectLst/>
                <a:latin typeface="+mn-lt"/>
                <a:ea typeface="+mn-ea"/>
                <a:cs typeface="+mn-cs"/>
              </a:rPr>
              <a:t>com.sun.tools.javac</a:t>
            </a:r>
            <a:r>
              <a:rPr lang="en-US" sz="1200" b="1" i="0" u="none" strike="noStrike" kern="1200" dirty="0" err="1" smtClean="0">
                <a:solidFill>
                  <a:schemeClr val="tx1"/>
                </a:solidFill>
                <a:effectLst/>
                <a:latin typeface="+mn-lt"/>
                <a:ea typeface="+mn-ea"/>
                <a:cs typeface="+mn-cs"/>
              </a:rPr>
              <a:t>.model</a:t>
            </a:r>
            <a:r>
              <a:rPr lang="en-US" sz="1200" b="1" i="0" u="none" strike="noStrike" kern="1200" dirty="0" smtClean="0">
                <a:solidFill>
                  <a:schemeClr val="tx1"/>
                </a:solidFill>
                <a:effectLst/>
                <a:latin typeface="+mn-lt"/>
                <a:ea typeface="+mn-ea"/>
                <a:cs typeface="+mn-cs"/>
              </a:rPr>
              <a:t> - </a:t>
            </a:r>
            <a:r>
              <a:rPr lang="en-US" sz="1200" b="0" i="0" u="none" strike="noStrike" kern="1200" dirty="0" smtClean="0">
                <a:solidFill>
                  <a:schemeClr val="tx1"/>
                </a:solidFill>
                <a:effectLst/>
                <a:latin typeface="+mn-lt"/>
                <a:ea typeface="+mn-ea"/>
                <a:cs typeface="+mn-cs"/>
              </a:rPr>
              <a:t>a</a:t>
            </a:r>
            <a:r>
              <a:rPr lang="en-US" sz="1200" b="0" i="0" kern="1200" dirty="0" smtClean="0">
                <a:solidFill>
                  <a:schemeClr val="tx1"/>
                </a:solidFill>
                <a:effectLst/>
                <a:latin typeface="+mn-lt"/>
                <a:ea typeface="+mn-ea"/>
                <a:cs typeface="+mn-cs"/>
              </a:rPr>
              <a:t>dditional implementation classes for </a:t>
            </a:r>
            <a:r>
              <a:rPr lang="en-US" dirty="0" smtClean="0"/>
              <a:t>javax.lang.model.*</a:t>
            </a:r>
            <a:endParaRPr lang="en-US" b="1" u="none" strike="noStrike" dirty="0" smtClean="0">
              <a:effectLst/>
            </a:endParaRPr>
          </a:p>
          <a:p>
            <a:endParaRPr lang="en-US" dirty="0" smtClean="0"/>
          </a:p>
          <a:p>
            <a:r>
              <a:rPr lang="en-US" sz="1200" b="1" i="0" kern="1200" dirty="0" err="1" smtClean="0">
                <a:solidFill>
                  <a:schemeClr val="tx1"/>
                </a:solidFill>
                <a:effectLst/>
                <a:latin typeface="+mn-lt"/>
                <a:ea typeface="+mn-ea"/>
                <a:cs typeface="+mn-cs"/>
              </a:rPr>
              <a:t>com.sun.tools.javac</a:t>
            </a:r>
            <a:r>
              <a:rPr lang="en-US" sz="1200" b="1" i="0" u="none" strike="noStrike" kern="1200" dirty="0" err="1" smtClean="0">
                <a:solidFill>
                  <a:schemeClr val="tx1"/>
                </a:solidFill>
                <a:effectLst/>
                <a:latin typeface="+mn-lt"/>
                <a:ea typeface="+mn-ea"/>
                <a:cs typeface="+mn-cs"/>
              </a:rPr>
              <a:t>.parser</a:t>
            </a:r>
            <a:r>
              <a:rPr lang="en-US" sz="1200" b="1" i="0" u="none" strike="noStrike" kern="1200" dirty="0" smtClean="0">
                <a:solidFill>
                  <a:schemeClr val="tx1"/>
                </a:solidFill>
                <a:effectLst/>
                <a:latin typeface="+mn-lt"/>
                <a:ea typeface="+mn-ea"/>
                <a:cs typeface="+mn-cs"/>
              </a:rPr>
              <a:t> - </a:t>
            </a:r>
            <a:r>
              <a:rPr lang="en-US" sz="1200" b="0" i="0" u="none" strike="noStrike" kern="1200" dirty="0" smtClean="0">
                <a:solidFill>
                  <a:schemeClr val="tx1"/>
                </a:solidFill>
                <a:effectLst/>
                <a:latin typeface="+mn-lt"/>
                <a:ea typeface="+mn-ea"/>
                <a:cs typeface="+mn-cs"/>
              </a:rPr>
              <a:t>r</a:t>
            </a:r>
            <a:r>
              <a:rPr lang="en-US" sz="1200" b="0" i="0" kern="1200" dirty="0" smtClean="0">
                <a:solidFill>
                  <a:schemeClr val="tx1"/>
                </a:solidFill>
                <a:effectLst/>
                <a:latin typeface="+mn-lt"/>
                <a:ea typeface="+mn-ea"/>
                <a:cs typeface="+mn-cs"/>
              </a:rPr>
              <a:t>ead Java source code to generate syntax trees</a:t>
            </a:r>
          </a:p>
          <a:p>
            <a:endParaRPr lang="en-US" sz="1200" b="0" i="0"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com.sun.tools.javac</a:t>
            </a:r>
            <a:r>
              <a:rPr lang="en-US" sz="1200" b="1" i="0" u="none" strike="noStrike" kern="1200" dirty="0" err="1" smtClean="0">
                <a:solidFill>
                  <a:schemeClr val="tx1"/>
                </a:solidFill>
                <a:effectLst/>
                <a:latin typeface="+mn-lt"/>
                <a:ea typeface="+mn-ea"/>
                <a:cs typeface="+mn-cs"/>
              </a:rPr>
              <a:t>.processing</a:t>
            </a:r>
            <a:r>
              <a:rPr lang="en-US" sz="1200" b="1" i="0" u="none" strike="noStrike" kern="1200" dirty="0" smtClean="0">
                <a:solidFill>
                  <a:schemeClr val="tx1"/>
                </a:solidFill>
                <a:effectLst/>
                <a:latin typeface="+mn-lt"/>
                <a:ea typeface="+mn-ea"/>
                <a:cs typeface="+mn-cs"/>
              </a:rPr>
              <a:t> - </a:t>
            </a:r>
            <a:r>
              <a:rPr lang="en-US" sz="1200" b="0" i="0" u="none" strike="noStrike" kern="1200" dirty="0"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mplementation classes for annotation processing API defined in</a:t>
            </a:r>
            <a:r>
              <a:rPr lang="en-US" dirty="0" smtClean="0"/>
              <a:t>javax.annotation.processing.*</a:t>
            </a:r>
            <a:endParaRPr lang="en-US" sz="1200" b="0" i="0" kern="1200" dirty="0" smtClean="0">
              <a:solidFill>
                <a:schemeClr val="tx1"/>
              </a:solidFill>
              <a:effectLst/>
              <a:latin typeface="+mn-lt"/>
              <a:ea typeface="+mn-ea"/>
              <a:cs typeface="+mn-cs"/>
            </a:endParaRPr>
          </a:p>
          <a:p>
            <a:endParaRPr lang="en-US" b="0" dirty="0" smtClean="0"/>
          </a:p>
          <a:p>
            <a:r>
              <a:rPr lang="en-US" sz="1200" b="1" i="0" kern="1200" dirty="0" err="1" smtClean="0">
                <a:solidFill>
                  <a:schemeClr val="tx1"/>
                </a:solidFill>
                <a:effectLst/>
                <a:latin typeface="+mn-lt"/>
                <a:ea typeface="+mn-ea"/>
                <a:cs typeface="+mn-cs"/>
              </a:rPr>
              <a:t>com.sun.tools.javac</a:t>
            </a:r>
            <a:r>
              <a:rPr lang="en-US" sz="1200" b="1" i="0" u="none" strike="noStrike" kern="1200" dirty="0" err="1" smtClean="0">
                <a:solidFill>
                  <a:schemeClr val="tx1"/>
                </a:solidFill>
                <a:effectLst/>
                <a:latin typeface="+mn-lt"/>
                <a:ea typeface="+mn-ea"/>
                <a:cs typeface="+mn-cs"/>
              </a:rPr>
              <a:t>.resources</a:t>
            </a:r>
            <a:r>
              <a:rPr lang="en-US" sz="1200" b="1" i="0" u="none" strike="noStrike" kern="1200" dirty="0" smtClean="0">
                <a:solidFill>
                  <a:schemeClr val="tx1"/>
                </a:solidFill>
                <a:effectLst/>
                <a:latin typeface="+mn-lt"/>
                <a:ea typeface="+mn-ea"/>
                <a:cs typeface="+mn-cs"/>
              </a:rPr>
              <a:t> - </a:t>
            </a:r>
            <a:r>
              <a:rPr lang="en-US" sz="1200" b="0" i="0" u="none" strike="noStrike" kern="1200" dirty="0" smtClean="0">
                <a:solidFill>
                  <a:schemeClr val="tx1"/>
                </a:solidFill>
                <a:effectLst/>
                <a:latin typeface="+mn-lt"/>
                <a:ea typeface="+mn-ea"/>
                <a:cs typeface="+mn-cs"/>
              </a:rPr>
              <a:t>r</a:t>
            </a:r>
            <a:r>
              <a:rPr lang="en-US" sz="1200" b="0" i="0" kern="1200" dirty="0" smtClean="0">
                <a:solidFill>
                  <a:schemeClr val="tx1"/>
                </a:solidFill>
                <a:effectLst/>
                <a:latin typeface="+mn-lt"/>
                <a:ea typeface="+mn-ea"/>
                <a:cs typeface="+mn-cs"/>
              </a:rPr>
              <a:t>esource files for localized messages and version info</a:t>
            </a:r>
            <a:endParaRPr lang="en-US" b="0" dirty="0" smtClean="0"/>
          </a:p>
          <a:p>
            <a:endParaRPr lang="en-US" b="0" dirty="0" smtClean="0"/>
          </a:p>
          <a:p>
            <a:r>
              <a:rPr lang="en-US" sz="1200" b="1" i="0" kern="1200" dirty="0" err="1" smtClean="0">
                <a:solidFill>
                  <a:schemeClr val="tx1"/>
                </a:solidFill>
                <a:effectLst/>
                <a:latin typeface="+mn-lt"/>
                <a:ea typeface="+mn-ea"/>
                <a:cs typeface="+mn-cs"/>
              </a:rPr>
              <a:t>com.sun.tools.javac</a:t>
            </a:r>
            <a:r>
              <a:rPr lang="en-US" sz="1200" b="1" i="0" u="none" strike="noStrike" kern="1200" dirty="0" err="1" smtClean="0">
                <a:solidFill>
                  <a:schemeClr val="tx1"/>
                </a:solidFill>
                <a:effectLst/>
                <a:latin typeface="+mn-lt"/>
                <a:ea typeface="+mn-ea"/>
                <a:cs typeface="+mn-cs"/>
              </a:rPr>
              <a:t>.tree</a:t>
            </a:r>
            <a:r>
              <a:rPr lang="en-US" sz="1200" b="1" i="0" u="none" strike="noStrike" kern="1200" dirty="0" smtClean="0">
                <a:solidFill>
                  <a:schemeClr val="tx1"/>
                </a:solidFill>
                <a:effectLst/>
                <a:latin typeface="+mn-lt"/>
                <a:ea typeface="+mn-ea"/>
                <a:cs typeface="+mn-cs"/>
              </a:rPr>
              <a:t> - </a:t>
            </a:r>
            <a:r>
              <a:rPr lang="en-US" sz="1200" b="0" i="0" u="none" strike="noStrike" kern="1200" dirty="0" smtClean="0">
                <a:solidFill>
                  <a:schemeClr val="tx1"/>
                </a:solidFill>
                <a:effectLst/>
                <a:latin typeface="+mn-lt"/>
                <a:ea typeface="+mn-ea"/>
                <a:cs typeface="+mn-cs"/>
              </a:rPr>
              <a:t>r</a:t>
            </a:r>
            <a:r>
              <a:rPr lang="en-US" sz="1200" b="0" i="0" kern="1200" dirty="0" smtClean="0">
                <a:solidFill>
                  <a:schemeClr val="tx1"/>
                </a:solidFill>
                <a:effectLst/>
                <a:latin typeface="+mn-lt"/>
                <a:ea typeface="+mn-ea"/>
                <a:cs typeface="+mn-cs"/>
              </a:rPr>
              <a:t>epresentation and utility classes for the compiler's syntax trees, implementing API in </a:t>
            </a:r>
            <a:r>
              <a:rPr lang="en-US" dirty="0" smtClean="0"/>
              <a:t>com.sun.source.*</a:t>
            </a:r>
            <a:endParaRPr lang="en-US" sz="1200" b="0" i="0" kern="1200" dirty="0" smtClean="0">
              <a:solidFill>
                <a:schemeClr val="tx1"/>
              </a:solidFill>
              <a:effectLst/>
              <a:latin typeface="+mn-lt"/>
              <a:ea typeface="+mn-ea"/>
              <a:cs typeface="+mn-cs"/>
            </a:endParaRPr>
          </a:p>
          <a:p>
            <a:endParaRPr lang="en-US" sz="1200" b="0" i="0" u="none" strike="noStrike"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com.sun.tools.javac.</a:t>
            </a:r>
            <a:r>
              <a:rPr lang="en-US" sz="1200" b="1" i="0" u="none" strike="noStrike" kern="1200" dirty="0" err="1" smtClean="0">
                <a:solidFill>
                  <a:schemeClr val="tx1"/>
                </a:solidFill>
                <a:effectLst/>
                <a:latin typeface="+mn-lt"/>
                <a:ea typeface="+mn-ea"/>
                <a:cs typeface="+mn-cs"/>
              </a:rPr>
              <a:t>util</a:t>
            </a:r>
            <a:r>
              <a:rPr lang="en-US" sz="1200" b="1" i="0" u="none" strike="noStrike" kern="1200" dirty="0" smtClean="0">
                <a:solidFill>
                  <a:schemeClr val="tx1"/>
                </a:solidFill>
                <a:effectLst/>
                <a:latin typeface="+mn-lt"/>
                <a:ea typeface="+mn-ea"/>
                <a:cs typeface="+mn-cs"/>
              </a:rPr>
              <a:t> - </a:t>
            </a:r>
            <a:r>
              <a:rPr lang="en-US" sz="1200" b="0" i="0" u="none" strike="noStrike" kern="1200" dirty="0" smtClean="0">
                <a:solidFill>
                  <a:schemeClr val="tx1"/>
                </a:solidFill>
                <a:effectLst/>
                <a:latin typeface="+mn-lt"/>
                <a:ea typeface="+mn-ea"/>
                <a:cs typeface="+mn-cs"/>
              </a:rPr>
              <a:t>b</a:t>
            </a:r>
            <a:r>
              <a:rPr lang="en-US" sz="1200" b="0" i="0" kern="1200" dirty="0" smtClean="0">
                <a:solidFill>
                  <a:schemeClr val="tx1"/>
                </a:solidFill>
                <a:effectLst/>
                <a:latin typeface="+mn-lt"/>
                <a:ea typeface="+mn-ea"/>
                <a:cs typeface="+mn-cs"/>
              </a:rPr>
              <a:t>asic utility classes, including support for reporting diagnostics</a:t>
            </a:r>
          </a:p>
          <a:p>
            <a:endParaRPr lang="en-US" sz="1200" b="0" i="0" u="none" strike="noStrike"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rPr>
              <a:t>Demo:</a:t>
            </a:r>
            <a:r>
              <a:rPr lang="en-US" sz="1200" b="0" i="0" u="none" strike="noStrike" kern="1200" baseline="0" dirty="0" smtClean="0">
                <a:solidFill>
                  <a:schemeClr val="tx1"/>
                </a:solidFill>
                <a:effectLst/>
                <a:latin typeface="+mn-lt"/>
                <a:ea typeface="+mn-ea"/>
                <a:cs typeface="+mn-cs"/>
              </a:rPr>
              <a:t> modifying the compiler:</a:t>
            </a:r>
          </a:p>
          <a:p>
            <a:pPr marL="228600" indent="-228600">
              <a:buAutoNum type="arabicParenR"/>
            </a:pPr>
            <a:r>
              <a:rPr lang="en-US" sz="1200" b="0" i="0" u="none" strike="noStrike" kern="1200" baseline="0" dirty="0" smtClean="0">
                <a:solidFill>
                  <a:schemeClr val="tx1"/>
                </a:solidFill>
                <a:effectLst/>
                <a:latin typeface="+mn-lt"/>
                <a:ea typeface="+mn-ea"/>
                <a:cs typeface="+mn-cs"/>
              </a:rPr>
              <a:t>add the # operators that is a synonym to != (in the </a:t>
            </a:r>
            <a:r>
              <a:rPr lang="en-US" sz="1200" b="0" i="0" u="none" strike="noStrike" kern="1200" baseline="0" dirty="0" err="1" smtClean="0">
                <a:solidFill>
                  <a:schemeClr val="tx1"/>
                </a:solidFill>
                <a:effectLst/>
                <a:latin typeface="+mn-lt"/>
                <a:ea typeface="+mn-ea"/>
                <a:cs typeface="+mn-cs"/>
              </a:rPr>
              <a:t>TokenKind</a:t>
            </a:r>
            <a:r>
              <a:rPr lang="en-US" sz="1200" b="0" i="0" u="none" strike="noStrike" kern="1200" baseline="0" dirty="0" smtClean="0">
                <a:solidFill>
                  <a:schemeClr val="tx1"/>
                </a:solidFill>
                <a:effectLst/>
                <a:latin typeface="+mn-lt"/>
                <a:ea typeface="+mn-ea"/>
                <a:cs typeface="+mn-cs"/>
              </a:rPr>
              <a:t> class)</a:t>
            </a:r>
          </a:p>
          <a:p>
            <a:pPr marL="228600" indent="-228600">
              <a:buAutoNum type="arabicParenR"/>
            </a:pPr>
            <a:r>
              <a:rPr lang="en-US" sz="1200" b="0" i="0" u="none" strike="noStrike" kern="1200" baseline="0" dirty="0" smtClean="0">
                <a:solidFill>
                  <a:schemeClr val="tx1"/>
                </a:solidFill>
                <a:effectLst/>
                <a:latin typeface="+mn-lt"/>
                <a:ea typeface="+mn-ea"/>
                <a:cs typeface="+mn-cs"/>
              </a:rPr>
              <a:t>add precedence for the operator (in the </a:t>
            </a:r>
            <a:r>
              <a:rPr lang="en-US" sz="1200" b="0" i="0" u="none" strike="noStrike" kern="1200" baseline="0" dirty="0" err="1" smtClean="0">
                <a:solidFill>
                  <a:schemeClr val="tx1"/>
                </a:solidFill>
                <a:effectLst/>
                <a:latin typeface="+mn-lt"/>
                <a:ea typeface="+mn-ea"/>
                <a:cs typeface="+mn-cs"/>
              </a:rPr>
              <a:t>opPrec</a:t>
            </a:r>
            <a:r>
              <a:rPr lang="en-US" sz="1200" b="0" i="0" u="none" strike="noStrike" kern="1200" baseline="0" dirty="0" smtClean="0">
                <a:solidFill>
                  <a:schemeClr val="tx1"/>
                </a:solidFill>
                <a:effectLst/>
                <a:latin typeface="+mn-lt"/>
                <a:ea typeface="+mn-ea"/>
                <a:cs typeface="+mn-cs"/>
              </a:rPr>
              <a:t>() method of the </a:t>
            </a:r>
            <a:r>
              <a:rPr lang="en-US" sz="1200" b="0" i="0" u="none" strike="noStrike" kern="1200" baseline="0" dirty="0" err="1" smtClean="0">
                <a:solidFill>
                  <a:schemeClr val="tx1"/>
                </a:solidFill>
                <a:effectLst/>
                <a:latin typeface="+mn-lt"/>
                <a:ea typeface="+mn-ea"/>
                <a:cs typeface="+mn-cs"/>
              </a:rPr>
              <a:t>TreeInfo</a:t>
            </a:r>
            <a:r>
              <a:rPr lang="en-US" sz="1200" b="0" i="0" u="none" strike="noStrike" kern="1200" baseline="0" dirty="0" smtClean="0">
                <a:solidFill>
                  <a:schemeClr val="tx1"/>
                </a:solidFill>
                <a:effectLst/>
                <a:latin typeface="+mn-lt"/>
                <a:ea typeface="+mn-ea"/>
                <a:cs typeface="+mn-cs"/>
              </a:rPr>
              <a:t> class)</a:t>
            </a:r>
          </a:p>
          <a:p>
            <a:pPr marL="228600" indent="-228600">
              <a:buAutoNum type="arabicParenR"/>
            </a:pPr>
            <a:r>
              <a:rPr lang="en-US" sz="1200" b="0" i="0" u="none" strike="noStrike" kern="1200" baseline="0" dirty="0" smtClean="0">
                <a:solidFill>
                  <a:schemeClr val="tx1"/>
                </a:solidFill>
                <a:effectLst/>
                <a:latin typeface="+mn-lt"/>
                <a:ea typeface="+mn-ea"/>
                <a:cs typeface="+mn-cs"/>
              </a:rPr>
              <a:t>modify the constructor of </a:t>
            </a:r>
            <a:r>
              <a:rPr lang="en-US" sz="1200" b="0" i="0" u="none" strike="noStrike" kern="1200" baseline="0" dirty="0" err="1" smtClean="0">
                <a:solidFill>
                  <a:schemeClr val="tx1"/>
                </a:solidFill>
                <a:effectLst/>
                <a:latin typeface="+mn-lt"/>
                <a:ea typeface="+mn-ea"/>
                <a:cs typeface="+mn-cs"/>
              </a:rPr>
              <a:t>TreeInfo</a:t>
            </a:r>
            <a:r>
              <a:rPr lang="en-US" sz="1200" b="0" i="0" u="none" strike="noStrike" kern="1200" baseline="0" dirty="0" smtClean="0">
                <a:solidFill>
                  <a:schemeClr val="tx1"/>
                </a:solidFill>
                <a:effectLst/>
                <a:latin typeface="+mn-lt"/>
                <a:ea typeface="+mn-ea"/>
                <a:cs typeface="+mn-cs"/>
              </a:rPr>
              <a:t> – add the operator to the </a:t>
            </a:r>
            <a:r>
              <a:rPr lang="en-US" sz="1200" b="0" i="0" u="none" strike="noStrike" kern="1200" baseline="0" dirty="0" err="1" smtClean="0">
                <a:solidFill>
                  <a:schemeClr val="tx1"/>
                </a:solidFill>
                <a:effectLst/>
                <a:latin typeface="+mn-lt"/>
                <a:ea typeface="+mn-ea"/>
                <a:cs typeface="+mn-cs"/>
              </a:rPr>
              <a:t>opname</a:t>
            </a:r>
            <a:r>
              <a:rPr lang="en-US" sz="1200" b="0" i="0" u="none" strike="noStrike" kern="1200" baseline="0" dirty="0" smtClean="0">
                <a:solidFill>
                  <a:schemeClr val="tx1"/>
                </a:solidFill>
                <a:effectLst/>
                <a:latin typeface="+mn-lt"/>
                <a:ea typeface="+mn-ea"/>
                <a:cs typeface="+mn-cs"/>
              </a:rPr>
              <a:t> array</a:t>
            </a:r>
          </a:p>
          <a:p>
            <a:pPr marL="228600" indent="-228600">
              <a:buAutoNum type="arabicParenR"/>
            </a:pPr>
            <a:r>
              <a:rPr lang="en-US" sz="1200" b="0" i="0" u="none" strike="noStrike" kern="1200" baseline="0" dirty="0" smtClean="0">
                <a:solidFill>
                  <a:schemeClr val="tx1"/>
                </a:solidFill>
                <a:effectLst/>
                <a:latin typeface="+mn-lt"/>
                <a:ea typeface="+mn-ea"/>
                <a:cs typeface="+mn-cs"/>
              </a:rPr>
              <a:t>add support for the operator in the textual representation of the AST (in the </a:t>
            </a:r>
            <a:r>
              <a:rPr lang="en-US" sz="1200" b="0" i="0" u="none" strike="noStrike" kern="1200" baseline="0" dirty="0" err="1" smtClean="0">
                <a:solidFill>
                  <a:schemeClr val="tx1"/>
                </a:solidFill>
                <a:effectLst/>
                <a:latin typeface="+mn-lt"/>
                <a:ea typeface="+mn-ea"/>
                <a:cs typeface="+mn-cs"/>
              </a:rPr>
              <a:t>operatorName</a:t>
            </a:r>
            <a:r>
              <a:rPr lang="en-US" sz="1200" b="0" i="0" u="none" strike="noStrike" kern="1200" baseline="0" dirty="0" smtClean="0">
                <a:solidFill>
                  <a:schemeClr val="tx1"/>
                </a:solidFill>
                <a:effectLst/>
                <a:latin typeface="+mn-lt"/>
                <a:ea typeface="+mn-ea"/>
                <a:cs typeface="+mn-cs"/>
              </a:rPr>
              <a:t>() method of the Pretty class)</a:t>
            </a:r>
          </a:p>
          <a:p>
            <a:pPr marL="228600" indent="-228600">
              <a:buAutoNum type="arabicParenR"/>
            </a:pPr>
            <a:r>
              <a:rPr lang="en-US" sz="1200" b="0" i="0" u="none" strike="noStrike" kern="1200" dirty="0" smtClean="0">
                <a:solidFill>
                  <a:schemeClr val="tx1"/>
                </a:solidFill>
                <a:effectLst/>
                <a:latin typeface="+mn-lt"/>
                <a:ea typeface="+mn-ea"/>
                <a:cs typeface="+mn-cs"/>
              </a:rPr>
              <a:t>add the new operator to the list of system names recognizable by the compiler</a:t>
            </a:r>
            <a:r>
              <a:rPr lang="en-US" sz="1200" b="0" i="0" u="none" strike="noStrike" kern="1200" baseline="0" dirty="0" smtClean="0">
                <a:solidFill>
                  <a:schemeClr val="tx1"/>
                </a:solidFill>
                <a:effectLst/>
                <a:latin typeface="+mn-lt"/>
                <a:ea typeface="+mn-ea"/>
                <a:cs typeface="+mn-cs"/>
              </a:rPr>
              <a:t> (in the </a:t>
            </a:r>
            <a:r>
              <a:rPr lang="en-US" sz="1200" b="1" i="0" kern="1200" dirty="0" err="1" smtClean="0">
                <a:solidFill>
                  <a:schemeClr val="tx1"/>
                </a:solidFill>
                <a:effectLst/>
                <a:latin typeface="+mn-lt"/>
                <a:ea typeface="+mn-ea"/>
                <a:cs typeface="+mn-cs"/>
              </a:rPr>
              <a:t>Symtab</a:t>
            </a:r>
            <a:r>
              <a:rPr lang="en-US" sz="1200" b="0" i="0" kern="1200" dirty="0" smtClean="0">
                <a:solidFill>
                  <a:schemeClr val="tx1"/>
                </a:solidFill>
                <a:effectLst/>
                <a:latin typeface="+mn-lt"/>
                <a:ea typeface="+mn-ea"/>
                <a:cs typeface="+mn-cs"/>
              </a:rPr>
              <a:t>) class – duplicate the lines for the != operator</a:t>
            </a:r>
            <a:endParaRPr lang="en-US" sz="1200" b="0" i="0" u="none" strike="noStrike" kern="1200" dirty="0" smtClean="0">
              <a:solidFill>
                <a:schemeClr val="tx1"/>
              </a:solidFill>
              <a:effectLst/>
              <a:latin typeface="+mn-lt"/>
              <a:ea typeface="+mn-ea"/>
              <a:cs typeface="+mn-cs"/>
            </a:endParaRPr>
          </a:p>
          <a:p>
            <a:endParaRPr lang="bg-BG" b="0" dirty="0"/>
          </a:p>
        </p:txBody>
      </p:sp>
      <p:sp>
        <p:nvSpPr>
          <p:cNvPr id="4" name="Slide Number Placeholder 3"/>
          <p:cNvSpPr>
            <a:spLocks noGrp="1"/>
          </p:cNvSpPr>
          <p:nvPr>
            <p:ph type="sldNum" sz="quarter" idx="10"/>
          </p:nvPr>
        </p:nvSpPr>
        <p:spPr/>
        <p:txBody>
          <a:bodyPr/>
          <a:lstStyle/>
          <a:p>
            <a:fld id="{C5B12D8D-82E1-4056-994F-5DEAF36724DA}" type="slidenum">
              <a:rPr lang="bg-BG" smtClean="0"/>
              <a:t>50</a:t>
            </a:fld>
            <a:endParaRPr lang="bg-BG"/>
          </a:p>
        </p:txBody>
      </p:sp>
    </p:spTree>
    <p:extLst>
      <p:ext uri="{BB962C8B-B14F-4D97-AF65-F5344CB8AC3E}">
        <p14:creationId xmlns:p14="http://schemas.microsoft.com/office/powerpoint/2010/main" val="1520962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smtClean="0">
                <a:solidFill>
                  <a:schemeClr val="tx1"/>
                </a:solidFill>
                <a:effectLst/>
                <a:latin typeface="+mn-lt"/>
                <a:ea typeface="+mn-ea"/>
                <a:cs typeface="+mn-cs"/>
              </a:rPr>
              <a:t>Groups -&gt; </a:t>
            </a:r>
            <a:r>
              <a:rPr lang="en-US" sz="1200" b="0" i="0" u="sng" strike="noStrike" kern="1200" dirty="0" smtClean="0">
                <a:solidFill>
                  <a:schemeClr val="tx1"/>
                </a:solidFill>
                <a:effectLst/>
                <a:latin typeface="+mn-lt"/>
                <a:ea typeface="+mn-ea"/>
                <a:cs typeface="+mn-cs"/>
                <a:hlinkClick r:id="rId3"/>
              </a:rPr>
              <a:t>http://openjdk.java.net/groups/</a:t>
            </a:r>
            <a:r>
              <a:rPr lang="en-US" sz="1200" b="0" i="0" u="none" strike="noStrike" kern="1200" dirty="0" smtClean="0">
                <a:solidFill>
                  <a:schemeClr val="tx1"/>
                </a:solidFill>
                <a:effectLst/>
                <a:latin typeface="+mn-lt"/>
                <a:ea typeface="+mn-ea"/>
                <a:cs typeface="+mn-cs"/>
              </a:rPr>
              <a:t> </a:t>
            </a:r>
          </a:p>
          <a:p>
            <a:r>
              <a:rPr lang="en-US" sz="1200" b="0" i="0" u="none" strike="noStrike" kern="1200" dirty="0" smtClean="0">
                <a:solidFill>
                  <a:schemeClr val="tx1"/>
                </a:solidFill>
                <a:effectLst/>
                <a:latin typeface="+mn-lt"/>
                <a:ea typeface="+mn-ea"/>
                <a:cs typeface="+mn-cs"/>
              </a:rPr>
              <a:t>Projects -&gt; </a:t>
            </a:r>
            <a:r>
              <a:rPr lang="en-US" sz="1200" b="0" i="0" u="sng" strike="noStrike" kern="1200" dirty="0" smtClean="0">
                <a:solidFill>
                  <a:schemeClr val="tx1"/>
                </a:solidFill>
                <a:effectLst/>
                <a:latin typeface="+mn-lt"/>
                <a:ea typeface="+mn-ea"/>
                <a:cs typeface="+mn-cs"/>
                <a:hlinkClick r:id="rId4"/>
              </a:rPr>
              <a:t>http://openjdk.java.net/projects/</a:t>
            </a:r>
            <a:r>
              <a:rPr lang="en-US" sz="1200" b="0" i="0" u="none" strike="noStrike" kern="1200" dirty="0" smtClean="0">
                <a:solidFill>
                  <a:schemeClr val="tx1"/>
                </a:solidFill>
                <a:effectLst/>
                <a:latin typeface="+mn-lt"/>
                <a:ea typeface="+mn-ea"/>
                <a:cs typeface="+mn-cs"/>
              </a:rPr>
              <a:t> </a:t>
            </a:r>
            <a:endParaRPr lang="en-US" dirty="0" smtClean="0"/>
          </a:p>
          <a:p>
            <a:endParaRPr lang="bg-BG" dirty="0"/>
          </a:p>
        </p:txBody>
      </p:sp>
      <p:sp>
        <p:nvSpPr>
          <p:cNvPr id="4" name="Slide Number Placeholder 3"/>
          <p:cNvSpPr>
            <a:spLocks noGrp="1"/>
          </p:cNvSpPr>
          <p:nvPr>
            <p:ph type="sldNum" sz="quarter" idx="10"/>
          </p:nvPr>
        </p:nvSpPr>
        <p:spPr/>
        <p:txBody>
          <a:bodyPr/>
          <a:lstStyle/>
          <a:p>
            <a:fld id="{C5B12D8D-82E1-4056-994F-5DEAF36724DA}" type="slidenum">
              <a:rPr lang="bg-BG" smtClean="0"/>
              <a:t>11</a:t>
            </a:fld>
            <a:endParaRPr lang="bg-BG"/>
          </a:p>
        </p:txBody>
      </p:sp>
    </p:spTree>
    <p:extLst>
      <p:ext uri="{BB962C8B-B14F-4D97-AF65-F5344CB8AC3E}">
        <p14:creationId xmlns:p14="http://schemas.microsoft.com/office/powerpoint/2010/main" val="2284537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smtClean="0">
                <a:solidFill>
                  <a:schemeClr val="tx1"/>
                </a:solidFill>
                <a:effectLst/>
                <a:latin typeface="+mn-lt"/>
                <a:ea typeface="+mn-ea"/>
                <a:cs typeface="+mn-cs"/>
              </a:rPr>
              <a:t>Mailing lists -&gt; </a:t>
            </a:r>
            <a:r>
              <a:rPr lang="en-US" sz="1200" b="0" i="0" u="sng" strike="noStrike" kern="1200" dirty="0" smtClean="0">
                <a:solidFill>
                  <a:schemeClr val="tx1"/>
                </a:solidFill>
                <a:effectLst/>
                <a:latin typeface="+mn-lt"/>
                <a:ea typeface="+mn-ea"/>
                <a:cs typeface="+mn-cs"/>
                <a:hlinkClick r:id="rId3"/>
              </a:rPr>
              <a:t>http://mail.openjdk.java.net/mailman/listinfo</a:t>
            </a:r>
            <a:r>
              <a:rPr lang="en-US" sz="1200" b="0" i="0" u="none" strike="noStrike" kern="1200" dirty="0" smtClean="0">
                <a:solidFill>
                  <a:schemeClr val="tx1"/>
                </a:solidFill>
                <a:effectLst/>
                <a:latin typeface="+mn-lt"/>
                <a:ea typeface="+mn-ea"/>
                <a:cs typeface="+mn-cs"/>
              </a:rPr>
              <a:t> </a:t>
            </a:r>
          </a:p>
          <a:p>
            <a:pPr rtl="0" fontAlgn="base"/>
            <a:r>
              <a:rPr lang="en-US" sz="1200" b="0" i="0" u="none" strike="noStrike" kern="1200" dirty="0" smtClean="0">
                <a:solidFill>
                  <a:schemeClr val="tx1"/>
                </a:solidFill>
                <a:effectLst/>
                <a:latin typeface="+mn-lt"/>
                <a:ea typeface="+mn-ea"/>
                <a:cs typeface="+mn-cs"/>
              </a:rPr>
              <a:t>Wikis -&gt; </a:t>
            </a:r>
            <a:r>
              <a:rPr lang="en-US" sz="1200" b="0" i="0" u="sng" strike="noStrike" kern="1200" dirty="0" smtClean="0">
                <a:solidFill>
                  <a:schemeClr val="tx1"/>
                </a:solidFill>
                <a:effectLst/>
                <a:latin typeface="+mn-lt"/>
                <a:ea typeface="+mn-ea"/>
                <a:cs typeface="+mn-cs"/>
                <a:hlinkClick r:id="rId4"/>
              </a:rPr>
              <a:t>https://wiki.openjdk.java.net/dashboard.action</a:t>
            </a:r>
            <a:r>
              <a:rPr lang="en-US" sz="1200" b="0" i="0" u="none" strike="noStrike" kern="1200" dirty="0" smtClean="0">
                <a:solidFill>
                  <a:schemeClr val="tx1"/>
                </a:solidFill>
                <a:effectLst/>
                <a:latin typeface="+mn-lt"/>
                <a:ea typeface="+mn-ea"/>
                <a:cs typeface="+mn-cs"/>
              </a:rPr>
              <a:t>, </a:t>
            </a:r>
            <a:r>
              <a:rPr lang="en-US" sz="1200" b="0" i="0" u="sng" strike="noStrike" kern="1200" dirty="0" smtClean="0">
                <a:solidFill>
                  <a:schemeClr val="tx1"/>
                </a:solidFill>
                <a:effectLst/>
                <a:latin typeface="+mn-lt"/>
                <a:ea typeface="+mn-ea"/>
                <a:cs typeface="+mn-cs"/>
                <a:hlinkClick r:id="rId5"/>
              </a:rPr>
              <a:t>https://java.net/projects/adoptopenjdk/pages/AdoptOpenJDK</a:t>
            </a:r>
            <a:r>
              <a:rPr lang="en-US" sz="1200" b="0" i="0" u="none" strike="noStrike" kern="1200" dirty="0" smtClean="0">
                <a:solidFill>
                  <a:schemeClr val="tx1"/>
                </a:solidFill>
                <a:effectLst/>
                <a:latin typeface="+mn-lt"/>
                <a:ea typeface="+mn-ea"/>
                <a:cs typeface="+mn-cs"/>
              </a:rPr>
              <a:t> </a:t>
            </a:r>
          </a:p>
          <a:p>
            <a:pPr rtl="0" fontAlgn="base"/>
            <a:r>
              <a:rPr lang="en-US" sz="1200" b="0" i="0" u="none" strike="noStrike" kern="1200" dirty="0" smtClean="0">
                <a:solidFill>
                  <a:schemeClr val="tx1"/>
                </a:solidFill>
                <a:effectLst/>
                <a:latin typeface="+mn-lt"/>
                <a:ea typeface="+mn-ea"/>
                <a:cs typeface="+mn-cs"/>
              </a:rPr>
              <a:t>IRC -&gt; </a:t>
            </a:r>
            <a:r>
              <a:rPr lang="en-US" sz="1200" b="0" i="0" u="sng" strike="noStrike" kern="1200" dirty="0" smtClean="0">
                <a:solidFill>
                  <a:schemeClr val="tx1"/>
                </a:solidFill>
                <a:effectLst/>
                <a:latin typeface="+mn-lt"/>
                <a:ea typeface="+mn-ea"/>
                <a:cs typeface="+mn-cs"/>
                <a:hlinkClick r:id="rId6"/>
              </a:rPr>
              <a:t>http://openjdk.java.net/irc/</a:t>
            </a:r>
            <a:r>
              <a:rPr lang="en-US" sz="1200" b="0" i="0" u="none" strike="noStrike" kern="1200" dirty="0" smtClean="0">
                <a:solidFill>
                  <a:schemeClr val="tx1"/>
                </a:solidFill>
                <a:effectLst/>
                <a:latin typeface="+mn-lt"/>
                <a:ea typeface="+mn-ea"/>
                <a:cs typeface="+mn-cs"/>
              </a:rPr>
              <a:t> </a:t>
            </a:r>
          </a:p>
          <a:p>
            <a:pPr rtl="0" fontAlgn="base"/>
            <a:r>
              <a:rPr lang="en-US" sz="1200" b="0" i="0" u="none" strike="noStrike" kern="1200" dirty="0" smtClean="0">
                <a:solidFill>
                  <a:schemeClr val="tx1"/>
                </a:solidFill>
                <a:effectLst/>
                <a:latin typeface="+mn-lt"/>
                <a:ea typeface="+mn-ea"/>
                <a:cs typeface="+mn-cs"/>
              </a:rPr>
              <a:t>Blog aggregator -&gt; </a:t>
            </a:r>
            <a:r>
              <a:rPr lang="en-US" sz="1200" b="0" i="0" u="sng" strike="noStrike" kern="1200" dirty="0" smtClean="0">
                <a:solidFill>
                  <a:schemeClr val="tx1"/>
                </a:solidFill>
                <a:effectLst/>
                <a:latin typeface="+mn-lt"/>
                <a:ea typeface="+mn-ea"/>
                <a:cs typeface="+mn-cs"/>
                <a:hlinkClick r:id="rId7"/>
              </a:rPr>
              <a:t>http://planetjdk.org/</a:t>
            </a:r>
            <a:r>
              <a:rPr lang="en-US" sz="1200" b="0" i="0" u="none" strike="noStrike" kern="1200" dirty="0" smtClean="0">
                <a:solidFill>
                  <a:schemeClr val="tx1"/>
                </a:solidFill>
                <a:effectLst/>
                <a:latin typeface="+mn-lt"/>
                <a:ea typeface="+mn-ea"/>
                <a:cs typeface="+mn-cs"/>
              </a:rPr>
              <a:t> </a:t>
            </a:r>
          </a:p>
          <a:p>
            <a:endParaRPr lang="en-US" dirty="0" smtClean="0"/>
          </a:p>
          <a:p>
            <a:endParaRPr lang="bg-BG" dirty="0"/>
          </a:p>
        </p:txBody>
      </p:sp>
      <p:sp>
        <p:nvSpPr>
          <p:cNvPr id="4" name="Slide Number Placeholder 3"/>
          <p:cNvSpPr>
            <a:spLocks noGrp="1"/>
          </p:cNvSpPr>
          <p:nvPr>
            <p:ph type="sldNum" sz="quarter" idx="10"/>
          </p:nvPr>
        </p:nvSpPr>
        <p:spPr/>
        <p:txBody>
          <a:bodyPr/>
          <a:lstStyle/>
          <a:p>
            <a:fld id="{C5B12D8D-82E1-4056-994F-5DEAF36724DA}" type="slidenum">
              <a:rPr lang="bg-BG" smtClean="0"/>
              <a:t>12</a:t>
            </a:fld>
            <a:endParaRPr lang="bg-BG"/>
          </a:p>
        </p:txBody>
      </p:sp>
    </p:spTree>
    <p:extLst>
      <p:ext uri="{BB962C8B-B14F-4D97-AF65-F5344CB8AC3E}">
        <p14:creationId xmlns:p14="http://schemas.microsoft.com/office/powerpoint/2010/main" val="3254430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http://openjdk.java.net/census#members</a:t>
            </a:r>
            <a:endParaRPr lang="en-US" dirty="0" smtClean="0"/>
          </a:p>
          <a:p>
            <a:endParaRPr lang="bg-BG" dirty="0"/>
          </a:p>
        </p:txBody>
      </p:sp>
      <p:sp>
        <p:nvSpPr>
          <p:cNvPr id="4" name="Slide Number Placeholder 3"/>
          <p:cNvSpPr>
            <a:spLocks noGrp="1"/>
          </p:cNvSpPr>
          <p:nvPr>
            <p:ph type="sldNum" sz="quarter" idx="10"/>
          </p:nvPr>
        </p:nvSpPr>
        <p:spPr/>
        <p:txBody>
          <a:bodyPr/>
          <a:lstStyle/>
          <a:p>
            <a:fld id="{C5B12D8D-82E1-4056-994F-5DEAF36724DA}" type="slidenum">
              <a:rPr lang="bg-BG" smtClean="0"/>
              <a:t>17</a:t>
            </a:fld>
            <a:endParaRPr lang="bg-BG"/>
          </a:p>
        </p:txBody>
      </p:sp>
    </p:spTree>
    <p:extLst>
      <p:ext uri="{BB962C8B-B14F-4D97-AF65-F5344CB8AC3E}">
        <p14:creationId xmlns:p14="http://schemas.microsoft.com/office/powerpoint/2010/main" val="3880116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General roles:</a:t>
            </a:r>
          </a:p>
          <a:p>
            <a:r>
              <a:rPr lang="en-US" dirty="0" smtClean="0"/>
              <a:t>	Participant - subscribed to one or more mailing lists; </a:t>
            </a:r>
          </a:p>
          <a:p>
            <a:r>
              <a:rPr lang="en-US" dirty="0" smtClean="0"/>
              <a:t>			may post messages and make small contributions</a:t>
            </a:r>
          </a:p>
          <a:p>
            <a:r>
              <a:rPr lang="en-US" dirty="0" smtClean="0"/>
              <a:t>	Contributor - has signed (or employer has signed) the Oracle Contributor Agreement;</a:t>
            </a:r>
          </a:p>
          <a:p>
            <a:r>
              <a:rPr lang="en-US" dirty="0" smtClean="0"/>
              <a:t>			may submit patches, propose projects, and participate in groups and projects;</a:t>
            </a:r>
          </a:p>
          <a:p>
            <a:r>
              <a:rPr lang="en-US" dirty="0" smtClean="0"/>
              <a:t>	</a:t>
            </a:r>
            <a:r>
              <a:rPr lang="en-US" dirty="0" err="1" smtClean="0"/>
              <a:t>OpenJDK</a:t>
            </a:r>
            <a:r>
              <a:rPr lang="en-US" dirty="0" smtClean="0"/>
              <a:t> member - has been nominated and elected by vote of existing </a:t>
            </a:r>
            <a:r>
              <a:rPr lang="en-US" dirty="0" err="1" smtClean="0"/>
              <a:t>OpenJDK</a:t>
            </a:r>
            <a:r>
              <a:rPr lang="en-US" dirty="0" smtClean="0"/>
              <a:t> Members;</a:t>
            </a:r>
          </a:p>
          <a:p>
            <a:r>
              <a:rPr lang="en-US" dirty="0" smtClean="0"/>
              <a:t>			may propose new groups and may lead a group</a:t>
            </a:r>
          </a:p>
          <a:p>
            <a:r>
              <a:rPr lang="en-US" dirty="0" smtClean="0"/>
              <a:t>			may vote on new </a:t>
            </a:r>
            <a:r>
              <a:rPr lang="en-US" dirty="0" err="1" smtClean="0"/>
              <a:t>OpenJDK</a:t>
            </a:r>
            <a:r>
              <a:rPr lang="en-US" dirty="0" smtClean="0"/>
              <a:t> members</a:t>
            </a:r>
          </a:p>
          <a:p>
            <a:r>
              <a:rPr lang="en-US" dirty="0" smtClean="0"/>
              <a:t>			may vote on new at-large members of the governing board</a:t>
            </a:r>
          </a:p>
          <a:p>
            <a:r>
              <a:rPr lang="en-US" dirty="0" smtClean="0"/>
              <a:t>	</a:t>
            </a:r>
            <a:r>
              <a:rPr lang="en-US" dirty="0" err="1" smtClean="0"/>
              <a:t>OpenJDK</a:t>
            </a:r>
            <a:r>
              <a:rPr lang="en-US" dirty="0" smtClean="0"/>
              <a:t> Lead</a:t>
            </a:r>
          </a:p>
          <a:p>
            <a:r>
              <a:rPr lang="en-US" dirty="0" smtClean="0"/>
              <a:t>			appointed by Oracle</a:t>
            </a:r>
          </a:p>
          <a:p>
            <a:r>
              <a:rPr lang="en-US" dirty="0" smtClean="0"/>
              <a:t>			leads JDK release projects</a:t>
            </a:r>
          </a:p>
          <a:p>
            <a:r>
              <a:rPr lang="en-US" dirty="0" smtClean="0"/>
              <a:t>			is a member of the governing board</a:t>
            </a:r>
            <a:endParaRPr lang="bg-BG" dirty="0"/>
          </a:p>
        </p:txBody>
      </p:sp>
      <p:sp>
        <p:nvSpPr>
          <p:cNvPr id="4" name="Slide Number Placeholder 3"/>
          <p:cNvSpPr>
            <a:spLocks noGrp="1"/>
          </p:cNvSpPr>
          <p:nvPr>
            <p:ph type="sldNum" sz="quarter" idx="10"/>
          </p:nvPr>
        </p:nvSpPr>
        <p:spPr/>
        <p:txBody>
          <a:bodyPr/>
          <a:lstStyle/>
          <a:p>
            <a:fld id="{C5B12D8D-82E1-4056-994F-5DEAF36724DA}" type="slidenum">
              <a:rPr lang="bg-BG" smtClean="0"/>
              <a:t>18</a:t>
            </a:fld>
            <a:endParaRPr lang="bg-BG"/>
          </a:p>
        </p:txBody>
      </p:sp>
    </p:spTree>
    <p:extLst>
      <p:ext uri="{BB962C8B-B14F-4D97-AF65-F5344CB8AC3E}">
        <p14:creationId xmlns:p14="http://schemas.microsoft.com/office/powerpoint/2010/main" val="2936863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Group Roles:</a:t>
            </a:r>
          </a:p>
          <a:p>
            <a:r>
              <a:rPr lang="en-US" dirty="0" smtClean="0"/>
              <a:t>	Group Member - elected by other group members</a:t>
            </a:r>
          </a:p>
          <a:p>
            <a:r>
              <a:rPr lang="en-US" dirty="0" smtClean="0"/>
              <a:t>			may nominate other contributors to be elected a group member</a:t>
            </a:r>
          </a:p>
          <a:p>
            <a:r>
              <a:rPr lang="en-US" dirty="0" smtClean="0"/>
              <a:t>			has write access to the group's web content and file repositories</a:t>
            </a:r>
          </a:p>
          <a:p>
            <a:r>
              <a:rPr lang="en-US" dirty="0" smtClean="0"/>
              <a:t>	Group Lead - approved by group members and ratified by governing board;</a:t>
            </a:r>
          </a:p>
          <a:p>
            <a:r>
              <a:rPr lang="en-US" dirty="0" smtClean="0"/>
              <a:t>			responsible for directing and coordinating the group's activities;</a:t>
            </a:r>
          </a:p>
          <a:p>
            <a:r>
              <a:rPr lang="en-US" dirty="0" smtClean="0"/>
              <a:t>			has the authority to sponsor projects;</a:t>
            </a:r>
          </a:p>
          <a:p>
            <a:r>
              <a:rPr lang="en-US" dirty="0" smtClean="0"/>
              <a:t>			obligation to act as contact point for group and look after content;</a:t>
            </a:r>
          </a:p>
          <a:p>
            <a:r>
              <a:rPr lang="en-US" dirty="0" smtClean="0"/>
              <a:t>			obligation to publish a quarterly report on activities on the group</a:t>
            </a:r>
          </a:p>
          <a:p>
            <a:endParaRPr lang="bg-BG" dirty="0"/>
          </a:p>
        </p:txBody>
      </p:sp>
      <p:sp>
        <p:nvSpPr>
          <p:cNvPr id="4" name="Slide Number Placeholder 3"/>
          <p:cNvSpPr>
            <a:spLocks noGrp="1"/>
          </p:cNvSpPr>
          <p:nvPr>
            <p:ph type="sldNum" sz="quarter" idx="10"/>
          </p:nvPr>
        </p:nvSpPr>
        <p:spPr/>
        <p:txBody>
          <a:bodyPr/>
          <a:lstStyle/>
          <a:p>
            <a:fld id="{C5B12D8D-82E1-4056-994F-5DEAF36724DA}" type="slidenum">
              <a:rPr lang="bg-BG" smtClean="0"/>
              <a:t>19</a:t>
            </a:fld>
            <a:endParaRPr lang="bg-BG"/>
          </a:p>
        </p:txBody>
      </p:sp>
    </p:spTree>
    <p:extLst>
      <p:ext uri="{BB962C8B-B14F-4D97-AF65-F5344CB8AC3E}">
        <p14:creationId xmlns:p14="http://schemas.microsoft.com/office/powerpoint/2010/main" val="2666381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Project Roles:</a:t>
            </a:r>
          </a:p>
          <a:p>
            <a:endParaRPr lang="en-US" dirty="0" smtClean="0"/>
          </a:p>
          <a:p>
            <a:r>
              <a:rPr lang="en-US" dirty="0" smtClean="0"/>
              <a:t>	Author - self-nominated contributor appointed by project lead;</a:t>
            </a:r>
          </a:p>
          <a:p>
            <a:r>
              <a:rPr lang="en-US" dirty="0" smtClean="0"/>
              <a:t>		may create change sets but may not push them directly</a:t>
            </a:r>
          </a:p>
          <a:p>
            <a:r>
              <a:rPr lang="en-US" dirty="0" smtClean="0"/>
              <a:t>	</a:t>
            </a:r>
            <a:r>
              <a:rPr lang="en-US" dirty="0" err="1" smtClean="0"/>
              <a:t>Commiter</a:t>
            </a:r>
            <a:r>
              <a:rPr lang="en-US" dirty="0" smtClean="0"/>
              <a:t> - nominated and approved by other </a:t>
            </a:r>
            <a:r>
              <a:rPr lang="en-US" dirty="0" err="1" smtClean="0"/>
              <a:t>commiters</a:t>
            </a:r>
            <a:r>
              <a:rPr lang="en-US" dirty="0" smtClean="0"/>
              <a:t>;</a:t>
            </a:r>
          </a:p>
          <a:p>
            <a:r>
              <a:rPr lang="en-US" dirty="0" smtClean="0"/>
              <a:t>		may create and push change sets;</a:t>
            </a:r>
          </a:p>
          <a:p>
            <a:r>
              <a:rPr lang="en-US" dirty="0" smtClean="0"/>
              <a:t>		may vote on new </a:t>
            </a:r>
            <a:r>
              <a:rPr lang="en-US" dirty="0" err="1" smtClean="0"/>
              <a:t>commiters</a:t>
            </a:r>
            <a:endParaRPr lang="en-US" dirty="0" smtClean="0"/>
          </a:p>
          <a:p>
            <a:r>
              <a:rPr lang="en-US" dirty="0" smtClean="0"/>
              <a:t>	Reviewer - an experienced </a:t>
            </a:r>
            <a:r>
              <a:rPr lang="en-US" dirty="0" err="1" smtClean="0"/>
              <a:t>commiter</a:t>
            </a:r>
            <a:r>
              <a:rPr lang="en-US" dirty="0" smtClean="0"/>
              <a:t> nominated &amp; elected by other reviewers in the project;</a:t>
            </a:r>
          </a:p>
          <a:p>
            <a:r>
              <a:rPr lang="en-US" dirty="0" smtClean="0"/>
              <a:t>		role only exists in projects where project lead has designated a reviewer role is required </a:t>
            </a:r>
          </a:p>
          <a:p>
            <a:r>
              <a:rPr lang="en-US" dirty="0" smtClean="0"/>
              <a:t>		and only for change sets the project lead designates;</a:t>
            </a:r>
          </a:p>
          <a:p>
            <a:r>
              <a:rPr lang="en-US" dirty="0" smtClean="0"/>
              <a:t>		reviews and approves change sets</a:t>
            </a:r>
          </a:p>
          <a:p>
            <a:r>
              <a:rPr lang="en-US" dirty="0" smtClean="0"/>
              <a:t>	Project Lead - A </a:t>
            </a:r>
            <a:r>
              <a:rPr lang="en-US" dirty="0" err="1" smtClean="0"/>
              <a:t>commiter</a:t>
            </a:r>
            <a:r>
              <a:rPr lang="en-US" dirty="0" smtClean="0"/>
              <a:t> for the project responsible for directing and coordinating the </a:t>
            </a:r>
          </a:p>
          <a:p>
            <a:r>
              <a:rPr lang="en-US" dirty="0" smtClean="0"/>
              <a:t>		project's activities;</a:t>
            </a:r>
          </a:p>
          <a:p>
            <a:r>
              <a:rPr lang="en-US" dirty="0" smtClean="0"/>
              <a:t>		considered a reviewer and maintain reviewer status;</a:t>
            </a:r>
          </a:p>
          <a:p>
            <a:r>
              <a:rPr lang="en-US" dirty="0" smtClean="0"/>
              <a:t>		elected by sponsoring group lead(s);</a:t>
            </a:r>
          </a:p>
          <a:p>
            <a:r>
              <a:rPr lang="en-US" dirty="0" smtClean="0"/>
              <a:t>		has full authority over all technical matters related to project;</a:t>
            </a:r>
          </a:p>
          <a:p>
            <a:r>
              <a:rPr lang="en-US" dirty="0" smtClean="0"/>
              <a:t>		has the authority to appoint and remove authors;</a:t>
            </a:r>
          </a:p>
          <a:p>
            <a:r>
              <a:rPr lang="en-US" dirty="0" smtClean="0"/>
              <a:t>		obligation to act as a contact point for project and manage content;</a:t>
            </a:r>
          </a:p>
          <a:p>
            <a:r>
              <a:rPr lang="en-US" dirty="0" smtClean="0"/>
              <a:t>		obligation to publish a quarterly report on activities on the project</a:t>
            </a:r>
            <a:endParaRPr lang="bg-BG" dirty="0"/>
          </a:p>
        </p:txBody>
      </p:sp>
      <p:sp>
        <p:nvSpPr>
          <p:cNvPr id="4" name="Slide Number Placeholder 3"/>
          <p:cNvSpPr>
            <a:spLocks noGrp="1"/>
          </p:cNvSpPr>
          <p:nvPr>
            <p:ph type="sldNum" sz="quarter" idx="10"/>
          </p:nvPr>
        </p:nvSpPr>
        <p:spPr/>
        <p:txBody>
          <a:bodyPr/>
          <a:lstStyle/>
          <a:p>
            <a:fld id="{C5B12D8D-82E1-4056-994F-5DEAF36724DA}" type="slidenum">
              <a:rPr lang="bg-BG" smtClean="0"/>
              <a:t>20</a:t>
            </a:fld>
            <a:endParaRPr lang="bg-BG"/>
          </a:p>
        </p:txBody>
      </p:sp>
    </p:spTree>
    <p:extLst>
      <p:ext uri="{BB962C8B-B14F-4D97-AF65-F5344CB8AC3E}">
        <p14:creationId xmlns:p14="http://schemas.microsoft.com/office/powerpoint/2010/main" val="2666381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56F8CF7C-9B1D-4D06-A278-FC257B4C3CE6}" type="datetimeFigureOut">
              <a:rPr lang="bg-BG" smtClean="0"/>
              <a:t>28.10.2013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8916F643-B75D-4AB0-A45B-F47416A86075}" type="slidenum">
              <a:rPr lang="bg-BG" smtClean="0"/>
              <a:t>‹#›</a:t>
            </a:fld>
            <a:endParaRPr lang="bg-BG"/>
          </a:p>
        </p:txBody>
      </p:sp>
    </p:spTree>
    <p:extLst>
      <p:ext uri="{BB962C8B-B14F-4D97-AF65-F5344CB8AC3E}">
        <p14:creationId xmlns:p14="http://schemas.microsoft.com/office/powerpoint/2010/main" val="198210598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56F8CF7C-9B1D-4D06-A278-FC257B4C3CE6}" type="datetimeFigureOut">
              <a:rPr lang="bg-BG" smtClean="0"/>
              <a:t>28.10.2013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8916F643-B75D-4AB0-A45B-F47416A86075}" type="slidenum">
              <a:rPr lang="bg-BG" smtClean="0"/>
              <a:t>‹#›</a:t>
            </a:fld>
            <a:endParaRPr lang="bg-BG"/>
          </a:p>
        </p:txBody>
      </p:sp>
    </p:spTree>
    <p:extLst>
      <p:ext uri="{BB962C8B-B14F-4D97-AF65-F5344CB8AC3E}">
        <p14:creationId xmlns:p14="http://schemas.microsoft.com/office/powerpoint/2010/main" val="1675671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56F8CF7C-9B1D-4D06-A278-FC257B4C3CE6}" type="datetimeFigureOut">
              <a:rPr lang="bg-BG" smtClean="0"/>
              <a:t>28.10.2013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8916F643-B75D-4AB0-A45B-F47416A86075}" type="slidenum">
              <a:rPr lang="bg-BG" smtClean="0"/>
              <a:t>‹#›</a:t>
            </a:fld>
            <a:endParaRPr lang="bg-BG"/>
          </a:p>
        </p:txBody>
      </p:sp>
    </p:spTree>
    <p:extLst>
      <p:ext uri="{BB962C8B-B14F-4D97-AF65-F5344CB8AC3E}">
        <p14:creationId xmlns:p14="http://schemas.microsoft.com/office/powerpoint/2010/main" val="3669630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56F8CF7C-9B1D-4D06-A278-FC257B4C3CE6}" type="datetimeFigureOut">
              <a:rPr lang="bg-BG" smtClean="0"/>
              <a:t>28.10.2013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8916F643-B75D-4AB0-A45B-F47416A86075}" type="slidenum">
              <a:rPr lang="bg-BG" smtClean="0"/>
              <a:t>‹#›</a:t>
            </a:fld>
            <a:endParaRPr lang="bg-BG"/>
          </a:p>
        </p:txBody>
      </p:sp>
    </p:spTree>
    <p:extLst>
      <p:ext uri="{BB962C8B-B14F-4D97-AF65-F5344CB8AC3E}">
        <p14:creationId xmlns:p14="http://schemas.microsoft.com/office/powerpoint/2010/main" val="2961842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F8CF7C-9B1D-4D06-A278-FC257B4C3CE6}" type="datetimeFigureOut">
              <a:rPr lang="bg-BG" smtClean="0"/>
              <a:t>28.10.2013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8916F643-B75D-4AB0-A45B-F47416A86075}" type="slidenum">
              <a:rPr lang="bg-BG" smtClean="0"/>
              <a:t>‹#›</a:t>
            </a:fld>
            <a:endParaRPr lang="bg-BG"/>
          </a:p>
        </p:txBody>
      </p:sp>
    </p:spTree>
    <p:extLst>
      <p:ext uri="{BB962C8B-B14F-4D97-AF65-F5344CB8AC3E}">
        <p14:creationId xmlns:p14="http://schemas.microsoft.com/office/powerpoint/2010/main" val="460671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56F8CF7C-9B1D-4D06-A278-FC257B4C3CE6}" type="datetimeFigureOut">
              <a:rPr lang="bg-BG" smtClean="0"/>
              <a:t>28.10.2013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8916F643-B75D-4AB0-A45B-F47416A86075}" type="slidenum">
              <a:rPr lang="bg-BG" smtClean="0"/>
              <a:t>‹#›</a:t>
            </a:fld>
            <a:endParaRPr lang="bg-BG"/>
          </a:p>
        </p:txBody>
      </p:sp>
    </p:spTree>
    <p:extLst>
      <p:ext uri="{BB962C8B-B14F-4D97-AF65-F5344CB8AC3E}">
        <p14:creationId xmlns:p14="http://schemas.microsoft.com/office/powerpoint/2010/main" val="2399166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56F8CF7C-9B1D-4D06-A278-FC257B4C3CE6}" type="datetimeFigureOut">
              <a:rPr lang="bg-BG" smtClean="0"/>
              <a:t>28.10.2013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8916F643-B75D-4AB0-A45B-F47416A86075}" type="slidenum">
              <a:rPr lang="bg-BG" smtClean="0"/>
              <a:t>‹#›</a:t>
            </a:fld>
            <a:endParaRPr lang="bg-BG"/>
          </a:p>
        </p:txBody>
      </p:sp>
    </p:spTree>
    <p:extLst>
      <p:ext uri="{BB962C8B-B14F-4D97-AF65-F5344CB8AC3E}">
        <p14:creationId xmlns:p14="http://schemas.microsoft.com/office/powerpoint/2010/main" val="2695638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56F8CF7C-9B1D-4D06-A278-FC257B4C3CE6}" type="datetimeFigureOut">
              <a:rPr lang="bg-BG" smtClean="0"/>
              <a:t>28.10.2013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8916F643-B75D-4AB0-A45B-F47416A86075}" type="slidenum">
              <a:rPr lang="bg-BG" smtClean="0"/>
              <a:t>‹#›</a:t>
            </a:fld>
            <a:endParaRPr lang="bg-BG"/>
          </a:p>
        </p:txBody>
      </p:sp>
    </p:spTree>
    <p:extLst>
      <p:ext uri="{BB962C8B-B14F-4D97-AF65-F5344CB8AC3E}">
        <p14:creationId xmlns:p14="http://schemas.microsoft.com/office/powerpoint/2010/main" val="3746712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8CF7C-9B1D-4D06-A278-FC257B4C3CE6}" type="datetimeFigureOut">
              <a:rPr lang="bg-BG" smtClean="0"/>
              <a:t>28.10.2013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8916F643-B75D-4AB0-A45B-F47416A86075}" type="slidenum">
              <a:rPr lang="bg-BG" smtClean="0"/>
              <a:t>‹#›</a:t>
            </a:fld>
            <a:endParaRPr lang="bg-BG"/>
          </a:p>
        </p:txBody>
      </p:sp>
    </p:spTree>
    <p:extLst>
      <p:ext uri="{BB962C8B-B14F-4D97-AF65-F5344CB8AC3E}">
        <p14:creationId xmlns:p14="http://schemas.microsoft.com/office/powerpoint/2010/main" val="1764685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F8CF7C-9B1D-4D06-A278-FC257B4C3CE6}" type="datetimeFigureOut">
              <a:rPr lang="bg-BG" smtClean="0"/>
              <a:t>28.10.2013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8916F643-B75D-4AB0-A45B-F47416A86075}" type="slidenum">
              <a:rPr lang="bg-BG" smtClean="0"/>
              <a:t>‹#›</a:t>
            </a:fld>
            <a:endParaRPr lang="bg-BG"/>
          </a:p>
        </p:txBody>
      </p:sp>
    </p:spTree>
    <p:extLst>
      <p:ext uri="{BB962C8B-B14F-4D97-AF65-F5344CB8AC3E}">
        <p14:creationId xmlns:p14="http://schemas.microsoft.com/office/powerpoint/2010/main" val="1616669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F8CF7C-9B1D-4D06-A278-FC257B4C3CE6}" type="datetimeFigureOut">
              <a:rPr lang="bg-BG" smtClean="0"/>
              <a:t>28.10.2013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8916F643-B75D-4AB0-A45B-F47416A86075}" type="slidenum">
              <a:rPr lang="bg-BG" smtClean="0"/>
              <a:t>‹#›</a:t>
            </a:fld>
            <a:endParaRPr lang="bg-BG"/>
          </a:p>
        </p:txBody>
      </p:sp>
    </p:spTree>
    <p:extLst>
      <p:ext uri="{BB962C8B-B14F-4D97-AF65-F5344CB8AC3E}">
        <p14:creationId xmlns:p14="http://schemas.microsoft.com/office/powerpoint/2010/main" val="4207900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pic>
        <p:nvPicPr>
          <p:cNvPr id="7" name="Picture 2" descr="D:\stuff\seminars\BG_JUG\OpenJDK\OpenJDK_log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172400" y="5384271"/>
            <a:ext cx="675282" cy="1213081"/>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16F643-B75D-4AB0-A45B-F47416A86075}" type="slidenum">
              <a:rPr lang="bg-BG" smtClean="0"/>
              <a:t>‹#›</a:t>
            </a:fld>
            <a:endParaRPr lang="bg-BG"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err="1" smtClean="0"/>
              <a:t>bg</a:t>
            </a:r>
            <a:r>
              <a:rPr lang="en-US" dirty="0" smtClean="0"/>
              <a:t>-jug</a:t>
            </a:r>
            <a:endParaRPr lang="bg-BG"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28.10.2013</a:t>
            </a:r>
            <a:r>
              <a:rPr lang="bg-BG" dirty="0" smtClean="0"/>
              <a:t>г.	</a:t>
            </a:r>
            <a:endParaRPr lang="bg-BG" dirty="0"/>
          </a:p>
        </p:txBody>
      </p:sp>
    </p:spTree>
    <p:extLst>
      <p:ext uri="{BB962C8B-B14F-4D97-AF65-F5344CB8AC3E}">
        <p14:creationId xmlns:p14="http://schemas.microsoft.com/office/powerpoint/2010/main" val="188761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bugs.sun.com/" TargetMode="External"/><Relationship Id="rId2" Type="http://schemas.openxmlformats.org/officeDocument/2006/relationships/hyperlink" Target="mailto:oracle-ca_us@oracle.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mail.openjdk.java.net/mailman/listinfo"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github.com/martinfmi/openJDK_Ubuntu_12.04_Eclipse" TargetMode="External"/><Relationship Id="rId2" Type="http://schemas.openxmlformats.org/officeDocument/2006/relationships/hyperlink" Target="http://openjdk.java.net/contribute/" TargetMode="External"/><Relationship Id="rId1" Type="http://schemas.openxmlformats.org/officeDocument/2006/relationships/slideLayout" Target="../slideLayouts/slideLayout2.xml"/><Relationship Id="rId4" Type="http://schemas.openxmlformats.org/officeDocument/2006/relationships/hyperlink" Target="http://mercurial.selenic.com/wiki/QuickStart"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www.youtube.com/watch?v=jebmrXo-Y3Y" TargetMode="External"/><Relationship Id="rId2" Type="http://schemas.openxmlformats.org/officeDocument/2006/relationships/hyperlink" Target="https://java.net/projects/adoptopenjdk/pages/AdoptOpenJDK"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openjdk.java.net/groups/compiler/" TargetMode="External"/><Relationship Id="rId2" Type="http://schemas.openxmlformats.org/officeDocument/2006/relationships/hyperlink" Target="http://openjdk.java.net/guide/" TargetMode="External"/><Relationship Id="rId1" Type="http://schemas.openxmlformats.org/officeDocument/2006/relationships/slideLayout" Target="../slideLayouts/slideLayout2.xml"/><Relationship Id="rId4" Type="http://schemas.openxmlformats.org/officeDocument/2006/relationships/hyperlink" Target="http://scg.unibe.ch/archive/projects/Erni08b.pdf" TargetMode="External"/></Relationships>
</file>

<file path=ppt/slides/_rels/slide56.xml.rels><?xml version="1.0" encoding="UTF-8" standalone="yes"?>
<Relationships xmlns="http://schemas.openxmlformats.org/package/2006/relationships"><Relationship Id="rId3" Type="http://schemas.openxmlformats.org/officeDocument/2006/relationships/hyperlink" Target="http://www.oraclejavamagazine-digital.com/javamagazine/20120708?pg=51#pg51" TargetMode="External"/><Relationship Id="rId2" Type="http://schemas.openxmlformats.org/officeDocument/2006/relationships/hyperlink" Target="https://blogs.oracle.com/mcimadamore/resource/09J1_langtools_all.pdf"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openjdk.java.net/groups/hotspot/docs/FOSDEM-2007-HotSpot.pdf" TargetMode="External"/><Relationship Id="rId2" Type="http://schemas.openxmlformats.org/officeDocument/2006/relationships/hyperlink" Target="https://wiki.openjdk.java.net/display/HotSpot/Main"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www.artima.com/insidejvm/ed2/jvm2.html" TargetMode="External"/><Relationship Id="rId2" Type="http://schemas.openxmlformats.org/officeDocument/2006/relationships/hyperlink" Target="http://www.oracle.com/technetwork/java/javase/memorymanagement-whitepaper-150215.pdf"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www.cubrid.org/blog/dev-platform/understanding-jvm-internals/" TargetMode="External"/><Relationship Id="rId2" Type="http://schemas.openxmlformats.org/officeDocument/2006/relationships/hyperlink" Target="http://blog.jamesdbloom.com/JVMInternal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smtClean="0"/>
              <a:t>OpenJDK Development</a:t>
            </a:r>
            <a:endParaRPr lang="bg-BG" sz="6000" dirty="0"/>
          </a:p>
        </p:txBody>
      </p:sp>
      <p:sp>
        <p:nvSpPr>
          <p:cNvPr id="3" name="Subtitle 2"/>
          <p:cNvSpPr>
            <a:spLocks noGrp="1"/>
          </p:cNvSpPr>
          <p:nvPr>
            <p:ph type="subTitle" idx="1"/>
          </p:nvPr>
        </p:nvSpPr>
        <p:spPr>
          <a:xfrm>
            <a:off x="323528" y="4797152"/>
            <a:ext cx="6400800" cy="1752600"/>
          </a:xfrm>
        </p:spPr>
        <p:txBody>
          <a:bodyPr/>
          <a:lstStyle/>
          <a:p>
            <a:pPr algn="l"/>
            <a:r>
              <a:rPr lang="en-US" dirty="0" smtClean="0"/>
              <a:t>Ivan St. </a:t>
            </a:r>
            <a:r>
              <a:rPr lang="en-US" dirty="0" err="1" smtClean="0"/>
              <a:t>Ivanov</a:t>
            </a:r>
            <a:endParaRPr lang="en-US" dirty="0" smtClean="0"/>
          </a:p>
          <a:p>
            <a:pPr algn="l"/>
            <a:r>
              <a:rPr lang="en-US" dirty="0" smtClean="0"/>
              <a:t>Dmitry </a:t>
            </a:r>
            <a:r>
              <a:rPr lang="en-US" dirty="0" err="1" smtClean="0"/>
              <a:t>Alexandrov</a:t>
            </a:r>
            <a:endParaRPr lang="en-US" dirty="0" smtClean="0"/>
          </a:p>
          <a:p>
            <a:pPr algn="l"/>
            <a:r>
              <a:rPr lang="en-US" dirty="0" smtClean="0"/>
              <a:t>Martin </a:t>
            </a:r>
            <a:r>
              <a:rPr lang="en-US" dirty="0" err="1" smtClean="0"/>
              <a:t>Toshev</a:t>
            </a:r>
            <a:endParaRPr lang="bg-BG" dirty="0"/>
          </a:p>
        </p:txBody>
      </p:sp>
      <p:pic>
        <p:nvPicPr>
          <p:cNvPr id="9218" name="Picture 2" descr="D:\stuff\seminars\BG_JUG\OpenJDK\bg_jug_semina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3356992"/>
            <a:ext cx="2827689" cy="1243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92743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b="1" dirty="0" smtClean="0"/>
              <a:t>Advanced</a:t>
            </a:r>
            <a:r>
              <a:rPr lang="en-US" dirty="0" smtClean="0"/>
              <a:t> level:</a:t>
            </a:r>
          </a:p>
          <a:p>
            <a:pPr marL="720000" lvl="1">
              <a:spcBef>
                <a:spcPts val="600"/>
              </a:spcBef>
            </a:pPr>
            <a:endParaRPr lang="en-US" dirty="0" smtClean="0"/>
          </a:p>
          <a:p>
            <a:pPr lvl="1"/>
            <a:r>
              <a:rPr lang="en-US" dirty="0"/>
              <a:t>Find and eliminate memory leaks</a:t>
            </a:r>
          </a:p>
          <a:p>
            <a:pPr lvl="1"/>
            <a:r>
              <a:rPr lang="en-US" dirty="0"/>
              <a:t>Performance improvements</a:t>
            </a:r>
          </a:p>
          <a:p>
            <a:pPr lvl="1"/>
            <a:r>
              <a:rPr lang="en-US" dirty="0"/>
              <a:t>Concurrency testing</a:t>
            </a:r>
          </a:p>
          <a:p>
            <a:pPr lvl="1"/>
            <a:r>
              <a:rPr lang="en-US" dirty="0"/>
              <a:t>Some new projects:</a:t>
            </a:r>
          </a:p>
          <a:p>
            <a:pPr lvl="2"/>
            <a:r>
              <a:rPr lang="en-US" dirty="0" err="1"/>
              <a:t>Coroutines</a:t>
            </a:r>
            <a:r>
              <a:rPr lang="en-US" dirty="0"/>
              <a:t> in Java</a:t>
            </a:r>
          </a:p>
          <a:p>
            <a:pPr lvl="2"/>
            <a:r>
              <a:rPr lang="en-US" dirty="0"/>
              <a:t>Preparation for Tuples</a:t>
            </a:r>
          </a:p>
          <a:p>
            <a:pPr lvl="2"/>
            <a:r>
              <a:rPr lang="en-US" dirty="0"/>
              <a:t>Value types</a:t>
            </a:r>
          </a:p>
          <a:p>
            <a:pPr lvl="1"/>
            <a:r>
              <a:rPr lang="en-US" dirty="0" err="1"/>
              <a:t>Javadoc</a:t>
            </a:r>
            <a:r>
              <a:rPr lang="en-US" dirty="0"/>
              <a:t> overhaul</a:t>
            </a:r>
          </a:p>
          <a:p>
            <a:pPr lvl="1"/>
            <a:endParaRPr lang="en-US" dirty="0"/>
          </a:p>
          <a:p>
            <a:pPr marL="0" indent="0">
              <a:buNone/>
            </a:pPr>
            <a:endParaRPr lang="bg-BG" dirty="0"/>
          </a:p>
        </p:txBody>
      </p:sp>
      <p:sp>
        <p:nvSpPr>
          <p:cNvPr id="5" name="Title 1"/>
          <p:cNvSpPr>
            <a:spLocks noGrp="1"/>
          </p:cNvSpPr>
          <p:nvPr>
            <p:ph type="title"/>
          </p:nvPr>
        </p:nvSpPr>
        <p:spPr>
          <a:xfrm>
            <a:off x="457200" y="274638"/>
            <a:ext cx="8229600" cy="1143000"/>
          </a:xfrm>
        </p:spPr>
        <p:txBody>
          <a:bodyPr>
            <a:noAutofit/>
          </a:bodyPr>
          <a:lstStyle/>
          <a:p>
            <a:r>
              <a:rPr lang="en-US" dirty="0" smtClean="0"/>
              <a:t>Contribution</a:t>
            </a:r>
            <a:endParaRPr lang="bg-BG" dirty="0"/>
          </a:p>
        </p:txBody>
      </p:sp>
    </p:spTree>
    <p:extLst>
      <p:ext uri="{BB962C8B-B14F-4D97-AF65-F5344CB8AC3E}">
        <p14:creationId xmlns:p14="http://schemas.microsoft.com/office/powerpoint/2010/main" val="36952197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Contribution targets:</a:t>
            </a:r>
          </a:p>
          <a:p>
            <a:pPr marL="0" indent="0">
              <a:buNone/>
            </a:pPr>
            <a:endParaRPr lang="en-US" dirty="0"/>
          </a:p>
          <a:p>
            <a:pPr lvl="1"/>
            <a:r>
              <a:rPr lang="en-US" dirty="0" err="1"/>
              <a:t>OpenJDK</a:t>
            </a:r>
            <a:r>
              <a:rPr lang="en-US" dirty="0"/>
              <a:t> groups:</a:t>
            </a:r>
          </a:p>
          <a:p>
            <a:pPr lvl="2"/>
            <a:r>
              <a:rPr lang="en-US" dirty="0"/>
              <a:t>Collection of participants sharing common interests</a:t>
            </a:r>
          </a:p>
          <a:p>
            <a:pPr lvl="2"/>
            <a:r>
              <a:rPr lang="en-US" dirty="0"/>
              <a:t>Longer living than projects</a:t>
            </a:r>
          </a:p>
          <a:p>
            <a:pPr lvl="2"/>
            <a:r>
              <a:rPr lang="en-US" dirty="0"/>
              <a:t>Examples: </a:t>
            </a:r>
            <a:r>
              <a:rPr lang="en-US" dirty="0" err="1"/>
              <a:t>HotSpot</a:t>
            </a:r>
            <a:r>
              <a:rPr lang="en-US" dirty="0"/>
              <a:t>, Security, JMX, Core </a:t>
            </a:r>
            <a:r>
              <a:rPr lang="en-US" dirty="0" smtClean="0"/>
              <a:t>Libraries</a:t>
            </a:r>
          </a:p>
          <a:p>
            <a:pPr marL="914400" lvl="2" indent="0">
              <a:buNone/>
            </a:pPr>
            <a:endParaRPr lang="en-US" dirty="0"/>
          </a:p>
          <a:p>
            <a:pPr lvl="1"/>
            <a:r>
              <a:rPr lang="en-US" dirty="0" err="1"/>
              <a:t>OpenJDK</a:t>
            </a:r>
            <a:r>
              <a:rPr lang="en-US" dirty="0"/>
              <a:t> projects:</a:t>
            </a:r>
          </a:p>
          <a:p>
            <a:pPr lvl="2"/>
            <a:r>
              <a:rPr lang="en-US" dirty="0"/>
              <a:t>Produce specific artifacts</a:t>
            </a:r>
          </a:p>
          <a:p>
            <a:pPr lvl="2"/>
            <a:r>
              <a:rPr lang="en-US" dirty="0"/>
              <a:t>Must be sponsored by one or more Groups</a:t>
            </a:r>
          </a:p>
          <a:p>
            <a:pPr lvl="2"/>
            <a:r>
              <a:rPr lang="en-US" dirty="0"/>
              <a:t>Examples: Coin, Lambda, New I/O, Jigsaw</a:t>
            </a:r>
          </a:p>
          <a:p>
            <a:pPr lvl="1"/>
            <a:endParaRPr lang="en-US" dirty="0"/>
          </a:p>
          <a:p>
            <a:pPr marL="0" indent="0">
              <a:buNone/>
            </a:pPr>
            <a:endParaRPr lang="bg-BG" dirty="0"/>
          </a:p>
        </p:txBody>
      </p:sp>
      <p:sp>
        <p:nvSpPr>
          <p:cNvPr id="5" name="Title 1"/>
          <p:cNvSpPr>
            <a:spLocks noGrp="1"/>
          </p:cNvSpPr>
          <p:nvPr>
            <p:ph type="title"/>
          </p:nvPr>
        </p:nvSpPr>
        <p:spPr>
          <a:xfrm>
            <a:off x="457200" y="274638"/>
            <a:ext cx="8229600" cy="1143000"/>
          </a:xfrm>
        </p:spPr>
        <p:txBody>
          <a:bodyPr>
            <a:noAutofit/>
          </a:bodyPr>
          <a:lstStyle/>
          <a:p>
            <a:r>
              <a:rPr lang="en-US" dirty="0" smtClean="0"/>
              <a:t>Contribution</a:t>
            </a:r>
            <a:endParaRPr lang="bg-BG" dirty="0"/>
          </a:p>
        </p:txBody>
      </p:sp>
    </p:spTree>
    <p:extLst>
      <p:ext uri="{BB962C8B-B14F-4D97-AF65-F5344CB8AC3E}">
        <p14:creationId xmlns:p14="http://schemas.microsoft.com/office/powerpoint/2010/main" val="28881268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Communication channels:</a:t>
            </a:r>
          </a:p>
          <a:p>
            <a:endParaRPr lang="en-US" dirty="0"/>
          </a:p>
          <a:p>
            <a:pPr lvl="1"/>
            <a:r>
              <a:rPr lang="en-US" dirty="0" smtClean="0"/>
              <a:t>Mailing </a:t>
            </a:r>
            <a:r>
              <a:rPr lang="en-US" dirty="0"/>
              <a:t>lists </a:t>
            </a:r>
          </a:p>
          <a:p>
            <a:pPr marL="914400" lvl="2" indent="0">
              <a:buNone/>
            </a:pPr>
            <a:r>
              <a:rPr lang="en-US" dirty="0"/>
              <a:t>Preferable: announce, discuss and group/project </a:t>
            </a:r>
            <a:r>
              <a:rPr lang="en-US" dirty="0" smtClean="0"/>
              <a:t>mailing lists</a:t>
            </a:r>
          </a:p>
          <a:p>
            <a:pPr marL="914400" lvl="2" indent="0">
              <a:buNone/>
            </a:pPr>
            <a:endParaRPr lang="en-US" dirty="0"/>
          </a:p>
          <a:p>
            <a:pPr lvl="1"/>
            <a:r>
              <a:rPr lang="en-US" dirty="0"/>
              <a:t>IRC </a:t>
            </a:r>
            <a:r>
              <a:rPr lang="en-US" dirty="0" smtClean="0"/>
              <a:t>channel</a:t>
            </a:r>
          </a:p>
          <a:p>
            <a:pPr lvl="1"/>
            <a:endParaRPr lang="en-US" dirty="0"/>
          </a:p>
          <a:p>
            <a:pPr lvl="1"/>
            <a:r>
              <a:rPr lang="en-US" dirty="0"/>
              <a:t>Wiki </a:t>
            </a:r>
            <a:r>
              <a:rPr lang="en-US" dirty="0" smtClean="0"/>
              <a:t>pages</a:t>
            </a:r>
          </a:p>
          <a:p>
            <a:pPr lvl="1"/>
            <a:endParaRPr lang="en-US" dirty="0"/>
          </a:p>
          <a:p>
            <a:pPr lvl="1"/>
            <a:r>
              <a:rPr lang="en-US" dirty="0"/>
              <a:t>Blog aggregator</a:t>
            </a:r>
          </a:p>
          <a:p>
            <a:pPr lvl="1"/>
            <a:endParaRPr lang="en-US" dirty="0"/>
          </a:p>
          <a:p>
            <a:pPr marL="0" indent="0">
              <a:buNone/>
            </a:pPr>
            <a:endParaRPr lang="bg-BG" dirty="0"/>
          </a:p>
        </p:txBody>
      </p:sp>
      <p:sp>
        <p:nvSpPr>
          <p:cNvPr id="5" name="Title 1"/>
          <p:cNvSpPr>
            <a:spLocks noGrp="1"/>
          </p:cNvSpPr>
          <p:nvPr>
            <p:ph type="title"/>
          </p:nvPr>
        </p:nvSpPr>
        <p:spPr>
          <a:xfrm>
            <a:off x="457200" y="274638"/>
            <a:ext cx="8229600" cy="1143000"/>
          </a:xfrm>
        </p:spPr>
        <p:txBody>
          <a:bodyPr>
            <a:noAutofit/>
          </a:bodyPr>
          <a:lstStyle/>
          <a:p>
            <a:r>
              <a:rPr lang="en-US" dirty="0" smtClean="0"/>
              <a:t>Contribution</a:t>
            </a:r>
            <a:endParaRPr lang="bg-BG" dirty="0"/>
          </a:p>
        </p:txBody>
      </p:sp>
    </p:spTree>
    <p:extLst>
      <p:ext uri="{BB962C8B-B14F-4D97-AF65-F5344CB8AC3E}">
        <p14:creationId xmlns:p14="http://schemas.microsoft.com/office/powerpoint/2010/main" val="26623713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Contribution</a:t>
            </a:r>
            <a:endParaRPr lang="bg-BG" dirty="0"/>
          </a:p>
        </p:txBody>
      </p:sp>
      <p:sp>
        <p:nvSpPr>
          <p:cNvPr id="3" name="Content Placeholder 2"/>
          <p:cNvSpPr>
            <a:spLocks noGrp="1"/>
          </p:cNvSpPr>
          <p:nvPr>
            <p:ph idx="1"/>
          </p:nvPr>
        </p:nvSpPr>
        <p:spPr/>
        <p:txBody>
          <a:bodyPr>
            <a:normAutofit fontScale="92500" lnSpcReduction="20000"/>
          </a:bodyPr>
          <a:lstStyle/>
          <a:p>
            <a:r>
              <a:rPr lang="en-US" dirty="0" smtClean="0"/>
              <a:t>Contribution allows to:</a:t>
            </a:r>
          </a:p>
          <a:p>
            <a:pPr marL="720000" lvl="1">
              <a:spcBef>
                <a:spcPts val="600"/>
              </a:spcBef>
            </a:pPr>
            <a:endParaRPr lang="en-US" dirty="0" smtClean="0"/>
          </a:p>
          <a:p>
            <a:pPr lvl="1"/>
            <a:r>
              <a:rPr lang="en-US" dirty="0" smtClean="0"/>
              <a:t>move </a:t>
            </a:r>
            <a:r>
              <a:rPr lang="en-US" dirty="0"/>
              <a:t>Java forward</a:t>
            </a:r>
          </a:p>
          <a:p>
            <a:pPr marL="720000" lvl="1">
              <a:spcBef>
                <a:spcPts val="600"/>
              </a:spcBef>
            </a:pPr>
            <a:endParaRPr lang="en-US" dirty="0" smtClean="0"/>
          </a:p>
          <a:p>
            <a:pPr lvl="1"/>
            <a:r>
              <a:rPr lang="en-US" dirty="0" smtClean="0"/>
              <a:t>give </a:t>
            </a:r>
            <a:r>
              <a:rPr lang="en-US" dirty="0"/>
              <a:t>back something to the platform</a:t>
            </a:r>
          </a:p>
          <a:p>
            <a:pPr lvl="1"/>
            <a:endParaRPr lang="en-US" dirty="0" smtClean="0"/>
          </a:p>
          <a:p>
            <a:pPr lvl="1"/>
            <a:r>
              <a:rPr lang="en-US" dirty="0" smtClean="0"/>
              <a:t>help </a:t>
            </a:r>
            <a:r>
              <a:rPr lang="en-US" dirty="0"/>
              <a:t>our JUG gain its own identity and focus</a:t>
            </a:r>
          </a:p>
          <a:p>
            <a:pPr lvl="1"/>
            <a:endParaRPr lang="en-US" dirty="0" smtClean="0"/>
          </a:p>
          <a:p>
            <a:pPr lvl="1"/>
            <a:r>
              <a:rPr lang="en-US" dirty="0" smtClean="0"/>
              <a:t>acquire </a:t>
            </a:r>
            <a:r>
              <a:rPr lang="en-US" dirty="0"/>
              <a:t>new </a:t>
            </a:r>
            <a:r>
              <a:rPr lang="en-US" dirty="0" smtClean="0"/>
              <a:t>knowledge</a:t>
            </a:r>
          </a:p>
          <a:p>
            <a:pPr marL="457200" lvl="1" indent="0">
              <a:buNone/>
            </a:pPr>
            <a:endParaRPr lang="en-US" dirty="0" smtClean="0">
              <a:solidFill>
                <a:srgbClr val="FF0000"/>
              </a:solidFill>
            </a:endParaRPr>
          </a:p>
          <a:p>
            <a:pPr marL="0" indent="0">
              <a:buNone/>
            </a:pPr>
            <a:endParaRPr lang="bg-BG" dirty="0"/>
          </a:p>
        </p:txBody>
      </p:sp>
    </p:spTree>
    <p:extLst>
      <p:ext uri="{BB962C8B-B14F-4D97-AF65-F5344CB8AC3E}">
        <p14:creationId xmlns:p14="http://schemas.microsoft.com/office/powerpoint/2010/main" val="2970225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Contribution allows to:</a:t>
            </a:r>
          </a:p>
          <a:p>
            <a:pPr marL="720000" lvl="1">
              <a:spcBef>
                <a:spcPts val="600"/>
              </a:spcBef>
            </a:pPr>
            <a:endParaRPr lang="en-US" dirty="0" smtClean="0"/>
          </a:p>
          <a:p>
            <a:pPr lvl="1"/>
            <a:r>
              <a:rPr lang="en-US" dirty="0" smtClean="0"/>
              <a:t>move </a:t>
            </a:r>
            <a:r>
              <a:rPr lang="en-US" dirty="0"/>
              <a:t>Java forward</a:t>
            </a:r>
          </a:p>
          <a:p>
            <a:pPr marL="720000" lvl="1">
              <a:spcBef>
                <a:spcPts val="600"/>
              </a:spcBef>
            </a:pPr>
            <a:endParaRPr lang="en-US" dirty="0" smtClean="0"/>
          </a:p>
          <a:p>
            <a:pPr lvl="1"/>
            <a:r>
              <a:rPr lang="en-US" dirty="0" smtClean="0"/>
              <a:t>give </a:t>
            </a:r>
            <a:r>
              <a:rPr lang="en-US" dirty="0"/>
              <a:t>back something to the platform</a:t>
            </a:r>
          </a:p>
          <a:p>
            <a:pPr lvl="1"/>
            <a:endParaRPr lang="en-US" dirty="0" smtClean="0"/>
          </a:p>
          <a:p>
            <a:pPr lvl="1"/>
            <a:r>
              <a:rPr lang="en-US" dirty="0" smtClean="0"/>
              <a:t>help </a:t>
            </a:r>
            <a:r>
              <a:rPr lang="en-US" dirty="0"/>
              <a:t>our JUG gain its own identity and focus</a:t>
            </a:r>
          </a:p>
          <a:p>
            <a:pPr lvl="1"/>
            <a:endParaRPr lang="en-US" dirty="0" smtClean="0"/>
          </a:p>
          <a:p>
            <a:pPr lvl="1"/>
            <a:r>
              <a:rPr lang="en-US" dirty="0" smtClean="0"/>
              <a:t>acquire </a:t>
            </a:r>
            <a:r>
              <a:rPr lang="en-US" dirty="0"/>
              <a:t>new </a:t>
            </a:r>
            <a:r>
              <a:rPr lang="en-US" dirty="0" smtClean="0"/>
              <a:t>knowledge</a:t>
            </a:r>
          </a:p>
          <a:p>
            <a:pPr lvl="1"/>
            <a:endParaRPr lang="en-US" dirty="0"/>
          </a:p>
          <a:p>
            <a:pPr lvl="1"/>
            <a:r>
              <a:rPr lang="en-US" dirty="0">
                <a:solidFill>
                  <a:srgbClr val="FF0000"/>
                </a:solidFill>
              </a:rPr>
              <a:t>h</a:t>
            </a:r>
            <a:r>
              <a:rPr lang="en-US" dirty="0" smtClean="0">
                <a:solidFill>
                  <a:srgbClr val="FF0000"/>
                </a:solidFill>
              </a:rPr>
              <a:t>ave some fun </a:t>
            </a:r>
            <a:r>
              <a:rPr lang="en-US" dirty="0" smtClean="0">
                <a:solidFill>
                  <a:srgbClr val="FF0000"/>
                </a:solidFill>
                <a:sym typeface="Wingdings" panose="05000000000000000000" pitchFamily="2" charset="2"/>
              </a:rPr>
              <a:t></a:t>
            </a:r>
            <a:endParaRPr lang="en-US" dirty="0">
              <a:solidFill>
                <a:srgbClr val="FF0000"/>
              </a:solidFill>
            </a:endParaRPr>
          </a:p>
          <a:p>
            <a:pPr marL="0" indent="0">
              <a:buNone/>
            </a:pPr>
            <a:endParaRPr lang="bg-BG" dirty="0"/>
          </a:p>
        </p:txBody>
      </p:sp>
      <p:sp>
        <p:nvSpPr>
          <p:cNvPr id="5" name="Title 1"/>
          <p:cNvSpPr>
            <a:spLocks noGrp="1"/>
          </p:cNvSpPr>
          <p:nvPr>
            <p:ph type="title"/>
          </p:nvPr>
        </p:nvSpPr>
        <p:spPr>
          <a:xfrm>
            <a:off x="457200" y="274638"/>
            <a:ext cx="8229600" cy="1143000"/>
          </a:xfrm>
        </p:spPr>
        <p:txBody>
          <a:bodyPr>
            <a:noAutofit/>
          </a:bodyPr>
          <a:lstStyle/>
          <a:p>
            <a:r>
              <a:rPr lang="en-US" dirty="0" smtClean="0"/>
              <a:t>Contribution</a:t>
            </a:r>
            <a:endParaRPr lang="bg-BG" dirty="0"/>
          </a:p>
        </p:txBody>
      </p:sp>
    </p:spTree>
    <p:extLst>
      <p:ext uri="{BB962C8B-B14F-4D97-AF65-F5344CB8AC3E}">
        <p14:creationId xmlns:p14="http://schemas.microsoft.com/office/powerpoint/2010/main" val="12679014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Development Process</a:t>
            </a:r>
            <a:endParaRPr lang="en-US" dirty="0"/>
          </a:p>
        </p:txBody>
      </p:sp>
    </p:spTree>
    <p:extLst>
      <p:ext uri="{BB962C8B-B14F-4D97-AF65-F5344CB8AC3E}">
        <p14:creationId xmlns:p14="http://schemas.microsoft.com/office/powerpoint/2010/main" val="2815138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Development Process</a:t>
            </a:r>
            <a:endParaRPr lang="bg-BG" dirty="0"/>
          </a:p>
        </p:txBody>
      </p:sp>
      <p:sp>
        <p:nvSpPr>
          <p:cNvPr id="3" name="Content Placeholder 2"/>
          <p:cNvSpPr>
            <a:spLocks noGrp="1"/>
          </p:cNvSpPr>
          <p:nvPr>
            <p:ph idx="1"/>
          </p:nvPr>
        </p:nvSpPr>
        <p:spPr/>
        <p:txBody>
          <a:bodyPr/>
          <a:lstStyle/>
          <a:p>
            <a:pPr>
              <a:buFont typeface="Courier New" panose="02070309020205020404" pitchFamily="49" charset="0"/>
              <a:buChar char="o"/>
            </a:pPr>
            <a:r>
              <a:rPr lang="en-US" sz="3000" dirty="0" smtClean="0"/>
              <a:t>The community</a:t>
            </a:r>
          </a:p>
          <a:p>
            <a:pPr>
              <a:buFont typeface="Courier New" panose="02070309020205020404" pitchFamily="49" charset="0"/>
              <a:buChar char="o"/>
            </a:pPr>
            <a:endParaRPr lang="en-US" sz="3000" dirty="0" smtClean="0"/>
          </a:p>
          <a:p>
            <a:pPr>
              <a:buFont typeface="Courier New" panose="02070309020205020404" pitchFamily="49" charset="0"/>
              <a:buChar char="o"/>
            </a:pPr>
            <a:r>
              <a:rPr lang="en-US" sz="3000" dirty="0"/>
              <a:t>Becoming a contributor</a:t>
            </a:r>
          </a:p>
          <a:p>
            <a:pPr>
              <a:buFont typeface="Courier New" panose="02070309020205020404" pitchFamily="49" charset="0"/>
              <a:buChar char="o"/>
            </a:pPr>
            <a:endParaRPr lang="en-US" sz="3000" dirty="0" smtClean="0"/>
          </a:p>
          <a:p>
            <a:pPr>
              <a:buFont typeface="Courier New" panose="02070309020205020404" pitchFamily="49" charset="0"/>
              <a:buChar char="o"/>
            </a:pPr>
            <a:r>
              <a:rPr lang="en-US" sz="3000" dirty="0"/>
              <a:t>The source tree</a:t>
            </a:r>
          </a:p>
          <a:p>
            <a:pPr>
              <a:buFont typeface="Courier New" panose="02070309020205020404" pitchFamily="49" charset="0"/>
              <a:buChar char="o"/>
            </a:pPr>
            <a:endParaRPr lang="en-US" sz="3000" dirty="0" smtClean="0"/>
          </a:p>
          <a:p>
            <a:pPr>
              <a:buFont typeface="Courier New" panose="02070309020205020404" pitchFamily="49" charset="0"/>
              <a:buChar char="o"/>
            </a:pPr>
            <a:r>
              <a:rPr lang="en-US" sz="3000" dirty="0" smtClean="0"/>
              <a:t>Development environment</a:t>
            </a:r>
            <a:endParaRPr lang="en-US" sz="3000" dirty="0"/>
          </a:p>
          <a:p>
            <a:pPr>
              <a:buFont typeface="Courier New" panose="02070309020205020404" pitchFamily="49" charset="0"/>
              <a:buChar char="o"/>
            </a:pPr>
            <a:endParaRPr lang="en-US" sz="3000" dirty="0" smtClean="0"/>
          </a:p>
        </p:txBody>
      </p:sp>
    </p:spTree>
    <p:extLst>
      <p:ext uri="{BB962C8B-B14F-4D97-AF65-F5344CB8AC3E}">
        <p14:creationId xmlns:p14="http://schemas.microsoft.com/office/powerpoint/2010/main" val="34687573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274638"/>
            <a:ext cx="8229600" cy="1143000"/>
          </a:xfrm>
        </p:spPr>
        <p:txBody>
          <a:bodyPr>
            <a:normAutofit/>
          </a:bodyPr>
          <a:lstStyle/>
          <a:p>
            <a:r>
              <a:rPr lang="en-US" dirty="0" smtClean="0"/>
              <a:t>The community</a:t>
            </a:r>
            <a:endParaRPr lang="bg-BG"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7763" y="1657350"/>
            <a:ext cx="6848475" cy="3543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00403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a:t>General roles</a:t>
            </a:r>
            <a:r>
              <a:rPr lang="en-US" sz="2800" dirty="0" smtClean="0"/>
              <a:t>:</a:t>
            </a:r>
            <a:endParaRPr lang="en-US" sz="2800" dirty="0"/>
          </a:p>
          <a:p>
            <a:pPr lvl="1"/>
            <a:r>
              <a:rPr lang="en-US" sz="2400" dirty="0"/>
              <a:t>	Participant </a:t>
            </a:r>
            <a:r>
              <a:rPr lang="en-US" sz="2400" dirty="0" smtClean="0"/>
              <a:t> - may propose changes and participate in discussions</a:t>
            </a:r>
          </a:p>
          <a:p>
            <a:pPr marL="457200" lvl="1" indent="0">
              <a:buNone/>
            </a:pPr>
            <a:endParaRPr lang="en-US" sz="2400" dirty="0" smtClean="0"/>
          </a:p>
          <a:p>
            <a:pPr lvl="1"/>
            <a:r>
              <a:rPr lang="en-US" sz="2400" dirty="0"/>
              <a:t>	</a:t>
            </a:r>
            <a:r>
              <a:rPr lang="en-US" sz="2400" dirty="0" smtClean="0"/>
              <a:t>Contributor - may submit changes and participate in a project or a group</a:t>
            </a:r>
          </a:p>
          <a:p>
            <a:pPr marL="457200" lvl="1" indent="0">
              <a:buNone/>
            </a:pPr>
            <a:endParaRPr lang="en-US" sz="2400" dirty="0" smtClean="0"/>
          </a:p>
          <a:p>
            <a:pPr lvl="1"/>
            <a:r>
              <a:rPr lang="en-US" sz="2400" dirty="0" smtClean="0"/>
              <a:t>	</a:t>
            </a:r>
            <a:r>
              <a:rPr lang="en-US" sz="2400" dirty="0" err="1" smtClean="0"/>
              <a:t>OpenJDK</a:t>
            </a:r>
            <a:r>
              <a:rPr lang="en-US" sz="2400" dirty="0" smtClean="0"/>
              <a:t> member - may </a:t>
            </a:r>
            <a:r>
              <a:rPr lang="en-US" sz="2400" dirty="0"/>
              <a:t>propose new groups and may lead a </a:t>
            </a:r>
            <a:r>
              <a:rPr lang="en-US" sz="2400" dirty="0" smtClean="0"/>
              <a:t>group</a:t>
            </a:r>
          </a:p>
          <a:p>
            <a:pPr lvl="1"/>
            <a:endParaRPr lang="en-US" sz="2400" dirty="0"/>
          </a:p>
          <a:p>
            <a:pPr lvl="1"/>
            <a:r>
              <a:rPr lang="en-US" sz="2400" dirty="0"/>
              <a:t>	</a:t>
            </a:r>
            <a:r>
              <a:rPr lang="en-US" sz="2400" dirty="0" err="1" smtClean="0"/>
              <a:t>OpenJDK</a:t>
            </a:r>
            <a:r>
              <a:rPr lang="en-US" sz="2400" dirty="0" smtClean="0"/>
              <a:t> Lead - leads </a:t>
            </a:r>
            <a:r>
              <a:rPr lang="en-US" sz="2400" dirty="0"/>
              <a:t>JDK release projects</a:t>
            </a:r>
          </a:p>
          <a:p>
            <a:pPr marL="0" indent="0">
              <a:buNone/>
            </a:pPr>
            <a:endParaRPr lang="en-US" sz="3000" dirty="0"/>
          </a:p>
        </p:txBody>
      </p:sp>
      <p:sp>
        <p:nvSpPr>
          <p:cNvPr id="5" name="Title 1"/>
          <p:cNvSpPr>
            <a:spLocks noGrp="1"/>
          </p:cNvSpPr>
          <p:nvPr>
            <p:ph type="title"/>
          </p:nvPr>
        </p:nvSpPr>
        <p:spPr>
          <a:xfrm>
            <a:off x="457200" y="274638"/>
            <a:ext cx="8229600" cy="1143000"/>
          </a:xfrm>
        </p:spPr>
        <p:txBody>
          <a:bodyPr>
            <a:normAutofit/>
          </a:bodyPr>
          <a:lstStyle/>
          <a:p>
            <a:r>
              <a:rPr lang="en-US" dirty="0" smtClean="0"/>
              <a:t>The community</a:t>
            </a:r>
            <a:endParaRPr lang="bg-BG" dirty="0"/>
          </a:p>
        </p:txBody>
      </p:sp>
    </p:spTree>
    <p:extLst>
      <p:ext uri="{BB962C8B-B14F-4D97-AF65-F5344CB8AC3E}">
        <p14:creationId xmlns:p14="http://schemas.microsoft.com/office/powerpoint/2010/main" val="33550803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000" dirty="0" smtClean="0"/>
              <a:t>Group roles:</a:t>
            </a:r>
            <a:endParaRPr lang="en-US" sz="3000" dirty="0"/>
          </a:p>
          <a:p>
            <a:pPr lvl="1"/>
            <a:endParaRPr lang="en-US" sz="2400" dirty="0" smtClean="0"/>
          </a:p>
          <a:p>
            <a:pPr lvl="1"/>
            <a:r>
              <a:rPr lang="en-US" sz="2400" dirty="0" smtClean="0"/>
              <a:t>Group </a:t>
            </a:r>
            <a:r>
              <a:rPr lang="en-US" sz="2400" dirty="0"/>
              <a:t>Member - </a:t>
            </a:r>
            <a:r>
              <a:rPr lang="en-US" sz="2400" dirty="0" smtClean="0"/>
              <a:t>has </a:t>
            </a:r>
            <a:r>
              <a:rPr lang="en-US" sz="2400" dirty="0"/>
              <a:t>write access to the group's web content and file </a:t>
            </a:r>
            <a:r>
              <a:rPr lang="en-US" sz="2400" dirty="0" smtClean="0"/>
              <a:t>repositories</a:t>
            </a:r>
          </a:p>
          <a:p>
            <a:pPr lvl="1"/>
            <a:endParaRPr lang="en-US" sz="2400" dirty="0"/>
          </a:p>
          <a:p>
            <a:pPr lvl="1"/>
            <a:r>
              <a:rPr lang="en-US" sz="2400" dirty="0" smtClean="0"/>
              <a:t>Group </a:t>
            </a:r>
            <a:r>
              <a:rPr lang="en-US" sz="2400" dirty="0"/>
              <a:t>Lead - </a:t>
            </a:r>
            <a:r>
              <a:rPr lang="en-US" sz="2400" dirty="0" smtClean="0"/>
              <a:t>responsible </a:t>
            </a:r>
            <a:r>
              <a:rPr lang="en-US" sz="2400" dirty="0"/>
              <a:t>for directing and coordinating the group's activities</a:t>
            </a:r>
            <a:r>
              <a:rPr lang="en-US" sz="2400" dirty="0" smtClean="0"/>
              <a:t>;</a:t>
            </a:r>
            <a:endParaRPr lang="en-US" sz="2400" dirty="0"/>
          </a:p>
        </p:txBody>
      </p:sp>
      <p:sp>
        <p:nvSpPr>
          <p:cNvPr id="4" name="Title 1"/>
          <p:cNvSpPr>
            <a:spLocks noGrp="1"/>
          </p:cNvSpPr>
          <p:nvPr>
            <p:ph type="title"/>
          </p:nvPr>
        </p:nvSpPr>
        <p:spPr>
          <a:xfrm>
            <a:off x="457200" y="274638"/>
            <a:ext cx="8229600" cy="1143000"/>
          </a:xfrm>
        </p:spPr>
        <p:txBody>
          <a:bodyPr>
            <a:normAutofit/>
          </a:bodyPr>
          <a:lstStyle/>
          <a:p>
            <a:r>
              <a:rPr lang="en-US" dirty="0" smtClean="0"/>
              <a:t>The community</a:t>
            </a:r>
            <a:endParaRPr lang="bg-BG" dirty="0"/>
          </a:p>
        </p:txBody>
      </p:sp>
    </p:spTree>
    <p:extLst>
      <p:ext uri="{BB962C8B-B14F-4D97-AF65-F5344CB8AC3E}">
        <p14:creationId xmlns:p14="http://schemas.microsoft.com/office/powerpoint/2010/main" val="3732707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Agenda</a:t>
            </a:r>
            <a:endParaRPr lang="bg-BG" dirty="0"/>
          </a:p>
        </p:txBody>
      </p:sp>
      <p:sp>
        <p:nvSpPr>
          <p:cNvPr id="3" name="Content Placeholder 2"/>
          <p:cNvSpPr>
            <a:spLocks noGrp="1"/>
          </p:cNvSpPr>
          <p:nvPr>
            <p:ph idx="1"/>
          </p:nvPr>
        </p:nvSpPr>
        <p:spPr/>
        <p:txBody>
          <a:bodyPr/>
          <a:lstStyle/>
          <a:p>
            <a:endParaRPr lang="en-US" dirty="0" smtClean="0"/>
          </a:p>
          <a:p>
            <a:r>
              <a:rPr lang="en-US" sz="3000" dirty="0" smtClean="0"/>
              <a:t>The OpenJDK platform</a:t>
            </a:r>
          </a:p>
          <a:p>
            <a:endParaRPr lang="en-US" sz="3000" dirty="0" smtClean="0"/>
          </a:p>
          <a:p>
            <a:r>
              <a:rPr lang="en-US" sz="3000" dirty="0" smtClean="0"/>
              <a:t>Development Process</a:t>
            </a:r>
          </a:p>
          <a:p>
            <a:endParaRPr lang="en-US" sz="3000" dirty="0" smtClean="0"/>
          </a:p>
          <a:p>
            <a:r>
              <a:rPr lang="en-US" sz="3000" dirty="0" smtClean="0"/>
              <a:t>Architecture Overview</a:t>
            </a:r>
          </a:p>
          <a:p>
            <a:endParaRPr lang="bg-BG" sz="3000" dirty="0"/>
          </a:p>
        </p:txBody>
      </p:sp>
    </p:spTree>
    <p:extLst>
      <p:ext uri="{BB962C8B-B14F-4D97-AF65-F5344CB8AC3E}">
        <p14:creationId xmlns:p14="http://schemas.microsoft.com/office/powerpoint/2010/main" val="24775970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000" dirty="0" smtClean="0"/>
              <a:t>Project roles:</a:t>
            </a:r>
            <a:endParaRPr lang="en-US" sz="3000" dirty="0"/>
          </a:p>
          <a:p>
            <a:pPr lvl="1"/>
            <a:r>
              <a:rPr lang="en-US" sz="2400" dirty="0"/>
              <a:t>Author </a:t>
            </a:r>
            <a:r>
              <a:rPr lang="en-US" sz="2400" dirty="0" smtClean="0"/>
              <a:t>- </a:t>
            </a:r>
            <a:r>
              <a:rPr lang="en-US" sz="2400" dirty="0"/>
              <a:t>may create change sets but may not push them directly</a:t>
            </a:r>
            <a:endParaRPr lang="en-US" sz="2400" dirty="0" smtClean="0"/>
          </a:p>
          <a:p>
            <a:pPr lvl="1"/>
            <a:endParaRPr lang="en-US" sz="2400" dirty="0" smtClean="0"/>
          </a:p>
          <a:p>
            <a:pPr lvl="1"/>
            <a:r>
              <a:rPr lang="en-US" sz="2400" dirty="0" err="1"/>
              <a:t>Commiter</a:t>
            </a:r>
            <a:r>
              <a:rPr lang="en-US" sz="2400" dirty="0"/>
              <a:t> </a:t>
            </a:r>
            <a:r>
              <a:rPr lang="en-US" sz="2400" dirty="0" smtClean="0"/>
              <a:t>- </a:t>
            </a:r>
            <a:r>
              <a:rPr lang="en-US" sz="2400" dirty="0"/>
              <a:t>may create and push change </a:t>
            </a:r>
            <a:r>
              <a:rPr lang="en-US" sz="2400" dirty="0" smtClean="0"/>
              <a:t>sets</a:t>
            </a:r>
          </a:p>
          <a:p>
            <a:pPr lvl="1"/>
            <a:endParaRPr lang="en-US" sz="2400" dirty="0"/>
          </a:p>
          <a:p>
            <a:pPr lvl="1"/>
            <a:r>
              <a:rPr lang="en-US" sz="2400" dirty="0"/>
              <a:t>Reviewer </a:t>
            </a:r>
            <a:r>
              <a:rPr lang="en-US" sz="2400" dirty="0" smtClean="0"/>
              <a:t>- reviews </a:t>
            </a:r>
            <a:r>
              <a:rPr lang="en-US" sz="2400" dirty="0"/>
              <a:t>and approves change </a:t>
            </a:r>
            <a:r>
              <a:rPr lang="en-US" sz="2400" dirty="0" smtClean="0"/>
              <a:t>sets</a:t>
            </a:r>
          </a:p>
          <a:p>
            <a:pPr lvl="1"/>
            <a:endParaRPr lang="en-US" sz="2400" dirty="0"/>
          </a:p>
          <a:p>
            <a:pPr lvl="1"/>
            <a:r>
              <a:rPr lang="en-US" sz="2400" dirty="0" smtClean="0"/>
              <a:t>Project </a:t>
            </a:r>
            <a:r>
              <a:rPr lang="en-US" sz="2400" dirty="0"/>
              <a:t>Lead </a:t>
            </a:r>
            <a:r>
              <a:rPr lang="en-US" sz="2400" dirty="0" smtClean="0"/>
              <a:t>- </a:t>
            </a:r>
            <a:r>
              <a:rPr lang="en-US" dirty="0"/>
              <a:t> </a:t>
            </a:r>
            <a:r>
              <a:rPr lang="en-US" sz="2400" dirty="0"/>
              <a:t>responsible for directing and coordinating the </a:t>
            </a:r>
            <a:r>
              <a:rPr lang="en-US" sz="2400" dirty="0" smtClean="0"/>
              <a:t>project's </a:t>
            </a:r>
            <a:r>
              <a:rPr lang="en-US" sz="2400" dirty="0"/>
              <a:t>activities</a:t>
            </a:r>
          </a:p>
          <a:p>
            <a:pPr lvl="1"/>
            <a:endParaRPr lang="en-US" sz="2400" dirty="0"/>
          </a:p>
        </p:txBody>
      </p:sp>
      <p:sp>
        <p:nvSpPr>
          <p:cNvPr id="5" name="Title 1"/>
          <p:cNvSpPr>
            <a:spLocks noGrp="1"/>
          </p:cNvSpPr>
          <p:nvPr>
            <p:ph type="title"/>
          </p:nvPr>
        </p:nvSpPr>
        <p:spPr>
          <a:xfrm>
            <a:off x="457200" y="274638"/>
            <a:ext cx="8229600" cy="1143000"/>
          </a:xfrm>
        </p:spPr>
        <p:txBody>
          <a:bodyPr>
            <a:normAutofit/>
          </a:bodyPr>
          <a:lstStyle/>
          <a:p>
            <a:r>
              <a:rPr lang="en-US" dirty="0" smtClean="0"/>
              <a:t>The community</a:t>
            </a:r>
            <a:endParaRPr lang="bg-BG" dirty="0"/>
          </a:p>
        </p:txBody>
      </p:sp>
    </p:spTree>
    <p:extLst>
      <p:ext uri="{BB962C8B-B14F-4D97-AF65-F5344CB8AC3E}">
        <p14:creationId xmlns:p14="http://schemas.microsoft.com/office/powerpoint/2010/main" val="7817431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Becoming a contributor</a:t>
            </a:r>
            <a:endParaRPr lang="bg-BG" dirty="0"/>
          </a:p>
        </p:txBody>
      </p:sp>
      <p:sp>
        <p:nvSpPr>
          <p:cNvPr id="3" name="Content Placeholder 2"/>
          <p:cNvSpPr>
            <a:spLocks noGrp="1"/>
          </p:cNvSpPr>
          <p:nvPr>
            <p:ph idx="1"/>
          </p:nvPr>
        </p:nvSpPr>
        <p:spPr/>
        <p:txBody>
          <a:bodyPr>
            <a:normAutofit lnSpcReduction="10000"/>
          </a:bodyPr>
          <a:lstStyle/>
          <a:p>
            <a:pPr marL="0" indent="0">
              <a:buNone/>
            </a:pPr>
            <a:endParaRPr lang="en-US" sz="3000" dirty="0" smtClean="0"/>
          </a:p>
          <a:p>
            <a:pPr>
              <a:buFont typeface="Wingdings" panose="05000000000000000000" pitchFamily="2" charset="2"/>
              <a:buChar char="ü"/>
            </a:pPr>
            <a:r>
              <a:rPr lang="en-US" sz="3000" dirty="0" smtClean="0"/>
              <a:t> Sign OCA (Oracle Contributor Agreement) – specify </a:t>
            </a:r>
            <a:r>
              <a:rPr lang="en-US" sz="3000" b="1" dirty="0" smtClean="0"/>
              <a:t>OpenJDK</a:t>
            </a:r>
            <a:r>
              <a:rPr lang="en-US" sz="3000" dirty="0" smtClean="0"/>
              <a:t> as </a:t>
            </a:r>
            <a:r>
              <a:rPr lang="en-US" sz="3000" dirty="0" smtClean="0"/>
              <a:t>the </a:t>
            </a:r>
            <a:r>
              <a:rPr lang="en-US" sz="3000" dirty="0" smtClean="0"/>
              <a:t>project and your </a:t>
            </a:r>
            <a:r>
              <a:rPr lang="en-US" sz="3000" b="1" dirty="0" smtClean="0"/>
              <a:t>java.net</a:t>
            </a:r>
            <a:r>
              <a:rPr lang="en-US" sz="3000" dirty="0" smtClean="0"/>
              <a:t> user as the username</a:t>
            </a:r>
          </a:p>
          <a:p>
            <a:pPr>
              <a:buFont typeface="Wingdings" panose="05000000000000000000" pitchFamily="2" charset="2"/>
              <a:buChar char="ü"/>
            </a:pPr>
            <a:endParaRPr lang="en-US" sz="3000" dirty="0"/>
          </a:p>
          <a:p>
            <a:pPr>
              <a:buFont typeface="Wingdings" panose="05000000000000000000" pitchFamily="2" charset="2"/>
              <a:buChar char="ü"/>
            </a:pPr>
            <a:r>
              <a:rPr lang="en-US" sz="3000" dirty="0" smtClean="0"/>
              <a:t> Send the signed OCA to </a:t>
            </a:r>
            <a:r>
              <a:rPr lang="en-US" sz="2800" dirty="0" smtClean="0">
                <a:hlinkClick r:id="rId2"/>
              </a:rPr>
              <a:t>oracle-ca_us@oracle.com</a:t>
            </a:r>
            <a:endParaRPr lang="en-US" sz="2800" dirty="0" smtClean="0"/>
          </a:p>
          <a:p>
            <a:pPr>
              <a:buFont typeface="Wingdings" panose="05000000000000000000" pitchFamily="2" charset="2"/>
              <a:buChar char="ü"/>
            </a:pPr>
            <a:endParaRPr lang="en-US" sz="2800" dirty="0"/>
          </a:p>
          <a:p>
            <a:pPr>
              <a:buFont typeface="Wingdings" panose="05000000000000000000" pitchFamily="2" charset="2"/>
              <a:buChar char="ü"/>
            </a:pPr>
            <a:r>
              <a:rPr lang="en-US" sz="2800" dirty="0" smtClean="0"/>
              <a:t> </a:t>
            </a:r>
            <a:r>
              <a:rPr lang="en-US" sz="3000" dirty="0" smtClean="0"/>
              <a:t>Find some interesting bug or enhancement (RFE) to work on from </a:t>
            </a:r>
            <a:r>
              <a:rPr lang="en-US" sz="3000" dirty="0" smtClean="0">
                <a:hlinkClick r:id="rId3"/>
              </a:rPr>
              <a:t>bugs.sun.com</a:t>
            </a:r>
            <a:endParaRPr lang="en-US" sz="3000" dirty="0" smtClean="0"/>
          </a:p>
          <a:p>
            <a:pPr>
              <a:buFont typeface="Wingdings" panose="05000000000000000000" pitchFamily="2" charset="2"/>
              <a:buChar char="ü"/>
            </a:pPr>
            <a:endParaRPr lang="en-US" sz="2800" dirty="0" smtClean="0"/>
          </a:p>
          <a:p>
            <a:pPr>
              <a:buFont typeface="Wingdings" panose="05000000000000000000" pitchFamily="2" charset="2"/>
              <a:buChar char="ü"/>
            </a:pPr>
            <a:endParaRPr lang="bg-BG" sz="3000" dirty="0"/>
          </a:p>
        </p:txBody>
      </p:sp>
    </p:spTree>
    <p:extLst>
      <p:ext uri="{BB962C8B-B14F-4D97-AF65-F5344CB8AC3E}">
        <p14:creationId xmlns:p14="http://schemas.microsoft.com/office/powerpoint/2010/main" val="18991192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Becoming a contributor</a:t>
            </a:r>
            <a:endParaRPr lang="bg-BG" dirty="0"/>
          </a:p>
        </p:txBody>
      </p:sp>
      <p:sp>
        <p:nvSpPr>
          <p:cNvPr id="3" name="Content Placeholder 2"/>
          <p:cNvSpPr>
            <a:spLocks noGrp="1"/>
          </p:cNvSpPr>
          <p:nvPr>
            <p:ph idx="1"/>
          </p:nvPr>
        </p:nvSpPr>
        <p:spPr/>
        <p:txBody>
          <a:bodyPr>
            <a:normAutofit/>
          </a:bodyPr>
          <a:lstStyle/>
          <a:p>
            <a:pPr marL="0" indent="0">
              <a:buNone/>
            </a:pPr>
            <a:endParaRPr lang="en-US" sz="3000" dirty="0" smtClean="0"/>
          </a:p>
          <a:p>
            <a:pPr>
              <a:buFont typeface="Wingdings" panose="05000000000000000000" pitchFamily="2" charset="2"/>
              <a:buChar char="ü"/>
            </a:pPr>
            <a:r>
              <a:rPr lang="en-US" sz="3000" dirty="0"/>
              <a:t> </a:t>
            </a:r>
            <a:r>
              <a:rPr lang="en-US" sz="3000" dirty="0" smtClean="0"/>
              <a:t>You </a:t>
            </a:r>
            <a:r>
              <a:rPr lang="en-US" sz="3000" dirty="0"/>
              <a:t>may subscribe to a particular mailing list of </a:t>
            </a:r>
            <a:r>
              <a:rPr lang="en-US" sz="3000" dirty="0" smtClean="0"/>
              <a:t>interest – list is available at </a:t>
            </a:r>
            <a:r>
              <a:rPr lang="en-US" sz="3000" dirty="0" smtClean="0">
                <a:hlinkClick r:id="rId2"/>
              </a:rPr>
              <a:t>mail.openjdk.java.net/mailman/</a:t>
            </a:r>
            <a:r>
              <a:rPr lang="en-US" sz="3000" dirty="0" err="1" smtClean="0">
                <a:hlinkClick r:id="rId2"/>
              </a:rPr>
              <a:t>listinfo</a:t>
            </a:r>
            <a:endParaRPr lang="en-US" sz="3000" dirty="0" smtClean="0"/>
          </a:p>
          <a:p>
            <a:pPr>
              <a:buFont typeface="Wingdings" panose="05000000000000000000" pitchFamily="2" charset="2"/>
              <a:buChar char="ü"/>
            </a:pPr>
            <a:endParaRPr lang="en-US" sz="3000" dirty="0"/>
          </a:p>
          <a:p>
            <a:pPr>
              <a:buFont typeface="Wingdings" panose="05000000000000000000" pitchFamily="2" charset="2"/>
              <a:buChar char="ü"/>
            </a:pPr>
            <a:r>
              <a:rPr lang="en-US" sz="3000" dirty="0"/>
              <a:t> Discuss any changes you want to make in the appropriate mailing list using the </a:t>
            </a:r>
            <a:r>
              <a:rPr lang="en-US" sz="3000" dirty="0" smtClean="0"/>
              <a:t>format:</a:t>
            </a:r>
          </a:p>
          <a:p>
            <a:pPr marL="457200" lvl="1" indent="0">
              <a:buNone/>
            </a:pPr>
            <a:r>
              <a:rPr lang="en-US" sz="3000" dirty="0"/>
              <a:t>	&lt;</a:t>
            </a:r>
            <a:r>
              <a:rPr lang="en-US" sz="3000" dirty="0" err="1"/>
              <a:t>Bug_or_RFE_Id</a:t>
            </a:r>
            <a:r>
              <a:rPr lang="en-US" sz="3000" dirty="0"/>
              <a:t>&gt;: &lt;</a:t>
            </a:r>
            <a:r>
              <a:rPr lang="en-US" sz="3000" dirty="0" err="1"/>
              <a:t>Bug_or_RFE_Title</a:t>
            </a:r>
            <a:r>
              <a:rPr lang="en-US" sz="3000" dirty="0"/>
              <a:t>&gt; </a:t>
            </a:r>
            <a:endParaRPr lang="en-US" sz="3000" dirty="0" smtClean="0"/>
          </a:p>
          <a:p>
            <a:pPr>
              <a:buFont typeface="Wingdings" panose="05000000000000000000" pitchFamily="2" charset="2"/>
              <a:buChar char="ü"/>
            </a:pPr>
            <a:endParaRPr lang="en-US" sz="3000" dirty="0"/>
          </a:p>
          <a:p>
            <a:pPr marL="0" indent="0">
              <a:buNone/>
            </a:pPr>
            <a:endParaRPr lang="en-US" sz="2800" dirty="0" smtClean="0"/>
          </a:p>
          <a:p>
            <a:pPr>
              <a:buFont typeface="Wingdings" panose="05000000000000000000" pitchFamily="2" charset="2"/>
              <a:buChar char="ü"/>
            </a:pPr>
            <a:endParaRPr lang="en-US" sz="2800" dirty="0" smtClean="0"/>
          </a:p>
          <a:p>
            <a:pPr>
              <a:buFont typeface="Wingdings" panose="05000000000000000000" pitchFamily="2" charset="2"/>
              <a:buChar char="ü"/>
            </a:pPr>
            <a:endParaRPr lang="bg-BG" sz="3000" dirty="0"/>
          </a:p>
        </p:txBody>
      </p:sp>
    </p:spTree>
    <p:extLst>
      <p:ext uri="{BB962C8B-B14F-4D97-AF65-F5344CB8AC3E}">
        <p14:creationId xmlns:p14="http://schemas.microsoft.com/office/powerpoint/2010/main" val="42608046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Becoming a contributor</a:t>
            </a:r>
            <a:endParaRPr lang="bg-BG" dirty="0"/>
          </a:p>
        </p:txBody>
      </p:sp>
      <p:sp>
        <p:nvSpPr>
          <p:cNvPr id="3" name="Content Placeholder 2"/>
          <p:cNvSpPr>
            <a:spLocks noGrp="1"/>
          </p:cNvSpPr>
          <p:nvPr>
            <p:ph idx="1"/>
          </p:nvPr>
        </p:nvSpPr>
        <p:spPr/>
        <p:txBody>
          <a:bodyPr>
            <a:normAutofit/>
          </a:bodyPr>
          <a:lstStyle/>
          <a:p>
            <a:pPr marL="0" indent="0">
              <a:buNone/>
            </a:pPr>
            <a:endParaRPr lang="en-US" sz="3000" dirty="0" smtClean="0"/>
          </a:p>
          <a:p>
            <a:pPr>
              <a:buFont typeface="Wingdings" panose="05000000000000000000" pitchFamily="2" charset="2"/>
              <a:buChar char="ü"/>
            </a:pPr>
            <a:r>
              <a:rPr lang="en-US" sz="3000" dirty="0"/>
              <a:t> Add a proposed code change (patch) to the discussion using any of the following </a:t>
            </a:r>
            <a:r>
              <a:rPr lang="en-US" sz="3000" dirty="0" smtClean="0"/>
              <a:t>commands:</a:t>
            </a:r>
            <a:endParaRPr lang="en-US" sz="3000" dirty="0"/>
          </a:p>
          <a:p>
            <a:pPr marL="800100" lvl="2" indent="0">
              <a:buNone/>
            </a:pPr>
            <a:r>
              <a:rPr lang="de-DE" sz="2200" dirty="0"/>
              <a:t>hg export -g</a:t>
            </a:r>
          </a:p>
          <a:p>
            <a:pPr marL="800100" lvl="2" indent="0">
              <a:buNone/>
            </a:pPr>
            <a:r>
              <a:rPr lang="de-DE" sz="2200" dirty="0" smtClean="0"/>
              <a:t>hg </a:t>
            </a:r>
            <a:r>
              <a:rPr lang="de-DE" sz="2200" dirty="0"/>
              <a:t>diff -g</a:t>
            </a:r>
            <a:endParaRPr lang="en-US" sz="2200" dirty="0" smtClean="0"/>
          </a:p>
          <a:p>
            <a:pPr marL="0" indent="0">
              <a:buNone/>
            </a:pPr>
            <a:endParaRPr lang="en-US" sz="3000" dirty="0"/>
          </a:p>
          <a:p>
            <a:pPr>
              <a:buFont typeface="Wingdings" panose="05000000000000000000" pitchFamily="2" charset="2"/>
              <a:buChar char="ü"/>
            </a:pPr>
            <a:r>
              <a:rPr lang="en-US" sz="3000" dirty="0" smtClean="0"/>
              <a:t> If </a:t>
            </a:r>
            <a:r>
              <a:rPr lang="en-US" sz="3000" dirty="0"/>
              <a:t>applicable attach </a:t>
            </a:r>
            <a:r>
              <a:rPr lang="en-US" sz="3000" dirty="0" err="1"/>
              <a:t>JTReg</a:t>
            </a:r>
            <a:r>
              <a:rPr lang="en-US" sz="3000" dirty="0"/>
              <a:t> tests to the suggested </a:t>
            </a:r>
            <a:r>
              <a:rPr lang="en-US" sz="3000" dirty="0" err="1" smtClean="0"/>
              <a:t>changeset</a:t>
            </a:r>
            <a:endParaRPr lang="en-US" sz="3000" dirty="0"/>
          </a:p>
          <a:p>
            <a:pPr marL="0" indent="0">
              <a:buNone/>
            </a:pPr>
            <a:endParaRPr lang="en-US" sz="2800" dirty="0" smtClean="0"/>
          </a:p>
          <a:p>
            <a:pPr>
              <a:buFont typeface="Wingdings" panose="05000000000000000000" pitchFamily="2" charset="2"/>
              <a:buChar char="ü"/>
            </a:pPr>
            <a:endParaRPr lang="en-US" sz="2800" dirty="0" smtClean="0"/>
          </a:p>
          <a:p>
            <a:pPr>
              <a:buFont typeface="Wingdings" panose="05000000000000000000" pitchFamily="2" charset="2"/>
              <a:buChar char="ü"/>
            </a:pPr>
            <a:endParaRPr lang="bg-BG" sz="3000" dirty="0"/>
          </a:p>
        </p:txBody>
      </p:sp>
    </p:spTree>
    <p:extLst>
      <p:ext uri="{BB962C8B-B14F-4D97-AF65-F5344CB8AC3E}">
        <p14:creationId xmlns:p14="http://schemas.microsoft.com/office/powerpoint/2010/main" val="42355095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000" dirty="0" smtClean="0"/>
              <a:t>Repositories:</a:t>
            </a:r>
          </a:p>
          <a:p>
            <a:pPr lvl="1"/>
            <a:r>
              <a:rPr lang="en-US" sz="2600" b="1" dirty="0"/>
              <a:t>r</a:t>
            </a:r>
            <a:r>
              <a:rPr lang="en-US" sz="2600" b="1" dirty="0" smtClean="0"/>
              <a:t>oot</a:t>
            </a:r>
            <a:r>
              <a:rPr lang="en-US" sz="2600" dirty="0" smtClean="0"/>
              <a:t> (infrastructure files and scripts)</a:t>
            </a:r>
            <a:endParaRPr lang="en-US" sz="2600" dirty="0"/>
          </a:p>
          <a:p>
            <a:pPr lvl="1"/>
            <a:r>
              <a:rPr lang="en-US" sz="2600" b="1" dirty="0"/>
              <a:t>hotspot</a:t>
            </a:r>
            <a:r>
              <a:rPr lang="en-US" sz="2600" dirty="0"/>
              <a:t> </a:t>
            </a:r>
            <a:r>
              <a:rPr lang="en-US" sz="2600" dirty="0" smtClean="0"/>
              <a:t>(Java Virtual Machine – JVM)</a:t>
            </a:r>
            <a:endParaRPr lang="en-US" sz="2600" dirty="0"/>
          </a:p>
          <a:p>
            <a:pPr lvl="1"/>
            <a:r>
              <a:rPr lang="en-US" sz="2600" b="1" dirty="0" err="1"/>
              <a:t>langtools</a:t>
            </a:r>
            <a:r>
              <a:rPr lang="en-US" sz="2600" dirty="0"/>
              <a:t> (the </a:t>
            </a:r>
            <a:r>
              <a:rPr lang="en-US" sz="2600" dirty="0" err="1"/>
              <a:t>javac</a:t>
            </a:r>
            <a:r>
              <a:rPr lang="en-US" sz="2600" dirty="0"/>
              <a:t> compiler and other tools)</a:t>
            </a:r>
          </a:p>
          <a:p>
            <a:pPr lvl="1"/>
            <a:r>
              <a:rPr lang="en-US" sz="2600" b="1" dirty="0" err="1"/>
              <a:t>jdk</a:t>
            </a:r>
            <a:r>
              <a:rPr lang="en-US" sz="2600" dirty="0"/>
              <a:t> (</a:t>
            </a:r>
            <a:r>
              <a:rPr lang="en-US" sz="2600" dirty="0" smtClean="0"/>
              <a:t>class libraries)</a:t>
            </a:r>
            <a:endParaRPr lang="en-US" sz="2600" dirty="0"/>
          </a:p>
          <a:p>
            <a:pPr lvl="1"/>
            <a:r>
              <a:rPr lang="en-US" sz="2600" b="1" dirty="0" err="1"/>
              <a:t>j</a:t>
            </a:r>
            <a:r>
              <a:rPr lang="en-US" sz="2600" b="1" dirty="0" err="1" smtClean="0"/>
              <a:t>axp</a:t>
            </a:r>
            <a:r>
              <a:rPr lang="en-US" sz="2600" b="1" dirty="0" smtClean="0"/>
              <a:t> </a:t>
            </a:r>
            <a:r>
              <a:rPr lang="en-US" sz="2600" dirty="0" smtClean="0"/>
              <a:t>(JAXP API)</a:t>
            </a:r>
          </a:p>
          <a:p>
            <a:pPr lvl="1"/>
            <a:r>
              <a:rPr lang="en-US" sz="2600" b="1" dirty="0" err="1" smtClean="0"/>
              <a:t>jaxws</a:t>
            </a:r>
            <a:r>
              <a:rPr lang="en-US" sz="2600" b="1" dirty="0" smtClean="0"/>
              <a:t> </a:t>
            </a:r>
            <a:r>
              <a:rPr lang="en-US" sz="2600" dirty="0" smtClean="0"/>
              <a:t>(JAX-WS API)</a:t>
            </a:r>
            <a:endParaRPr lang="en-US" sz="2600" dirty="0"/>
          </a:p>
          <a:p>
            <a:pPr lvl="1"/>
            <a:r>
              <a:rPr lang="en-US" sz="2600" b="1" dirty="0" err="1"/>
              <a:t>c</a:t>
            </a:r>
            <a:r>
              <a:rPr lang="en-US" sz="2600" b="1" dirty="0" err="1" smtClean="0"/>
              <a:t>orba</a:t>
            </a:r>
            <a:r>
              <a:rPr lang="en-US" sz="2600" b="1" dirty="0" smtClean="0"/>
              <a:t> </a:t>
            </a:r>
            <a:r>
              <a:rPr lang="en-US" sz="2600" dirty="0"/>
              <a:t>(</a:t>
            </a:r>
            <a:r>
              <a:rPr lang="en-US" sz="2600" dirty="0" smtClean="0"/>
              <a:t>CORBA API)</a:t>
            </a:r>
          </a:p>
          <a:p>
            <a:pPr lvl="1"/>
            <a:r>
              <a:rPr lang="en-US" sz="2600" b="1" dirty="0" err="1"/>
              <a:t>n</a:t>
            </a:r>
            <a:r>
              <a:rPr lang="en-US" sz="2600" b="1" dirty="0" err="1" smtClean="0"/>
              <a:t>ashorn</a:t>
            </a:r>
            <a:r>
              <a:rPr lang="en-US" sz="2600" b="1" dirty="0" smtClean="0"/>
              <a:t> </a:t>
            </a:r>
            <a:r>
              <a:rPr lang="en-US" sz="2600" dirty="0" smtClean="0"/>
              <a:t>(JavaScript Engine)</a:t>
            </a:r>
            <a:endParaRPr lang="en-US" sz="2600" dirty="0"/>
          </a:p>
          <a:p>
            <a:endParaRPr lang="bg-BG" dirty="0"/>
          </a:p>
        </p:txBody>
      </p:sp>
      <p:sp>
        <p:nvSpPr>
          <p:cNvPr id="33" name="Title 1"/>
          <p:cNvSpPr>
            <a:spLocks noGrp="1"/>
          </p:cNvSpPr>
          <p:nvPr>
            <p:ph type="title"/>
          </p:nvPr>
        </p:nvSpPr>
        <p:spPr>
          <a:xfrm>
            <a:off x="457200" y="274638"/>
            <a:ext cx="8229600" cy="1143000"/>
          </a:xfrm>
        </p:spPr>
        <p:txBody>
          <a:bodyPr>
            <a:normAutofit/>
          </a:bodyPr>
          <a:lstStyle/>
          <a:p>
            <a:r>
              <a:rPr lang="en-US" dirty="0" smtClean="0"/>
              <a:t>The source tree</a:t>
            </a:r>
            <a:endParaRPr lang="bg-BG" dirty="0"/>
          </a:p>
        </p:txBody>
      </p:sp>
    </p:spTree>
    <p:extLst>
      <p:ext uri="{BB962C8B-B14F-4D97-AF65-F5344CB8AC3E}">
        <p14:creationId xmlns:p14="http://schemas.microsoft.com/office/powerpoint/2010/main" val="14125092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Development Environment</a:t>
            </a:r>
            <a:endParaRPr lang="bg-BG" dirty="0"/>
          </a:p>
        </p:txBody>
      </p:sp>
      <p:sp>
        <p:nvSpPr>
          <p:cNvPr id="3" name="Content Placeholder 2"/>
          <p:cNvSpPr>
            <a:spLocks noGrp="1"/>
          </p:cNvSpPr>
          <p:nvPr>
            <p:ph idx="1"/>
          </p:nvPr>
        </p:nvSpPr>
        <p:spPr>
          <a:xfrm>
            <a:off x="395536" y="1600200"/>
            <a:ext cx="8229600" cy="4525963"/>
          </a:xfrm>
        </p:spPr>
        <p:txBody>
          <a:bodyPr>
            <a:normAutofit/>
          </a:bodyPr>
          <a:lstStyle/>
          <a:p>
            <a:r>
              <a:rPr lang="en-US" dirty="0" smtClean="0"/>
              <a:t>Development environment is already available (see references):</a:t>
            </a:r>
          </a:p>
          <a:p>
            <a:pPr marL="0" indent="0">
              <a:buNone/>
            </a:pPr>
            <a:r>
              <a:rPr lang="en-US" dirty="0" smtClean="0"/>
              <a:t>	Virtual </a:t>
            </a:r>
            <a:r>
              <a:rPr lang="en-US" dirty="0"/>
              <a:t>Box VM</a:t>
            </a:r>
          </a:p>
          <a:p>
            <a:pPr lvl="2"/>
            <a:r>
              <a:rPr lang="en-US" dirty="0"/>
              <a:t>2-4 CPU</a:t>
            </a:r>
          </a:p>
          <a:p>
            <a:pPr lvl="2"/>
            <a:r>
              <a:rPr lang="en-US" dirty="0"/>
              <a:t>3.0 GB RAM</a:t>
            </a:r>
          </a:p>
          <a:p>
            <a:pPr lvl="2"/>
            <a:r>
              <a:rPr lang="en-US" dirty="0"/>
              <a:t>20 GB </a:t>
            </a:r>
            <a:r>
              <a:rPr lang="en-US" dirty="0" smtClean="0"/>
              <a:t>HDD</a:t>
            </a:r>
          </a:p>
          <a:p>
            <a:pPr lvl="2"/>
            <a:r>
              <a:rPr lang="en-US" dirty="0" smtClean="0"/>
              <a:t>OS: Ubuntu 12.04</a:t>
            </a:r>
          </a:p>
          <a:p>
            <a:pPr lvl="2"/>
            <a:r>
              <a:rPr lang="en-US" dirty="0" smtClean="0"/>
              <a:t>IDE: Eclipse (JDT, CDT)</a:t>
            </a:r>
          </a:p>
          <a:p>
            <a:pPr lvl="2"/>
            <a:r>
              <a:rPr lang="en-US" dirty="0" smtClean="0"/>
              <a:t>DVCS: Mercurial</a:t>
            </a:r>
            <a:endParaRPr lang="en-US" dirty="0"/>
          </a:p>
          <a:p>
            <a:pPr marL="0" indent="0">
              <a:buNone/>
            </a:pPr>
            <a:endParaRPr lang="en-US" sz="2800" dirty="0" smtClean="0"/>
          </a:p>
          <a:p>
            <a:pPr>
              <a:buFont typeface="Wingdings" panose="05000000000000000000" pitchFamily="2" charset="2"/>
              <a:buChar char="ü"/>
            </a:pPr>
            <a:endParaRPr lang="en-US" sz="2800" dirty="0" smtClean="0"/>
          </a:p>
          <a:p>
            <a:pPr>
              <a:buFont typeface="Wingdings" panose="05000000000000000000" pitchFamily="2" charset="2"/>
              <a:buChar char="ü"/>
            </a:pPr>
            <a:endParaRPr lang="bg-BG" sz="3000" dirty="0"/>
          </a:p>
        </p:txBody>
      </p:sp>
    </p:spTree>
    <p:extLst>
      <p:ext uri="{BB962C8B-B14F-4D97-AF65-F5344CB8AC3E}">
        <p14:creationId xmlns:p14="http://schemas.microsoft.com/office/powerpoint/2010/main" val="11721144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Development Environment</a:t>
            </a:r>
            <a:endParaRPr lang="bg-BG" dirty="0"/>
          </a:p>
        </p:txBody>
      </p:sp>
      <p:sp>
        <p:nvSpPr>
          <p:cNvPr id="3" name="Content Placeholder 2"/>
          <p:cNvSpPr>
            <a:spLocks noGrp="1"/>
          </p:cNvSpPr>
          <p:nvPr>
            <p:ph idx="1"/>
          </p:nvPr>
        </p:nvSpPr>
        <p:spPr>
          <a:xfrm>
            <a:off x="395536" y="1600200"/>
            <a:ext cx="8229600" cy="4525963"/>
          </a:xfrm>
        </p:spPr>
        <p:txBody>
          <a:bodyPr>
            <a:normAutofit/>
          </a:bodyPr>
          <a:lstStyle/>
          <a:p>
            <a:r>
              <a:rPr lang="en-US" sz="3000" dirty="0"/>
              <a:t>Full </a:t>
            </a:r>
            <a:r>
              <a:rPr lang="en-US" sz="3000" dirty="0" err="1" smtClean="0"/>
              <a:t>OpenJDK</a:t>
            </a:r>
            <a:r>
              <a:rPr lang="en-US" sz="3000" dirty="0" smtClean="0"/>
              <a:t> build</a:t>
            </a:r>
            <a:endParaRPr lang="en-US" sz="3000" dirty="0"/>
          </a:p>
          <a:p>
            <a:pPr lvl="1"/>
            <a:r>
              <a:rPr lang="en-US" dirty="0"/>
              <a:t>make all</a:t>
            </a:r>
            <a:r>
              <a:rPr lang="ru-RU" dirty="0"/>
              <a:t> (</a:t>
            </a:r>
            <a:r>
              <a:rPr lang="en-US" dirty="0"/>
              <a:t>about 1 hour</a:t>
            </a:r>
            <a:r>
              <a:rPr lang="ru-RU" dirty="0" smtClean="0"/>
              <a:t>)</a:t>
            </a:r>
            <a:endParaRPr lang="en-US" dirty="0" smtClean="0"/>
          </a:p>
          <a:p>
            <a:pPr marL="457200" lvl="1" indent="0">
              <a:buNone/>
            </a:pPr>
            <a:endParaRPr lang="en-US" dirty="0"/>
          </a:p>
          <a:p>
            <a:r>
              <a:rPr lang="en-US" sz="3000" dirty="0" smtClean="0"/>
              <a:t>Targeted project build</a:t>
            </a:r>
            <a:endParaRPr lang="en-US" sz="3000" dirty="0"/>
          </a:p>
          <a:p>
            <a:pPr lvl="1"/>
            <a:r>
              <a:rPr lang="en-US" dirty="0"/>
              <a:t>make [</a:t>
            </a:r>
            <a:r>
              <a:rPr lang="en-US" dirty="0" err="1"/>
              <a:t>jdk</a:t>
            </a:r>
            <a:r>
              <a:rPr lang="en-US" dirty="0"/>
              <a:t>, </a:t>
            </a:r>
            <a:r>
              <a:rPr lang="en-US" dirty="0" err="1"/>
              <a:t>jdk-only,corba</a:t>
            </a:r>
            <a:r>
              <a:rPr lang="en-US" dirty="0"/>
              <a:t>..]</a:t>
            </a:r>
          </a:p>
          <a:p>
            <a:pPr lvl="1"/>
            <a:r>
              <a:rPr lang="en-US" dirty="0"/>
              <a:t>ANT (Build.xml) </a:t>
            </a:r>
          </a:p>
          <a:p>
            <a:pPr marL="0" indent="0">
              <a:buNone/>
            </a:pPr>
            <a:endParaRPr lang="en-US" sz="2800" dirty="0" smtClean="0"/>
          </a:p>
          <a:p>
            <a:pPr>
              <a:buFont typeface="Wingdings" panose="05000000000000000000" pitchFamily="2" charset="2"/>
              <a:buChar char="ü"/>
            </a:pPr>
            <a:endParaRPr lang="en-US" sz="2800" dirty="0" smtClean="0"/>
          </a:p>
          <a:p>
            <a:pPr>
              <a:buFont typeface="Wingdings" panose="05000000000000000000" pitchFamily="2" charset="2"/>
              <a:buChar char="ü"/>
            </a:pPr>
            <a:endParaRPr lang="bg-BG" sz="3000" dirty="0"/>
          </a:p>
        </p:txBody>
      </p:sp>
    </p:spTree>
    <p:extLst>
      <p:ext uri="{BB962C8B-B14F-4D97-AF65-F5344CB8AC3E}">
        <p14:creationId xmlns:p14="http://schemas.microsoft.com/office/powerpoint/2010/main" val="28318444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Development Environment</a:t>
            </a:r>
            <a:endParaRPr lang="bg-BG" dirty="0"/>
          </a:p>
        </p:txBody>
      </p:sp>
      <p:sp>
        <p:nvSpPr>
          <p:cNvPr id="3" name="Content Placeholder 2"/>
          <p:cNvSpPr>
            <a:spLocks noGrp="1"/>
          </p:cNvSpPr>
          <p:nvPr>
            <p:ph idx="1"/>
          </p:nvPr>
        </p:nvSpPr>
        <p:spPr>
          <a:xfrm>
            <a:off x="395536" y="1600200"/>
            <a:ext cx="8229600" cy="4525963"/>
          </a:xfrm>
        </p:spPr>
        <p:txBody>
          <a:bodyPr>
            <a:normAutofit/>
          </a:bodyPr>
          <a:lstStyle/>
          <a:p>
            <a:r>
              <a:rPr lang="en-US" sz="3000" b="1" dirty="0" err="1"/>
              <a:t>jtreg</a:t>
            </a:r>
            <a:r>
              <a:rPr lang="en-US" sz="3000" dirty="0"/>
              <a:t> is the test harness used by the </a:t>
            </a:r>
            <a:r>
              <a:rPr lang="en-US" sz="3000" dirty="0" err="1"/>
              <a:t>OpenJDK</a:t>
            </a:r>
            <a:r>
              <a:rPr lang="en-US" sz="3000" dirty="0"/>
              <a:t> test </a:t>
            </a:r>
            <a:r>
              <a:rPr lang="en-US" sz="3000" dirty="0" smtClean="0"/>
              <a:t>framework</a:t>
            </a:r>
          </a:p>
          <a:p>
            <a:endParaRPr lang="en-US" sz="3000" dirty="0"/>
          </a:p>
          <a:p>
            <a:r>
              <a:rPr lang="en-US" sz="3000" dirty="0" smtClean="0"/>
              <a:t>Use targets from $REPO_DIR/test/</a:t>
            </a:r>
            <a:r>
              <a:rPr lang="en-US" sz="3000" dirty="0" err="1" smtClean="0"/>
              <a:t>Makefile</a:t>
            </a:r>
            <a:r>
              <a:rPr lang="en-US" sz="3000" dirty="0" smtClean="0"/>
              <a:t> to run tests</a:t>
            </a:r>
          </a:p>
          <a:p>
            <a:endParaRPr lang="en-US" sz="3000" dirty="0" smtClean="0"/>
          </a:p>
          <a:p>
            <a:r>
              <a:rPr lang="en-US" sz="3000" dirty="0" smtClean="0"/>
              <a:t>For example:</a:t>
            </a:r>
          </a:p>
          <a:p>
            <a:pPr marL="0" indent="0">
              <a:buNone/>
            </a:pPr>
            <a:r>
              <a:rPr lang="en-US" sz="2800" dirty="0"/>
              <a:t>	</a:t>
            </a:r>
            <a:r>
              <a:rPr lang="en-US" sz="2800" dirty="0" smtClean="0"/>
              <a:t>make </a:t>
            </a:r>
            <a:r>
              <a:rPr lang="en-US" sz="2800" dirty="0"/>
              <a:t>TEST="</a:t>
            </a:r>
            <a:r>
              <a:rPr lang="en-US" sz="2800" dirty="0" err="1"/>
              <a:t>jdk_lang</a:t>
            </a:r>
            <a:r>
              <a:rPr lang="en-US" sz="2800" dirty="0"/>
              <a:t> </a:t>
            </a:r>
            <a:r>
              <a:rPr lang="en-US" sz="2800" dirty="0" err="1"/>
              <a:t>jdk_net</a:t>
            </a:r>
            <a:r>
              <a:rPr lang="en-US" sz="2800" dirty="0"/>
              <a:t>"</a:t>
            </a:r>
          </a:p>
          <a:p>
            <a:pPr marL="0" indent="0">
              <a:buNone/>
            </a:pPr>
            <a:r>
              <a:rPr lang="en-US" sz="2800" dirty="0"/>
              <a:t>  	make </a:t>
            </a:r>
            <a:r>
              <a:rPr lang="en-US" sz="2800" dirty="0" err="1" smtClean="0"/>
              <a:t>jdk_all</a:t>
            </a:r>
            <a:endParaRPr lang="en-US" sz="2800" dirty="0" smtClean="0"/>
          </a:p>
          <a:p>
            <a:pPr>
              <a:buFont typeface="Wingdings" panose="05000000000000000000" pitchFamily="2" charset="2"/>
              <a:buChar char="ü"/>
            </a:pPr>
            <a:endParaRPr lang="en-US" sz="2800" dirty="0" smtClean="0"/>
          </a:p>
          <a:p>
            <a:pPr>
              <a:buFont typeface="Wingdings" panose="05000000000000000000" pitchFamily="2" charset="2"/>
              <a:buChar char="ü"/>
            </a:pPr>
            <a:endParaRPr lang="bg-BG" sz="3000" dirty="0"/>
          </a:p>
        </p:txBody>
      </p:sp>
    </p:spTree>
    <p:extLst>
      <p:ext uri="{BB962C8B-B14F-4D97-AF65-F5344CB8AC3E}">
        <p14:creationId xmlns:p14="http://schemas.microsoft.com/office/powerpoint/2010/main" val="34580121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Architecture Overview</a:t>
            </a:r>
            <a:endParaRPr lang="en-US" dirty="0"/>
          </a:p>
        </p:txBody>
      </p:sp>
    </p:spTree>
    <p:extLst>
      <p:ext uri="{BB962C8B-B14F-4D97-AF65-F5344CB8AC3E}">
        <p14:creationId xmlns:p14="http://schemas.microsoft.com/office/powerpoint/2010/main" val="36101123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 Overview</a:t>
            </a:r>
            <a:endParaRPr lang="bg-BG" dirty="0"/>
          </a:p>
        </p:txBody>
      </p:sp>
      <p:sp>
        <p:nvSpPr>
          <p:cNvPr id="3" name="Content Placeholder 2"/>
          <p:cNvSpPr>
            <a:spLocks noGrp="1"/>
          </p:cNvSpPr>
          <p:nvPr>
            <p:ph idx="1"/>
          </p:nvPr>
        </p:nvSpPr>
        <p:spPr/>
        <p:txBody>
          <a:bodyPr/>
          <a:lstStyle/>
          <a:p>
            <a:pPr marL="0" indent="0">
              <a:buNone/>
            </a:pPr>
            <a:endParaRPr lang="en-US" sz="3000" dirty="0" smtClean="0"/>
          </a:p>
          <a:p>
            <a:pPr>
              <a:buFont typeface="Courier New" panose="02070309020205020404" pitchFamily="49" charset="0"/>
              <a:buChar char="o"/>
            </a:pPr>
            <a:r>
              <a:rPr lang="en-US" sz="3000" dirty="0" smtClean="0"/>
              <a:t> The compiler (</a:t>
            </a:r>
            <a:r>
              <a:rPr lang="en-US" sz="3000" b="1" dirty="0" err="1" smtClean="0"/>
              <a:t>javac</a:t>
            </a:r>
            <a:r>
              <a:rPr lang="en-US" sz="3000" dirty="0" smtClean="0"/>
              <a:t>)</a:t>
            </a:r>
          </a:p>
          <a:p>
            <a:pPr>
              <a:buFont typeface="Courier New" panose="02070309020205020404" pitchFamily="49" charset="0"/>
              <a:buChar char="o"/>
            </a:pPr>
            <a:endParaRPr lang="en-US" sz="3000" dirty="0"/>
          </a:p>
          <a:p>
            <a:pPr>
              <a:buFont typeface="Courier New" panose="02070309020205020404" pitchFamily="49" charset="0"/>
              <a:buChar char="o"/>
            </a:pPr>
            <a:r>
              <a:rPr lang="en-US" sz="3000" dirty="0" smtClean="0"/>
              <a:t> The runtime</a:t>
            </a:r>
          </a:p>
          <a:p>
            <a:pPr>
              <a:buFont typeface="Courier New" panose="02070309020205020404" pitchFamily="49" charset="0"/>
              <a:buChar char="o"/>
            </a:pPr>
            <a:endParaRPr lang="en-US" sz="3000" dirty="0"/>
          </a:p>
          <a:p>
            <a:pPr>
              <a:buFont typeface="Courier New" panose="02070309020205020404" pitchFamily="49" charset="0"/>
              <a:buChar char="o"/>
            </a:pPr>
            <a:r>
              <a:rPr lang="en-US" sz="3000" dirty="0" smtClean="0"/>
              <a:t>Code walkthrough</a:t>
            </a:r>
          </a:p>
          <a:p>
            <a:endParaRPr lang="bg-BG" sz="3000" dirty="0"/>
          </a:p>
        </p:txBody>
      </p:sp>
    </p:spTree>
    <p:extLst>
      <p:ext uri="{BB962C8B-B14F-4D97-AF65-F5344CB8AC3E}">
        <p14:creationId xmlns:p14="http://schemas.microsoft.com/office/powerpoint/2010/main" val="279777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a:t>
            </a:r>
            <a:r>
              <a:rPr lang="en-US" dirty="0" err="1" smtClean="0"/>
              <a:t>OpenJDK</a:t>
            </a:r>
            <a:r>
              <a:rPr lang="en-US" dirty="0" smtClean="0"/>
              <a:t> Platform</a:t>
            </a:r>
            <a:endParaRPr lang="en-US" dirty="0"/>
          </a:p>
        </p:txBody>
      </p:sp>
    </p:spTree>
    <p:extLst>
      <p:ext uri="{BB962C8B-B14F-4D97-AF65-F5344CB8AC3E}">
        <p14:creationId xmlns:p14="http://schemas.microsoft.com/office/powerpoint/2010/main" val="27425037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000" dirty="0" smtClean="0"/>
              <a:t>Compilation Flow:</a:t>
            </a:r>
          </a:p>
          <a:p>
            <a:endParaRPr lang="en-US" dirty="0"/>
          </a:p>
          <a:p>
            <a:pPr marL="0" indent="0">
              <a:buNone/>
            </a:pPr>
            <a:endParaRPr lang="en-US" dirty="0"/>
          </a:p>
          <a:p>
            <a:r>
              <a:rPr lang="en-US" sz="3000" dirty="0" smtClean="0"/>
              <a:t>Main entry point for the GCJ (GNU Compiler for Java):</a:t>
            </a:r>
            <a:endParaRPr lang="bg-BG" sz="3000" dirty="0"/>
          </a:p>
          <a:p>
            <a:pPr marL="0" indent="0">
              <a:buNone/>
            </a:pPr>
            <a:r>
              <a:rPr lang="en-US" sz="3000" b="1" dirty="0" smtClean="0"/>
              <a:t>	</a:t>
            </a:r>
            <a:r>
              <a:rPr lang="en-US" sz="3000" b="1" dirty="0" err="1" smtClean="0"/>
              <a:t>com.sun.tools.javac.main.JavaCompiler</a:t>
            </a:r>
            <a:endParaRPr lang="en-US" sz="3000" b="1" dirty="0" smtClean="0"/>
          </a:p>
        </p:txBody>
      </p:sp>
      <p:pic>
        <p:nvPicPr>
          <p:cNvPr id="2050" name="Picture 2" descr="D:\stuff\seminars\BG_JUG\OpenJDK\repo\Resources\javac-flo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217440"/>
            <a:ext cx="8439600" cy="105495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a:spLocks noGrp="1"/>
          </p:cNvSpPr>
          <p:nvPr>
            <p:ph type="title"/>
          </p:nvPr>
        </p:nvSpPr>
        <p:spPr>
          <a:xfrm>
            <a:off x="457200" y="274638"/>
            <a:ext cx="8229600" cy="1143000"/>
          </a:xfrm>
        </p:spPr>
        <p:txBody>
          <a:bodyPr>
            <a:normAutofit/>
          </a:bodyPr>
          <a:lstStyle/>
          <a:p>
            <a:r>
              <a:rPr lang="en-US" dirty="0" smtClean="0"/>
              <a:t>The </a:t>
            </a:r>
            <a:r>
              <a:rPr lang="en-US" dirty="0" err="1" smtClean="0"/>
              <a:t>Compilter</a:t>
            </a:r>
            <a:endParaRPr lang="bg-BG" dirty="0"/>
          </a:p>
        </p:txBody>
      </p:sp>
    </p:spTree>
    <p:extLst>
      <p:ext uri="{BB962C8B-B14F-4D97-AF65-F5344CB8AC3E}">
        <p14:creationId xmlns:p14="http://schemas.microsoft.com/office/powerpoint/2010/main" val="14591935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000" dirty="0" smtClean="0"/>
              <a:t>A very simple abstract file systems is used by the various tools of the Java ecosystems (including </a:t>
            </a:r>
            <a:r>
              <a:rPr lang="en-US" sz="3000" b="1" dirty="0" err="1" smtClean="0"/>
              <a:t>javac</a:t>
            </a:r>
            <a:r>
              <a:rPr lang="en-US" sz="3000" dirty="0" smtClean="0"/>
              <a:t>):</a:t>
            </a:r>
          </a:p>
          <a:p>
            <a:pPr marL="0" indent="0">
              <a:buNone/>
            </a:pPr>
            <a:r>
              <a:rPr lang="en-US" sz="3000" dirty="0" smtClean="0"/>
              <a:t>	</a:t>
            </a:r>
            <a:r>
              <a:rPr lang="en-US" sz="3000" b="1" dirty="0" err="1" smtClean="0"/>
              <a:t>javax.tools.JavaFileManager</a:t>
            </a:r>
            <a:endParaRPr lang="en-US" sz="3000" b="1" dirty="0" smtClean="0"/>
          </a:p>
          <a:p>
            <a:endParaRPr lang="en-US" sz="3000" dirty="0" smtClean="0"/>
          </a:p>
          <a:p>
            <a:r>
              <a:rPr lang="en-US" sz="3000" dirty="0" smtClean="0"/>
              <a:t>Error messages during compilation are reported by means of:</a:t>
            </a:r>
          </a:p>
          <a:p>
            <a:pPr marL="0" indent="0">
              <a:buNone/>
            </a:pPr>
            <a:r>
              <a:rPr lang="en-US" sz="3000" dirty="0" smtClean="0"/>
              <a:t>	</a:t>
            </a:r>
            <a:r>
              <a:rPr lang="en-US" sz="3000" b="1" dirty="0" err="1" smtClean="0"/>
              <a:t>com.sun.tools.javac.util.Log</a:t>
            </a:r>
            <a:endParaRPr lang="en-US" sz="3000" b="1" dirty="0"/>
          </a:p>
        </p:txBody>
      </p:sp>
      <p:sp>
        <p:nvSpPr>
          <p:cNvPr id="5" name="Title 1"/>
          <p:cNvSpPr>
            <a:spLocks noGrp="1"/>
          </p:cNvSpPr>
          <p:nvPr>
            <p:ph type="title"/>
          </p:nvPr>
        </p:nvSpPr>
        <p:spPr>
          <a:xfrm>
            <a:off x="457200" y="274638"/>
            <a:ext cx="8229600" cy="1143000"/>
          </a:xfrm>
        </p:spPr>
        <p:txBody>
          <a:bodyPr>
            <a:normAutofit/>
          </a:bodyPr>
          <a:lstStyle/>
          <a:p>
            <a:r>
              <a:rPr lang="en-US" dirty="0" smtClean="0"/>
              <a:t>The Compiler</a:t>
            </a:r>
            <a:endParaRPr lang="bg-BG" dirty="0"/>
          </a:p>
        </p:txBody>
      </p:sp>
    </p:spTree>
    <p:extLst>
      <p:ext uri="{BB962C8B-B14F-4D97-AF65-F5344CB8AC3E}">
        <p14:creationId xmlns:p14="http://schemas.microsoft.com/office/powerpoint/2010/main" val="13990151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sz="4300" dirty="0" smtClean="0"/>
              <a:t>Logger pipeline:</a:t>
            </a:r>
            <a:endParaRPr lang="en-US" sz="4300"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pPr marL="400050" lvl="1" indent="0">
              <a:buNone/>
            </a:pPr>
            <a:r>
              <a:rPr lang="en-US" i="1" dirty="0" smtClean="0"/>
              <a:t>(source: </a:t>
            </a:r>
            <a:r>
              <a:rPr lang="en-US" i="1" dirty="0" err="1" smtClean="0"/>
              <a:t>JavaOne</a:t>
            </a:r>
            <a:r>
              <a:rPr lang="en-US" i="1" dirty="0" smtClean="0"/>
              <a:t>, </a:t>
            </a:r>
            <a:r>
              <a:rPr lang="en-US" i="1" dirty="0"/>
              <a:t>Maurizio </a:t>
            </a:r>
            <a:r>
              <a:rPr lang="en-US" i="1" dirty="0" err="1"/>
              <a:t>Cimadamore</a:t>
            </a:r>
            <a:r>
              <a:rPr lang="en-US" i="1" dirty="0"/>
              <a:t> &amp; Jonathan Gibbons, Sun  </a:t>
            </a:r>
          </a:p>
          <a:p>
            <a:pPr marL="400050" lvl="1" indent="0">
              <a:buNone/>
            </a:pPr>
            <a:r>
              <a:rPr lang="en-US" i="1" dirty="0"/>
              <a:t>Microsystems</a:t>
            </a:r>
            <a:r>
              <a:rPr lang="en-US" i="1" dirty="0" smtClean="0"/>
              <a:t>)</a:t>
            </a:r>
            <a:endParaRPr lang="en-US" i="1" dirty="0"/>
          </a:p>
          <a:p>
            <a:endParaRPr lang="en-US" dirty="0"/>
          </a:p>
        </p:txBody>
      </p:sp>
      <p:pic>
        <p:nvPicPr>
          <p:cNvPr id="3074" name="Picture 2" descr="D:\stuff\seminars\BG_JUG\OpenJDK\repo\Resources\compiler_log_pipelin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250857"/>
            <a:ext cx="7541146" cy="3050351"/>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a:spLocks noGrp="1"/>
          </p:cNvSpPr>
          <p:nvPr>
            <p:ph type="title"/>
          </p:nvPr>
        </p:nvSpPr>
        <p:spPr>
          <a:xfrm>
            <a:off x="457200" y="274638"/>
            <a:ext cx="8229600" cy="1143000"/>
          </a:xfrm>
        </p:spPr>
        <p:txBody>
          <a:bodyPr>
            <a:normAutofit/>
          </a:bodyPr>
          <a:lstStyle/>
          <a:p>
            <a:r>
              <a:rPr lang="en-US" dirty="0" smtClean="0"/>
              <a:t>The Compiler</a:t>
            </a:r>
            <a:endParaRPr lang="bg-BG" dirty="0"/>
          </a:p>
        </p:txBody>
      </p:sp>
    </p:spTree>
    <p:extLst>
      <p:ext uri="{BB962C8B-B14F-4D97-AF65-F5344CB8AC3E}">
        <p14:creationId xmlns:p14="http://schemas.microsoft.com/office/powerpoint/2010/main" val="9281420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000" dirty="0" smtClean="0"/>
              <a:t>The </a:t>
            </a:r>
            <a:r>
              <a:rPr lang="en-US" sz="3000" dirty="0" err="1" smtClean="0"/>
              <a:t>lexer</a:t>
            </a:r>
            <a:r>
              <a:rPr lang="en-US" sz="3000" dirty="0" smtClean="0"/>
              <a:t> (</a:t>
            </a:r>
            <a:r>
              <a:rPr lang="en-US" sz="3000" dirty="0"/>
              <a:t>maps source text into a stream of </a:t>
            </a:r>
            <a:r>
              <a:rPr lang="en-US" sz="3000" dirty="0" smtClean="0"/>
              <a:t>tokens) is provided by:</a:t>
            </a:r>
            <a:endParaRPr lang="en-US" sz="3000" dirty="0"/>
          </a:p>
          <a:p>
            <a:pPr marL="0" indent="0">
              <a:buNone/>
            </a:pPr>
            <a:r>
              <a:rPr lang="en-US" sz="3000" dirty="0" smtClean="0"/>
              <a:t>	</a:t>
            </a:r>
            <a:r>
              <a:rPr lang="en-US" sz="3000" b="1" dirty="0" err="1" smtClean="0"/>
              <a:t>com.sun.tools.javac.parser.Scanner</a:t>
            </a:r>
            <a:endParaRPr lang="en-US" sz="3000" b="1" dirty="0" smtClean="0"/>
          </a:p>
          <a:p>
            <a:endParaRPr lang="en-US" sz="3000" dirty="0" smtClean="0"/>
          </a:p>
          <a:p>
            <a:r>
              <a:rPr lang="en-US" sz="3000" dirty="0" smtClean="0"/>
              <a:t>The parser (</a:t>
            </a:r>
            <a:r>
              <a:rPr lang="en-US" sz="3000" dirty="0"/>
              <a:t>converts the stream of tokens into one or more syntax </a:t>
            </a:r>
            <a:r>
              <a:rPr lang="en-US" sz="3000" dirty="0" smtClean="0"/>
              <a:t>trees) is provided by:</a:t>
            </a:r>
          </a:p>
          <a:p>
            <a:pPr marL="0" indent="0">
              <a:buNone/>
            </a:pPr>
            <a:r>
              <a:rPr lang="en-US" sz="3000" dirty="0" smtClean="0"/>
              <a:t>	</a:t>
            </a:r>
            <a:r>
              <a:rPr lang="en-US" sz="3000" b="1" dirty="0" err="1" smtClean="0"/>
              <a:t>com.sun.tools.javac.parser.JavacParser</a:t>
            </a:r>
            <a:endParaRPr lang="en-US" sz="3000" b="1" dirty="0"/>
          </a:p>
        </p:txBody>
      </p:sp>
      <p:sp>
        <p:nvSpPr>
          <p:cNvPr id="5" name="Title 1"/>
          <p:cNvSpPr>
            <a:spLocks noGrp="1"/>
          </p:cNvSpPr>
          <p:nvPr>
            <p:ph type="title"/>
          </p:nvPr>
        </p:nvSpPr>
        <p:spPr>
          <a:xfrm>
            <a:off x="457200" y="274638"/>
            <a:ext cx="8229600" cy="1143000"/>
          </a:xfrm>
        </p:spPr>
        <p:txBody>
          <a:bodyPr>
            <a:normAutofit/>
          </a:bodyPr>
          <a:lstStyle/>
          <a:p>
            <a:r>
              <a:rPr lang="en-US" dirty="0" smtClean="0"/>
              <a:t>The Compiler</a:t>
            </a:r>
            <a:endParaRPr lang="bg-BG" dirty="0"/>
          </a:p>
        </p:txBody>
      </p:sp>
    </p:spTree>
    <p:extLst>
      <p:ext uri="{BB962C8B-B14F-4D97-AF65-F5344CB8AC3E}">
        <p14:creationId xmlns:p14="http://schemas.microsoft.com/office/powerpoint/2010/main" val="25765630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000" dirty="0" smtClean="0"/>
              <a:t>Annotation processing is handled by</a:t>
            </a:r>
            <a:r>
              <a:rPr lang="en-US" sz="3000" b="1" dirty="0" smtClean="0"/>
              <a:t>:</a:t>
            </a:r>
          </a:p>
          <a:p>
            <a:pPr marL="457200" lvl="1" indent="0">
              <a:buNone/>
            </a:pPr>
            <a:r>
              <a:rPr lang="en-US" sz="3000" b="1" dirty="0" err="1" smtClean="0"/>
              <a:t>com.sun.tools.javac.processing.JavacProcessingEnvironment</a:t>
            </a:r>
            <a:endParaRPr lang="en-US" sz="3000" b="1" dirty="0" smtClean="0"/>
          </a:p>
          <a:p>
            <a:endParaRPr lang="en-US" sz="3000" b="1" dirty="0" smtClean="0"/>
          </a:p>
          <a:p>
            <a:r>
              <a:rPr lang="en-US" sz="3000" dirty="0"/>
              <a:t>During the ‘analyze and generate’ phase a number of visitors are used to modify the syntax tree and generate the class files.</a:t>
            </a:r>
          </a:p>
          <a:p>
            <a:pPr marL="0" indent="0">
              <a:buNone/>
            </a:pPr>
            <a:endParaRPr lang="en-US" sz="3000" b="1" dirty="0" smtClean="0"/>
          </a:p>
          <a:p>
            <a:endParaRPr lang="en-US" b="1" dirty="0"/>
          </a:p>
        </p:txBody>
      </p:sp>
      <p:sp>
        <p:nvSpPr>
          <p:cNvPr id="6" name="Title 1"/>
          <p:cNvSpPr>
            <a:spLocks noGrp="1"/>
          </p:cNvSpPr>
          <p:nvPr>
            <p:ph type="title"/>
          </p:nvPr>
        </p:nvSpPr>
        <p:spPr>
          <a:xfrm>
            <a:off x="457200" y="274638"/>
            <a:ext cx="8229600" cy="1143000"/>
          </a:xfrm>
        </p:spPr>
        <p:txBody>
          <a:bodyPr>
            <a:normAutofit/>
          </a:bodyPr>
          <a:lstStyle/>
          <a:p>
            <a:r>
              <a:rPr lang="en-US" dirty="0" smtClean="0"/>
              <a:t>The Compiler</a:t>
            </a:r>
            <a:endParaRPr lang="bg-BG" dirty="0"/>
          </a:p>
        </p:txBody>
      </p:sp>
    </p:spTree>
    <p:extLst>
      <p:ext uri="{BB962C8B-B14F-4D97-AF65-F5344CB8AC3E}">
        <p14:creationId xmlns:p14="http://schemas.microsoft.com/office/powerpoint/2010/main" val="15918106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000" dirty="0" smtClean="0"/>
              <a:t>The Java runtime environment (virtual machine) is provided by the </a:t>
            </a:r>
            <a:r>
              <a:rPr lang="en-US" sz="3000" b="1" dirty="0" smtClean="0"/>
              <a:t>hotspot</a:t>
            </a:r>
            <a:r>
              <a:rPr lang="en-US" sz="3000" dirty="0" smtClean="0"/>
              <a:t> project.</a:t>
            </a:r>
            <a:endParaRPr lang="en-US" sz="3000" b="1" dirty="0" smtClean="0"/>
          </a:p>
          <a:p>
            <a:pPr marL="0" indent="0">
              <a:buNone/>
            </a:pPr>
            <a:endParaRPr lang="en-US" sz="3000" b="1" dirty="0" smtClean="0"/>
          </a:p>
          <a:p>
            <a:r>
              <a:rPr lang="en-US" sz="3000" dirty="0" smtClean="0"/>
              <a:t>Provides :</a:t>
            </a:r>
          </a:p>
          <a:p>
            <a:pPr lvl="1"/>
            <a:r>
              <a:rPr lang="en-US" sz="2600" dirty="0" err="1"/>
              <a:t>b</a:t>
            </a:r>
            <a:r>
              <a:rPr lang="en-US" sz="2600" dirty="0" err="1" smtClean="0"/>
              <a:t>ytecode</a:t>
            </a:r>
            <a:r>
              <a:rPr lang="en-US" sz="2600" dirty="0" smtClean="0"/>
              <a:t> execution - using an interpreter, two runtime compilers or On-Stack Replacement</a:t>
            </a:r>
          </a:p>
          <a:p>
            <a:pPr lvl="1"/>
            <a:r>
              <a:rPr lang="en-US" sz="2600" dirty="0"/>
              <a:t>s</a:t>
            </a:r>
            <a:r>
              <a:rPr lang="en-US" sz="2600" dirty="0" smtClean="0"/>
              <a:t>torage allocation and garbage collection</a:t>
            </a:r>
          </a:p>
          <a:p>
            <a:pPr lvl="1"/>
            <a:r>
              <a:rPr lang="en-US" sz="2600" dirty="0"/>
              <a:t>r</a:t>
            </a:r>
            <a:r>
              <a:rPr lang="en-US" sz="2600" dirty="0" smtClean="0"/>
              <a:t>untimes - start up, shut down, class loading, threads, interaction with OS and others</a:t>
            </a:r>
          </a:p>
          <a:p>
            <a:endParaRPr lang="en-US" sz="3000" dirty="0"/>
          </a:p>
        </p:txBody>
      </p:sp>
      <p:sp>
        <p:nvSpPr>
          <p:cNvPr id="6" name="Title 1"/>
          <p:cNvSpPr>
            <a:spLocks noGrp="1"/>
          </p:cNvSpPr>
          <p:nvPr>
            <p:ph type="title"/>
          </p:nvPr>
        </p:nvSpPr>
        <p:spPr>
          <a:xfrm>
            <a:off x="457200" y="274638"/>
            <a:ext cx="8229600" cy="1143000"/>
          </a:xfrm>
        </p:spPr>
        <p:txBody>
          <a:bodyPr>
            <a:normAutofit/>
          </a:bodyPr>
          <a:lstStyle/>
          <a:p>
            <a:r>
              <a:rPr lang="en-US" dirty="0" smtClean="0"/>
              <a:t>The Runtime</a:t>
            </a:r>
            <a:endParaRPr lang="bg-BG" dirty="0"/>
          </a:p>
        </p:txBody>
      </p:sp>
    </p:spTree>
    <p:extLst>
      <p:ext uri="{BB962C8B-B14F-4D97-AF65-F5344CB8AC3E}">
        <p14:creationId xmlns:p14="http://schemas.microsoft.com/office/powerpoint/2010/main" val="30749638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000" dirty="0" smtClean="0"/>
              <a:t>Architecture</a:t>
            </a:r>
          </a:p>
          <a:p>
            <a:endParaRPr lang="en-US" sz="2600" dirty="0" smtClean="0"/>
          </a:p>
          <a:p>
            <a:endParaRPr lang="en-US" sz="3000" dirty="0"/>
          </a:p>
        </p:txBody>
      </p:sp>
      <p:sp>
        <p:nvSpPr>
          <p:cNvPr id="4" name="AutoShape 2" descr="http://blog.jamesdbloom.com/images_2013_10_13_11_37/JVM_Internal_Architectur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bg-BG"/>
          </a:p>
        </p:txBody>
      </p:sp>
      <p:sp>
        <p:nvSpPr>
          <p:cNvPr id="8" name="Title 1"/>
          <p:cNvSpPr>
            <a:spLocks noGrp="1"/>
          </p:cNvSpPr>
          <p:nvPr>
            <p:ph type="title"/>
          </p:nvPr>
        </p:nvSpPr>
        <p:spPr>
          <a:xfrm>
            <a:off x="457200" y="274638"/>
            <a:ext cx="8229600" cy="1143000"/>
          </a:xfrm>
        </p:spPr>
        <p:txBody>
          <a:bodyPr>
            <a:normAutofit/>
          </a:bodyPr>
          <a:lstStyle/>
          <a:p>
            <a:r>
              <a:rPr lang="en-US" dirty="0" smtClean="0"/>
              <a:t>The Runtime</a:t>
            </a:r>
            <a:endParaRPr lang="bg-BG" dirty="0"/>
          </a:p>
        </p:txBody>
      </p:sp>
      <p:pic>
        <p:nvPicPr>
          <p:cNvPr id="10242" name="Picture 2" descr="D:\stuff\seminars\BG_JUG\OpenJDK\the_architecture_of_the_runtime_system.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2173735"/>
            <a:ext cx="5976664" cy="4482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34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000" dirty="0" smtClean="0"/>
              <a:t>Thread stack</a:t>
            </a:r>
          </a:p>
          <a:p>
            <a:endParaRPr lang="en-US" sz="2600" dirty="0" smtClean="0"/>
          </a:p>
          <a:p>
            <a:endParaRPr lang="en-US" sz="3000" dirty="0"/>
          </a:p>
        </p:txBody>
      </p:sp>
      <p:sp>
        <p:nvSpPr>
          <p:cNvPr id="4" name="AutoShape 2" descr="http://blog.jamesdbloom.com/images_2013_10_13_11_37/JVM_Internal_Architectur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bg-BG"/>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8035" y="1539772"/>
            <a:ext cx="3676253" cy="48415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itle 1"/>
          <p:cNvSpPr>
            <a:spLocks noGrp="1"/>
          </p:cNvSpPr>
          <p:nvPr>
            <p:ph type="title"/>
          </p:nvPr>
        </p:nvSpPr>
        <p:spPr>
          <a:xfrm>
            <a:off x="457200" y="274638"/>
            <a:ext cx="8229600" cy="1143000"/>
          </a:xfrm>
        </p:spPr>
        <p:txBody>
          <a:bodyPr>
            <a:normAutofit/>
          </a:bodyPr>
          <a:lstStyle/>
          <a:p>
            <a:r>
              <a:rPr lang="en-US" dirty="0" smtClean="0"/>
              <a:t>The Runtime</a:t>
            </a:r>
            <a:endParaRPr lang="bg-BG" dirty="0"/>
          </a:p>
        </p:txBody>
      </p:sp>
    </p:spTree>
    <p:extLst>
      <p:ext uri="{BB962C8B-B14F-4D97-AF65-F5344CB8AC3E}">
        <p14:creationId xmlns:p14="http://schemas.microsoft.com/office/powerpoint/2010/main" val="29508948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sz="3500" dirty="0" smtClean="0"/>
              <a:t>Stack frame</a:t>
            </a:r>
            <a:endParaRPr lang="en-US" sz="35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199" y="2499742"/>
            <a:ext cx="7534217" cy="19373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a:spLocks noGrp="1"/>
          </p:cNvSpPr>
          <p:nvPr>
            <p:ph type="title"/>
          </p:nvPr>
        </p:nvSpPr>
        <p:spPr>
          <a:xfrm>
            <a:off x="457200" y="274638"/>
            <a:ext cx="8229600" cy="1143000"/>
          </a:xfrm>
        </p:spPr>
        <p:txBody>
          <a:bodyPr>
            <a:normAutofit/>
          </a:bodyPr>
          <a:lstStyle/>
          <a:p>
            <a:r>
              <a:rPr lang="en-US" dirty="0" smtClean="0"/>
              <a:t>The Runtime</a:t>
            </a:r>
            <a:endParaRPr lang="bg-BG" dirty="0"/>
          </a:p>
        </p:txBody>
      </p:sp>
    </p:spTree>
    <p:extLst>
      <p:ext uri="{BB962C8B-B14F-4D97-AF65-F5344CB8AC3E}">
        <p14:creationId xmlns:p14="http://schemas.microsoft.com/office/powerpoint/2010/main" val="21329792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sz="3500" dirty="0" smtClean="0"/>
              <a:t>Class Data</a:t>
            </a:r>
            <a:endParaRPr lang="en-US" sz="35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1484784"/>
            <a:ext cx="4869532" cy="49695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a:spLocks noGrp="1"/>
          </p:cNvSpPr>
          <p:nvPr>
            <p:ph type="title"/>
          </p:nvPr>
        </p:nvSpPr>
        <p:spPr>
          <a:xfrm>
            <a:off x="457200" y="274638"/>
            <a:ext cx="8229600" cy="1143000"/>
          </a:xfrm>
        </p:spPr>
        <p:txBody>
          <a:bodyPr>
            <a:normAutofit/>
          </a:bodyPr>
          <a:lstStyle/>
          <a:p>
            <a:r>
              <a:rPr lang="en-US" dirty="0" smtClean="0"/>
              <a:t>The Runtime</a:t>
            </a:r>
            <a:endParaRPr lang="bg-BG" dirty="0"/>
          </a:p>
        </p:txBody>
      </p:sp>
    </p:spTree>
    <p:extLst>
      <p:ext uri="{BB962C8B-B14F-4D97-AF65-F5344CB8AC3E}">
        <p14:creationId xmlns:p14="http://schemas.microsoft.com/office/powerpoint/2010/main" val="777279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OpenJDK Platform</a:t>
            </a:r>
            <a:endParaRPr lang="bg-BG" dirty="0"/>
          </a:p>
        </p:txBody>
      </p:sp>
      <p:sp>
        <p:nvSpPr>
          <p:cNvPr id="3" name="Content Placeholder 2"/>
          <p:cNvSpPr>
            <a:spLocks noGrp="1"/>
          </p:cNvSpPr>
          <p:nvPr>
            <p:ph idx="1"/>
          </p:nvPr>
        </p:nvSpPr>
        <p:spPr/>
        <p:txBody>
          <a:bodyPr/>
          <a:lstStyle/>
          <a:p>
            <a:pPr>
              <a:buFont typeface="Courier New" panose="02070309020205020404" pitchFamily="49" charset="0"/>
              <a:buChar char="o"/>
            </a:pPr>
            <a:r>
              <a:rPr lang="en-US" sz="3000" dirty="0" smtClean="0"/>
              <a:t> Overview</a:t>
            </a:r>
          </a:p>
          <a:p>
            <a:pPr marL="0" indent="0">
              <a:buNone/>
            </a:pPr>
            <a:endParaRPr lang="en-US" sz="3000" dirty="0"/>
          </a:p>
          <a:p>
            <a:pPr>
              <a:buFont typeface="Courier New" panose="02070309020205020404" pitchFamily="49" charset="0"/>
              <a:buChar char="o"/>
            </a:pPr>
            <a:r>
              <a:rPr lang="en-US" sz="3000" dirty="0" smtClean="0"/>
              <a:t> Adoption</a:t>
            </a:r>
          </a:p>
          <a:p>
            <a:pPr>
              <a:buFont typeface="Courier New" panose="02070309020205020404" pitchFamily="49" charset="0"/>
              <a:buChar char="o"/>
            </a:pPr>
            <a:endParaRPr lang="en-US" sz="3000" dirty="0"/>
          </a:p>
          <a:p>
            <a:pPr>
              <a:buFont typeface="Courier New" panose="02070309020205020404" pitchFamily="49" charset="0"/>
              <a:buChar char="o"/>
            </a:pPr>
            <a:r>
              <a:rPr lang="en-US" sz="3000" dirty="0" smtClean="0"/>
              <a:t> Contribution</a:t>
            </a:r>
            <a:endParaRPr lang="bg-BG" sz="3000" dirty="0"/>
          </a:p>
        </p:txBody>
      </p:sp>
    </p:spTree>
    <p:extLst>
      <p:ext uri="{BB962C8B-B14F-4D97-AF65-F5344CB8AC3E}">
        <p14:creationId xmlns:p14="http://schemas.microsoft.com/office/powerpoint/2010/main" val="40556319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sz="3500" dirty="0" smtClean="0"/>
              <a:t>Non-Heap</a:t>
            </a:r>
          </a:p>
          <a:p>
            <a:pPr marL="0" indent="0">
              <a:buNone/>
            </a:pPr>
            <a:r>
              <a:rPr lang="en-US" sz="3500" dirty="0"/>
              <a:t> </a:t>
            </a:r>
            <a:r>
              <a:rPr lang="en-US" sz="3500" dirty="0" smtClean="0"/>
              <a:t>   Memory</a:t>
            </a:r>
            <a:endParaRPr lang="en-US" sz="35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1451686"/>
            <a:ext cx="4867973" cy="496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a:spLocks noGrp="1"/>
          </p:cNvSpPr>
          <p:nvPr>
            <p:ph type="title"/>
          </p:nvPr>
        </p:nvSpPr>
        <p:spPr>
          <a:xfrm>
            <a:off x="457200" y="274638"/>
            <a:ext cx="8229600" cy="1143000"/>
          </a:xfrm>
        </p:spPr>
        <p:txBody>
          <a:bodyPr>
            <a:normAutofit/>
          </a:bodyPr>
          <a:lstStyle/>
          <a:p>
            <a:r>
              <a:rPr lang="en-US" dirty="0" smtClean="0"/>
              <a:t>The Runtime</a:t>
            </a:r>
            <a:endParaRPr lang="bg-BG" dirty="0"/>
          </a:p>
        </p:txBody>
      </p:sp>
    </p:spTree>
    <p:extLst>
      <p:ext uri="{BB962C8B-B14F-4D97-AF65-F5344CB8AC3E}">
        <p14:creationId xmlns:p14="http://schemas.microsoft.com/office/powerpoint/2010/main" val="21274222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sz="3500" dirty="0" smtClean="0"/>
              <a:t>Heap</a:t>
            </a:r>
          </a:p>
          <a:p>
            <a:pPr marL="0" indent="0">
              <a:buNone/>
            </a:pPr>
            <a:r>
              <a:rPr lang="en-US" sz="3500" dirty="0"/>
              <a:t> </a:t>
            </a:r>
            <a:r>
              <a:rPr lang="en-US" sz="3500" dirty="0" smtClean="0"/>
              <a:t>   Memory</a:t>
            </a:r>
            <a:endParaRPr lang="en-US" sz="35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1556792"/>
            <a:ext cx="4867973" cy="496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a:spLocks noGrp="1"/>
          </p:cNvSpPr>
          <p:nvPr>
            <p:ph type="title"/>
          </p:nvPr>
        </p:nvSpPr>
        <p:spPr>
          <a:xfrm>
            <a:off x="457200" y="274638"/>
            <a:ext cx="8229600" cy="1143000"/>
          </a:xfrm>
        </p:spPr>
        <p:txBody>
          <a:bodyPr>
            <a:normAutofit/>
          </a:bodyPr>
          <a:lstStyle/>
          <a:p>
            <a:r>
              <a:rPr lang="en-US" dirty="0" smtClean="0"/>
              <a:t>The Runtime</a:t>
            </a:r>
            <a:endParaRPr lang="bg-BG" dirty="0"/>
          </a:p>
        </p:txBody>
      </p:sp>
    </p:spTree>
    <p:extLst>
      <p:ext uri="{BB962C8B-B14F-4D97-AF65-F5344CB8AC3E}">
        <p14:creationId xmlns:p14="http://schemas.microsoft.com/office/powerpoint/2010/main" val="35932376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sz="3500" dirty="0" smtClean="0"/>
              <a:t>Three phases of class-loading:</a:t>
            </a:r>
          </a:p>
          <a:p>
            <a:endParaRPr lang="en-US" sz="3500" dirty="0"/>
          </a:p>
          <a:p>
            <a:pPr lvl="1"/>
            <a:r>
              <a:rPr lang="en-US" sz="3100" dirty="0" smtClean="0"/>
              <a:t>Loading </a:t>
            </a:r>
          </a:p>
          <a:p>
            <a:pPr lvl="1"/>
            <a:endParaRPr lang="en-US" sz="3100" dirty="0" smtClean="0"/>
          </a:p>
          <a:p>
            <a:pPr lvl="1"/>
            <a:r>
              <a:rPr lang="en-US" sz="3100" dirty="0" smtClean="0"/>
              <a:t>Linking</a:t>
            </a:r>
          </a:p>
          <a:p>
            <a:pPr lvl="1"/>
            <a:endParaRPr lang="en-US" sz="3100" dirty="0" smtClean="0"/>
          </a:p>
          <a:p>
            <a:pPr lvl="1"/>
            <a:r>
              <a:rPr lang="en-US" sz="3100" dirty="0" smtClean="0"/>
              <a:t>Initialization</a:t>
            </a:r>
          </a:p>
          <a:p>
            <a:endParaRPr lang="en-US" sz="3500" dirty="0"/>
          </a:p>
        </p:txBody>
      </p:sp>
      <p:sp>
        <p:nvSpPr>
          <p:cNvPr id="7" name="Title 1"/>
          <p:cNvSpPr>
            <a:spLocks noGrp="1"/>
          </p:cNvSpPr>
          <p:nvPr>
            <p:ph type="title"/>
          </p:nvPr>
        </p:nvSpPr>
        <p:spPr>
          <a:xfrm>
            <a:off x="457200" y="274638"/>
            <a:ext cx="8229600" cy="1143000"/>
          </a:xfrm>
        </p:spPr>
        <p:txBody>
          <a:bodyPr>
            <a:normAutofit/>
          </a:bodyPr>
          <a:lstStyle/>
          <a:p>
            <a:r>
              <a:rPr lang="en-US" dirty="0" smtClean="0"/>
              <a:t>The Runtime</a:t>
            </a:r>
            <a:endParaRPr lang="bg-BG" dirty="0"/>
          </a:p>
        </p:txBody>
      </p:sp>
    </p:spTree>
    <p:extLst>
      <p:ext uri="{BB962C8B-B14F-4D97-AF65-F5344CB8AC3E}">
        <p14:creationId xmlns:p14="http://schemas.microsoft.com/office/powerpoint/2010/main" val="39246922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520" y="2276872"/>
            <a:ext cx="7560840" cy="35283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0000"/>
              </a:solidFill>
            </a:endParaRPr>
          </a:p>
        </p:txBody>
      </p:sp>
      <p:sp>
        <p:nvSpPr>
          <p:cNvPr id="3" name="Content Placeholder 2"/>
          <p:cNvSpPr>
            <a:spLocks noGrp="1"/>
          </p:cNvSpPr>
          <p:nvPr>
            <p:ph idx="1"/>
          </p:nvPr>
        </p:nvSpPr>
        <p:spPr/>
        <p:txBody>
          <a:bodyPr>
            <a:normAutofit fontScale="85000" lnSpcReduction="20000"/>
          </a:bodyPr>
          <a:lstStyle/>
          <a:p>
            <a:r>
              <a:rPr lang="en-US" sz="3500" dirty="0" smtClean="0"/>
              <a:t>Execution engine:</a:t>
            </a:r>
          </a:p>
          <a:p>
            <a:endParaRPr lang="en-US" sz="3500" dirty="0"/>
          </a:p>
          <a:p>
            <a:pPr marL="0" indent="0">
              <a:buNone/>
            </a:pPr>
            <a:r>
              <a:rPr lang="en-US" sz="3100" dirty="0"/>
              <a:t>while(true) {</a:t>
            </a:r>
          </a:p>
          <a:p>
            <a:pPr marL="0" indent="0">
              <a:buNone/>
            </a:pPr>
            <a:r>
              <a:rPr lang="en-US" sz="3100" dirty="0"/>
              <a:t>	</a:t>
            </a:r>
            <a:r>
              <a:rPr lang="en-US" sz="3100" dirty="0" err="1"/>
              <a:t>bytecode</a:t>
            </a:r>
            <a:r>
              <a:rPr lang="en-US" sz="3100" dirty="0"/>
              <a:t> b = </a:t>
            </a:r>
            <a:r>
              <a:rPr lang="en-US" sz="3100" dirty="0" err="1"/>
              <a:t>bytecodeStream</a:t>
            </a:r>
            <a:r>
              <a:rPr lang="en-US" sz="3100" dirty="0"/>
              <a:t>[pc++];</a:t>
            </a:r>
          </a:p>
          <a:p>
            <a:pPr marL="0" indent="0">
              <a:buNone/>
            </a:pPr>
            <a:r>
              <a:rPr lang="en-US" sz="3100" dirty="0"/>
              <a:t>	switch(b) {</a:t>
            </a:r>
          </a:p>
          <a:p>
            <a:pPr marL="0" indent="0">
              <a:buNone/>
            </a:pPr>
            <a:r>
              <a:rPr lang="en-US" sz="3100" dirty="0"/>
              <a:t>		case iconst_1: push(1); break;</a:t>
            </a:r>
          </a:p>
          <a:p>
            <a:pPr marL="0" indent="0">
              <a:buNone/>
            </a:pPr>
            <a:r>
              <a:rPr lang="en-US" sz="3100" dirty="0"/>
              <a:t>		case iload_0: push(local(0)); break;</a:t>
            </a:r>
          </a:p>
          <a:p>
            <a:pPr marL="0" indent="0">
              <a:buNone/>
            </a:pPr>
            <a:r>
              <a:rPr lang="en-US" sz="3100" dirty="0"/>
              <a:t>		case </a:t>
            </a:r>
            <a:r>
              <a:rPr lang="en-US" sz="3100" dirty="0" err="1"/>
              <a:t>iadd</a:t>
            </a:r>
            <a:r>
              <a:rPr lang="en-US" sz="3100" dirty="0"/>
              <a:t>: push(pop() + pop()); break;</a:t>
            </a:r>
          </a:p>
          <a:p>
            <a:pPr marL="0" indent="0">
              <a:buNone/>
            </a:pPr>
            <a:r>
              <a:rPr lang="en-US" sz="3100" dirty="0"/>
              <a:t>	}</a:t>
            </a:r>
          </a:p>
          <a:p>
            <a:pPr marL="0" indent="0">
              <a:buNone/>
            </a:pPr>
            <a:r>
              <a:rPr lang="en-US" sz="3100" dirty="0"/>
              <a:t>}</a:t>
            </a:r>
          </a:p>
          <a:p>
            <a:endParaRPr lang="en-US" sz="3500" dirty="0"/>
          </a:p>
        </p:txBody>
      </p:sp>
      <p:sp>
        <p:nvSpPr>
          <p:cNvPr id="7" name="Title 1"/>
          <p:cNvSpPr>
            <a:spLocks noGrp="1"/>
          </p:cNvSpPr>
          <p:nvPr>
            <p:ph type="title"/>
          </p:nvPr>
        </p:nvSpPr>
        <p:spPr>
          <a:xfrm>
            <a:off x="457200" y="274638"/>
            <a:ext cx="8229600" cy="1143000"/>
          </a:xfrm>
        </p:spPr>
        <p:txBody>
          <a:bodyPr>
            <a:normAutofit/>
          </a:bodyPr>
          <a:lstStyle/>
          <a:p>
            <a:r>
              <a:rPr lang="en-US" dirty="0" smtClean="0"/>
              <a:t>The Runtime</a:t>
            </a:r>
            <a:endParaRPr lang="bg-BG" dirty="0"/>
          </a:p>
        </p:txBody>
      </p:sp>
    </p:spTree>
    <p:extLst>
      <p:ext uri="{BB962C8B-B14F-4D97-AF65-F5344CB8AC3E}">
        <p14:creationId xmlns:p14="http://schemas.microsoft.com/office/powerpoint/2010/main" val="13721954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520" y="2276872"/>
            <a:ext cx="7560840" cy="35283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0000"/>
              </a:solidFill>
            </a:endParaRPr>
          </a:p>
        </p:txBody>
      </p:sp>
      <p:sp>
        <p:nvSpPr>
          <p:cNvPr id="3" name="Content Placeholder 2"/>
          <p:cNvSpPr>
            <a:spLocks noGrp="1"/>
          </p:cNvSpPr>
          <p:nvPr>
            <p:ph idx="1"/>
          </p:nvPr>
        </p:nvSpPr>
        <p:spPr/>
        <p:txBody>
          <a:bodyPr>
            <a:normAutofit fontScale="85000" lnSpcReduction="20000"/>
          </a:bodyPr>
          <a:lstStyle/>
          <a:p>
            <a:r>
              <a:rPr lang="en-US" sz="3500" dirty="0" smtClean="0"/>
              <a:t>Execution engine:</a:t>
            </a:r>
          </a:p>
          <a:p>
            <a:endParaRPr lang="en-US" sz="3500" dirty="0"/>
          </a:p>
          <a:p>
            <a:pPr marL="0" indent="0">
              <a:buNone/>
            </a:pPr>
            <a:r>
              <a:rPr lang="en-US" sz="3100" dirty="0"/>
              <a:t>while(true) {</a:t>
            </a:r>
          </a:p>
          <a:p>
            <a:pPr marL="0" indent="0">
              <a:buNone/>
            </a:pPr>
            <a:r>
              <a:rPr lang="en-US" sz="3100" dirty="0"/>
              <a:t>	</a:t>
            </a:r>
            <a:r>
              <a:rPr lang="en-US" sz="3100" dirty="0" err="1"/>
              <a:t>bytecode</a:t>
            </a:r>
            <a:r>
              <a:rPr lang="en-US" sz="3100" dirty="0"/>
              <a:t> b = </a:t>
            </a:r>
            <a:r>
              <a:rPr lang="en-US" sz="3100" dirty="0" err="1"/>
              <a:t>bytecodeStream</a:t>
            </a:r>
            <a:r>
              <a:rPr lang="en-US" sz="3100" dirty="0"/>
              <a:t>[pc++];</a:t>
            </a:r>
          </a:p>
          <a:p>
            <a:pPr marL="0" indent="0">
              <a:buNone/>
            </a:pPr>
            <a:r>
              <a:rPr lang="en-US" sz="3100" dirty="0"/>
              <a:t>	switch(b) {</a:t>
            </a:r>
          </a:p>
          <a:p>
            <a:pPr marL="0" indent="0">
              <a:buNone/>
            </a:pPr>
            <a:r>
              <a:rPr lang="en-US" sz="3100" dirty="0"/>
              <a:t>		case iconst_1: push(1); break;</a:t>
            </a:r>
          </a:p>
          <a:p>
            <a:pPr marL="0" indent="0">
              <a:buNone/>
            </a:pPr>
            <a:r>
              <a:rPr lang="en-US" sz="3100" dirty="0"/>
              <a:t>		case iload_0: push(local(0)); break;</a:t>
            </a:r>
          </a:p>
          <a:p>
            <a:pPr marL="0" indent="0">
              <a:buNone/>
            </a:pPr>
            <a:r>
              <a:rPr lang="en-US" sz="3100" dirty="0"/>
              <a:t>		case </a:t>
            </a:r>
            <a:r>
              <a:rPr lang="en-US" sz="3100" dirty="0" err="1"/>
              <a:t>iadd</a:t>
            </a:r>
            <a:r>
              <a:rPr lang="en-US" sz="3100" dirty="0"/>
              <a:t>: push(pop() + pop()); break;</a:t>
            </a:r>
          </a:p>
          <a:p>
            <a:pPr marL="0" indent="0">
              <a:buNone/>
            </a:pPr>
            <a:r>
              <a:rPr lang="en-US" sz="3100" dirty="0"/>
              <a:t>	}</a:t>
            </a:r>
          </a:p>
          <a:p>
            <a:pPr marL="0" indent="0">
              <a:buNone/>
            </a:pPr>
            <a:r>
              <a:rPr lang="en-US" sz="3100" dirty="0" smtClean="0"/>
              <a:t>}			                      </a:t>
            </a:r>
            <a:r>
              <a:rPr lang="en-US" sz="3100" dirty="0" smtClean="0">
                <a:solidFill>
                  <a:srgbClr val="FF0000"/>
                </a:solidFill>
              </a:rPr>
              <a:t>NOT that simple …</a:t>
            </a:r>
            <a:endParaRPr lang="en-US" sz="3100" dirty="0">
              <a:solidFill>
                <a:srgbClr val="FF0000"/>
              </a:solidFill>
            </a:endParaRPr>
          </a:p>
          <a:p>
            <a:endParaRPr lang="en-US" sz="3500" dirty="0"/>
          </a:p>
        </p:txBody>
      </p:sp>
      <p:sp>
        <p:nvSpPr>
          <p:cNvPr id="7" name="Title 1"/>
          <p:cNvSpPr>
            <a:spLocks noGrp="1"/>
          </p:cNvSpPr>
          <p:nvPr>
            <p:ph type="title"/>
          </p:nvPr>
        </p:nvSpPr>
        <p:spPr>
          <a:xfrm>
            <a:off x="457200" y="274638"/>
            <a:ext cx="8229600" cy="1143000"/>
          </a:xfrm>
        </p:spPr>
        <p:txBody>
          <a:bodyPr>
            <a:normAutofit/>
          </a:bodyPr>
          <a:lstStyle/>
          <a:p>
            <a:r>
              <a:rPr lang="en-US" dirty="0" smtClean="0"/>
              <a:t>The Runtime</a:t>
            </a:r>
            <a:endParaRPr lang="bg-BG" dirty="0"/>
          </a:p>
        </p:txBody>
      </p:sp>
    </p:spTree>
    <p:extLst>
      <p:ext uri="{BB962C8B-B14F-4D97-AF65-F5344CB8AC3E}">
        <p14:creationId xmlns:p14="http://schemas.microsoft.com/office/powerpoint/2010/main" val="38843956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sz="3500" dirty="0" smtClean="0"/>
              <a:t>Different execution techniques:</a:t>
            </a:r>
          </a:p>
          <a:p>
            <a:endParaRPr lang="en-US" sz="3500" dirty="0"/>
          </a:p>
          <a:p>
            <a:pPr lvl="1"/>
            <a:r>
              <a:rPr lang="en-US" sz="3100" dirty="0"/>
              <a:t>i</a:t>
            </a:r>
            <a:r>
              <a:rPr lang="en-US" sz="3100" dirty="0" smtClean="0"/>
              <a:t>nterpreting</a:t>
            </a:r>
          </a:p>
          <a:p>
            <a:pPr lvl="1"/>
            <a:endParaRPr lang="en-US" sz="3100" dirty="0"/>
          </a:p>
          <a:p>
            <a:pPr lvl="1"/>
            <a:r>
              <a:rPr lang="en-US" sz="3100" dirty="0" smtClean="0"/>
              <a:t>just-in-time (JIT) compilation</a:t>
            </a:r>
          </a:p>
          <a:p>
            <a:pPr lvl="1"/>
            <a:endParaRPr lang="en-US" sz="3100" dirty="0"/>
          </a:p>
          <a:p>
            <a:pPr lvl="1"/>
            <a:r>
              <a:rPr lang="en-US" sz="3100" dirty="0"/>
              <a:t>a</a:t>
            </a:r>
            <a:r>
              <a:rPr lang="en-US" sz="3100" dirty="0" smtClean="0"/>
              <a:t>daptive optimization (determines "hot spots" by monitoring execution)</a:t>
            </a:r>
            <a:endParaRPr lang="en-US" sz="3100" dirty="0"/>
          </a:p>
        </p:txBody>
      </p:sp>
      <p:sp>
        <p:nvSpPr>
          <p:cNvPr id="7" name="Title 1"/>
          <p:cNvSpPr>
            <a:spLocks noGrp="1"/>
          </p:cNvSpPr>
          <p:nvPr>
            <p:ph type="title"/>
          </p:nvPr>
        </p:nvSpPr>
        <p:spPr>
          <a:xfrm>
            <a:off x="457200" y="274638"/>
            <a:ext cx="8229600" cy="1143000"/>
          </a:xfrm>
        </p:spPr>
        <p:txBody>
          <a:bodyPr>
            <a:normAutofit/>
          </a:bodyPr>
          <a:lstStyle/>
          <a:p>
            <a:r>
              <a:rPr lang="en-US" dirty="0" smtClean="0"/>
              <a:t>The Runtime</a:t>
            </a:r>
            <a:endParaRPr lang="bg-BG" dirty="0"/>
          </a:p>
        </p:txBody>
      </p:sp>
      <p:pic>
        <p:nvPicPr>
          <p:cNvPr id="11266" name="Picture 2" descr="D:\stuff\seminars\BG_JUG\OpenJDK\java-compiler-and-jit-compil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2544100"/>
            <a:ext cx="3377952" cy="1460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07234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sz="3500" dirty="0" smtClean="0"/>
              <a:t>Simple JIT compilation flow (performed during normal </a:t>
            </a:r>
            <a:r>
              <a:rPr lang="en-US" sz="3500" dirty="0" err="1" smtClean="0"/>
              <a:t>bytecode</a:t>
            </a:r>
            <a:r>
              <a:rPr lang="en-US" sz="3500" dirty="0" smtClean="0"/>
              <a:t> execution):</a:t>
            </a:r>
          </a:p>
          <a:p>
            <a:endParaRPr lang="en-US" sz="3500" dirty="0"/>
          </a:p>
          <a:p>
            <a:pPr marL="457200" lvl="1" indent="0">
              <a:buNone/>
            </a:pPr>
            <a:r>
              <a:rPr lang="en-US" sz="3100" dirty="0" smtClean="0"/>
              <a:t>1) </a:t>
            </a:r>
            <a:r>
              <a:rPr lang="en-US" sz="3100" dirty="0" err="1" smtClean="0"/>
              <a:t>bytecode</a:t>
            </a:r>
            <a:r>
              <a:rPr lang="en-US" sz="3100" dirty="0" smtClean="0"/>
              <a:t> is turned into a graph</a:t>
            </a:r>
          </a:p>
          <a:p>
            <a:pPr lvl="1"/>
            <a:endParaRPr lang="en-US" sz="3100" dirty="0" smtClean="0"/>
          </a:p>
          <a:p>
            <a:pPr marL="457200" lvl="1" indent="0">
              <a:buNone/>
            </a:pPr>
            <a:r>
              <a:rPr lang="en-US" sz="3100" dirty="0" smtClean="0"/>
              <a:t>2) the graph is turned into a linear sequence of operations that manipulate an infinite loop of virtual registers (each node places its result in a virtual register)</a:t>
            </a:r>
          </a:p>
          <a:p>
            <a:endParaRPr lang="en-US" sz="3500" dirty="0" smtClean="0"/>
          </a:p>
        </p:txBody>
      </p:sp>
      <p:sp>
        <p:nvSpPr>
          <p:cNvPr id="7" name="Title 1"/>
          <p:cNvSpPr>
            <a:spLocks noGrp="1"/>
          </p:cNvSpPr>
          <p:nvPr>
            <p:ph type="title"/>
          </p:nvPr>
        </p:nvSpPr>
        <p:spPr>
          <a:xfrm>
            <a:off x="457200" y="274638"/>
            <a:ext cx="8229600" cy="1143000"/>
          </a:xfrm>
        </p:spPr>
        <p:txBody>
          <a:bodyPr>
            <a:normAutofit/>
          </a:bodyPr>
          <a:lstStyle/>
          <a:p>
            <a:r>
              <a:rPr lang="en-US" dirty="0" smtClean="0"/>
              <a:t>The Runtime</a:t>
            </a:r>
            <a:endParaRPr lang="bg-BG" dirty="0"/>
          </a:p>
        </p:txBody>
      </p:sp>
    </p:spTree>
    <p:extLst>
      <p:ext uri="{BB962C8B-B14F-4D97-AF65-F5344CB8AC3E}">
        <p14:creationId xmlns:p14="http://schemas.microsoft.com/office/powerpoint/2010/main" val="11044897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sz="3500" dirty="0" smtClean="0"/>
              <a:t>Simple JIT compilation flow (performed during normal </a:t>
            </a:r>
            <a:r>
              <a:rPr lang="en-US" sz="3500" dirty="0" err="1" smtClean="0"/>
              <a:t>bytecode</a:t>
            </a:r>
            <a:r>
              <a:rPr lang="en-US" sz="3500" dirty="0" smtClean="0"/>
              <a:t> execution):</a:t>
            </a:r>
          </a:p>
          <a:p>
            <a:pPr marL="0" indent="0">
              <a:buNone/>
            </a:pPr>
            <a:endParaRPr lang="en-US" sz="3500" dirty="0" smtClean="0"/>
          </a:p>
          <a:p>
            <a:pPr marL="457200" lvl="1" indent="0">
              <a:buNone/>
            </a:pPr>
            <a:r>
              <a:rPr lang="en-US" sz="3100" dirty="0" smtClean="0"/>
              <a:t>3) physical registers are allocated for virtual registers (the program stack might be used in case virtual registers exceed physical registers)</a:t>
            </a:r>
          </a:p>
          <a:p>
            <a:pPr lvl="1"/>
            <a:endParaRPr lang="en-US" sz="3100" dirty="0"/>
          </a:p>
          <a:p>
            <a:pPr marL="457200" lvl="1" indent="0">
              <a:buNone/>
            </a:pPr>
            <a:r>
              <a:rPr lang="en-US" sz="3100" dirty="0" smtClean="0"/>
              <a:t>4) code for each operation is generated using its allocated registers</a:t>
            </a:r>
          </a:p>
          <a:p>
            <a:endParaRPr lang="en-US" sz="3500" dirty="0" smtClean="0"/>
          </a:p>
        </p:txBody>
      </p:sp>
      <p:sp>
        <p:nvSpPr>
          <p:cNvPr id="7" name="Title 1"/>
          <p:cNvSpPr>
            <a:spLocks noGrp="1"/>
          </p:cNvSpPr>
          <p:nvPr>
            <p:ph type="title"/>
          </p:nvPr>
        </p:nvSpPr>
        <p:spPr>
          <a:xfrm>
            <a:off x="457200" y="274638"/>
            <a:ext cx="8229600" cy="1143000"/>
          </a:xfrm>
        </p:spPr>
        <p:txBody>
          <a:bodyPr>
            <a:normAutofit/>
          </a:bodyPr>
          <a:lstStyle/>
          <a:p>
            <a:r>
              <a:rPr lang="en-US" dirty="0" smtClean="0"/>
              <a:t>The Runtime</a:t>
            </a:r>
            <a:endParaRPr lang="bg-BG" dirty="0"/>
          </a:p>
        </p:txBody>
      </p:sp>
    </p:spTree>
    <p:extLst>
      <p:ext uri="{BB962C8B-B14F-4D97-AF65-F5344CB8AC3E}">
        <p14:creationId xmlns:p14="http://schemas.microsoft.com/office/powerpoint/2010/main" val="6515791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sz="3500" dirty="0" smtClean="0"/>
              <a:t>Typical execution flow (when using the </a:t>
            </a:r>
            <a:r>
              <a:rPr lang="en-US" sz="3500" b="1" dirty="0" smtClean="0"/>
              <a:t>java</a:t>
            </a:r>
            <a:r>
              <a:rPr lang="en-US" sz="3500" dirty="0" smtClean="0"/>
              <a:t>/</a:t>
            </a:r>
            <a:r>
              <a:rPr lang="en-US" sz="3500" b="1" dirty="0" err="1" smtClean="0"/>
              <a:t>javaw</a:t>
            </a:r>
            <a:r>
              <a:rPr lang="en-US" sz="3500" dirty="0" smtClean="0"/>
              <a:t> launcher):</a:t>
            </a:r>
          </a:p>
          <a:p>
            <a:pPr marL="0" indent="0">
              <a:buNone/>
            </a:pPr>
            <a:endParaRPr lang="en-US" b="1" dirty="0"/>
          </a:p>
          <a:p>
            <a:pPr marL="914400" lvl="1" indent="-514350">
              <a:buFont typeface="+mj-lt"/>
              <a:buAutoNum type="arabicPeriod"/>
            </a:pPr>
            <a:r>
              <a:rPr lang="en-US" dirty="0"/>
              <a:t>Parse the command line </a:t>
            </a:r>
            <a:r>
              <a:rPr lang="en-US" dirty="0" smtClean="0"/>
              <a:t>options</a:t>
            </a:r>
            <a:endParaRPr lang="en-US" b="1" dirty="0" smtClean="0"/>
          </a:p>
          <a:p>
            <a:pPr marL="914400" lvl="1" indent="-514350">
              <a:buFont typeface="+mj-lt"/>
              <a:buAutoNum type="arabicPeriod"/>
            </a:pPr>
            <a:r>
              <a:rPr lang="en-US" dirty="0"/>
              <a:t>Establish the heap sizes and the compiler type (client or server) </a:t>
            </a:r>
            <a:endParaRPr lang="en-US" dirty="0" smtClean="0"/>
          </a:p>
          <a:p>
            <a:pPr marL="914400" lvl="1" indent="-514350">
              <a:buFont typeface="+mj-lt"/>
              <a:buAutoNum type="arabicPeriod"/>
            </a:pPr>
            <a:r>
              <a:rPr lang="en-US" dirty="0" smtClean="0"/>
              <a:t>Establish </a:t>
            </a:r>
            <a:r>
              <a:rPr lang="en-US" dirty="0"/>
              <a:t>the environment variables such as </a:t>
            </a:r>
            <a:r>
              <a:rPr lang="en-US" dirty="0" smtClean="0"/>
              <a:t>CLASSPATH</a:t>
            </a:r>
          </a:p>
          <a:p>
            <a:pPr marL="914400" lvl="1" indent="-514350">
              <a:buFont typeface="+mj-lt"/>
              <a:buAutoNum type="arabicPeriod"/>
            </a:pPr>
            <a:r>
              <a:rPr lang="en-US" dirty="0"/>
              <a:t>If the java Main-Class is not specified on the command line </a:t>
            </a:r>
            <a:r>
              <a:rPr lang="en-US" dirty="0" smtClean="0"/>
              <a:t>fetch the </a:t>
            </a:r>
            <a:r>
              <a:rPr lang="en-US" dirty="0"/>
              <a:t>Main-Class name from the JAR's </a:t>
            </a:r>
            <a:r>
              <a:rPr lang="en-US" dirty="0" smtClean="0"/>
              <a:t>manifest</a:t>
            </a:r>
          </a:p>
          <a:p>
            <a:pPr marL="914400" lvl="1" indent="-514350">
              <a:buFont typeface="+mj-lt"/>
              <a:buAutoNum type="arabicPeriod"/>
            </a:pPr>
            <a:r>
              <a:rPr lang="en-US" dirty="0" smtClean="0"/>
              <a:t>Create </a:t>
            </a:r>
            <a:r>
              <a:rPr lang="en-US" dirty="0"/>
              <a:t>the VM using </a:t>
            </a:r>
            <a:r>
              <a:rPr lang="en-US" b="1" dirty="0" err="1"/>
              <a:t>JNI_CreateJavaVM</a:t>
            </a:r>
            <a:r>
              <a:rPr lang="en-US" dirty="0"/>
              <a:t> in a newly created thread (non primordial thread)</a:t>
            </a:r>
            <a:endParaRPr lang="en-US" b="1" dirty="0" smtClean="0"/>
          </a:p>
          <a:p>
            <a:endParaRPr lang="en-US" b="1" dirty="0"/>
          </a:p>
        </p:txBody>
      </p:sp>
      <p:sp>
        <p:nvSpPr>
          <p:cNvPr id="5" name="Title 1"/>
          <p:cNvSpPr>
            <a:spLocks noGrp="1"/>
          </p:cNvSpPr>
          <p:nvPr>
            <p:ph type="title"/>
          </p:nvPr>
        </p:nvSpPr>
        <p:spPr>
          <a:xfrm>
            <a:off x="457200" y="274638"/>
            <a:ext cx="8229600" cy="1143000"/>
          </a:xfrm>
        </p:spPr>
        <p:txBody>
          <a:bodyPr>
            <a:normAutofit/>
          </a:bodyPr>
          <a:lstStyle/>
          <a:p>
            <a:r>
              <a:rPr lang="en-US" dirty="0" smtClean="0"/>
              <a:t>The Runtime</a:t>
            </a:r>
            <a:endParaRPr lang="bg-BG" dirty="0"/>
          </a:p>
        </p:txBody>
      </p:sp>
    </p:spTree>
    <p:extLst>
      <p:ext uri="{BB962C8B-B14F-4D97-AF65-F5344CB8AC3E}">
        <p14:creationId xmlns:p14="http://schemas.microsoft.com/office/powerpoint/2010/main" val="1729016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sz="3500" dirty="0" smtClean="0"/>
              <a:t>Typical execution flow (when using the </a:t>
            </a:r>
            <a:r>
              <a:rPr lang="en-US" sz="3500" b="1" dirty="0" smtClean="0"/>
              <a:t>java</a:t>
            </a:r>
            <a:r>
              <a:rPr lang="en-US" sz="3500" dirty="0" smtClean="0"/>
              <a:t>/</a:t>
            </a:r>
            <a:r>
              <a:rPr lang="en-US" sz="3500" b="1" dirty="0" err="1" smtClean="0"/>
              <a:t>javaw</a:t>
            </a:r>
            <a:r>
              <a:rPr lang="en-US" sz="3500" dirty="0" smtClean="0"/>
              <a:t> launcher):</a:t>
            </a:r>
          </a:p>
          <a:p>
            <a:pPr marL="0" indent="0">
              <a:buNone/>
            </a:pPr>
            <a:endParaRPr lang="en-US" b="1" dirty="0"/>
          </a:p>
          <a:p>
            <a:pPr marL="400050" lvl="1" indent="0">
              <a:buNone/>
            </a:pPr>
            <a:r>
              <a:rPr lang="en-US" dirty="0"/>
              <a:t>6</a:t>
            </a:r>
            <a:r>
              <a:rPr lang="en-US" dirty="0" smtClean="0"/>
              <a:t>.	</a:t>
            </a:r>
            <a:r>
              <a:rPr lang="en-US" dirty="0"/>
              <a:t>Once the VM is created and initialized, </a:t>
            </a:r>
            <a:r>
              <a:rPr lang="en-US" dirty="0" smtClean="0"/>
              <a:t>load the Main-	Class</a:t>
            </a:r>
            <a:endParaRPr lang="en-US" b="1" dirty="0" smtClean="0"/>
          </a:p>
          <a:p>
            <a:pPr marL="400050" lvl="1" indent="0">
              <a:buNone/>
            </a:pPr>
            <a:r>
              <a:rPr lang="en-US" dirty="0" smtClean="0"/>
              <a:t>7.	Invoke the </a:t>
            </a:r>
            <a:r>
              <a:rPr lang="en-US" b="1" dirty="0" smtClean="0"/>
              <a:t>main</a:t>
            </a:r>
            <a:r>
              <a:rPr lang="en-US" dirty="0" smtClean="0"/>
              <a:t> </a:t>
            </a:r>
            <a:r>
              <a:rPr lang="en-US" dirty="0"/>
              <a:t>method </a:t>
            </a:r>
            <a:r>
              <a:rPr lang="en-US" dirty="0" smtClean="0"/>
              <a:t>in </a:t>
            </a:r>
            <a:r>
              <a:rPr lang="en-US" dirty="0"/>
              <a:t>the VM </a:t>
            </a:r>
            <a:r>
              <a:rPr lang="en-US" dirty="0" smtClean="0"/>
              <a:t>using 	</a:t>
            </a:r>
            <a:r>
              <a:rPr lang="en-US" b="1" dirty="0" err="1" smtClean="0"/>
              <a:t>CallStaticVoidMethod</a:t>
            </a:r>
            <a:endParaRPr lang="en-US" b="1" dirty="0" smtClean="0"/>
          </a:p>
          <a:p>
            <a:pPr marL="400050" lvl="1" indent="0">
              <a:buNone/>
            </a:pPr>
            <a:r>
              <a:rPr lang="en-US" dirty="0" smtClean="0"/>
              <a:t>8.	Once </a:t>
            </a:r>
            <a:r>
              <a:rPr lang="en-US" dirty="0"/>
              <a:t>the </a:t>
            </a:r>
            <a:r>
              <a:rPr lang="en-US" b="1" dirty="0" smtClean="0"/>
              <a:t>main</a:t>
            </a:r>
            <a:r>
              <a:rPr lang="en-US" dirty="0" smtClean="0"/>
              <a:t> </a:t>
            </a:r>
            <a:r>
              <a:rPr lang="en-US" dirty="0"/>
              <a:t>method </a:t>
            </a:r>
            <a:r>
              <a:rPr lang="en-US" dirty="0" smtClean="0"/>
              <a:t>completes check </a:t>
            </a:r>
            <a:r>
              <a:rPr lang="en-US" dirty="0"/>
              <a:t>and clear any </a:t>
            </a:r>
            <a:r>
              <a:rPr lang="en-US" dirty="0" smtClean="0"/>
              <a:t>	pending </a:t>
            </a:r>
            <a:r>
              <a:rPr lang="en-US" dirty="0"/>
              <a:t>exceptions that may have occurred and also pass </a:t>
            </a:r>
            <a:r>
              <a:rPr lang="en-US" dirty="0" smtClean="0"/>
              <a:t>	back </a:t>
            </a:r>
            <a:r>
              <a:rPr lang="en-US" dirty="0"/>
              <a:t>the exit status</a:t>
            </a:r>
            <a:endParaRPr lang="en-US" dirty="0" smtClean="0"/>
          </a:p>
          <a:p>
            <a:pPr marL="400050" lvl="1" indent="0">
              <a:buNone/>
            </a:pPr>
            <a:r>
              <a:rPr lang="en-US" dirty="0" smtClean="0"/>
              <a:t>9. 	Detach the main </a:t>
            </a:r>
            <a:r>
              <a:rPr lang="en-US" dirty="0"/>
              <a:t>thread </a:t>
            </a:r>
            <a:r>
              <a:rPr lang="en-US" dirty="0" smtClean="0"/>
              <a:t>using</a:t>
            </a:r>
            <a:r>
              <a:rPr lang="en-US" dirty="0"/>
              <a:t> </a:t>
            </a:r>
            <a:r>
              <a:rPr lang="en-US" dirty="0" smtClean="0"/>
              <a:t> </a:t>
            </a:r>
            <a:r>
              <a:rPr lang="en-US" dirty="0" err="1" smtClean="0"/>
              <a:t>DetachCurrentThread</a:t>
            </a:r>
            <a:r>
              <a:rPr lang="en-US" dirty="0" smtClean="0"/>
              <a:t> , </a:t>
            </a:r>
            <a:r>
              <a:rPr lang="en-US" dirty="0"/>
              <a:t>by </a:t>
            </a:r>
            <a:r>
              <a:rPr lang="en-US" dirty="0" smtClean="0"/>
              <a:t>	doing </a:t>
            </a:r>
            <a:r>
              <a:rPr lang="en-US" dirty="0"/>
              <a:t>so we decrement the thread count so </a:t>
            </a:r>
            <a:r>
              <a:rPr lang="en-US" dirty="0" smtClean="0"/>
              <a:t>	the</a:t>
            </a:r>
            <a:r>
              <a:rPr lang="en-US" dirty="0"/>
              <a:t> </a:t>
            </a:r>
            <a:r>
              <a:rPr lang="en-US" b="1" dirty="0" err="1"/>
              <a:t>DestroyJavaVM</a:t>
            </a:r>
            <a:r>
              <a:rPr lang="en-US" dirty="0"/>
              <a:t> can be called safely</a:t>
            </a:r>
            <a:endParaRPr lang="en-US" b="1" dirty="0" smtClean="0"/>
          </a:p>
          <a:p>
            <a:endParaRPr lang="en-US" b="1" dirty="0"/>
          </a:p>
        </p:txBody>
      </p:sp>
      <p:sp>
        <p:nvSpPr>
          <p:cNvPr id="5" name="Title 1"/>
          <p:cNvSpPr>
            <a:spLocks noGrp="1"/>
          </p:cNvSpPr>
          <p:nvPr>
            <p:ph type="title"/>
          </p:nvPr>
        </p:nvSpPr>
        <p:spPr>
          <a:xfrm>
            <a:off x="457200" y="274638"/>
            <a:ext cx="8229600" cy="1143000"/>
          </a:xfrm>
        </p:spPr>
        <p:txBody>
          <a:bodyPr>
            <a:normAutofit/>
          </a:bodyPr>
          <a:lstStyle/>
          <a:p>
            <a:r>
              <a:rPr lang="en-US" dirty="0" smtClean="0"/>
              <a:t>The Runtime</a:t>
            </a:r>
            <a:endParaRPr lang="bg-BG" dirty="0"/>
          </a:p>
        </p:txBody>
      </p:sp>
    </p:spTree>
    <p:extLst>
      <p:ext uri="{BB962C8B-B14F-4D97-AF65-F5344CB8AC3E}">
        <p14:creationId xmlns:p14="http://schemas.microsoft.com/office/powerpoint/2010/main" val="26404503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Overview</a:t>
            </a:r>
            <a:endParaRPr lang="bg-BG" dirty="0"/>
          </a:p>
        </p:txBody>
      </p:sp>
      <p:sp>
        <p:nvSpPr>
          <p:cNvPr id="3" name="Content Placeholder 2"/>
          <p:cNvSpPr>
            <a:spLocks noGrp="1"/>
          </p:cNvSpPr>
          <p:nvPr>
            <p:ph idx="1"/>
          </p:nvPr>
        </p:nvSpPr>
        <p:spPr/>
        <p:txBody>
          <a:bodyPr>
            <a:normAutofit/>
          </a:bodyPr>
          <a:lstStyle/>
          <a:p>
            <a:r>
              <a:rPr lang="en-US" sz="3000" dirty="0" smtClean="0"/>
              <a:t>A free and open-source implementation of the Java Platform, Standard Edition</a:t>
            </a:r>
          </a:p>
          <a:p>
            <a:r>
              <a:rPr lang="en-US" sz="3000" dirty="0" smtClean="0"/>
              <a:t>GPL </a:t>
            </a:r>
            <a:r>
              <a:rPr lang="en-US" sz="3000" dirty="0"/>
              <a:t>v2 for the VMs and GPL v2 + </a:t>
            </a:r>
            <a:r>
              <a:rPr lang="en-US" sz="3000" dirty="0" err="1"/>
              <a:t>classpath</a:t>
            </a:r>
            <a:r>
              <a:rPr lang="en-US" sz="3000" dirty="0"/>
              <a:t> exception for class </a:t>
            </a:r>
            <a:r>
              <a:rPr lang="en-US" sz="3000" dirty="0" smtClean="0"/>
              <a:t>libraries</a:t>
            </a:r>
          </a:p>
          <a:p>
            <a:r>
              <a:rPr lang="en-US" sz="3000" dirty="0" smtClean="0"/>
              <a:t>Major </a:t>
            </a:r>
            <a:r>
              <a:rPr lang="en-US" sz="3000" dirty="0"/>
              <a:t>Linux distributions (Ubuntu, Fedora…) offer it as default </a:t>
            </a:r>
            <a:r>
              <a:rPr lang="en-US" sz="3000" dirty="0" smtClean="0"/>
              <a:t>JDK</a:t>
            </a:r>
          </a:p>
          <a:p>
            <a:r>
              <a:rPr lang="en-US" dirty="0"/>
              <a:t>Who’s working on Open JDK?</a:t>
            </a:r>
          </a:p>
          <a:p>
            <a:pPr lvl="1"/>
            <a:r>
              <a:rPr lang="en-US" dirty="0"/>
              <a:t>Oracle, IBM, SAP, </a:t>
            </a:r>
            <a:r>
              <a:rPr lang="en-US" dirty="0" err="1"/>
              <a:t>RedHat</a:t>
            </a:r>
            <a:r>
              <a:rPr lang="en-US" dirty="0"/>
              <a:t>, Goldman Sachs</a:t>
            </a:r>
          </a:p>
          <a:p>
            <a:endParaRPr lang="en-US" sz="3000" dirty="0"/>
          </a:p>
          <a:p>
            <a:pPr marL="457200" lvl="1" indent="0">
              <a:buNone/>
            </a:pPr>
            <a:endParaRPr lang="en-US" sz="2600" dirty="0" smtClean="0"/>
          </a:p>
          <a:p>
            <a:endParaRPr lang="bg-BG" sz="3000" dirty="0"/>
          </a:p>
        </p:txBody>
      </p:sp>
    </p:spTree>
    <p:extLst>
      <p:ext uri="{BB962C8B-B14F-4D97-AF65-F5344CB8AC3E}">
        <p14:creationId xmlns:p14="http://schemas.microsoft.com/office/powerpoint/2010/main" val="96158339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lstStyle/>
          <a:p>
            <a:pPr marL="0" indent="0" algn="ctr">
              <a:buNone/>
            </a:pPr>
            <a:r>
              <a:rPr lang="en-US" sz="4400" dirty="0" smtClean="0"/>
              <a:t>Code Walkthrough</a:t>
            </a:r>
            <a:endParaRPr lang="bg-BG" sz="4400" dirty="0"/>
          </a:p>
        </p:txBody>
      </p:sp>
      <p:pic>
        <p:nvPicPr>
          <p:cNvPr id="3074" name="Picture 2" descr="D:\stuff\seminars\BG_JUG\OpenJDK\duke-plu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2" y="2482850"/>
            <a:ext cx="1567334" cy="1836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98242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What’s next ?</a:t>
            </a:r>
            <a:endParaRPr lang="bg-BG" dirty="0"/>
          </a:p>
        </p:txBody>
      </p:sp>
      <p:sp>
        <p:nvSpPr>
          <p:cNvPr id="3" name="Content Placeholder 2"/>
          <p:cNvSpPr>
            <a:spLocks noGrp="1"/>
          </p:cNvSpPr>
          <p:nvPr>
            <p:ph idx="1"/>
          </p:nvPr>
        </p:nvSpPr>
        <p:spPr/>
        <p:txBody>
          <a:bodyPr/>
          <a:lstStyle/>
          <a:p>
            <a:r>
              <a:rPr lang="en-US" dirty="0"/>
              <a:t>Adopt </a:t>
            </a:r>
            <a:r>
              <a:rPr lang="en-US" dirty="0" err="1"/>
              <a:t>OpenJDK</a:t>
            </a:r>
            <a:r>
              <a:rPr lang="en-US" dirty="0"/>
              <a:t> @ </a:t>
            </a:r>
            <a:r>
              <a:rPr lang="en-US" dirty="0" err="1"/>
              <a:t>OpenFest</a:t>
            </a:r>
            <a:endParaRPr lang="en-US" dirty="0"/>
          </a:p>
          <a:p>
            <a:pPr lvl="1"/>
            <a:r>
              <a:rPr lang="en-US" dirty="0"/>
              <a:t>Mani </a:t>
            </a:r>
            <a:r>
              <a:rPr lang="en-US" dirty="0" err="1"/>
              <a:t>Sarkar</a:t>
            </a:r>
            <a:r>
              <a:rPr lang="en-US" dirty="0"/>
              <a:t>, November 2</a:t>
            </a:r>
            <a:r>
              <a:rPr lang="en-US" baseline="30000" dirty="0"/>
              <a:t>nd</a:t>
            </a:r>
            <a:r>
              <a:rPr lang="en-US" dirty="0"/>
              <a:t>, 14:00, </a:t>
            </a:r>
            <a:r>
              <a:rPr lang="en-US" dirty="0" err="1" smtClean="0"/>
              <a:t>Interpred</a:t>
            </a:r>
            <a:endParaRPr lang="en-US" dirty="0"/>
          </a:p>
          <a:p>
            <a:pPr marL="457200" lvl="1" indent="0">
              <a:buNone/>
            </a:pPr>
            <a:endParaRPr lang="en-US" dirty="0"/>
          </a:p>
          <a:p>
            <a:r>
              <a:rPr lang="en-US" dirty="0"/>
              <a:t>Official unofficial </a:t>
            </a:r>
            <a:r>
              <a:rPr lang="en-US" dirty="0" err="1"/>
              <a:t>OpenJDK</a:t>
            </a:r>
            <a:r>
              <a:rPr lang="en-US" dirty="0"/>
              <a:t> dinner</a:t>
            </a:r>
          </a:p>
          <a:p>
            <a:pPr lvl="1"/>
            <a:r>
              <a:rPr lang="en-US" dirty="0"/>
              <a:t>To be </a:t>
            </a:r>
            <a:r>
              <a:rPr lang="en-US" dirty="0" smtClean="0"/>
              <a:t>announced</a:t>
            </a:r>
          </a:p>
          <a:p>
            <a:pPr marL="457200" lvl="1" indent="0">
              <a:buNone/>
            </a:pPr>
            <a:endParaRPr lang="en-US" dirty="0"/>
          </a:p>
          <a:p>
            <a:r>
              <a:rPr lang="en-US" dirty="0"/>
              <a:t>Adopt </a:t>
            </a:r>
            <a:r>
              <a:rPr lang="en-US" dirty="0" err="1"/>
              <a:t>OpenJDK</a:t>
            </a:r>
            <a:r>
              <a:rPr lang="en-US" dirty="0"/>
              <a:t> @ Java2Days</a:t>
            </a:r>
          </a:p>
          <a:p>
            <a:pPr lvl="1"/>
            <a:r>
              <a:rPr lang="en-US" dirty="0"/>
              <a:t>December 4</a:t>
            </a:r>
            <a:r>
              <a:rPr lang="en-US" baseline="30000" dirty="0"/>
              <a:t>th</a:t>
            </a:r>
            <a:r>
              <a:rPr lang="en-US" dirty="0"/>
              <a:t>- December 5</a:t>
            </a:r>
            <a:r>
              <a:rPr lang="en-US" baseline="30000" dirty="0"/>
              <a:t>th</a:t>
            </a:r>
            <a:r>
              <a:rPr lang="en-US" dirty="0"/>
              <a:t> , IEC </a:t>
            </a:r>
          </a:p>
          <a:p>
            <a:pPr marL="0" indent="0">
              <a:buNone/>
            </a:pPr>
            <a:endParaRPr lang="bg-BG" dirty="0"/>
          </a:p>
        </p:txBody>
      </p:sp>
    </p:spTree>
    <p:extLst>
      <p:ext uri="{BB962C8B-B14F-4D97-AF65-F5344CB8AC3E}">
        <p14:creationId xmlns:p14="http://schemas.microsoft.com/office/powerpoint/2010/main" val="19782585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bg-BG" dirty="0"/>
          </a:p>
        </p:txBody>
      </p:sp>
      <p:sp>
        <p:nvSpPr>
          <p:cNvPr id="4" name="AutoShape 2" descr="Duke thin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bg-BG"/>
          </a:p>
        </p:txBody>
      </p:sp>
      <p:sp>
        <p:nvSpPr>
          <p:cNvPr id="5" name="AutoShape 4" descr="Duke thin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bg-BG"/>
          </a:p>
        </p:txBody>
      </p:sp>
      <p:sp>
        <p:nvSpPr>
          <p:cNvPr id="6" name="AutoShape 6" descr="Duke thinki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bg-BG"/>
          </a:p>
        </p:txBody>
      </p:sp>
      <p:pic>
        <p:nvPicPr>
          <p:cNvPr id="1032" name="Picture 8" descr="D:\stuff\seminars\BG_JUG\OpenJDK\duke-think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2420888"/>
            <a:ext cx="1656184" cy="1702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2491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References</a:t>
            </a:r>
            <a:endParaRPr lang="bg-BG" dirty="0"/>
          </a:p>
        </p:txBody>
      </p:sp>
      <p:sp>
        <p:nvSpPr>
          <p:cNvPr id="3" name="Content Placeholder 2"/>
          <p:cNvSpPr>
            <a:spLocks noGrp="1"/>
          </p:cNvSpPr>
          <p:nvPr>
            <p:ph idx="1"/>
          </p:nvPr>
        </p:nvSpPr>
        <p:spPr/>
        <p:txBody>
          <a:bodyPr>
            <a:normAutofit lnSpcReduction="10000"/>
          </a:bodyPr>
          <a:lstStyle/>
          <a:p>
            <a:pPr marL="0" indent="0">
              <a:buNone/>
            </a:pPr>
            <a:r>
              <a:rPr lang="en-US" dirty="0" smtClean="0"/>
              <a:t>OpenJDK Contribution</a:t>
            </a:r>
            <a:endParaRPr lang="en-US" dirty="0" smtClean="0">
              <a:hlinkClick r:id="rId2"/>
            </a:endParaRPr>
          </a:p>
          <a:p>
            <a:pPr marL="400050" lvl="1" indent="0">
              <a:buNone/>
            </a:pPr>
            <a:r>
              <a:rPr lang="en-US" dirty="0" smtClean="0">
                <a:hlinkClick r:id="rId2"/>
              </a:rPr>
              <a:t>http</a:t>
            </a:r>
            <a:r>
              <a:rPr lang="en-US" dirty="0">
                <a:hlinkClick r:id="rId2"/>
              </a:rPr>
              <a:t>://openjdk.java.net/contribute</a:t>
            </a:r>
            <a:r>
              <a:rPr lang="en-US" dirty="0" smtClean="0">
                <a:hlinkClick r:id="rId2"/>
              </a:rPr>
              <a:t>/</a:t>
            </a:r>
            <a:endParaRPr lang="en-US" dirty="0" smtClean="0"/>
          </a:p>
          <a:p>
            <a:pPr marL="0" indent="0">
              <a:buNone/>
            </a:pPr>
            <a:endParaRPr lang="en-US" dirty="0" smtClean="0"/>
          </a:p>
          <a:p>
            <a:pPr marL="0" indent="0">
              <a:buNone/>
            </a:pPr>
            <a:r>
              <a:rPr lang="en-US" dirty="0" err="1" smtClean="0"/>
              <a:t>OpenJDK</a:t>
            </a:r>
            <a:r>
              <a:rPr lang="en-US" dirty="0" smtClean="0"/>
              <a:t> Development Environment</a:t>
            </a:r>
            <a:endParaRPr lang="en-US" dirty="0">
              <a:hlinkClick r:id="rId2"/>
            </a:endParaRPr>
          </a:p>
          <a:p>
            <a:pPr marL="400050" lvl="1" indent="0">
              <a:buNone/>
            </a:pPr>
            <a:r>
              <a:rPr lang="en-US" dirty="0">
                <a:hlinkClick r:id="rId3"/>
              </a:rPr>
              <a:t>https://</a:t>
            </a:r>
            <a:r>
              <a:rPr lang="en-US" dirty="0" smtClean="0">
                <a:hlinkClick r:id="rId3"/>
              </a:rPr>
              <a:t>github.com/martinfmi/openJDK_Ubuntu_12.04_Eclipse</a:t>
            </a:r>
            <a:endParaRPr lang="en-US" dirty="0" smtClean="0"/>
          </a:p>
          <a:p>
            <a:pPr marL="400050" lvl="1" indent="0">
              <a:buNone/>
            </a:pPr>
            <a:endParaRPr lang="en-US" dirty="0" smtClean="0"/>
          </a:p>
          <a:p>
            <a:pPr marL="0" indent="0">
              <a:buNone/>
            </a:pPr>
            <a:r>
              <a:rPr lang="en-US" dirty="0" smtClean="0"/>
              <a:t>Mercurial Quick Start</a:t>
            </a:r>
            <a:endParaRPr lang="en-US" dirty="0">
              <a:hlinkClick r:id="rId2"/>
            </a:endParaRPr>
          </a:p>
          <a:p>
            <a:pPr marL="457200" lvl="1" indent="0">
              <a:buNone/>
            </a:pPr>
            <a:r>
              <a:rPr lang="en-US" dirty="0">
                <a:hlinkClick r:id="rId4"/>
              </a:rPr>
              <a:t>http://mercurial.selenic.com/wiki/QuickStart</a:t>
            </a:r>
            <a:endParaRPr lang="en-US" dirty="0"/>
          </a:p>
          <a:p>
            <a:pPr marL="400050" lvl="1" indent="0">
              <a:buNone/>
            </a:pPr>
            <a:endParaRPr lang="en-US" dirty="0"/>
          </a:p>
          <a:p>
            <a:pPr marL="400050" lvl="1" indent="0">
              <a:buNone/>
            </a:pPr>
            <a:endParaRPr lang="en-US" dirty="0" smtClean="0"/>
          </a:p>
          <a:p>
            <a:endParaRPr lang="en-US" dirty="0" smtClean="0"/>
          </a:p>
          <a:p>
            <a:pPr marL="0" indent="0">
              <a:buNone/>
            </a:pPr>
            <a:endParaRPr lang="bg-BG" dirty="0"/>
          </a:p>
        </p:txBody>
      </p:sp>
    </p:spTree>
    <p:extLst>
      <p:ext uri="{BB962C8B-B14F-4D97-AF65-F5344CB8AC3E}">
        <p14:creationId xmlns:p14="http://schemas.microsoft.com/office/powerpoint/2010/main" val="24121367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bg-BG" dirty="0"/>
          </a:p>
        </p:txBody>
      </p:sp>
      <p:sp>
        <p:nvSpPr>
          <p:cNvPr id="3" name="Content Placeholder 2"/>
          <p:cNvSpPr>
            <a:spLocks noGrp="1"/>
          </p:cNvSpPr>
          <p:nvPr>
            <p:ph idx="1"/>
          </p:nvPr>
        </p:nvSpPr>
        <p:spPr/>
        <p:txBody>
          <a:bodyPr>
            <a:normAutofit/>
          </a:bodyPr>
          <a:lstStyle/>
          <a:p>
            <a:pPr marL="0" indent="0">
              <a:buNone/>
            </a:pPr>
            <a:r>
              <a:rPr lang="en-US" sz="3000" dirty="0"/>
              <a:t>Adopt </a:t>
            </a:r>
            <a:r>
              <a:rPr lang="en-US" sz="3000" dirty="0" err="1"/>
              <a:t>OpenJDK</a:t>
            </a:r>
            <a:r>
              <a:rPr lang="en-US" sz="3000" dirty="0"/>
              <a:t> </a:t>
            </a:r>
            <a:r>
              <a:rPr lang="en-US" sz="3000" dirty="0" smtClean="0"/>
              <a:t>wiki</a:t>
            </a:r>
          </a:p>
          <a:p>
            <a:pPr marL="400050" lvl="1" indent="0">
              <a:buNone/>
            </a:pPr>
            <a:r>
              <a:rPr lang="en-US" dirty="0">
                <a:hlinkClick r:id="rId2"/>
              </a:rPr>
              <a:t>https://</a:t>
            </a:r>
            <a:r>
              <a:rPr lang="en-US" dirty="0" smtClean="0">
                <a:hlinkClick r:id="rId2"/>
              </a:rPr>
              <a:t>java.net/projects/adoptopenjdk/pages/AdoptOpenJDK</a:t>
            </a:r>
            <a:endParaRPr lang="en-US" dirty="0" smtClean="0"/>
          </a:p>
          <a:p>
            <a:pPr marL="400050" lvl="1" indent="0">
              <a:buNone/>
            </a:pPr>
            <a:endParaRPr lang="en-US" dirty="0" smtClean="0"/>
          </a:p>
          <a:p>
            <a:pPr marL="0" indent="0">
              <a:buNone/>
            </a:pPr>
            <a:r>
              <a:rPr lang="en-US" sz="3000" dirty="0" smtClean="0"/>
              <a:t>Video</a:t>
            </a:r>
            <a:r>
              <a:rPr lang="en-US" sz="3000" dirty="0"/>
              <a:t>: </a:t>
            </a:r>
            <a:r>
              <a:rPr lang="en-US" sz="3000" dirty="0" err="1"/>
              <a:t>OpenJDK</a:t>
            </a:r>
            <a:r>
              <a:rPr lang="en-US" sz="3000" dirty="0"/>
              <a:t> Governance and Development Process Overview	</a:t>
            </a:r>
          </a:p>
          <a:p>
            <a:pPr marL="400050" lvl="1" indent="0">
              <a:buNone/>
            </a:pPr>
            <a:r>
              <a:rPr lang="en-US" dirty="0">
                <a:hlinkClick r:id="rId3"/>
              </a:rPr>
              <a:t>http://</a:t>
            </a:r>
            <a:r>
              <a:rPr lang="en-US" dirty="0" smtClean="0">
                <a:hlinkClick r:id="rId3"/>
              </a:rPr>
              <a:t>www.youtube.com/watch?v=jebmrXo-Y3Y</a:t>
            </a:r>
            <a:endParaRPr lang="en-US" dirty="0" smtClean="0"/>
          </a:p>
          <a:p>
            <a:pPr marL="400050" lvl="1" indent="0">
              <a:buNone/>
            </a:pPr>
            <a:endParaRPr lang="en-US" dirty="0"/>
          </a:p>
          <a:p>
            <a:pPr marL="400050" lvl="1" indent="0">
              <a:buNone/>
            </a:pPr>
            <a:endParaRPr lang="en-US" dirty="0" smtClean="0"/>
          </a:p>
          <a:p>
            <a:pPr marL="0" indent="0">
              <a:buNone/>
            </a:pPr>
            <a:endParaRPr lang="bg-BG" dirty="0"/>
          </a:p>
        </p:txBody>
      </p:sp>
    </p:spTree>
    <p:extLst>
      <p:ext uri="{BB962C8B-B14F-4D97-AF65-F5344CB8AC3E}">
        <p14:creationId xmlns:p14="http://schemas.microsoft.com/office/powerpoint/2010/main" val="257045520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bg-BG" dirty="0"/>
          </a:p>
        </p:txBody>
      </p:sp>
      <p:sp>
        <p:nvSpPr>
          <p:cNvPr id="3" name="Content Placeholder 2"/>
          <p:cNvSpPr>
            <a:spLocks noGrp="1"/>
          </p:cNvSpPr>
          <p:nvPr>
            <p:ph idx="1"/>
          </p:nvPr>
        </p:nvSpPr>
        <p:spPr/>
        <p:txBody>
          <a:bodyPr>
            <a:normAutofit/>
          </a:bodyPr>
          <a:lstStyle/>
          <a:p>
            <a:pPr marL="0" indent="0">
              <a:buNone/>
            </a:pPr>
            <a:r>
              <a:rPr lang="en-US" sz="3000" dirty="0"/>
              <a:t>The </a:t>
            </a:r>
            <a:r>
              <a:rPr lang="en-US" sz="3000" dirty="0" err="1"/>
              <a:t>OpenJDK</a:t>
            </a:r>
            <a:r>
              <a:rPr lang="en-US" sz="3000" dirty="0"/>
              <a:t> Developers' Guide</a:t>
            </a:r>
          </a:p>
          <a:p>
            <a:pPr marL="400050" lvl="1" indent="0">
              <a:buNone/>
            </a:pPr>
            <a:r>
              <a:rPr lang="en-US" dirty="0" smtClean="0">
                <a:hlinkClick r:id="rId2"/>
              </a:rPr>
              <a:t>http</a:t>
            </a:r>
            <a:r>
              <a:rPr lang="en-US" dirty="0">
                <a:hlinkClick r:id="rId2"/>
              </a:rPr>
              <a:t>://openjdk.java.net/guide</a:t>
            </a:r>
            <a:r>
              <a:rPr lang="en-US" dirty="0" smtClean="0">
                <a:hlinkClick r:id="rId2"/>
              </a:rPr>
              <a:t>/</a:t>
            </a:r>
            <a:endParaRPr lang="en-US" dirty="0"/>
          </a:p>
          <a:p>
            <a:pPr marL="0" indent="0">
              <a:buNone/>
            </a:pPr>
            <a:endParaRPr lang="en-US" sz="3000" dirty="0"/>
          </a:p>
          <a:p>
            <a:pPr marL="0" indent="0">
              <a:buNone/>
            </a:pPr>
            <a:r>
              <a:rPr lang="en-US" sz="3000" dirty="0" smtClean="0"/>
              <a:t>The Java programming </a:t>
            </a:r>
            <a:r>
              <a:rPr lang="en-US" sz="3000" dirty="0"/>
              <a:t>l</a:t>
            </a:r>
            <a:r>
              <a:rPr lang="en-US" sz="3000" dirty="0" smtClean="0"/>
              <a:t>anguage compiler </a:t>
            </a:r>
            <a:r>
              <a:rPr lang="en-US" sz="3000" dirty="0"/>
              <a:t>g</a:t>
            </a:r>
            <a:r>
              <a:rPr lang="en-US" sz="3000" dirty="0" smtClean="0"/>
              <a:t>roup</a:t>
            </a:r>
          </a:p>
          <a:p>
            <a:pPr marL="400050" lvl="1" indent="0">
              <a:buNone/>
            </a:pPr>
            <a:r>
              <a:rPr lang="en-US" dirty="0">
                <a:hlinkClick r:id="rId3"/>
              </a:rPr>
              <a:t>http://openjdk.java.net/groups/compiler</a:t>
            </a:r>
            <a:r>
              <a:rPr lang="en-US" dirty="0" smtClean="0">
                <a:hlinkClick r:id="rId3"/>
              </a:rPr>
              <a:t>/</a:t>
            </a:r>
            <a:endParaRPr lang="en-US" dirty="0"/>
          </a:p>
          <a:p>
            <a:pPr marL="0" indent="0">
              <a:buNone/>
            </a:pPr>
            <a:endParaRPr lang="en-US" dirty="0" smtClean="0"/>
          </a:p>
          <a:p>
            <a:pPr marL="0" indent="0">
              <a:buNone/>
            </a:pPr>
            <a:r>
              <a:rPr lang="en-US" sz="3000" dirty="0"/>
              <a:t>The Hacker's Guide to </a:t>
            </a:r>
            <a:r>
              <a:rPr lang="en-US" sz="3000" dirty="0" err="1" smtClean="0"/>
              <a:t>Javac</a:t>
            </a:r>
            <a:endParaRPr lang="en-US" sz="3000" dirty="0" smtClean="0"/>
          </a:p>
          <a:p>
            <a:pPr marL="400050" lvl="1" indent="0">
              <a:buNone/>
            </a:pPr>
            <a:r>
              <a:rPr lang="en-US" dirty="0">
                <a:hlinkClick r:id="rId4"/>
              </a:rPr>
              <a:t>http://scg.unibe.ch/archive/projects/Erni08b.pdf</a:t>
            </a:r>
            <a:endParaRPr lang="en-US" dirty="0"/>
          </a:p>
          <a:p>
            <a:endParaRPr lang="bg-BG" dirty="0"/>
          </a:p>
        </p:txBody>
      </p:sp>
    </p:spTree>
    <p:extLst>
      <p:ext uri="{BB962C8B-B14F-4D97-AF65-F5344CB8AC3E}">
        <p14:creationId xmlns:p14="http://schemas.microsoft.com/office/powerpoint/2010/main" val="17384259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bg-BG" dirty="0"/>
          </a:p>
        </p:txBody>
      </p:sp>
      <p:sp>
        <p:nvSpPr>
          <p:cNvPr id="3" name="Content Placeholder 2"/>
          <p:cNvSpPr>
            <a:spLocks noGrp="1"/>
          </p:cNvSpPr>
          <p:nvPr>
            <p:ph idx="1"/>
          </p:nvPr>
        </p:nvSpPr>
        <p:spPr/>
        <p:txBody>
          <a:bodyPr>
            <a:normAutofit/>
          </a:bodyPr>
          <a:lstStyle/>
          <a:p>
            <a:pPr marL="0" indent="0">
              <a:buNone/>
            </a:pPr>
            <a:r>
              <a:rPr lang="en-US" sz="3000" dirty="0" err="1"/>
              <a:t>JavaOne</a:t>
            </a:r>
            <a:r>
              <a:rPr lang="en-US" sz="3000" dirty="0"/>
              <a:t>: Java Programming Language Tools in JDK Release </a:t>
            </a:r>
            <a:r>
              <a:rPr lang="en-US" sz="3000" dirty="0" smtClean="0"/>
              <a:t>7</a:t>
            </a:r>
          </a:p>
          <a:p>
            <a:pPr marL="400050" lvl="1" indent="0">
              <a:buNone/>
            </a:pPr>
            <a:r>
              <a:rPr lang="en-US" dirty="0" smtClean="0">
                <a:hlinkClick r:id="rId2"/>
              </a:rPr>
              <a:t>https</a:t>
            </a:r>
            <a:r>
              <a:rPr lang="en-US" dirty="0">
                <a:hlinkClick r:id="rId2"/>
              </a:rPr>
              <a:t>://</a:t>
            </a:r>
            <a:r>
              <a:rPr lang="en-US" dirty="0" smtClean="0">
                <a:hlinkClick r:id="rId2"/>
              </a:rPr>
              <a:t>blogs.oracle.com/mcimadamore/resource/09J1_langtools_all.pdf</a:t>
            </a:r>
            <a:endParaRPr lang="en-US" dirty="0" smtClean="0"/>
          </a:p>
          <a:p>
            <a:pPr marL="400050" lvl="1" indent="0">
              <a:buNone/>
            </a:pPr>
            <a:endParaRPr lang="en-US" dirty="0" smtClean="0"/>
          </a:p>
          <a:p>
            <a:pPr marL="0" indent="0">
              <a:buNone/>
            </a:pPr>
            <a:r>
              <a:rPr lang="en-US" sz="3000" dirty="0" smtClean="0"/>
              <a:t>How to Modify </a:t>
            </a:r>
            <a:r>
              <a:rPr lang="en-US" sz="3000" dirty="0" err="1" smtClean="0"/>
              <a:t>javac</a:t>
            </a:r>
            <a:r>
              <a:rPr lang="en-US" sz="3000" dirty="0" smtClean="0"/>
              <a:t>, </a:t>
            </a:r>
            <a:r>
              <a:rPr lang="en-US" sz="3000" dirty="0" err="1" smtClean="0"/>
              <a:t>JavaMagazine</a:t>
            </a:r>
            <a:r>
              <a:rPr lang="en-US" sz="3000" dirty="0" smtClean="0"/>
              <a:t>, August, 2012</a:t>
            </a:r>
          </a:p>
          <a:p>
            <a:pPr marL="400050" lvl="1" indent="0">
              <a:buNone/>
            </a:pPr>
            <a:r>
              <a:rPr lang="en-US" dirty="0" smtClean="0">
                <a:hlinkClick r:id="rId3"/>
              </a:rPr>
              <a:t>http</a:t>
            </a:r>
            <a:r>
              <a:rPr lang="en-US" dirty="0">
                <a:hlinkClick r:id="rId3"/>
              </a:rPr>
              <a:t>://</a:t>
            </a:r>
            <a:r>
              <a:rPr lang="en-US" dirty="0" smtClean="0">
                <a:hlinkClick r:id="rId3"/>
              </a:rPr>
              <a:t>www.oraclejavamagazine-digital.com/javamagazine/20120708?pg=51#pg51</a:t>
            </a:r>
            <a:endParaRPr lang="en-US" dirty="0" smtClean="0"/>
          </a:p>
          <a:p>
            <a:pPr marL="400050" lvl="1" indent="0">
              <a:buNone/>
            </a:pPr>
            <a:endParaRPr lang="en-US" dirty="0" smtClean="0"/>
          </a:p>
          <a:p>
            <a:pPr marL="0" indent="0">
              <a:buNone/>
            </a:pPr>
            <a:endParaRPr lang="bg-BG" dirty="0"/>
          </a:p>
        </p:txBody>
      </p:sp>
    </p:spTree>
    <p:extLst>
      <p:ext uri="{BB962C8B-B14F-4D97-AF65-F5344CB8AC3E}">
        <p14:creationId xmlns:p14="http://schemas.microsoft.com/office/powerpoint/2010/main" val="53232256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bg-BG" dirty="0"/>
          </a:p>
        </p:txBody>
      </p:sp>
      <p:sp>
        <p:nvSpPr>
          <p:cNvPr id="3" name="Content Placeholder 2"/>
          <p:cNvSpPr>
            <a:spLocks noGrp="1"/>
          </p:cNvSpPr>
          <p:nvPr>
            <p:ph idx="1"/>
          </p:nvPr>
        </p:nvSpPr>
        <p:spPr/>
        <p:txBody>
          <a:bodyPr>
            <a:normAutofit/>
          </a:bodyPr>
          <a:lstStyle/>
          <a:p>
            <a:pPr marL="0" indent="0">
              <a:buNone/>
            </a:pPr>
            <a:r>
              <a:rPr lang="en-US" sz="3000" dirty="0" smtClean="0"/>
              <a:t>Hotspot Internals</a:t>
            </a:r>
            <a:endParaRPr lang="en-US" sz="3000" dirty="0"/>
          </a:p>
          <a:p>
            <a:pPr marL="400050" lvl="1" indent="0">
              <a:buNone/>
            </a:pPr>
            <a:r>
              <a:rPr lang="en-US" dirty="0">
                <a:hlinkClick r:id="rId2"/>
              </a:rPr>
              <a:t>https://</a:t>
            </a:r>
            <a:r>
              <a:rPr lang="en-US" dirty="0" smtClean="0">
                <a:hlinkClick r:id="rId2"/>
              </a:rPr>
              <a:t>wiki.openjdk.java.net/display/HotSpot/Main</a:t>
            </a:r>
            <a:endParaRPr lang="en-US" dirty="0" smtClean="0"/>
          </a:p>
          <a:p>
            <a:pPr marL="0" indent="0">
              <a:buNone/>
            </a:pPr>
            <a:endParaRPr lang="en-US" dirty="0" smtClean="0"/>
          </a:p>
          <a:p>
            <a:pPr marL="0" indent="0">
              <a:buNone/>
            </a:pPr>
            <a:r>
              <a:rPr lang="en-US" sz="3000" dirty="0" smtClean="0"/>
              <a:t>FOSDEM 2007, Java Hotspot Virtual Machine</a:t>
            </a:r>
          </a:p>
          <a:p>
            <a:pPr marL="400050" lvl="1" indent="0">
              <a:buNone/>
            </a:pPr>
            <a:r>
              <a:rPr lang="en-US" dirty="0" smtClean="0">
                <a:hlinkClick r:id="rId3"/>
              </a:rPr>
              <a:t>http://openjdk.java.net/groups/hotspot/docs/FOSDEM-2007-HotSpot.pdf</a:t>
            </a:r>
            <a:endParaRPr lang="bg-BG" dirty="0" smtClean="0"/>
          </a:p>
          <a:p>
            <a:pPr marL="400050" lvl="1" indent="0">
              <a:buNone/>
            </a:pPr>
            <a:endParaRPr lang="en-US" dirty="0" smtClean="0"/>
          </a:p>
          <a:p>
            <a:pPr marL="400050" lvl="1" indent="0">
              <a:buNone/>
            </a:pPr>
            <a:endParaRPr lang="en-US" dirty="0"/>
          </a:p>
        </p:txBody>
      </p:sp>
    </p:spTree>
    <p:extLst>
      <p:ext uri="{BB962C8B-B14F-4D97-AF65-F5344CB8AC3E}">
        <p14:creationId xmlns:p14="http://schemas.microsoft.com/office/powerpoint/2010/main" val="161605276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bg-BG" dirty="0"/>
          </a:p>
        </p:txBody>
      </p:sp>
      <p:sp>
        <p:nvSpPr>
          <p:cNvPr id="3" name="Content Placeholder 2"/>
          <p:cNvSpPr>
            <a:spLocks noGrp="1"/>
          </p:cNvSpPr>
          <p:nvPr>
            <p:ph idx="1"/>
          </p:nvPr>
        </p:nvSpPr>
        <p:spPr/>
        <p:txBody>
          <a:bodyPr>
            <a:normAutofit/>
          </a:bodyPr>
          <a:lstStyle/>
          <a:p>
            <a:pPr marL="0" indent="0">
              <a:buNone/>
            </a:pPr>
            <a:r>
              <a:rPr lang="en-US" sz="3000" dirty="0" smtClean="0"/>
              <a:t>Memory Management in the Java Hotspot Virtual Machine</a:t>
            </a:r>
          </a:p>
          <a:p>
            <a:pPr marL="400050" lvl="1" indent="0">
              <a:buNone/>
            </a:pPr>
            <a:r>
              <a:rPr lang="en-US" dirty="0">
                <a:hlinkClick r:id="rId2"/>
              </a:rPr>
              <a:t>http://</a:t>
            </a:r>
            <a:r>
              <a:rPr lang="en-US" dirty="0" smtClean="0">
                <a:hlinkClick r:id="rId2"/>
              </a:rPr>
              <a:t>www.oracle.com/technetwork/java/javase/memorymanagement-whitepaper-150215.pdf</a:t>
            </a:r>
            <a:endParaRPr lang="en-US" dirty="0" smtClean="0"/>
          </a:p>
          <a:p>
            <a:pPr marL="400050" lvl="1" indent="0">
              <a:buNone/>
            </a:pPr>
            <a:endParaRPr lang="en-US" dirty="0" smtClean="0"/>
          </a:p>
          <a:p>
            <a:pPr marL="0" indent="0">
              <a:buNone/>
            </a:pPr>
            <a:r>
              <a:rPr lang="en-US" sz="3000" dirty="0" smtClean="0"/>
              <a:t>The Architecture of the Java Virtual Machine</a:t>
            </a:r>
            <a:endParaRPr lang="en-US" sz="3000" dirty="0"/>
          </a:p>
          <a:p>
            <a:pPr marL="400050" lvl="1" indent="0">
              <a:buNone/>
            </a:pPr>
            <a:r>
              <a:rPr lang="en-US" dirty="0">
                <a:hlinkClick r:id="rId3"/>
              </a:rPr>
              <a:t>http://www.artima.com/insidejvm/ed2/jvm2.html</a:t>
            </a:r>
            <a:endParaRPr lang="en-US" dirty="0" smtClean="0"/>
          </a:p>
          <a:p>
            <a:pPr marL="0" indent="0">
              <a:buNone/>
            </a:pPr>
            <a:endParaRPr lang="en-US" dirty="0" smtClean="0"/>
          </a:p>
          <a:p>
            <a:pPr marL="0" indent="0">
              <a:buNone/>
            </a:pPr>
            <a:endParaRPr lang="bg-BG" dirty="0" smtClean="0"/>
          </a:p>
          <a:p>
            <a:pPr marL="400050" lvl="1" indent="0">
              <a:buNone/>
            </a:pPr>
            <a:endParaRPr lang="en-US" dirty="0" smtClean="0"/>
          </a:p>
          <a:p>
            <a:pPr marL="400050" lvl="1" indent="0">
              <a:buNone/>
            </a:pPr>
            <a:endParaRPr lang="en-US" dirty="0"/>
          </a:p>
        </p:txBody>
      </p:sp>
    </p:spTree>
    <p:extLst>
      <p:ext uri="{BB962C8B-B14F-4D97-AF65-F5344CB8AC3E}">
        <p14:creationId xmlns:p14="http://schemas.microsoft.com/office/powerpoint/2010/main" val="157497489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bg-BG" dirty="0"/>
          </a:p>
        </p:txBody>
      </p:sp>
      <p:sp>
        <p:nvSpPr>
          <p:cNvPr id="3" name="Content Placeholder 2"/>
          <p:cNvSpPr>
            <a:spLocks noGrp="1"/>
          </p:cNvSpPr>
          <p:nvPr>
            <p:ph idx="1"/>
          </p:nvPr>
        </p:nvSpPr>
        <p:spPr/>
        <p:txBody>
          <a:bodyPr>
            <a:normAutofit/>
          </a:bodyPr>
          <a:lstStyle/>
          <a:p>
            <a:pPr marL="0" indent="0">
              <a:buNone/>
            </a:pPr>
            <a:r>
              <a:rPr lang="en-US" sz="3000" dirty="0" smtClean="0"/>
              <a:t>JVM Internals</a:t>
            </a:r>
          </a:p>
          <a:p>
            <a:pPr marL="400050" lvl="1" indent="0">
              <a:buNone/>
            </a:pPr>
            <a:r>
              <a:rPr lang="en-US" dirty="0">
                <a:hlinkClick r:id="rId2"/>
              </a:rPr>
              <a:t>http://</a:t>
            </a:r>
            <a:r>
              <a:rPr lang="en-US" dirty="0" smtClean="0">
                <a:hlinkClick r:id="rId2"/>
              </a:rPr>
              <a:t>blog.jamesdbloom.com/JVMInternals.html</a:t>
            </a:r>
            <a:endParaRPr lang="en-US" dirty="0" smtClean="0"/>
          </a:p>
          <a:p>
            <a:pPr marL="400050" lvl="1" indent="0">
              <a:buNone/>
            </a:pPr>
            <a:endParaRPr lang="en-US" dirty="0" smtClean="0"/>
          </a:p>
          <a:p>
            <a:pPr marL="0" indent="0">
              <a:buNone/>
            </a:pPr>
            <a:r>
              <a:rPr lang="en-US" sz="3000" dirty="0" smtClean="0"/>
              <a:t>Understanding JVM Internals</a:t>
            </a:r>
            <a:endParaRPr lang="en-US" sz="3000" dirty="0"/>
          </a:p>
          <a:p>
            <a:pPr marL="400050" lvl="1" indent="0">
              <a:buNone/>
            </a:pPr>
            <a:r>
              <a:rPr lang="en-US" dirty="0">
                <a:hlinkClick r:id="rId3"/>
              </a:rPr>
              <a:t>http://www.cubrid.org/blog/dev-platform/understanding-jvm-internals</a:t>
            </a:r>
            <a:r>
              <a:rPr lang="en-US" dirty="0" smtClean="0">
                <a:hlinkClick r:id="rId3"/>
              </a:rPr>
              <a:t>/</a:t>
            </a:r>
            <a:endParaRPr lang="en-US" dirty="0" smtClean="0"/>
          </a:p>
          <a:p>
            <a:pPr marL="400050" lvl="1" indent="0">
              <a:buNone/>
            </a:pPr>
            <a:endParaRPr lang="en-US" dirty="0" smtClean="0"/>
          </a:p>
          <a:p>
            <a:pPr marL="0" indent="0">
              <a:buNone/>
            </a:pPr>
            <a:endParaRPr lang="bg-BG" dirty="0" smtClean="0"/>
          </a:p>
          <a:p>
            <a:pPr marL="400050" lvl="1" indent="0">
              <a:buNone/>
            </a:pPr>
            <a:endParaRPr lang="en-US" dirty="0" smtClean="0"/>
          </a:p>
          <a:p>
            <a:pPr marL="400050" lvl="1" indent="0">
              <a:buNone/>
            </a:pPr>
            <a:endParaRPr lang="en-US" dirty="0"/>
          </a:p>
        </p:txBody>
      </p:sp>
    </p:spTree>
    <p:extLst>
      <p:ext uri="{BB962C8B-B14F-4D97-AF65-F5344CB8AC3E}">
        <p14:creationId xmlns:p14="http://schemas.microsoft.com/office/powerpoint/2010/main" val="26781675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Overview</a:t>
            </a:r>
            <a:endParaRPr lang="bg-BG" dirty="0"/>
          </a:p>
        </p:txBody>
      </p:sp>
      <p:sp>
        <p:nvSpPr>
          <p:cNvPr id="3" name="Content Placeholder 2"/>
          <p:cNvSpPr>
            <a:spLocks noGrp="1"/>
          </p:cNvSpPr>
          <p:nvPr>
            <p:ph idx="1"/>
          </p:nvPr>
        </p:nvSpPr>
        <p:spPr/>
        <p:txBody>
          <a:bodyPr>
            <a:normAutofit/>
          </a:bodyPr>
          <a:lstStyle/>
          <a:p>
            <a:r>
              <a:rPr lang="en-US" sz="3000" dirty="0" smtClean="0"/>
              <a:t>A free and open-source implementation of the Java Platform, Standard Edition</a:t>
            </a:r>
          </a:p>
          <a:p>
            <a:r>
              <a:rPr lang="en-US" sz="3000" dirty="0" smtClean="0"/>
              <a:t>GPL </a:t>
            </a:r>
            <a:r>
              <a:rPr lang="en-US" sz="3000" dirty="0"/>
              <a:t>v2 for the VMs and GPL v2 + </a:t>
            </a:r>
            <a:r>
              <a:rPr lang="en-US" sz="3000" dirty="0" err="1"/>
              <a:t>classpath</a:t>
            </a:r>
            <a:r>
              <a:rPr lang="en-US" sz="3000" dirty="0"/>
              <a:t> exception for class </a:t>
            </a:r>
            <a:r>
              <a:rPr lang="en-US" sz="3000" dirty="0" smtClean="0"/>
              <a:t>libraries</a:t>
            </a:r>
          </a:p>
          <a:p>
            <a:r>
              <a:rPr lang="en-US" sz="3000" dirty="0" smtClean="0"/>
              <a:t>Major </a:t>
            </a:r>
            <a:r>
              <a:rPr lang="en-US" sz="3000" dirty="0"/>
              <a:t>Linux distributions (Ubuntu, Fedora…) offer it as default </a:t>
            </a:r>
            <a:r>
              <a:rPr lang="en-US" sz="3000" dirty="0" smtClean="0"/>
              <a:t>JDK</a:t>
            </a:r>
          </a:p>
          <a:p>
            <a:r>
              <a:rPr lang="en-US" dirty="0"/>
              <a:t>Who’s working on Open JDK?</a:t>
            </a:r>
          </a:p>
          <a:p>
            <a:pPr lvl="1"/>
            <a:r>
              <a:rPr lang="en-US" dirty="0"/>
              <a:t>Oracle, IBM, SAP, </a:t>
            </a:r>
            <a:r>
              <a:rPr lang="en-US" dirty="0" err="1"/>
              <a:t>RedHat</a:t>
            </a:r>
            <a:r>
              <a:rPr lang="en-US" dirty="0"/>
              <a:t>, Goldman </a:t>
            </a:r>
            <a:r>
              <a:rPr lang="en-US" dirty="0" smtClean="0"/>
              <a:t>Sachs</a:t>
            </a:r>
          </a:p>
          <a:p>
            <a:pPr lvl="1"/>
            <a:r>
              <a:rPr lang="en-US" b="1" dirty="0">
                <a:solidFill>
                  <a:srgbClr val="FF0000"/>
                </a:solidFill>
              </a:rPr>
              <a:t>And many Java User Groups!</a:t>
            </a:r>
          </a:p>
          <a:p>
            <a:pPr marL="457200" lvl="1" indent="0">
              <a:buNone/>
            </a:pPr>
            <a:endParaRPr lang="en-US" dirty="0"/>
          </a:p>
          <a:p>
            <a:endParaRPr lang="en-US" sz="3000" dirty="0" smtClean="0"/>
          </a:p>
          <a:p>
            <a:pPr marL="457200" lvl="1" indent="0">
              <a:buNone/>
            </a:pPr>
            <a:endParaRPr lang="en-US" sz="2600" dirty="0" smtClean="0"/>
          </a:p>
          <a:p>
            <a:endParaRPr lang="bg-BG" sz="3000" dirty="0"/>
          </a:p>
        </p:txBody>
      </p:sp>
    </p:spTree>
    <p:extLst>
      <p:ext uri="{BB962C8B-B14F-4D97-AF65-F5344CB8AC3E}">
        <p14:creationId xmlns:p14="http://schemas.microsoft.com/office/powerpoint/2010/main" val="33451324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Adoption</a:t>
            </a:r>
            <a:endParaRPr lang="bg-BG" dirty="0"/>
          </a:p>
        </p:txBody>
      </p:sp>
      <p:sp>
        <p:nvSpPr>
          <p:cNvPr id="3" name="Content Placeholder 2"/>
          <p:cNvSpPr>
            <a:spLocks noGrp="1"/>
          </p:cNvSpPr>
          <p:nvPr>
            <p:ph idx="1"/>
          </p:nvPr>
        </p:nvSpPr>
        <p:spPr/>
        <p:txBody>
          <a:bodyPr>
            <a:normAutofit fontScale="92500" lnSpcReduction="20000"/>
          </a:bodyPr>
          <a:lstStyle/>
          <a:p>
            <a:r>
              <a:rPr lang="en-US" dirty="0" smtClean="0"/>
              <a:t>Adopt </a:t>
            </a:r>
            <a:r>
              <a:rPr lang="en-US" dirty="0" err="1" smtClean="0"/>
              <a:t>OpenJDK</a:t>
            </a:r>
            <a:r>
              <a:rPr lang="en-US" dirty="0" smtClean="0"/>
              <a:t> is an initiative </a:t>
            </a:r>
            <a:r>
              <a:rPr lang="en-US" dirty="0"/>
              <a:t>helping Java communities to join in contributing to </a:t>
            </a:r>
            <a:r>
              <a:rPr lang="en-US" dirty="0" smtClean="0"/>
              <a:t>Java</a:t>
            </a:r>
          </a:p>
          <a:p>
            <a:r>
              <a:rPr lang="en-US" dirty="0" smtClean="0"/>
              <a:t>Types </a:t>
            </a:r>
            <a:r>
              <a:rPr lang="en-US" dirty="0"/>
              <a:t>of contributions:</a:t>
            </a:r>
          </a:p>
          <a:p>
            <a:pPr lvl="1"/>
            <a:r>
              <a:rPr lang="en-US" dirty="0"/>
              <a:t>Fix compiler warnings</a:t>
            </a:r>
          </a:p>
          <a:p>
            <a:pPr lvl="1"/>
            <a:r>
              <a:rPr lang="en-US" dirty="0"/>
              <a:t>Write new tests or convert existing ones</a:t>
            </a:r>
          </a:p>
          <a:p>
            <a:pPr lvl="1"/>
            <a:r>
              <a:rPr lang="en-US" dirty="0"/>
              <a:t>Build helpers</a:t>
            </a:r>
          </a:p>
          <a:p>
            <a:pPr lvl="1"/>
            <a:r>
              <a:rPr lang="en-US" dirty="0"/>
              <a:t>Tutorials</a:t>
            </a:r>
          </a:p>
          <a:p>
            <a:pPr lvl="1"/>
            <a:r>
              <a:rPr lang="en-US" dirty="0"/>
              <a:t>Major contributions to projects like Lambda and </a:t>
            </a:r>
            <a:r>
              <a:rPr lang="en-US" dirty="0" smtClean="0"/>
              <a:t>Jigsaw</a:t>
            </a:r>
            <a:endParaRPr lang="en-US" dirty="0"/>
          </a:p>
          <a:p>
            <a:r>
              <a:rPr lang="en-US" dirty="0"/>
              <a:t>Some of the contribution will make it to the official </a:t>
            </a:r>
            <a:r>
              <a:rPr lang="en-US" dirty="0" err="1"/>
              <a:t>OpenJDK</a:t>
            </a:r>
            <a:r>
              <a:rPr lang="en-US" dirty="0"/>
              <a:t> project!</a:t>
            </a:r>
          </a:p>
          <a:p>
            <a:pPr marL="0" indent="0">
              <a:buNone/>
            </a:pPr>
            <a:endParaRPr lang="bg-BG" dirty="0"/>
          </a:p>
          <a:p>
            <a:pPr marL="457200" lvl="1" indent="0">
              <a:buNone/>
            </a:pPr>
            <a:endParaRPr lang="en-US" dirty="0" smtClean="0"/>
          </a:p>
          <a:p>
            <a:pPr marL="0" indent="0">
              <a:buNone/>
            </a:pPr>
            <a:endParaRPr lang="bg-BG" dirty="0"/>
          </a:p>
        </p:txBody>
      </p:sp>
    </p:spTree>
    <p:extLst>
      <p:ext uri="{BB962C8B-B14F-4D97-AF65-F5344CB8AC3E}">
        <p14:creationId xmlns:p14="http://schemas.microsoft.com/office/powerpoint/2010/main" val="1831676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b="1" dirty="0" smtClean="0"/>
              <a:t>Starter</a:t>
            </a:r>
            <a:r>
              <a:rPr lang="en-US" dirty="0" smtClean="0"/>
              <a:t> level:</a:t>
            </a:r>
          </a:p>
          <a:p>
            <a:pPr marL="720000" lvl="1">
              <a:spcBef>
                <a:spcPts val="600"/>
              </a:spcBef>
            </a:pPr>
            <a:endParaRPr lang="en-US" dirty="0" smtClean="0"/>
          </a:p>
          <a:p>
            <a:pPr lvl="1"/>
            <a:r>
              <a:rPr lang="en-US" dirty="0"/>
              <a:t>Understand and build </a:t>
            </a:r>
            <a:r>
              <a:rPr lang="en-US" dirty="0" err="1"/>
              <a:t>OpenJDK</a:t>
            </a:r>
            <a:endParaRPr lang="en-US" dirty="0"/>
          </a:p>
          <a:p>
            <a:pPr lvl="1"/>
            <a:r>
              <a:rPr lang="en-US" dirty="0"/>
              <a:t>Test fests</a:t>
            </a:r>
          </a:p>
          <a:p>
            <a:pPr lvl="1"/>
            <a:r>
              <a:rPr lang="en-US" dirty="0"/>
              <a:t>Help promote using Lambdas</a:t>
            </a:r>
          </a:p>
          <a:p>
            <a:pPr lvl="1"/>
            <a:r>
              <a:rPr lang="en-US" dirty="0"/>
              <a:t>Cleanup </a:t>
            </a:r>
            <a:r>
              <a:rPr lang="en-US" dirty="0" err="1"/>
              <a:t>javac</a:t>
            </a:r>
            <a:r>
              <a:rPr lang="en-US" dirty="0"/>
              <a:t> warnings</a:t>
            </a:r>
          </a:p>
          <a:p>
            <a:pPr lvl="1"/>
            <a:r>
              <a:rPr lang="en-US" dirty="0" err="1"/>
              <a:t>Generify</a:t>
            </a:r>
            <a:r>
              <a:rPr lang="en-US" dirty="0"/>
              <a:t> and </a:t>
            </a:r>
            <a:r>
              <a:rPr lang="en-US" dirty="0" err="1"/>
              <a:t>coinify</a:t>
            </a:r>
            <a:r>
              <a:rPr lang="en-US" dirty="0"/>
              <a:t> </a:t>
            </a:r>
            <a:r>
              <a:rPr lang="en-US" dirty="0" err="1"/>
              <a:t>OpenJDK</a:t>
            </a:r>
            <a:r>
              <a:rPr lang="en-US" dirty="0"/>
              <a:t> internals</a:t>
            </a:r>
          </a:p>
          <a:p>
            <a:pPr lvl="1"/>
            <a:r>
              <a:rPr lang="en-US" dirty="0"/>
              <a:t>Automatic build of </a:t>
            </a:r>
            <a:r>
              <a:rPr lang="en-US" dirty="0" err="1"/>
              <a:t>OpenJDK</a:t>
            </a:r>
            <a:endParaRPr lang="en-US" dirty="0"/>
          </a:p>
          <a:p>
            <a:pPr lvl="1"/>
            <a:r>
              <a:rPr lang="en-US" dirty="0"/>
              <a:t>Other small enhancements</a:t>
            </a:r>
          </a:p>
          <a:p>
            <a:pPr marL="0" indent="0">
              <a:buNone/>
            </a:pPr>
            <a:endParaRPr lang="bg-BG" dirty="0"/>
          </a:p>
        </p:txBody>
      </p:sp>
      <p:sp>
        <p:nvSpPr>
          <p:cNvPr id="5" name="Title 1"/>
          <p:cNvSpPr>
            <a:spLocks noGrp="1"/>
          </p:cNvSpPr>
          <p:nvPr>
            <p:ph type="title"/>
          </p:nvPr>
        </p:nvSpPr>
        <p:spPr>
          <a:xfrm>
            <a:off x="457200" y="274638"/>
            <a:ext cx="8229600" cy="1143000"/>
          </a:xfrm>
        </p:spPr>
        <p:txBody>
          <a:bodyPr>
            <a:noAutofit/>
          </a:bodyPr>
          <a:lstStyle/>
          <a:p>
            <a:r>
              <a:rPr lang="en-US" dirty="0" smtClean="0"/>
              <a:t>Contribution</a:t>
            </a:r>
            <a:endParaRPr lang="bg-BG" dirty="0"/>
          </a:p>
        </p:txBody>
      </p:sp>
    </p:spTree>
    <p:extLst>
      <p:ext uri="{BB962C8B-B14F-4D97-AF65-F5344CB8AC3E}">
        <p14:creationId xmlns:p14="http://schemas.microsoft.com/office/powerpoint/2010/main" val="42359827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b="1" dirty="0"/>
              <a:t>Intermediate</a:t>
            </a:r>
            <a:r>
              <a:rPr lang="en-US" dirty="0"/>
              <a:t> leve</a:t>
            </a:r>
            <a:r>
              <a:rPr lang="en-US" dirty="0" smtClean="0"/>
              <a:t>l:</a:t>
            </a:r>
          </a:p>
          <a:p>
            <a:pPr marL="720000" lvl="1">
              <a:spcBef>
                <a:spcPts val="600"/>
              </a:spcBef>
            </a:pPr>
            <a:endParaRPr lang="en-US" dirty="0" smtClean="0"/>
          </a:p>
          <a:p>
            <a:pPr lvl="1"/>
            <a:r>
              <a:rPr lang="en-US" dirty="0"/>
              <a:t>Only after getting used to the ‘patch’ process</a:t>
            </a:r>
          </a:p>
          <a:p>
            <a:pPr lvl="1"/>
            <a:r>
              <a:rPr lang="en-US" dirty="0"/>
              <a:t>Pick up a project to contribute</a:t>
            </a:r>
          </a:p>
          <a:p>
            <a:pPr lvl="2"/>
            <a:r>
              <a:rPr lang="en-US" dirty="0"/>
              <a:t>Jigsaw and Penrose</a:t>
            </a:r>
          </a:p>
          <a:p>
            <a:pPr lvl="2"/>
            <a:r>
              <a:rPr lang="en-US" dirty="0" err="1"/>
              <a:t>Nashorn</a:t>
            </a:r>
            <a:endParaRPr lang="en-US" dirty="0"/>
          </a:p>
          <a:p>
            <a:pPr lvl="2"/>
            <a:r>
              <a:rPr lang="en-US" dirty="0"/>
              <a:t>Some other JDK Enhancement Proposal (JEP)</a:t>
            </a:r>
          </a:p>
          <a:p>
            <a:pPr lvl="1"/>
            <a:r>
              <a:rPr lang="en-US" dirty="0"/>
              <a:t>Always consult the mailing lists!</a:t>
            </a:r>
          </a:p>
          <a:p>
            <a:pPr lvl="1"/>
            <a:endParaRPr lang="en-US" dirty="0"/>
          </a:p>
          <a:p>
            <a:pPr marL="0" indent="0">
              <a:buNone/>
            </a:pPr>
            <a:endParaRPr lang="bg-BG" dirty="0"/>
          </a:p>
        </p:txBody>
      </p:sp>
      <p:sp>
        <p:nvSpPr>
          <p:cNvPr id="5" name="Title 1"/>
          <p:cNvSpPr>
            <a:spLocks noGrp="1"/>
          </p:cNvSpPr>
          <p:nvPr>
            <p:ph type="title"/>
          </p:nvPr>
        </p:nvSpPr>
        <p:spPr>
          <a:xfrm>
            <a:off x="457200" y="274638"/>
            <a:ext cx="8229600" cy="1143000"/>
          </a:xfrm>
        </p:spPr>
        <p:txBody>
          <a:bodyPr>
            <a:noAutofit/>
          </a:bodyPr>
          <a:lstStyle/>
          <a:p>
            <a:r>
              <a:rPr lang="en-US" dirty="0" smtClean="0"/>
              <a:t>Contribution</a:t>
            </a:r>
            <a:endParaRPr lang="bg-BG" dirty="0"/>
          </a:p>
        </p:txBody>
      </p:sp>
    </p:spTree>
    <p:extLst>
      <p:ext uri="{BB962C8B-B14F-4D97-AF65-F5344CB8AC3E}">
        <p14:creationId xmlns:p14="http://schemas.microsoft.com/office/powerpoint/2010/main" val="31707335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6933</TotalTime>
  <Words>3006</Words>
  <Application>Microsoft Office PowerPoint</Application>
  <PresentationFormat>On-screen Show (4:3)</PresentationFormat>
  <Paragraphs>684</Paragraphs>
  <Slides>59</Slides>
  <Notes>33</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Office Theme</vt:lpstr>
      <vt:lpstr>OpenJDK Development</vt:lpstr>
      <vt:lpstr>Agenda</vt:lpstr>
      <vt:lpstr>The OpenJDK Platform</vt:lpstr>
      <vt:lpstr>The OpenJDK Platform</vt:lpstr>
      <vt:lpstr>Overview</vt:lpstr>
      <vt:lpstr>Overview</vt:lpstr>
      <vt:lpstr>Adoption</vt:lpstr>
      <vt:lpstr>Contribution</vt:lpstr>
      <vt:lpstr>Contribution</vt:lpstr>
      <vt:lpstr>Contribution</vt:lpstr>
      <vt:lpstr>Contribution</vt:lpstr>
      <vt:lpstr>Contribution</vt:lpstr>
      <vt:lpstr>Contribution</vt:lpstr>
      <vt:lpstr>Contribution</vt:lpstr>
      <vt:lpstr>Development Process</vt:lpstr>
      <vt:lpstr>Development Process</vt:lpstr>
      <vt:lpstr>The community</vt:lpstr>
      <vt:lpstr>The community</vt:lpstr>
      <vt:lpstr>The community</vt:lpstr>
      <vt:lpstr>The community</vt:lpstr>
      <vt:lpstr>Becoming a contributor</vt:lpstr>
      <vt:lpstr>Becoming a contributor</vt:lpstr>
      <vt:lpstr>Becoming a contributor</vt:lpstr>
      <vt:lpstr>The source tree</vt:lpstr>
      <vt:lpstr>Development Environment</vt:lpstr>
      <vt:lpstr>Development Environment</vt:lpstr>
      <vt:lpstr>Development Environment</vt:lpstr>
      <vt:lpstr>Architecture Overview</vt:lpstr>
      <vt:lpstr>Architecture Overview</vt:lpstr>
      <vt:lpstr>The Compilter</vt:lpstr>
      <vt:lpstr>The Compiler</vt:lpstr>
      <vt:lpstr>The Compiler</vt:lpstr>
      <vt:lpstr>The Compiler</vt:lpstr>
      <vt:lpstr>The Compiler</vt:lpstr>
      <vt:lpstr>The Runtime</vt:lpstr>
      <vt:lpstr>The Runtime</vt:lpstr>
      <vt:lpstr>The Runtime</vt:lpstr>
      <vt:lpstr>The Runtime</vt:lpstr>
      <vt:lpstr>The Runtime</vt:lpstr>
      <vt:lpstr>The Runtime</vt:lpstr>
      <vt:lpstr>The Runtime</vt:lpstr>
      <vt:lpstr>The Runtime</vt:lpstr>
      <vt:lpstr>The Runtime</vt:lpstr>
      <vt:lpstr>The Runtime</vt:lpstr>
      <vt:lpstr>The Runtime</vt:lpstr>
      <vt:lpstr>The Runtime</vt:lpstr>
      <vt:lpstr>The Runtime</vt:lpstr>
      <vt:lpstr>The Runtime</vt:lpstr>
      <vt:lpstr>The Runtime</vt:lpstr>
      <vt:lpstr>PowerPoint Presentation</vt:lpstr>
      <vt:lpstr>What’s next ?</vt:lpstr>
      <vt:lpstr>Q&amp;A</vt:lpstr>
      <vt:lpstr>References</vt:lpstr>
      <vt:lpstr>References</vt:lpstr>
      <vt:lpstr>References</vt:lpstr>
      <vt:lpstr>References</vt:lpstr>
      <vt:lpstr>References</vt:lpstr>
      <vt:lpstr>References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OpenJDK Architecture &amp; Development Process</dc:title>
  <dc:creator>Martin</dc:creator>
  <cp:lastModifiedBy>Martin Toshev</cp:lastModifiedBy>
  <cp:revision>837</cp:revision>
  <dcterms:created xsi:type="dcterms:W3CDTF">2013-09-23T09:04:56Z</dcterms:created>
  <dcterms:modified xsi:type="dcterms:W3CDTF">2013-10-28T20:49:22Z</dcterms:modified>
</cp:coreProperties>
</file>