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7" r:id="rId1"/>
  </p:sldMasterIdLst>
  <p:notesMasterIdLst>
    <p:notesMasterId r:id="rId57"/>
  </p:notesMasterIdLst>
  <p:handoutMasterIdLst>
    <p:handoutMasterId r:id="rId58"/>
  </p:handoutMasterIdLst>
  <p:sldIdLst>
    <p:sldId id="310" r:id="rId2"/>
    <p:sldId id="257" r:id="rId3"/>
    <p:sldId id="313" r:id="rId4"/>
    <p:sldId id="314" r:id="rId5"/>
    <p:sldId id="384" r:id="rId6"/>
    <p:sldId id="356" r:id="rId7"/>
    <p:sldId id="364" r:id="rId8"/>
    <p:sldId id="365" r:id="rId9"/>
    <p:sldId id="366" r:id="rId10"/>
    <p:sldId id="367" r:id="rId11"/>
    <p:sldId id="362" r:id="rId12"/>
    <p:sldId id="358" r:id="rId13"/>
    <p:sldId id="396" r:id="rId14"/>
    <p:sldId id="399" r:id="rId15"/>
    <p:sldId id="400" r:id="rId16"/>
    <p:sldId id="398" r:id="rId17"/>
    <p:sldId id="357" r:id="rId18"/>
    <p:sldId id="395" r:id="rId19"/>
    <p:sldId id="368" r:id="rId20"/>
    <p:sldId id="370" r:id="rId21"/>
    <p:sldId id="359" r:id="rId22"/>
    <p:sldId id="371" r:id="rId23"/>
    <p:sldId id="375" r:id="rId24"/>
    <p:sldId id="372" r:id="rId25"/>
    <p:sldId id="376" r:id="rId26"/>
    <p:sldId id="377" r:id="rId27"/>
    <p:sldId id="378" r:id="rId28"/>
    <p:sldId id="401" r:id="rId29"/>
    <p:sldId id="388" r:id="rId30"/>
    <p:sldId id="402" r:id="rId31"/>
    <p:sldId id="390" r:id="rId32"/>
    <p:sldId id="392" r:id="rId33"/>
    <p:sldId id="391" r:id="rId34"/>
    <p:sldId id="386" r:id="rId35"/>
    <p:sldId id="403" r:id="rId36"/>
    <p:sldId id="404" r:id="rId37"/>
    <p:sldId id="393" r:id="rId38"/>
    <p:sldId id="379" r:id="rId39"/>
    <p:sldId id="380" r:id="rId40"/>
    <p:sldId id="405" r:id="rId41"/>
    <p:sldId id="406" r:id="rId42"/>
    <p:sldId id="387" r:id="rId43"/>
    <p:sldId id="407" r:id="rId44"/>
    <p:sldId id="381" r:id="rId45"/>
    <p:sldId id="397" r:id="rId46"/>
    <p:sldId id="394" r:id="rId47"/>
    <p:sldId id="383" r:id="rId48"/>
    <p:sldId id="353" r:id="rId49"/>
    <p:sldId id="350" r:id="rId50"/>
    <p:sldId id="306" r:id="rId51"/>
    <p:sldId id="352" r:id="rId52"/>
    <p:sldId id="354" r:id="rId53"/>
    <p:sldId id="355" r:id="rId54"/>
    <p:sldId id="363" r:id="rId55"/>
    <p:sldId id="382" r:id="rId56"/>
  </p:sldIdLst>
  <p:sldSz cx="9144000" cy="6858000" type="screen4x3"/>
  <p:notesSz cx="6858000" cy="9296400"/>
  <p:embeddedFontLst>
    <p:embeddedFont>
      <p:font typeface="PMingLiU" pitchFamily="18" charset="-120"/>
      <p:regular r:id="rId59"/>
    </p:embeddedFont>
    <p:embeddedFont>
      <p:font typeface="Calibri" pitchFamily="34" charset="0"/>
      <p:regular r:id="rId60"/>
      <p:bold r:id="rId61"/>
      <p:italic r:id="rId62"/>
      <p:bold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tin"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68B1F"/>
    <a:srgbClr val="7F7F7F"/>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0" autoAdjust="0"/>
    <p:restoredTop sz="79887" autoAdjust="0"/>
  </p:normalViewPr>
  <p:slideViewPr>
    <p:cSldViewPr snapToGrid="0" snapToObjects="1">
      <p:cViewPr>
        <p:scale>
          <a:sx n="100" d="100"/>
          <a:sy n="100" d="100"/>
        </p:scale>
        <p:origin x="-462" y="504"/>
      </p:cViewPr>
      <p:guideLst>
        <p:guide orient="horz" pos="271"/>
        <p:guide pos="223"/>
      </p:guideLst>
    </p:cSldViewPr>
  </p:slideViewPr>
  <p:outlineViewPr>
    <p:cViewPr>
      <p:scale>
        <a:sx n="33" d="100"/>
        <a:sy n="33" d="100"/>
      </p:scale>
      <p:origin x="0" y="15576"/>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p:cViewPr>
        <p:scale>
          <a:sx n="100" d="100"/>
          <a:sy n="100" d="100"/>
        </p:scale>
        <p:origin x="-1860" y="7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BE80993F-5817-44A9-8872-3D5581C81B79}" type="datetimeFigureOut">
              <a:rPr lang="bg-BG" smtClean="0"/>
              <a:t>20.3.2013 г.</a:t>
            </a:fld>
            <a:endParaRPr lang="bg-BG"/>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E863E0FA-7DDA-4A5F-980D-5D249B193DE6}" type="slidenum">
              <a:rPr lang="bg-BG" smtClean="0"/>
              <a:t>‹#›</a:t>
            </a:fld>
            <a:endParaRPr lang="bg-BG"/>
          </a:p>
        </p:txBody>
      </p:sp>
    </p:spTree>
    <p:extLst>
      <p:ext uri="{BB962C8B-B14F-4D97-AF65-F5344CB8AC3E}">
        <p14:creationId xmlns:p14="http://schemas.microsoft.com/office/powerpoint/2010/main" val="3475362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3A74C697-3549-4699-AE31-A1DEBF894E13}" type="datetimeFigureOut">
              <a:rPr lang="bg-BG" smtClean="0"/>
              <a:t>20.3.2013 г.</a:t>
            </a:fld>
            <a:endParaRPr lang="bg-BG"/>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E65064A7-F51C-45F7-9ECC-ABD3C87CEF15}" type="slidenum">
              <a:rPr lang="bg-BG" smtClean="0"/>
              <a:t>‹#›</a:t>
            </a:fld>
            <a:endParaRPr lang="bg-BG"/>
          </a:p>
        </p:txBody>
      </p:sp>
    </p:spTree>
    <p:extLst>
      <p:ext uri="{BB962C8B-B14F-4D97-AF65-F5344CB8AC3E}">
        <p14:creationId xmlns:p14="http://schemas.microsoft.com/office/powerpoint/2010/main" val="24412980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1</a:t>
            </a:fld>
            <a:endParaRPr lang="bg-BG"/>
          </a:p>
        </p:txBody>
      </p:sp>
    </p:spTree>
    <p:extLst>
      <p:ext uri="{BB962C8B-B14F-4D97-AF65-F5344CB8AC3E}">
        <p14:creationId xmlns:p14="http://schemas.microsoft.com/office/powerpoint/2010/main" val="277532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As of Eclipse 3.4 M6 (Ganymede) a new provisioning system called p2 is introduced that replaces the old Update Manager</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11</a:t>
            </a:fld>
            <a:endParaRPr lang="bg-BG"/>
          </a:p>
        </p:txBody>
      </p:sp>
    </p:spTree>
    <p:extLst>
      <p:ext uri="{BB962C8B-B14F-4D97-AF65-F5344CB8AC3E}">
        <p14:creationId xmlns:p14="http://schemas.microsoft.com/office/powerpoint/2010/main" val="3937589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Equinox p2 is all about installation units (IU). An IU is a description of the name and id of the artifact you are installing. This metadata also describes the capabilities of the artifact (what is provided) and its requirements (its dependencies).</a:t>
            </a:r>
          </a:p>
          <a:p>
            <a:r>
              <a:rPr lang="en-US" sz="1200" b="0" i="0" kern="1200" dirty="0" smtClean="0">
                <a:solidFill>
                  <a:schemeClr val="tx1"/>
                </a:solidFill>
                <a:effectLst/>
                <a:latin typeface="+mn-lt"/>
                <a:ea typeface="+mn-ea"/>
                <a:cs typeface="+mn-cs"/>
              </a:rPr>
              <a:t>A profile is a list of IUs in your install. </a:t>
            </a:r>
            <a:r>
              <a:rPr lang="en-US" sz="1200" b="0" i="0" kern="1200" smtClean="0">
                <a:solidFill>
                  <a:schemeClr val="tx1"/>
                </a:solidFill>
                <a:effectLst/>
                <a:latin typeface="+mn-lt"/>
                <a:ea typeface="+mn-ea"/>
                <a:cs typeface="+mn-cs"/>
              </a:rPr>
              <a:t>For instance, your Eclipse SDK has a profile that describes your current install.</a:t>
            </a:r>
            <a:endParaRPr lang="bg-BG"/>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18</a:t>
            </a:fld>
            <a:endParaRPr lang="bg-BG"/>
          </a:p>
        </p:txBody>
      </p:sp>
    </p:spTree>
    <p:extLst>
      <p:ext uri="{BB962C8B-B14F-4D97-AF65-F5344CB8AC3E}">
        <p14:creationId xmlns:p14="http://schemas.microsoft.com/office/powerpoint/2010/main" val="160959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19</a:t>
            </a:fld>
            <a:endParaRPr lang="bg-BG"/>
          </a:p>
        </p:txBody>
      </p:sp>
    </p:spTree>
    <p:extLst>
      <p:ext uri="{BB962C8B-B14F-4D97-AF65-F5344CB8AC3E}">
        <p14:creationId xmlns:p14="http://schemas.microsoft.com/office/powerpoint/2010/main" val="160959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23</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25</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26</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27</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editor must implement </a:t>
            </a:r>
            <a:r>
              <a:rPr lang="en-US" dirty="0" err="1" smtClean="0"/>
              <a:t>IEditorPart</a:t>
            </a:r>
            <a:r>
              <a:rPr lang="en-US" dirty="0" smtClean="0"/>
              <a:t> and is often built by extending the </a:t>
            </a:r>
            <a:r>
              <a:rPr lang="en-US" dirty="0" err="1" smtClean="0"/>
              <a:t>EditorPart</a:t>
            </a:r>
            <a:r>
              <a:rPr lang="en-US" dirty="0" smtClean="0"/>
              <a:t> class.  An editor implements its user interface in the </a:t>
            </a:r>
            <a:r>
              <a:rPr lang="en-US" b="1" dirty="0" err="1" smtClean="0"/>
              <a:t>createPartControl</a:t>
            </a:r>
            <a:r>
              <a:rPr lang="en-US" dirty="0" smtClean="0"/>
              <a:t> method.  This method is used to assemble the SWT widgets or </a:t>
            </a:r>
            <a:r>
              <a:rPr lang="en-US" dirty="0" err="1" smtClean="0"/>
              <a:t>JFace</a:t>
            </a:r>
            <a:r>
              <a:rPr lang="en-US" dirty="0" smtClean="0"/>
              <a:t> viewers that present the editor contents. </a:t>
            </a:r>
          </a:p>
          <a:p>
            <a:endParaRPr lang="en-US" dirty="0" smtClean="0"/>
          </a:p>
          <a:p>
            <a:r>
              <a:rPr lang="en-US" dirty="0" smtClean="0"/>
              <a:t>An  editor input is a description of something to be edited. You can think of an editor input as a file name, though it is more general.  </a:t>
            </a:r>
            <a:r>
              <a:rPr lang="en-US" dirty="0" err="1" smtClean="0"/>
              <a:t>IEditorInput</a:t>
            </a:r>
            <a:r>
              <a:rPr lang="en-US" dirty="0" smtClean="0"/>
              <a:t> defines the protocol for an editor input, including the name of the input and the image that should be used to represent it in the labels at the top of the editor.</a:t>
            </a:r>
          </a:p>
          <a:p>
            <a:endParaRPr lang="en-US" dirty="0" smtClean="0"/>
          </a:p>
          <a:p>
            <a:r>
              <a:rPr lang="en-US" dirty="0" smtClean="0"/>
              <a:t>Three generic editor inputs are provided in the platform.  </a:t>
            </a:r>
            <a:r>
              <a:rPr lang="en-US" dirty="0" err="1" smtClean="0"/>
              <a:t>IFileEditorInput</a:t>
            </a:r>
            <a:r>
              <a:rPr lang="en-US" dirty="0" smtClean="0"/>
              <a:t> represents an input that is a file in the file system, and  </a:t>
            </a:r>
            <a:r>
              <a:rPr lang="en-US" dirty="0" err="1" smtClean="0"/>
              <a:t>IURIEditorInput</a:t>
            </a:r>
            <a:r>
              <a:rPr lang="en-US" dirty="0" smtClean="0"/>
              <a:t> represents an input based on a URI.  </a:t>
            </a:r>
            <a:r>
              <a:rPr lang="en-US" dirty="0" err="1" smtClean="0"/>
              <a:t>IStorageEditorInput</a:t>
            </a:r>
            <a:r>
              <a:rPr lang="en-US" dirty="0" smtClean="0"/>
              <a:t> represents an input that is a stream of bytes. These bytes may come from sources other than the file system.</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28</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platform text facility is used to implement the default text editor for the workbench.  The interface for text editing is defined in </a:t>
            </a:r>
            <a:r>
              <a:rPr lang="en-US" dirty="0" err="1" smtClean="0"/>
              <a:t>ITextEditor</a:t>
            </a:r>
            <a:r>
              <a:rPr lang="en-US" dirty="0" smtClean="0"/>
              <a:t> as a text specific extension of </a:t>
            </a:r>
            <a:r>
              <a:rPr lang="en-US" dirty="0" err="1" smtClean="0"/>
              <a:t>IEditorPart</a:t>
            </a:r>
            <a:r>
              <a:rPr lang="en-US" dirty="0" smtClean="0"/>
              <a:t>.  </a:t>
            </a:r>
          </a:p>
          <a:p>
            <a:endParaRPr lang="en-US" dirty="0" smtClean="0"/>
          </a:p>
          <a:p>
            <a:r>
              <a:rPr lang="en-US" dirty="0" smtClean="0"/>
              <a:t>The implementation of </a:t>
            </a:r>
            <a:r>
              <a:rPr lang="en-US" dirty="0" err="1" smtClean="0"/>
              <a:t>ITextEditor</a:t>
            </a:r>
            <a:r>
              <a:rPr lang="en-US" dirty="0" smtClean="0"/>
              <a:t> in the platform is structured in layers.  </a:t>
            </a:r>
            <a:r>
              <a:rPr lang="en-US" dirty="0" err="1" smtClean="0"/>
              <a:t>AbstractTextEditor</a:t>
            </a:r>
            <a:r>
              <a:rPr lang="en-US" dirty="0" smtClean="0"/>
              <a:t> is the core class of the framework for extending the editor to support source code style editing of text.  This framework is defined in </a:t>
            </a:r>
            <a:r>
              <a:rPr lang="en-US" dirty="0" err="1" smtClean="0"/>
              <a:t>org.eclipse.ui.texteditor</a:t>
            </a:r>
            <a:r>
              <a:rPr lang="en-US" dirty="0" smtClean="0"/>
              <a:t>.</a:t>
            </a:r>
          </a:p>
          <a:p>
            <a:endParaRPr lang="en-US" dirty="0" smtClean="0"/>
          </a:p>
          <a:p>
            <a:r>
              <a:rPr lang="en-US" dirty="0" smtClean="0"/>
              <a:t>The concrete implementation class </a:t>
            </a:r>
            <a:r>
              <a:rPr lang="en-US" dirty="0" err="1" smtClean="0"/>
              <a:t>TextEditor</a:t>
            </a:r>
            <a:r>
              <a:rPr lang="en-US" dirty="0" smtClean="0"/>
              <a:t> defines the behavior for the standard platform text editor.  It is defined in the package </a:t>
            </a:r>
            <a:r>
              <a:rPr lang="en-US" dirty="0" err="1" smtClean="0"/>
              <a:t>org.eclipse.ui.editors.text</a:t>
            </a:r>
            <a:r>
              <a:rPr lang="en-US" dirty="0" smtClean="0"/>
              <a:t>.</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29</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partitioner</a:t>
            </a:r>
            <a:r>
              <a:rPr lang="en-US" dirty="0" smtClean="0"/>
              <a:t> (</a:t>
            </a:r>
            <a:r>
              <a:rPr lang="en-US" dirty="0" err="1" smtClean="0"/>
              <a:t>IDocumentPartitioner</a:t>
            </a:r>
            <a:r>
              <a:rPr lang="en-US" dirty="0" smtClean="0"/>
              <a:t>) is responsible for dividing the document into non-overlapping regions called partitions.  Partitions (represented by </a:t>
            </a:r>
            <a:r>
              <a:rPr lang="en-US" dirty="0" err="1" smtClean="0"/>
              <a:t>ITypedRegion</a:t>
            </a:r>
            <a:r>
              <a:rPr lang="en-US" dirty="0" smtClean="0"/>
              <a:t>) are useful for treating different sections of the document differently with respect to features like syntax highlighting or formatting.</a:t>
            </a:r>
          </a:p>
          <a:p>
            <a:endParaRPr lang="en-US" dirty="0" smtClean="0"/>
          </a:p>
          <a:p>
            <a:r>
              <a:rPr lang="en-US" dirty="0" smtClean="0"/>
              <a:t>It is up to each editor to determine the appropriate implementation for a document </a:t>
            </a:r>
            <a:r>
              <a:rPr lang="en-US" dirty="0" err="1" smtClean="0"/>
              <a:t>partitioner</a:t>
            </a:r>
            <a:r>
              <a:rPr lang="en-US" dirty="0" smtClean="0"/>
              <a:t>.  Support is provided in </a:t>
            </a:r>
            <a:r>
              <a:rPr lang="en-US" dirty="0" err="1" smtClean="0"/>
              <a:t>org.eclipse.jface.text.rules</a:t>
            </a:r>
            <a:r>
              <a:rPr lang="en-US" dirty="0" smtClean="0"/>
              <a:t> for rule-based document scanning.  Using a rule-based scanner allows an editor to use the </a:t>
            </a:r>
            <a:r>
              <a:rPr lang="en-US" dirty="0" err="1" smtClean="0"/>
              <a:t>FastPartitioner</a:t>
            </a:r>
            <a:r>
              <a:rPr lang="en-US" dirty="0" smtClean="0"/>
              <a:t> provided by the framework.</a:t>
            </a:r>
          </a:p>
          <a:p>
            <a:endParaRPr lang="en-US" dirty="0" smtClean="0"/>
          </a:p>
          <a:p>
            <a:r>
              <a:rPr lang="en-US" dirty="0" err="1" smtClean="0"/>
              <a:t>RuleBasedPartitionScanner</a:t>
            </a:r>
            <a:r>
              <a:rPr lang="en-US" dirty="0" smtClean="0"/>
              <a:t> is the superclass for rule based scanners.  Subclasses are responsible for enumerating and implementing the rules that should be used to distinguish tokens such as line delimiters, white space, and generic patterns when scanning a document.</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30</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At the time development started IBM was lacking integration between the various development tools – customers started complaining;</a:t>
            </a:r>
          </a:p>
          <a:p>
            <a:pPr marL="228600" indent="-228600">
              <a:buAutoNum type="arabicParenR"/>
            </a:pPr>
            <a:r>
              <a:rPr lang="en-US" dirty="0" smtClean="0"/>
              <a:t>‘Eclipse’ means to ‘to eclipse Visual Studio’;</a:t>
            </a:r>
          </a:p>
          <a:p>
            <a:pPr marL="228600" indent="-228600">
              <a:buAutoNum type="arabicParenR"/>
            </a:pPr>
            <a:r>
              <a:rPr lang="en-US" dirty="0" smtClean="0"/>
              <a:t>The design of the platform was aimed to be competitive with Visual Studio – this led to the design of SWT (Standard Widget Toolkit) – the UI library used to build the components of the platform</a:t>
            </a:r>
          </a:p>
          <a:p>
            <a:pPr marL="228600" indent="-228600">
              <a:buAutoNum type="arabicParenR"/>
            </a:pPr>
            <a:r>
              <a:rPr lang="en-US" dirty="0" smtClean="0"/>
              <a:t>With</a:t>
            </a:r>
            <a:r>
              <a:rPr lang="en-US" baseline="0" dirty="0" smtClean="0"/>
              <a:t> the establishment of the Eclipse Software foundation (ESF) – IBM continued to contribute significantly (WPT, TPTP)</a:t>
            </a:r>
          </a:p>
          <a:p>
            <a:pPr marL="228600" indent="-228600">
              <a:buAutoNum type="arabicParenR"/>
            </a:pPr>
            <a:r>
              <a:rPr lang="en-US" dirty="0" smtClean="0"/>
              <a:t>Eclipse was first released under the CPL (Common Public</a:t>
            </a:r>
            <a:r>
              <a:rPr lang="en-US" baseline="0" dirty="0" smtClean="0"/>
              <a:t> License) but was later relicensed under the EPL – Eclipse public license – both are incompatible with GPL</a:t>
            </a:r>
          </a:p>
          <a:p>
            <a:pPr marL="228600" indent="-228600">
              <a:buAutoNum type="arabicParenR"/>
            </a:pPr>
            <a:r>
              <a:rPr lang="en-US" baseline="0" dirty="0" smtClean="0"/>
              <a:t>2001 – IBM started developing a commercial Eclipse-based platform that is now known as RAD (Rational Application Developer) – current version of RAD is 8.0.4 released in November 2011</a:t>
            </a:r>
            <a:endParaRPr lang="en-US" dirty="0" smtClean="0"/>
          </a:p>
          <a:p>
            <a:pPr marL="228600" indent="-228600">
              <a:buAutoNum type="arabicParenR"/>
            </a:pPr>
            <a:r>
              <a:rPr lang="en-US" dirty="0" smtClean="0"/>
              <a:t>The Eclipse platform aims:</a:t>
            </a:r>
          </a:p>
          <a:p>
            <a:pPr marL="685800" lvl="1" indent="-228600">
              <a:buAutoNum type="arabicParenR"/>
            </a:pPr>
            <a:r>
              <a:rPr lang="en-US" dirty="0" smtClean="0"/>
              <a:t>To be an open-platform</a:t>
            </a:r>
            <a:r>
              <a:rPr lang="en-US" baseline="0" dirty="0" smtClean="0"/>
              <a:t> - run on a wide range of operating systems and be used for development of GUI and non-GUI applications</a:t>
            </a:r>
          </a:p>
          <a:p>
            <a:pPr marL="685800" lvl="1" indent="-228600">
              <a:buAutoNum type="arabicParenR"/>
            </a:pPr>
            <a:r>
              <a:rPr lang="en-US" baseline="0" dirty="0" smtClean="0"/>
              <a:t>To be language neutral – permit unrestrictive content types and allow for development using different programming languages – HTML, Java, C, JSP, EJB, GIF …</a:t>
            </a:r>
          </a:p>
          <a:p>
            <a:pPr marL="685800" lvl="1" indent="-228600">
              <a:buAutoNum type="arabicParenR"/>
            </a:pPr>
            <a:r>
              <a:rPr lang="en-US" baseline="0" dirty="0" smtClean="0"/>
              <a:t>To facilitate </a:t>
            </a:r>
            <a:r>
              <a:rPr lang="en-US" baseline="0" dirty="0" err="1" smtClean="0"/>
              <a:t>seemless</a:t>
            </a:r>
            <a:r>
              <a:rPr lang="en-US" baseline="0" dirty="0" smtClean="0"/>
              <a:t> tool integration – at UI and deeper, add new tools to existing installed products</a:t>
            </a:r>
          </a:p>
          <a:p>
            <a:pPr marL="685800" lvl="1" indent="-228600">
              <a:buAutoNum type="arabicParenR"/>
            </a:pPr>
            <a:r>
              <a:rPr lang="en-US" baseline="0" dirty="0" smtClean="0"/>
              <a:t>Attract community of tool developers – including independent software vendors (ISVs)</a:t>
            </a:r>
          </a:p>
          <a:p>
            <a:pPr marL="685800" lvl="1" indent="-228600">
              <a:buAutoNum type="arabicParenR"/>
            </a:pPr>
            <a:endParaRPr lang="en-US" dirty="0" smtClean="0"/>
          </a:p>
          <a:p>
            <a:endParaRPr lang="bg-BG" dirty="0"/>
          </a:p>
        </p:txBody>
      </p:sp>
      <p:sp>
        <p:nvSpPr>
          <p:cNvPr id="4" name="Slide Number Placeholder 3"/>
          <p:cNvSpPr>
            <a:spLocks noGrp="1"/>
          </p:cNvSpPr>
          <p:nvPr>
            <p:ph type="sldNum" sz="quarter" idx="10"/>
          </p:nvPr>
        </p:nvSpPr>
        <p:spPr/>
        <p:txBody>
          <a:bodyPr/>
          <a:lstStyle/>
          <a:p>
            <a:fld id="{E65064A7-F51C-45F7-9ECC-ABD3C87CEF15}" type="slidenum">
              <a:rPr lang="bg-BG" smtClean="0"/>
              <a:t>3</a:t>
            </a:fld>
            <a:endParaRPr lang="bg-BG"/>
          </a:p>
        </p:txBody>
      </p:sp>
      <p:sp>
        <p:nvSpPr>
          <p:cNvPr id="5" name="Footer Placeholder 4"/>
          <p:cNvSpPr>
            <a:spLocks noGrp="1"/>
          </p:cNvSpPr>
          <p:nvPr>
            <p:ph type="ftr" sz="quarter" idx="11"/>
          </p:nvPr>
        </p:nvSpPr>
        <p:spPr/>
        <p:txBody>
          <a:bodyPr/>
          <a:lstStyle/>
          <a:p>
            <a:endParaRPr lang="bg-BG"/>
          </a:p>
        </p:txBody>
      </p:sp>
    </p:spTree>
    <p:extLst>
      <p:ext uri="{BB962C8B-B14F-4D97-AF65-F5344CB8AC3E}">
        <p14:creationId xmlns:p14="http://schemas.microsoft.com/office/powerpoint/2010/main" val="2634989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Damage, repair, and reconciling</a:t>
            </a:r>
          </a:p>
          <a:p>
            <a:endParaRPr lang="en-US" dirty="0" smtClean="0"/>
          </a:p>
          <a:p>
            <a:r>
              <a:rPr lang="en-US" dirty="0" smtClean="0"/>
              <a:t>As the user modifies text in an editor, parts of the editor must be redisplayed to show the changes.  Computing the text that must be redisplayed is known as computing damage.  When syntax coloring is involved, the amount of damage caused by an editing operation becomes more extensive, since the presence or absence of a single character could change the coloring of the text around it.  </a:t>
            </a:r>
          </a:p>
          <a:p>
            <a:endParaRPr lang="en-US" dirty="0" smtClean="0"/>
          </a:p>
          <a:p>
            <a:r>
              <a:rPr lang="en-US" dirty="0" smtClean="0"/>
              <a:t>Damagers (</a:t>
            </a:r>
            <a:r>
              <a:rPr lang="en-US" dirty="0" err="1" smtClean="0"/>
              <a:t>IPresentationDamager</a:t>
            </a:r>
            <a:r>
              <a:rPr lang="en-US" dirty="0" smtClean="0"/>
              <a:t>) determine the region of a document's presentation which must be rebuilt because of a document change. A presentation damager is assumed to be specific to a particular document content type (or region). It must be able to return a damage region that is valid input for a presentation repairer (</a:t>
            </a:r>
            <a:r>
              <a:rPr lang="en-US" dirty="0" err="1" smtClean="0"/>
              <a:t>IPresentationRepairer</a:t>
            </a:r>
            <a:r>
              <a:rPr lang="en-US" dirty="0" smtClean="0"/>
              <a:t>).  A repairer must be able to derive all of the information it needs from a damage region in order to successfully describe the repairs that are needed for a particular content type.</a:t>
            </a:r>
          </a:p>
          <a:p>
            <a:endParaRPr lang="en-US" dirty="0" smtClean="0"/>
          </a:p>
          <a:p>
            <a:r>
              <a:rPr lang="en-US" dirty="0" smtClean="0"/>
              <a:t>Reconciling describes the overall process of maintaining the presentation of a document as changes are made in the editor.  A presentation reconciler (</a:t>
            </a:r>
            <a:r>
              <a:rPr lang="en-US" dirty="0" err="1" smtClean="0"/>
              <a:t>IPresentationReconciler</a:t>
            </a:r>
            <a:r>
              <a:rPr lang="en-US" dirty="0" smtClean="0"/>
              <a:t>) monitors changes to the text through its associated viewer.  It uses the document's regions to determine the content types affected by the change and notifies a damager that is appropriate for the affected content type.  Once the damage is computed, it is passed to the appropriate repairer which will construct repair descriptions that are applied to the viewer to put it back in sync with the underlying content. </a:t>
            </a:r>
          </a:p>
          <a:p>
            <a:endParaRPr lang="en-US" dirty="0" smtClean="0"/>
          </a:p>
          <a:p>
            <a:r>
              <a:rPr lang="en-US" dirty="0" smtClean="0"/>
              <a:t>Predicate</a:t>
            </a:r>
          </a:p>
          <a:p>
            <a:r>
              <a:rPr lang="en-US" dirty="0" smtClean="0"/>
              <a:t>Defines the interface for a rule used in the scanning of text for the purpose of document partitioning or text styling. A predicate rule can only return one single token after having successfully detected content. This token is called success token. Also, it also returns a token indicating that this rule has not been successful.</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31</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assist behavior is defined in the interface </a:t>
            </a:r>
            <a:r>
              <a:rPr lang="en-US" dirty="0" err="1" smtClean="0"/>
              <a:t>IContentAssistant</a:t>
            </a:r>
            <a:r>
              <a:rPr lang="en-US" dirty="0" smtClean="0"/>
              <a:t>.  </a:t>
            </a:r>
          </a:p>
          <a:p>
            <a:r>
              <a:rPr lang="en-US" dirty="0" smtClean="0"/>
              <a:t>Setting up a content assistant is somewhat similar to setting up syntax highlighting.  The assistant should be configured with different phrase completion strategies for different document content types.  The completion strategies are implemented using  </a:t>
            </a:r>
            <a:r>
              <a:rPr lang="en-US" dirty="0" err="1" smtClean="0"/>
              <a:t>IContentAssistProcessor</a:t>
            </a:r>
            <a:r>
              <a:rPr lang="en-US" dirty="0" smtClean="0"/>
              <a:t>.  A processor proposes completions and computes context information for an offset within particular content type.</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32</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33</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34</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Vertical ruler</a:t>
            </a:r>
          </a:p>
          <a:p>
            <a:r>
              <a:rPr lang="en-US" dirty="0" smtClean="0"/>
              <a:t>A vertical ruler to the left of the editing area is used by platform text editors to show text ranges and line-based annotations adjacent to their text line.</a:t>
            </a:r>
          </a:p>
          <a:p>
            <a:endParaRPr lang="en-US" dirty="0" smtClean="0"/>
          </a:p>
          <a:p>
            <a:r>
              <a:rPr lang="en-US" dirty="0" smtClean="0"/>
              <a:t>Overview ruler</a:t>
            </a:r>
          </a:p>
          <a:p>
            <a:r>
              <a:rPr lang="en-US" dirty="0" smtClean="0"/>
              <a:t>An overview ruler on the right hand side of the editing area is used to show annotations concerning the entire document.  These annotations are shown relative to their position in the document and do not move as the user scrolls the document.  There usually is a corresponding annotation on the vertical ruler when that portion of the document is visible. </a:t>
            </a:r>
          </a:p>
          <a:p>
            <a:endParaRPr lang="en-US" dirty="0" smtClean="0"/>
          </a:p>
          <a:p>
            <a:r>
              <a:rPr lang="en-US" dirty="0" smtClean="0"/>
              <a:t>Text annotations </a:t>
            </a:r>
          </a:p>
          <a:p>
            <a:r>
              <a:rPr lang="en-US" dirty="0" smtClean="0"/>
              <a:t>In addition to showing annotations in the rulers, a source viewer can show annotations as colored squiggly marks in the text. </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35</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hover</a:t>
            </a:r>
          </a:p>
          <a:p>
            <a:r>
              <a:rPr lang="en-US" dirty="0" smtClean="0"/>
              <a:t>Text hover allows you to provide informational text about text shown in the editor.  This is done using the </a:t>
            </a:r>
            <a:r>
              <a:rPr lang="en-US" dirty="0" err="1" smtClean="0"/>
              <a:t>ITextHover</a:t>
            </a:r>
            <a:r>
              <a:rPr lang="en-US" dirty="0" smtClean="0"/>
              <a:t> interface.  A text hover is responsible for computing the region that should be used as the source of hover information, given an offset into the document.  It is also responsible for providing the informational text about a specific region.  </a:t>
            </a:r>
            <a:r>
              <a:rPr lang="en-US" dirty="0" err="1" smtClean="0"/>
              <a:t>JavaTextHover</a:t>
            </a:r>
            <a:r>
              <a:rPr lang="en-US" dirty="0" smtClean="0"/>
              <a:t> is pretty simple.  It checks to see if the supplied offset for hover is contained inside the text selection.    If so, it supplies the selection range as hover region.</a:t>
            </a:r>
          </a:p>
          <a:p>
            <a:endParaRPr lang="en-US" dirty="0" smtClean="0"/>
          </a:p>
          <a:p>
            <a:r>
              <a:rPr lang="en-US" dirty="0" smtClean="0"/>
              <a:t>Ruler hover</a:t>
            </a:r>
          </a:p>
          <a:p>
            <a:r>
              <a:rPr lang="en-US" dirty="0" smtClean="0"/>
              <a:t>Hover on the vertical ruler is useful for showing show line-oriented information.  The hover class is configured as described above.  </a:t>
            </a:r>
            <a:r>
              <a:rPr lang="en-US" dirty="0" err="1" smtClean="0"/>
              <a:t>IAnnotationHover</a:t>
            </a:r>
            <a:r>
              <a:rPr lang="en-US" dirty="0" smtClean="0"/>
              <a:t> is the interface for ruler hover objects.  Although the name implies that the hover is designed for annotations in the ruler, it is really up to an individual editor to </a:t>
            </a:r>
            <a:r>
              <a:rPr lang="en-US" dirty="0" err="1" smtClean="0"/>
              <a:t>detemine</a:t>
            </a:r>
            <a:r>
              <a:rPr lang="en-US" dirty="0" smtClean="0"/>
              <a:t> what is appropriate.  A ruler hover is responsible for returning the info string associated with a particular line number, regardless of the presence of markers on that line.</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36</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37</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38</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39</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 Eclipse 3.2, the way that resources were referenced from disk changed markedly. Ever since its inception as an IDE back in Eclipse 1.0, the way that files are referenced was via a handle called </a:t>
            </a:r>
            <a:r>
              <a:rPr lang="en-US" dirty="0" err="1" smtClean="0"/>
              <a:t>IResource</a:t>
            </a:r>
            <a:r>
              <a:rPr lang="en-US" dirty="0" smtClean="0"/>
              <a:t>. In fact, </a:t>
            </a:r>
            <a:r>
              <a:rPr lang="en-US" dirty="0" err="1" smtClean="0"/>
              <a:t>IResources</a:t>
            </a:r>
            <a:r>
              <a:rPr lang="en-US" dirty="0" smtClean="0"/>
              <a:t>, along with the basic subtypes </a:t>
            </a:r>
            <a:r>
              <a:rPr lang="en-US" dirty="0" err="1" smtClean="0"/>
              <a:t>IProject</a:t>
            </a:r>
            <a:r>
              <a:rPr lang="en-US" dirty="0" smtClean="0"/>
              <a:t>, </a:t>
            </a:r>
            <a:r>
              <a:rPr lang="en-US" dirty="0" err="1" smtClean="0"/>
              <a:t>IFolder</a:t>
            </a:r>
            <a:r>
              <a:rPr lang="en-US" dirty="0" smtClean="0"/>
              <a:t> and </a:t>
            </a:r>
            <a:r>
              <a:rPr lang="en-US" dirty="0" err="1" smtClean="0"/>
              <a:t>IFile</a:t>
            </a:r>
            <a:r>
              <a:rPr lang="en-US" dirty="0" smtClean="0"/>
              <a:t>, go to make up the majority of resource-based access inside Eclipse actions, even to this day.</a:t>
            </a:r>
          </a:p>
          <a:p>
            <a:endParaRPr lang="en-US" dirty="0" smtClean="0"/>
          </a:p>
          <a:p>
            <a:r>
              <a:rPr lang="en-US" dirty="0" smtClean="0"/>
              <a:t>The </a:t>
            </a:r>
            <a:r>
              <a:rPr lang="en-US" dirty="0" err="1" smtClean="0"/>
              <a:t>IResource</a:t>
            </a:r>
            <a:r>
              <a:rPr lang="en-US" dirty="0" smtClean="0"/>
              <a:t> handle contains meta-data such as the name, time last modified, as well as markers (used to show compile errors and other messages in particular files). Note that </a:t>
            </a:r>
            <a:r>
              <a:rPr lang="en-US" dirty="0" err="1" smtClean="0"/>
              <a:t>IResources</a:t>
            </a:r>
            <a:r>
              <a:rPr lang="en-US" dirty="0" smtClean="0"/>
              <a:t> are used when caching some elements of the file system; the refresh command in Eclipse </a:t>
            </a:r>
            <a:r>
              <a:rPr lang="en-US" dirty="0" err="1" smtClean="0"/>
              <a:t>synchronises</a:t>
            </a:r>
            <a:r>
              <a:rPr lang="en-US" dirty="0" smtClean="0"/>
              <a:t> the meta-data contents of the file system with the internal cache of the resource tree. Previously, access was fundamentally file-based; for example, all </a:t>
            </a:r>
            <a:r>
              <a:rPr lang="en-US" dirty="0" err="1" smtClean="0"/>
              <a:t>IResources</a:t>
            </a:r>
            <a:r>
              <a:rPr lang="en-US" dirty="0" smtClean="0"/>
              <a:t> have the method </a:t>
            </a:r>
            <a:r>
              <a:rPr lang="en-US" dirty="0" err="1" smtClean="0"/>
              <a:t>getLocation</a:t>
            </a:r>
            <a:r>
              <a:rPr lang="en-US" dirty="0" smtClean="0"/>
              <a:t>(), which was previously expected to be an </a:t>
            </a:r>
            <a:r>
              <a:rPr lang="en-US" dirty="0" err="1" smtClean="0"/>
              <a:t>IPath</a:t>
            </a:r>
            <a:r>
              <a:rPr lang="en-US" dirty="0" smtClean="0"/>
              <a:t> that points to a full file on disk (and indeed, often used via the .</a:t>
            </a:r>
            <a:r>
              <a:rPr lang="en-US" dirty="0" err="1" smtClean="0"/>
              <a:t>toFile</a:t>
            </a:r>
            <a:r>
              <a:rPr lang="en-US" dirty="0" smtClean="0"/>
              <a:t>() method to convert it to a </a:t>
            </a:r>
            <a:r>
              <a:rPr lang="en-US" dirty="0" err="1" smtClean="0"/>
              <a:t>java.io.File</a:t>
            </a:r>
            <a:r>
              <a:rPr lang="en-US" dirty="0" smtClean="0"/>
              <a:t> object). Although this level of abstraction works well for file-based systems, it doesn't translate very well when the data is stored elsewhere (such as on a remote webserver via WebDAV or in an SQL database).</a:t>
            </a:r>
          </a:p>
          <a:p>
            <a:endParaRPr lang="en-US" dirty="0" smtClean="0"/>
          </a:p>
          <a:p>
            <a:r>
              <a:rPr lang="en-US" dirty="0" smtClean="0"/>
              <a:t>As a result, EFS was created to provide an abstraction of generic file systems by using URIs to represent resources on those file systems, and </a:t>
            </a:r>
            <a:r>
              <a:rPr lang="en-US" dirty="0" err="1" smtClean="0"/>
              <a:t>IResource</a:t>
            </a:r>
            <a:r>
              <a:rPr lang="en-US" dirty="0" smtClean="0"/>
              <a:t> was updated to include a </a:t>
            </a:r>
            <a:r>
              <a:rPr lang="en-US" dirty="0" err="1" smtClean="0"/>
              <a:t>getLocationURI</a:t>
            </a:r>
            <a:r>
              <a:rPr lang="en-US" dirty="0" smtClean="0"/>
              <a:t>(). Instead of having to rely on a specific file system (or assume that your operating system will mount it properly), you can supply an EFS implementation and then configure Eclipse to use that for storing data. (There's even a file: EFS implementation, which uses the local file system via </a:t>
            </a:r>
            <a:r>
              <a:rPr lang="en-US" dirty="0" err="1" smtClean="0"/>
              <a:t>java.io.File</a:t>
            </a:r>
            <a:r>
              <a:rPr lang="en-US" dirty="0" smtClean="0"/>
              <a:t> objects, as well as a null: EFS implementation that does nothing.)</a:t>
            </a:r>
            <a:endParaRPr lang="ru-RU" dirty="0"/>
          </a:p>
        </p:txBody>
      </p:sp>
      <p:sp>
        <p:nvSpPr>
          <p:cNvPr id="4" name="Нижний колонтитул 3"/>
          <p:cNvSpPr>
            <a:spLocks noGrp="1"/>
          </p:cNvSpPr>
          <p:nvPr>
            <p:ph type="ftr" sz="quarter" idx="10"/>
          </p:nvPr>
        </p:nvSpPr>
        <p:spPr/>
        <p:txBody>
          <a:bodyPr/>
          <a:lstStyle/>
          <a:p>
            <a:endParaRPr lang="bg-BG"/>
          </a:p>
        </p:txBody>
      </p:sp>
      <p:sp>
        <p:nvSpPr>
          <p:cNvPr id="5" name="Номер слайда 4"/>
          <p:cNvSpPr>
            <a:spLocks noGrp="1"/>
          </p:cNvSpPr>
          <p:nvPr>
            <p:ph type="sldNum" sz="quarter" idx="11"/>
          </p:nvPr>
        </p:nvSpPr>
        <p:spPr/>
        <p:txBody>
          <a:bodyPr/>
          <a:lstStyle/>
          <a:p>
            <a:fld id="{E65064A7-F51C-45F7-9ECC-ABD3C87CEF15}" type="slidenum">
              <a:rPr lang="bg-BG" smtClean="0"/>
              <a:t>40</a:t>
            </a:fld>
            <a:endParaRPr lang="bg-BG"/>
          </a:p>
        </p:txBody>
      </p:sp>
    </p:spTree>
    <p:extLst>
      <p:ext uri="{BB962C8B-B14F-4D97-AF65-F5344CB8AC3E}">
        <p14:creationId xmlns:p14="http://schemas.microsoft.com/office/powerpoint/2010/main" val="190880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Incubation (regarding</a:t>
            </a:r>
            <a:r>
              <a:rPr lang="en-US" baseline="0" dirty="0" smtClean="0"/>
              <a:t> e4) – in the Eclipse platform the purpose of the incubation phase is to establish a fully-functional open-source project; some projects might be marked as incubators thus remaining internally in the incubation phase</a:t>
            </a:r>
          </a:p>
          <a:p>
            <a:pPr marL="228600" indent="-228600">
              <a:buAutoNum type="arabicParenR"/>
            </a:pPr>
            <a:r>
              <a:rPr lang="en-US" baseline="0" dirty="0" smtClean="0"/>
              <a:t>March, 27</a:t>
            </a:r>
            <a:r>
              <a:rPr lang="en-US" baseline="30000" dirty="0" smtClean="0"/>
              <a:t>th</a:t>
            </a:r>
            <a:r>
              <a:rPr lang="en-US" baseline="0" dirty="0" smtClean="0"/>
              <a:t>, 2008 – Cisco joins the Eclipse Software Foundation;</a:t>
            </a:r>
          </a:p>
          <a:p>
            <a:pPr marL="228600" indent="-228600">
              <a:buAutoNum type="arabicParenR"/>
            </a:pPr>
            <a:r>
              <a:rPr lang="en-US" baseline="0" dirty="0" smtClean="0"/>
              <a:t>E4 aims to:</a:t>
            </a:r>
          </a:p>
          <a:p>
            <a:pPr marL="685800" lvl="1" indent="-228600">
              <a:buAutoNum type="arabicParenR"/>
            </a:pPr>
            <a:r>
              <a:rPr lang="en-US" baseline="0" dirty="0" smtClean="0"/>
              <a:t>Simplify the Eclipse programming model (allowing better control and </a:t>
            </a:r>
            <a:r>
              <a:rPr lang="en-US" baseline="0" dirty="0" err="1" smtClean="0"/>
              <a:t>eaiser</a:t>
            </a:r>
            <a:r>
              <a:rPr lang="en-US" baseline="0" dirty="0" smtClean="0"/>
              <a:t> writing of plugins);</a:t>
            </a:r>
          </a:p>
          <a:p>
            <a:pPr marL="685800" lvl="1" indent="-228600">
              <a:buAutoNum type="arabicParenR"/>
            </a:pPr>
            <a:r>
              <a:rPr lang="en-US" baseline="0" dirty="0" smtClean="0"/>
              <a:t>Enable the platform for use on emerging web-based runtime technologies (thus making it more pervasive for web/RIA, desktop, servers, cloud and embedded devices);</a:t>
            </a:r>
          </a:p>
          <a:p>
            <a:pPr marL="685800" lvl="1" indent="-228600">
              <a:buAutoNum type="arabicParenR"/>
            </a:pPr>
            <a:r>
              <a:rPr lang="en-US" baseline="0" dirty="0" smtClean="0"/>
              <a:t>Broaden participation in development of the platform.</a:t>
            </a:r>
          </a:p>
          <a:p>
            <a:pPr marL="0" lvl="0" indent="0" algn="l">
              <a:buNone/>
            </a:pPr>
            <a:r>
              <a:rPr lang="en-US" baseline="0" dirty="0" smtClean="0"/>
              <a:t>4) There are 3 main incubator projects that drive innovation and serve as an umbrella for sub-projects (not targeting a particular development phase);</a:t>
            </a:r>
          </a:p>
          <a:p>
            <a:pPr marL="0" lvl="0" indent="0" algn="l">
              <a:buNone/>
            </a:pPr>
            <a:r>
              <a:rPr lang="en-US" baseline="0" dirty="0" smtClean="0">
                <a:sym typeface="Wingdings" pitchFamily="2" charset="2"/>
              </a:rPr>
              <a:t>5) Support for Java SE 7 features is added to the Juno release and support for Java SE 8 features is proposed;</a:t>
            </a:r>
          </a:p>
          <a:p>
            <a:pPr marL="0" lvl="0" indent="0" algn="l">
              <a:buNone/>
            </a:pPr>
            <a:endParaRPr lang="en-US" baseline="0" dirty="0" smtClean="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4</a:t>
            </a:fld>
            <a:endParaRPr lang="bg-BG"/>
          </a:p>
        </p:txBody>
      </p:sp>
    </p:spTree>
    <p:extLst>
      <p:ext uri="{BB962C8B-B14F-4D97-AF65-F5344CB8AC3E}">
        <p14:creationId xmlns:p14="http://schemas.microsoft.com/office/powerpoint/2010/main" val="2050034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central hub for your user's data files is called a workspace. The workspace contains a collection of resources. From the user's perspective, there are three different types of resources: projects, folders, and files. </a:t>
            </a:r>
          </a:p>
          <a:p>
            <a:r>
              <a:rPr lang="en-US" dirty="0" smtClean="0"/>
              <a:t>When the platform is running and the resources plug-in is active, the workspace is represented by an instance of  </a:t>
            </a:r>
            <a:r>
              <a:rPr lang="en-US" dirty="0" err="1" smtClean="0"/>
              <a:t>IWorkspace</a:t>
            </a:r>
            <a:endParaRPr lang="en-US" dirty="0" smtClean="0"/>
          </a:p>
          <a:p>
            <a:endParaRPr lang="en-US" dirty="0" smtClean="0"/>
          </a:p>
          <a:p>
            <a:r>
              <a:rPr lang="en-US" dirty="0" smtClean="0"/>
              <a:t>In the course of performing its function, your plug-in may need to make changes to resources in the workspace. The workspace is an important data model for many plug-ins in the system, many of which rely on keeping up with the current state of the workspace. Plug-ins may even be concurrently updating the workspace. It's important for your plug-in to act as a responsible workspace citizen when making changes to resources. What makes a plug-in a good workspace citizen? </a:t>
            </a:r>
          </a:p>
          <a:p>
            <a:pPr marL="171450" indent="-171450">
              <a:buFont typeface="Arial" pitchFamily="34" charset="0"/>
              <a:buChar char="•"/>
            </a:pPr>
            <a:r>
              <a:rPr lang="en-US" dirty="0" smtClean="0"/>
              <a:t>Batching of changes where possible to avoid flooding the system with unnecessary events or triggering unnecessary processing on an interim state.</a:t>
            </a:r>
          </a:p>
          <a:p>
            <a:pPr marL="171450" indent="-171450">
              <a:buFont typeface="Arial" pitchFamily="34" charset="0"/>
              <a:buChar char="•"/>
            </a:pPr>
            <a:r>
              <a:rPr lang="en-US" dirty="0" smtClean="0"/>
              <a:t>Listening to resource change events and updating models as the workspace changes.</a:t>
            </a:r>
          </a:p>
          <a:p>
            <a:pPr marL="171450" indent="-171450">
              <a:buFont typeface="Arial" pitchFamily="34" charset="0"/>
              <a:buChar char="•"/>
            </a:pPr>
            <a:r>
              <a:rPr lang="en-US" dirty="0" smtClean="0"/>
              <a:t>Fine-grained locking of the workspace when making modifications instead of locking the entire workspace.</a:t>
            </a:r>
          </a:p>
          <a:p>
            <a:pPr marL="171450" indent="-171450">
              <a:buFont typeface="Arial" pitchFamily="34" charset="0"/>
              <a:buChar char="•"/>
            </a:pPr>
            <a:r>
              <a:rPr lang="en-US" dirty="0" smtClean="0"/>
              <a:t>To traverse a resource delta tree, you may implement the </a:t>
            </a:r>
            <a:r>
              <a:rPr lang="en-US" dirty="0" err="1" smtClean="0"/>
              <a:t>IResourceDeltaVisitor</a:t>
            </a:r>
            <a:r>
              <a:rPr lang="en-US" dirty="0" smtClean="0"/>
              <a:t> interface or traverse the tree explicitly using </a:t>
            </a:r>
            <a:r>
              <a:rPr lang="en-US" dirty="0" err="1" smtClean="0"/>
              <a:t>IResource.getAffectedChildren</a:t>
            </a:r>
            <a:r>
              <a:rPr lang="en-US" dirty="0" smtClean="0"/>
              <a:t>. Resource delta visitors implement a  visit method that is called by the resource delta as it enumerates each change in the tree. </a:t>
            </a:r>
          </a:p>
          <a:p>
            <a:pPr marL="0" indent="0">
              <a:buFont typeface="Arial" pitchFamily="34" charset="0"/>
              <a:buNone/>
            </a:pPr>
            <a:r>
              <a:rPr lang="en-US" dirty="0" smtClean="0"/>
              <a:t> Note:  Changes made to resource session properties or resource persistent properties are not identified in the resource delta.</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42</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43</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44</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45</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46</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47</a:t>
            </a:fld>
            <a:endParaRPr lang="bg-BG"/>
          </a:p>
        </p:txBody>
      </p:sp>
    </p:spTree>
    <p:extLst>
      <p:ext uri="{BB962C8B-B14F-4D97-AF65-F5344CB8AC3E}">
        <p14:creationId xmlns:p14="http://schemas.microsoft.com/office/powerpoint/2010/main" val="1229064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Incubation (regarding</a:t>
            </a:r>
            <a:r>
              <a:rPr lang="en-US" baseline="0" dirty="0" smtClean="0"/>
              <a:t> e4) – in the Eclipse platform the purpose of the incubation phase is to establish a fully-functional open-source project; some projects might be marked as incubators thus remaining internally in the incubation phase</a:t>
            </a:r>
          </a:p>
          <a:p>
            <a:pPr marL="228600" indent="-228600">
              <a:buAutoNum type="arabicParenR"/>
            </a:pPr>
            <a:r>
              <a:rPr lang="en-US" baseline="0" dirty="0" smtClean="0"/>
              <a:t>March, 27</a:t>
            </a:r>
            <a:r>
              <a:rPr lang="en-US" baseline="30000" dirty="0" smtClean="0"/>
              <a:t>th</a:t>
            </a:r>
            <a:r>
              <a:rPr lang="en-US" baseline="0" dirty="0" smtClean="0"/>
              <a:t>, 2008 – Cisco joins the Eclipse Software Foundation;</a:t>
            </a:r>
          </a:p>
          <a:p>
            <a:pPr marL="228600" indent="-228600">
              <a:buAutoNum type="arabicParenR"/>
            </a:pPr>
            <a:r>
              <a:rPr lang="en-US" baseline="0" dirty="0" smtClean="0"/>
              <a:t>E4 aims to:</a:t>
            </a:r>
          </a:p>
          <a:p>
            <a:pPr marL="685800" lvl="1" indent="-228600">
              <a:buAutoNum type="arabicParenR"/>
            </a:pPr>
            <a:r>
              <a:rPr lang="en-US" baseline="0" dirty="0" smtClean="0"/>
              <a:t>Simplify the Eclipse programming model (allowing better control and </a:t>
            </a:r>
            <a:r>
              <a:rPr lang="en-US" baseline="0" dirty="0" err="1" smtClean="0"/>
              <a:t>eaiser</a:t>
            </a:r>
            <a:r>
              <a:rPr lang="en-US" baseline="0" dirty="0" smtClean="0"/>
              <a:t> writing of plugins);</a:t>
            </a:r>
          </a:p>
          <a:p>
            <a:pPr marL="685800" lvl="1" indent="-228600">
              <a:buAutoNum type="arabicParenR"/>
            </a:pPr>
            <a:r>
              <a:rPr lang="en-US" baseline="0" dirty="0" smtClean="0"/>
              <a:t>Enable the platform for use on emerging web-based runtime technologies (thus making it more pervasive for web/RIA, desktop, servers, cloud and embedded devices);</a:t>
            </a:r>
          </a:p>
          <a:p>
            <a:pPr marL="685800" lvl="1" indent="-228600">
              <a:buAutoNum type="arabicParenR"/>
            </a:pPr>
            <a:r>
              <a:rPr lang="en-US" baseline="0" dirty="0" smtClean="0"/>
              <a:t>Broaden participation in development of the platform.</a:t>
            </a:r>
          </a:p>
          <a:p>
            <a:pPr marL="0" lvl="0" indent="0" algn="l">
              <a:buNone/>
            </a:pPr>
            <a:r>
              <a:rPr lang="en-US" baseline="0" dirty="0" smtClean="0"/>
              <a:t>4) There are 3 main incubator projects that drive innovation and serve as an umbrella for sub-projects (not targeting a particular development phase);</a:t>
            </a:r>
          </a:p>
          <a:p>
            <a:pPr marL="0" lvl="0" indent="0" algn="l">
              <a:buNone/>
            </a:pPr>
            <a:r>
              <a:rPr lang="en-US" baseline="0" dirty="0" smtClean="0"/>
              <a:t>5) Juno release is not supported (i.e. tested for Vista) </a:t>
            </a:r>
            <a:r>
              <a:rPr lang="en-US" baseline="0" dirty="0" smtClean="0">
                <a:sym typeface="Wingdings" pitchFamily="2" charset="2"/>
              </a:rPr>
              <a:t>;</a:t>
            </a:r>
          </a:p>
          <a:p>
            <a:pPr marL="0" lvl="0" indent="0" algn="l">
              <a:buNone/>
            </a:pPr>
            <a:r>
              <a:rPr lang="en-US" baseline="0" dirty="0" smtClean="0">
                <a:sym typeface="Wingdings" pitchFamily="2" charset="2"/>
              </a:rPr>
              <a:t>6) Support for Java SE 7 features is added to the Juno release and support for Java SE 8 features is proposed;</a:t>
            </a:r>
          </a:p>
          <a:p>
            <a:pPr marL="0" lvl="0" indent="0" algn="l">
              <a:buNone/>
            </a:pPr>
            <a:endParaRPr lang="en-US" baseline="0" dirty="0" smtClean="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5</a:t>
            </a:fld>
            <a:endParaRPr lang="bg-BG"/>
          </a:p>
        </p:txBody>
      </p:sp>
    </p:spTree>
    <p:extLst>
      <p:ext uri="{BB962C8B-B14F-4D97-AF65-F5344CB8AC3E}">
        <p14:creationId xmlns:p14="http://schemas.microsoft.com/office/powerpoint/2010/main" val="2050034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At the time of this presentation current version of </a:t>
            </a:r>
            <a:r>
              <a:rPr lang="en-US" dirty="0" err="1" smtClean="0"/>
              <a:t>OSGi</a:t>
            </a:r>
            <a:r>
              <a:rPr lang="en-US" dirty="0" smtClean="0"/>
              <a:t> was 4.3 (released October 2011) – version 4.0 was released in October 2005</a:t>
            </a:r>
          </a:p>
          <a:p>
            <a:pPr marL="228600" indent="-228600">
              <a:buAutoNum type="arabicParenR"/>
            </a:pPr>
            <a:r>
              <a:rPr lang="en-US" dirty="0" smtClean="0"/>
              <a:t>To</a:t>
            </a:r>
            <a:r>
              <a:rPr lang="en-US" baseline="0" dirty="0" smtClean="0"/>
              <a:t> clarify – the final version 2.6 version of JSR 291 was released in 2007 and it adds dynamic component model to Java (implementation was finished with Java SE release 7 in 2011)</a:t>
            </a:r>
          </a:p>
          <a:p>
            <a:pPr marL="228600" indent="-228600">
              <a:buAutoNum type="arabicParenR"/>
            </a:pP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6</a:t>
            </a:fld>
            <a:endParaRPr lang="bg-BG"/>
          </a:p>
        </p:txBody>
      </p:sp>
    </p:spTree>
    <p:extLst>
      <p:ext uri="{BB962C8B-B14F-4D97-AF65-F5344CB8AC3E}">
        <p14:creationId xmlns:p14="http://schemas.microsoft.com/office/powerpoint/2010/main" val="2050034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7</a:t>
            </a:fld>
            <a:endParaRPr lang="bg-BG"/>
          </a:p>
        </p:txBody>
      </p:sp>
    </p:spTree>
    <p:extLst>
      <p:ext uri="{BB962C8B-B14F-4D97-AF65-F5344CB8AC3E}">
        <p14:creationId xmlns:p14="http://schemas.microsoft.com/office/powerpoint/2010/main" val="2050034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8</a:t>
            </a:fld>
            <a:endParaRPr lang="bg-BG"/>
          </a:p>
        </p:txBody>
      </p:sp>
    </p:spTree>
    <p:extLst>
      <p:ext uri="{BB962C8B-B14F-4D97-AF65-F5344CB8AC3E}">
        <p14:creationId xmlns:p14="http://schemas.microsoft.com/office/powerpoint/2010/main" val="2050034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1) This hiding/exposure</a:t>
            </a:r>
            <a:r>
              <a:rPr lang="en-US" baseline="0" dirty="0" smtClean="0"/>
              <a:t> of logic requires separate </a:t>
            </a:r>
            <a:r>
              <a:rPr lang="en-US" baseline="0" dirty="0" err="1" smtClean="0"/>
              <a:t>classloader</a:t>
            </a:r>
            <a:r>
              <a:rPr lang="en-US" baseline="0" dirty="0" smtClean="0"/>
              <a:t> for each bundle.</a:t>
            </a:r>
            <a:endParaRPr lang="bg-BG" dirty="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9</a:t>
            </a:fld>
            <a:endParaRPr lang="bg-BG"/>
          </a:p>
        </p:txBody>
      </p:sp>
    </p:spTree>
    <p:extLst>
      <p:ext uri="{BB962C8B-B14F-4D97-AF65-F5344CB8AC3E}">
        <p14:creationId xmlns:p14="http://schemas.microsoft.com/office/powerpoint/2010/main" val="2050034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You can try the following simple simulation</a:t>
            </a:r>
            <a:r>
              <a:rPr lang="en-US" baseline="0" dirty="0" smtClean="0"/>
              <a:t> of the equinox </a:t>
            </a:r>
            <a:r>
              <a:rPr lang="en-US" baseline="0" dirty="0" err="1" smtClean="0"/>
              <a:t>osgi</a:t>
            </a:r>
            <a:r>
              <a:rPr lang="en-US" baseline="0" dirty="0" smtClean="0"/>
              <a:t> runtime:</a:t>
            </a:r>
          </a:p>
          <a:p>
            <a:pPr marL="228600" indent="-228600">
              <a:buAutoNum type="arabicParenR"/>
            </a:pPr>
            <a:r>
              <a:rPr lang="en-US" baseline="0" dirty="0" smtClean="0"/>
              <a:t>Navigate to the plugins folder of Eclipse and execute:</a:t>
            </a:r>
          </a:p>
          <a:p>
            <a:pPr marL="0" lvl="0" indent="0">
              <a:buNone/>
            </a:pPr>
            <a:r>
              <a:rPr lang="en-US" baseline="0" dirty="0" smtClean="0"/>
              <a:t>	java –jar org.eclipse.osgi_XXX.jar –console</a:t>
            </a:r>
          </a:p>
          <a:p>
            <a:pPr marL="0" lvl="0" indent="0">
              <a:buNone/>
            </a:pPr>
            <a:r>
              <a:rPr lang="en-US" baseline="0" dirty="0" smtClean="0"/>
              <a:t>2) execute: </a:t>
            </a:r>
            <a:r>
              <a:rPr lang="en-US" baseline="0" dirty="0" err="1" smtClean="0"/>
              <a:t>ss</a:t>
            </a:r>
            <a:r>
              <a:rPr lang="en-US" baseline="0" dirty="0" smtClean="0"/>
              <a:t> (to view the list of managed bundles)</a:t>
            </a:r>
            <a:br>
              <a:rPr lang="en-US" baseline="0" dirty="0" smtClean="0"/>
            </a:br>
            <a:r>
              <a:rPr lang="en-US" baseline="0" dirty="0" smtClean="0"/>
              <a:t>3) execute:</a:t>
            </a:r>
          </a:p>
          <a:p>
            <a:pPr marL="0" lvl="0" indent="0">
              <a:buNone/>
            </a:pPr>
            <a:r>
              <a:rPr lang="en-US" baseline="0" dirty="0" smtClean="0"/>
              <a:t>	install file:///&lt;full_path_to_plugins&gt;/org.eclipse.eqinox.p2.core_XXX.jar</a:t>
            </a:r>
          </a:p>
          <a:p>
            <a:pPr marL="0" lvl="0" indent="0">
              <a:buNone/>
            </a:pPr>
            <a:r>
              <a:rPr lang="en-US" baseline="0" dirty="0" smtClean="0"/>
              <a:t>4) Try to start it using its id: start &lt;</a:t>
            </a:r>
            <a:r>
              <a:rPr lang="en-US" baseline="0" dirty="0" err="1" smtClean="0"/>
              <a:t>bundle_id</a:t>
            </a:r>
            <a:r>
              <a:rPr lang="en-US" baseline="0" dirty="0" smtClean="0"/>
              <a:t>&gt; (should fail with missing dependency)</a:t>
            </a:r>
          </a:p>
          <a:p>
            <a:pPr marL="0" lvl="0" indent="0">
              <a:buNone/>
            </a:pPr>
            <a:r>
              <a:rPr lang="en-US" baseline="0" dirty="0" smtClean="0"/>
              <a:t>5) execute: </a:t>
            </a:r>
            <a:r>
              <a:rPr lang="en-US" baseline="0" dirty="0" err="1" smtClean="0"/>
              <a:t>ss</a:t>
            </a:r>
            <a:r>
              <a:rPr lang="en-US" baseline="0" dirty="0" smtClean="0"/>
              <a:t/>
            </a:r>
            <a:br>
              <a:rPr lang="en-US" baseline="0" dirty="0" smtClean="0"/>
            </a:br>
            <a:r>
              <a:rPr lang="en-US" baseline="0" dirty="0" smtClean="0"/>
              <a:t>6) Install missing dependency and start it</a:t>
            </a:r>
          </a:p>
          <a:p>
            <a:pPr marL="0" lvl="0" indent="0">
              <a:buNone/>
            </a:pPr>
            <a:r>
              <a:rPr lang="en-US" baseline="0" dirty="0" smtClean="0"/>
              <a:t>7) execute: </a:t>
            </a:r>
            <a:r>
              <a:rPr lang="en-US" baseline="0" dirty="0" err="1" smtClean="0"/>
              <a:t>ss</a:t>
            </a:r>
            <a:endParaRPr lang="en-US" baseline="0" dirty="0" smtClean="0"/>
          </a:p>
          <a:p>
            <a:pPr marL="0" lvl="0" indent="0">
              <a:buNone/>
            </a:pPr>
            <a:endParaRPr lang="en-US" baseline="0" dirty="0" smtClean="0"/>
          </a:p>
          <a:p>
            <a:pPr marL="0" lvl="0" indent="0">
              <a:buNone/>
            </a:pPr>
            <a:endParaRPr lang="en-US" baseline="0" dirty="0" smtClean="0"/>
          </a:p>
        </p:txBody>
      </p:sp>
      <p:sp>
        <p:nvSpPr>
          <p:cNvPr id="4" name="Footer Placeholder 3"/>
          <p:cNvSpPr>
            <a:spLocks noGrp="1"/>
          </p:cNvSpPr>
          <p:nvPr>
            <p:ph type="ftr" sz="quarter" idx="10"/>
          </p:nvPr>
        </p:nvSpPr>
        <p:spPr/>
        <p:txBody>
          <a:bodyPr/>
          <a:lstStyle/>
          <a:p>
            <a:endParaRPr lang="bg-BG"/>
          </a:p>
        </p:txBody>
      </p:sp>
      <p:sp>
        <p:nvSpPr>
          <p:cNvPr id="5" name="Slide Number Placeholder 4"/>
          <p:cNvSpPr>
            <a:spLocks noGrp="1"/>
          </p:cNvSpPr>
          <p:nvPr>
            <p:ph type="sldNum" sz="quarter" idx="11"/>
          </p:nvPr>
        </p:nvSpPr>
        <p:spPr/>
        <p:txBody>
          <a:bodyPr/>
          <a:lstStyle/>
          <a:p>
            <a:fld id="{E65064A7-F51C-45F7-9ECC-ABD3C87CEF15}" type="slidenum">
              <a:rPr lang="bg-BG" smtClean="0"/>
              <a:t>10</a:t>
            </a:fld>
            <a:endParaRPr lang="bg-BG"/>
          </a:p>
        </p:txBody>
      </p:sp>
    </p:spTree>
    <p:extLst>
      <p:ext uri="{BB962C8B-B14F-4D97-AF65-F5344CB8AC3E}">
        <p14:creationId xmlns:p14="http://schemas.microsoft.com/office/powerpoint/2010/main" val="2050034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spTree>
      <p:nvGrpSpPr>
        <p:cNvPr id="1" name=""/>
        <p:cNvGrpSpPr/>
        <p:nvPr/>
      </p:nvGrpSpPr>
      <p:grpSpPr>
        <a:xfrm>
          <a:off x="0" y="0"/>
          <a:ext cx="0" cy="0"/>
          <a:chOff x="0" y="0"/>
          <a:chExt cx="0" cy="0"/>
        </a:xfrm>
      </p:grpSpPr>
      <p:sp>
        <p:nvSpPr>
          <p:cNvPr id="7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2011 Cisco and/or its affiliates. All rights reserved.</a:t>
            </a:r>
            <a:endParaRPr lang="en-US" sz="600" dirty="0">
              <a:solidFill>
                <a:srgbClr val="FFFFFF"/>
              </a:solidFill>
              <a:latin typeface="+mj-lt"/>
            </a:endParaRPr>
          </a:p>
        </p:txBody>
      </p:sp>
      <p:sp>
        <p:nvSpPr>
          <p:cNvPr id="7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pic>
        <p:nvPicPr>
          <p:cNvPr id="5" name="Picture 2" descr="D:\stuff\seminars\Eclipse_plugin_development_seminar_FMI\eclipse-reflectiv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72425" y="5705475"/>
            <a:ext cx="1123949" cy="11239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gue">
    <p:spTree>
      <p:nvGrpSpPr>
        <p:cNvPr id="1" name=""/>
        <p:cNvGrpSpPr/>
        <p:nvPr/>
      </p:nvGrpSpPr>
      <p:grpSpPr>
        <a:xfrm>
          <a:off x="0" y="0"/>
          <a:ext cx="0" cy="0"/>
          <a:chOff x="0" y="0"/>
          <a:chExt cx="0" cy="0"/>
        </a:xfrm>
      </p:grpSpPr>
      <p:sp>
        <p:nvSpPr>
          <p:cNvPr id="26" name="Rectangle 25"/>
          <p:cNvSpPr/>
          <p:nvPr userDrawn="1"/>
        </p:nvSpPr>
        <p:spPr>
          <a:xfrm>
            <a:off x="217357" y="3020519"/>
            <a:ext cx="8694295" cy="1757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Title 1"/>
          <p:cNvSpPr txBox="1">
            <a:spLocks/>
          </p:cNvSpPr>
          <p:nvPr userDrawn="1"/>
        </p:nvSpPr>
        <p:spPr>
          <a:xfrm>
            <a:off x="143845" y="2381250"/>
            <a:ext cx="8588861" cy="815442"/>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endParaRPr lang="en-US" dirty="0"/>
          </a:p>
        </p:txBody>
      </p:sp>
      <p:pic>
        <p:nvPicPr>
          <p:cNvPr id="5" name="Picture 2" descr="D:\stuff\seminars\Eclipse_plugin_development_seminar_FMI\eclipse-reflectiv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72425" y="5705475"/>
            <a:ext cx="1123949" cy="11239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39713" y="1344168"/>
            <a:ext cx="8578850" cy="4965192"/>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1" y="1339745"/>
            <a:ext cx="8551441"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170" name="Picture 2" descr="D:\stuff\seminars\Eclipse_plugin_development_seminar_FMI\eclipse-reflective.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972425" y="5705475"/>
            <a:ext cx="1123949" cy="112394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36" r:id="rId1"/>
    <p:sldLayoutId id="2147483930" r:id="rId2"/>
    <p:sldLayoutId id="2147483901" r:id="rId3"/>
  </p:sldLayoutIdLst>
  <p:transition>
    <p:wipe dir="r"/>
  </p:transition>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9.e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www.eclipse.org/articl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Eclipse_(software)" TargetMode="External"/><Relationship Id="rId2" Type="http://schemas.openxmlformats.org/officeDocument/2006/relationships/hyperlink" Target="http://www.venukb.com/2006/07/21/history-of-eclipse/" TargetMode="External"/><Relationship Id="rId1" Type="http://schemas.openxmlformats.org/officeDocument/2006/relationships/slideLayout" Target="../slideLayouts/slideLayout3.xml"/><Relationship Id="rId5" Type="http://schemas.openxmlformats.org/officeDocument/2006/relationships/hyperlink" Target="http://live.eclipse.org/node/737" TargetMode="External"/><Relationship Id="rId4" Type="http://schemas.openxmlformats.org/officeDocument/2006/relationships/hyperlink" Target="http://eclipse.org/e4/"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wiki.eclipse.org/Development_Resources" TargetMode="External"/><Relationship Id="rId2" Type="http://schemas.openxmlformats.org/officeDocument/2006/relationships/hyperlink" Target="http://www.eclipse.org/eclipse/development/" TargetMode="External"/><Relationship Id="rId1" Type="http://schemas.openxmlformats.org/officeDocument/2006/relationships/slideLayout" Target="../slideLayouts/slideLayout3.xml"/><Relationship Id="rId4" Type="http://schemas.openxmlformats.org/officeDocument/2006/relationships/hyperlink" Target="http://wiki.eclipse.org/Development_Resources/Process_Guidelines/What_is_Incubation"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vogella.de/articles/EclipsePlugIn/article.html" TargetMode="External"/><Relationship Id="rId2" Type="http://schemas.openxmlformats.org/officeDocument/2006/relationships/hyperlink" Target="https://wiki.engr.illinois.edu/download/attachments/183861826/cs427-12.pdf?version=1&amp;modificationDate=1317337982000" TargetMode="External"/><Relationship Id="rId1" Type="http://schemas.openxmlformats.org/officeDocument/2006/relationships/slideLayout" Target="../slideLayouts/slideLayout3.xml"/><Relationship Id="rId5" Type="http://schemas.openxmlformats.org/officeDocument/2006/relationships/hyperlink" Target="http://www.vogella.de/articles/OSGi/article.html" TargetMode="External"/><Relationship Id="rId4" Type="http://schemas.openxmlformats.org/officeDocument/2006/relationships/hyperlink" Target="http://www.knopflerfish.org/tutorials/osgi_tutorial.pdf"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en.wikipedia.org/wiki/Equinox_(OSGi)" TargetMode="External"/><Relationship Id="rId2" Type="http://schemas.openxmlformats.org/officeDocument/2006/relationships/hyperlink" Target="http://en.wikipedia.org/wiki/OSGi" TargetMode="External"/><Relationship Id="rId1" Type="http://schemas.openxmlformats.org/officeDocument/2006/relationships/slideLayout" Target="../slideLayouts/slideLayout3.xml"/><Relationship Id="rId5" Type="http://schemas.openxmlformats.org/officeDocument/2006/relationships/hyperlink" Target="http://www.fosslc.org/drupal/content/gentle-introduction-p2" TargetMode="External"/><Relationship Id="rId4" Type="http://schemas.openxmlformats.org/officeDocument/2006/relationships/hyperlink" Target="http://eclipse.dzone.com/articles/understanding-eclipse-p2-provi"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ww.aosabook.org/en/eclipse.html" TargetMode="External"/><Relationship Id="rId2" Type="http://schemas.openxmlformats.org/officeDocument/2006/relationships/hyperlink" Target="http://www.eclipse.org/projects/project-plan.php?planurl=http://www.eclipse.org/eclipse/development/plans/eclipse_project_plan_4_2.xml" TargetMode="External"/><Relationship Id="rId1" Type="http://schemas.openxmlformats.org/officeDocument/2006/relationships/slideLayout" Target="../slideLayouts/slideLayout3.xml"/><Relationship Id="rId4" Type="http://schemas.openxmlformats.org/officeDocument/2006/relationships/hyperlink" Target="http://help.eclipse.org/juno/index.jsp?topic=/org.eclipse.platform.doc.isv/guide/editors.htm&amp;cp=2_0_13"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gif"/><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297593" y="1967967"/>
            <a:ext cx="8332057" cy="2407042"/>
          </a:xfrm>
        </p:spPr>
        <p:txBody>
          <a:bodyPr anchor="t">
            <a:scene3d>
              <a:camera prst="orthographicFront"/>
              <a:lightRig rig="threePt" dir="t"/>
            </a:scene3d>
            <a:sp3d extrusionH="57150">
              <a:bevelT w="57150" h="38100" prst="artDeco"/>
            </a:sp3d>
          </a:bodyPr>
          <a:lstStyle/>
          <a:p>
            <a:pPr algn="ctr"/>
            <a:r>
              <a:rPr dirty="0" smtClean="0"/>
              <a:t/>
            </a:r>
            <a:br>
              <a:rPr dirty="0" smtClean="0"/>
            </a:br>
            <a:r>
              <a:rPr dirty="0" smtClean="0"/>
              <a:t/>
            </a:r>
            <a:br>
              <a:rPr dirty="0" smtClean="0"/>
            </a:br>
            <a:r>
              <a:rPr dirty="0" smtClean="0"/>
              <a:t>Eclipse Plugin Development</a:t>
            </a:r>
            <a:endParaRPr sz="2000" spc="0" dirty="0"/>
          </a:p>
        </p:txBody>
      </p:sp>
      <p:sp>
        <p:nvSpPr>
          <p:cNvPr id="4" name="TextBox 3"/>
          <p:cNvSpPr txBox="1"/>
          <p:nvPr/>
        </p:nvSpPr>
        <p:spPr>
          <a:xfrm>
            <a:off x="5019675" y="5934075"/>
            <a:ext cx="2543175" cy="369332"/>
          </a:xfrm>
          <a:prstGeom prst="rect">
            <a:avLst/>
          </a:prstGeom>
          <a:noFill/>
        </p:spPr>
        <p:txBody>
          <a:bodyPr wrap="square" rtlCol="0">
            <a:spAutoFit/>
          </a:bodyPr>
          <a:lstStyle/>
          <a:p>
            <a:endParaRPr lang="bg-BG" dirty="0"/>
          </a:p>
        </p:txBody>
      </p:sp>
      <p:sp>
        <p:nvSpPr>
          <p:cNvPr id="5" name="TextBox 4"/>
          <p:cNvSpPr txBox="1"/>
          <p:nvPr/>
        </p:nvSpPr>
        <p:spPr>
          <a:xfrm>
            <a:off x="4288568" y="5806559"/>
            <a:ext cx="3645757" cy="369332"/>
          </a:xfrm>
          <a:prstGeom prst="rect">
            <a:avLst/>
          </a:prstGeom>
          <a:noFill/>
        </p:spPr>
        <p:txBody>
          <a:bodyPr wrap="square" rtlCol="0">
            <a:spAutoFit/>
          </a:bodyPr>
          <a:lstStyle/>
          <a:p>
            <a:pPr algn="ctr"/>
            <a:r>
              <a:rPr lang="en-US" dirty="0" smtClean="0"/>
              <a:t>Dmitry </a:t>
            </a:r>
            <a:r>
              <a:rPr lang="en-US" dirty="0" err="1" smtClean="0"/>
              <a:t>Alexandrov</a:t>
            </a:r>
            <a:endParaRPr lang="bg-BG" dirty="0"/>
          </a:p>
        </p:txBody>
      </p:sp>
      <p:sp>
        <p:nvSpPr>
          <p:cNvPr id="6" name="TextBox 5"/>
          <p:cNvSpPr txBox="1"/>
          <p:nvPr/>
        </p:nvSpPr>
        <p:spPr>
          <a:xfrm>
            <a:off x="719011" y="5797034"/>
            <a:ext cx="3645757" cy="369332"/>
          </a:xfrm>
          <a:prstGeom prst="rect">
            <a:avLst/>
          </a:prstGeom>
          <a:noFill/>
        </p:spPr>
        <p:txBody>
          <a:bodyPr wrap="square" rtlCol="0">
            <a:spAutoFit/>
          </a:bodyPr>
          <a:lstStyle/>
          <a:p>
            <a:pPr algn="ctr"/>
            <a:r>
              <a:rPr lang="en-US" dirty="0" smtClean="0"/>
              <a:t>Martin </a:t>
            </a:r>
            <a:r>
              <a:rPr lang="en-US" dirty="0" err="1" smtClean="0"/>
              <a:t>Toshev</a:t>
            </a:r>
            <a:endParaRPr lang="bg-BG"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err="1" smtClean="0"/>
              <a:t>OSGi</a:t>
            </a:r>
            <a:r>
              <a:rPr lang="en-US" dirty="0" smtClean="0"/>
              <a:t> (5)</a:t>
            </a:r>
            <a:endParaRPr lang="en-US" dirty="0"/>
          </a:p>
        </p:txBody>
      </p:sp>
      <p:sp>
        <p:nvSpPr>
          <p:cNvPr id="2" name="Text Placeholder 1"/>
          <p:cNvSpPr>
            <a:spLocks noGrp="1"/>
          </p:cNvSpPr>
          <p:nvPr>
            <p:ph type="body" sz="quarter" idx="10"/>
          </p:nvPr>
        </p:nvSpPr>
        <p:spPr/>
        <p:txBody>
          <a:bodyPr>
            <a:normAutofit lnSpcReduction="10000"/>
          </a:bodyPr>
          <a:lstStyle/>
          <a:p>
            <a:r>
              <a:rPr lang="en-US" dirty="0" smtClean="0"/>
              <a:t>Advantages:</a:t>
            </a:r>
            <a:br>
              <a:rPr lang="en-US" dirty="0" smtClean="0"/>
            </a:br>
            <a:endParaRPr lang="en-US" dirty="0" smtClean="0"/>
          </a:p>
          <a:p>
            <a:pPr lvl="1">
              <a:buFont typeface="Wingdings" pitchFamily="2" charset="2"/>
              <a:buChar char="ü"/>
            </a:pPr>
            <a:r>
              <a:rPr lang="en-US" sz="1600" dirty="0" smtClean="0"/>
              <a:t> Reduced </a:t>
            </a:r>
            <a:r>
              <a:rPr lang="en-US" sz="1600" dirty="0"/>
              <a:t>complexity: </a:t>
            </a:r>
            <a:r>
              <a:rPr lang="en-US" sz="1600" dirty="0" smtClean="0"/>
              <a:t>changes can be made without affecting other modules</a:t>
            </a:r>
          </a:p>
          <a:p>
            <a:pPr lvl="1"/>
            <a:endParaRPr lang="en-US" sz="1600" dirty="0"/>
          </a:p>
          <a:p>
            <a:pPr lvl="1">
              <a:buFont typeface="Wingdings" pitchFamily="2" charset="2"/>
              <a:buChar char="ü"/>
            </a:pPr>
            <a:r>
              <a:rPr lang="en-US" sz="1600" dirty="0" smtClean="0"/>
              <a:t> Reuse: easy integration of third </a:t>
            </a:r>
            <a:r>
              <a:rPr lang="en-US" sz="1600" dirty="0"/>
              <a:t>party </a:t>
            </a:r>
            <a:r>
              <a:rPr lang="en-US" sz="1600" dirty="0" smtClean="0"/>
              <a:t>components</a:t>
            </a:r>
            <a:endParaRPr lang="en-US" sz="1600" dirty="0"/>
          </a:p>
          <a:p>
            <a:pPr lvl="1">
              <a:buFont typeface="Wingdings" pitchFamily="2" charset="2"/>
              <a:buChar char="ü"/>
            </a:pPr>
            <a:endParaRPr lang="en-US" sz="1600" dirty="0" smtClean="0"/>
          </a:p>
          <a:p>
            <a:pPr lvl="1">
              <a:buFont typeface="Wingdings" pitchFamily="2" charset="2"/>
              <a:buChar char="ü"/>
            </a:pPr>
            <a:r>
              <a:rPr lang="en-US" sz="1600" dirty="0" smtClean="0"/>
              <a:t> Easy deployment – the life-cycle management of components is well-defined</a:t>
            </a:r>
            <a:endParaRPr lang="en-US" sz="1600" dirty="0"/>
          </a:p>
          <a:p>
            <a:pPr lvl="1">
              <a:buFont typeface="Wingdings" pitchFamily="2" charset="2"/>
              <a:buChar char="ü"/>
            </a:pPr>
            <a:endParaRPr lang="en-US" sz="1600" dirty="0" smtClean="0"/>
          </a:p>
          <a:p>
            <a:pPr lvl="1">
              <a:buFont typeface="Wingdings" pitchFamily="2" charset="2"/>
              <a:buChar char="ü"/>
            </a:pPr>
            <a:r>
              <a:rPr lang="en-US" sz="1600" dirty="0" smtClean="0"/>
              <a:t> Dynamic </a:t>
            </a:r>
            <a:r>
              <a:rPr lang="en-US" sz="1600" dirty="0"/>
              <a:t>updates: Bundles can be installed, started, stopped, updated and uninstalled without bringing down the whole </a:t>
            </a:r>
            <a:r>
              <a:rPr lang="en-US" sz="1600" dirty="0" smtClean="0"/>
              <a:t>system</a:t>
            </a:r>
            <a:endParaRPr lang="en-US" sz="1600" dirty="0"/>
          </a:p>
          <a:p>
            <a:pPr lvl="1">
              <a:buFont typeface="Wingdings" pitchFamily="2" charset="2"/>
              <a:buChar char="ü"/>
            </a:pPr>
            <a:endParaRPr lang="en-US" sz="1600" dirty="0" smtClean="0"/>
          </a:p>
          <a:p>
            <a:pPr lvl="1">
              <a:buFont typeface="Wingdings" pitchFamily="2" charset="2"/>
              <a:buChar char="ü"/>
            </a:pPr>
            <a:r>
              <a:rPr lang="en-US" sz="1600" dirty="0" smtClean="0"/>
              <a:t> Adaptive</a:t>
            </a:r>
            <a:r>
              <a:rPr lang="en-US" sz="1600" dirty="0"/>
              <a:t>: The </a:t>
            </a:r>
            <a:r>
              <a:rPr lang="en-US" sz="1600" dirty="0" err="1"/>
              <a:t>OSGi</a:t>
            </a:r>
            <a:r>
              <a:rPr lang="en-US" sz="1600" dirty="0"/>
              <a:t> provides a dynamic service registry where bundles can register, get and listen to services</a:t>
            </a:r>
            <a:r>
              <a:rPr lang="en-US" sz="1600" dirty="0" smtClean="0"/>
              <a:t>. This </a:t>
            </a:r>
            <a:r>
              <a:rPr lang="en-US" sz="1600" dirty="0"/>
              <a:t>dynamic service model allows bundle to find out what all services available in the system and can adapt those </a:t>
            </a:r>
            <a:r>
              <a:rPr lang="en-US" sz="1600" dirty="0" smtClean="0"/>
              <a:t>functionalities</a:t>
            </a:r>
            <a:endParaRPr lang="en-US" sz="1600" dirty="0"/>
          </a:p>
          <a:p>
            <a:pPr lvl="1">
              <a:buFont typeface="Wingdings" pitchFamily="2" charset="2"/>
              <a:buChar char="ü"/>
            </a:pPr>
            <a:endParaRPr lang="en-US" sz="1600" dirty="0" smtClean="0"/>
          </a:p>
          <a:p>
            <a:pPr lvl="1">
              <a:buFont typeface="Wingdings" pitchFamily="2" charset="2"/>
              <a:buChar char="ü"/>
            </a:pPr>
            <a:r>
              <a:rPr lang="en-US" sz="1600" dirty="0" smtClean="0"/>
              <a:t> Transparency</a:t>
            </a:r>
            <a:r>
              <a:rPr lang="en-US" sz="1600" dirty="0"/>
              <a:t>: Certain parts of applications can be shutdown for bug </a:t>
            </a:r>
            <a:r>
              <a:rPr lang="en-US" sz="1600" dirty="0" smtClean="0"/>
              <a:t>fixing</a:t>
            </a:r>
            <a:r>
              <a:rPr lang="en-US" dirty="0"/>
              <a:t/>
            </a:r>
            <a:br>
              <a:rPr lang="en-US" dirty="0"/>
            </a:br>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68516521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Platform - main components</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lvl="0"/>
            <a:r>
              <a:rPr lang="en-US" dirty="0" smtClean="0"/>
              <a:t>The Eclipse RCP (rich client platform) for developing general purpose applications consists of:</a:t>
            </a:r>
          </a:p>
          <a:p>
            <a:pPr lvl="0"/>
            <a:endParaRPr lang="en-US" sz="1600" dirty="0" smtClean="0"/>
          </a:p>
          <a:p>
            <a:pPr lvl="1">
              <a:buFont typeface="Wingdings" pitchFamily="2" charset="2"/>
              <a:buChar char="ü"/>
            </a:pPr>
            <a:r>
              <a:rPr lang="en-US" sz="1600" dirty="0" smtClean="0"/>
              <a:t> Equinox – a standard bundling framework (</a:t>
            </a:r>
            <a:r>
              <a:rPr lang="en-US" sz="1600" dirty="0" err="1" smtClean="0"/>
              <a:t>OSGi</a:t>
            </a:r>
            <a:r>
              <a:rPr lang="en-US" sz="1600" dirty="0" smtClean="0"/>
              <a:t> implementation)</a:t>
            </a:r>
          </a:p>
          <a:p>
            <a:pPr lvl="1"/>
            <a:endParaRPr lang="en-US" sz="1600" dirty="0" smtClean="0"/>
          </a:p>
          <a:p>
            <a:pPr lvl="1">
              <a:buFont typeface="Wingdings" pitchFamily="2" charset="2"/>
              <a:buChar char="ü"/>
            </a:pPr>
            <a:r>
              <a:rPr lang="en-US" sz="1600" dirty="0" smtClean="0"/>
              <a:t> Core platform – boot Eclipse, run plug-ins</a:t>
            </a:r>
          </a:p>
          <a:p>
            <a:pPr lvl="1"/>
            <a:endParaRPr lang="en-US" sz="1600" dirty="0" smtClean="0"/>
          </a:p>
          <a:p>
            <a:pPr lvl="1">
              <a:buFont typeface="Wingdings" pitchFamily="2" charset="2"/>
              <a:buChar char="ü"/>
            </a:pPr>
            <a:r>
              <a:rPr lang="en-US" sz="1600" dirty="0" smtClean="0"/>
              <a:t> Standard Widget Toolkit (SWT) – a portable widget toolkit</a:t>
            </a:r>
          </a:p>
          <a:p>
            <a:pPr lvl="1"/>
            <a:endParaRPr lang="en-US" sz="1600" dirty="0" smtClean="0"/>
          </a:p>
          <a:p>
            <a:pPr lvl="1">
              <a:buFont typeface="Wingdings" pitchFamily="2" charset="2"/>
              <a:buChar char="ü"/>
            </a:pPr>
            <a:r>
              <a:rPr lang="en-US" sz="1600" dirty="0" smtClean="0"/>
              <a:t> </a:t>
            </a:r>
            <a:r>
              <a:rPr lang="en-US" sz="1600" dirty="0" err="1" smtClean="0"/>
              <a:t>JFace</a:t>
            </a:r>
            <a:r>
              <a:rPr lang="en-US" sz="1600" dirty="0" smtClean="0"/>
              <a:t> – viewer classes to bring model view controller programming to SWT, file buffers, text handling, text editors</a:t>
            </a:r>
          </a:p>
          <a:p>
            <a:pPr lvl="1"/>
            <a:endParaRPr lang="en-US" sz="1600" dirty="0" smtClean="0"/>
          </a:p>
          <a:p>
            <a:pPr lvl="1">
              <a:buFont typeface="Wingdings" pitchFamily="2" charset="2"/>
              <a:buChar char="ü"/>
            </a:pPr>
            <a:r>
              <a:rPr lang="en-US" sz="1600" dirty="0" smtClean="0"/>
              <a:t> Eclipse Workbench – views, editors, perspectives, wizards, actions, commands</a:t>
            </a:r>
          </a:p>
          <a:p>
            <a:pPr lvl="0">
              <a:buFont typeface="Wingdings" pitchFamily="2" charset="2"/>
              <a:buChar char="ü"/>
            </a:pPr>
            <a:endParaRPr lang="en-US" sz="1800" dirty="0" smtClean="0"/>
          </a:p>
        </p:txBody>
      </p:sp>
    </p:spTree>
    <p:extLst>
      <p:ext uri="{BB962C8B-B14F-4D97-AF65-F5344CB8AC3E}">
        <p14:creationId xmlns:p14="http://schemas.microsoft.com/office/powerpoint/2010/main" val="120953756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Platform - architecture</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lvl="0"/>
            <a:endParaRPr lang="en-US" sz="1800" dirty="0"/>
          </a:p>
        </p:txBody>
      </p:sp>
      <p:pic>
        <p:nvPicPr>
          <p:cNvPr id="6" name="Picture 7" descr="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173570"/>
            <a:ext cx="7600949" cy="453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707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7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Platform – e4 adoption</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lvl="0"/>
            <a:endParaRPr lang="en-US" sz="1800" dirty="0"/>
          </a:p>
        </p:txBody>
      </p:sp>
      <p:pic>
        <p:nvPicPr>
          <p:cNvPr id="9219" name="Picture 3" descr="D:\stuff\seminars\Eclipse_plugin_development_seminar_FMI\Eclipse_4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7" y="1547812"/>
            <a:ext cx="6143626"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02648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Platform – e4 XWT</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lvl="0"/>
            <a:endParaRPr lang="en-US" sz="1800" dirty="0"/>
          </a:p>
        </p:txBody>
      </p:sp>
      <p:pic>
        <p:nvPicPr>
          <p:cNvPr id="12291" name="Picture 3" descr="D:\stuff\seminars\Eclipse_plugin_development_seminar_FMI\xwt-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134" y="1344168"/>
            <a:ext cx="589314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50391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Platform – e4 XWT sample</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lvl="0"/>
            <a:endParaRPr lang="en-US" sz="1800" dirty="0"/>
          </a:p>
        </p:txBody>
      </p:sp>
      <p:pic>
        <p:nvPicPr>
          <p:cNvPr id="13314" name="Picture 2" descr="D:\stuff\seminars\Eclipse_plugin_development_seminar_FMI\XW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2181225"/>
            <a:ext cx="44386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D:\stuff\seminars\Eclipse_plugin_development_seminar_FMI\XWT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063" y="2395537"/>
            <a:ext cx="3609975" cy="81915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4791075" y="2628900"/>
            <a:ext cx="566738" cy="276225"/>
          </a:xfrm>
          <a:prstGeom prst="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smtClean="0"/>
          </a:p>
        </p:txBody>
      </p:sp>
    </p:spTree>
    <p:extLst>
      <p:ext uri="{BB962C8B-B14F-4D97-AF65-F5344CB8AC3E}">
        <p14:creationId xmlns:p14="http://schemas.microsoft.com/office/powerpoint/2010/main" val="321589394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Platform – e4 </a:t>
            </a:r>
            <a:r>
              <a:rPr lang="en-US" dirty="0" err="1" smtClean="0"/>
              <a:t>javascript</a:t>
            </a:r>
            <a:r>
              <a:rPr lang="en-US" dirty="0" smtClean="0"/>
              <a:t> </a:t>
            </a:r>
            <a:r>
              <a:rPr lang="en-US" dirty="0" err="1" smtClean="0"/>
              <a:t>OSGi</a:t>
            </a:r>
            <a:r>
              <a:rPr lang="en-US" dirty="0" smtClean="0"/>
              <a:t> support</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lvl="0"/>
            <a:endParaRPr lang="en-US" sz="1800" dirty="0"/>
          </a:p>
        </p:txBody>
      </p:sp>
      <p:pic>
        <p:nvPicPr>
          <p:cNvPr id="11267" name="Picture 3" descr="D:\stuff\seminars\Eclipse_plugin_development_seminar_FMI\js-frame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531" y="1628774"/>
            <a:ext cx="5853344"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58640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Deployment structure</a:t>
            </a:r>
            <a:endParaRPr lang="en-US" dirty="0"/>
          </a:p>
        </p:txBody>
      </p:sp>
      <p:sp>
        <p:nvSpPr>
          <p:cNvPr id="30" name="Text Placeholder 4"/>
          <p:cNvSpPr>
            <a:spLocks noGrp="1"/>
          </p:cNvSpPr>
          <p:nvPr>
            <p:ph type="body" sz="quarter" idx="10"/>
          </p:nvPr>
        </p:nvSpPr>
        <p:spPr/>
        <p:txBody>
          <a:bodyPr>
            <a:noAutofit/>
          </a:bodyPr>
          <a:lstStyle/>
          <a:p>
            <a:pPr marL="0" lvl="0" indent="0">
              <a:buNone/>
            </a:pPr>
            <a:endParaRPr lang="en-US" sz="1800" dirty="0"/>
          </a:p>
          <a:p>
            <a:pPr lvl="0"/>
            <a:endParaRPr lang="en-US" sz="1800" dirty="0"/>
          </a:p>
        </p:txBody>
      </p:sp>
      <p:sp>
        <p:nvSpPr>
          <p:cNvPr id="29" name="Rounded Rectangle 28"/>
          <p:cNvSpPr/>
          <p:nvPr/>
        </p:nvSpPr>
        <p:spPr>
          <a:xfrm>
            <a:off x="409575" y="1382268"/>
            <a:ext cx="7943850" cy="3542157"/>
          </a:xfrm>
          <a:prstGeom prst="roundRect">
            <a:avLst/>
          </a:prstGeom>
          <a:solidFill>
            <a:schemeClr val="tx1">
              <a:lumMod val="20000"/>
              <a:lumOff val="8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smtClean="0"/>
          </a:p>
        </p:txBody>
      </p:sp>
      <p:sp>
        <p:nvSpPr>
          <p:cNvPr id="31" name="Rectangle 30"/>
          <p:cNvSpPr/>
          <p:nvPr/>
        </p:nvSpPr>
        <p:spPr>
          <a:xfrm>
            <a:off x="571500" y="1457326"/>
            <a:ext cx="6305550" cy="3693319"/>
          </a:xfrm>
          <a:prstGeom prst="rect">
            <a:avLst/>
          </a:prstGeom>
        </p:spPr>
        <p:txBody>
          <a:bodyPr wrap="square">
            <a:spAutoFit/>
          </a:bodyPr>
          <a:lstStyle/>
          <a:p>
            <a:r>
              <a:rPr lang="en-US" dirty="0" smtClean="0">
                <a:solidFill>
                  <a:srgbClr val="000000"/>
                </a:solidFill>
              </a:rPr>
              <a:t>eclipse/                      main installation folder</a:t>
            </a:r>
          </a:p>
          <a:p>
            <a:r>
              <a:rPr lang="en-US" dirty="0" smtClean="0">
                <a:solidFill>
                  <a:srgbClr val="000000"/>
                </a:solidFill>
              </a:rPr>
              <a:t>     configuration/                 Eclipse configuration</a:t>
            </a:r>
          </a:p>
          <a:p>
            <a:r>
              <a:rPr lang="en-US" dirty="0" smtClean="0">
                <a:solidFill>
                  <a:srgbClr val="000000"/>
                </a:solidFill>
              </a:rPr>
              <a:t>          config.ini		main configuration file</a:t>
            </a:r>
          </a:p>
          <a:p>
            <a:r>
              <a:rPr lang="en-US" dirty="0" smtClean="0">
                <a:solidFill>
                  <a:srgbClr val="000000"/>
                </a:solidFill>
              </a:rPr>
              <a:t>          </a:t>
            </a:r>
            <a:r>
              <a:rPr lang="en-US" dirty="0" err="1">
                <a:solidFill>
                  <a:srgbClr val="000000"/>
                </a:solidFill>
              </a:rPr>
              <a:t>org.eclipse.equinox.simpleconfigurator</a:t>
            </a:r>
            <a:r>
              <a:rPr lang="en-US" dirty="0" smtClean="0">
                <a:solidFill>
                  <a:srgbClr val="000000"/>
                </a:solidFill>
              </a:rPr>
              <a:t>/</a:t>
            </a:r>
          </a:p>
          <a:p>
            <a:r>
              <a:rPr lang="en-US" b="1" dirty="0" smtClean="0">
                <a:solidFill>
                  <a:srgbClr val="000000"/>
                </a:solidFill>
              </a:rPr>
              <a:t>               </a:t>
            </a:r>
            <a:r>
              <a:rPr lang="en-US" dirty="0" smtClean="0">
                <a:solidFill>
                  <a:srgbClr val="000000"/>
                </a:solidFill>
              </a:rPr>
              <a:t>bundles.info</a:t>
            </a:r>
            <a:r>
              <a:rPr lang="en-US" b="1" dirty="0" smtClean="0">
                <a:solidFill>
                  <a:srgbClr val="000000"/>
                </a:solidFill>
              </a:rPr>
              <a:t>	            </a:t>
            </a:r>
            <a:r>
              <a:rPr lang="en-US" dirty="0" smtClean="0">
                <a:solidFill>
                  <a:srgbClr val="000000"/>
                </a:solidFill>
              </a:rPr>
              <a:t>current set of plugins</a:t>
            </a:r>
          </a:p>
          <a:p>
            <a:r>
              <a:rPr lang="en-US" b="1" dirty="0" smtClean="0">
                <a:solidFill>
                  <a:srgbClr val="000000"/>
                </a:solidFill>
              </a:rPr>
              <a:t>     </a:t>
            </a:r>
            <a:r>
              <a:rPr lang="en-US" dirty="0" err="1" smtClean="0">
                <a:solidFill>
                  <a:srgbClr val="000000"/>
                </a:solidFill>
              </a:rPr>
              <a:t>dropins</a:t>
            </a:r>
            <a:r>
              <a:rPr lang="en-US" dirty="0" smtClean="0">
                <a:solidFill>
                  <a:srgbClr val="000000"/>
                </a:solidFill>
              </a:rPr>
              <a:t>/</a:t>
            </a:r>
            <a:r>
              <a:rPr lang="en-US" b="1" dirty="0" smtClean="0">
                <a:solidFill>
                  <a:srgbClr val="000000"/>
                </a:solidFill>
              </a:rPr>
              <a:t>	        </a:t>
            </a:r>
            <a:r>
              <a:rPr lang="en-US" dirty="0" smtClean="0">
                <a:solidFill>
                  <a:srgbClr val="000000"/>
                </a:solidFill>
              </a:rPr>
              <a:t>folder scanned for plugins</a:t>
            </a:r>
          </a:p>
          <a:p>
            <a:r>
              <a:rPr lang="en-US" b="1" dirty="0">
                <a:solidFill>
                  <a:srgbClr val="000000"/>
                </a:solidFill>
              </a:rPr>
              <a:t> </a:t>
            </a:r>
            <a:r>
              <a:rPr lang="en-US" b="1" dirty="0" smtClean="0">
                <a:solidFill>
                  <a:srgbClr val="000000"/>
                </a:solidFill>
              </a:rPr>
              <a:t>    </a:t>
            </a:r>
            <a:r>
              <a:rPr lang="en-US" dirty="0" smtClean="0">
                <a:solidFill>
                  <a:srgbClr val="000000"/>
                </a:solidFill>
              </a:rPr>
              <a:t>features/	        features folder</a:t>
            </a:r>
          </a:p>
          <a:p>
            <a:r>
              <a:rPr lang="en-US" b="1" dirty="0">
                <a:solidFill>
                  <a:srgbClr val="000000"/>
                </a:solidFill>
              </a:rPr>
              <a:t> </a:t>
            </a:r>
            <a:r>
              <a:rPr lang="en-US" b="1" dirty="0" smtClean="0">
                <a:solidFill>
                  <a:srgbClr val="000000"/>
                </a:solidFill>
              </a:rPr>
              <a:t>    </a:t>
            </a:r>
            <a:r>
              <a:rPr lang="en-US" dirty="0" smtClean="0">
                <a:solidFill>
                  <a:srgbClr val="000000"/>
                </a:solidFill>
              </a:rPr>
              <a:t>p2/		p2 configuration folder</a:t>
            </a:r>
          </a:p>
          <a:p>
            <a:r>
              <a:rPr lang="en-US" b="1" dirty="0">
                <a:solidFill>
                  <a:srgbClr val="000000"/>
                </a:solidFill>
              </a:rPr>
              <a:t> </a:t>
            </a:r>
            <a:r>
              <a:rPr lang="en-US" b="1" dirty="0" smtClean="0">
                <a:solidFill>
                  <a:srgbClr val="000000"/>
                </a:solidFill>
              </a:rPr>
              <a:t>    </a:t>
            </a:r>
            <a:r>
              <a:rPr lang="en-US" dirty="0" smtClean="0">
                <a:solidFill>
                  <a:srgbClr val="000000"/>
                </a:solidFill>
              </a:rPr>
              <a:t>plugins/	      plug-ins folder</a:t>
            </a:r>
          </a:p>
          <a:p>
            <a:r>
              <a:rPr lang="en-US" dirty="0">
                <a:solidFill>
                  <a:srgbClr val="000000"/>
                </a:solidFill>
              </a:rPr>
              <a:t> </a:t>
            </a:r>
            <a:r>
              <a:rPr lang="en-US" dirty="0" smtClean="0">
                <a:solidFill>
                  <a:srgbClr val="000000"/>
                </a:solidFill>
              </a:rPr>
              <a:t>    eclipse.exe	           Eclipse loader</a:t>
            </a:r>
          </a:p>
          <a:p>
            <a:r>
              <a:rPr lang="en-US" dirty="0">
                <a:solidFill>
                  <a:srgbClr val="000000"/>
                </a:solidFill>
              </a:rPr>
              <a:t> </a:t>
            </a:r>
            <a:r>
              <a:rPr lang="en-US" dirty="0" smtClean="0">
                <a:solidFill>
                  <a:srgbClr val="000000"/>
                </a:solidFill>
              </a:rPr>
              <a:t>    eclipse.ini	           Eclipse configuration file</a:t>
            </a:r>
          </a:p>
          <a:p>
            <a:r>
              <a:rPr lang="en-US" dirty="0">
                <a:solidFill>
                  <a:srgbClr val="000000"/>
                </a:solidFill>
              </a:rPr>
              <a:t> </a:t>
            </a:r>
            <a:r>
              <a:rPr lang="en-US" dirty="0" smtClean="0">
                <a:solidFill>
                  <a:srgbClr val="000000"/>
                </a:solidFill>
              </a:rPr>
              <a:t>         </a:t>
            </a:r>
            <a:br>
              <a:rPr lang="en-US" dirty="0" smtClean="0">
                <a:solidFill>
                  <a:srgbClr val="000000"/>
                </a:solidFill>
              </a:rPr>
            </a:br>
            <a:endParaRPr lang="bg-BG" dirty="0">
              <a:solidFill>
                <a:srgbClr val="000000"/>
              </a:solidFill>
            </a:endParaRPr>
          </a:p>
        </p:txBody>
      </p:sp>
      <p:cxnSp>
        <p:nvCxnSpPr>
          <p:cNvPr id="32" name="Straight Arrow Connector 31"/>
          <p:cNvCxnSpPr/>
          <p:nvPr/>
        </p:nvCxnSpPr>
        <p:spPr>
          <a:xfrm>
            <a:off x="1695450" y="1647825"/>
            <a:ext cx="923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428875" y="1924050"/>
            <a:ext cx="923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309812" y="2209800"/>
            <a:ext cx="923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105150" y="2762250"/>
            <a:ext cx="923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966912" y="3019425"/>
            <a:ext cx="923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66911" y="3294460"/>
            <a:ext cx="923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395410" y="3562350"/>
            <a:ext cx="923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857372" y="3829050"/>
            <a:ext cx="923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205035" y="4114800"/>
            <a:ext cx="923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157412" y="4381500"/>
            <a:ext cx="923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0726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installation – p2 overview</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lvl="0"/>
            <a:endParaRPr lang="en-US" sz="1800" dirty="0"/>
          </a:p>
        </p:txBody>
      </p:sp>
      <p:sp>
        <p:nvSpPr>
          <p:cNvPr id="3" name="Rectangle 2"/>
          <p:cNvSpPr/>
          <p:nvPr/>
        </p:nvSpPr>
        <p:spPr>
          <a:xfrm>
            <a:off x="552450" y="1457326"/>
            <a:ext cx="6305550" cy="646331"/>
          </a:xfrm>
          <a:prstGeom prst="rect">
            <a:avLst/>
          </a:prstGeom>
        </p:spPr>
        <p:txBody>
          <a:bodyPr wrap="square">
            <a:spAutoFit/>
          </a:bodyPr>
          <a:lstStyle/>
          <a:p>
            <a:r>
              <a:rPr lang="en-US" dirty="0" smtClean="0">
                <a:solidFill>
                  <a:srgbClr val="000000"/>
                </a:solidFill>
              </a:rPr>
              <a:t/>
            </a:r>
            <a:br>
              <a:rPr lang="en-US" dirty="0" smtClean="0">
                <a:solidFill>
                  <a:srgbClr val="000000"/>
                </a:solidFill>
              </a:rPr>
            </a:br>
            <a:endParaRPr lang="bg-BG" dirty="0">
              <a:solidFill>
                <a:srgbClr val="000000"/>
              </a:solidFill>
            </a:endParaRPr>
          </a:p>
        </p:txBody>
      </p:sp>
      <p:pic>
        <p:nvPicPr>
          <p:cNvPr id="8194" name="Picture 2" descr="D:\stuff\seminars\Eclipse_plugin_development_seminar_FMI\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1495426"/>
            <a:ext cx="573405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37876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installation flow using p2</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lvl="0"/>
            <a:endParaRPr lang="en-US" sz="1800" dirty="0"/>
          </a:p>
        </p:txBody>
      </p:sp>
      <p:sp>
        <p:nvSpPr>
          <p:cNvPr id="3" name="Rectangle 2"/>
          <p:cNvSpPr/>
          <p:nvPr/>
        </p:nvSpPr>
        <p:spPr>
          <a:xfrm>
            <a:off x="552450" y="1457326"/>
            <a:ext cx="6305550" cy="646331"/>
          </a:xfrm>
          <a:prstGeom prst="rect">
            <a:avLst/>
          </a:prstGeom>
        </p:spPr>
        <p:txBody>
          <a:bodyPr wrap="square">
            <a:spAutoFit/>
          </a:bodyPr>
          <a:lstStyle/>
          <a:p>
            <a:r>
              <a:rPr lang="en-US" dirty="0" smtClean="0">
                <a:solidFill>
                  <a:srgbClr val="000000"/>
                </a:solidFill>
              </a:rPr>
              <a:t/>
            </a:r>
            <a:br>
              <a:rPr lang="en-US" dirty="0" smtClean="0">
                <a:solidFill>
                  <a:srgbClr val="000000"/>
                </a:solidFill>
              </a:rPr>
            </a:br>
            <a:endParaRPr lang="bg-BG" dirty="0">
              <a:solidFill>
                <a:srgbClr val="000000"/>
              </a:solidFill>
            </a:endParaRPr>
          </a:p>
        </p:txBody>
      </p:sp>
      <p:pic>
        <p:nvPicPr>
          <p:cNvPr id="4098" name="Picture 2" descr="C:\Users\Martin\Desktop\plugin_installation_stor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57326"/>
            <a:ext cx="706755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9826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Agenda</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lvl="0"/>
            <a:endParaRPr lang="en-US" sz="1800" dirty="0"/>
          </a:p>
          <a:p>
            <a:pPr lvl="0"/>
            <a:r>
              <a:rPr lang="en-US" sz="1800" dirty="0" smtClean="0"/>
              <a:t>Brief </a:t>
            </a:r>
            <a:r>
              <a:rPr lang="en-US" sz="1800" dirty="0"/>
              <a:t>history and evolution of the </a:t>
            </a:r>
            <a:r>
              <a:rPr lang="en-US" sz="1800" dirty="0" smtClean="0"/>
              <a:t>platform</a:t>
            </a:r>
            <a:endParaRPr lang="en-US" sz="1800" dirty="0"/>
          </a:p>
          <a:p>
            <a:pPr lvl="0"/>
            <a:r>
              <a:rPr lang="en-US" sz="1800" dirty="0" err="1" smtClean="0"/>
              <a:t>OSGi</a:t>
            </a:r>
            <a:endParaRPr lang="en-US" sz="1800" dirty="0" smtClean="0"/>
          </a:p>
          <a:p>
            <a:pPr lvl="0"/>
            <a:r>
              <a:rPr lang="en-US" sz="1800" dirty="0" smtClean="0"/>
              <a:t>Eclipse RCP – main components and architecture</a:t>
            </a:r>
            <a:endParaRPr lang="en-US" sz="1800" dirty="0"/>
          </a:p>
          <a:p>
            <a:pPr lvl="0"/>
            <a:r>
              <a:rPr lang="en-US" sz="1800" dirty="0"/>
              <a:t>Deployment structure </a:t>
            </a:r>
            <a:r>
              <a:rPr lang="en-US" sz="1800" dirty="0" smtClean="0"/>
              <a:t>and plug-in installation flow</a:t>
            </a:r>
            <a:endParaRPr lang="en-US" sz="1800" dirty="0"/>
          </a:p>
          <a:p>
            <a:pPr lvl="0"/>
            <a:r>
              <a:rPr lang="en-US" sz="1800" dirty="0"/>
              <a:t>Developing </a:t>
            </a:r>
            <a:r>
              <a:rPr lang="en-US" sz="1800" dirty="0" smtClean="0"/>
              <a:t>plug-ins</a:t>
            </a:r>
            <a:endParaRPr lang="en-US" sz="1800" dirty="0"/>
          </a:p>
          <a:p>
            <a:pPr lvl="0"/>
            <a:r>
              <a:rPr lang="en-US" sz="1800" dirty="0" smtClean="0"/>
              <a:t>Demos</a:t>
            </a:r>
          </a:p>
          <a:p>
            <a:pPr lvl="0"/>
            <a:r>
              <a:rPr lang="en-US" sz="1800" dirty="0" smtClean="0"/>
              <a:t>Q&amp;A</a:t>
            </a:r>
          </a:p>
          <a:p>
            <a:pPr lvl="0"/>
            <a:endParaRPr lang="en-US" sz="18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plug-ins</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endParaRPr lang="en-US" sz="1800" dirty="0" smtClean="0"/>
          </a:p>
          <a:p>
            <a:r>
              <a:rPr lang="en-US" dirty="0" err="1"/>
              <a:t>OSGi</a:t>
            </a:r>
            <a:r>
              <a:rPr lang="en-US" dirty="0"/>
              <a:t> </a:t>
            </a:r>
            <a:r>
              <a:rPr lang="en-US" dirty="0" smtClean="0"/>
              <a:t>bundles</a:t>
            </a:r>
            <a:endParaRPr lang="en-US" dirty="0"/>
          </a:p>
          <a:p>
            <a:endParaRPr lang="en-US" dirty="0" smtClean="0"/>
          </a:p>
          <a:p>
            <a:r>
              <a:rPr lang="en-US" dirty="0" smtClean="0"/>
              <a:t>Use extension </a:t>
            </a:r>
            <a:r>
              <a:rPr lang="en-US" dirty="0"/>
              <a:t>points</a:t>
            </a:r>
          </a:p>
          <a:p>
            <a:endParaRPr lang="en-US" dirty="0" smtClean="0"/>
          </a:p>
          <a:p>
            <a:r>
              <a:rPr lang="en-US" dirty="0" smtClean="0"/>
              <a:t>Provide </a:t>
            </a:r>
            <a:r>
              <a:rPr lang="en-US" dirty="0"/>
              <a:t>extension </a:t>
            </a:r>
            <a:r>
              <a:rPr lang="en-US" dirty="0" smtClean="0"/>
              <a:t>points</a:t>
            </a:r>
            <a:endParaRPr lang="en-US" dirty="0"/>
          </a:p>
          <a:p>
            <a:endParaRPr lang="en-US" sz="1800" dirty="0" smtClean="0"/>
          </a:p>
          <a:p>
            <a:pPr>
              <a:buNone/>
            </a:pPr>
            <a:endParaRPr lang="en-US" sz="1400" dirty="0" smtClean="0"/>
          </a:p>
        </p:txBody>
      </p:sp>
    </p:spTree>
    <p:extLst>
      <p:ext uri="{BB962C8B-B14F-4D97-AF65-F5344CB8AC3E}">
        <p14:creationId xmlns:p14="http://schemas.microsoft.com/office/powerpoint/2010/main" val="15497531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core components</a:t>
            </a:r>
            <a:endParaRPr lang="en-US" dirty="0"/>
          </a:p>
        </p:txBody>
      </p:sp>
      <p:sp>
        <p:nvSpPr>
          <p:cNvPr id="5" name="Text Placeholder 4"/>
          <p:cNvSpPr>
            <a:spLocks noGrp="1"/>
          </p:cNvSpPr>
          <p:nvPr>
            <p:ph type="body" sz="quarter" idx="10"/>
          </p:nvPr>
        </p:nvSpPr>
        <p:spPr/>
        <p:txBody>
          <a:bodyPr>
            <a:noAutofit/>
          </a:bodyPr>
          <a:lstStyle/>
          <a:p>
            <a:pPr marL="0" indent="0">
              <a:buNone/>
            </a:pPr>
            <a:endParaRPr lang="en-US" sz="1800" dirty="0" smtClean="0"/>
          </a:p>
          <a:p>
            <a:r>
              <a:rPr lang="en-US" dirty="0" smtClean="0"/>
              <a:t>The </a:t>
            </a:r>
            <a:r>
              <a:rPr lang="en-US" dirty="0"/>
              <a:t>Eclipse </a:t>
            </a:r>
            <a:r>
              <a:rPr lang="en-US" dirty="0" smtClean="0"/>
              <a:t>Platform</a:t>
            </a:r>
          </a:p>
          <a:p>
            <a:endParaRPr lang="en-US" sz="1800" dirty="0" smtClean="0"/>
          </a:p>
          <a:p>
            <a:r>
              <a:rPr lang="en-US" dirty="0" smtClean="0"/>
              <a:t>Equinox</a:t>
            </a:r>
            <a:r>
              <a:rPr lang="en-US" sz="1800" dirty="0" smtClean="0"/>
              <a:t> </a:t>
            </a:r>
            <a:r>
              <a:rPr lang="en-US" sz="1200" dirty="0"/>
              <a:t>–</a:t>
            </a:r>
            <a:r>
              <a:rPr lang="en-US" sz="1800" dirty="0"/>
              <a:t> An </a:t>
            </a:r>
            <a:r>
              <a:rPr lang="en-US" sz="1800" dirty="0" err="1"/>
              <a:t>OSGi</a:t>
            </a:r>
            <a:r>
              <a:rPr lang="en-US" sz="1800" dirty="0"/>
              <a:t> R4 specification implementation used by </a:t>
            </a:r>
            <a:r>
              <a:rPr lang="en-US" sz="1800" dirty="0" smtClean="0"/>
              <a:t>Eclipse </a:t>
            </a:r>
            <a:r>
              <a:rPr lang="en-US" sz="1800" dirty="0"/>
              <a:t>(a common environment for executing plug-ins </a:t>
            </a:r>
            <a:r>
              <a:rPr lang="en-US" sz="1800" dirty="0" smtClean="0"/>
              <a:t> (</a:t>
            </a:r>
            <a:r>
              <a:rPr lang="en-US" sz="1800" dirty="0"/>
              <a:t>bundles) and </a:t>
            </a:r>
            <a:r>
              <a:rPr lang="en-US" sz="1800" dirty="0" smtClean="0"/>
              <a:t>managing </a:t>
            </a:r>
            <a:r>
              <a:rPr lang="en-US" sz="1800" dirty="0"/>
              <a:t>their life-cycle</a:t>
            </a:r>
            <a:r>
              <a:rPr lang="en-US" sz="1800" dirty="0" smtClean="0"/>
              <a:t>)</a:t>
            </a:r>
            <a:endParaRPr lang="en-US" sz="1400" dirty="0"/>
          </a:p>
          <a:p>
            <a:endParaRPr lang="en-US" sz="1800" dirty="0" smtClean="0"/>
          </a:p>
          <a:p>
            <a:r>
              <a:rPr lang="en-US" dirty="0" smtClean="0"/>
              <a:t>Various </a:t>
            </a:r>
            <a:r>
              <a:rPr lang="en-US" dirty="0"/>
              <a:t>Eclipse plug-ins </a:t>
            </a:r>
            <a:r>
              <a:rPr lang="en-US" sz="1200" dirty="0"/>
              <a:t>– </a:t>
            </a:r>
            <a:r>
              <a:rPr lang="en-US" sz="1800" dirty="0"/>
              <a:t>The services managed by </a:t>
            </a:r>
            <a:r>
              <a:rPr lang="en-US" sz="1800" dirty="0" smtClean="0"/>
              <a:t>Equinox</a:t>
            </a:r>
            <a:endParaRPr lang="en-US" sz="1200" dirty="0" smtClean="0"/>
          </a:p>
          <a:p>
            <a:endParaRPr lang="en-US" sz="1800" dirty="0" smtClean="0"/>
          </a:p>
          <a:p>
            <a:r>
              <a:rPr lang="en-US" dirty="0" smtClean="0"/>
              <a:t>The </a:t>
            </a:r>
            <a:r>
              <a:rPr lang="en-US" dirty="0"/>
              <a:t>Eclipse IDE </a:t>
            </a:r>
            <a:r>
              <a:rPr lang="en-US" sz="1800" dirty="0"/>
              <a:t>- ADT, CDT, JDT, PDT and many </a:t>
            </a:r>
            <a:r>
              <a:rPr lang="en-US" sz="1800" dirty="0" smtClean="0"/>
              <a:t>others</a:t>
            </a:r>
          </a:p>
          <a:p>
            <a:pPr>
              <a:buNone/>
            </a:pPr>
            <a:endParaRPr lang="en-US" sz="1400" dirty="0" smtClean="0"/>
          </a:p>
        </p:txBody>
      </p:sp>
    </p:spTree>
    <p:extLst>
      <p:ext uri="{BB962C8B-B14F-4D97-AF65-F5344CB8AC3E}">
        <p14:creationId xmlns:p14="http://schemas.microsoft.com/office/powerpoint/2010/main" val="42907072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the workbench</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a:buNone/>
            </a:pPr>
            <a:r>
              <a:rPr lang="en-US" dirty="0"/>
              <a:t>Common </a:t>
            </a:r>
            <a:r>
              <a:rPr lang="en-US" dirty="0" smtClean="0"/>
              <a:t>characteristics of the workbench components:</a:t>
            </a:r>
            <a:endParaRPr lang="en-US" dirty="0"/>
          </a:p>
          <a:p>
            <a:pPr marL="1143000" lvl="2" indent="-228600"/>
            <a:endParaRPr lang="en-US" sz="1800" dirty="0"/>
          </a:p>
          <a:p>
            <a:pPr lvl="1">
              <a:buFont typeface="Wingdings" pitchFamily="2" charset="2"/>
              <a:buChar char="ü"/>
            </a:pPr>
            <a:r>
              <a:rPr lang="en-US" dirty="0" smtClean="0"/>
              <a:t> Created </a:t>
            </a:r>
            <a:r>
              <a:rPr lang="en-US" dirty="0"/>
              <a:t>statically via the use of extensions to existing extension points (some can be created dynamically via the source code</a:t>
            </a:r>
            <a:r>
              <a:rPr lang="en-US" dirty="0" smtClean="0"/>
              <a:t>)</a:t>
            </a:r>
            <a:endParaRPr lang="en-US" dirty="0"/>
          </a:p>
          <a:p>
            <a:pPr>
              <a:buFont typeface="Wingdings" pitchFamily="2" charset="2"/>
              <a:buChar char="ü"/>
            </a:pPr>
            <a:endParaRPr lang="en-US" sz="1800" dirty="0"/>
          </a:p>
          <a:p>
            <a:pPr lvl="1">
              <a:buFont typeface="Wingdings" pitchFamily="2" charset="2"/>
              <a:buChar char="ü"/>
            </a:pPr>
            <a:r>
              <a:rPr lang="en-US" dirty="0" smtClean="0"/>
              <a:t> Most </a:t>
            </a:r>
            <a:r>
              <a:rPr lang="en-US" dirty="0"/>
              <a:t>of them have a well-defined </a:t>
            </a:r>
            <a:r>
              <a:rPr lang="en-US" dirty="0" smtClean="0"/>
              <a:t>lifecycle</a:t>
            </a:r>
            <a:endParaRPr lang="en-US" dirty="0"/>
          </a:p>
          <a:p>
            <a:pPr>
              <a:buFont typeface="Wingdings" pitchFamily="2" charset="2"/>
              <a:buChar char="ü"/>
            </a:pPr>
            <a:endParaRPr lang="en-US" sz="1800" dirty="0"/>
          </a:p>
          <a:p>
            <a:pPr lvl="1">
              <a:buFont typeface="Wingdings" pitchFamily="2" charset="2"/>
              <a:buChar char="ü"/>
            </a:pPr>
            <a:r>
              <a:rPr lang="en-US" dirty="0" smtClean="0"/>
              <a:t> Most </a:t>
            </a:r>
            <a:r>
              <a:rPr lang="en-US" dirty="0"/>
              <a:t>of them are represented by a particular class that must conform to certain </a:t>
            </a:r>
            <a:r>
              <a:rPr lang="en-US" dirty="0" smtClean="0"/>
              <a:t>rules</a:t>
            </a:r>
            <a:endParaRPr lang="en-US" dirty="0"/>
          </a:p>
          <a:p>
            <a:pPr>
              <a:buNone/>
            </a:pPr>
            <a:endParaRPr lang="en-US" sz="1400" dirty="0" smtClean="0"/>
          </a:p>
        </p:txBody>
      </p:sp>
    </p:spTree>
    <p:extLst>
      <p:ext uri="{BB962C8B-B14F-4D97-AF65-F5344CB8AC3E}">
        <p14:creationId xmlns:p14="http://schemas.microsoft.com/office/powerpoint/2010/main" val="37449063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the process</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smtClean="0"/>
          </a:p>
          <a:p>
            <a:pPr marL="0" lvl="0" indent="0">
              <a:buNone/>
            </a:pPr>
            <a:endParaRPr lang="en-US" sz="1800" dirty="0"/>
          </a:p>
          <a:p>
            <a:pPr>
              <a:buNone/>
            </a:pPr>
            <a:endParaRPr lang="en-US" sz="1400" dirty="0" smtClean="0"/>
          </a:p>
        </p:txBody>
      </p:sp>
      <p:pic>
        <p:nvPicPr>
          <p:cNvPr id="7" name="Picture 6" descr="fig1"/>
          <p:cNvPicPr>
            <a:picLocks noChangeAspect="1" noChangeArrowheads="1"/>
          </p:cNvPicPr>
          <p:nvPr/>
        </p:nvPicPr>
        <p:blipFill>
          <a:blip r:embed="rId3"/>
          <a:srcRect/>
          <a:stretch>
            <a:fillRect/>
          </a:stretch>
        </p:blipFill>
        <p:spPr bwMode="auto">
          <a:xfrm>
            <a:off x="942974" y="1353693"/>
            <a:ext cx="7229475" cy="4258109"/>
          </a:xfrm>
          <a:prstGeom prst="rect">
            <a:avLst/>
          </a:prstGeom>
          <a:noFill/>
          <a:effectLst>
            <a:outerShdw sx="1000" sy="1000" algn="ctr" rotWithShape="0">
              <a:srgbClr val="000000"/>
            </a:outerShdw>
          </a:effectLst>
        </p:spPr>
      </p:pic>
    </p:spTree>
    <p:extLst>
      <p:ext uri="{BB962C8B-B14F-4D97-AF65-F5344CB8AC3E}">
        <p14:creationId xmlns:p14="http://schemas.microsoft.com/office/powerpoint/2010/main" val="4201543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7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plugin.xml</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a:buNone/>
            </a:pPr>
            <a:endParaRPr lang="en-US" sz="1400" dirty="0" smtClean="0"/>
          </a:p>
        </p:txBody>
      </p:sp>
      <p:sp>
        <p:nvSpPr>
          <p:cNvPr id="8" name="Rectangle 3"/>
          <p:cNvSpPr>
            <a:spLocks noChangeArrowheads="1"/>
          </p:cNvSpPr>
          <p:nvPr/>
        </p:nvSpPr>
        <p:spPr bwMode="black">
          <a:xfrm>
            <a:off x="322263" y="1331913"/>
            <a:ext cx="7659687" cy="4652962"/>
          </a:xfrm>
          <a:prstGeom prst="rect">
            <a:avLst/>
          </a:prstGeom>
          <a:solidFill>
            <a:schemeClr val="tx1">
              <a:lumMod val="20000"/>
              <a:lumOff val="80000"/>
            </a:schemeClr>
          </a:solidFill>
          <a:ln>
            <a:noFill/>
          </a:ln>
        </p:spPr>
        <p:txBody>
          <a:bodyPr lIns="0" tIns="137160" rIns="0" bIns="0"/>
          <a:lstStyle/>
          <a:p>
            <a:pPr marL="225425" indent="-225425" defTabSz="742950" eaLnBrk="1" hangingPunct="1">
              <a:lnSpc>
                <a:spcPct val="80000"/>
              </a:lnSpc>
              <a:spcAft>
                <a:spcPct val="5000"/>
              </a:spcAft>
              <a:buSzPct val="80000"/>
            </a:pPr>
            <a:r>
              <a:rPr lang="en-US" sz="1900" dirty="0"/>
              <a:t>	 </a:t>
            </a:r>
            <a:r>
              <a:rPr lang="en-US" sz="1900" dirty="0">
                <a:solidFill>
                  <a:srgbClr val="B2B2B2"/>
                </a:solidFill>
              </a:rPr>
              <a:t>     &lt;?xml version="1.0" encoding="UTF-8"?&gt;</a:t>
            </a:r>
          </a:p>
          <a:p>
            <a:pPr marL="742950" lvl="1" indent="-285750" defTabSz="742950">
              <a:lnSpc>
                <a:spcPct val="80000"/>
              </a:lnSpc>
              <a:spcAft>
                <a:spcPct val="5000"/>
              </a:spcAft>
              <a:buSzPct val="80000"/>
              <a:buFont typeface="Futura Bk" pitchFamily="34" charset="0"/>
              <a:buNone/>
            </a:pPr>
            <a:r>
              <a:rPr lang="en-US" sz="1700" dirty="0">
                <a:solidFill>
                  <a:srgbClr val="B2B2B2"/>
                </a:solidFill>
              </a:rPr>
              <a:t>   &lt;?eclipse version="3.4"?&gt;</a:t>
            </a:r>
          </a:p>
          <a:p>
            <a:pPr marL="742950" lvl="1" indent="-285750" defTabSz="742950">
              <a:lnSpc>
                <a:spcPct val="80000"/>
              </a:lnSpc>
              <a:spcAft>
                <a:spcPct val="5000"/>
              </a:spcAft>
              <a:buSzPct val="80000"/>
              <a:buFont typeface="Futura Bk" pitchFamily="34" charset="0"/>
              <a:buNone/>
            </a:pPr>
            <a:r>
              <a:rPr lang="en-US" sz="1700" dirty="0"/>
              <a:t>  	</a:t>
            </a:r>
            <a:r>
              <a:rPr lang="en-US" sz="1700" dirty="0">
                <a:solidFill>
                  <a:srgbClr val="000000"/>
                </a:solidFill>
              </a:rPr>
              <a:t>&lt;plugin&gt;</a:t>
            </a:r>
          </a:p>
          <a:p>
            <a:pPr marL="225425" indent="-225425" defTabSz="742950">
              <a:lnSpc>
                <a:spcPct val="80000"/>
              </a:lnSpc>
              <a:spcAft>
                <a:spcPct val="5000"/>
              </a:spcAft>
              <a:buSzPct val="80000"/>
            </a:pPr>
            <a:r>
              <a:rPr lang="en-US" sz="1900" dirty="0"/>
              <a:t>     	   	</a:t>
            </a:r>
            <a:r>
              <a:rPr lang="en-US" sz="1900" dirty="0">
                <a:solidFill>
                  <a:srgbClr val="000000"/>
                </a:solidFill>
              </a:rPr>
              <a:t>&lt;extension</a:t>
            </a:r>
          </a:p>
          <a:p>
            <a:pPr marL="225425" indent="-225425" defTabSz="742950">
              <a:lnSpc>
                <a:spcPct val="80000"/>
              </a:lnSpc>
              <a:spcAft>
                <a:spcPct val="5000"/>
              </a:spcAft>
              <a:buSzPct val="80000"/>
            </a:pPr>
            <a:r>
              <a:rPr lang="en-US" sz="1900" dirty="0"/>
              <a:t>	         			</a:t>
            </a:r>
            <a:r>
              <a:rPr lang="en-US" sz="1900" dirty="0">
                <a:solidFill>
                  <a:srgbClr val="000000"/>
                </a:solidFill>
              </a:rPr>
              <a:t>point=</a:t>
            </a:r>
            <a:r>
              <a:rPr lang="en-US" sz="1900" dirty="0">
                <a:solidFill>
                  <a:srgbClr val="83A743"/>
                </a:solidFill>
              </a:rPr>
              <a:t>"</a:t>
            </a:r>
            <a:r>
              <a:rPr lang="en-US" sz="1900" dirty="0" err="1">
                <a:solidFill>
                  <a:srgbClr val="83A743"/>
                </a:solidFill>
              </a:rPr>
              <a:t>org.eclipse.ui.views</a:t>
            </a:r>
            <a:r>
              <a:rPr lang="en-US" sz="1900" dirty="0">
                <a:solidFill>
                  <a:srgbClr val="83A743"/>
                </a:solidFill>
              </a:rPr>
              <a:t>"</a:t>
            </a:r>
            <a:r>
              <a:rPr lang="en-US" sz="1900" dirty="0">
                <a:solidFill>
                  <a:srgbClr val="000000"/>
                </a:solidFill>
              </a:rPr>
              <a:t>&gt;</a:t>
            </a:r>
          </a:p>
          <a:p>
            <a:pPr marL="225425" indent="-225425" defTabSz="742950">
              <a:lnSpc>
                <a:spcPct val="80000"/>
              </a:lnSpc>
              <a:spcAft>
                <a:spcPct val="5000"/>
              </a:spcAft>
              <a:buSzPct val="80000"/>
            </a:pPr>
            <a:r>
              <a:rPr lang="en-US" sz="1900" dirty="0"/>
              <a:t>     			</a:t>
            </a:r>
            <a:r>
              <a:rPr lang="en-US" sz="1900" dirty="0">
                <a:solidFill>
                  <a:srgbClr val="000000"/>
                </a:solidFill>
              </a:rPr>
              <a:t>&lt;category</a:t>
            </a:r>
          </a:p>
          <a:p>
            <a:pPr marL="225425" indent="-225425" defTabSz="742950">
              <a:lnSpc>
                <a:spcPct val="80000"/>
              </a:lnSpc>
              <a:spcAft>
                <a:spcPct val="5000"/>
              </a:spcAft>
              <a:buSzPct val="80000"/>
            </a:pPr>
            <a:r>
              <a:rPr lang="en-US" sz="1900" dirty="0"/>
              <a:t>            			</a:t>
            </a:r>
            <a:r>
              <a:rPr lang="en-US" sz="1900" dirty="0">
                <a:solidFill>
                  <a:srgbClr val="000000"/>
                </a:solidFill>
              </a:rPr>
              <a:t>id</a:t>
            </a:r>
            <a:r>
              <a:rPr lang="en-US" sz="1900" dirty="0" smtClean="0">
                <a:solidFill>
                  <a:srgbClr val="000000"/>
                </a:solidFill>
              </a:rPr>
              <a:t>=</a:t>
            </a:r>
            <a:r>
              <a:rPr lang="en-US" sz="1900" dirty="0" smtClean="0">
                <a:solidFill>
                  <a:srgbClr val="83A743"/>
                </a:solidFill>
              </a:rPr>
              <a:t>“</a:t>
            </a:r>
            <a:r>
              <a:rPr lang="en-US" sz="1900" dirty="0" err="1" smtClean="0">
                <a:solidFill>
                  <a:srgbClr val="83A743"/>
                </a:solidFill>
              </a:rPr>
              <a:t>sample.category</a:t>
            </a:r>
            <a:r>
              <a:rPr lang="en-US" sz="1900" dirty="0">
                <a:solidFill>
                  <a:srgbClr val="83A743"/>
                </a:solidFill>
              </a:rPr>
              <a:t>"</a:t>
            </a:r>
          </a:p>
          <a:p>
            <a:pPr marL="225425" indent="-225425" defTabSz="742950">
              <a:lnSpc>
                <a:spcPct val="80000"/>
              </a:lnSpc>
              <a:spcAft>
                <a:spcPct val="5000"/>
              </a:spcAft>
              <a:buSzPct val="80000"/>
            </a:pPr>
            <a:r>
              <a:rPr lang="en-US" sz="1900" dirty="0"/>
              <a:t>            			</a:t>
            </a:r>
            <a:r>
              <a:rPr lang="en-US" sz="1900" dirty="0">
                <a:solidFill>
                  <a:srgbClr val="000000"/>
                </a:solidFill>
              </a:rPr>
              <a:t>name</a:t>
            </a:r>
            <a:r>
              <a:rPr lang="en-US" sz="1900" dirty="0" smtClean="0">
                <a:solidFill>
                  <a:srgbClr val="000000"/>
                </a:solidFill>
              </a:rPr>
              <a:t>=</a:t>
            </a:r>
            <a:r>
              <a:rPr lang="en-US" sz="1900" dirty="0" smtClean="0">
                <a:solidFill>
                  <a:srgbClr val="83A743"/>
                </a:solidFill>
              </a:rPr>
              <a:t>“sample"</a:t>
            </a:r>
            <a:r>
              <a:rPr lang="en-US" sz="1900" dirty="0" smtClean="0">
                <a:solidFill>
                  <a:srgbClr val="000000"/>
                </a:solidFill>
              </a:rPr>
              <a:t>&gt;</a:t>
            </a:r>
            <a:endParaRPr lang="en-US" sz="1900" dirty="0">
              <a:solidFill>
                <a:srgbClr val="000000"/>
              </a:solidFill>
            </a:endParaRPr>
          </a:p>
          <a:p>
            <a:pPr marL="225425" indent="-225425" defTabSz="742950">
              <a:lnSpc>
                <a:spcPct val="80000"/>
              </a:lnSpc>
              <a:spcAft>
                <a:spcPct val="5000"/>
              </a:spcAft>
              <a:buSzPct val="80000"/>
            </a:pPr>
            <a:r>
              <a:rPr lang="en-US" sz="1900" dirty="0"/>
              <a:t>      			</a:t>
            </a:r>
            <a:r>
              <a:rPr lang="en-US" sz="1900" dirty="0">
                <a:solidFill>
                  <a:srgbClr val="000000"/>
                </a:solidFill>
              </a:rPr>
              <a:t>&lt;/category&gt;</a:t>
            </a:r>
          </a:p>
          <a:p>
            <a:pPr marL="225425" indent="-225425" defTabSz="742950">
              <a:lnSpc>
                <a:spcPct val="80000"/>
              </a:lnSpc>
              <a:spcAft>
                <a:spcPct val="5000"/>
              </a:spcAft>
              <a:buSzPct val="80000"/>
            </a:pPr>
            <a:r>
              <a:rPr lang="en-US" sz="1900" dirty="0">
                <a:solidFill>
                  <a:srgbClr val="000000"/>
                </a:solidFill>
              </a:rPr>
              <a:t>      			&lt;view</a:t>
            </a:r>
          </a:p>
          <a:p>
            <a:pPr marL="225425" indent="-225425" defTabSz="742950">
              <a:lnSpc>
                <a:spcPct val="80000"/>
              </a:lnSpc>
              <a:spcAft>
                <a:spcPct val="5000"/>
              </a:spcAft>
              <a:buSzPct val="80000"/>
            </a:pPr>
            <a:r>
              <a:rPr lang="en-US" sz="1900" dirty="0"/>
              <a:t>            			</a:t>
            </a:r>
            <a:r>
              <a:rPr lang="en-US" sz="1900" dirty="0">
                <a:solidFill>
                  <a:srgbClr val="000000"/>
                </a:solidFill>
              </a:rPr>
              <a:t>category</a:t>
            </a:r>
            <a:r>
              <a:rPr lang="en-US" sz="1900" dirty="0" smtClean="0">
                <a:solidFill>
                  <a:srgbClr val="000000"/>
                </a:solidFill>
              </a:rPr>
              <a:t>=</a:t>
            </a:r>
            <a:r>
              <a:rPr lang="en-US" sz="1900" dirty="0" smtClean="0">
                <a:solidFill>
                  <a:srgbClr val="83A743"/>
                </a:solidFill>
              </a:rPr>
              <a:t>“</a:t>
            </a:r>
            <a:r>
              <a:rPr lang="en-US" sz="1900" dirty="0" err="1" smtClean="0">
                <a:solidFill>
                  <a:srgbClr val="83A743"/>
                </a:solidFill>
              </a:rPr>
              <a:t>sample.category</a:t>
            </a:r>
            <a:r>
              <a:rPr lang="en-US" sz="1900" dirty="0">
                <a:solidFill>
                  <a:srgbClr val="83A743"/>
                </a:solidFill>
              </a:rPr>
              <a:t>"</a:t>
            </a:r>
          </a:p>
          <a:p>
            <a:pPr marL="225425" indent="-225425" defTabSz="742950">
              <a:lnSpc>
                <a:spcPct val="80000"/>
              </a:lnSpc>
              <a:spcAft>
                <a:spcPct val="5000"/>
              </a:spcAft>
              <a:buSzPct val="80000"/>
            </a:pPr>
            <a:r>
              <a:rPr lang="en-US" sz="1900" dirty="0"/>
              <a:t>            			</a:t>
            </a:r>
            <a:r>
              <a:rPr lang="en-US" sz="1900" dirty="0">
                <a:solidFill>
                  <a:srgbClr val="000000"/>
                </a:solidFill>
              </a:rPr>
              <a:t>class</a:t>
            </a:r>
            <a:r>
              <a:rPr lang="en-US" sz="1900" dirty="0" smtClean="0">
                <a:solidFill>
                  <a:srgbClr val="000000"/>
                </a:solidFill>
              </a:rPr>
              <a:t>=</a:t>
            </a:r>
            <a:r>
              <a:rPr lang="en-US" sz="1900" dirty="0" smtClean="0">
                <a:solidFill>
                  <a:srgbClr val="83A743"/>
                </a:solidFill>
              </a:rPr>
              <a:t>“sample"</a:t>
            </a:r>
            <a:endParaRPr lang="en-US" sz="1900" dirty="0">
              <a:solidFill>
                <a:srgbClr val="83A743"/>
              </a:solidFill>
            </a:endParaRPr>
          </a:p>
          <a:p>
            <a:pPr marL="225425" indent="-225425" defTabSz="742950">
              <a:lnSpc>
                <a:spcPct val="80000"/>
              </a:lnSpc>
              <a:spcAft>
                <a:spcPct val="5000"/>
              </a:spcAft>
              <a:buSzPct val="80000"/>
            </a:pPr>
            <a:r>
              <a:rPr lang="en-US" sz="1900" dirty="0"/>
              <a:t>            			</a:t>
            </a:r>
            <a:r>
              <a:rPr lang="en-US" sz="1900" dirty="0">
                <a:solidFill>
                  <a:srgbClr val="000000"/>
                </a:solidFill>
              </a:rPr>
              <a:t>id</a:t>
            </a:r>
            <a:r>
              <a:rPr lang="en-US" sz="1900" dirty="0" smtClean="0">
                <a:solidFill>
                  <a:srgbClr val="000000"/>
                </a:solidFill>
              </a:rPr>
              <a:t>=</a:t>
            </a:r>
            <a:r>
              <a:rPr lang="en-US" sz="1900" dirty="0" smtClean="0">
                <a:solidFill>
                  <a:srgbClr val="83A743"/>
                </a:solidFill>
              </a:rPr>
              <a:t>“</a:t>
            </a:r>
            <a:r>
              <a:rPr lang="en-US" sz="1900" dirty="0" err="1" smtClean="0">
                <a:solidFill>
                  <a:srgbClr val="83A743"/>
                </a:solidFill>
              </a:rPr>
              <a:t>sample.view</a:t>
            </a:r>
            <a:r>
              <a:rPr lang="en-US" sz="1900" dirty="0">
                <a:solidFill>
                  <a:srgbClr val="83A743"/>
                </a:solidFill>
              </a:rPr>
              <a:t>"</a:t>
            </a:r>
          </a:p>
          <a:p>
            <a:pPr marL="225425" indent="-225425" defTabSz="742950">
              <a:lnSpc>
                <a:spcPct val="80000"/>
              </a:lnSpc>
              <a:spcAft>
                <a:spcPct val="5000"/>
              </a:spcAft>
              <a:buSzPct val="80000"/>
            </a:pPr>
            <a:r>
              <a:rPr lang="en-US" sz="1900" dirty="0"/>
              <a:t>            			</a:t>
            </a:r>
            <a:r>
              <a:rPr lang="en-US" sz="1900" dirty="0">
                <a:solidFill>
                  <a:srgbClr val="000000"/>
                </a:solidFill>
              </a:rPr>
              <a:t>name</a:t>
            </a:r>
            <a:r>
              <a:rPr lang="en-US" sz="1900" dirty="0" smtClean="0">
                <a:solidFill>
                  <a:srgbClr val="000000"/>
                </a:solidFill>
              </a:rPr>
              <a:t>=</a:t>
            </a:r>
            <a:r>
              <a:rPr lang="en-US" sz="1900" dirty="0" smtClean="0">
                <a:solidFill>
                  <a:srgbClr val="83A743"/>
                </a:solidFill>
              </a:rPr>
              <a:t>“sample"</a:t>
            </a:r>
            <a:endParaRPr lang="en-US" sz="1900" dirty="0">
              <a:solidFill>
                <a:srgbClr val="83A743"/>
              </a:solidFill>
            </a:endParaRPr>
          </a:p>
          <a:p>
            <a:pPr marL="225425" indent="-225425" defTabSz="742950">
              <a:lnSpc>
                <a:spcPct val="80000"/>
              </a:lnSpc>
              <a:spcAft>
                <a:spcPct val="5000"/>
              </a:spcAft>
              <a:buSzPct val="80000"/>
            </a:pPr>
            <a:r>
              <a:rPr lang="en-US" sz="1900" dirty="0"/>
              <a:t>            			</a:t>
            </a:r>
            <a:r>
              <a:rPr lang="en-US" sz="1900" dirty="0">
                <a:solidFill>
                  <a:srgbClr val="000000"/>
                </a:solidFill>
              </a:rPr>
              <a:t>restorable=</a:t>
            </a:r>
            <a:r>
              <a:rPr lang="en-US" sz="1900" dirty="0">
                <a:solidFill>
                  <a:srgbClr val="83A743"/>
                </a:solidFill>
              </a:rPr>
              <a:t>"true"</a:t>
            </a:r>
            <a:r>
              <a:rPr lang="en-US" sz="1900" dirty="0">
                <a:solidFill>
                  <a:srgbClr val="000000"/>
                </a:solidFill>
              </a:rPr>
              <a:t>&gt;</a:t>
            </a:r>
          </a:p>
          <a:p>
            <a:pPr marL="225425" indent="-225425" defTabSz="742950">
              <a:lnSpc>
                <a:spcPct val="80000"/>
              </a:lnSpc>
              <a:spcAft>
                <a:spcPct val="5000"/>
              </a:spcAft>
              <a:buSzPct val="80000"/>
            </a:pPr>
            <a:r>
              <a:rPr lang="en-US" sz="1900" dirty="0"/>
              <a:t>      		</a:t>
            </a:r>
            <a:r>
              <a:rPr lang="en-US" sz="1900" dirty="0">
                <a:solidFill>
                  <a:srgbClr val="000000"/>
                </a:solidFill>
              </a:rPr>
              <a:t>	&lt;/view&gt;</a:t>
            </a:r>
          </a:p>
          <a:p>
            <a:pPr marL="225425" indent="-225425" defTabSz="742950">
              <a:lnSpc>
                <a:spcPct val="80000"/>
              </a:lnSpc>
              <a:spcAft>
                <a:spcPct val="5000"/>
              </a:spcAft>
              <a:buSzPct val="80000"/>
            </a:pPr>
            <a:r>
              <a:rPr lang="en-US" sz="1900" dirty="0">
                <a:solidFill>
                  <a:srgbClr val="000000"/>
                </a:solidFill>
              </a:rPr>
              <a:t>	   	   	&lt;/extension&gt;</a:t>
            </a:r>
          </a:p>
          <a:p>
            <a:pPr marL="225425" indent="-225425" defTabSz="742950">
              <a:lnSpc>
                <a:spcPct val="80000"/>
              </a:lnSpc>
              <a:spcAft>
                <a:spcPct val="5000"/>
              </a:spcAft>
              <a:buSzPct val="80000"/>
            </a:pPr>
            <a:r>
              <a:rPr lang="en-US" sz="1900" dirty="0">
                <a:solidFill>
                  <a:srgbClr val="000000"/>
                </a:solidFill>
              </a:rPr>
              <a:t>		&lt;/plugin&gt;</a:t>
            </a:r>
          </a:p>
          <a:p>
            <a:pPr marL="225425" indent="-225425" defTabSz="742950" eaLnBrk="1" hangingPunct="1">
              <a:lnSpc>
                <a:spcPct val="80000"/>
              </a:lnSpc>
              <a:spcAft>
                <a:spcPct val="5000"/>
              </a:spcAft>
              <a:buSzPct val="80000"/>
            </a:pPr>
            <a:endParaRPr lang="en-US" sz="1900" dirty="0"/>
          </a:p>
          <a:p>
            <a:pPr marL="225425" indent="-225425" defTabSz="742950" eaLnBrk="1" hangingPunct="1">
              <a:lnSpc>
                <a:spcPct val="80000"/>
              </a:lnSpc>
              <a:spcAft>
                <a:spcPct val="5000"/>
              </a:spcAft>
              <a:buSzPct val="80000"/>
            </a:pPr>
            <a:endParaRPr lang="en-US" sz="1900" dirty="0"/>
          </a:p>
        </p:txBody>
      </p:sp>
    </p:spTree>
    <p:extLst>
      <p:ext uri="{BB962C8B-B14F-4D97-AF65-F5344CB8AC3E}">
        <p14:creationId xmlns:p14="http://schemas.microsoft.com/office/powerpoint/2010/main" val="1531239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ppt_w*0.7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views</a:t>
            </a:r>
            <a:endParaRPr lang="en-US" dirty="0"/>
          </a:p>
        </p:txBody>
      </p:sp>
      <p:sp>
        <p:nvSpPr>
          <p:cNvPr id="5" name="Text Placeholder 4"/>
          <p:cNvSpPr>
            <a:spLocks noGrp="1"/>
          </p:cNvSpPr>
          <p:nvPr>
            <p:ph type="body" sz="quarter" idx="10"/>
          </p:nvPr>
        </p:nvSpPr>
        <p:spPr>
          <a:xfrm>
            <a:off x="229702" y="1344168"/>
            <a:ext cx="8578850" cy="4965192"/>
          </a:xfrm>
        </p:spPr>
        <p:txBody>
          <a:bodyPr>
            <a:noAutofit/>
          </a:bodyPr>
          <a:lstStyle/>
          <a:p>
            <a:pPr marL="50800" indent="0" defTabSz="742950">
              <a:spcAft>
                <a:spcPct val="5000"/>
              </a:spcAft>
              <a:buSzPct val="80000"/>
              <a:buNone/>
            </a:pPr>
            <a:r>
              <a:rPr lang="en-US" sz="1800" dirty="0" smtClean="0">
                <a:solidFill>
                  <a:srgbClr val="000000"/>
                </a:solidFill>
              </a:rPr>
              <a:t>(extension point: </a:t>
            </a:r>
            <a:r>
              <a:rPr lang="en-US" sz="1800" dirty="0" err="1" smtClean="0">
                <a:solidFill>
                  <a:schemeClr val="tx2"/>
                </a:solidFill>
              </a:rPr>
              <a:t>org.eclipse.ui.views</a:t>
            </a:r>
            <a:r>
              <a:rPr lang="en-US" sz="1800" dirty="0" smtClean="0">
                <a:solidFill>
                  <a:srgbClr val="000000"/>
                </a:solidFill>
              </a:rPr>
              <a:t>)</a:t>
            </a:r>
          </a:p>
          <a:p>
            <a:pPr marL="279400" defTabSz="742950">
              <a:spcAft>
                <a:spcPct val="5000"/>
              </a:spcAft>
              <a:buSzPct val="80000"/>
            </a:pPr>
            <a:r>
              <a:rPr lang="en-US" sz="1800" dirty="0" smtClean="0"/>
              <a:t>Typically </a:t>
            </a:r>
            <a:r>
              <a:rPr lang="en-US" sz="1800" dirty="0"/>
              <a:t>used to navigate a hierarchy of information, open an editor or display </a:t>
            </a:r>
            <a:r>
              <a:rPr lang="en-US" sz="1800" dirty="0" smtClean="0"/>
              <a:t>properties </a:t>
            </a:r>
            <a:r>
              <a:rPr lang="en-US" sz="1800" dirty="0"/>
              <a:t>for the active </a:t>
            </a:r>
            <a:r>
              <a:rPr lang="en-US" sz="1800" dirty="0" smtClean="0"/>
              <a:t>editor</a:t>
            </a:r>
          </a:p>
          <a:p>
            <a:pPr marL="279400" defTabSz="742950">
              <a:spcAft>
                <a:spcPct val="5000"/>
              </a:spcAft>
              <a:buSzPct val="80000"/>
            </a:pPr>
            <a:endParaRPr lang="en-US" sz="1800" dirty="0" smtClean="0"/>
          </a:p>
          <a:p>
            <a:pPr marL="279400" defTabSz="742950">
              <a:spcAft>
                <a:spcPct val="5000"/>
              </a:spcAft>
              <a:buSzPct val="80000"/>
            </a:pPr>
            <a:r>
              <a:rPr lang="en-US" sz="1800" dirty="0" smtClean="0"/>
              <a:t>Can </a:t>
            </a:r>
            <a:r>
              <a:rPr lang="en-US" sz="1800" dirty="0"/>
              <a:t>be grouped into </a:t>
            </a:r>
            <a:r>
              <a:rPr lang="en-US" sz="1800" dirty="0" smtClean="0"/>
              <a:t>categories</a:t>
            </a:r>
            <a:endParaRPr lang="en-US" sz="1800" dirty="0"/>
          </a:p>
          <a:p>
            <a:pPr marL="279400" defTabSz="742950">
              <a:spcAft>
                <a:spcPct val="5000"/>
              </a:spcAft>
              <a:buSzPct val="80000"/>
            </a:pPr>
            <a:endParaRPr lang="en-US" sz="1800" dirty="0" smtClean="0"/>
          </a:p>
          <a:p>
            <a:pPr marL="279400" defTabSz="742950">
              <a:spcAft>
                <a:spcPct val="5000"/>
              </a:spcAft>
              <a:buSzPct val="80000"/>
            </a:pPr>
            <a:r>
              <a:rPr lang="en-US" sz="1800" dirty="0" smtClean="0"/>
              <a:t>Can </a:t>
            </a:r>
            <a:r>
              <a:rPr lang="en-US" sz="1800" dirty="0"/>
              <a:t>be arranged by a </a:t>
            </a:r>
            <a:r>
              <a:rPr lang="en-US" sz="1800" dirty="0" smtClean="0"/>
              <a:t>perspective</a:t>
            </a:r>
          </a:p>
          <a:p>
            <a:pPr marL="279400" defTabSz="742950">
              <a:spcAft>
                <a:spcPct val="5000"/>
              </a:spcAft>
              <a:buSzPct val="80000"/>
            </a:pPr>
            <a:endParaRPr lang="en-US" sz="1800" dirty="0" smtClean="0"/>
          </a:p>
          <a:p>
            <a:pPr marL="279400" defTabSz="742950">
              <a:spcAft>
                <a:spcPct val="5000"/>
              </a:spcAft>
              <a:buSzPct val="80000"/>
            </a:pPr>
            <a:r>
              <a:rPr lang="en-US" sz="1800" dirty="0" smtClean="0"/>
              <a:t>View </a:t>
            </a:r>
            <a:r>
              <a:rPr lang="en-US" sz="1800" dirty="0"/>
              <a:t>classes must implement the </a:t>
            </a:r>
            <a:r>
              <a:rPr lang="en-US" sz="1800" dirty="0" err="1"/>
              <a:t>IViewPart</a:t>
            </a:r>
            <a:r>
              <a:rPr lang="en-US" sz="1800" dirty="0"/>
              <a:t> interface</a:t>
            </a:r>
          </a:p>
        </p:txBody>
      </p:sp>
    </p:spTree>
    <p:extLst>
      <p:ext uri="{BB962C8B-B14F-4D97-AF65-F5344CB8AC3E}">
        <p14:creationId xmlns:p14="http://schemas.microsoft.com/office/powerpoint/2010/main" val="349469416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2215"/>
            <a:ext cx="9020175" cy="838200"/>
          </a:xfrm>
        </p:spPr>
        <p:txBody>
          <a:bodyPr/>
          <a:lstStyle/>
          <a:p>
            <a:pPr algn="ctr"/>
            <a:r>
              <a:rPr lang="en-US" dirty="0" smtClean="0"/>
              <a:t>Plugin development – actions &amp; commands</a:t>
            </a:r>
            <a:endParaRPr lang="en-US" dirty="0"/>
          </a:p>
        </p:txBody>
      </p:sp>
      <p:sp>
        <p:nvSpPr>
          <p:cNvPr id="5" name="Text Placeholder 4"/>
          <p:cNvSpPr>
            <a:spLocks noGrp="1"/>
          </p:cNvSpPr>
          <p:nvPr>
            <p:ph type="body" sz="quarter" idx="10"/>
          </p:nvPr>
        </p:nvSpPr>
        <p:spPr/>
        <p:txBody>
          <a:bodyPr>
            <a:noAutofit/>
          </a:bodyPr>
          <a:lstStyle/>
          <a:p>
            <a:pPr marL="279400">
              <a:lnSpc>
                <a:spcPct val="90000"/>
              </a:lnSpc>
            </a:pPr>
            <a:endParaRPr lang="en-US" sz="2900" dirty="0" smtClean="0"/>
          </a:p>
          <a:p>
            <a:pPr marL="279400">
              <a:lnSpc>
                <a:spcPct val="90000"/>
              </a:lnSpc>
            </a:pPr>
            <a:r>
              <a:rPr lang="en-US" sz="1800" dirty="0" smtClean="0"/>
              <a:t>Used </a:t>
            </a:r>
            <a:r>
              <a:rPr lang="en-US" sz="1800" dirty="0"/>
              <a:t>to supply functionality for toolbar buttons, context menu items and top-level menu </a:t>
            </a:r>
            <a:r>
              <a:rPr lang="en-US" sz="1800" dirty="0" smtClean="0"/>
              <a:t>items</a:t>
            </a:r>
          </a:p>
          <a:p>
            <a:pPr marL="279400">
              <a:lnSpc>
                <a:spcPct val="90000"/>
              </a:lnSpc>
            </a:pPr>
            <a:endParaRPr lang="en-US" sz="1800" dirty="0" smtClean="0"/>
          </a:p>
          <a:p>
            <a:pPr marL="279400">
              <a:lnSpc>
                <a:spcPct val="90000"/>
              </a:lnSpc>
            </a:pPr>
            <a:r>
              <a:rPr lang="en-US" sz="1800" dirty="0" smtClean="0"/>
              <a:t>Commands </a:t>
            </a:r>
            <a:r>
              <a:rPr lang="en-US" sz="1800" dirty="0"/>
              <a:t>separate presentation from implementation, while actions </a:t>
            </a:r>
            <a:r>
              <a:rPr lang="en-US" sz="1800" dirty="0" smtClean="0"/>
              <a:t>don’t</a:t>
            </a:r>
          </a:p>
          <a:p>
            <a:pPr marL="279400">
              <a:lnSpc>
                <a:spcPct val="90000"/>
              </a:lnSpc>
            </a:pPr>
            <a:endParaRPr lang="en-US" sz="1800" dirty="0"/>
          </a:p>
          <a:p>
            <a:pPr marL="279400">
              <a:lnSpc>
                <a:spcPct val="90000"/>
              </a:lnSpc>
            </a:pPr>
            <a:r>
              <a:rPr lang="en-US" sz="1800" dirty="0" smtClean="0"/>
              <a:t>Can </a:t>
            </a:r>
            <a:r>
              <a:rPr lang="en-US" sz="1800" dirty="0"/>
              <a:t>be enabled/disabled for a perspective or by a custom </a:t>
            </a:r>
            <a:r>
              <a:rPr lang="en-US" sz="1800" dirty="0" smtClean="0"/>
              <a:t>condition</a:t>
            </a:r>
          </a:p>
          <a:p>
            <a:pPr marL="279400">
              <a:lnSpc>
                <a:spcPct val="90000"/>
              </a:lnSpc>
            </a:pPr>
            <a:endParaRPr lang="en-US" sz="1800" dirty="0" smtClean="0"/>
          </a:p>
          <a:p>
            <a:pPr marL="279400">
              <a:lnSpc>
                <a:spcPct val="90000"/>
              </a:lnSpc>
            </a:pPr>
            <a:r>
              <a:rPr lang="en-US" sz="1800" dirty="0" smtClean="0"/>
              <a:t>Action </a:t>
            </a:r>
            <a:r>
              <a:rPr lang="en-US" sz="1800" dirty="0"/>
              <a:t>classes must implement the </a:t>
            </a:r>
            <a:r>
              <a:rPr lang="en-US" sz="1800" dirty="0" err="1"/>
              <a:t>IActionDelegate</a:t>
            </a:r>
            <a:r>
              <a:rPr lang="en-US" sz="1800" dirty="0"/>
              <a:t> interface, while command classes must implement the </a:t>
            </a:r>
            <a:r>
              <a:rPr lang="en-US" sz="1800" dirty="0" err="1"/>
              <a:t>IHandler</a:t>
            </a:r>
            <a:r>
              <a:rPr lang="en-US" sz="1800" dirty="0"/>
              <a:t> interface</a:t>
            </a:r>
          </a:p>
          <a:p>
            <a:pPr marL="0" lvl="0" indent="0">
              <a:buNone/>
            </a:pPr>
            <a:endParaRPr lang="en-US" sz="1800" dirty="0"/>
          </a:p>
          <a:p>
            <a:pPr>
              <a:buNone/>
            </a:pPr>
            <a:endParaRPr lang="en-US" sz="1400" dirty="0" smtClean="0"/>
          </a:p>
        </p:txBody>
      </p:sp>
    </p:spTree>
    <p:extLst>
      <p:ext uri="{BB962C8B-B14F-4D97-AF65-F5344CB8AC3E}">
        <p14:creationId xmlns:p14="http://schemas.microsoft.com/office/powerpoint/2010/main" val="46246031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editors (1)</a:t>
            </a:r>
            <a:endParaRPr lang="en-US" dirty="0"/>
          </a:p>
        </p:txBody>
      </p:sp>
      <p:sp>
        <p:nvSpPr>
          <p:cNvPr id="5" name="Text Placeholder 4"/>
          <p:cNvSpPr>
            <a:spLocks noGrp="1"/>
          </p:cNvSpPr>
          <p:nvPr>
            <p:ph type="body" sz="quarter" idx="10"/>
          </p:nvPr>
        </p:nvSpPr>
        <p:spPr/>
        <p:txBody>
          <a:bodyPr>
            <a:noAutofit/>
          </a:bodyPr>
          <a:lstStyle/>
          <a:p>
            <a:pPr marL="50800" indent="0">
              <a:buNone/>
            </a:pPr>
            <a:r>
              <a:rPr lang="en-US" sz="1800" dirty="0" smtClean="0"/>
              <a:t> (extension point: </a:t>
            </a:r>
            <a:r>
              <a:rPr lang="en-US" sz="1800" dirty="0" err="1" smtClean="0">
                <a:solidFill>
                  <a:schemeClr val="tx2"/>
                </a:solidFill>
              </a:rPr>
              <a:t>org.eclipse.ui.editors</a:t>
            </a:r>
            <a:r>
              <a:rPr lang="en-US" sz="1800" dirty="0" smtClean="0"/>
              <a:t>)</a:t>
            </a:r>
            <a:endParaRPr lang="en-US" sz="2500" dirty="0" smtClean="0"/>
          </a:p>
          <a:p>
            <a:pPr marL="393700" indent="-342900"/>
            <a:r>
              <a:rPr lang="en-US" sz="1800" dirty="0" smtClean="0"/>
              <a:t>Primary </a:t>
            </a:r>
            <a:r>
              <a:rPr lang="en-US" sz="1800" dirty="0"/>
              <a:t>mechanism to modify </a:t>
            </a:r>
            <a:r>
              <a:rPr lang="en-US" sz="1800" dirty="0" smtClean="0"/>
              <a:t>resources – text editors, multipage editors and others </a:t>
            </a:r>
          </a:p>
          <a:p>
            <a:pPr marL="393700" indent="-342900"/>
            <a:r>
              <a:rPr lang="en-US" sz="1800" dirty="0" smtClean="0"/>
              <a:t>Have </a:t>
            </a:r>
            <a:r>
              <a:rPr lang="en-US" sz="1800" dirty="0"/>
              <a:t>an open-modify-save-close </a:t>
            </a:r>
            <a:r>
              <a:rPr lang="en-US" sz="1800" dirty="0" smtClean="0"/>
              <a:t>lifecycle</a:t>
            </a:r>
          </a:p>
          <a:p>
            <a:pPr marL="393700" indent="-342900"/>
            <a:r>
              <a:rPr lang="en-US" sz="1800" dirty="0" smtClean="0"/>
              <a:t>Can be stacked</a:t>
            </a:r>
          </a:p>
          <a:p>
            <a:pPr marL="393700" indent="-342900"/>
            <a:r>
              <a:rPr lang="en-US" sz="1800" dirty="0" smtClean="0"/>
              <a:t>Editors can be:</a:t>
            </a:r>
            <a:endParaRPr lang="en-US" sz="1400" dirty="0"/>
          </a:p>
          <a:p>
            <a:pPr marL="571500" lvl="1" indent="-342900">
              <a:buFont typeface="Wingdings" pitchFamily="2" charset="2"/>
              <a:buChar char="ü"/>
            </a:pPr>
            <a:r>
              <a:rPr lang="en-US" sz="1400" dirty="0" smtClean="0"/>
              <a:t>Text editors.</a:t>
            </a:r>
          </a:p>
          <a:p>
            <a:pPr marL="571500" lvl="1" indent="-342900">
              <a:buFont typeface="Wingdings" pitchFamily="2" charset="2"/>
              <a:buChar char="ü"/>
            </a:pPr>
            <a:r>
              <a:rPr lang="en-US" sz="1400" dirty="0" smtClean="0"/>
              <a:t>Form-based </a:t>
            </a:r>
            <a:r>
              <a:rPr lang="en-US" sz="1400" dirty="0"/>
              <a:t>editors can layout controls in a fashion similar to a dialog or wizard</a:t>
            </a:r>
            <a:r>
              <a:rPr lang="en-US" sz="1400" dirty="0" smtClean="0"/>
              <a:t>.  </a:t>
            </a:r>
            <a:endParaRPr lang="en-US" sz="1400" dirty="0"/>
          </a:p>
          <a:p>
            <a:pPr marL="571500" lvl="1" indent="-342900">
              <a:buFont typeface="Wingdings" pitchFamily="2" charset="2"/>
              <a:buChar char="ü"/>
            </a:pPr>
            <a:r>
              <a:rPr lang="en-US" sz="1400" dirty="0" smtClean="0"/>
              <a:t>Graphics </a:t>
            </a:r>
            <a:r>
              <a:rPr lang="en-US" sz="1400" dirty="0"/>
              <a:t>intensive editors can be written using SWT level code. </a:t>
            </a:r>
            <a:endParaRPr lang="en-US" sz="1400" dirty="0" smtClean="0"/>
          </a:p>
          <a:p>
            <a:pPr marL="571500" lvl="1" indent="-342900">
              <a:buFont typeface="Wingdings" pitchFamily="2" charset="2"/>
              <a:buChar char="ü"/>
            </a:pPr>
            <a:r>
              <a:rPr lang="en-US" sz="1400" dirty="0" smtClean="0"/>
              <a:t>List-oriented </a:t>
            </a:r>
            <a:r>
              <a:rPr lang="en-US" sz="1400" dirty="0"/>
              <a:t>editors can use </a:t>
            </a:r>
            <a:r>
              <a:rPr lang="en-US" sz="1400" dirty="0" err="1"/>
              <a:t>JFace</a:t>
            </a:r>
            <a:r>
              <a:rPr lang="en-US" sz="1400" dirty="0"/>
              <a:t> list, tree, and table viewers to manipulate their data.</a:t>
            </a:r>
          </a:p>
        </p:txBody>
      </p:sp>
    </p:spTree>
    <p:extLst>
      <p:ext uri="{BB962C8B-B14F-4D97-AF65-F5344CB8AC3E}">
        <p14:creationId xmlns:p14="http://schemas.microsoft.com/office/powerpoint/2010/main" val="46246031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editors (2)</a:t>
            </a:r>
            <a:endParaRPr lang="en-US" dirty="0"/>
          </a:p>
        </p:txBody>
      </p:sp>
      <p:sp>
        <p:nvSpPr>
          <p:cNvPr id="5" name="Text Placeholder 4"/>
          <p:cNvSpPr>
            <a:spLocks noGrp="1"/>
          </p:cNvSpPr>
          <p:nvPr>
            <p:ph type="body" sz="quarter" idx="10"/>
          </p:nvPr>
        </p:nvSpPr>
        <p:spPr/>
        <p:txBody>
          <a:bodyPr>
            <a:noAutofit/>
          </a:bodyPr>
          <a:lstStyle/>
          <a:p>
            <a:pPr marL="378000" indent="-342000"/>
            <a:r>
              <a:rPr lang="en-US" sz="1800" dirty="0" smtClean="0"/>
              <a:t>Editor </a:t>
            </a:r>
            <a:r>
              <a:rPr lang="en-US" sz="1800" dirty="0"/>
              <a:t>classes must implement the </a:t>
            </a:r>
            <a:r>
              <a:rPr lang="en-US" sz="1800" dirty="0" err="1"/>
              <a:t>IEditorPart</a:t>
            </a:r>
            <a:r>
              <a:rPr lang="en-US" sz="1800" dirty="0"/>
              <a:t> interface or extend </a:t>
            </a:r>
            <a:r>
              <a:rPr lang="en-US" sz="1800" dirty="0" err="1" smtClean="0"/>
              <a:t>EditorPart</a:t>
            </a:r>
            <a:endParaRPr lang="en-US" sz="1800" dirty="0" smtClean="0"/>
          </a:p>
          <a:p>
            <a:pPr marL="378000" indent="-342000"/>
            <a:r>
              <a:rPr lang="en-US" sz="1800" dirty="0" smtClean="0"/>
              <a:t>Editor input is manipulated by means of the </a:t>
            </a:r>
            <a:r>
              <a:rPr lang="en-US" sz="1800" dirty="0" err="1" smtClean="0"/>
              <a:t>IEditorInput</a:t>
            </a:r>
            <a:r>
              <a:rPr lang="en-US" sz="1800" dirty="0" smtClean="0"/>
              <a:t> interface</a:t>
            </a:r>
          </a:p>
          <a:p>
            <a:pPr marL="378000" indent="-342000"/>
            <a:r>
              <a:rPr lang="en-US" sz="1800" dirty="0"/>
              <a:t>The text editor framework provides a model-independent editor that supports the following features:</a:t>
            </a:r>
          </a:p>
          <a:p>
            <a:pPr marL="555800" lvl="1" indent="-342000">
              <a:buFont typeface="Wingdings" pitchFamily="2" charset="2"/>
              <a:buChar char="ü"/>
            </a:pPr>
            <a:r>
              <a:rPr lang="en-US" sz="1400" dirty="0"/>
              <a:t>presentation and user modification of text</a:t>
            </a:r>
          </a:p>
          <a:p>
            <a:pPr marL="555800" lvl="1" indent="-342000">
              <a:buFont typeface="Wingdings" pitchFamily="2" charset="2"/>
              <a:buChar char="ü"/>
            </a:pPr>
            <a:r>
              <a:rPr lang="en-US" sz="1400" dirty="0"/>
              <a:t>standard text editing operations such as cut/copy/paste, find/replace</a:t>
            </a:r>
          </a:p>
          <a:p>
            <a:pPr marL="555800" lvl="1" indent="-342000">
              <a:buFont typeface="Wingdings" pitchFamily="2" charset="2"/>
              <a:buChar char="ü"/>
            </a:pPr>
            <a:r>
              <a:rPr lang="en-US" sz="1400" dirty="0"/>
              <a:t>support for context and </a:t>
            </a:r>
            <a:r>
              <a:rPr lang="en-US" sz="1400" dirty="0" err="1"/>
              <a:t>pulldown</a:t>
            </a:r>
            <a:r>
              <a:rPr lang="en-US" sz="1400" dirty="0"/>
              <a:t> menus</a:t>
            </a:r>
          </a:p>
          <a:p>
            <a:pPr marL="555800" lvl="1" indent="-342000">
              <a:buFont typeface="Wingdings" pitchFamily="2" charset="2"/>
              <a:buChar char="ü"/>
            </a:pPr>
            <a:r>
              <a:rPr lang="en-US" sz="1400" dirty="0"/>
              <a:t>visual presentation of text annotations in rulers or as </a:t>
            </a:r>
            <a:r>
              <a:rPr lang="en-US" sz="1400" dirty="0" err="1"/>
              <a:t>squigglies</a:t>
            </a:r>
            <a:r>
              <a:rPr lang="en-US" sz="1400" dirty="0"/>
              <a:t> in the text</a:t>
            </a:r>
          </a:p>
          <a:p>
            <a:pPr marL="555800" lvl="1" indent="-342000">
              <a:buFont typeface="Wingdings" pitchFamily="2" charset="2"/>
              <a:buChar char="ü"/>
            </a:pPr>
            <a:r>
              <a:rPr lang="en-US" sz="1400" dirty="0"/>
              <a:t>automatic update of annotations as the user edits text</a:t>
            </a:r>
          </a:p>
          <a:p>
            <a:pPr marL="555800" lvl="1" indent="-342000">
              <a:buFont typeface="Wingdings" pitchFamily="2" charset="2"/>
              <a:buChar char="ü"/>
            </a:pPr>
            <a:r>
              <a:rPr lang="en-US" sz="1400" dirty="0"/>
              <a:t>presentation of additional information such as line numbers</a:t>
            </a:r>
          </a:p>
          <a:p>
            <a:pPr marL="555800" lvl="1" indent="-342000">
              <a:buFont typeface="Wingdings" pitchFamily="2" charset="2"/>
              <a:buChar char="ü"/>
            </a:pPr>
            <a:r>
              <a:rPr lang="en-US" sz="1400" dirty="0"/>
              <a:t>syntax highlighting</a:t>
            </a:r>
          </a:p>
          <a:p>
            <a:pPr marL="555800" lvl="1" indent="-342000">
              <a:buFont typeface="Wingdings" pitchFamily="2" charset="2"/>
              <a:buChar char="ü"/>
            </a:pPr>
            <a:r>
              <a:rPr lang="en-US" sz="1400" dirty="0"/>
              <a:t>content assist</a:t>
            </a:r>
          </a:p>
          <a:p>
            <a:pPr marL="555800" lvl="1" indent="-342000">
              <a:buFont typeface="Wingdings" pitchFamily="2" charset="2"/>
              <a:buChar char="ü"/>
            </a:pPr>
            <a:r>
              <a:rPr lang="en-US" sz="1400" dirty="0"/>
              <a:t>text outlining pages that show the hierarchical structure of the text</a:t>
            </a:r>
          </a:p>
          <a:p>
            <a:pPr marL="555800" lvl="1" indent="-342000">
              <a:buFont typeface="Wingdings" pitchFamily="2" charset="2"/>
              <a:buChar char="ü"/>
            </a:pPr>
            <a:r>
              <a:rPr lang="en-US" sz="1400" dirty="0"/>
              <a:t>context sensitive behavior</a:t>
            </a:r>
          </a:p>
          <a:p>
            <a:pPr marL="555800" lvl="1" indent="-342000">
              <a:buFont typeface="Wingdings" pitchFamily="2" charset="2"/>
              <a:buChar char="ü"/>
            </a:pPr>
            <a:r>
              <a:rPr lang="en-US" sz="1400" dirty="0"/>
              <a:t>hover support over rulers and text</a:t>
            </a:r>
          </a:p>
          <a:p>
            <a:pPr marL="555800" lvl="1" indent="-342000">
              <a:buFont typeface="Wingdings" pitchFamily="2" charset="2"/>
              <a:buChar char="ü"/>
            </a:pPr>
            <a:r>
              <a:rPr lang="en-US" sz="1400" dirty="0"/>
              <a:t>key binding contexts</a:t>
            </a:r>
          </a:p>
          <a:p>
            <a:pPr marL="555800" lvl="1" indent="-342000">
              <a:buFont typeface="Wingdings" pitchFamily="2" charset="2"/>
              <a:buChar char="ü"/>
            </a:pPr>
            <a:r>
              <a:rPr lang="en-US" sz="1400" dirty="0"/>
              <a:t>preference handling</a:t>
            </a:r>
          </a:p>
        </p:txBody>
      </p:sp>
    </p:spTree>
    <p:extLst>
      <p:ext uri="{BB962C8B-B14F-4D97-AF65-F5344CB8AC3E}">
        <p14:creationId xmlns:p14="http://schemas.microsoft.com/office/powerpoint/2010/main" val="221786227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editors (3)</a:t>
            </a:r>
            <a:endParaRPr lang="en-US" dirty="0"/>
          </a:p>
        </p:txBody>
      </p:sp>
      <p:sp>
        <p:nvSpPr>
          <p:cNvPr id="5" name="Text Placeholder 4"/>
          <p:cNvSpPr>
            <a:spLocks noGrp="1"/>
          </p:cNvSpPr>
          <p:nvPr>
            <p:ph type="body" sz="quarter" idx="10"/>
          </p:nvPr>
        </p:nvSpPr>
        <p:spPr/>
        <p:txBody>
          <a:bodyPr>
            <a:noAutofit/>
          </a:bodyPr>
          <a:lstStyle/>
          <a:p>
            <a:pPr marL="50800" indent="0">
              <a:buNone/>
            </a:pPr>
            <a:r>
              <a:rPr lang="en-US" sz="1800" dirty="0" smtClean="0"/>
              <a:t> </a:t>
            </a:r>
            <a:endParaRPr lang="en-US" sz="2500" dirty="0" smtClean="0"/>
          </a:p>
          <a:p>
            <a:r>
              <a:rPr lang="en-US" sz="1800" dirty="0" smtClean="0"/>
              <a:t>A custom text editor can be created by </a:t>
            </a:r>
            <a:r>
              <a:rPr lang="en-US" sz="1800" dirty="0"/>
              <a:t>extending </a:t>
            </a:r>
            <a:r>
              <a:rPr lang="en-US" sz="1800" dirty="0" err="1"/>
              <a:t>AbstractTextEditor</a:t>
            </a:r>
            <a:r>
              <a:rPr lang="en-US" sz="1800" dirty="0"/>
              <a:t> or </a:t>
            </a:r>
            <a:r>
              <a:rPr lang="en-US" sz="1800" dirty="0" err="1" smtClean="0"/>
              <a:t>TextEditor</a:t>
            </a:r>
            <a:endParaRPr lang="en-US" sz="1800" dirty="0"/>
          </a:p>
          <a:p>
            <a:r>
              <a:rPr lang="en-US" sz="1800" dirty="0"/>
              <a:t>For source code style editors, a </a:t>
            </a:r>
            <a:r>
              <a:rPr lang="en-US" sz="1800" dirty="0" err="1"/>
              <a:t>SourceViewer</a:t>
            </a:r>
            <a:r>
              <a:rPr lang="en-US" sz="1800" dirty="0"/>
              <a:t> is </a:t>
            </a:r>
            <a:r>
              <a:rPr lang="en-US" sz="1800" dirty="0" smtClean="0"/>
              <a:t>provided. It can be customized by extending </a:t>
            </a:r>
            <a:r>
              <a:rPr lang="en-US" sz="1800" dirty="0" err="1" smtClean="0"/>
              <a:t>SourceViewerConfiguration</a:t>
            </a:r>
            <a:r>
              <a:rPr lang="en-US" sz="1800" dirty="0" smtClean="0"/>
              <a:t>.</a:t>
            </a:r>
          </a:p>
          <a:p>
            <a:r>
              <a:rPr lang="en-US" sz="1800" dirty="0" smtClean="0"/>
              <a:t>Operations on text resources</a:t>
            </a:r>
            <a:r>
              <a:rPr lang="en-US" sz="2400" dirty="0" smtClean="0"/>
              <a:t>:</a:t>
            </a:r>
            <a:endParaRPr lang="en-US" sz="2400" dirty="0"/>
          </a:p>
          <a:p>
            <a:pPr marL="692150" lvl="1" indent="-285750">
              <a:buFont typeface="Wingdings" pitchFamily="2" charset="2"/>
              <a:buChar char="ü"/>
            </a:pPr>
            <a:r>
              <a:rPr lang="en-US" sz="1600" dirty="0" smtClean="0"/>
              <a:t>Partitioning &amp; Syntax highlighting</a:t>
            </a:r>
          </a:p>
          <a:p>
            <a:pPr marL="857250" lvl="2" indent="-285750">
              <a:buFont typeface="Wingdings" pitchFamily="2" charset="2"/>
              <a:buChar char="ü"/>
            </a:pPr>
            <a:r>
              <a:rPr lang="en-US" sz="1400" dirty="0" smtClean="0"/>
              <a:t>Scanner</a:t>
            </a:r>
            <a:endParaRPr lang="en-US" sz="1400" dirty="0"/>
          </a:p>
          <a:p>
            <a:pPr marL="857250" lvl="2" indent="-285750">
              <a:buFont typeface="Wingdings" pitchFamily="2" charset="2"/>
              <a:buChar char="ü"/>
            </a:pPr>
            <a:r>
              <a:rPr lang="en-US" sz="1400" dirty="0" smtClean="0"/>
              <a:t>Rules</a:t>
            </a:r>
            <a:endParaRPr lang="en-US" sz="1400" dirty="0"/>
          </a:p>
          <a:p>
            <a:pPr marL="973137" lvl="3" indent="-285750">
              <a:buFont typeface="Courier New" pitchFamily="49" charset="0"/>
              <a:buChar char="o"/>
            </a:pPr>
            <a:r>
              <a:rPr lang="en-US" dirty="0" err="1" smtClean="0"/>
              <a:t>IPredicateRule</a:t>
            </a:r>
            <a:endParaRPr lang="en-US" dirty="0"/>
          </a:p>
          <a:p>
            <a:pPr marL="973137" lvl="3" indent="-285750">
              <a:buFont typeface="Courier New" pitchFamily="49" charset="0"/>
              <a:buChar char="o"/>
            </a:pPr>
            <a:r>
              <a:rPr lang="en-US" dirty="0" err="1" smtClean="0"/>
              <a:t>IRule</a:t>
            </a:r>
            <a:endParaRPr lang="en-US" dirty="0"/>
          </a:p>
          <a:p>
            <a:pPr marL="857250" lvl="2" indent="-285750">
              <a:buFont typeface="Wingdings" pitchFamily="2" charset="2"/>
              <a:buChar char="ü"/>
            </a:pPr>
            <a:r>
              <a:rPr lang="en-US" sz="1400" dirty="0" smtClean="0"/>
              <a:t>Detectors</a:t>
            </a:r>
            <a:endParaRPr lang="en-US" sz="1400" dirty="0"/>
          </a:p>
          <a:p>
            <a:pPr marL="692150" lvl="1" indent="-285750">
              <a:buFont typeface="Wingdings" pitchFamily="2" charset="2"/>
              <a:buChar char="ü"/>
            </a:pPr>
            <a:r>
              <a:rPr lang="en-US" sz="1600" dirty="0" smtClean="0"/>
              <a:t>Formatting</a:t>
            </a:r>
            <a:endParaRPr lang="en-US" sz="1600" dirty="0"/>
          </a:p>
          <a:p>
            <a:pPr marL="692150" lvl="1" indent="-285750">
              <a:buFont typeface="Wingdings" pitchFamily="2" charset="2"/>
              <a:buChar char="ü"/>
            </a:pPr>
            <a:r>
              <a:rPr lang="en-US" sz="1600" dirty="0" smtClean="0"/>
              <a:t>Completion</a:t>
            </a:r>
            <a:endParaRPr lang="en-US" sz="1600" dirty="0"/>
          </a:p>
          <a:p>
            <a:endParaRPr lang="en-US" sz="1800" dirty="0"/>
          </a:p>
        </p:txBody>
      </p:sp>
    </p:spTree>
    <p:extLst>
      <p:ext uri="{BB962C8B-B14F-4D97-AF65-F5344CB8AC3E}">
        <p14:creationId xmlns:p14="http://schemas.microsoft.com/office/powerpoint/2010/main" val="20158402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History and evolution of the platform (1)</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smtClean="0"/>
          </a:p>
          <a:p>
            <a:pPr lvl="0"/>
            <a:r>
              <a:rPr lang="en-US" sz="1800" dirty="0" smtClean="0"/>
              <a:t>1998 – OTI (Object Technology International – a subsidiary of IBM purchased in 1996,</a:t>
            </a:r>
            <a:r>
              <a:rPr lang="en-US" sz="1800" dirty="0"/>
              <a:t> </a:t>
            </a:r>
            <a:r>
              <a:rPr lang="en-US" sz="1800" dirty="0" smtClean="0"/>
              <a:t>now known as IBM </a:t>
            </a:r>
            <a:r>
              <a:rPr lang="en-US" sz="1800" dirty="0"/>
              <a:t>Ottawa Lab</a:t>
            </a:r>
            <a:r>
              <a:rPr lang="en-US" sz="1800" dirty="0" smtClean="0"/>
              <a:t>) starts developing what is now known as Eclipse IDE</a:t>
            </a:r>
          </a:p>
          <a:p>
            <a:pPr lvl="0"/>
            <a:r>
              <a:rPr lang="en-US" sz="1800" dirty="0" smtClean="0"/>
              <a:t>2001 – Eclipse IDE was outsourced in order to increase adoption and acceleration. The Eclipse consortium and eclipse.org were established (along with 8 other organizations)</a:t>
            </a:r>
          </a:p>
          <a:p>
            <a:pPr lvl="0"/>
            <a:r>
              <a:rPr lang="en-US" sz="1800" dirty="0" smtClean="0"/>
              <a:t>2001 – Eclipse 1.0</a:t>
            </a:r>
          </a:p>
          <a:p>
            <a:pPr lvl="0"/>
            <a:r>
              <a:rPr lang="en-US" sz="1800" dirty="0" smtClean="0"/>
              <a:t>2002 – Eclipse 2.0</a:t>
            </a:r>
          </a:p>
          <a:p>
            <a:pPr lvl="0"/>
            <a:r>
              <a:rPr lang="en-US" sz="1800" dirty="0" smtClean="0"/>
              <a:t>2003 – Eclipse 2.1</a:t>
            </a:r>
          </a:p>
          <a:p>
            <a:pPr lvl="0"/>
            <a:r>
              <a:rPr lang="en-US" sz="1800" dirty="0" smtClean="0"/>
              <a:t>2004 – Eclipse Software </a:t>
            </a:r>
            <a:r>
              <a:rPr lang="en-US" sz="1800" dirty="0"/>
              <a:t>F</a:t>
            </a:r>
            <a:r>
              <a:rPr lang="en-US" sz="1800" dirty="0" smtClean="0"/>
              <a:t>oundation was created – on the 21</a:t>
            </a:r>
            <a:r>
              <a:rPr lang="en-US" sz="1800" baseline="30000" dirty="0" smtClean="0"/>
              <a:t>st</a:t>
            </a:r>
            <a:r>
              <a:rPr lang="en-US" sz="1800" dirty="0" smtClean="0"/>
              <a:t> of June Eclipse 3.0 was shipped (codebase originated from </a:t>
            </a:r>
            <a:r>
              <a:rPr lang="en-US" sz="1800" dirty="0" err="1" smtClean="0"/>
              <a:t>VisualAge</a:t>
            </a:r>
            <a:r>
              <a:rPr lang="en-US" sz="1800" dirty="0" smtClean="0"/>
              <a:t>) with a runtime architecture following the </a:t>
            </a:r>
            <a:r>
              <a:rPr lang="en-US" sz="1800" dirty="0" err="1" smtClean="0"/>
              <a:t>OSGi</a:t>
            </a:r>
            <a:r>
              <a:rPr lang="en-US" sz="1800" dirty="0" smtClean="0"/>
              <a:t> Service Platform specification</a:t>
            </a:r>
          </a:p>
          <a:p>
            <a:pPr lvl="0"/>
            <a:endParaRPr lang="en-US" sz="1800" dirty="0" smtClean="0"/>
          </a:p>
          <a:p>
            <a:pPr lvl="0"/>
            <a:endParaRPr lang="en-US" sz="1800" dirty="0"/>
          </a:p>
        </p:txBody>
      </p:sp>
    </p:spTree>
    <p:extLst>
      <p:ext uri="{BB962C8B-B14F-4D97-AF65-F5344CB8AC3E}">
        <p14:creationId xmlns:p14="http://schemas.microsoft.com/office/powerpoint/2010/main" val="263722705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editors </a:t>
            </a:r>
            <a:r>
              <a:rPr lang="en-US" dirty="0" smtClean="0"/>
              <a:t>(5)</a:t>
            </a:r>
            <a:endParaRPr lang="en-US" dirty="0"/>
          </a:p>
        </p:txBody>
      </p:sp>
      <p:sp>
        <p:nvSpPr>
          <p:cNvPr id="5" name="Text Placeholder 4"/>
          <p:cNvSpPr>
            <a:spLocks noGrp="1"/>
          </p:cNvSpPr>
          <p:nvPr>
            <p:ph type="body" sz="quarter" idx="10"/>
          </p:nvPr>
        </p:nvSpPr>
        <p:spPr/>
        <p:txBody>
          <a:bodyPr>
            <a:noAutofit/>
          </a:bodyPr>
          <a:lstStyle/>
          <a:p>
            <a:pPr marL="50800" indent="0">
              <a:buNone/>
            </a:pPr>
            <a:r>
              <a:rPr lang="en-US" sz="1800" dirty="0" smtClean="0"/>
              <a:t> </a:t>
            </a:r>
            <a:endParaRPr lang="en-US" sz="2500" dirty="0" smtClean="0"/>
          </a:p>
          <a:p>
            <a:endParaRPr lang="en-US" sz="1800" dirty="0"/>
          </a:p>
        </p:txBody>
      </p:sp>
      <p:sp>
        <p:nvSpPr>
          <p:cNvPr id="6" name="Объект 2"/>
          <p:cNvSpPr txBox="1">
            <a:spLocks/>
          </p:cNvSpPr>
          <p:nvPr/>
        </p:nvSpPr>
        <p:spPr>
          <a:xfrm>
            <a:off x="457200" y="1600200"/>
            <a:ext cx="8229600" cy="4525963"/>
          </a:xfrm>
          <a:prstGeom prst="rect">
            <a:avLst/>
          </a:prstGeom>
        </p:spPr>
        <p:txBody>
          <a:bodyPr>
            <a:normAutofit/>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Working with text resources – document structure:</a:t>
            </a:r>
          </a:p>
          <a:p>
            <a:pPr marL="692150" lvl="1" indent="-285750">
              <a:buFontTx/>
              <a:buChar char="-"/>
            </a:pPr>
            <a:r>
              <a:rPr lang="en-US" dirty="0" smtClean="0"/>
              <a:t>Partitioning</a:t>
            </a:r>
          </a:p>
          <a:p>
            <a:pPr marL="855662" lvl="2" indent="-285750">
              <a:buClr>
                <a:schemeClr val="accent5"/>
              </a:buClr>
              <a:buFont typeface="Courier New" pitchFamily="49" charset="0"/>
              <a:buChar char="o"/>
            </a:pPr>
            <a:r>
              <a:rPr lang="en-US" sz="1800" dirty="0" err="1" smtClean="0"/>
              <a:t>IPredicateRule</a:t>
            </a:r>
            <a:endParaRPr lang="en-US" sz="1800" dirty="0" smtClean="0"/>
          </a:p>
          <a:p>
            <a:pPr marL="457200" lvl="1"/>
            <a:endParaRPr lang="en-US" sz="1600" b="1" u="sng"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941" y="3019425"/>
            <a:ext cx="4654118" cy="30114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486763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editors </a:t>
            </a:r>
            <a:r>
              <a:rPr lang="en-US" dirty="0" smtClean="0"/>
              <a:t>(6)</a:t>
            </a:r>
            <a:endParaRPr lang="en-US" dirty="0"/>
          </a:p>
        </p:txBody>
      </p:sp>
      <p:sp>
        <p:nvSpPr>
          <p:cNvPr id="5" name="Text Placeholder 4"/>
          <p:cNvSpPr>
            <a:spLocks noGrp="1"/>
          </p:cNvSpPr>
          <p:nvPr>
            <p:ph type="body" sz="quarter" idx="10"/>
          </p:nvPr>
        </p:nvSpPr>
        <p:spPr/>
        <p:txBody>
          <a:bodyPr>
            <a:noAutofit/>
          </a:bodyPr>
          <a:lstStyle/>
          <a:p>
            <a:pPr marL="50800" indent="0">
              <a:buNone/>
            </a:pPr>
            <a:r>
              <a:rPr lang="en-US" sz="1800" dirty="0" smtClean="0"/>
              <a:t> </a:t>
            </a:r>
            <a:endParaRPr lang="en-US" sz="2500" dirty="0" smtClean="0"/>
          </a:p>
          <a:p>
            <a:endParaRPr lang="en-US" sz="1800" dirty="0"/>
          </a:p>
        </p:txBody>
      </p:sp>
      <p:sp>
        <p:nvSpPr>
          <p:cNvPr id="8" name="Объект 2"/>
          <p:cNvSpPr txBox="1">
            <a:spLocks/>
          </p:cNvSpPr>
          <p:nvPr/>
        </p:nvSpPr>
        <p:spPr>
          <a:xfrm>
            <a:off x="457200" y="1270415"/>
            <a:ext cx="8229600" cy="4525963"/>
          </a:xfrm>
          <a:prstGeom prst="rect">
            <a:avLst/>
          </a:prstGeom>
        </p:spPr>
        <p:txBody>
          <a:bodyPr>
            <a:normAutofit/>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Working with text resources - highlighting:</a:t>
            </a:r>
          </a:p>
          <a:p>
            <a:pPr marL="692150" lvl="1" indent="-285750">
              <a:buFont typeface="Wingdings" pitchFamily="2" charset="2"/>
              <a:buChar char="ü"/>
            </a:pPr>
            <a:r>
              <a:rPr lang="en-US" dirty="0"/>
              <a:t>Damage, repair, and reconciling (</a:t>
            </a:r>
            <a:r>
              <a:rPr lang="en-US" dirty="0" err="1" smtClean="0"/>
              <a:t>IPresentationDamager</a:t>
            </a:r>
            <a:r>
              <a:rPr lang="en-US" dirty="0"/>
              <a:t>, </a:t>
            </a:r>
            <a:r>
              <a:rPr lang="en-US" dirty="0" err="1" smtClean="0"/>
              <a:t>IPresentationRepairer</a:t>
            </a:r>
            <a:r>
              <a:rPr lang="en-US" dirty="0"/>
              <a:t>, </a:t>
            </a:r>
            <a:r>
              <a:rPr lang="en-US" dirty="0" err="1"/>
              <a:t>IPresentationReconciler</a:t>
            </a:r>
            <a:r>
              <a:rPr lang="en-US" dirty="0"/>
              <a:t>)</a:t>
            </a:r>
            <a:endParaRPr lang="en-US" dirty="0" smtClean="0"/>
          </a:p>
          <a:p>
            <a:pPr lvl="1"/>
            <a:endParaRPr lang="en-US" dirty="0"/>
          </a:p>
          <a:p>
            <a:pPr marL="692150" lvl="1" indent="-285750">
              <a:buFont typeface="Wingdings" pitchFamily="2" charset="2"/>
              <a:buChar char="ü"/>
            </a:pPr>
            <a:r>
              <a:rPr lang="en-US" dirty="0" smtClean="0"/>
              <a:t>Scanner</a:t>
            </a:r>
          </a:p>
          <a:p>
            <a:pPr marL="692150" lvl="1" indent="-285750">
              <a:buFont typeface="Wingdings" pitchFamily="2" charset="2"/>
              <a:buChar char="ü"/>
            </a:pPr>
            <a:r>
              <a:rPr lang="en-US" dirty="0"/>
              <a:t>Detectors</a:t>
            </a:r>
          </a:p>
          <a:p>
            <a:pPr marL="692150" lvl="1" indent="-285750">
              <a:buFont typeface="Wingdings" pitchFamily="2" charset="2"/>
              <a:buChar char="ü"/>
            </a:pPr>
            <a:r>
              <a:rPr lang="en-US" dirty="0" smtClean="0"/>
              <a:t>Rules</a:t>
            </a:r>
            <a:endParaRPr lang="en-US" dirty="0"/>
          </a:p>
          <a:p>
            <a:pPr marL="857250" lvl="2" indent="-285750">
              <a:buFont typeface="Courier New" pitchFamily="49" charset="0"/>
              <a:buChar char="o"/>
            </a:pPr>
            <a:r>
              <a:rPr lang="en-US" sz="1600" dirty="0" err="1" smtClean="0"/>
              <a:t>IRule</a:t>
            </a:r>
            <a:endParaRPr lang="en-US" sz="1600" dirty="0" smtClean="0"/>
          </a:p>
          <a:p>
            <a:pPr marL="457200" lvl="1"/>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526" y="3008734"/>
            <a:ext cx="4514850" cy="25812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589653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editors </a:t>
            </a:r>
            <a:r>
              <a:rPr lang="en-US" dirty="0" smtClean="0"/>
              <a:t>(4)</a:t>
            </a:r>
            <a:endParaRPr lang="en-US" dirty="0"/>
          </a:p>
        </p:txBody>
      </p:sp>
      <p:sp>
        <p:nvSpPr>
          <p:cNvPr id="9" name="Объект 2"/>
          <p:cNvSpPr txBox="1">
            <a:spLocks/>
          </p:cNvSpPr>
          <p:nvPr/>
        </p:nvSpPr>
        <p:spPr>
          <a:xfrm>
            <a:off x="457200" y="1600200"/>
            <a:ext cx="8229600" cy="4525963"/>
          </a:xfrm>
          <a:prstGeom prst="rect">
            <a:avLst/>
          </a:prstGeom>
        </p:spPr>
        <p:txBody>
          <a:bodyPr>
            <a:normAutofit/>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sz="2000" dirty="0"/>
          </a:p>
        </p:txBody>
      </p:sp>
      <p:sp>
        <p:nvSpPr>
          <p:cNvPr id="7" name="Объект 2"/>
          <p:cNvSpPr txBox="1">
            <a:spLocks/>
          </p:cNvSpPr>
          <p:nvPr/>
        </p:nvSpPr>
        <p:spPr>
          <a:xfrm>
            <a:off x="457200" y="1600200"/>
            <a:ext cx="8229600" cy="4525963"/>
          </a:xfrm>
          <a:prstGeom prst="rect">
            <a:avLst/>
          </a:prstGeom>
        </p:spPr>
        <p:txBody>
          <a:bodyPr>
            <a:normAutofit/>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Working with text resources – content assist:</a:t>
            </a:r>
          </a:p>
          <a:p>
            <a:pPr marL="692150" lvl="1" indent="-285750">
              <a:buFont typeface="Wingdings" pitchFamily="2" charset="2"/>
              <a:buChar char="ü"/>
            </a:pPr>
            <a:r>
              <a:rPr lang="en-US" dirty="0" err="1" smtClean="0"/>
              <a:t>IContentAssistant</a:t>
            </a:r>
            <a:endParaRPr lang="en-US" dirty="0"/>
          </a:p>
          <a:p>
            <a:pPr marL="692150" lvl="1" indent="-285750">
              <a:buFont typeface="Wingdings" pitchFamily="2" charset="2"/>
              <a:buChar char="ü"/>
            </a:pPr>
            <a:r>
              <a:rPr lang="en-US" dirty="0" err="1" smtClean="0"/>
              <a:t>IContentAssistProcessor</a:t>
            </a:r>
            <a:endParaRPr lang="en-US" dirty="0" smtClean="0"/>
          </a:p>
          <a:p>
            <a:pPr marL="457200" lvl="1"/>
            <a:endParaRPr lang="en-US" sz="20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057" y="2886075"/>
            <a:ext cx="4788692" cy="3803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01506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editors </a:t>
            </a:r>
            <a:r>
              <a:rPr lang="en-US" dirty="0" smtClean="0"/>
              <a:t>(7)</a:t>
            </a:r>
            <a:endParaRPr lang="en-US" dirty="0"/>
          </a:p>
        </p:txBody>
      </p:sp>
      <p:sp>
        <p:nvSpPr>
          <p:cNvPr id="5" name="Text Placeholder 4"/>
          <p:cNvSpPr>
            <a:spLocks noGrp="1"/>
          </p:cNvSpPr>
          <p:nvPr>
            <p:ph type="body" sz="quarter" idx="10"/>
          </p:nvPr>
        </p:nvSpPr>
        <p:spPr/>
        <p:txBody>
          <a:bodyPr>
            <a:noAutofit/>
          </a:bodyPr>
          <a:lstStyle/>
          <a:p>
            <a:pPr marL="50800" indent="0">
              <a:buNone/>
            </a:pPr>
            <a:r>
              <a:rPr lang="en-US" sz="1800" dirty="0" smtClean="0"/>
              <a:t> </a:t>
            </a:r>
            <a:endParaRPr lang="en-US" sz="2500" dirty="0" smtClean="0"/>
          </a:p>
          <a:p>
            <a:endParaRPr lang="en-US" sz="1800" dirty="0"/>
          </a:p>
        </p:txBody>
      </p:sp>
      <p:sp>
        <p:nvSpPr>
          <p:cNvPr id="9" name="Объект 2"/>
          <p:cNvSpPr txBox="1">
            <a:spLocks/>
          </p:cNvSpPr>
          <p:nvPr/>
        </p:nvSpPr>
        <p:spPr>
          <a:xfrm>
            <a:off x="457200" y="1600200"/>
            <a:ext cx="8229600" cy="4525963"/>
          </a:xfrm>
          <a:prstGeom prst="rect">
            <a:avLst/>
          </a:prstGeom>
        </p:spPr>
        <p:txBody>
          <a:bodyPr>
            <a:normAutofit/>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Working with text resources – document readability:</a:t>
            </a:r>
          </a:p>
          <a:p>
            <a:pPr marL="749300" lvl="1" indent="-342900">
              <a:buFont typeface="Wingdings" pitchFamily="2" charset="2"/>
              <a:buChar char="ü"/>
            </a:pPr>
            <a:r>
              <a:rPr lang="en-US" sz="2000" dirty="0" err="1" smtClean="0"/>
              <a:t>IFormattingStrategy</a:t>
            </a:r>
            <a:endParaRPr lang="en-US" sz="2000" dirty="0" smtClean="0"/>
          </a:p>
          <a:p>
            <a:pPr lvl="1"/>
            <a:endParaRPr lang="en-US" sz="2000" dirty="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911" y="2579762"/>
            <a:ext cx="6552456" cy="3793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366346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the AST</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smtClean="0"/>
          </a:p>
          <a:p>
            <a:endParaRPr lang="en-US" sz="1800" dirty="0" smtClean="0"/>
          </a:p>
        </p:txBody>
      </p:sp>
      <p:pic>
        <p:nvPicPr>
          <p:cNvPr id="16386" name="Picture 2" descr="D:\stuff\seminars\Eclipse_plugin_development_seminar_FMI\ast_work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563" y="1344168"/>
            <a:ext cx="5143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6363" y="4194810"/>
            <a:ext cx="37719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591846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editors </a:t>
            </a:r>
            <a:r>
              <a:rPr lang="en-US" dirty="0" smtClean="0"/>
              <a:t>(8)</a:t>
            </a:r>
            <a:endParaRPr lang="en-US" dirty="0"/>
          </a:p>
        </p:txBody>
      </p:sp>
      <p:sp>
        <p:nvSpPr>
          <p:cNvPr id="5" name="Text Placeholder 4"/>
          <p:cNvSpPr>
            <a:spLocks noGrp="1"/>
          </p:cNvSpPr>
          <p:nvPr>
            <p:ph type="body" sz="quarter" idx="10"/>
          </p:nvPr>
        </p:nvSpPr>
        <p:spPr/>
        <p:txBody>
          <a:bodyPr>
            <a:noAutofit/>
          </a:bodyPr>
          <a:lstStyle/>
          <a:p>
            <a:pPr marL="50800" indent="0">
              <a:buNone/>
            </a:pPr>
            <a:r>
              <a:rPr lang="en-US" sz="1800" dirty="0" smtClean="0"/>
              <a:t> </a:t>
            </a:r>
            <a:endParaRPr lang="en-US" sz="2500" dirty="0" smtClean="0"/>
          </a:p>
          <a:p>
            <a:endParaRPr lang="en-US" sz="1800" dirty="0" smtClean="0"/>
          </a:p>
          <a:p>
            <a:endParaRPr lang="en-US" sz="1800" dirty="0"/>
          </a:p>
          <a:p>
            <a:endParaRPr lang="en-US" sz="1800" dirty="0" smtClean="0"/>
          </a:p>
          <a:p>
            <a:pPr marL="447675">
              <a:buFont typeface="Wingdings" pitchFamily="2" charset="2"/>
              <a:buChar char="ü"/>
            </a:pPr>
            <a:endParaRPr lang="en-US" sz="1800" dirty="0" smtClean="0"/>
          </a:p>
          <a:p>
            <a:pPr marL="447675">
              <a:buFont typeface="Wingdings" pitchFamily="2" charset="2"/>
              <a:buChar char="ü"/>
            </a:pPr>
            <a:r>
              <a:rPr lang="en-US" sz="1800" dirty="0" smtClean="0"/>
              <a:t>Vertical ruler</a:t>
            </a:r>
          </a:p>
          <a:p>
            <a:pPr marL="447675">
              <a:buFont typeface="Wingdings" pitchFamily="2" charset="2"/>
              <a:buChar char="ü"/>
            </a:pPr>
            <a:endParaRPr lang="en-US" sz="1800" dirty="0" smtClean="0"/>
          </a:p>
          <a:p>
            <a:pPr marL="447675">
              <a:buFont typeface="Wingdings" pitchFamily="2" charset="2"/>
              <a:buChar char="ü"/>
            </a:pPr>
            <a:r>
              <a:rPr lang="en-US" sz="1800" dirty="0" smtClean="0"/>
              <a:t>Overview ruler</a:t>
            </a:r>
          </a:p>
          <a:p>
            <a:pPr marL="447675">
              <a:buFont typeface="Wingdings" pitchFamily="2" charset="2"/>
              <a:buChar char="ü"/>
            </a:pPr>
            <a:endParaRPr lang="en-US" sz="1800" dirty="0"/>
          </a:p>
          <a:p>
            <a:pPr marL="447675">
              <a:buFont typeface="Wingdings" pitchFamily="2" charset="2"/>
              <a:buChar char="ü"/>
            </a:pPr>
            <a:r>
              <a:rPr lang="en-US" sz="1800" dirty="0"/>
              <a:t>Text annotations</a:t>
            </a:r>
          </a:p>
        </p:txBody>
      </p:sp>
      <p:sp>
        <p:nvSpPr>
          <p:cNvPr id="6" name="Объект 2"/>
          <p:cNvSpPr txBox="1">
            <a:spLocks/>
          </p:cNvSpPr>
          <p:nvPr/>
        </p:nvSpPr>
        <p:spPr>
          <a:xfrm>
            <a:off x="457200" y="1600200"/>
            <a:ext cx="8229600" cy="4525963"/>
          </a:xfrm>
          <a:prstGeom prst="rect">
            <a:avLst/>
          </a:prstGeom>
        </p:spPr>
        <p:txBody>
          <a:bodyPr>
            <a:normAutofit/>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Working with text resources </a:t>
            </a:r>
            <a:r>
              <a:rPr lang="en-US" sz="1800" dirty="0"/>
              <a:t>– Annotations and rulers</a:t>
            </a:r>
            <a:r>
              <a:rPr lang="en-US" sz="1800" dirty="0" smtClean="0"/>
              <a:t>:</a:t>
            </a:r>
          </a:p>
          <a:p>
            <a:endParaRPr lang="en-US" sz="1600" b="1" u="sng" dirty="0"/>
          </a:p>
          <a:p>
            <a:endParaRPr lang="en-US" sz="1800" dirty="0" smtClean="0"/>
          </a:p>
        </p:txBody>
      </p:sp>
      <p:sp>
        <p:nvSpPr>
          <p:cNvPr id="8" name="TextBox 7"/>
          <p:cNvSpPr txBox="1"/>
          <p:nvPr/>
        </p:nvSpPr>
        <p:spPr>
          <a:xfrm>
            <a:off x="1419224" y="1957912"/>
            <a:ext cx="6296025" cy="1200329"/>
          </a:xfrm>
          <a:prstGeom prst="rect">
            <a:avLst/>
          </a:prstGeom>
          <a:noFill/>
        </p:spPr>
        <p:txBody>
          <a:bodyPr wrap="square" rtlCol="0">
            <a:spAutoFit/>
          </a:bodyPr>
          <a:lstStyle/>
          <a:p>
            <a:r>
              <a:rPr lang="en-US" sz="1200" dirty="0"/>
              <a:t>&lt;extension</a:t>
            </a:r>
          </a:p>
          <a:p>
            <a:r>
              <a:rPr lang="en-US" sz="1200" dirty="0"/>
              <a:t>	point="</a:t>
            </a:r>
            <a:r>
              <a:rPr lang="en-US" sz="1200" dirty="0" err="1"/>
              <a:t>org.eclipse.core.filebuffers.annotationModelCreation</a:t>
            </a:r>
            <a:r>
              <a:rPr lang="en-US" sz="1200" dirty="0"/>
              <a:t>"&gt;</a:t>
            </a:r>
          </a:p>
          <a:p>
            <a:r>
              <a:rPr lang="en-US" sz="1200" dirty="0"/>
              <a:t>	&lt;</a:t>
            </a:r>
            <a:r>
              <a:rPr lang="en-US" sz="1200" dirty="0" smtClean="0"/>
              <a:t>factory extensions="*"</a:t>
            </a:r>
            <a:r>
              <a:rPr lang="en-US" sz="1200" dirty="0"/>
              <a:t>		class="org.eclipse.ui.texteditor.ResourceMarkerAnnotationModelFactory"&gt;</a:t>
            </a:r>
          </a:p>
          <a:p>
            <a:r>
              <a:rPr lang="en-US" sz="1200" dirty="0"/>
              <a:t>	&lt;/factory&gt;</a:t>
            </a:r>
          </a:p>
          <a:p>
            <a:r>
              <a:rPr lang="en-US" sz="1200" dirty="0"/>
              <a:t>&lt;/extension&gt;</a:t>
            </a:r>
            <a:endParaRPr lang="ru-RU"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844" y="3158241"/>
            <a:ext cx="2949339" cy="94853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843" y="4286995"/>
            <a:ext cx="1474670" cy="96174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7793" y="5342614"/>
            <a:ext cx="1709738" cy="106199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736591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editors </a:t>
            </a:r>
            <a:r>
              <a:rPr lang="en-US" dirty="0" smtClean="0"/>
              <a:t>(</a:t>
            </a:r>
            <a:r>
              <a:rPr lang="en-US" dirty="0"/>
              <a:t>9</a:t>
            </a:r>
            <a:r>
              <a:rPr lang="en-US" dirty="0" smtClean="0"/>
              <a:t>)</a:t>
            </a:r>
            <a:endParaRPr lang="en-US" dirty="0"/>
          </a:p>
        </p:txBody>
      </p:sp>
      <p:sp>
        <p:nvSpPr>
          <p:cNvPr id="5" name="Text Placeholder 4"/>
          <p:cNvSpPr>
            <a:spLocks noGrp="1"/>
          </p:cNvSpPr>
          <p:nvPr>
            <p:ph type="body" sz="quarter" idx="10"/>
          </p:nvPr>
        </p:nvSpPr>
        <p:spPr/>
        <p:txBody>
          <a:bodyPr>
            <a:noAutofit/>
          </a:bodyPr>
          <a:lstStyle/>
          <a:p>
            <a:pPr marL="50800" indent="0">
              <a:buNone/>
            </a:pPr>
            <a:r>
              <a:rPr lang="en-US" sz="1800" dirty="0" smtClean="0"/>
              <a:t> </a:t>
            </a:r>
            <a:endParaRPr lang="en-US" sz="2500" dirty="0" smtClean="0"/>
          </a:p>
          <a:p>
            <a:pPr marL="447675">
              <a:buFont typeface="Wingdings" pitchFamily="2" charset="2"/>
              <a:buChar char="ü"/>
            </a:pPr>
            <a:endParaRPr lang="en-US" sz="1800" dirty="0" smtClean="0"/>
          </a:p>
          <a:p>
            <a:pPr marL="714375">
              <a:buFont typeface="Wingdings" pitchFamily="2" charset="2"/>
              <a:buChar char="ü"/>
            </a:pPr>
            <a:r>
              <a:rPr lang="en-US" sz="1800" dirty="0"/>
              <a:t>Text </a:t>
            </a:r>
            <a:r>
              <a:rPr lang="en-US" sz="1800" dirty="0" smtClean="0"/>
              <a:t>hover</a:t>
            </a:r>
          </a:p>
          <a:p>
            <a:pPr marL="714375">
              <a:buFont typeface="Wingdings" pitchFamily="2" charset="2"/>
              <a:buChar char="ü"/>
            </a:pPr>
            <a:endParaRPr lang="en-US" sz="1800" dirty="0"/>
          </a:p>
          <a:p>
            <a:pPr marL="714375">
              <a:buFont typeface="Wingdings" pitchFamily="2" charset="2"/>
              <a:buChar char="ü"/>
            </a:pPr>
            <a:endParaRPr lang="en-US" sz="1800" dirty="0" smtClean="0"/>
          </a:p>
          <a:p>
            <a:pPr marL="714375">
              <a:buFont typeface="Wingdings" pitchFamily="2" charset="2"/>
              <a:buChar char="ü"/>
            </a:pPr>
            <a:endParaRPr lang="en-US" sz="1800" dirty="0"/>
          </a:p>
          <a:p>
            <a:pPr marL="714375">
              <a:buFont typeface="Wingdings" pitchFamily="2" charset="2"/>
              <a:buChar char="ü"/>
            </a:pPr>
            <a:r>
              <a:rPr lang="en-US" sz="1800" dirty="0"/>
              <a:t>Ruler hover</a:t>
            </a:r>
            <a:endParaRPr lang="en-US" sz="1800" dirty="0" smtClean="0"/>
          </a:p>
        </p:txBody>
      </p:sp>
      <p:sp>
        <p:nvSpPr>
          <p:cNvPr id="6" name="Объект 2"/>
          <p:cNvSpPr txBox="1">
            <a:spLocks/>
          </p:cNvSpPr>
          <p:nvPr/>
        </p:nvSpPr>
        <p:spPr>
          <a:xfrm>
            <a:off x="457200" y="1600200"/>
            <a:ext cx="8229600" cy="4525963"/>
          </a:xfrm>
          <a:prstGeom prst="rect">
            <a:avLst/>
          </a:prstGeom>
        </p:spPr>
        <p:txBody>
          <a:bodyPr>
            <a:normAutofit/>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Working with text resources </a:t>
            </a:r>
            <a:r>
              <a:rPr lang="en-US" sz="1800" dirty="0"/>
              <a:t>– </a:t>
            </a:r>
            <a:r>
              <a:rPr lang="en-US" sz="1800" dirty="0" smtClean="0"/>
              <a:t>Hover information:</a:t>
            </a:r>
            <a:endParaRPr lang="en-US" sz="1600" b="1" u="sng" dirty="0"/>
          </a:p>
          <a:p>
            <a:endParaRPr lang="en-US" sz="18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49" y="2711816"/>
            <a:ext cx="5133975" cy="125058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549" y="4729163"/>
            <a:ext cx="3733800" cy="8286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680617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a:t>
            </a:r>
            <a:br>
              <a:rPr lang="en-US" dirty="0" smtClean="0"/>
            </a:br>
            <a:r>
              <a:rPr lang="en-US" dirty="0" smtClean="0"/>
              <a:t>launching &amp; console view</a:t>
            </a:r>
            <a:endParaRPr lang="en-US" dirty="0"/>
          </a:p>
        </p:txBody>
      </p:sp>
      <p:sp>
        <p:nvSpPr>
          <p:cNvPr id="5" name="Text Placeholder 4"/>
          <p:cNvSpPr>
            <a:spLocks noGrp="1"/>
          </p:cNvSpPr>
          <p:nvPr>
            <p:ph type="body" sz="quarter" idx="10"/>
          </p:nvPr>
        </p:nvSpPr>
        <p:spPr/>
        <p:txBody>
          <a:bodyPr>
            <a:noAutofit/>
          </a:bodyPr>
          <a:lstStyle/>
          <a:p>
            <a:pPr marL="50800" indent="0">
              <a:buNone/>
            </a:pPr>
            <a:r>
              <a:rPr lang="en-US" sz="1800" dirty="0" smtClean="0"/>
              <a:t> </a:t>
            </a:r>
            <a:endParaRPr lang="en-US" sz="2500" dirty="0" smtClean="0"/>
          </a:p>
          <a:p>
            <a:endParaRPr lang="en-US" sz="1600" dirty="0"/>
          </a:p>
          <a:p>
            <a:endParaRPr lang="en-US" sz="1800" dirty="0"/>
          </a:p>
        </p:txBody>
      </p:sp>
      <p:sp>
        <p:nvSpPr>
          <p:cNvPr id="6" name="Объект 2"/>
          <p:cNvSpPr txBox="1">
            <a:spLocks/>
          </p:cNvSpPr>
          <p:nvPr/>
        </p:nvSpPr>
        <p:spPr>
          <a:xfrm>
            <a:off x="107504" y="1600200"/>
            <a:ext cx="8579296" cy="4525963"/>
          </a:xfrm>
          <a:prstGeom prst="rect">
            <a:avLst/>
          </a:prstGeom>
        </p:spPr>
        <p:txBody>
          <a:bodyPr>
            <a:normAutofit/>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IDE sugar</a:t>
            </a:r>
          </a:p>
          <a:p>
            <a:pPr lvl="1"/>
            <a:r>
              <a:rPr lang="en-US" dirty="0" smtClean="0"/>
              <a:t>- Launch functionality</a:t>
            </a:r>
          </a:p>
          <a:p>
            <a:pPr lvl="1"/>
            <a:r>
              <a:rPr lang="en-US" dirty="0" smtClean="0"/>
              <a:t>- Delegate</a:t>
            </a:r>
          </a:p>
          <a:p>
            <a:pPr lvl="1"/>
            <a:r>
              <a:rPr lang="en-US" dirty="0" smtClean="0"/>
              <a:t>- Shortcut</a:t>
            </a:r>
          </a:p>
          <a:p>
            <a:pPr lvl="1"/>
            <a:r>
              <a:rPr lang="en-US" dirty="0" smtClean="0"/>
              <a:t>- </a:t>
            </a:r>
            <a:r>
              <a:rPr lang="en-US" dirty="0" err="1" smtClean="0"/>
              <a:t>LaunchConfiguration</a:t>
            </a:r>
            <a:endParaRPr lang="en-US" dirty="0" smtClean="0"/>
          </a:p>
          <a:p>
            <a:r>
              <a:rPr lang="en-US" sz="1800" dirty="0" smtClean="0"/>
              <a:t>Console</a:t>
            </a:r>
          </a:p>
          <a:p>
            <a:pPr lvl="1"/>
            <a:r>
              <a:rPr lang="en-US" dirty="0" smtClean="0"/>
              <a:t>- Work with </a:t>
            </a:r>
            <a:r>
              <a:rPr lang="en-US" dirty="0" err="1" smtClean="0"/>
              <a:t>MessageConsole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5" y="1344168"/>
            <a:ext cx="4909053" cy="3902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27163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perspectives</a:t>
            </a:r>
            <a:endParaRPr lang="en-US" dirty="0"/>
          </a:p>
        </p:txBody>
      </p:sp>
      <p:sp>
        <p:nvSpPr>
          <p:cNvPr id="5" name="Text Placeholder 4"/>
          <p:cNvSpPr>
            <a:spLocks noGrp="1"/>
          </p:cNvSpPr>
          <p:nvPr>
            <p:ph type="body" sz="quarter" idx="10"/>
          </p:nvPr>
        </p:nvSpPr>
        <p:spPr/>
        <p:txBody>
          <a:bodyPr>
            <a:noAutofit/>
          </a:bodyPr>
          <a:lstStyle/>
          <a:p>
            <a:pPr marL="0" lvl="0" indent="0">
              <a:buNone/>
            </a:pPr>
            <a:r>
              <a:rPr lang="en-US" sz="1800" dirty="0" smtClean="0"/>
              <a:t>(extension point: </a:t>
            </a:r>
            <a:r>
              <a:rPr lang="en-US" sz="1800" dirty="0" err="1" smtClean="0">
                <a:solidFill>
                  <a:schemeClr val="tx2"/>
                </a:solidFill>
              </a:rPr>
              <a:t>org.eclipse.ui.perspectives</a:t>
            </a:r>
            <a:r>
              <a:rPr lang="en-US" sz="1800" dirty="0" smtClean="0"/>
              <a:t>)</a:t>
            </a:r>
          </a:p>
          <a:p>
            <a:pPr marL="0" lvl="0" indent="0">
              <a:buNone/>
            </a:pPr>
            <a:endParaRPr lang="en-US" sz="1800" dirty="0"/>
          </a:p>
          <a:p>
            <a:r>
              <a:rPr lang="en-US" sz="1800" dirty="0" smtClean="0"/>
              <a:t>Used </a:t>
            </a:r>
            <a:r>
              <a:rPr lang="en-US" sz="1800" dirty="0"/>
              <a:t>for organizing/arranging views, editors and commands in the </a:t>
            </a:r>
            <a:r>
              <a:rPr lang="en-US" sz="1800" dirty="0" smtClean="0"/>
              <a:t>workbench</a:t>
            </a:r>
          </a:p>
          <a:p>
            <a:endParaRPr lang="en-US" sz="1800" dirty="0" smtClean="0"/>
          </a:p>
          <a:p>
            <a:r>
              <a:rPr lang="en-US" sz="1800" dirty="0" smtClean="0"/>
              <a:t>Already </a:t>
            </a:r>
            <a:r>
              <a:rPr lang="en-US" sz="1800" dirty="0"/>
              <a:t>existing perspectives can be enhanced as </a:t>
            </a:r>
            <a:r>
              <a:rPr lang="en-US" sz="1800" dirty="0" smtClean="0"/>
              <a:t>well</a:t>
            </a:r>
          </a:p>
          <a:p>
            <a:endParaRPr lang="en-US" sz="1800" dirty="0" smtClean="0"/>
          </a:p>
          <a:p>
            <a:r>
              <a:rPr lang="en-US" sz="1800" dirty="0" smtClean="0"/>
              <a:t>Perspectives </a:t>
            </a:r>
            <a:r>
              <a:rPr lang="en-US" sz="1800" dirty="0"/>
              <a:t>classes must implement the </a:t>
            </a:r>
            <a:r>
              <a:rPr lang="en-US" sz="1800" dirty="0" err="1"/>
              <a:t>IPerspectiveFactory</a:t>
            </a:r>
            <a:r>
              <a:rPr lang="en-US" sz="1800" dirty="0"/>
              <a:t> interface</a:t>
            </a:r>
          </a:p>
          <a:p>
            <a:pPr marL="0" lvl="0" indent="0">
              <a:buNone/>
            </a:pPr>
            <a:endParaRPr lang="en-US" sz="1800" dirty="0" smtClean="0"/>
          </a:p>
        </p:txBody>
      </p:sp>
    </p:spTree>
    <p:extLst>
      <p:ext uri="{BB962C8B-B14F-4D97-AF65-F5344CB8AC3E}">
        <p14:creationId xmlns:p14="http://schemas.microsoft.com/office/powerpoint/2010/main" val="46246031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other extensions</a:t>
            </a:r>
            <a:endParaRPr lang="en-US" dirty="0"/>
          </a:p>
        </p:txBody>
      </p:sp>
      <p:sp>
        <p:nvSpPr>
          <p:cNvPr id="5" name="Text Placeholder 4"/>
          <p:cNvSpPr>
            <a:spLocks noGrp="1"/>
          </p:cNvSpPr>
          <p:nvPr>
            <p:ph type="body" sz="quarter" idx="10"/>
          </p:nvPr>
        </p:nvSpPr>
        <p:spPr/>
        <p:txBody>
          <a:bodyPr>
            <a:noAutofit/>
          </a:bodyPr>
          <a:lstStyle/>
          <a:p>
            <a:pPr marL="50800" indent="0">
              <a:buNone/>
            </a:pPr>
            <a:endParaRPr lang="en-US" dirty="0"/>
          </a:p>
          <a:p>
            <a:pPr marL="50800" indent="0">
              <a:buNone/>
            </a:pPr>
            <a:endParaRPr lang="en-US" sz="2900" dirty="0" smtClean="0"/>
          </a:p>
          <a:p>
            <a:pPr marL="279400"/>
            <a:r>
              <a:rPr lang="en-US" sz="1800" dirty="0" smtClean="0"/>
              <a:t>Preferences </a:t>
            </a:r>
            <a:r>
              <a:rPr lang="en-US" sz="1800" dirty="0"/>
              <a:t>(</a:t>
            </a:r>
            <a:r>
              <a:rPr lang="en-US" sz="1800" dirty="0" err="1" smtClean="0"/>
              <a:t>org.eclipse.ui.preferencePages</a:t>
            </a:r>
            <a:r>
              <a:rPr lang="en-US" sz="1800" dirty="0" smtClean="0"/>
              <a:t>)</a:t>
            </a:r>
          </a:p>
          <a:p>
            <a:pPr marL="457200" lvl="1"/>
            <a:endParaRPr lang="en-US" dirty="0"/>
          </a:p>
          <a:p>
            <a:pPr marL="279400"/>
            <a:r>
              <a:rPr lang="en-US" sz="1800" dirty="0" smtClean="0"/>
              <a:t>Properties </a:t>
            </a:r>
            <a:r>
              <a:rPr lang="en-US" sz="1800" dirty="0"/>
              <a:t>(</a:t>
            </a:r>
            <a:r>
              <a:rPr lang="en-US" sz="1800" dirty="0" err="1" smtClean="0"/>
              <a:t>org.eclipse.ui.propertyPages</a:t>
            </a:r>
            <a:r>
              <a:rPr lang="en-US" sz="1800" dirty="0" smtClean="0"/>
              <a:t>)</a:t>
            </a:r>
          </a:p>
          <a:p>
            <a:pPr marL="279400"/>
            <a:endParaRPr lang="en-US" sz="1800" dirty="0"/>
          </a:p>
          <a:p>
            <a:pPr marL="279400"/>
            <a:r>
              <a:rPr lang="en-US" sz="1800" dirty="0" smtClean="0"/>
              <a:t>Help </a:t>
            </a:r>
            <a:r>
              <a:rPr lang="en-US" sz="1800" dirty="0"/>
              <a:t>pages (</a:t>
            </a:r>
            <a:r>
              <a:rPr lang="en-US" sz="1800" dirty="0" err="1"/>
              <a:t>org.eclipse.ui.help</a:t>
            </a:r>
            <a:r>
              <a:rPr lang="en-US" sz="1800" dirty="0"/>
              <a:t>)</a:t>
            </a:r>
          </a:p>
          <a:p>
            <a:pPr>
              <a:buNone/>
            </a:pPr>
            <a:endParaRPr lang="en-US" sz="14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335" y="1800225"/>
            <a:ext cx="3639923"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246031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History and evolution of the platform </a:t>
            </a:r>
            <a:r>
              <a:rPr lang="en-US" dirty="0" smtClean="0"/>
              <a:t>(2)</a:t>
            </a:r>
            <a:endParaRPr lang="en-US" dirty="0"/>
          </a:p>
        </p:txBody>
      </p:sp>
      <p:sp>
        <p:nvSpPr>
          <p:cNvPr id="5" name="Text Placeholder 4"/>
          <p:cNvSpPr>
            <a:spLocks noGrp="1"/>
          </p:cNvSpPr>
          <p:nvPr>
            <p:ph type="body" sz="quarter" idx="10"/>
          </p:nvPr>
        </p:nvSpPr>
        <p:spPr/>
        <p:txBody>
          <a:bodyPr>
            <a:noAutofit/>
          </a:bodyPr>
          <a:lstStyle/>
          <a:p>
            <a:r>
              <a:rPr lang="en-US" sz="1800" dirty="0" smtClean="0"/>
              <a:t>2004 (21</a:t>
            </a:r>
            <a:r>
              <a:rPr lang="en-US" sz="1800" baseline="30000" dirty="0" smtClean="0"/>
              <a:t>st</a:t>
            </a:r>
            <a:r>
              <a:rPr lang="en-US" sz="1800" dirty="0" smtClean="0"/>
              <a:t> of June) – 3.0.[1]</a:t>
            </a:r>
          </a:p>
          <a:p>
            <a:r>
              <a:rPr lang="en-US" sz="1800" dirty="0" smtClean="0"/>
              <a:t>2005 (28</a:t>
            </a:r>
            <a:r>
              <a:rPr lang="en-US" sz="1800" baseline="30000" dirty="0" smtClean="0"/>
              <a:t>th</a:t>
            </a:r>
            <a:r>
              <a:rPr lang="en-US" sz="1800" dirty="0" smtClean="0"/>
              <a:t> of June) – 3.1</a:t>
            </a:r>
          </a:p>
          <a:p>
            <a:r>
              <a:rPr lang="en-US" sz="1800" dirty="0" smtClean="0"/>
              <a:t>2006 (30</a:t>
            </a:r>
            <a:r>
              <a:rPr lang="en-US" sz="1800" baseline="30000" dirty="0" smtClean="0"/>
              <a:t>th</a:t>
            </a:r>
            <a:r>
              <a:rPr lang="en-US" sz="1800" dirty="0" smtClean="0"/>
              <a:t> of June) – 3.2 (Calisto) – WTP donated from IBM</a:t>
            </a:r>
          </a:p>
          <a:p>
            <a:r>
              <a:rPr lang="en-US" sz="1800" dirty="0" smtClean="0"/>
              <a:t>2007 (29</a:t>
            </a:r>
            <a:r>
              <a:rPr lang="en-US" sz="1800" baseline="30000" dirty="0" smtClean="0"/>
              <a:t>th</a:t>
            </a:r>
            <a:r>
              <a:rPr lang="en-US" sz="1800" dirty="0" smtClean="0"/>
              <a:t> of June) – 3.3 (Europa)</a:t>
            </a:r>
          </a:p>
          <a:p>
            <a:r>
              <a:rPr lang="en-US" sz="1800" dirty="0" smtClean="0"/>
              <a:t>2008 (25</a:t>
            </a:r>
            <a:r>
              <a:rPr lang="en-US" sz="1800" baseline="30000" dirty="0" smtClean="0"/>
              <a:t>th</a:t>
            </a:r>
            <a:r>
              <a:rPr lang="en-US" sz="1800" dirty="0" smtClean="0"/>
              <a:t> of June) – 3.4 (Ganymede)</a:t>
            </a:r>
          </a:p>
          <a:p>
            <a:r>
              <a:rPr lang="en-US" sz="1800" dirty="0" smtClean="0"/>
              <a:t>2009 (24</a:t>
            </a:r>
            <a:r>
              <a:rPr lang="en-US" sz="1800" baseline="30000" dirty="0" smtClean="0"/>
              <a:t>th</a:t>
            </a:r>
            <a:r>
              <a:rPr lang="en-US" sz="1800" dirty="0" smtClean="0"/>
              <a:t> of June) – 3.5 (Galileo) </a:t>
            </a:r>
          </a:p>
          <a:p>
            <a:r>
              <a:rPr lang="en-US" sz="1800" dirty="0" smtClean="0"/>
              <a:t>2010 (23</a:t>
            </a:r>
            <a:r>
              <a:rPr lang="en-US" sz="1800" baseline="30000" dirty="0" smtClean="0"/>
              <a:t>rd</a:t>
            </a:r>
            <a:r>
              <a:rPr lang="en-US" sz="1800" dirty="0" smtClean="0"/>
              <a:t> of June) – 3.6 (Helios)</a:t>
            </a:r>
          </a:p>
          <a:p>
            <a:r>
              <a:rPr lang="en-US" sz="1800" dirty="0" smtClean="0"/>
              <a:t>2011 (22</a:t>
            </a:r>
            <a:r>
              <a:rPr lang="en-US" sz="1800" baseline="30000" dirty="0" smtClean="0"/>
              <a:t>nd</a:t>
            </a:r>
            <a:r>
              <a:rPr lang="en-US" sz="1800" dirty="0" smtClean="0"/>
              <a:t> of June) – 3.7 (Indigo)</a:t>
            </a:r>
          </a:p>
          <a:p>
            <a:r>
              <a:rPr lang="en-US" sz="1800" dirty="0" smtClean="0"/>
              <a:t>2012 (27</a:t>
            </a:r>
            <a:r>
              <a:rPr lang="en-US" sz="1800" baseline="30000" dirty="0" smtClean="0"/>
              <a:t>th</a:t>
            </a:r>
            <a:r>
              <a:rPr lang="en-US" sz="1800" dirty="0" smtClean="0"/>
              <a:t> of June) – 4.2 (Juno). Eclipse 4.2 is the result of the e4 incubation</a:t>
            </a:r>
          </a:p>
          <a:p>
            <a:endParaRPr lang="en-US" sz="1800" dirty="0" smtClean="0"/>
          </a:p>
          <a:p>
            <a:endParaRPr lang="en-US" sz="1800" dirty="0"/>
          </a:p>
          <a:p>
            <a:pPr lvl="0"/>
            <a:endParaRPr lang="en-US" sz="1800" dirty="0"/>
          </a:p>
        </p:txBody>
      </p:sp>
      <p:pic>
        <p:nvPicPr>
          <p:cNvPr id="1025" name="Picture 1" descr="D:\stuff\study\Eclipse\Eclipse presentation (Cisco)\images\subprojects-resources-291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113" y="2638425"/>
            <a:ext cx="1966912" cy="202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3184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EFS</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smtClean="0"/>
          </a:p>
          <a:p>
            <a:pPr marL="0" lvl="0" indent="0">
              <a:buNone/>
            </a:pPr>
            <a:r>
              <a:rPr lang="en-US" dirty="0" smtClean="0"/>
              <a:t>In the EFS (Eclipse file system) all resources implement the </a:t>
            </a:r>
            <a:r>
              <a:rPr lang="en-US" dirty="0" err="1" smtClean="0"/>
              <a:t>IResource</a:t>
            </a:r>
            <a:r>
              <a:rPr lang="en-US" dirty="0" smtClean="0"/>
              <a:t> interface:</a:t>
            </a:r>
          </a:p>
          <a:p>
            <a:pPr marL="0" lvl="0" indent="0">
              <a:buNone/>
            </a:pPr>
            <a:endParaRPr lang="en-US" sz="1800" dirty="0" smtClean="0"/>
          </a:p>
          <a:p>
            <a:pPr lvl="1">
              <a:buFont typeface="Wingdings" pitchFamily="2" charset="2"/>
              <a:buChar char="ü"/>
            </a:pPr>
            <a:r>
              <a:rPr lang="en-US" dirty="0" smtClean="0"/>
              <a:t> files (</a:t>
            </a:r>
            <a:r>
              <a:rPr lang="en-US" dirty="0" err="1" smtClean="0"/>
              <a:t>IFile</a:t>
            </a:r>
            <a:r>
              <a:rPr lang="en-US" dirty="0" smtClean="0"/>
              <a:t> resources)</a:t>
            </a:r>
          </a:p>
          <a:p>
            <a:pPr lvl="1">
              <a:buFont typeface="Wingdings" pitchFamily="2" charset="2"/>
              <a:buChar char="ü"/>
            </a:pPr>
            <a:endParaRPr lang="en-US" dirty="0" smtClean="0"/>
          </a:p>
          <a:p>
            <a:pPr lvl="1">
              <a:buFont typeface="Wingdings" pitchFamily="2" charset="2"/>
              <a:buChar char="ü"/>
            </a:pPr>
            <a:r>
              <a:rPr lang="en-US" dirty="0" smtClean="0"/>
              <a:t> folders (</a:t>
            </a:r>
            <a:r>
              <a:rPr lang="en-US" dirty="0" err="1" smtClean="0"/>
              <a:t>IFolder</a:t>
            </a:r>
            <a:r>
              <a:rPr lang="en-US" dirty="0" smtClean="0"/>
              <a:t> </a:t>
            </a:r>
            <a:r>
              <a:rPr lang="en-US" dirty="0"/>
              <a:t>resources</a:t>
            </a:r>
            <a:r>
              <a:rPr lang="en-US" dirty="0" smtClean="0"/>
              <a:t>)</a:t>
            </a:r>
          </a:p>
          <a:p>
            <a:pPr lvl="1">
              <a:buFont typeface="Wingdings" pitchFamily="2" charset="2"/>
              <a:buChar char="ü"/>
            </a:pPr>
            <a:endParaRPr lang="en-US" dirty="0" smtClean="0"/>
          </a:p>
          <a:p>
            <a:pPr lvl="1">
              <a:buFont typeface="Wingdings" pitchFamily="2" charset="2"/>
              <a:buChar char="ü"/>
            </a:pPr>
            <a:r>
              <a:rPr lang="en-US" dirty="0" smtClean="0"/>
              <a:t> projects </a:t>
            </a:r>
            <a:r>
              <a:rPr lang="en-US" dirty="0"/>
              <a:t>(</a:t>
            </a:r>
            <a:r>
              <a:rPr lang="en-US" dirty="0" err="1"/>
              <a:t>IProject</a:t>
            </a:r>
            <a:r>
              <a:rPr lang="en-US" dirty="0"/>
              <a:t> resources</a:t>
            </a:r>
            <a:r>
              <a:rPr lang="en-US" dirty="0" smtClean="0"/>
              <a:t>)</a:t>
            </a:r>
            <a:endParaRPr lang="en-US" dirty="0"/>
          </a:p>
          <a:p>
            <a:pPr lvl="1">
              <a:buFont typeface="Wingdings" pitchFamily="2" charset="2"/>
              <a:buChar char="ü"/>
            </a:pPr>
            <a:endParaRPr lang="en-US" dirty="0" smtClean="0"/>
          </a:p>
          <a:p>
            <a:pPr lvl="1">
              <a:buFont typeface="Wingdings" pitchFamily="2" charset="2"/>
              <a:buChar char="ü"/>
            </a:pPr>
            <a:r>
              <a:rPr lang="en-US" dirty="0" smtClean="0"/>
              <a:t> the </a:t>
            </a:r>
            <a:r>
              <a:rPr lang="en-US" dirty="0"/>
              <a:t>workspace root (</a:t>
            </a:r>
            <a:r>
              <a:rPr lang="en-US" dirty="0" err="1" smtClean="0"/>
              <a:t>IWorkspaceRoot</a:t>
            </a:r>
            <a:r>
              <a:rPr lang="en-US" dirty="0" smtClean="0"/>
              <a:t> resource)</a:t>
            </a:r>
            <a:endParaRPr lang="en-US" dirty="0"/>
          </a:p>
          <a:p>
            <a:pPr marL="0" lvl="0" indent="0">
              <a:buNone/>
            </a:pPr>
            <a:endParaRPr lang="en-US" sz="1800" dirty="0"/>
          </a:p>
          <a:p>
            <a:pPr>
              <a:buNone/>
            </a:pPr>
            <a:endParaRPr lang="en-US" sz="1400" dirty="0" smtClean="0"/>
          </a:p>
        </p:txBody>
      </p:sp>
    </p:spTree>
    <p:extLst>
      <p:ext uri="{BB962C8B-B14F-4D97-AF65-F5344CB8AC3E}">
        <p14:creationId xmlns:p14="http://schemas.microsoft.com/office/powerpoint/2010/main" val="136971267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EFS</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smtClean="0"/>
          </a:p>
          <a:p>
            <a:pPr marL="0" lvl="0" indent="0">
              <a:buNone/>
            </a:pPr>
            <a:endParaRPr lang="en-US" sz="1800" dirty="0"/>
          </a:p>
          <a:p>
            <a:pPr>
              <a:buNone/>
            </a:pPr>
            <a:endParaRPr lang="en-US" sz="1400"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2462559268"/>
              </p:ext>
            </p:extLst>
          </p:nvPr>
        </p:nvGraphicFramePr>
        <p:xfrm>
          <a:off x="357188" y="1295400"/>
          <a:ext cx="8091487" cy="4452938"/>
        </p:xfrm>
        <a:graphic>
          <a:graphicData uri="http://schemas.openxmlformats.org/presentationml/2006/ole">
            <mc:AlternateContent xmlns:mc="http://schemas.openxmlformats.org/markup-compatibility/2006">
              <mc:Choice xmlns:v="urn:schemas-microsoft-com:vml" Requires="v">
                <p:oleObj spid="_x0000_s7199" name="Visio" r:id="rId3" imgW="18412617" imgH="10132709" progId="Visio.Drawing.11">
                  <p:embed/>
                </p:oleObj>
              </mc:Choice>
              <mc:Fallback>
                <p:oleObj name="Visio" r:id="rId3" imgW="18412617" imgH="1013270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295400"/>
                        <a:ext cx="8091487"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06996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7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 development – </a:t>
            </a:r>
            <a:br>
              <a:rPr lang="en-US" dirty="0" smtClean="0"/>
            </a:br>
            <a:r>
              <a:rPr lang="en-US" dirty="0" smtClean="0"/>
              <a:t>resource change tracking</a:t>
            </a:r>
            <a:endParaRPr lang="en-US" dirty="0"/>
          </a:p>
        </p:txBody>
      </p:sp>
      <p:sp>
        <p:nvSpPr>
          <p:cNvPr id="5" name="Text Placeholder 4"/>
          <p:cNvSpPr>
            <a:spLocks noGrp="1"/>
          </p:cNvSpPr>
          <p:nvPr>
            <p:ph type="body" sz="quarter" idx="10"/>
          </p:nvPr>
        </p:nvSpPr>
        <p:spPr/>
        <p:txBody>
          <a:bodyPr>
            <a:noAutofit/>
          </a:bodyPr>
          <a:lstStyle/>
          <a:p>
            <a:pPr marL="336550" indent="-285750"/>
            <a:r>
              <a:rPr lang="en-US" sz="2000" dirty="0" err="1" smtClean="0"/>
              <a:t>IResourceChangeListener</a:t>
            </a:r>
            <a:endParaRPr lang="en-US" sz="2000" dirty="0" smtClean="0"/>
          </a:p>
          <a:p>
            <a:pPr marL="50800" indent="0">
              <a:buNone/>
            </a:pPr>
            <a:endParaRPr lang="en-US" sz="2000" dirty="0" smtClean="0"/>
          </a:p>
          <a:p>
            <a:pPr marL="336550" indent="-285750"/>
            <a:endParaRPr lang="en-US" sz="2000" dirty="0" smtClean="0"/>
          </a:p>
          <a:p>
            <a:pPr marL="336550" indent="-285750"/>
            <a:r>
              <a:rPr lang="en-US" sz="2000" dirty="0" err="1" smtClean="0"/>
              <a:t>IResourceDeltaVisitor</a:t>
            </a:r>
            <a:endParaRPr lang="en-US" sz="2000" dirty="0"/>
          </a:p>
          <a:p>
            <a:pPr marL="628650">
              <a:buFont typeface="Wingdings" pitchFamily="2" charset="2"/>
              <a:buChar char="ü"/>
            </a:pPr>
            <a:r>
              <a:rPr lang="en-US" sz="1400" dirty="0"/>
              <a:t>The resource delta is structured as a tree rooted at the workspace </a:t>
            </a:r>
            <a:r>
              <a:rPr lang="en-US" sz="1400" dirty="0" smtClean="0"/>
              <a:t>root</a:t>
            </a:r>
          </a:p>
          <a:p>
            <a:pPr marL="628650">
              <a:buFont typeface="Wingdings" pitchFamily="2" charset="2"/>
              <a:buChar char="ü"/>
            </a:pPr>
            <a:r>
              <a:rPr lang="en-US" sz="1400" dirty="0" smtClean="0"/>
              <a:t>Resources </a:t>
            </a:r>
            <a:r>
              <a:rPr lang="en-US" sz="1400" dirty="0"/>
              <a:t>that have been created, deleted, or changed. If you have deleted (or added) a folder, the resource delta will include the folder and all files contained in the </a:t>
            </a:r>
            <a:r>
              <a:rPr lang="en-US" sz="1400" dirty="0" smtClean="0"/>
              <a:t>folder</a:t>
            </a:r>
            <a:endParaRPr lang="en-US" sz="1400" dirty="0"/>
          </a:p>
          <a:p>
            <a:pPr marL="628650">
              <a:buFont typeface="Wingdings" pitchFamily="2" charset="2"/>
              <a:buChar char="ü"/>
            </a:pPr>
            <a:r>
              <a:rPr lang="en-US" sz="1400" dirty="0"/>
              <a:t> Resources that have been moved or renamed using the  </a:t>
            </a:r>
            <a:r>
              <a:rPr lang="en-US" sz="1400" dirty="0" err="1"/>
              <a:t>IResource.move</a:t>
            </a:r>
            <a:r>
              <a:rPr lang="en-US" sz="1400" dirty="0"/>
              <a:t>() </a:t>
            </a:r>
            <a:r>
              <a:rPr lang="en-US" sz="1400" dirty="0" smtClean="0"/>
              <a:t>API</a:t>
            </a:r>
            <a:endParaRPr lang="en-US" sz="1400" dirty="0"/>
          </a:p>
          <a:p>
            <a:pPr marL="628650">
              <a:buFont typeface="Wingdings" pitchFamily="2" charset="2"/>
              <a:buChar char="ü"/>
            </a:pPr>
            <a:r>
              <a:rPr lang="en-US" sz="1400" dirty="0"/>
              <a:t> Markers that have been added, removed, or changed. Marker modification is considered to be a workspace modification </a:t>
            </a:r>
            <a:r>
              <a:rPr lang="en-US" sz="1400" dirty="0" smtClean="0"/>
              <a:t>operation</a:t>
            </a:r>
            <a:endParaRPr lang="en-US" sz="1400" dirty="0"/>
          </a:p>
          <a:p>
            <a:pPr marL="628650">
              <a:buFont typeface="Wingdings" pitchFamily="2" charset="2"/>
              <a:buChar char="ü"/>
            </a:pPr>
            <a:r>
              <a:rPr lang="en-US" sz="1400" dirty="0"/>
              <a:t> Files that have been modified. Changed files are identified in the resource delta, but you do not have access to the previous content of the file in the resource </a:t>
            </a:r>
            <a:r>
              <a:rPr lang="en-US" sz="1400" dirty="0" smtClean="0"/>
              <a:t>delta</a:t>
            </a:r>
            <a:endParaRPr lang="en-US" sz="1400" dirty="0"/>
          </a:p>
          <a:p>
            <a:endParaRPr lang="en-US" sz="1800" dirty="0"/>
          </a:p>
        </p:txBody>
      </p:sp>
      <p:sp>
        <p:nvSpPr>
          <p:cNvPr id="6" name="TextBox 5"/>
          <p:cNvSpPr txBox="1"/>
          <p:nvPr/>
        </p:nvSpPr>
        <p:spPr>
          <a:xfrm>
            <a:off x="1181100" y="1862752"/>
            <a:ext cx="5848350" cy="461665"/>
          </a:xfrm>
          <a:prstGeom prst="rect">
            <a:avLst/>
          </a:prstGeom>
          <a:noFill/>
        </p:spPr>
        <p:txBody>
          <a:bodyPr wrap="square" rtlCol="0">
            <a:spAutoFit/>
          </a:bodyPr>
          <a:lstStyle/>
          <a:p>
            <a:r>
              <a:rPr lang="en-US" sz="1200" dirty="0" err="1"/>
              <a:t>ResourcesPlugin.getWorkspace</a:t>
            </a:r>
            <a:r>
              <a:rPr lang="en-US" sz="1200" dirty="0"/>
              <a:t>().</a:t>
            </a:r>
            <a:r>
              <a:rPr lang="en-US" sz="1200" dirty="0" err="1"/>
              <a:t>addResourceChangeListener</a:t>
            </a:r>
            <a:r>
              <a:rPr lang="en-US" sz="1200" dirty="0"/>
              <a:t>(</a:t>
            </a:r>
          </a:p>
          <a:p>
            <a:r>
              <a:rPr lang="en-US" sz="1200" dirty="0"/>
              <a:t>      listener, </a:t>
            </a:r>
            <a:r>
              <a:rPr lang="en-US" sz="1200" dirty="0" err="1"/>
              <a:t>IResourceChangeEvent.POST_CHANGE</a:t>
            </a:r>
            <a:r>
              <a:rPr lang="en-US" sz="1200" dirty="0"/>
              <a:t>);</a:t>
            </a:r>
            <a:endParaRPr lang="ru-RU" sz="1200" dirty="0"/>
          </a:p>
        </p:txBody>
      </p:sp>
    </p:spTree>
    <p:extLst>
      <p:ext uri="{BB962C8B-B14F-4D97-AF65-F5344CB8AC3E}">
        <p14:creationId xmlns:p14="http://schemas.microsoft.com/office/powerpoint/2010/main" val="151498014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1" y="-129760"/>
            <a:ext cx="8963024" cy="838200"/>
          </a:xfrm>
        </p:spPr>
        <p:txBody>
          <a:bodyPr/>
          <a:lstStyle/>
          <a:p>
            <a:pPr algn="ctr"/>
            <a:r>
              <a:rPr lang="en-US" dirty="0" smtClean="0"/>
              <a:t>Plugin development – services</a:t>
            </a:r>
            <a:endParaRPr lang="en-US" dirty="0"/>
          </a:p>
        </p:txBody>
      </p:sp>
      <p:sp>
        <p:nvSpPr>
          <p:cNvPr id="5" name="Text Placeholder 4"/>
          <p:cNvSpPr>
            <a:spLocks noGrp="1"/>
          </p:cNvSpPr>
          <p:nvPr>
            <p:ph type="body" sz="quarter" idx="10"/>
          </p:nvPr>
        </p:nvSpPr>
        <p:spPr>
          <a:xfrm>
            <a:off x="239713" y="895350"/>
            <a:ext cx="8578850" cy="5414010"/>
          </a:xfrm>
        </p:spPr>
        <p:txBody>
          <a:bodyPr>
            <a:noAutofit/>
          </a:bodyPr>
          <a:lstStyle/>
          <a:p>
            <a:r>
              <a:rPr lang="en-US" sz="1800" dirty="0"/>
              <a:t>The workbench defines a number of services that can be retrieved from the </a:t>
            </a:r>
            <a:r>
              <a:rPr lang="en-US" sz="1800" dirty="0" err="1"/>
              <a:t>org.eclipse.ui.services.IServiceLocator</a:t>
            </a:r>
            <a:r>
              <a:rPr lang="en-US" sz="1800" dirty="0"/>
              <a:t>:</a:t>
            </a:r>
          </a:p>
        </p:txBody>
      </p:sp>
      <p:graphicFrame>
        <p:nvGraphicFramePr>
          <p:cNvPr id="3" name="Таблица 2"/>
          <p:cNvGraphicFramePr>
            <a:graphicFrameLocks noGrp="1"/>
          </p:cNvGraphicFramePr>
          <p:nvPr>
            <p:extLst>
              <p:ext uri="{D42A27DB-BD31-4B8C-83A1-F6EECF244321}">
                <p14:modId xmlns:p14="http://schemas.microsoft.com/office/powerpoint/2010/main" val="508433711"/>
              </p:ext>
            </p:extLst>
          </p:nvPr>
        </p:nvGraphicFramePr>
        <p:xfrm>
          <a:off x="373063" y="1664956"/>
          <a:ext cx="7524750" cy="5065252"/>
        </p:xfrm>
        <a:graphic>
          <a:graphicData uri="http://schemas.openxmlformats.org/drawingml/2006/table">
            <a:tbl>
              <a:tblPr firstRow="1" firstCol="1" bandRow="1">
                <a:tableStyleId>{5C22544A-7EE6-4342-B048-85BDC9FD1C3A}</a:tableStyleId>
              </a:tblPr>
              <a:tblGrid>
                <a:gridCol w="2508250"/>
                <a:gridCol w="4298475"/>
                <a:gridCol w="718025"/>
              </a:tblGrid>
              <a:tr h="75682">
                <a:tc>
                  <a:txBody>
                    <a:bodyPr/>
                    <a:lstStyle/>
                    <a:p>
                      <a:pPr algn="ctr">
                        <a:lnSpc>
                          <a:spcPct val="115000"/>
                        </a:lnSpc>
                        <a:spcAft>
                          <a:spcPts val="0"/>
                        </a:spcAft>
                      </a:pPr>
                      <a:r>
                        <a:rPr lang="ru-RU" sz="1000" dirty="0" err="1">
                          <a:effectLst/>
                        </a:rPr>
                        <a:t>Service</a:t>
                      </a:r>
                      <a:endParaRPr lang="ru-RU" sz="1050" dirty="0">
                        <a:effectLst/>
                        <a:latin typeface="Calibri"/>
                        <a:ea typeface="PMingLiU"/>
                        <a:cs typeface="Times New Roman"/>
                      </a:endParaRPr>
                    </a:p>
                  </a:txBody>
                  <a:tcPr marL="6032" marR="6032" marT="6032" marB="6032" anchor="ctr"/>
                </a:tc>
                <a:tc>
                  <a:txBody>
                    <a:bodyPr/>
                    <a:lstStyle/>
                    <a:p>
                      <a:pPr algn="ctr">
                        <a:lnSpc>
                          <a:spcPct val="115000"/>
                        </a:lnSpc>
                        <a:spcAft>
                          <a:spcPts val="0"/>
                        </a:spcAft>
                      </a:pPr>
                      <a:r>
                        <a:rPr lang="ru-RU" sz="1000">
                          <a:effectLst/>
                        </a:rPr>
                        <a:t>Description</a:t>
                      </a:r>
                      <a:endParaRPr lang="ru-RU" sz="1050">
                        <a:effectLst/>
                        <a:latin typeface="Calibri"/>
                        <a:ea typeface="PMingLiU"/>
                        <a:cs typeface="Times New Roman"/>
                      </a:endParaRPr>
                    </a:p>
                  </a:txBody>
                  <a:tcPr marL="6032" marR="6032" marT="6032" marB="6032" anchor="ctr"/>
                </a:tc>
                <a:tc>
                  <a:txBody>
                    <a:bodyPr/>
                    <a:lstStyle/>
                    <a:p>
                      <a:pPr algn="ctr">
                        <a:lnSpc>
                          <a:spcPct val="115000"/>
                        </a:lnSpc>
                        <a:spcAft>
                          <a:spcPts val="0"/>
                        </a:spcAft>
                      </a:pPr>
                      <a:r>
                        <a:rPr lang="ru-RU" sz="1000">
                          <a:effectLst/>
                        </a:rPr>
                        <a:t>Availability</a:t>
                      </a:r>
                      <a:endParaRPr lang="ru-RU" sz="1050">
                        <a:effectLst/>
                        <a:latin typeface="Calibri"/>
                        <a:ea typeface="PMingLiU"/>
                        <a:cs typeface="Times New Roman"/>
                      </a:endParaRPr>
                    </a:p>
                  </a:txBody>
                  <a:tcPr marL="6032" marR="6032" marT="6032" marB="6032" anchor="ctr"/>
                </a:tc>
              </a:tr>
              <a:tr h="146490">
                <a:tc>
                  <a:txBody>
                    <a:bodyPr/>
                    <a:lstStyle/>
                    <a:p>
                      <a:pPr>
                        <a:lnSpc>
                          <a:spcPct val="115000"/>
                        </a:lnSpc>
                        <a:spcAft>
                          <a:spcPts val="0"/>
                        </a:spcAft>
                      </a:pPr>
                      <a:r>
                        <a:rPr lang="ru-RU" sz="1200" dirty="0" err="1">
                          <a:solidFill>
                            <a:schemeClr val="bg1"/>
                          </a:solidFill>
                        </a:rPr>
                        <a:t>IBindingService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dirty="0">
                          <a:effectLst/>
                        </a:rPr>
                        <a:t>Provides services related to the binding architecture (e.g., keyboard shortcuts) within the workbench.</a:t>
                      </a:r>
                      <a:endParaRPr lang="ru-RU" sz="1050" dirty="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Globally</a:t>
                      </a:r>
                      <a:endParaRPr lang="ru-RU" sz="1050">
                        <a:effectLst/>
                        <a:latin typeface="Calibri"/>
                        <a:ea typeface="PMingLiU"/>
                        <a:cs typeface="Times New Roman"/>
                      </a:endParaRPr>
                    </a:p>
                  </a:txBody>
                  <a:tcPr marL="6032" marR="6032" marT="6032" marB="6032" anchor="ctr"/>
                </a:tc>
              </a:tr>
              <a:tr h="146490">
                <a:tc>
                  <a:txBody>
                    <a:bodyPr/>
                    <a:lstStyle/>
                    <a:p>
                      <a:pPr>
                        <a:lnSpc>
                          <a:spcPct val="115000"/>
                        </a:lnSpc>
                        <a:spcAft>
                          <a:spcPts val="0"/>
                        </a:spcAft>
                      </a:pPr>
                      <a:r>
                        <a:rPr lang="ru-RU" sz="1200" dirty="0" err="1">
                          <a:solidFill>
                            <a:schemeClr val="bg1"/>
                          </a:solidFill>
                        </a:rPr>
                        <a:t>ICommandService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a:effectLst/>
                        </a:rPr>
                        <a:t>Provides services related to the command architecture within the workbench.</a:t>
                      </a:r>
                      <a:endParaRPr lang="ru-RU" sz="105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Globally</a:t>
                      </a:r>
                      <a:endParaRPr lang="ru-RU" sz="1050">
                        <a:effectLst/>
                        <a:latin typeface="Calibri"/>
                        <a:ea typeface="PMingLiU"/>
                        <a:cs typeface="Times New Roman"/>
                      </a:endParaRPr>
                    </a:p>
                  </a:txBody>
                  <a:tcPr marL="6032" marR="6032" marT="6032" marB="6032" anchor="ctr"/>
                </a:tc>
              </a:tr>
              <a:tr h="89844">
                <a:tc>
                  <a:txBody>
                    <a:bodyPr/>
                    <a:lstStyle/>
                    <a:p>
                      <a:pPr>
                        <a:lnSpc>
                          <a:spcPct val="115000"/>
                        </a:lnSpc>
                        <a:spcAft>
                          <a:spcPts val="0"/>
                        </a:spcAft>
                      </a:pPr>
                      <a:r>
                        <a:rPr lang="ru-RU" sz="1200" dirty="0" err="1">
                          <a:solidFill>
                            <a:schemeClr val="bg1"/>
                          </a:solidFill>
                        </a:rPr>
                        <a:t>ICommandImageService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dirty="0">
                          <a:effectLst/>
                        </a:rPr>
                        <a:t>Provides a look-up facility for images associated with commands.</a:t>
                      </a:r>
                      <a:endParaRPr lang="ru-RU" sz="1050" dirty="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Globally</a:t>
                      </a:r>
                      <a:endParaRPr lang="ru-RU" sz="1050">
                        <a:effectLst/>
                        <a:latin typeface="Calibri"/>
                        <a:ea typeface="PMingLiU"/>
                        <a:cs typeface="Times New Roman"/>
                      </a:endParaRPr>
                    </a:p>
                  </a:txBody>
                  <a:tcPr marL="6032" marR="6032" marT="6032" marB="6032" anchor="ctr"/>
                </a:tc>
              </a:tr>
              <a:tr h="146490">
                <a:tc>
                  <a:txBody>
                    <a:bodyPr/>
                    <a:lstStyle/>
                    <a:p>
                      <a:pPr>
                        <a:lnSpc>
                          <a:spcPct val="115000"/>
                        </a:lnSpc>
                        <a:spcAft>
                          <a:spcPts val="0"/>
                        </a:spcAft>
                      </a:pPr>
                      <a:r>
                        <a:rPr lang="ru-RU" sz="1200" dirty="0" err="1">
                          <a:solidFill>
                            <a:schemeClr val="bg1"/>
                          </a:solidFill>
                        </a:rPr>
                        <a:t>IContextService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dirty="0">
                          <a:effectLst/>
                        </a:rPr>
                        <a:t>Provides services related to contexts in the Eclipse workbench, like context activation and definitions.</a:t>
                      </a:r>
                      <a:endParaRPr lang="ru-RU" sz="1050" dirty="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dirty="0" err="1">
                          <a:effectLst/>
                        </a:rPr>
                        <a:t>Globally</a:t>
                      </a:r>
                      <a:endParaRPr lang="ru-RU" sz="1050" dirty="0">
                        <a:effectLst/>
                        <a:latin typeface="Calibri"/>
                        <a:ea typeface="PMingLiU"/>
                        <a:cs typeface="Times New Roman"/>
                      </a:endParaRPr>
                    </a:p>
                  </a:txBody>
                  <a:tcPr marL="6032" marR="6032" marT="6032" marB="6032" anchor="ctr"/>
                </a:tc>
              </a:tr>
              <a:tr h="146490">
                <a:tc>
                  <a:txBody>
                    <a:bodyPr/>
                    <a:lstStyle/>
                    <a:p>
                      <a:pPr>
                        <a:lnSpc>
                          <a:spcPct val="115000"/>
                        </a:lnSpc>
                        <a:spcAft>
                          <a:spcPts val="0"/>
                        </a:spcAft>
                      </a:pPr>
                      <a:r>
                        <a:rPr lang="ru-RU" sz="1200" dirty="0" err="1">
                          <a:solidFill>
                            <a:schemeClr val="bg1"/>
                          </a:solidFill>
                        </a:rPr>
                        <a:t>IContributionService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dirty="0" smtClean="0">
                          <a:effectLst/>
                        </a:rPr>
                        <a:t>Standard </a:t>
                      </a:r>
                      <a:r>
                        <a:rPr lang="en-US" sz="1000" dirty="0">
                          <a:effectLst/>
                        </a:rPr>
                        <a:t>mechanisms that clients may use to order, display, and generally work with contributions to the Workbench.</a:t>
                      </a:r>
                      <a:endParaRPr lang="ru-RU" sz="1050" dirty="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Globally</a:t>
                      </a:r>
                      <a:endParaRPr lang="ru-RU" sz="1050">
                        <a:effectLst/>
                        <a:latin typeface="Calibri"/>
                        <a:ea typeface="PMingLiU"/>
                        <a:cs typeface="Times New Roman"/>
                      </a:endParaRPr>
                    </a:p>
                  </a:txBody>
                  <a:tcPr marL="6032" marR="6032" marT="6032" marB="6032" anchor="ctr"/>
                </a:tc>
              </a:tr>
              <a:tr h="146490">
                <a:tc>
                  <a:txBody>
                    <a:bodyPr/>
                    <a:lstStyle/>
                    <a:p>
                      <a:pPr>
                        <a:lnSpc>
                          <a:spcPct val="115000"/>
                        </a:lnSpc>
                        <a:spcAft>
                          <a:spcPts val="0"/>
                        </a:spcAft>
                      </a:pPr>
                      <a:r>
                        <a:rPr lang="ru-RU" sz="1200" dirty="0" err="1">
                          <a:solidFill>
                            <a:schemeClr val="bg1"/>
                          </a:solidFill>
                        </a:rPr>
                        <a:t>IEvaluationService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dirty="0">
                          <a:effectLst/>
                        </a:rPr>
                        <a:t>Evaluate a core expression against the workbench application context and report updates using a Boolean property. </a:t>
                      </a:r>
                      <a:endParaRPr lang="ru-RU" sz="1050" dirty="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Globally</a:t>
                      </a:r>
                      <a:endParaRPr lang="ru-RU" sz="1050">
                        <a:effectLst/>
                        <a:latin typeface="Calibri"/>
                        <a:ea typeface="PMingLiU"/>
                        <a:cs typeface="Times New Roman"/>
                      </a:endParaRPr>
                    </a:p>
                  </a:txBody>
                  <a:tcPr marL="6032" marR="6032" marT="6032" marB="6032" anchor="ctr"/>
                </a:tc>
              </a:tr>
              <a:tr h="118421">
                <a:tc>
                  <a:txBody>
                    <a:bodyPr/>
                    <a:lstStyle/>
                    <a:p>
                      <a:pPr>
                        <a:lnSpc>
                          <a:spcPct val="115000"/>
                        </a:lnSpc>
                        <a:spcAft>
                          <a:spcPts val="0"/>
                        </a:spcAft>
                      </a:pPr>
                      <a:r>
                        <a:rPr lang="ru-RU" sz="1200" dirty="0" err="1">
                          <a:solidFill>
                            <a:schemeClr val="bg1"/>
                          </a:solidFill>
                        </a:rPr>
                        <a:t>IFocusService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dirty="0">
                          <a:effectLst/>
                        </a:rPr>
                        <a:t>Tracks </a:t>
                      </a:r>
                      <a:r>
                        <a:rPr lang="en-US" sz="1000" dirty="0" err="1">
                          <a:effectLst/>
                        </a:rPr>
                        <a:t>focusGained</a:t>
                      </a:r>
                      <a:r>
                        <a:rPr lang="en-US" sz="1000" dirty="0">
                          <a:effectLst/>
                        </a:rPr>
                        <a:t> and </a:t>
                      </a:r>
                      <a:r>
                        <a:rPr lang="en-US" sz="1000" dirty="0" err="1">
                          <a:effectLst/>
                        </a:rPr>
                        <a:t>focusLost</a:t>
                      </a:r>
                      <a:r>
                        <a:rPr lang="en-US" sz="1000" dirty="0">
                          <a:effectLst/>
                        </a:rPr>
                        <a:t> </a:t>
                      </a:r>
                      <a:r>
                        <a:rPr lang="en-US" sz="1000" dirty="0" smtClean="0">
                          <a:effectLst/>
                        </a:rPr>
                        <a:t>events.</a:t>
                      </a:r>
                      <a:endParaRPr lang="ru-RU" sz="1050" dirty="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Globally</a:t>
                      </a:r>
                      <a:endParaRPr lang="ru-RU" sz="1050">
                        <a:effectLst/>
                        <a:latin typeface="Calibri"/>
                        <a:ea typeface="PMingLiU"/>
                        <a:cs typeface="Times New Roman"/>
                      </a:endParaRPr>
                    </a:p>
                  </a:txBody>
                  <a:tcPr marL="6032" marR="6032" marT="6032" marB="6032" anchor="ctr"/>
                </a:tc>
              </a:tr>
              <a:tr h="146490">
                <a:tc>
                  <a:txBody>
                    <a:bodyPr/>
                    <a:lstStyle/>
                    <a:p>
                      <a:pPr>
                        <a:lnSpc>
                          <a:spcPct val="115000"/>
                        </a:lnSpc>
                        <a:spcAft>
                          <a:spcPts val="0"/>
                        </a:spcAft>
                      </a:pPr>
                      <a:r>
                        <a:rPr lang="ru-RU" sz="1200" dirty="0" err="1">
                          <a:solidFill>
                            <a:schemeClr val="bg1"/>
                          </a:solidFill>
                        </a:rPr>
                        <a:t>IHandlerService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a:effectLst/>
                        </a:rPr>
                        <a:t>Provides services related to activating and deactivating handlers within the workbench.</a:t>
                      </a:r>
                      <a:endParaRPr lang="ru-RU" sz="105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Globally</a:t>
                      </a:r>
                      <a:endParaRPr lang="ru-RU" sz="1050">
                        <a:effectLst/>
                        <a:latin typeface="Calibri"/>
                        <a:ea typeface="PMingLiU"/>
                        <a:cs typeface="Times New Roman"/>
                      </a:endParaRPr>
                    </a:p>
                  </a:txBody>
                  <a:tcPr marL="6032" marR="6032" marT="6032" marB="6032" anchor="ctr"/>
                </a:tc>
              </a:tr>
              <a:tr h="118421">
                <a:tc>
                  <a:txBody>
                    <a:bodyPr/>
                    <a:lstStyle/>
                    <a:p>
                      <a:pPr>
                        <a:lnSpc>
                          <a:spcPct val="115000"/>
                        </a:lnSpc>
                        <a:spcAft>
                          <a:spcPts val="0"/>
                        </a:spcAft>
                      </a:pPr>
                      <a:r>
                        <a:rPr lang="ru-RU" sz="1200" dirty="0" err="1">
                          <a:solidFill>
                            <a:schemeClr val="bg1"/>
                          </a:solidFill>
                        </a:rPr>
                        <a:t>IMenuService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dirty="0">
                          <a:effectLst/>
                        </a:rPr>
                        <a:t>Provides services related to the menu architecture within the workbench. </a:t>
                      </a:r>
                      <a:endParaRPr lang="ru-RU" sz="1050" dirty="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Globally</a:t>
                      </a:r>
                      <a:endParaRPr lang="ru-RU" sz="1050">
                        <a:effectLst/>
                        <a:latin typeface="Calibri"/>
                        <a:ea typeface="PMingLiU"/>
                        <a:cs typeface="Times New Roman"/>
                      </a:endParaRPr>
                    </a:p>
                  </a:txBody>
                  <a:tcPr marL="6032" marR="6032" marT="6032" marB="6032" anchor="ctr"/>
                </a:tc>
              </a:tr>
              <a:tr h="146490">
                <a:tc>
                  <a:txBody>
                    <a:bodyPr/>
                    <a:lstStyle/>
                    <a:p>
                      <a:pPr>
                        <a:lnSpc>
                          <a:spcPct val="115000"/>
                        </a:lnSpc>
                        <a:spcAft>
                          <a:spcPts val="0"/>
                        </a:spcAft>
                      </a:pPr>
                      <a:r>
                        <a:rPr lang="ru-RU" sz="1200" dirty="0" err="1">
                          <a:solidFill>
                            <a:schemeClr val="bg1"/>
                          </a:solidFill>
                        </a:rPr>
                        <a:t>IPageService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a:effectLst/>
                        </a:rPr>
                        <a:t>A page service tracks the page and perspective lifecycle events within a workbench window.</a:t>
                      </a:r>
                      <a:endParaRPr lang="ru-RU" sz="105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Workbench Window</a:t>
                      </a:r>
                      <a:endParaRPr lang="ru-RU" sz="1050">
                        <a:effectLst/>
                        <a:latin typeface="Calibri"/>
                        <a:ea typeface="PMingLiU"/>
                        <a:cs typeface="Times New Roman"/>
                      </a:endParaRPr>
                    </a:p>
                  </a:txBody>
                  <a:tcPr marL="6032" marR="6032" marT="6032" marB="6032" anchor="ctr"/>
                </a:tc>
              </a:tr>
              <a:tr h="146490">
                <a:tc>
                  <a:txBody>
                    <a:bodyPr/>
                    <a:lstStyle/>
                    <a:p>
                      <a:pPr>
                        <a:lnSpc>
                          <a:spcPct val="115000"/>
                        </a:lnSpc>
                        <a:spcAft>
                          <a:spcPts val="0"/>
                        </a:spcAft>
                      </a:pPr>
                      <a:r>
                        <a:rPr lang="ru-RU" sz="1200" dirty="0" err="1">
                          <a:solidFill>
                            <a:schemeClr val="bg1"/>
                          </a:solidFill>
                        </a:rPr>
                        <a:t>IPartService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dirty="0">
                          <a:effectLst/>
                        </a:rPr>
                        <a:t>A part service tracks the creation and activation of parts within a workbench window.</a:t>
                      </a:r>
                      <a:endParaRPr lang="ru-RU" sz="1050" dirty="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Workbench Window</a:t>
                      </a:r>
                      <a:endParaRPr lang="ru-RU" sz="1050">
                        <a:effectLst/>
                        <a:latin typeface="Calibri"/>
                        <a:ea typeface="PMingLiU"/>
                        <a:cs typeface="Times New Roman"/>
                      </a:endParaRPr>
                    </a:p>
                  </a:txBody>
                  <a:tcPr marL="6032" marR="6032" marT="6032" marB="6032" anchor="ctr"/>
                </a:tc>
              </a:tr>
              <a:tr h="146490">
                <a:tc>
                  <a:txBody>
                    <a:bodyPr/>
                    <a:lstStyle/>
                    <a:p>
                      <a:pPr>
                        <a:lnSpc>
                          <a:spcPct val="115000"/>
                        </a:lnSpc>
                        <a:spcAft>
                          <a:spcPts val="0"/>
                        </a:spcAft>
                      </a:pPr>
                      <a:r>
                        <a:rPr lang="ru-RU" sz="1200" dirty="0" err="1">
                          <a:solidFill>
                            <a:schemeClr val="bg1"/>
                          </a:solidFill>
                        </a:rPr>
                        <a:t>IProgressService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dirty="0">
                          <a:effectLst/>
                        </a:rPr>
                        <a:t>The progress service is the primary interface to the workbench progress support.</a:t>
                      </a:r>
                      <a:endParaRPr lang="ru-RU" sz="1050" dirty="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Globally</a:t>
                      </a:r>
                      <a:endParaRPr lang="ru-RU" sz="1050">
                        <a:effectLst/>
                        <a:latin typeface="Calibri"/>
                        <a:ea typeface="PMingLiU"/>
                        <a:cs typeface="Times New Roman"/>
                      </a:endParaRPr>
                    </a:p>
                  </a:txBody>
                  <a:tcPr marL="6032" marR="6032" marT="6032" marB="6032" anchor="ctr"/>
                </a:tc>
              </a:tr>
              <a:tr h="146490">
                <a:tc>
                  <a:txBody>
                    <a:bodyPr/>
                    <a:lstStyle/>
                    <a:p>
                      <a:pPr>
                        <a:lnSpc>
                          <a:spcPct val="115000"/>
                        </a:lnSpc>
                        <a:spcAft>
                          <a:spcPts val="0"/>
                        </a:spcAft>
                      </a:pPr>
                      <a:r>
                        <a:rPr lang="ru-RU" sz="1200" dirty="0" err="1">
                          <a:solidFill>
                            <a:schemeClr val="bg1"/>
                          </a:solidFill>
                        </a:rPr>
                        <a:t>IWorkbenchSiteProgressService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a:effectLst/>
                        </a:rPr>
                        <a:t>The part progress service is an IProgressService that adds API for jobs that change the state in a IWorkbenchPartSite while they are being run.</a:t>
                      </a:r>
                      <a:endParaRPr lang="ru-RU" sz="105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Part Site</a:t>
                      </a:r>
                      <a:endParaRPr lang="ru-RU" sz="1050">
                        <a:effectLst/>
                        <a:latin typeface="Calibri"/>
                        <a:ea typeface="PMingLiU"/>
                        <a:cs typeface="Times New Roman"/>
                      </a:endParaRPr>
                    </a:p>
                  </a:txBody>
                  <a:tcPr marL="6032" marR="6032" marT="6032" marB="6032" anchor="ctr"/>
                </a:tc>
              </a:tr>
              <a:tr h="89844">
                <a:tc>
                  <a:txBody>
                    <a:bodyPr/>
                    <a:lstStyle/>
                    <a:p>
                      <a:pPr>
                        <a:lnSpc>
                          <a:spcPct val="115000"/>
                        </a:lnSpc>
                        <a:spcAft>
                          <a:spcPts val="0"/>
                        </a:spcAft>
                      </a:pPr>
                      <a:r>
                        <a:rPr lang="ru-RU" sz="1200" dirty="0" err="1">
                          <a:solidFill>
                            <a:schemeClr val="bg1"/>
                          </a:solidFill>
                        </a:rPr>
                        <a:t>ISaveablesLifecycleListener</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a:effectLst/>
                        </a:rPr>
                        <a:t>Listener for events fired by implementers of ISaveablesSource.</a:t>
                      </a:r>
                      <a:endParaRPr lang="ru-RU" sz="105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a:effectLst/>
                        </a:rPr>
                        <a:t>Globally</a:t>
                      </a:r>
                      <a:endParaRPr lang="ru-RU" sz="1050">
                        <a:effectLst/>
                        <a:latin typeface="Calibri"/>
                        <a:ea typeface="PMingLiU"/>
                        <a:cs typeface="Times New Roman"/>
                      </a:endParaRPr>
                    </a:p>
                  </a:txBody>
                  <a:tcPr marL="6032" marR="6032" marT="6032" marB="6032" anchor="ctr"/>
                </a:tc>
              </a:tr>
              <a:tr h="146490">
                <a:tc>
                  <a:txBody>
                    <a:bodyPr/>
                    <a:lstStyle/>
                    <a:p>
                      <a:pPr>
                        <a:lnSpc>
                          <a:spcPct val="115000"/>
                        </a:lnSpc>
                        <a:spcAft>
                          <a:spcPts val="0"/>
                        </a:spcAft>
                      </a:pPr>
                      <a:r>
                        <a:rPr lang="ru-RU" sz="1200" dirty="0" err="1">
                          <a:solidFill>
                            <a:schemeClr val="bg1"/>
                          </a:solidFill>
                        </a:rPr>
                        <a:t>ISelectionService</a:t>
                      </a:r>
                      <a:endParaRPr lang="ru-RU" sz="1200" dirty="0">
                        <a:solidFill>
                          <a:schemeClr val="bg1"/>
                        </a:solidFill>
                      </a:endParaRPr>
                    </a:p>
                  </a:txBody>
                  <a:tcPr marL="6032" marR="6032" marT="6032" marB="6032" anchor="ctr"/>
                </a:tc>
                <a:tc>
                  <a:txBody>
                    <a:bodyPr/>
                    <a:lstStyle/>
                    <a:p>
                      <a:pPr>
                        <a:lnSpc>
                          <a:spcPct val="115000"/>
                        </a:lnSpc>
                        <a:spcAft>
                          <a:spcPts val="0"/>
                        </a:spcAft>
                      </a:pPr>
                      <a:r>
                        <a:rPr lang="en-US" sz="1000" dirty="0">
                          <a:effectLst/>
                        </a:rPr>
                        <a:t>A selection service tracks the selection within an a workbench window.</a:t>
                      </a:r>
                      <a:endParaRPr lang="ru-RU" sz="1050" dirty="0">
                        <a:effectLst/>
                        <a:latin typeface="Calibri"/>
                        <a:ea typeface="PMingLiU"/>
                        <a:cs typeface="Times New Roman"/>
                      </a:endParaRPr>
                    </a:p>
                  </a:txBody>
                  <a:tcPr marL="6032" marR="6032" marT="6032" marB="6032" anchor="ctr"/>
                </a:tc>
                <a:tc>
                  <a:txBody>
                    <a:bodyPr/>
                    <a:lstStyle/>
                    <a:p>
                      <a:pPr>
                        <a:lnSpc>
                          <a:spcPct val="115000"/>
                        </a:lnSpc>
                        <a:spcAft>
                          <a:spcPts val="0"/>
                        </a:spcAft>
                      </a:pPr>
                      <a:r>
                        <a:rPr lang="ru-RU" sz="1000" dirty="0" err="1">
                          <a:effectLst/>
                        </a:rPr>
                        <a:t>Workbench</a:t>
                      </a:r>
                      <a:r>
                        <a:rPr lang="ru-RU" sz="1000" dirty="0">
                          <a:effectLst/>
                        </a:rPr>
                        <a:t> </a:t>
                      </a:r>
                      <a:r>
                        <a:rPr lang="ru-RU" sz="1000" dirty="0" err="1">
                          <a:effectLst/>
                        </a:rPr>
                        <a:t>Window</a:t>
                      </a:r>
                      <a:endParaRPr lang="ru-RU" sz="1050" dirty="0">
                        <a:effectLst/>
                        <a:latin typeface="Calibri"/>
                        <a:ea typeface="PMingLiU"/>
                        <a:cs typeface="Times New Roman"/>
                      </a:endParaRPr>
                    </a:p>
                  </a:txBody>
                  <a:tcPr marL="6032" marR="6032" marT="6032" marB="6032" anchor="ctr"/>
                </a:tc>
              </a:tr>
            </a:tbl>
          </a:graphicData>
        </a:graphic>
      </p:graphicFrame>
    </p:spTree>
    <p:extLst>
      <p:ext uri="{BB962C8B-B14F-4D97-AF65-F5344CB8AC3E}">
        <p14:creationId xmlns:p14="http://schemas.microsoft.com/office/powerpoint/2010/main" val="22531406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1" y="432215"/>
            <a:ext cx="8963024" cy="838200"/>
          </a:xfrm>
        </p:spPr>
        <p:txBody>
          <a:bodyPr/>
          <a:lstStyle/>
          <a:p>
            <a:pPr algn="ctr"/>
            <a:r>
              <a:rPr lang="en-US" dirty="0" smtClean="0"/>
              <a:t>Plugin development – the selection service</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a:buNone/>
            </a:pPr>
            <a:endParaRPr lang="en-US" sz="1800" dirty="0"/>
          </a:p>
          <a:p>
            <a:pPr>
              <a:buNone/>
            </a:pPr>
            <a:r>
              <a:rPr lang="en-US" sz="1800" dirty="0" err="1" smtClean="0"/>
              <a:t>getSite</a:t>
            </a:r>
            <a:r>
              <a:rPr lang="en-US" sz="1800" dirty="0"/>
              <a:t>().</a:t>
            </a:r>
            <a:r>
              <a:rPr lang="en-US" sz="1800" dirty="0" err="1"/>
              <a:t>getWorkbenchWindow</a:t>
            </a:r>
            <a:r>
              <a:rPr lang="en-US" sz="1800" dirty="0"/>
              <a:t>()</a:t>
            </a:r>
          </a:p>
          <a:p>
            <a:pPr>
              <a:buNone/>
            </a:pPr>
            <a:r>
              <a:rPr lang="en-US" sz="1800" dirty="0"/>
              <a:t>		.</a:t>
            </a:r>
            <a:r>
              <a:rPr lang="en-US" sz="1800" dirty="0" err="1"/>
              <a:t>getSelectionService</a:t>
            </a:r>
            <a:r>
              <a:rPr lang="en-US" sz="1800" dirty="0"/>
              <a:t>().</a:t>
            </a:r>
            <a:r>
              <a:rPr lang="en-US" sz="1800" dirty="0" err="1"/>
              <a:t>addSelectionListener</a:t>
            </a:r>
            <a:r>
              <a:rPr lang="en-US" sz="1800" dirty="0"/>
              <a:t>(&lt;listener&gt;);</a:t>
            </a:r>
          </a:p>
          <a:p>
            <a:pPr>
              <a:buNone/>
            </a:pPr>
            <a:r>
              <a:rPr lang="en-US" sz="1800" dirty="0"/>
              <a:t>		// &lt;listener&gt; must implement </a:t>
            </a:r>
            <a:r>
              <a:rPr lang="en-US" sz="1800" dirty="0" err="1" smtClean="0"/>
              <a:t>ISelectionListener</a:t>
            </a:r>
            <a:r>
              <a:rPr lang="en-US" sz="1800" dirty="0" smtClean="0"/>
              <a:t/>
            </a:r>
            <a:br>
              <a:rPr lang="en-US" sz="1800" dirty="0" smtClean="0"/>
            </a:br>
            <a:endParaRPr lang="en-US" sz="1800" dirty="0"/>
          </a:p>
          <a:p>
            <a:pPr>
              <a:buNone/>
            </a:pPr>
            <a:r>
              <a:rPr lang="en-US" sz="1800" dirty="0" err="1"/>
              <a:t>getSite</a:t>
            </a:r>
            <a:r>
              <a:rPr lang="en-US" sz="1800" dirty="0"/>
              <a:t>().</a:t>
            </a:r>
            <a:r>
              <a:rPr lang="en-US" sz="1800" dirty="0" err="1"/>
              <a:t>setSelectionProvider</a:t>
            </a:r>
            <a:r>
              <a:rPr lang="en-US" sz="1800" dirty="0"/>
              <a:t>(&lt;provider&gt;);</a:t>
            </a:r>
          </a:p>
          <a:p>
            <a:pPr>
              <a:buNone/>
            </a:pPr>
            <a:r>
              <a:rPr lang="en-US" sz="1800" dirty="0"/>
              <a:t>		// &lt;provider&gt; must implement </a:t>
            </a:r>
            <a:r>
              <a:rPr lang="en-US" sz="1800" dirty="0" err="1"/>
              <a:t>ISelectionProvider</a:t>
            </a:r>
            <a:r>
              <a:rPr lang="en-US" sz="1800" dirty="0"/>
              <a:t>)</a:t>
            </a:r>
          </a:p>
          <a:p>
            <a:pPr marL="0" lvl="0" indent="0">
              <a:buNone/>
            </a:pPr>
            <a:endParaRPr lang="en-US" sz="1800" dirty="0" smtClean="0"/>
          </a:p>
          <a:p>
            <a:pPr marL="0" lvl="0" indent="0">
              <a:buNone/>
            </a:pPr>
            <a:endParaRPr lang="en-US" sz="1800" dirty="0"/>
          </a:p>
          <a:p>
            <a:pPr>
              <a:buNone/>
            </a:pPr>
            <a:endParaRPr lang="en-US" sz="1400"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667287180"/>
              </p:ext>
            </p:extLst>
          </p:nvPr>
        </p:nvGraphicFramePr>
        <p:xfrm>
          <a:off x="357188" y="1490663"/>
          <a:ext cx="8221662" cy="1571625"/>
        </p:xfrm>
        <a:graphic>
          <a:graphicData uri="http://schemas.openxmlformats.org/presentationml/2006/ole">
            <mc:AlternateContent xmlns:mc="http://schemas.openxmlformats.org/markup-compatibility/2006">
              <mc:Choice xmlns:v="urn:schemas-microsoft-com:vml" Requires="v">
                <p:oleObj spid="_x0000_s6447" name="Visio" r:id="rId4" imgW="15244585" imgH="2914785" progId="Visio.Drawing.11">
                  <p:embed/>
                </p:oleObj>
              </mc:Choice>
              <mc:Fallback>
                <p:oleObj name="Visio" r:id="rId4" imgW="15244585" imgH="2914785"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8" y="1490663"/>
                        <a:ext cx="8221662"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2460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7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1" y="432215"/>
            <a:ext cx="8963024" cy="838200"/>
          </a:xfrm>
        </p:spPr>
        <p:txBody>
          <a:bodyPr/>
          <a:lstStyle/>
          <a:p>
            <a:pPr algn="ctr"/>
            <a:r>
              <a:rPr lang="en-US" dirty="0" smtClean="0"/>
              <a:t>Plugin development – e4 service overview</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a:buNone/>
            </a:pPr>
            <a:r>
              <a:rPr lang="en-US" sz="1800" dirty="0" smtClean="0"/>
              <a:t/>
            </a:r>
            <a:br>
              <a:rPr lang="en-US" sz="1800" dirty="0" smtClean="0"/>
            </a:br>
            <a:endParaRPr lang="en-US" sz="1800" dirty="0" smtClean="0"/>
          </a:p>
          <a:p>
            <a:pPr marL="0" lvl="0" indent="0">
              <a:buNone/>
            </a:pPr>
            <a:endParaRPr lang="en-US" sz="1800" dirty="0"/>
          </a:p>
          <a:p>
            <a:pPr>
              <a:buNone/>
            </a:pPr>
            <a:endParaRPr lang="en-US" sz="1400" dirty="0" smtClean="0"/>
          </a:p>
        </p:txBody>
      </p:sp>
      <p:pic>
        <p:nvPicPr>
          <p:cNvPr id="10243" name="Picture 3" descr="D:\stuff\seminars\Eclipse_plugin_development_seminar_FMI\con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2" y="1410843"/>
            <a:ext cx="4962525"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46804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1" y="432215"/>
            <a:ext cx="8963024" cy="838200"/>
          </a:xfrm>
        </p:spPr>
        <p:txBody>
          <a:bodyPr/>
          <a:lstStyle/>
          <a:p>
            <a:pPr algn="ctr"/>
            <a:r>
              <a:rPr lang="en-US" dirty="0" smtClean="0"/>
              <a:t>Plugin development – packaging</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smtClean="0"/>
          </a:p>
          <a:p>
            <a:r>
              <a:rPr lang="en-US" dirty="0" smtClean="0"/>
              <a:t>Plug-in – an </a:t>
            </a:r>
            <a:r>
              <a:rPr lang="en-US" dirty="0" err="1" smtClean="0"/>
              <a:t>OSGi</a:t>
            </a:r>
            <a:r>
              <a:rPr lang="en-US" dirty="0" smtClean="0"/>
              <a:t> bundle</a:t>
            </a:r>
          </a:p>
          <a:p>
            <a:endParaRPr lang="en-US" dirty="0"/>
          </a:p>
          <a:p>
            <a:r>
              <a:rPr lang="en-US" dirty="0" smtClean="0"/>
              <a:t>Feature – grouping of plug-ins and fragments</a:t>
            </a:r>
          </a:p>
          <a:p>
            <a:endParaRPr lang="en-US" dirty="0" smtClean="0"/>
          </a:p>
          <a:p>
            <a:r>
              <a:rPr lang="en-US" dirty="0" smtClean="0"/>
              <a:t>Fragment – extend the functionality of another plug-in</a:t>
            </a:r>
          </a:p>
          <a:p>
            <a:endParaRPr lang="en-US" dirty="0" smtClean="0"/>
          </a:p>
          <a:p>
            <a:r>
              <a:rPr lang="en-US" dirty="0" smtClean="0"/>
              <a:t>Update site – grouping of features that can be installed from a site</a:t>
            </a:r>
            <a:endParaRPr lang="en-US" dirty="0"/>
          </a:p>
          <a:p>
            <a:pPr marL="0" indent="0">
              <a:buNone/>
            </a:pPr>
            <a:endParaRPr lang="en-US" sz="1800" dirty="0"/>
          </a:p>
        </p:txBody>
      </p:sp>
    </p:spTree>
    <p:extLst>
      <p:ext uri="{BB962C8B-B14F-4D97-AF65-F5344CB8AC3E}">
        <p14:creationId xmlns:p14="http://schemas.microsoft.com/office/powerpoint/2010/main" val="340015513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1" y="432215"/>
            <a:ext cx="8963024" cy="838200"/>
          </a:xfrm>
        </p:spPr>
        <p:txBody>
          <a:bodyPr/>
          <a:lstStyle/>
          <a:p>
            <a:pPr algn="ctr"/>
            <a:r>
              <a:rPr lang="en-US" dirty="0" smtClean="0"/>
              <a:t>Plugin development – IDE inspection</a:t>
            </a:r>
            <a:endParaRPr lang="en-US" dirty="0"/>
          </a:p>
        </p:txBody>
      </p:sp>
      <p:sp>
        <p:nvSpPr>
          <p:cNvPr id="5" name="Text Placeholder 4"/>
          <p:cNvSpPr>
            <a:spLocks noGrp="1"/>
          </p:cNvSpPr>
          <p:nvPr>
            <p:ph type="body" sz="quarter" idx="10"/>
          </p:nvPr>
        </p:nvSpPr>
        <p:spPr/>
        <p:txBody>
          <a:bodyPr>
            <a:noAutofit/>
          </a:bodyPr>
          <a:lstStyle/>
          <a:p>
            <a:endParaRPr lang="en-US" sz="1800" dirty="0" smtClean="0"/>
          </a:p>
          <a:p>
            <a:r>
              <a:rPr lang="en-US" sz="1800" dirty="0" smtClean="0"/>
              <a:t>The </a:t>
            </a:r>
            <a:r>
              <a:rPr lang="en-US" sz="1800" dirty="0"/>
              <a:t>plug-in selection spy (Alt + Shift + F1</a:t>
            </a:r>
            <a:r>
              <a:rPr lang="en-US" sz="1800" dirty="0" smtClean="0"/>
              <a:t>) / menu spy (Alt + Shift + F2)</a:t>
            </a:r>
          </a:p>
          <a:p>
            <a:endParaRPr lang="en-US" sz="1800" dirty="0" smtClean="0"/>
          </a:p>
          <a:p>
            <a:r>
              <a:rPr lang="en-US" sz="1800" dirty="0"/>
              <a:t>I</a:t>
            </a:r>
            <a:r>
              <a:rPr lang="en-US" sz="1800" dirty="0" smtClean="0"/>
              <a:t>mport plug-ins / fragment from the Import Wizard</a:t>
            </a:r>
            <a:endParaRPr lang="en-US" sz="1800" dirty="0"/>
          </a:p>
          <a:p>
            <a:endParaRPr lang="en-US" sz="1800" dirty="0" smtClean="0"/>
          </a:p>
          <a:p>
            <a:r>
              <a:rPr lang="en-US" sz="1800" dirty="0" smtClean="0"/>
              <a:t>Window </a:t>
            </a:r>
            <a:r>
              <a:rPr lang="en-US" sz="1800" dirty="0"/>
              <a:t>-&gt; </a:t>
            </a:r>
            <a:r>
              <a:rPr lang="en-US" sz="1800" dirty="0" smtClean="0"/>
              <a:t>Preferences </a:t>
            </a:r>
            <a:r>
              <a:rPr lang="en-US" sz="1800" dirty="0"/>
              <a:t>-&gt; </a:t>
            </a:r>
            <a:r>
              <a:rPr lang="en-US" sz="1800" dirty="0" smtClean="0"/>
              <a:t>Plug-in Development -&gt; Include all plug-ins from target in Java search</a:t>
            </a:r>
          </a:p>
          <a:p>
            <a:endParaRPr lang="en-US" sz="1800" dirty="0"/>
          </a:p>
          <a:p>
            <a:r>
              <a:rPr lang="en-US" sz="1800" dirty="0" smtClean="0"/>
              <a:t>Eclipse </a:t>
            </a:r>
            <a:r>
              <a:rPr lang="en-US" sz="1800" dirty="0" err="1" smtClean="0"/>
              <a:t>Git</a:t>
            </a:r>
            <a:r>
              <a:rPr lang="en-US" sz="1800" dirty="0" smtClean="0"/>
              <a:t> repo</a:t>
            </a:r>
            <a:endParaRPr lang="en-US" sz="1800" dirty="0"/>
          </a:p>
          <a:p>
            <a:endParaRPr lang="en-US" sz="1800" dirty="0" smtClean="0"/>
          </a:p>
          <a:p>
            <a:r>
              <a:rPr lang="en-US" sz="1800" dirty="0" smtClean="0"/>
              <a:t>Plug-in Registry/Plug-ins/Plug-in Dependencies</a:t>
            </a:r>
            <a:r>
              <a:rPr lang="en-US" sz="1800" dirty="0"/>
              <a:t>		</a:t>
            </a:r>
            <a:endParaRPr lang="en-US" sz="1800" dirty="0" smtClean="0"/>
          </a:p>
          <a:p>
            <a:pPr marL="0" lvl="0" indent="0">
              <a:buNone/>
            </a:pPr>
            <a:endParaRPr lang="en-US" sz="1800" dirty="0"/>
          </a:p>
        </p:txBody>
      </p:sp>
    </p:spTree>
    <p:extLst>
      <p:ext uri="{BB962C8B-B14F-4D97-AF65-F5344CB8AC3E}">
        <p14:creationId xmlns:p14="http://schemas.microsoft.com/office/powerpoint/2010/main" val="36267095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Further topics</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r>
              <a:rPr lang="en-US" sz="1800" dirty="0" smtClean="0"/>
              <a:t>Implementing help – providing useful information for a plug-in</a:t>
            </a:r>
            <a:endParaRPr lang="en-US" sz="1800" dirty="0"/>
          </a:p>
          <a:p>
            <a:r>
              <a:rPr lang="en-US" sz="1800" dirty="0" smtClean="0"/>
              <a:t>Internationalization </a:t>
            </a:r>
            <a:r>
              <a:rPr lang="en-US" sz="1800" dirty="0"/>
              <a:t>– expanding the scope of our </a:t>
            </a:r>
            <a:r>
              <a:rPr lang="en-US" sz="1800" dirty="0" smtClean="0"/>
              <a:t>plug-in</a:t>
            </a:r>
            <a:endParaRPr lang="en-US" sz="1800" dirty="0"/>
          </a:p>
          <a:p>
            <a:r>
              <a:rPr lang="en-US" sz="1800" dirty="0" smtClean="0"/>
              <a:t>Building </a:t>
            </a:r>
            <a:r>
              <a:rPr lang="en-US" sz="1800" dirty="0"/>
              <a:t>a plug-in – creating an </a:t>
            </a:r>
            <a:r>
              <a:rPr lang="en-US" sz="1800" dirty="0" smtClean="0"/>
              <a:t>Ant/Maven - based </a:t>
            </a:r>
            <a:r>
              <a:rPr lang="en-US" sz="1800" dirty="0"/>
              <a:t>build script for a </a:t>
            </a:r>
            <a:r>
              <a:rPr lang="en-US" sz="1800" dirty="0" smtClean="0"/>
              <a:t>plug-in</a:t>
            </a:r>
            <a:endParaRPr lang="en-US" sz="1800" dirty="0"/>
          </a:p>
          <a:p>
            <a:r>
              <a:rPr lang="en-US" sz="1800" dirty="0" smtClean="0"/>
              <a:t>Publishing </a:t>
            </a:r>
            <a:r>
              <a:rPr lang="en-US" sz="1800" dirty="0"/>
              <a:t>a plug-in – creating an update site for a </a:t>
            </a:r>
            <a:r>
              <a:rPr lang="en-US" sz="1800" dirty="0" smtClean="0"/>
              <a:t>plug-in</a:t>
            </a:r>
          </a:p>
          <a:p>
            <a:r>
              <a:rPr lang="en-US" sz="1800" dirty="0"/>
              <a:t>SWT and </a:t>
            </a:r>
            <a:r>
              <a:rPr lang="en-US" sz="1800" dirty="0" err="1" smtClean="0"/>
              <a:t>JFace</a:t>
            </a:r>
            <a:endParaRPr lang="en-US" sz="1800" dirty="0" smtClean="0"/>
          </a:p>
          <a:p>
            <a:pPr lvl="0"/>
            <a:r>
              <a:rPr lang="en-US" sz="1800" dirty="0" smtClean="0"/>
              <a:t>GEF and GMF</a:t>
            </a:r>
          </a:p>
          <a:p>
            <a:pPr lvl="0"/>
            <a:r>
              <a:rPr lang="en-US" sz="1800" dirty="0" smtClean="0"/>
              <a:t>Comparison with another platforms in terms of plug-in development</a:t>
            </a:r>
          </a:p>
          <a:p>
            <a:pPr lvl="0"/>
            <a:r>
              <a:rPr lang="en-US" sz="1800" dirty="0" smtClean="0"/>
              <a:t>Overview of existing plug-ins and features</a:t>
            </a:r>
          </a:p>
          <a:p>
            <a:pPr lvl="0"/>
            <a:r>
              <a:rPr lang="en-US" sz="1800" dirty="0" smtClean="0"/>
              <a:t>Providing extension points for a plug-in</a:t>
            </a:r>
            <a:endParaRPr lang="en-US" sz="1800" dirty="0"/>
          </a:p>
        </p:txBody>
      </p:sp>
    </p:spTree>
    <p:extLst>
      <p:ext uri="{BB962C8B-B14F-4D97-AF65-F5344CB8AC3E}">
        <p14:creationId xmlns:p14="http://schemas.microsoft.com/office/powerpoint/2010/main" val="193992200"/>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Recommended readings</a:t>
            </a:r>
            <a:endParaRPr lang="en-US" dirty="0"/>
          </a:p>
        </p:txBody>
      </p:sp>
      <p:sp>
        <p:nvSpPr>
          <p:cNvPr id="5" name="Text Placeholder 4"/>
          <p:cNvSpPr>
            <a:spLocks noGrp="1"/>
          </p:cNvSpPr>
          <p:nvPr>
            <p:ph type="body" sz="quarter" idx="10"/>
          </p:nvPr>
        </p:nvSpPr>
        <p:spPr/>
        <p:txBody>
          <a:bodyPr>
            <a:noAutofit/>
          </a:bodyPr>
          <a:lstStyle/>
          <a:p>
            <a:pPr marL="0" lvl="0" indent="0">
              <a:buNone/>
            </a:pPr>
            <a:endParaRPr lang="en-US" sz="1800" dirty="0"/>
          </a:p>
          <a:p>
            <a:pPr lvl="0"/>
            <a:r>
              <a:rPr lang="en-US" sz="1800" dirty="0" smtClean="0"/>
              <a:t>Eclipse Plug-ins (3</a:t>
            </a:r>
            <a:r>
              <a:rPr lang="en-US" sz="1800" baseline="30000" dirty="0" smtClean="0"/>
              <a:t>rd</a:t>
            </a:r>
            <a:r>
              <a:rPr lang="en-US" sz="1800" dirty="0" smtClean="0"/>
              <a:t> edition) – Eric </a:t>
            </a:r>
            <a:r>
              <a:rPr lang="en-US" sz="1800" dirty="0" err="1" smtClean="0"/>
              <a:t>Clayberg</a:t>
            </a:r>
            <a:r>
              <a:rPr lang="en-US" sz="1800" dirty="0" smtClean="0"/>
              <a:t>, Dan </a:t>
            </a:r>
            <a:r>
              <a:rPr lang="en-US" sz="1800" dirty="0" err="1" smtClean="0"/>
              <a:t>Rubel</a:t>
            </a:r>
            <a:endParaRPr lang="en-US" sz="1800" dirty="0"/>
          </a:p>
          <a:p>
            <a:pPr lvl="0"/>
            <a:endParaRPr lang="en-US" sz="1800" dirty="0" smtClean="0"/>
          </a:p>
          <a:p>
            <a:pPr lvl="0"/>
            <a:r>
              <a:rPr lang="en-US" sz="1800" dirty="0" smtClean="0"/>
              <a:t>Eclipse </a:t>
            </a:r>
            <a:r>
              <a:rPr lang="en-US" sz="1800" dirty="0"/>
              <a:t>corner articles</a:t>
            </a:r>
            <a:br>
              <a:rPr lang="en-US" sz="1800" dirty="0"/>
            </a:br>
            <a:r>
              <a:rPr lang="en-US" sz="1800" dirty="0"/>
              <a:t>(</a:t>
            </a:r>
            <a:r>
              <a:rPr lang="en-US" sz="1800" dirty="0">
                <a:hlinkClick r:id="rId2"/>
              </a:rPr>
              <a:t>http://</a:t>
            </a:r>
            <a:r>
              <a:rPr lang="en-US" sz="1800" dirty="0" smtClean="0">
                <a:hlinkClick r:id="rId2"/>
              </a:rPr>
              <a:t>www.eclipse.org/articles/</a:t>
            </a:r>
            <a:r>
              <a:rPr lang="en-US" sz="1800" dirty="0" smtClean="0"/>
              <a:t>)</a:t>
            </a:r>
            <a:endParaRPr lang="en-US" sz="1800" dirty="0"/>
          </a:p>
          <a:p>
            <a:pPr lvl="0"/>
            <a:endParaRPr lang="en-US" sz="1800" dirty="0"/>
          </a:p>
          <a:p>
            <a:pPr lvl="0"/>
            <a:endParaRPr lang="en-US" sz="1800" dirty="0" smtClean="0"/>
          </a:p>
          <a:p>
            <a:pPr lvl="0"/>
            <a:endParaRPr lang="en-US" sz="1800" dirty="0"/>
          </a:p>
          <a:p>
            <a:pPr lvl="0"/>
            <a:endParaRPr lang="en-US" sz="1800" dirty="0" smtClean="0"/>
          </a:p>
          <a:p>
            <a:pPr lvl="0"/>
            <a:endParaRPr lang="en-US" sz="1800" dirty="0"/>
          </a:p>
        </p:txBody>
      </p:sp>
      <p:pic>
        <p:nvPicPr>
          <p:cNvPr id="3074" name="Picture 2" descr="D:\stuff\study\Eclipse\Eclipse presentation (Cisco)\images\eclipse-plug-i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638" y="2381249"/>
            <a:ext cx="2256323" cy="225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318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History and evolution of the platform </a:t>
            </a:r>
            <a:r>
              <a:rPr lang="en-US" dirty="0" smtClean="0"/>
              <a:t>(3)</a:t>
            </a:r>
            <a:endParaRPr lang="en-US" dirty="0"/>
          </a:p>
        </p:txBody>
      </p:sp>
      <p:sp>
        <p:nvSpPr>
          <p:cNvPr id="5" name="Text Placeholder 4"/>
          <p:cNvSpPr>
            <a:spLocks noGrp="1"/>
          </p:cNvSpPr>
          <p:nvPr>
            <p:ph type="body" sz="quarter" idx="10"/>
          </p:nvPr>
        </p:nvSpPr>
        <p:spPr/>
        <p:txBody>
          <a:bodyPr>
            <a:noAutofit/>
          </a:bodyPr>
          <a:lstStyle/>
          <a:p>
            <a:endParaRPr lang="en-US" sz="1800" dirty="0" smtClean="0"/>
          </a:p>
          <a:p>
            <a:r>
              <a:rPr lang="en-US" sz="1800" dirty="0" smtClean="0"/>
              <a:t>2013 (planned 26 of June) – 4.3 (</a:t>
            </a:r>
            <a:r>
              <a:rPr lang="en-US" sz="1800" dirty="0" err="1" smtClean="0"/>
              <a:t>Kepler</a:t>
            </a:r>
            <a:r>
              <a:rPr lang="en-US" sz="1800" dirty="0" smtClean="0"/>
              <a:t>)</a:t>
            </a:r>
          </a:p>
          <a:p>
            <a:endParaRPr lang="en-US" sz="1800" dirty="0" smtClean="0"/>
          </a:p>
          <a:p>
            <a:r>
              <a:rPr lang="en-US" sz="1800" dirty="0" smtClean="0"/>
              <a:t>2014 (planned 25 of June) – 4.4 (Luna)</a:t>
            </a:r>
          </a:p>
          <a:p>
            <a:endParaRPr lang="en-US" sz="1800" dirty="0" smtClean="0"/>
          </a:p>
          <a:p>
            <a:r>
              <a:rPr lang="en-US" sz="1800" dirty="0" smtClean="0"/>
              <a:t>2012 – started development of Eclipse Orion – open-source browser-based IDE for web development in the cloud</a:t>
            </a:r>
          </a:p>
          <a:p>
            <a:endParaRPr lang="en-US" sz="1800" dirty="0" smtClean="0"/>
          </a:p>
          <a:p>
            <a:endParaRPr lang="en-US" sz="1800" dirty="0"/>
          </a:p>
          <a:p>
            <a:pPr lvl="0"/>
            <a:endParaRPr lang="en-US" sz="1800" dirty="0"/>
          </a:p>
        </p:txBody>
      </p:sp>
    </p:spTree>
    <p:extLst>
      <p:ext uri="{BB962C8B-B14F-4D97-AF65-F5344CB8AC3E}">
        <p14:creationId xmlns:p14="http://schemas.microsoft.com/office/powerpoint/2010/main" val="1852700527"/>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160463"/>
            <a:ext cx="8112125" cy="2144712"/>
          </a:xfrm>
        </p:spPr>
        <p:txBody>
          <a:bodyPr/>
          <a:lstStyle/>
          <a:p>
            <a:pPr algn="ctr"/>
            <a:r>
              <a:rPr lang="en-US" dirty="0" smtClean="0"/>
              <a:t>  Q &amp; A</a:t>
            </a:r>
            <a:endParaRPr sz="2000" spc="0" dirty="0"/>
          </a:p>
        </p:txBody>
      </p:sp>
      <p:sp>
        <p:nvSpPr>
          <p:cNvPr id="7" name="Title 3"/>
          <p:cNvSpPr txBox="1">
            <a:spLocks/>
          </p:cNvSpPr>
          <p:nvPr/>
        </p:nvSpPr>
        <p:spPr>
          <a:xfrm>
            <a:off x="221393" y="398489"/>
            <a:ext cx="8588861" cy="838200"/>
          </a:xfrm>
          <a:prstGeom prst="rect">
            <a:avLst/>
          </a:prstGeom>
        </p:spPr>
        <p:txBody>
          <a:bodyPr vert="horz" lIns="82296" tIns="45720" rIns="82296" bIns="45720" rtlCol="0" anchor="b" anchorCtr="0">
            <a:noAutofit/>
          </a:bodyPr>
          <a:lstStyle>
            <a:lvl1pPr algn="l" defTabSz="914400" rtl="0" eaLnBrk="1" latinLnBrk="0" hangingPunct="1">
              <a:lnSpc>
                <a:spcPct val="90000"/>
              </a:lnSpc>
              <a:spcBef>
                <a:spcPct val="0"/>
              </a:spcBef>
              <a:buNone/>
              <a:defRPr lang="en-US" sz="5400" b="0" kern="1200" spc="-200" baseline="0" dirty="0">
                <a:solidFill>
                  <a:schemeClr val="bg1"/>
                </a:solidFill>
                <a:latin typeface="+mj-lt"/>
                <a:ea typeface="+mj-ea"/>
                <a:cs typeface="+mj-cs"/>
              </a:defRPr>
            </a:lvl1pPr>
          </a:lstStyle>
          <a:p>
            <a:pPr algn="ctr"/>
            <a:r>
              <a:rPr lang="en-US" sz="3600" dirty="0" smtClean="0"/>
              <a:t>Thank you</a:t>
            </a:r>
            <a:endParaRPr lang="en-US" sz="3600"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Additional references (1)</a:t>
            </a:r>
            <a:endParaRPr lang="en-US" dirty="0"/>
          </a:p>
        </p:txBody>
      </p:sp>
      <p:sp>
        <p:nvSpPr>
          <p:cNvPr id="5" name="Text Placeholder 4"/>
          <p:cNvSpPr>
            <a:spLocks noGrp="1"/>
          </p:cNvSpPr>
          <p:nvPr>
            <p:ph type="body" sz="quarter" idx="10"/>
          </p:nvPr>
        </p:nvSpPr>
        <p:spPr/>
        <p:txBody>
          <a:bodyPr>
            <a:noAutofit/>
          </a:bodyPr>
          <a:lstStyle/>
          <a:p>
            <a:r>
              <a:rPr lang="en-US" sz="1800" dirty="0" smtClean="0"/>
              <a:t>Brief history </a:t>
            </a:r>
            <a:r>
              <a:rPr lang="en-US" sz="1800" dirty="0"/>
              <a:t>of Eclipse (up to 2006)</a:t>
            </a:r>
            <a:br>
              <a:rPr lang="en-US" sz="1800" dirty="0"/>
            </a:br>
            <a:r>
              <a:rPr lang="en-US" sz="1800" dirty="0">
                <a:hlinkClick r:id="rId2"/>
              </a:rPr>
              <a:t>http://</a:t>
            </a:r>
            <a:r>
              <a:rPr lang="en-US" sz="1800" dirty="0" smtClean="0">
                <a:hlinkClick r:id="rId2"/>
              </a:rPr>
              <a:t>www.venukb.com/2006/07/21/history-of-eclipse/</a:t>
            </a:r>
            <a:r>
              <a:rPr lang="en-US" sz="1800" dirty="0" smtClean="0"/>
              <a:t/>
            </a:r>
            <a:br>
              <a:rPr lang="en-US" sz="1800" dirty="0" smtClean="0"/>
            </a:br>
            <a:r>
              <a:rPr lang="en-US" sz="1800" dirty="0" smtClean="0"/>
              <a:t>last visited: </a:t>
            </a:r>
            <a:r>
              <a:rPr lang="en-US" sz="1800" dirty="0"/>
              <a:t>01.03.2013</a:t>
            </a:r>
            <a:endParaRPr lang="en-US" sz="1800" dirty="0" smtClean="0"/>
          </a:p>
          <a:p>
            <a:r>
              <a:rPr lang="en-US" sz="1800" dirty="0" smtClean="0"/>
              <a:t>Wikipedia’s entry on Eclipse</a:t>
            </a:r>
            <a:r>
              <a:rPr lang="en-US" sz="1800" dirty="0"/>
              <a:t/>
            </a:r>
            <a:br>
              <a:rPr lang="en-US" sz="1800" dirty="0"/>
            </a:br>
            <a:r>
              <a:rPr lang="en-US" sz="1800" dirty="0">
                <a:hlinkClick r:id="rId3"/>
              </a:rPr>
              <a:t>http://en.wikipedia.org/wiki/Eclipse_(software</a:t>
            </a:r>
            <a:r>
              <a:rPr lang="en-US" sz="1800" dirty="0" smtClean="0">
                <a:hlinkClick r:id="rId3"/>
              </a:rPr>
              <a:t>)</a:t>
            </a:r>
            <a:r>
              <a:rPr lang="en-US" sz="1800" dirty="0"/>
              <a:t/>
            </a:r>
            <a:br>
              <a:rPr lang="en-US" sz="1800" dirty="0"/>
            </a:br>
            <a:r>
              <a:rPr lang="en-US" sz="1800" dirty="0" smtClean="0"/>
              <a:t>last visited: </a:t>
            </a:r>
            <a:r>
              <a:rPr lang="en-US" sz="1800" dirty="0"/>
              <a:t>01.03.2013</a:t>
            </a:r>
            <a:endParaRPr lang="en-US" sz="1800" dirty="0" smtClean="0"/>
          </a:p>
          <a:p>
            <a:r>
              <a:rPr lang="en-US" sz="1800" dirty="0" smtClean="0"/>
              <a:t>eclipse.org: Eclipse e4</a:t>
            </a:r>
            <a:br>
              <a:rPr lang="en-US" sz="1800" dirty="0" smtClean="0"/>
            </a:br>
            <a:r>
              <a:rPr lang="en-US" sz="1800" dirty="0">
                <a:hlinkClick r:id="rId4"/>
              </a:rPr>
              <a:t>http://eclipse.org/e4</a:t>
            </a:r>
            <a:r>
              <a:rPr lang="en-US" sz="1800" dirty="0" smtClean="0">
                <a:hlinkClick r:id="rId4"/>
              </a:rPr>
              <a:t>/</a:t>
            </a:r>
            <a:r>
              <a:rPr lang="en-US" sz="1800" dirty="0" smtClean="0"/>
              <a:t/>
            </a:r>
            <a:br>
              <a:rPr lang="en-US" sz="1800" dirty="0" smtClean="0"/>
            </a:br>
            <a:r>
              <a:rPr lang="en-US" sz="1800" dirty="0"/>
              <a:t>last visited: 01.03.2013</a:t>
            </a:r>
            <a:endParaRPr lang="en-US" sz="1800" dirty="0" smtClean="0"/>
          </a:p>
          <a:p>
            <a:r>
              <a:rPr lang="en-US" sz="1800" dirty="0" err="1" smtClean="0"/>
              <a:t>EclipseCon</a:t>
            </a:r>
            <a:r>
              <a:rPr lang="en-US" sz="1800" dirty="0"/>
              <a:t> </a:t>
            </a:r>
            <a:r>
              <a:rPr lang="en-US" sz="1800" dirty="0" smtClean="0"/>
              <a:t>2009: e4 Project in Review</a:t>
            </a:r>
            <a:r>
              <a:rPr lang="en-US" sz="1800" dirty="0"/>
              <a:t/>
            </a:r>
            <a:br>
              <a:rPr lang="en-US" sz="1800" dirty="0"/>
            </a:br>
            <a:r>
              <a:rPr lang="en-US" sz="1800" dirty="0">
                <a:hlinkClick r:id="rId5"/>
              </a:rPr>
              <a:t>http://</a:t>
            </a:r>
            <a:r>
              <a:rPr lang="en-US" sz="1800" dirty="0" smtClean="0">
                <a:hlinkClick r:id="rId5"/>
              </a:rPr>
              <a:t>live.eclipse.org/node/737</a:t>
            </a:r>
            <a:r>
              <a:rPr lang="en-US" sz="1800" dirty="0" smtClean="0"/>
              <a:t/>
            </a:r>
            <a:br>
              <a:rPr lang="en-US" sz="1800" dirty="0" smtClean="0"/>
            </a:br>
            <a:r>
              <a:rPr lang="en-US" sz="1800" dirty="0" smtClean="0"/>
              <a:t>last visited: </a:t>
            </a:r>
            <a:r>
              <a:rPr lang="en-US" sz="1800" dirty="0"/>
              <a:t>01.03.2013</a:t>
            </a:r>
          </a:p>
          <a:p>
            <a:endParaRPr lang="en-US" sz="1800" dirty="0" smtClean="0"/>
          </a:p>
          <a:p>
            <a:endParaRPr lang="en-US" sz="1800" dirty="0" smtClean="0"/>
          </a:p>
          <a:p>
            <a:endParaRPr lang="en-US" sz="1800" dirty="0" smtClean="0"/>
          </a:p>
          <a:p>
            <a:endParaRPr lang="en-US" sz="1800" dirty="0" smtClean="0"/>
          </a:p>
          <a:p>
            <a:pPr marL="0" lvl="0" indent="0">
              <a:buNone/>
            </a:pPr>
            <a:endParaRPr lang="en-US" sz="1800" dirty="0"/>
          </a:p>
        </p:txBody>
      </p:sp>
    </p:spTree>
    <p:extLst>
      <p:ext uri="{BB962C8B-B14F-4D97-AF65-F5344CB8AC3E}">
        <p14:creationId xmlns:p14="http://schemas.microsoft.com/office/powerpoint/2010/main" val="4024955306"/>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Additional references (2)</a:t>
            </a:r>
            <a:endParaRPr lang="en-US" dirty="0"/>
          </a:p>
        </p:txBody>
      </p:sp>
      <p:sp>
        <p:nvSpPr>
          <p:cNvPr id="5" name="Text Placeholder 4"/>
          <p:cNvSpPr>
            <a:spLocks noGrp="1"/>
          </p:cNvSpPr>
          <p:nvPr>
            <p:ph type="body" sz="quarter" idx="10"/>
          </p:nvPr>
        </p:nvSpPr>
        <p:spPr/>
        <p:txBody>
          <a:bodyPr>
            <a:noAutofit/>
          </a:bodyPr>
          <a:lstStyle/>
          <a:p>
            <a:r>
              <a:rPr lang="en-US" sz="1800" dirty="0" smtClean="0"/>
              <a:t>eclipse.org</a:t>
            </a:r>
            <a:r>
              <a:rPr lang="en-US" sz="1800" dirty="0"/>
              <a:t>: Eclipse development process</a:t>
            </a:r>
            <a:br>
              <a:rPr lang="en-US" sz="1800" dirty="0"/>
            </a:br>
            <a:r>
              <a:rPr lang="en-US" sz="1800" dirty="0">
                <a:hlinkClick r:id="rId2"/>
              </a:rPr>
              <a:t>http://www.eclipse.org/eclipse/development/</a:t>
            </a:r>
            <a:r>
              <a:rPr lang="en-US" sz="1800" dirty="0"/>
              <a:t/>
            </a:r>
            <a:br>
              <a:rPr lang="en-US" sz="1800" dirty="0"/>
            </a:br>
            <a:r>
              <a:rPr lang="en-US" sz="1800" dirty="0"/>
              <a:t>last visited: 01.03.2013</a:t>
            </a:r>
          </a:p>
          <a:p>
            <a:r>
              <a:rPr lang="en-US" sz="1800" dirty="0"/>
              <a:t>Eclipse wiki: Development Resources</a:t>
            </a:r>
            <a:br>
              <a:rPr lang="en-US" sz="1800" dirty="0"/>
            </a:br>
            <a:r>
              <a:rPr lang="en-US" sz="1800" dirty="0">
                <a:hlinkClick r:id="rId3"/>
              </a:rPr>
              <a:t>http://wiki.eclipse.org/Development_Resources</a:t>
            </a:r>
            <a:r>
              <a:rPr lang="en-US" sz="1800" dirty="0"/>
              <a:t/>
            </a:r>
            <a:br>
              <a:rPr lang="en-US" sz="1800" dirty="0"/>
            </a:br>
            <a:r>
              <a:rPr lang="en-US" sz="1800" dirty="0"/>
              <a:t>last visited: 01.03.2013</a:t>
            </a:r>
            <a:endParaRPr lang="en-US" sz="1800" dirty="0" smtClean="0"/>
          </a:p>
          <a:p>
            <a:r>
              <a:rPr lang="en-US" sz="1800" dirty="0" smtClean="0"/>
              <a:t>Eclipse wiki:</a:t>
            </a:r>
            <a:br>
              <a:rPr lang="en-US" sz="1800" dirty="0" smtClean="0"/>
            </a:br>
            <a:r>
              <a:rPr lang="en-US" sz="1800" dirty="0" smtClean="0">
                <a:hlinkClick r:id="rId4"/>
              </a:rPr>
              <a:t>http</a:t>
            </a:r>
            <a:r>
              <a:rPr lang="en-US" sz="1800" dirty="0">
                <a:hlinkClick r:id="rId4"/>
              </a:rPr>
              <a:t>://</a:t>
            </a:r>
            <a:r>
              <a:rPr lang="en-US" sz="1800" dirty="0" smtClean="0">
                <a:hlinkClick r:id="rId4"/>
              </a:rPr>
              <a:t>wiki.eclipse.org/Development_Resources/Process_Guidelines/What_is_Incubation</a:t>
            </a:r>
            <a:r>
              <a:rPr lang="en-US" sz="1800" dirty="0" smtClean="0"/>
              <a:t/>
            </a:r>
            <a:br>
              <a:rPr lang="en-US" sz="1800" dirty="0" smtClean="0"/>
            </a:br>
            <a:r>
              <a:rPr lang="en-US" sz="1800" dirty="0" smtClean="0"/>
              <a:t>last visited: </a:t>
            </a:r>
            <a:r>
              <a:rPr lang="en-US" sz="1800" dirty="0"/>
              <a:t>01.03.2013</a:t>
            </a:r>
            <a:endParaRPr lang="en-US" sz="1800" dirty="0" smtClean="0"/>
          </a:p>
          <a:p>
            <a:endParaRPr lang="en-US" sz="1800" dirty="0" smtClean="0"/>
          </a:p>
          <a:p>
            <a:endParaRPr lang="en-US" sz="1800" dirty="0" smtClean="0"/>
          </a:p>
          <a:p>
            <a:endParaRPr lang="en-US" sz="1800" dirty="0" smtClean="0"/>
          </a:p>
          <a:p>
            <a:pPr marL="0" lvl="0" indent="0">
              <a:buNone/>
            </a:pPr>
            <a:endParaRPr lang="en-US" sz="1800" dirty="0"/>
          </a:p>
        </p:txBody>
      </p:sp>
    </p:spTree>
    <p:extLst>
      <p:ext uri="{BB962C8B-B14F-4D97-AF65-F5344CB8AC3E}">
        <p14:creationId xmlns:p14="http://schemas.microsoft.com/office/powerpoint/2010/main" val="175477532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Additional references (3)</a:t>
            </a:r>
            <a:endParaRPr lang="en-US" dirty="0"/>
          </a:p>
        </p:txBody>
      </p:sp>
      <p:sp>
        <p:nvSpPr>
          <p:cNvPr id="5" name="Text Placeholder 4"/>
          <p:cNvSpPr>
            <a:spLocks noGrp="1"/>
          </p:cNvSpPr>
          <p:nvPr>
            <p:ph type="body" sz="quarter" idx="10"/>
          </p:nvPr>
        </p:nvSpPr>
        <p:spPr/>
        <p:txBody>
          <a:bodyPr>
            <a:noAutofit/>
          </a:bodyPr>
          <a:lstStyle/>
          <a:p>
            <a:r>
              <a:rPr lang="en-US" sz="1800" dirty="0" smtClean="0"/>
              <a:t>Architecture of the Eclipse platform</a:t>
            </a:r>
            <a:r>
              <a:rPr lang="en-US" sz="1800" dirty="0"/>
              <a:t/>
            </a:r>
            <a:br>
              <a:rPr lang="en-US" sz="1800" dirty="0"/>
            </a:br>
            <a:r>
              <a:rPr lang="en-US" sz="1800" dirty="0">
                <a:hlinkClick r:id="rId2"/>
              </a:rPr>
              <a:t>https://</a:t>
            </a:r>
            <a:r>
              <a:rPr lang="en-US" sz="1800" dirty="0" smtClean="0">
                <a:hlinkClick r:id="rId2"/>
              </a:rPr>
              <a:t>wiki.engr.illinois.edu/download/attachments/183861826/cs427-12.pdf?version=1&amp;modificationDate=1317337982000</a:t>
            </a:r>
            <a:r>
              <a:rPr lang="en-US" sz="1800" dirty="0"/>
              <a:t/>
            </a:r>
            <a:br>
              <a:rPr lang="en-US" sz="1800" dirty="0"/>
            </a:br>
            <a:r>
              <a:rPr lang="en-US" sz="1800" dirty="0"/>
              <a:t>last visited: 01.03.2013</a:t>
            </a:r>
            <a:endParaRPr lang="en-US" sz="1800" dirty="0" smtClean="0"/>
          </a:p>
          <a:p>
            <a:r>
              <a:rPr lang="en-US" sz="1800" dirty="0" smtClean="0"/>
              <a:t>vogella.de: Extending Eclipse –Plug-in </a:t>
            </a:r>
            <a:r>
              <a:rPr lang="en-US" sz="1800" dirty="0"/>
              <a:t>Development Tutorial</a:t>
            </a:r>
            <a:br>
              <a:rPr lang="en-US" sz="1800" dirty="0"/>
            </a:br>
            <a:r>
              <a:rPr lang="en-US" sz="1800" dirty="0">
                <a:hlinkClick r:id="rId3"/>
              </a:rPr>
              <a:t>http://</a:t>
            </a:r>
            <a:r>
              <a:rPr lang="en-US" sz="1800" dirty="0" smtClean="0">
                <a:hlinkClick r:id="rId3"/>
              </a:rPr>
              <a:t>www.vogella.de/articles/EclipsePlugIn/article.html</a:t>
            </a:r>
            <a:r>
              <a:rPr lang="en-US" sz="1800" dirty="0" smtClean="0"/>
              <a:t/>
            </a:r>
            <a:br>
              <a:rPr lang="en-US" sz="1800" dirty="0" smtClean="0"/>
            </a:br>
            <a:r>
              <a:rPr lang="en-US" sz="1800" dirty="0" smtClean="0"/>
              <a:t>last visited: </a:t>
            </a:r>
            <a:r>
              <a:rPr lang="en-US" sz="1800" dirty="0"/>
              <a:t>01.03.2013</a:t>
            </a:r>
            <a:endParaRPr lang="en-US" sz="1800" dirty="0" smtClean="0"/>
          </a:p>
          <a:p>
            <a:r>
              <a:rPr lang="en-US" sz="1800" dirty="0" err="1" smtClean="0"/>
              <a:t>OSGi</a:t>
            </a:r>
            <a:r>
              <a:rPr lang="en-US" sz="1800" dirty="0" smtClean="0"/>
              <a:t> </a:t>
            </a:r>
            <a:r>
              <a:rPr lang="en-US" sz="1800" dirty="0"/>
              <a:t>tutorial</a:t>
            </a:r>
            <a:br>
              <a:rPr lang="en-US" sz="1800" dirty="0"/>
            </a:br>
            <a:r>
              <a:rPr lang="en-US" sz="1800" dirty="0">
                <a:hlinkClick r:id="rId4"/>
              </a:rPr>
              <a:t>http://</a:t>
            </a:r>
            <a:r>
              <a:rPr lang="en-US" sz="1800" dirty="0" smtClean="0">
                <a:hlinkClick r:id="rId4"/>
              </a:rPr>
              <a:t>www.knopflerfish.org/tutorials/osgi_tutorial.pdf</a:t>
            </a:r>
            <a:r>
              <a:rPr lang="en-US" sz="1800" dirty="0" smtClean="0"/>
              <a:t/>
            </a:r>
            <a:br>
              <a:rPr lang="en-US" sz="1800" dirty="0" smtClean="0"/>
            </a:br>
            <a:r>
              <a:rPr lang="en-US" sz="1800" dirty="0" smtClean="0"/>
              <a:t>last visited: </a:t>
            </a:r>
            <a:r>
              <a:rPr lang="en-US" sz="1800" dirty="0"/>
              <a:t>01.03.2013</a:t>
            </a:r>
            <a:endParaRPr lang="en-US" sz="1800" dirty="0" smtClean="0"/>
          </a:p>
          <a:p>
            <a:r>
              <a:rPr lang="en-US" sz="1800" dirty="0" smtClean="0"/>
              <a:t>vogella.de: </a:t>
            </a:r>
            <a:r>
              <a:rPr lang="en-US" sz="1800" dirty="0" err="1" smtClean="0"/>
              <a:t>OSGi</a:t>
            </a:r>
            <a:r>
              <a:rPr lang="en-US" sz="1800" dirty="0" smtClean="0"/>
              <a:t> with </a:t>
            </a:r>
            <a:r>
              <a:rPr lang="en-US" sz="1800" dirty="0"/>
              <a:t>Eclipse Equinox</a:t>
            </a:r>
            <a:br>
              <a:rPr lang="en-US" sz="1800" dirty="0"/>
            </a:br>
            <a:r>
              <a:rPr lang="en-US" sz="1800" dirty="0">
                <a:hlinkClick r:id="rId5"/>
              </a:rPr>
              <a:t>http://</a:t>
            </a:r>
            <a:r>
              <a:rPr lang="en-US" sz="1800" dirty="0" smtClean="0">
                <a:hlinkClick r:id="rId5"/>
              </a:rPr>
              <a:t>www.vogella.de/articles/OSGi/article.html</a:t>
            </a:r>
            <a:r>
              <a:rPr lang="en-US" sz="1800" dirty="0" smtClean="0"/>
              <a:t/>
            </a:r>
            <a:br>
              <a:rPr lang="en-US" sz="1800" dirty="0" smtClean="0"/>
            </a:br>
            <a:r>
              <a:rPr lang="en-US" sz="1800" dirty="0" smtClean="0"/>
              <a:t>last visited: </a:t>
            </a:r>
            <a:r>
              <a:rPr lang="en-US" sz="1800" dirty="0"/>
              <a:t>01.03.2013</a:t>
            </a:r>
            <a:endParaRPr lang="en-US" sz="1800" dirty="0" smtClean="0"/>
          </a:p>
          <a:p>
            <a:endParaRPr lang="en-US" sz="1800" dirty="0"/>
          </a:p>
          <a:p>
            <a:pPr marL="0" indent="0">
              <a:buNone/>
            </a:pPr>
            <a:endParaRPr lang="en-US" sz="1800" dirty="0" smtClean="0"/>
          </a:p>
          <a:p>
            <a:endParaRPr lang="en-US" sz="1800" dirty="0" smtClean="0"/>
          </a:p>
          <a:p>
            <a:endParaRPr lang="en-US" sz="1800" dirty="0" smtClean="0"/>
          </a:p>
          <a:p>
            <a:endParaRPr lang="en-US" sz="1800" dirty="0" smtClean="0"/>
          </a:p>
          <a:p>
            <a:pPr marL="0" lvl="0" indent="0">
              <a:buNone/>
            </a:pPr>
            <a:endParaRPr lang="en-US" sz="1800" dirty="0"/>
          </a:p>
        </p:txBody>
      </p:sp>
    </p:spTree>
    <p:extLst>
      <p:ext uri="{BB962C8B-B14F-4D97-AF65-F5344CB8AC3E}">
        <p14:creationId xmlns:p14="http://schemas.microsoft.com/office/powerpoint/2010/main" val="1501384709"/>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Additional references (4)</a:t>
            </a:r>
            <a:endParaRPr lang="en-US" dirty="0"/>
          </a:p>
        </p:txBody>
      </p:sp>
      <p:sp>
        <p:nvSpPr>
          <p:cNvPr id="5" name="Text Placeholder 4"/>
          <p:cNvSpPr>
            <a:spLocks noGrp="1"/>
          </p:cNvSpPr>
          <p:nvPr>
            <p:ph type="body" sz="quarter" idx="10"/>
          </p:nvPr>
        </p:nvSpPr>
        <p:spPr/>
        <p:txBody>
          <a:bodyPr>
            <a:noAutofit/>
          </a:bodyPr>
          <a:lstStyle/>
          <a:p>
            <a:r>
              <a:rPr lang="en-US" sz="1800" dirty="0" smtClean="0"/>
              <a:t>Wikipedia entry on </a:t>
            </a:r>
            <a:r>
              <a:rPr lang="en-US" sz="1800" dirty="0" err="1" smtClean="0"/>
              <a:t>OSGi</a:t>
            </a:r>
            <a:r>
              <a:rPr lang="en-US" sz="1800" dirty="0"/>
              <a:t/>
            </a:r>
            <a:br>
              <a:rPr lang="en-US" sz="1800" dirty="0"/>
            </a:br>
            <a:r>
              <a:rPr lang="en-US" sz="1800" dirty="0">
                <a:hlinkClick r:id="rId2"/>
              </a:rPr>
              <a:t>http://</a:t>
            </a:r>
            <a:r>
              <a:rPr lang="en-US" sz="1800" dirty="0" smtClean="0">
                <a:hlinkClick r:id="rId2"/>
              </a:rPr>
              <a:t>en.wikipedia.org/wiki/OSGi</a:t>
            </a:r>
            <a:r>
              <a:rPr lang="en-US" sz="1800" dirty="0" smtClean="0"/>
              <a:t/>
            </a:r>
            <a:br>
              <a:rPr lang="en-US" sz="1800" dirty="0" smtClean="0"/>
            </a:br>
            <a:r>
              <a:rPr lang="en-US" sz="1800" dirty="0" smtClean="0"/>
              <a:t>last visited: 01.03.2013</a:t>
            </a:r>
          </a:p>
          <a:p>
            <a:r>
              <a:rPr lang="en-US" sz="1800" dirty="0" smtClean="0"/>
              <a:t>Wikipedia entry </a:t>
            </a:r>
            <a:r>
              <a:rPr lang="en-US" sz="1800" dirty="0"/>
              <a:t>of Equinox</a:t>
            </a:r>
            <a:br>
              <a:rPr lang="en-US" sz="1800" dirty="0"/>
            </a:br>
            <a:r>
              <a:rPr lang="en-US" sz="1800" dirty="0">
                <a:hlinkClick r:id="rId3"/>
              </a:rPr>
              <a:t>http://en.wikipedia.org/wiki/Equinox_(OSGi</a:t>
            </a:r>
            <a:r>
              <a:rPr lang="en-US" sz="1800" dirty="0" smtClean="0">
                <a:hlinkClick r:id="rId3"/>
              </a:rPr>
              <a:t>)</a:t>
            </a:r>
            <a:r>
              <a:rPr lang="en-US" sz="1800" dirty="0" smtClean="0"/>
              <a:t/>
            </a:r>
            <a:br>
              <a:rPr lang="en-US" sz="1800" dirty="0" smtClean="0"/>
            </a:br>
            <a:r>
              <a:rPr lang="en-US" sz="1800" dirty="0" smtClean="0"/>
              <a:t>last visited: </a:t>
            </a:r>
            <a:r>
              <a:rPr lang="en-US" sz="1800" dirty="0"/>
              <a:t>01.03.2013</a:t>
            </a:r>
            <a:endParaRPr lang="en-US" sz="1800" dirty="0" smtClean="0"/>
          </a:p>
          <a:p>
            <a:r>
              <a:rPr lang="en-US" sz="1800" dirty="0" smtClean="0"/>
              <a:t>Understanding the Eclipse p2 </a:t>
            </a:r>
            <a:r>
              <a:rPr lang="en-US" sz="1800" dirty="0"/>
              <a:t>provisioning system</a:t>
            </a:r>
            <a:br>
              <a:rPr lang="en-US" sz="1800" dirty="0"/>
            </a:br>
            <a:r>
              <a:rPr lang="en-US" sz="1800" dirty="0">
                <a:hlinkClick r:id="rId4"/>
              </a:rPr>
              <a:t>http://</a:t>
            </a:r>
            <a:r>
              <a:rPr lang="en-US" sz="1800" dirty="0" smtClean="0">
                <a:hlinkClick r:id="rId4"/>
              </a:rPr>
              <a:t>eclipse.dzone.com/articles/understanding-eclipse-p2-provi</a:t>
            </a:r>
            <a:r>
              <a:rPr lang="en-US" sz="1800" dirty="0" smtClean="0"/>
              <a:t/>
            </a:r>
            <a:br>
              <a:rPr lang="en-US" sz="1800" dirty="0" smtClean="0"/>
            </a:br>
            <a:r>
              <a:rPr lang="en-US" sz="1800" dirty="0" smtClean="0"/>
              <a:t>last visited </a:t>
            </a:r>
            <a:r>
              <a:rPr lang="en-US" sz="1800" dirty="0"/>
              <a:t>01.03.2013</a:t>
            </a:r>
            <a:endParaRPr lang="en-US" sz="1800" dirty="0" smtClean="0"/>
          </a:p>
          <a:p>
            <a:r>
              <a:rPr lang="en-US" sz="1800" dirty="0"/>
              <a:t>Introduction to p2 (video)</a:t>
            </a:r>
            <a:br>
              <a:rPr lang="en-US" sz="1800" dirty="0"/>
            </a:br>
            <a:r>
              <a:rPr lang="en-US" sz="1800" dirty="0">
                <a:hlinkClick r:id="rId5"/>
              </a:rPr>
              <a:t>http://</a:t>
            </a:r>
            <a:r>
              <a:rPr lang="en-US" sz="1800" dirty="0" smtClean="0">
                <a:hlinkClick r:id="rId5"/>
              </a:rPr>
              <a:t>www.fosslc.org/drupal/content/gentle-introduction-p2</a:t>
            </a:r>
            <a:r>
              <a:rPr lang="en-US" sz="1800" dirty="0" smtClean="0"/>
              <a:t/>
            </a:r>
            <a:br>
              <a:rPr lang="en-US" sz="1800" dirty="0" smtClean="0"/>
            </a:br>
            <a:r>
              <a:rPr lang="en-US" sz="1800" dirty="0" smtClean="0"/>
              <a:t>last visited: </a:t>
            </a:r>
            <a:r>
              <a:rPr lang="en-US" sz="1800" dirty="0"/>
              <a:t>01.03.2013</a:t>
            </a:r>
            <a:endParaRPr lang="en-US" sz="1800" dirty="0" smtClean="0"/>
          </a:p>
          <a:p>
            <a:endParaRPr lang="en-US" sz="1800" dirty="0" smtClean="0"/>
          </a:p>
          <a:p>
            <a:endParaRPr lang="en-US" sz="1800" dirty="0" smtClean="0"/>
          </a:p>
          <a:p>
            <a:endParaRPr lang="en-US" sz="1800" dirty="0"/>
          </a:p>
          <a:p>
            <a:pPr marL="0" indent="0">
              <a:buNone/>
            </a:pPr>
            <a:endParaRPr lang="en-US" sz="1800" dirty="0" smtClean="0"/>
          </a:p>
          <a:p>
            <a:endParaRPr lang="en-US" sz="1800" dirty="0" smtClean="0"/>
          </a:p>
          <a:p>
            <a:endParaRPr lang="en-US" sz="1800" dirty="0" smtClean="0"/>
          </a:p>
          <a:p>
            <a:endParaRPr lang="en-US" sz="1800" dirty="0" smtClean="0"/>
          </a:p>
          <a:p>
            <a:pPr marL="0" lvl="0" indent="0">
              <a:buNone/>
            </a:pPr>
            <a:endParaRPr lang="en-US" sz="1800" dirty="0"/>
          </a:p>
        </p:txBody>
      </p:sp>
    </p:spTree>
    <p:extLst>
      <p:ext uri="{BB962C8B-B14F-4D97-AF65-F5344CB8AC3E}">
        <p14:creationId xmlns:p14="http://schemas.microsoft.com/office/powerpoint/2010/main" val="257194690"/>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Additional references (5)</a:t>
            </a:r>
            <a:endParaRPr lang="en-US" dirty="0"/>
          </a:p>
        </p:txBody>
      </p:sp>
      <p:sp>
        <p:nvSpPr>
          <p:cNvPr id="5" name="Text Placeholder 4"/>
          <p:cNvSpPr>
            <a:spLocks noGrp="1"/>
          </p:cNvSpPr>
          <p:nvPr>
            <p:ph type="body" sz="quarter" idx="10"/>
          </p:nvPr>
        </p:nvSpPr>
        <p:spPr/>
        <p:txBody>
          <a:bodyPr>
            <a:noAutofit/>
          </a:bodyPr>
          <a:lstStyle/>
          <a:p>
            <a:r>
              <a:rPr lang="en-US" sz="1800" dirty="0" smtClean="0"/>
              <a:t>eclipse.org</a:t>
            </a:r>
            <a:r>
              <a:rPr lang="en-US" sz="1800" dirty="0"/>
              <a:t>: project plan for Eclipse project, version Juno</a:t>
            </a:r>
            <a:br>
              <a:rPr lang="en-US" sz="1800" dirty="0"/>
            </a:br>
            <a:r>
              <a:rPr lang="en-US" sz="1800" dirty="0">
                <a:hlinkClick r:id="rId2"/>
              </a:rPr>
              <a:t>http://www.eclipse.org/projects/project-plan.php?planurl=http://www.eclipse.org/eclipse/development/plans/eclipse_project_plan_4_2.xml</a:t>
            </a:r>
            <a:r>
              <a:rPr lang="en-US" sz="1800" dirty="0"/>
              <a:t/>
            </a:r>
            <a:br>
              <a:rPr lang="en-US" sz="1800" dirty="0"/>
            </a:br>
            <a:r>
              <a:rPr lang="en-US" sz="1800" dirty="0"/>
              <a:t>last visited: </a:t>
            </a:r>
            <a:r>
              <a:rPr lang="en-US" sz="1800" dirty="0" smtClean="0"/>
              <a:t>01.03.2013</a:t>
            </a:r>
            <a:endParaRPr lang="en-US" sz="1800" dirty="0"/>
          </a:p>
          <a:p>
            <a:r>
              <a:rPr lang="en-US" sz="1800" dirty="0" smtClean="0"/>
              <a:t>The architecture of open source applications (chapter 6</a:t>
            </a:r>
            <a:r>
              <a:rPr lang="en-US" sz="1800" dirty="0"/>
              <a:t>: Eclipse)</a:t>
            </a:r>
            <a:br>
              <a:rPr lang="en-US" sz="1800" dirty="0"/>
            </a:br>
            <a:r>
              <a:rPr lang="en-US" sz="1800" dirty="0">
                <a:hlinkClick r:id="rId3"/>
              </a:rPr>
              <a:t>http://</a:t>
            </a:r>
            <a:r>
              <a:rPr lang="en-US" sz="1800" dirty="0" smtClean="0">
                <a:hlinkClick r:id="rId3"/>
              </a:rPr>
              <a:t>www.aosabook.org/en/eclipse.html</a:t>
            </a:r>
            <a:r>
              <a:rPr lang="en-US" sz="1800" dirty="0" smtClean="0"/>
              <a:t/>
            </a:r>
            <a:br>
              <a:rPr lang="en-US" sz="1800" dirty="0" smtClean="0"/>
            </a:br>
            <a:r>
              <a:rPr lang="en-US" sz="1800" dirty="0" smtClean="0"/>
              <a:t>last visited: 01.03.2013</a:t>
            </a:r>
          </a:p>
          <a:p>
            <a:r>
              <a:rPr lang="en-US" sz="1800" dirty="0" smtClean="0"/>
              <a:t>Eclipse Plug-in </a:t>
            </a:r>
            <a:r>
              <a:rPr lang="en-US" sz="1800" dirty="0"/>
              <a:t>developers guide – Editor </a:t>
            </a:r>
            <a:r>
              <a:rPr lang="en-US" sz="1800" dirty="0">
                <a:hlinkClick r:id="rId4"/>
              </a:rPr>
              <a:t>http://help.eclipse.org/juno/index.jsp?topic=%</a:t>
            </a:r>
            <a:r>
              <a:rPr lang="en-US" sz="1800" dirty="0" smtClean="0">
                <a:hlinkClick r:id="rId4"/>
              </a:rPr>
              <a:t>2Forg.eclipse.platform.doc.isv%2Fguide%2Feditors.htm&amp;cp=2_0_13</a:t>
            </a:r>
            <a:r>
              <a:rPr lang="en-US" sz="1800" dirty="0" smtClean="0"/>
              <a:t>  </a:t>
            </a:r>
          </a:p>
          <a:p>
            <a:pPr marL="0" indent="180975">
              <a:spcBef>
                <a:spcPts val="0"/>
              </a:spcBef>
              <a:buNone/>
            </a:pPr>
            <a:r>
              <a:rPr lang="en-US" sz="1800" dirty="0" smtClean="0"/>
              <a:t> last </a:t>
            </a:r>
            <a:r>
              <a:rPr lang="en-US" sz="1800" dirty="0"/>
              <a:t>visited: 01.03.2013</a:t>
            </a:r>
          </a:p>
          <a:p>
            <a:endParaRPr lang="en-US" sz="1800" dirty="0" smtClean="0"/>
          </a:p>
          <a:p>
            <a:endParaRPr lang="en-US" sz="1800" dirty="0"/>
          </a:p>
          <a:p>
            <a:pPr marL="0" indent="0">
              <a:buNone/>
            </a:pPr>
            <a:endParaRPr lang="en-US" sz="1800" dirty="0" smtClean="0"/>
          </a:p>
          <a:p>
            <a:endParaRPr lang="en-US" sz="1800" dirty="0" smtClean="0"/>
          </a:p>
          <a:p>
            <a:endParaRPr lang="en-US" sz="1800" dirty="0" smtClean="0"/>
          </a:p>
          <a:p>
            <a:endParaRPr lang="en-US" sz="1800" dirty="0" smtClean="0"/>
          </a:p>
          <a:p>
            <a:pPr marL="0" lvl="0" indent="0">
              <a:buNone/>
            </a:pPr>
            <a:endParaRPr lang="en-US" sz="1800" dirty="0"/>
          </a:p>
        </p:txBody>
      </p:sp>
    </p:spTree>
    <p:extLst>
      <p:ext uri="{BB962C8B-B14F-4D97-AF65-F5344CB8AC3E}">
        <p14:creationId xmlns:p14="http://schemas.microsoft.com/office/powerpoint/2010/main" val="1631951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err="1" smtClean="0"/>
              <a:t>OSGi</a:t>
            </a:r>
            <a:r>
              <a:rPr lang="en-US" dirty="0" smtClean="0"/>
              <a:t> (1)</a:t>
            </a:r>
            <a:endParaRPr lang="en-US" dirty="0"/>
          </a:p>
        </p:txBody>
      </p:sp>
      <p:sp>
        <p:nvSpPr>
          <p:cNvPr id="5" name="Text Placeholder 4"/>
          <p:cNvSpPr>
            <a:spLocks noGrp="1"/>
          </p:cNvSpPr>
          <p:nvPr>
            <p:ph type="body" sz="quarter" idx="10"/>
          </p:nvPr>
        </p:nvSpPr>
        <p:spPr/>
        <p:txBody>
          <a:bodyPr>
            <a:noAutofit/>
          </a:bodyPr>
          <a:lstStyle/>
          <a:p>
            <a:endParaRPr lang="en-US" sz="1800" dirty="0"/>
          </a:p>
          <a:p>
            <a:pPr lvl="0"/>
            <a:r>
              <a:rPr lang="en-US" sz="1800" i="1" dirty="0"/>
              <a:t>The </a:t>
            </a:r>
            <a:r>
              <a:rPr lang="en-US" sz="1800" b="1" i="1" dirty="0"/>
              <a:t>Open Services Gateway initiative framework</a:t>
            </a:r>
            <a:r>
              <a:rPr lang="en-US" sz="1800" i="1" dirty="0"/>
              <a:t> is a module system and service platform for the Java programming language that implements a complete and dynamic component model, something that as of </a:t>
            </a:r>
            <a:r>
              <a:rPr lang="en-US" sz="1800" i="1" dirty="0" smtClean="0"/>
              <a:t>2011 does </a:t>
            </a:r>
            <a:r>
              <a:rPr lang="en-US" sz="1800" i="1" dirty="0"/>
              <a:t>not exist in standalone </a:t>
            </a:r>
            <a:r>
              <a:rPr lang="en-US" sz="1800" i="1" dirty="0" smtClean="0"/>
              <a:t>Java/VM environments</a:t>
            </a:r>
            <a:endParaRPr lang="en-US" sz="1400" dirty="0" smtClean="0"/>
          </a:p>
          <a:p>
            <a:r>
              <a:rPr lang="en-US" sz="1800" i="1" dirty="0" err="1" smtClean="0"/>
              <a:t>OSGi</a:t>
            </a:r>
            <a:r>
              <a:rPr lang="en-US" sz="1800" i="1" dirty="0" smtClean="0"/>
              <a:t> allows for applications or components to be </a:t>
            </a:r>
            <a:r>
              <a:rPr lang="en-US" sz="1800" i="1" dirty="0"/>
              <a:t>installed, started, stopped, updated and uninstalled without requiring a </a:t>
            </a:r>
            <a:r>
              <a:rPr lang="en-US" sz="1800" i="1" dirty="0" smtClean="0"/>
              <a:t>reboot</a:t>
            </a:r>
            <a:endParaRPr lang="en-US" sz="1800" i="1" dirty="0"/>
          </a:p>
          <a:p>
            <a:r>
              <a:rPr lang="en-US" sz="1800" i="1" dirty="0"/>
              <a:t>The </a:t>
            </a:r>
            <a:r>
              <a:rPr lang="en-US" sz="1800" i="1" dirty="0" err="1"/>
              <a:t>OSGi</a:t>
            </a:r>
            <a:r>
              <a:rPr lang="en-US" sz="1800" i="1" dirty="0"/>
              <a:t> specifications have moved beyond the original focus of service gateways, and are now used in applications ranging from mobile phones to the open source Eclipse IDE. Other application areas include automobiles, industrial automation, building automation, PDAs, grid computing, </a:t>
            </a:r>
            <a:r>
              <a:rPr lang="en-US" sz="1800" i="1" dirty="0" smtClean="0"/>
              <a:t>entertainment, fleet </a:t>
            </a:r>
            <a:r>
              <a:rPr lang="en-US" sz="1800" i="1" dirty="0"/>
              <a:t>management and application </a:t>
            </a:r>
            <a:r>
              <a:rPr lang="en-US" sz="1800" i="1" dirty="0" smtClean="0"/>
              <a:t>servers</a:t>
            </a:r>
          </a:p>
          <a:p>
            <a:pPr lvl="1"/>
            <a:r>
              <a:rPr lang="en-US" i="1" dirty="0"/>
              <a:t>	</a:t>
            </a:r>
            <a:r>
              <a:rPr lang="en-US" i="1" dirty="0" smtClean="0"/>
              <a:t>						Wikipedia</a:t>
            </a:r>
            <a:endParaRPr lang="en-US" i="1" dirty="0"/>
          </a:p>
        </p:txBody>
      </p:sp>
    </p:spTree>
    <p:extLst>
      <p:ext uri="{BB962C8B-B14F-4D97-AF65-F5344CB8AC3E}">
        <p14:creationId xmlns:p14="http://schemas.microsoft.com/office/powerpoint/2010/main" val="32451609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err="1" smtClean="0"/>
              <a:t>OSGi</a:t>
            </a:r>
            <a:r>
              <a:rPr lang="en-US" dirty="0" smtClean="0"/>
              <a:t> (2)</a:t>
            </a:r>
            <a:endParaRPr lang="en-US" dirty="0"/>
          </a:p>
        </p:txBody>
      </p:sp>
      <p:sp>
        <p:nvSpPr>
          <p:cNvPr id="2" name="Text Placeholder 1"/>
          <p:cNvSpPr>
            <a:spLocks noGrp="1"/>
          </p:cNvSpPr>
          <p:nvPr>
            <p:ph type="body" sz="quarter" idx="10"/>
          </p:nvPr>
        </p:nvSpPr>
        <p:spPr/>
        <p:txBody>
          <a:bodyPr/>
          <a:lstStyle/>
          <a:p>
            <a:r>
              <a:rPr lang="en-US" dirty="0" smtClean="0"/>
              <a:t>Any framework that provides an implementation based on </a:t>
            </a:r>
            <a:r>
              <a:rPr lang="en-US" dirty="0" err="1" smtClean="0"/>
              <a:t>OSGi</a:t>
            </a:r>
            <a:r>
              <a:rPr lang="en-US" dirty="0" smtClean="0"/>
              <a:t> provides an environment for the modularization of application into smaller bundles – tightly coupled, dynamically loadable collections of classes, jars and configuration files that explicitly declared their dependencies</a:t>
            </a:r>
          </a:p>
          <a:p>
            <a:r>
              <a:rPr lang="en-US" dirty="0" err="1" smtClean="0"/>
              <a:t>OSGi</a:t>
            </a:r>
            <a:r>
              <a:rPr lang="en-US" dirty="0" smtClean="0"/>
              <a:t> logical layers and units:</a:t>
            </a:r>
          </a:p>
          <a:p>
            <a:pPr lvl="1">
              <a:buFont typeface="Wingdings" pitchFamily="2" charset="2"/>
              <a:buChar char="Ø"/>
            </a:pPr>
            <a:r>
              <a:rPr lang="en-US" dirty="0" smtClean="0"/>
              <a:t> bundles</a:t>
            </a:r>
          </a:p>
          <a:p>
            <a:pPr lvl="1">
              <a:buFont typeface="Wingdings" pitchFamily="2" charset="2"/>
              <a:buChar char="Ø"/>
            </a:pPr>
            <a:r>
              <a:rPr lang="en-US" dirty="0"/>
              <a:t> </a:t>
            </a:r>
            <a:r>
              <a:rPr lang="en-US" dirty="0" smtClean="0"/>
              <a:t>services</a:t>
            </a:r>
          </a:p>
          <a:p>
            <a:pPr lvl="1">
              <a:buFont typeface="Wingdings" pitchFamily="2" charset="2"/>
              <a:buChar char="Ø"/>
            </a:pPr>
            <a:r>
              <a:rPr lang="en-US" dirty="0"/>
              <a:t> </a:t>
            </a:r>
            <a:r>
              <a:rPr lang="en-US" dirty="0" smtClean="0"/>
              <a:t>services registry</a:t>
            </a:r>
          </a:p>
          <a:p>
            <a:pPr lvl="1">
              <a:buFont typeface="Wingdings" pitchFamily="2" charset="2"/>
              <a:buChar char="Ø"/>
            </a:pPr>
            <a:r>
              <a:rPr lang="en-US" dirty="0"/>
              <a:t> </a:t>
            </a:r>
            <a:r>
              <a:rPr lang="en-US" dirty="0" smtClean="0"/>
              <a:t>life-cycle</a:t>
            </a:r>
          </a:p>
          <a:p>
            <a:pPr lvl="1">
              <a:buFont typeface="Wingdings" pitchFamily="2" charset="2"/>
              <a:buChar char="Ø"/>
            </a:pPr>
            <a:r>
              <a:rPr lang="en-US" dirty="0"/>
              <a:t> </a:t>
            </a:r>
            <a:r>
              <a:rPr lang="en-US" dirty="0" smtClean="0"/>
              <a:t>modules</a:t>
            </a:r>
          </a:p>
          <a:p>
            <a:pPr lvl="1">
              <a:buFont typeface="Wingdings" pitchFamily="2" charset="2"/>
              <a:buChar char="Ø"/>
            </a:pPr>
            <a:r>
              <a:rPr lang="en-US" dirty="0"/>
              <a:t> </a:t>
            </a:r>
            <a:r>
              <a:rPr lang="en-US" dirty="0" smtClean="0"/>
              <a:t>security</a:t>
            </a:r>
          </a:p>
          <a:p>
            <a:pPr lvl="1">
              <a:buFont typeface="Wingdings" pitchFamily="2" charset="2"/>
              <a:buChar char="Ø"/>
            </a:pPr>
            <a:r>
              <a:rPr lang="en-US" dirty="0"/>
              <a:t> </a:t>
            </a:r>
            <a:r>
              <a:rPr lang="en-US" dirty="0" smtClean="0"/>
              <a:t>execution environment</a:t>
            </a:r>
            <a:endParaRPr lang="bg-BG" dirty="0"/>
          </a:p>
        </p:txBody>
      </p:sp>
      <p:pic>
        <p:nvPicPr>
          <p:cNvPr id="2050" name="Picture 2" descr="D:\stuff\study\Eclipse\Eclipse presentation (Cisco)\images\Osgi_frame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4313" y="2957513"/>
            <a:ext cx="352425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stuff\study\Eclipse\Eclipse presentation (Cisco)\images\OSGi_Bundle_Life-Cyc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038" y="4611869"/>
            <a:ext cx="2200275" cy="166143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stuff\study\Eclipse\Eclipse presentation (Cisco)\images\ScreenHunter_03 Jan. 22 23.17.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950" y="3500438"/>
            <a:ext cx="2551113" cy="143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23041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err="1" smtClean="0"/>
              <a:t>OSGi</a:t>
            </a:r>
            <a:r>
              <a:rPr lang="en-US" dirty="0" smtClean="0"/>
              <a:t> (3)</a:t>
            </a:r>
            <a:endParaRPr lang="en-US" dirty="0"/>
          </a:p>
        </p:txBody>
      </p:sp>
      <p:sp>
        <p:nvSpPr>
          <p:cNvPr id="2" name="Text Placeholder 1"/>
          <p:cNvSpPr>
            <a:spLocks noGrp="1"/>
          </p:cNvSpPr>
          <p:nvPr>
            <p:ph type="body" sz="quarter" idx="10"/>
          </p:nvPr>
        </p:nvSpPr>
        <p:spPr/>
        <p:txBody>
          <a:bodyPr/>
          <a:lstStyle/>
          <a:p>
            <a:r>
              <a:rPr lang="en-US" dirty="0" smtClean="0"/>
              <a:t>Every bundle contains a </a:t>
            </a:r>
            <a:r>
              <a:rPr lang="en-US" dirty="0" err="1" smtClean="0"/>
              <a:t>manifest.mf</a:t>
            </a:r>
            <a:r>
              <a:rPr lang="en-US" dirty="0" smtClean="0"/>
              <a:t> file (the bundle descriptor) that specifies:</a:t>
            </a:r>
          </a:p>
          <a:p>
            <a:pPr marL="0" indent="0">
              <a:buNone/>
            </a:pPr>
            <a:r>
              <a:rPr lang="en-US" sz="1600" b="1" dirty="0" smtClean="0"/>
              <a:t>	Bundle-Name</a:t>
            </a:r>
            <a:r>
              <a:rPr lang="en-US" sz="1600" b="1" dirty="0"/>
              <a:t>:</a:t>
            </a:r>
            <a:r>
              <a:rPr lang="en-US" sz="1600" dirty="0"/>
              <a:t> Defines a human-readable name for this bundle, Simply assigns a short name to the </a:t>
            </a:r>
            <a:r>
              <a:rPr lang="en-US" sz="1600" dirty="0" smtClean="0"/>
              <a:t>bundle</a:t>
            </a:r>
            <a:br>
              <a:rPr lang="en-US" sz="1600" dirty="0" smtClean="0"/>
            </a:br>
            <a:r>
              <a:rPr lang="en-US" sz="1600" dirty="0" smtClean="0"/>
              <a:t>	</a:t>
            </a:r>
            <a:r>
              <a:rPr lang="en-US" sz="1600" b="1" dirty="0" smtClean="0"/>
              <a:t>Bundle-</a:t>
            </a:r>
            <a:r>
              <a:rPr lang="en-US" sz="1600" b="1" dirty="0" err="1" smtClean="0"/>
              <a:t>SymbolicName</a:t>
            </a:r>
            <a:r>
              <a:rPr lang="en-US" sz="1600" b="1" dirty="0"/>
              <a:t>:</a:t>
            </a:r>
            <a:r>
              <a:rPr lang="en-US" sz="1600" dirty="0"/>
              <a:t> The only required header, this entry specifies a unique identifier for a bundle, based on the reverse domain name convention (used also by the java packages</a:t>
            </a:r>
            <a:r>
              <a:rPr lang="en-US" sz="1600" dirty="0" smtClean="0"/>
              <a:t>)</a:t>
            </a:r>
            <a:br>
              <a:rPr lang="en-US" sz="1600" dirty="0" smtClean="0"/>
            </a:br>
            <a:r>
              <a:rPr lang="en-US" sz="1600" dirty="0" smtClean="0"/>
              <a:t>	</a:t>
            </a:r>
            <a:r>
              <a:rPr lang="en-US" sz="1600" b="1" dirty="0" smtClean="0"/>
              <a:t>Bundle-Description</a:t>
            </a:r>
            <a:r>
              <a:rPr lang="en-US" sz="1600" b="1" dirty="0"/>
              <a:t>:</a:t>
            </a:r>
            <a:r>
              <a:rPr lang="en-US" sz="1600" dirty="0"/>
              <a:t> A description of the bundle's </a:t>
            </a:r>
            <a:r>
              <a:rPr lang="en-US" sz="1600" dirty="0" smtClean="0"/>
              <a:t>functionality</a:t>
            </a:r>
            <a:br>
              <a:rPr lang="en-US" sz="1600" dirty="0" smtClean="0"/>
            </a:br>
            <a:r>
              <a:rPr lang="en-US" sz="1600" dirty="0" smtClean="0"/>
              <a:t>	</a:t>
            </a:r>
            <a:r>
              <a:rPr lang="en-US" sz="1600" b="1" dirty="0" smtClean="0"/>
              <a:t>Bundle-</a:t>
            </a:r>
            <a:r>
              <a:rPr lang="en-US" sz="1600" b="1" dirty="0" err="1" smtClean="0"/>
              <a:t>ManifestVersion</a:t>
            </a:r>
            <a:r>
              <a:rPr lang="en-US" sz="1600" b="1" dirty="0"/>
              <a:t>:</a:t>
            </a:r>
            <a:r>
              <a:rPr lang="en-US" sz="1600" dirty="0"/>
              <a:t> This little known header indicates the </a:t>
            </a:r>
            <a:r>
              <a:rPr lang="en-US" sz="1600" dirty="0" err="1"/>
              <a:t>OSGi</a:t>
            </a:r>
            <a:r>
              <a:rPr lang="en-US" sz="1600" dirty="0"/>
              <a:t> specification to use for reading this </a:t>
            </a:r>
            <a:r>
              <a:rPr lang="en-US" sz="1600" dirty="0" smtClean="0"/>
              <a:t>bundle</a:t>
            </a:r>
            <a:br>
              <a:rPr lang="en-US" sz="1600" dirty="0" smtClean="0"/>
            </a:br>
            <a:r>
              <a:rPr lang="en-US" sz="1600" dirty="0" smtClean="0"/>
              <a:t>	</a:t>
            </a:r>
            <a:r>
              <a:rPr lang="en-US" sz="1600" b="1" dirty="0" smtClean="0"/>
              <a:t>Bundle-Version</a:t>
            </a:r>
            <a:r>
              <a:rPr lang="en-US" sz="1600" b="1" dirty="0"/>
              <a:t>:</a:t>
            </a:r>
            <a:r>
              <a:rPr lang="en-US" sz="1600" dirty="0"/>
              <a:t> Designates a version number to the </a:t>
            </a:r>
            <a:r>
              <a:rPr lang="en-US" sz="1600" dirty="0" smtClean="0"/>
              <a:t>bundle</a:t>
            </a:r>
            <a:br>
              <a:rPr lang="en-US" sz="1600" dirty="0" smtClean="0"/>
            </a:br>
            <a:r>
              <a:rPr lang="en-US" sz="1600" dirty="0" smtClean="0"/>
              <a:t>	</a:t>
            </a:r>
            <a:r>
              <a:rPr lang="en-US" sz="1600" b="1" dirty="0" smtClean="0"/>
              <a:t>Bundle-Activator</a:t>
            </a:r>
            <a:r>
              <a:rPr lang="en-US" sz="1600" b="1" dirty="0"/>
              <a:t>:</a:t>
            </a:r>
            <a:r>
              <a:rPr lang="en-US" sz="1600" dirty="0"/>
              <a:t> Indicates the class name to be invoked once a bundle is </a:t>
            </a:r>
            <a:r>
              <a:rPr lang="en-US" sz="1600" dirty="0" smtClean="0"/>
              <a:t>activated</a:t>
            </a:r>
            <a:br>
              <a:rPr lang="en-US" sz="1600" dirty="0" smtClean="0"/>
            </a:br>
            <a:r>
              <a:rPr lang="en-US" sz="1600" dirty="0" smtClean="0"/>
              <a:t>	</a:t>
            </a:r>
            <a:r>
              <a:rPr lang="en-US" sz="1600" b="1" dirty="0" smtClean="0"/>
              <a:t>Export-Package</a:t>
            </a:r>
            <a:r>
              <a:rPr lang="en-US" sz="1600" b="1" dirty="0"/>
              <a:t>:</a:t>
            </a:r>
            <a:r>
              <a:rPr lang="en-US" sz="1600" dirty="0"/>
              <a:t> Expresses what Java packages contained in a bundle will be made available to the outside </a:t>
            </a:r>
            <a:r>
              <a:rPr lang="en-US" sz="1600" dirty="0" smtClean="0"/>
              <a:t>world</a:t>
            </a:r>
            <a:br>
              <a:rPr lang="en-US" sz="1600" dirty="0" smtClean="0"/>
            </a:br>
            <a:r>
              <a:rPr lang="en-US" sz="1600" dirty="0" smtClean="0"/>
              <a:t>	</a:t>
            </a:r>
            <a:r>
              <a:rPr lang="en-US" sz="1600" b="1" dirty="0" smtClean="0"/>
              <a:t>Import-Package</a:t>
            </a:r>
            <a:r>
              <a:rPr lang="en-US" sz="1600" b="1" dirty="0"/>
              <a:t>:</a:t>
            </a:r>
            <a:r>
              <a:rPr lang="en-US" sz="1600" dirty="0"/>
              <a:t> Indicates what Java packages will be required from the outside world, in order to fulfill the dependencies needed in a bundle.</a:t>
            </a:r>
          </a:p>
          <a:p>
            <a:endParaRPr lang="en-US" dirty="0" smtClean="0"/>
          </a:p>
        </p:txBody>
      </p:sp>
    </p:spTree>
    <p:extLst>
      <p:ext uri="{BB962C8B-B14F-4D97-AF65-F5344CB8AC3E}">
        <p14:creationId xmlns:p14="http://schemas.microsoft.com/office/powerpoint/2010/main" val="22699323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62187" y="1762125"/>
            <a:ext cx="4957763" cy="3981450"/>
          </a:xfrm>
          <a:prstGeom prst="rect">
            <a:avLst/>
          </a:prstGeom>
          <a:solidFill>
            <a:schemeClr val="tx1">
              <a:lumMod val="20000"/>
              <a:lumOff val="8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smtClean="0">
              <a:solidFill>
                <a:schemeClr val="bg1"/>
              </a:solidFill>
            </a:endParaRPr>
          </a:p>
        </p:txBody>
      </p:sp>
      <p:sp>
        <p:nvSpPr>
          <p:cNvPr id="4" name="Title 3"/>
          <p:cNvSpPr>
            <a:spLocks noGrp="1"/>
          </p:cNvSpPr>
          <p:nvPr>
            <p:ph type="title"/>
          </p:nvPr>
        </p:nvSpPr>
        <p:spPr/>
        <p:txBody>
          <a:bodyPr/>
          <a:lstStyle/>
          <a:p>
            <a:pPr algn="ctr"/>
            <a:r>
              <a:rPr lang="en-US" dirty="0" err="1" smtClean="0"/>
              <a:t>OSGi</a:t>
            </a:r>
            <a:r>
              <a:rPr lang="en-US" dirty="0" smtClean="0"/>
              <a:t> (4)</a:t>
            </a:r>
            <a:endParaRPr lang="en-US" dirty="0"/>
          </a:p>
        </p:txBody>
      </p:sp>
      <p:sp>
        <p:nvSpPr>
          <p:cNvPr id="2" name="Text Placeholder 1"/>
          <p:cNvSpPr>
            <a:spLocks noGrp="1"/>
          </p:cNvSpPr>
          <p:nvPr>
            <p:ph type="body" sz="quarter" idx="10"/>
          </p:nvPr>
        </p:nvSpPr>
        <p:spPr/>
        <p:txBody>
          <a:bodyPr/>
          <a:lstStyle/>
          <a:p>
            <a:r>
              <a:rPr lang="en-US" dirty="0" smtClean="0"/>
              <a:t>Sample </a:t>
            </a:r>
            <a:r>
              <a:rPr lang="en-US" dirty="0" err="1" smtClean="0"/>
              <a:t>manifest.mf</a:t>
            </a:r>
            <a:r>
              <a:rPr lang="en-US" dirty="0" smtClean="0"/>
              <a:t> file:</a:t>
            </a:r>
          </a:p>
          <a:p>
            <a:endParaRPr lang="en-US" dirty="0" smtClean="0"/>
          </a:p>
          <a:p>
            <a:endParaRPr lang="en-US" dirty="0" smtClean="0"/>
          </a:p>
          <a:p>
            <a:endParaRPr lang="en-US" dirty="0" smtClean="0"/>
          </a:p>
        </p:txBody>
      </p:sp>
      <p:sp>
        <p:nvSpPr>
          <p:cNvPr id="3" name="Rectangle 2"/>
          <p:cNvSpPr/>
          <p:nvPr/>
        </p:nvSpPr>
        <p:spPr>
          <a:xfrm>
            <a:off x="2455068" y="1906191"/>
            <a:ext cx="4572000" cy="3693319"/>
          </a:xfrm>
          <a:prstGeom prst="rect">
            <a:avLst/>
          </a:prstGeom>
        </p:spPr>
        <p:txBody>
          <a:bodyPr>
            <a:spAutoFit/>
          </a:bodyPr>
          <a:lstStyle/>
          <a:p>
            <a:r>
              <a:rPr lang="en-US" dirty="0">
                <a:solidFill>
                  <a:srgbClr val="F68B1F"/>
                </a:solidFill>
              </a:rPr>
              <a:t>Manifest-Version: </a:t>
            </a:r>
            <a:r>
              <a:rPr lang="en-US" dirty="0">
                <a:solidFill>
                  <a:srgbClr val="000000"/>
                </a:solidFill>
              </a:rPr>
              <a:t>1.0</a:t>
            </a:r>
          </a:p>
          <a:p>
            <a:r>
              <a:rPr lang="en-US" b="1" dirty="0">
                <a:solidFill>
                  <a:srgbClr val="F68B1F"/>
                </a:solidFill>
              </a:rPr>
              <a:t>Bundle-</a:t>
            </a:r>
            <a:r>
              <a:rPr lang="en-US" b="1" dirty="0" err="1">
                <a:solidFill>
                  <a:srgbClr val="F68B1F"/>
                </a:solidFill>
              </a:rPr>
              <a:t>ManifestVersion</a:t>
            </a:r>
            <a:r>
              <a:rPr lang="en-US" b="1" dirty="0">
                <a:solidFill>
                  <a:srgbClr val="F68B1F"/>
                </a:solidFill>
              </a:rPr>
              <a:t>: </a:t>
            </a:r>
            <a:r>
              <a:rPr lang="en-US" b="1" dirty="0">
                <a:solidFill>
                  <a:srgbClr val="000000"/>
                </a:solidFill>
              </a:rPr>
              <a:t>2</a:t>
            </a:r>
          </a:p>
          <a:p>
            <a:r>
              <a:rPr lang="en-US" b="1" dirty="0">
                <a:solidFill>
                  <a:srgbClr val="F68B1F"/>
                </a:solidFill>
              </a:rPr>
              <a:t>Bundle-Name: </a:t>
            </a:r>
            <a:r>
              <a:rPr lang="en-US" b="1" dirty="0">
                <a:solidFill>
                  <a:srgbClr val="000000"/>
                </a:solidFill>
              </a:rPr>
              <a:t>Sample</a:t>
            </a:r>
          </a:p>
          <a:p>
            <a:r>
              <a:rPr lang="en-US" b="1" dirty="0">
                <a:solidFill>
                  <a:srgbClr val="F68B1F"/>
                </a:solidFill>
              </a:rPr>
              <a:t>Bundle-</a:t>
            </a:r>
            <a:r>
              <a:rPr lang="en-US" b="1" dirty="0" err="1">
                <a:solidFill>
                  <a:srgbClr val="F68B1F"/>
                </a:solidFill>
              </a:rPr>
              <a:t>SymbolicName</a:t>
            </a:r>
            <a:r>
              <a:rPr lang="en-US" b="1" dirty="0">
                <a:solidFill>
                  <a:srgbClr val="F68B1F"/>
                </a:solidFill>
              </a:rPr>
              <a:t>:</a:t>
            </a:r>
            <a:r>
              <a:rPr lang="en-US" b="1" dirty="0"/>
              <a:t> </a:t>
            </a:r>
            <a:r>
              <a:rPr lang="en-US" b="1" dirty="0" err="1" smtClean="0">
                <a:solidFill>
                  <a:srgbClr val="000000"/>
                </a:solidFill>
              </a:rPr>
              <a:t>com.sample</a:t>
            </a:r>
            <a:endParaRPr lang="en-US" b="1" dirty="0">
              <a:solidFill>
                <a:srgbClr val="000000"/>
              </a:solidFill>
            </a:endParaRPr>
          </a:p>
          <a:p>
            <a:r>
              <a:rPr lang="en-US" b="1" dirty="0">
                <a:solidFill>
                  <a:srgbClr val="F68B1F"/>
                </a:solidFill>
              </a:rPr>
              <a:t>Bundle-Version: </a:t>
            </a:r>
            <a:r>
              <a:rPr lang="en-US" b="1" dirty="0">
                <a:solidFill>
                  <a:srgbClr val="000000"/>
                </a:solidFill>
              </a:rPr>
              <a:t>1.0.0.qualifier</a:t>
            </a:r>
          </a:p>
          <a:p>
            <a:r>
              <a:rPr lang="en-US" b="1" dirty="0">
                <a:solidFill>
                  <a:srgbClr val="F68B1F"/>
                </a:solidFill>
              </a:rPr>
              <a:t>Bundle-Activator:</a:t>
            </a:r>
            <a:r>
              <a:rPr lang="en-US" b="1" dirty="0"/>
              <a:t> </a:t>
            </a:r>
            <a:r>
              <a:rPr lang="en-US" b="1" dirty="0" err="1">
                <a:solidFill>
                  <a:srgbClr val="000000"/>
                </a:solidFill>
              </a:rPr>
              <a:t>sample.Activator</a:t>
            </a:r>
            <a:endParaRPr lang="en-US" b="1" dirty="0">
              <a:solidFill>
                <a:srgbClr val="000000"/>
              </a:solidFill>
            </a:endParaRPr>
          </a:p>
          <a:p>
            <a:r>
              <a:rPr lang="en-US" b="1" dirty="0">
                <a:solidFill>
                  <a:srgbClr val="F68B1F"/>
                </a:solidFill>
              </a:rPr>
              <a:t>Bundle-Vendor: </a:t>
            </a:r>
            <a:r>
              <a:rPr lang="en-US" b="1" dirty="0">
                <a:solidFill>
                  <a:srgbClr val="000000"/>
                </a:solidFill>
              </a:rPr>
              <a:t>test</a:t>
            </a:r>
          </a:p>
          <a:p>
            <a:r>
              <a:rPr lang="en-US" b="1" dirty="0">
                <a:solidFill>
                  <a:srgbClr val="F68B1F"/>
                </a:solidFill>
              </a:rPr>
              <a:t>Require-Bundle: </a:t>
            </a:r>
            <a:r>
              <a:rPr lang="en-US" b="1" dirty="0" err="1">
                <a:solidFill>
                  <a:srgbClr val="000000"/>
                </a:solidFill>
              </a:rPr>
              <a:t>org.eclipse.ui</a:t>
            </a:r>
            <a:r>
              <a:rPr lang="en-US" b="1" dirty="0">
                <a:solidFill>
                  <a:srgbClr val="000000"/>
                </a:solidFill>
              </a:rPr>
              <a:t>,</a:t>
            </a:r>
          </a:p>
          <a:p>
            <a:r>
              <a:rPr lang="en-US" dirty="0">
                <a:solidFill>
                  <a:srgbClr val="000000"/>
                </a:solidFill>
              </a:rPr>
              <a:t> </a:t>
            </a:r>
            <a:r>
              <a:rPr lang="en-US" b="1" dirty="0" err="1">
                <a:solidFill>
                  <a:srgbClr val="000000"/>
                </a:solidFill>
              </a:rPr>
              <a:t>org.eclipse.core.runtime</a:t>
            </a:r>
            <a:endParaRPr lang="en-US" b="1" dirty="0">
              <a:solidFill>
                <a:srgbClr val="000000"/>
              </a:solidFill>
            </a:endParaRPr>
          </a:p>
          <a:p>
            <a:r>
              <a:rPr lang="en-US" b="1" dirty="0">
                <a:solidFill>
                  <a:srgbClr val="F68B1F"/>
                </a:solidFill>
              </a:rPr>
              <a:t>Bundle-</a:t>
            </a:r>
            <a:r>
              <a:rPr lang="en-US" b="1" dirty="0" err="1">
                <a:solidFill>
                  <a:srgbClr val="F68B1F"/>
                </a:solidFill>
              </a:rPr>
              <a:t>RequiredExecutionEnvironment</a:t>
            </a:r>
            <a:r>
              <a:rPr lang="en-US" b="1" dirty="0">
                <a:solidFill>
                  <a:srgbClr val="F68B1F"/>
                </a:solidFill>
              </a:rPr>
              <a:t>: </a:t>
            </a:r>
            <a:r>
              <a:rPr lang="en-US" b="1" dirty="0">
                <a:solidFill>
                  <a:srgbClr val="000000"/>
                </a:solidFill>
              </a:rPr>
              <a:t>JavaSE-1.7</a:t>
            </a:r>
          </a:p>
          <a:p>
            <a:r>
              <a:rPr lang="en-US" b="1" dirty="0">
                <a:solidFill>
                  <a:srgbClr val="F68B1F"/>
                </a:solidFill>
              </a:rPr>
              <a:t>Bundle-</a:t>
            </a:r>
            <a:r>
              <a:rPr lang="en-US" b="1" dirty="0" err="1">
                <a:solidFill>
                  <a:srgbClr val="F68B1F"/>
                </a:solidFill>
              </a:rPr>
              <a:t>ActivationPolicy</a:t>
            </a:r>
            <a:r>
              <a:rPr lang="en-US" b="1" dirty="0">
                <a:solidFill>
                  <a:srgbClr val="F68B1F"/>
                </a:solidFill>
              </a:rPr>
              <a:t>: </a:t>
            </a:r>
            <a:r>
              <a:rPr lang="en-US" b="1" dirty="0">
                <a:solidFill>
                  <a:srgbClr val="000000"/>
                </a:solidFill>
              </a:rPr>
              <a:t>lazy</a:t>
            </a:r>
          </a:p>
        </p:txBody>
      </p:sp>
    </p:spTree>
    <p:extLst>
      <p:ext uri="{BB962C8B-B14F-4D97-AF65-F5344CB8AC3E}">
        <p14:creationId xmlns:p14="http://schemas.microsoft.com/office/powerpoint/2010/main" val="360532893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isco Arial 4x3 template_white_confidential">
  <a:themeElements>
    <a:clrScheme name="Custom 2">
      <a:dk1>
        <a:srgbClr val="69B4FF"/>
      </a:dk1>
      <a:lt1>
        <a:sysClr val="window" lastClr="FFFFFF"/>
      </a:lt1>
      <a:dk2>
        <a:srgbClr val="0293E0"/>
      </a:dk2>
      <a:lt2>
        <a:srgbClr val="C6E7FC"/>
      </a:lt2>
      <a:accent1>
        <a:srgbClr val="31B6FD"/>
      </a:accent1>
      <a:accent2>
        <a:srgbClr val="4584D3"/>
      </a:accent2>
      <a:accent3>
        <a:srgbClr val="005FBF"/>
      </a:accent3>
      <a:accent4>
        <a:srgbClr val="0682FF"/>
      </a:accent4>
      <a:accent5>
        <a:srgbClr val="0B87D5"/>
      </a:accent5>
      <a:accent6>
        <a:srgbClr val="4584D3"/>
      </a:accent6>
      <a:hlink>
        <a:srgbClr val="016EA7"/>
      </a:hlink>
      <a:folHlink>
        <a:srgbClr val="0056AE"/>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16537</TotalTime>
  <Words>4589</Words>
  <Application>Microsoft Office PowerPoint</Application>
  <PresentationFormat>On-screen Show (4:3)</PresentationFormat>
  <Paragraphs>615</Paragraphs>
  <Slides>55</Slides>
  <Notes>35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Arial</vt:lpstr>
      <vt:lpstr>Futura Bk</vt:lpstr>
      <vt:lpstr>Courier New</vt:lpstr>
      <vt:lpstr>PMingLiU</vt:lpstr>
      <vt:lpstr>Wingdings</vt:lpstr>
      <vt:lpstr>Calibri</vt:lpstr>
      <vt:lpstr>Times New Roman</vt:lpstr>
      <vt:lpstr>Cisco Arial 4x3 template_white_confidential</vt:lpstr>
      <vt:lpstr>Visio</vt:lpstr>
      <vt:lpstr>  Eclipse Plugin Development</vt:lpstr>
      <vt:lpstr>Agenda</vt:lpstr>
      <vt:lpstr>History and evolution of the platform (1)</vt:lpstr>
      <vt:lpstr>History and evolution of the platform (2)</vt:lpstr>
      <vt:lpstr>History and evolution of the platform (3)</vt:lpstr>
      <vt:lpstr>OSGi (1)</vt:lpstr>
      <vt:lpstr>OSGi (2)</vt:lpstr>
      <vt:lpstr>OSGi (3)</vt:lpstr>
      <vt:lpstr>OSGi (4)</vt:lpstr>
      <vt:lpstr>OSGi (5)</vt:lpstr>
      <vt:lpstr>Platform - main components</vt:lpstr>
      <vt:lpstr>Platform - architecture</vt:lpstr>
      <vt:lpstr>Platform – e4 adoption</vt:lpstr>
      <vt:lpstr>Platform – e4 XWT</vt:lpstr>
      <vt:lpstr>Platform – e4 XWT sample</vt:lpstr>
      <vt:lpstr>Platform – e4 javascript OSGi support</vt:lpstr>
      <vt:lpstr>Deployment structure</vt:lpstr>
      <vt:lpstr>Plug-in installation – p2 overview</vt:lpstr>
      <vt:lpstr>Plug-in installation flow using p2</vt:lpstr>
      <vt:lpstr>Plugin development – plug-ins</vt:lpstr>
      <vt:lpstr>Plugin development – core components</vt:lpstr>
      <vt:lpstr>Plugin development – the workbench</vt:lpstr>
      <vt:lpstr>Plugin development – the process</vt:lpstr>
      <vt:lpstr>Plugin development – plugin.xml</vt:lpstr>
      <vt:lpstr>Plugin development – views</vt:lpstr>
      <vt:lpstr>Plugin development – actions &amp; commands</vt:lpstr>
      <vt:lpstr>Plugin development – editors (1)</vt:lpstr>
      <vt:lpstr>Plugin development – editors (2)</vt:lpstr>
      <vt:lpstr>Plugin development – editors (3)</vt:lpstr>
      <vt:lpstr>Plugin development – editors (5)</vt:lpstr>
      <vt:lpstr>Plugin development – editors (6)</vt:lpstr>
      <vt:lpstr>Plugin development – editors (4)</vt:lpstr>
      <vt:lpstr>Plugin development – editors (7)</vt:lpstr>
      <vt:lpstr>Plugin development – the AST</vt:lpstr>
      <vt:lpstr>Plugin development – editors (8)</vt:lpstr>
      <vt:lpstr>Plugin development – editors (9)</vt:lpstr>
      <vt:lpstr>Plugin development –  launching &amp; console view</vt:lpstr>
      <vt:lpstr>Plugin development – perspectives</vt:lpstr>
      <vt:lpstr>Plugin development – other extensions</vt:lpstr>
      <vt:lpstr>Plugin development – EFS</vt:lpstr>
      <vt:lpstr>Plugin development – EFS</vt:lpstr>
      <vt:lpstr>Plugin development –  resource change tracking</vt:lpstr>
      <vt:lpstr>Plugin development – services</vt:lpstr>
      <vt:lpstr>Plugin development – the selection service</vt:lpstr>
      <vt:lpstr>Plugin development – e4 service overview</vt:lpstr>
      <vt:lpstr>Plugin development – packaging</vt:lpstr>
      <vt:lpstr>Plugin development – IDE inspection</vt:lpstr>
      <vt:lpstr>Further topics</vt:lpstr>
      <vt:lpstr>Recommended readings</vt:lpstr>
      <vt:lpstr>  Q &amp; A</vt:lpstr>
      <vt:lpstr>Additional references (1)</vt:lpstr>
      <vt:lpstr>Additional references (2)</vt:lpstr>
      <vt:lpstr>Additional references (3)</vt:lpstr>
      <vt:lpstr>Additional references (4)</vt:lpstr>
      <vt:lpstr>Additional references (5)</vt:lpstr>
    </vt:vector>
  </TitlesOfParts>
  <Company>Cisco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Template Theme Files</dc:title>
  <dc:creator>mtoshev</dc:creator>
  <dc:description>Cisco Confidential</dc:description>
  <cp:lastModifiedBy>Martin</cp:lastModifiedBy>
  <cp:revision>412</cp:revision>
  <dcterms:created xsi:type="dcterms:W3CDTF">2011-10-27T11:14:31Z</dcterms:created>
  <dcterms:modified xsi:type="dcterms:W3CDTF">2013-03-20T19:15:20Z</dcterms:modified>
</cp:coreProperties>
</file>