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94C-FB0A-4995-94CF-C70B20605B84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B0C6-B8F3-482B-A54B-2A52D9EC8B0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4146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94C-FB0A-4995-94CF-C70B20605B84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B0C6-B8F3-482B-A54B-2A52D9EC8B0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3623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8500C94C-FB0A-4995-94CF-C70B20605B84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55BB0C6-B8F3-482B-A54B-2A52D9EC8B0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513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94C-FB0A-4995-94CF-C70B20605B84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B0C6-B8F3-482B-A54B-2A52D9EC8B0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1641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00C94C-FB0A-4995-94CF-C70B20605B84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5BB0C6-B8F3-482B-A54B-2A52D9EC8B0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8109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94C-FB0A-4995-94CF-C70B20605B84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B0C6-B8F3-482B-A54B-2A52D9EC8B0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8493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94C-FB0A-4995-94CF-C70B20605B84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B0C6-B8F3-482B-A54B-2A52D9EC8B0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1742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94C-FB0A-4995-94CF-C70B20605B84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B0C6-B8F3-482B-A54B-2A52D9EC8B0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3751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94C-FB0A-4995-94CF-C70B20605B84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B0C6-B8F3-482B-A54B-2A52D9EC8B0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6972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94C-FB0A-4995-94CF-C70B20605B84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B0C6-B8F3-482B-A54B-2A52D9EC8B0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8319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0C94C-FB0A-4995-94CF-C70B20605B84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BB0C6-B8F3-482B-A54B-2A52D9EC8B0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2333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8500C94C-FB0A-4995-94CF-C70B20605B84}" type="datetimeFigureOut">
              <a:rPr lang="sk-SK" smtClean="0"/>
              <a:t>7. 5. 2021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55BB0C6-B8F3-482B-A54B-2A52D9EC8B0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55556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78BCB2-39F8-4B67-9B66-D43D6A7C3A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Rozpoznávanie obrázkov oblečenia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DE91695-AE1D-4B09-8EB1-58A76E773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519" y="4409487"/>
            <a:ext cx="10330961" cy="1309255"/>
          </a:xfrm>
        </p:spPr>
        <p:txBody>
          <a:bodyPr/>
          <a:lstStyle/>
          <a:p>
            <a:pPr algn="l"/>
            <a:r>
              <a:rPr lang="sk-SK" sz="2800" b="1" dirty="0"/>
              <a:t>Pomocou knižnice KERAS</a:t>
            </a:r>
            <a:r>
              <a:rPr lang="sk-SK" sz="2800" dirty="0"/>
              <a:t>                                                        </a:t>
            </a:r>
            <a:r>
              <a:rPr lang="sk-SK" sz="2400" i="1" dirty="0"/>
              <a:t>Bc. Martin Gajdoš </a:t>
            </a:r>
            <a:endParaRPr lang="sk-SK" i="1" dirty="0"/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8A8E2B8B-7E9A-44C6-A225-D2958A4E57CD}"/>
              </a:ext>
            </a:extLst>
          </p:cNvPr>
          <p:cNvSpPr txBox="1">
            <a:spLocks/>
          </p:cNvSpPr>
          <p:nvPr/>
        </p:nvSpPr>
        <p:spPr>
          <a:xfrm>
            <a:off x="930519" y="1007960"/>
            <a:ext cx="10330961" cy="1309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k-SK" sz="2800" b="1" dirty="0"/>
              <a:t>Neurónové siete</a:t>
            </a:r>
            <a:endParaRPr lang="sk-SK" i="1" dirty="0"/>
          </a:p>
        </p:txBody>
      </p:sp>
    </p:spTree>
    <p:extLst>
      <p:ext uri="{BB962C8B-B14F-4D97-AF65-F5344CB8AC3E}">
        <p14:creationId xmlns:p14="http://schemas.microsoft.com/office/powerpoint/2010/main" val="2026303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F1B127-6038-423D-A4C1-848CC21E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Neurónová sieť</a:t>
            </a:r>
            <a:br>
              <a:rPr lang="sk-SK" dirty="0"/>
            </a:br>
            <a:r>
              <a:rPr lang="sk-SK" sz="3200" i="1" dirty="0"/>
              <a:t>lepšia vizualizácia a porovnanie výsledkov</a:t>
            </a:r>
            <a:endParaRPr lang="sk-SK" i="1" dirty="0"/>
          </a:p>
        </p:txBody>
      </p:sp>
      <p:sp>
        <p:nvSpPr>
          <p:cNvPr id="7" name="Zástupný objekt pre obsah 2">
            <a:extLst>
              <a:ext uri="{FF2B5EF4-FFF2-40B4-BE49-F238E27FC236}">
                <a16:creationId xmlns:a16="http://schemas.microsoft.com/office/drawing/2014/main" id="{B025A1B8-BE37-4347-9328-FA48262AE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6028" y="2082710"/>
            <a:ext cx="3538584" cy="2083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b="1" u="sng" dirty="0"/>
              <a:t>Graf vľavo</a:t>
            </a:r>
          </a:p>
          <a:p>
            <a:r>
              <a:rPr lang="sk-SK" sz="2000" i="1" dirty="0"/>
              <a:t>obrázok, ktorý chceme predikovať</a:t>
            </a:r>
          </a:p>
          <a:p>
            <a:r>
              <a:rPr lang="sk-SK" sz="2000" i="1" dirty="0" err="1"/>
              <a:t>plt.imshow</a:t>
            </a:r>
            <a:r>
              <a:rPr lang="sk-SK" sz="2000" i="1" dirty="0"/>
              <a:t>(</a:t>
            </a:r>
            <a:r>
              <a:rPr lang="sk-SK" sz="2000" i="1" dirty="0" err="1"/>
              <a:t>img</a:t>
            </a:r>
            <a:r>
              <a:rPr lang="sk-SK" sz="2000" i="1" dirty="0"/>
              <a:t>, </a:t>
            </a:r>
            <a:r>
              <a:rPr lang="sk-SK" sz="2000" i="1" dirty="0" err="1"/>
              <a:t>cmap</a:t>
            </a:r>
            <a:r>
              <a:rPr lang="sk-SK" sz="2000" i="1" dirty="0"/>
              <a:t>=</a:t>
            </a:r>
            <a:r>
              <a:rPr lang="sk-SK" sz="2000" i="1" dirty="0" err="1"/>
              <a:t>plt.cm.binary</a:t>
            </a:r>
            <a:endParaRPr lang="sk-SK" sz="2000" i="1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FDCE6041-3C29-4D26-BE0E-C35D0DD12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97" y="2127738"/>
            <a:ext cx="3800994" cy="2083641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2786482F-2942-4861-A541-F0BF6868C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97" y="4456127"/>
            <a:ext cx="3800994" cy="2117697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789B3D0B-9970-4140-A8F5-5A7E64111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028" y="4456126"/>
            <a:ext cx="3832605" cy="2117697"/>
          </a:xfrm>
          <a:prstGeom prst="rect">
            <a:avLst/>
          </a:prstGeom>
        </p:spPr>
      </p:pic>
      <p:sp>
        <p:nvSpPr>
          <p:cNvPr id="11" name="Zástupný objekt pre obsah 2">
            <a:extLst>
              <a:ext uri="{FF2B5EF4-FFF2-40B4-BE49-F238E27FC236}">
                <a16:creationId xmlns:a16="http://schemas.microsoft.com/office/drawing/2014/main" id="{20A38A60-6B6E-48CD-9F1F-1C2A33EBA142}"/>
              </a:ext>
            </a:extLst>
          </p:cNvPr>
          <p:cNvSpPr txBox="1">
            <a:spLocks/>
          </p:cNvSpPr>
          <p:nvPr/>
        </p:nvSpPr>
        <p:spPr>
          <a:xfrm>
            <a:off x="8460667" y="2082710"/>
            <a:ext cx="3538584" cy="1891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sk-SK" sz="2800" b="1" u="sng" dirty="0"/>
              <a:t>Graf vpravo</a:t>
            </a:r>
          </a:p>
          <a:p>
            <a:r>
              <a:rPr lang="sk-SK" sz="2000" i="1" dirty="0"/>
              <a:t>stĺpcový graf znázorňujúci číselné vyjadrenie pravdepodobnosti, o ktorý typ oblečenia sa jedná</a:t>
            </a:r>
          </a:p>
        </p:txBody>
      </p:sp>
      <p:sp>
        <p:nvSpPr>
          <p:cNvPr id="15" name="BlokTextu 14">
            <a:extLst>
              <a:ext uri="{FF2B5EF4-FFF2-40B4-BE49-F238E27FC236}">
                <a16:creationId xmlns:a16="http://schemas.microsoft.com/office/drawing/2014/main" id="{0589B802-728A-4E1E-93FD-593A5FA7A20C}"/>
              </a:ext>
            </a:extLst>
          </p:cNvPr>
          <p:cNvSpPr txBox="1"/>
          <p:nvPr/>
        </p:nvSpPr>
        <p:spPr>
          <a:xfrm>
            <a:off x="8702187" y="4345467"/>
            <a:ext cx="17254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800" i="1" dirty="0"/>
              <a:t>0 – tielko</a:t>
            </a:r>
          </a:p>
          <a:p>
            <a:r>
              <a:rPr lang="sk-SK" sz="1800" i="1" dirty="0"/>
              <a:t>1 – nohavice</a:t>
            </a:r>
          </a:p>
          <a:p>
            <a:r>
              <a:rPr lang="sk-SK" sz="1800" i="1" dirty="0"/>
              <a:t>2 – </a:t>
            </a:r>
            <a:r>
              <a:rPr lang="sk-SK" sz="1800" i="1" dirty="0" err="1"/>
              <a:t>pulover</a:t>
            </a:r>
            <a:endParaRPr lang="sk-SK" sz="1800" i="1" dirty="0"/>
          </a:p>
          <a:p>
            <a:r>
              <a:rPr lang="sk-SK" sz="1800" i="1" dirty="0"/>
              <a:t>3 – </a:t>
            </a:r>
            <a:r>
              <a:rPr lang="sk-SK" sz="1800" i="1" dirty="0" err="1"/>
              <a:t>saty</a:t>
            </a:r>
            <a:endParaRPr lang="sk-SK" sz="1800" i="1" dirty="0"/>
          </a:p>
          <a:p>
            <a:r>
              <a:rPr lang="sk-SK" sz="1800" i="1" dirty="0"/>
              <a:t>4 – </a:t>
            </a:r>
            <a:r>
              <a:rPr lang="sk-SK" sz="1800" i="1" dirty="0" err="1"/>
              <a:t>kabat</a:t>
            </a:r>
            <a:endParaRPr lang="sk-SK" sz="1800" i="1" dirty="0"/>
          </a:p>
        </p:txBody>
      </p:sp>
      <p:sp>
        <p:nvSpPr>
          <p:cNvPr id="17" name="BlokTextu 16">
            <a:extLst>
              <a:ext uri="{FF2B5EF4-FFF2-40B4-BE49-F238E27FC236}">
                <a16:creationId xmlns:a16="http://schemas.microsoft.com/office/drawing/2014/main" id="{C84A9BA5-DEC2-4CCA-81C3-58F08968CD92}"/>
              </a:ext>
            </a:extLst>
          </p:cNvPr>
          <p:cNvSpPr txBox="1"/>
          <p:nvPr/>
        </p:nvSpPr>
        <p:spPr>
          <a:xfrm>
            <a:off x="10229959" y="4345467"/>
            <a:ext cx="19980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800" i="1" dirty="0"/>
              <a:t>5 – </a:t>
            </a:r>
            <a:r>
              <a:rPr lang="sk-SK" sz="1800" i="1" dirty="0" err="1"/>
              <a:t>sandale</a:t>
            </a:r>
            <a:endParaRPr lang="sk-SK" sz="1800" i="1" dirty="0"/>
          </a:p>
          <a:p>
            <a:r>
              <a:rPr lang="sk-SK" i="1" dirty="0"/>
              <a:t>6 – </a:t>
            </a:r>
            <a:r>
              <a:rPr lang="sk-SK" i="1" dirty="0" err="1"/>
              <a:t>tricko</a:t>
            </a:r>
            <a:endParaRPr lang="sk-SK" i="1" dirty="0"/>
          </a:p>
          <a:p>
            <a:r>
              <a:rPr lang="sk-SK" sz="1800" i="1" dirty="0"/>
              <a:t>7 – tenisky</a:t>
            </a:r>
          </a:p>
          <a:p>
            <a:r>
              <a:rPr lang="sk-SK" i="1" dirty="0"/>
              <a:t>8 – </a:t>
            </a:r>
            <a:r>
              <a:rPr lang="sk-SK" i="1" dirty="0" err="1"/>
              <a:t>taska</a:t>
            </a:r>
            <a:endParaRPr lang="sk-SK" i="1" dirty="0"/>
          </a:p>
          <a:p>
            <a:r>
              <a:rPr lang="sk-SK" sz="1800" i="1" dirty="0"/>
              <a:t>9 - </a:t>
            </a:r>
            <a:r>
              <a:rPr lang="sk-SK" sz="1800" i="1" dirty="0" err="1"/>
              <a:t>cizmy</a:t>
            </a:r>
            <a:endParaRPr lang="sk-SK" sz="1800" i="1" dirty="0"/>
          </a:p>
        </p:txBody>
      </p:sp>
    </p:spTree>
    <p:extLst>
      <p:ext uri="{BB962C8B-B14F-4D97-AF65-F5344CB8AC3E}">
        <p14:creationId xmlns:p14="http://schemas.microsoft.com/office/powerpoint/2010/main" val="2675172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F1B127-6038-423D-A4C1-848CC21E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i="1" dirty="0"/>
              <a:t>Ďakujem za pozornosť</a:t>
            </a:r>
          </a:p>
        </p:txBody>
      </p:sp>
      <p:pic>
        <p:nvPicPr>
          <p:cNvPr id="9" name="Obrázok 8" descr="Obrázok, na ktorom je rozmazať&#10;&#10;Automaticky generovaný popis">
            <a:extLst>
              <a:ext uri="{FF2B5EF4-FFF2-40B4-BE49-F238E27FC236}">
                <a16:creationId xmlns:a16="http://schemas.microsoft.com/office/drawing/2014/main" id="{CFAD1A11-58CE-41D3-B807-FECCBFAFE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919" y="2025676"/>
            <a:ext cx="6844004" cy="4562669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24743D32-965C-49A6-96C6-A567AA8D2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294" y="3271312"/>
            <a:ext cx="2071396" cy="207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51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F1B127-6038-423D-A4C1-848CC21E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i="1" dirty="0"/>
              <a:t>Zdroje</a:t>
            </a:r>
          </a:p>
        </p:txBody>
      </p:sp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id="{709EABF9-35BE-4703-86B8-96197B3AB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604" y="2205803"/>
            <a:ext cx="10867757" cy="1399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000" i="1" dirty="0"/>
              <a:t>https://keras.rstudio.com/</a:t>
            </a:r>
          </a:p>
          <a:p>
            <a:pPr marL="0" indent="0">
              <a:buNone/>
            </a:pPr>
            <a:r>
              <a:rPr lang="sk-SK" sz="2000" i="1" dirty="0"/>
              <a:t>https://www.vutbr.cz/www_base/zav_prace_soubor_verejne.php?file_id=198327</a:t>
            </a:r>
          </a:p>
          <a:p>
            <a:pPr marL="0" indent="0">
              <a:buNone/>
            </a:pPr>
            <a:r>
              <a:rPr lang="sk-SK" sz="2000" i="1" dirty="0"/>
              <a:t>https://visualstudiomagazine.com/articles/2013/10/01/understanding-and-using-kfold.aspx</a:t>
            </a:r>
          </a:p>
        </p:txBody>
      </p:sp>
    </p:spTree>
    <p:extLst>
      <p:ext uri="{BB962C8B-B14F-4D97-AF65-F5344CB8AC3E}">
        <p14:creationId xmlns:p14="http://schemas.microsoft.com/office/powerpoint/2010/main" val="233994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F1B127-6038-423D-A4C1-848CC21E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Dátová množina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D0588FB-70AD-40A6-B0A0-4A06C5A8E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sz="2400" u="sng" dirty="0"/>
              <a:t>Pozostáva z:</a:t>
            </a:r>
          </a:p>
          <a:p>
            <a:r>
              <a:rPr lang="sk-SK" sz="2400" dirty="0"/>
              <a:t>60,000 čiernobielych obrázkov </a:t>
            </a:r>
            <a:r>
              <a:rPr lang="sk-SK" sz="2400" dirty="0" err="1"/>
              <a:t>trénovacej</a:t>
            </a:r>
            <a:r>
              <a:rPr lang="sk-SK" sz="2400" dirty="0"/>
              <a:t> množiny</a:t>
            </a:r>
          </a:p>
          <a:p>
            <a:r>
              <a:rPr lang="sk-SK" sz="2400" dirty="0"/>
              <a:t>10,000 čiernobielych obrázkov testovacej / validačnej množiny</a:t>
            </a:r>
          </a:p>
          <a:p>
            <a:pPr marL="0" indent="0">
              <a:buNone/>
            </a:pPr>
            <a:endParaRPr lang="sk-SK" sz="2400" dirty="0"/>
          </a:p>
          <a:p>
            <a:pPr marL="0" indent="0">
              <a:buNone/>
            </a:pPr>
            <a:r>
              <a:rPr lang="sk-SK" sz="2400" u="sng" dirty="0"/>
              <a:t>Špecifikácia prvkov množín</a:t>
            </a:r>
          </a:p>
          <a:p>
            <a:r>
              <a:rPr lang="sk-SK" sz="2400" dirty="0"/>
              <a:t>Každý obrázok reprezentovaný maticou (28x28)</a:t>
            </a:r>
          </a:p>
          <a:p>
            <a:pPr lvl="1"/>
            <a:r>
              <a:rPr lang="sk-SK" sz="2400" dirty="0"/>
              <a:t>Prvok matice je celé nezáporné 8-bitové číslo (0 - 255)</a:t>
            </a:r>
          </a:p>
          <a:p>
            <a:pPr lvl="1"/>
            <a:r>
              <a:rPr lang="sk-SK" sz="2400" dirty="0"/>
              <a:t>0 – 255 -&gt; sýtosť / odtieň šedej farby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9412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F1B127-6038-423D-A4C1-848CC21E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Ďalej k dátam</a:t>
            </a: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FFC0481C-18AC-46AD-AFA9-D5050D6C0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2120941"/>
            <a:ext cx="2409743" cy="2355793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A0A1E27C-6749-49A7-9F2D-142AB8213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5911" y="2243135"/>
            <a:ext cx="4281290" cy="4330689"/>
          </a:xfrm>
          <a:prstGeom prst="rect">
            <a:avLst/>
          </a:prstGeom>
        </p:spPr>
      </p:pic>
      <p:pic>
        <p:nvPicPr>
          <p:cNvPr id="8" name="Obrázok 7" descr="Obrázok, na ktorom je text&#10;&#10;Automaticky generovaný popis">
            <a:extLst>
              <a:ext uri="{FF2B5EF4-FFF2-40B4-BE49-F238E27FC236}">
                <a16:creationId xmlns:a16="http://schemas.microsoft.com/office/drawing/2014/main" id="{694F7816-7F25-4038-B842-C54B4A8BA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4720641"/>
            <a:ext cx="6975232" cy="1853183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0722D061-70AC-4DAA-ACB5-C124DF2FA8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338" y="2120941"/>
            <a:ext cx="2409743" cy="238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2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F1B127-6038-423D-A4C1-848CC21E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Ďalej k dátam</a:t>
            </a:r>
          </a:p>
        </p:txBody>
      </p:sp>
      <p:sp>
        <p:nvSpPr>
          <p:cNvPr id="12" name="Zástupný objekt pre obsah 2">
            <a:extLst>
              <a:ext uri="{FF2B5EF4-FFF2-40B4-BE49-F238E27FC236}">
                <a16:creationId xmlns:a16="http://schemas.microsoft.com/office/drawing/2014/main" id="{2C7FD15E-D9C3-4958-88CD-360B97AB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896" y="2059394"/>
            <a:ext cx="4582061" cy="4206240"/>
          </a:xfrm>
        </p:spPr>
        <p:txBody>
          <a:bodyPr>
            <a:normAutofit/>
          </a:bodyPr>
          <a:lstStyle/>
          <a:p>
            <a:r>
              <a:rPr lang="sk-SK" sz="2800" u="sng" dirty="0"/>
              <a:t>Nutnosť normalizácie dát</a:t>
            </a:r>
          </a:p>
          <a:p>
            <a:pPr lvl="1"/>
            <a:r>
              <a:rPr lang="sk-SK" sz="2800" dirty="0"/>
              <a:t>0 – 255 na 0 – 1</a:t>
            </a:r>
          </a:p>
          <a:p>
            <a:pPr lvl="1"/>
            <a:r>
              <a:rPr lang="sk-SK" sz="2800" dirty="0"/>
              <a:t>Lepšia práca s dátami</a:t>
            </a:r>
          </a:p>
          <a:p>
            <a:pPr lvl="1"/>
            <a:r>
              <a:rPr lang="sk-SK" sz="2800" dirty="0"/>
              <a:t>Výpočtovo menej náročné</a:t>
            </a:r>
          </a:p>
          <a:p>
            <a:pPr marL="228600" lvl="1" indent="0">
              <a:buNone/>
            </a:pPr>
            <a:endParaRPr lang="sk-SK" sz="2800" dirty="0"/>
          </a:p>
          <a:p>
            <a:pPr marL="228600" lvl="1" indent="0" algn="ctr">
              <a:buNone/>
            </a:pPr>
            <a:r>
              <a:rPr lang="sk-SK" sz="2800" i="1" dirty="0" err="1"/>
              <a:t>x_train</a:t>
            </a:r>
            <a:r>
              <a:rPr lang="sk-SK" sz="2800" i="1" dirty="0"/>
              <a:t> </a:t>
            </a:r>
            <a:r>
              <a:rPr lang="en-US" sz="2800" i="1" dirty="0"/>
              <a:t>= </a:t>
            </a:r>
            <a:r>
              <a:rPr lang="en-US" sz="2800" i="1" dirty="0" err="1"/>
              <a:t>x_train</a:t>
            </a:r>
            <a:r>
              <a:rPr lang="en-US" sz="2800" i="1" dirty="0"/>
              <a:t> / 255</a:t>
            </a:r>
          </a:p>
          <a:p>
            <a:pPr marL="228600" lvl="1" indent="0" algn="ctr">
              <a:buNone/>
            </a:pPr>
            <a:r>
              <a:rPr lang="sk-SK" sz="2800" i="1" dirty="0"/>
              <a:t>x_</a:t>
            </a:r>
            <a:r>
              <a:rPr lang="en-US" sz="2800" i="1" dirty="0"/>
              <a:t>test</a:t>
            </a:r>
            <a:r>
              <a:rPr lang="sk-SK" sz="2800" i="1" dirty="0"/>
              <a:t> </a:t>
            </a:r>
            <a:r>
              <a:rPr lang="en-US" sz="2800" i="1" dirty="0"/>
              <a:t>= </a:t>
            </a:r>
            <a:r>
              <a:rPr lang="en-US" sz="2800" i="1" dirty="0" err="1"/>
              <a:t>x_test</a:t>
            </a:r>
            <a:r>
              <a:rPr lang="en-US" sz="2800" i="1" dirty="0"/>
              <a:t> / 255</a:t>
            </a:r>
            <a:endParaRPr lang="sk-SK" sz="2800" i="1" dirty="0"/>
          </a:p>
          <a:p>
            <a:pPr marL="228600" lvl="1" indent="0">
              <a:buNone/>
            </a:pPr>
            <a:endParaRPr lang="sk-SK" dirty="0"/>
          </a:p>
        </p:txBody>
      </p:sp>
      <p:pic>
        <p:nvPicPr>
          <p:cNvPr id="15" name="Obrázok 14" descr="Obrázok, na ktorom je text&#10;&#10;Automaticky generovaný popis">
            <a:extLst>
              <a:ext uri="{FF2B5EF4-FFF2-40B4-BE49-F238E27FC236}">
                <a16:creationId xmlns:a16="http://schemas.microsoft.com/office/drawing/2014/main" id="{5CB48277-AB12-4A6F-AA9A-9FB57120B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510" y="5292223"/>
            <a:ext cx="5696437" cy="1253704"/>
          </a:xfrm>
          <a:prstGeom prst="rect">
            <a:avLst/>
          </a:prstGeom>
        </p:spPr>
      </p:pic>
      <p:pic>
        <p:nvPicPr>
          <p:cNvPr id="16" name="Obrázok 15" descr="Obrázok, na ktorom je text&#10;&#10;Automaticky generovaný popis">
            <a:extLst>
              <a:ext uri="{FF2B5EF4-FFF2-40B4-BE49-F238E27FC236}">
                <a16:creationId xmlns:a16="http://schemas.microsoft.com/office/drawing/2014/main" id="{9EAD5CE8-3A04-481A-B2CE-9B2C3C9D1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510" y="2054723"/>
            <a:ext cx="5696437" cy="1513432"/>
          </a:xfrm>
          <a:prstGeom prst="rect">
            <a:avLst/>
          </a:prstGeom>
        </p:spPr>
      </p:pic>
      <p:sp>
        <p:nvSpPr>
          <p:cNvPr id="17" name="Šípka: nadol 16">
            <a:extLst>
              <a:ext uri="{FF2B5EF4-FFF2-40B4-BE49-F238E27FC236}">
                <a16:creationId xmlns:a16="http://schemas.microsoft.com/office/drawing/2014/main" id="{A927ECD0-41DD-4A83-BD0F-7CC14AE69AFF}"/>
              </a:ext>
            </a:extLst>
          </p:cNvPr>
          <p:cNvSpPr/>
          <p:nvPr/>
        </p:nvSpPr>
        <p:spPr>
          <a:xfrm>
            <a:off x="8036169" y="3727938"/>
            <a:ext cx="562708" cy="12537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0160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F1B127-6038-423D-A4C1-848CC21E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Neurónová sieť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D0588FB-70AD-40A6-B0A0-4A06C5A8E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73" y="2020472"/>
            <a:ext cx="1373227" cy="546882"/>
          </a:xfrm>
        </p:spPr>
        <p:txBody>
          <a:bodyPr/>
          <a:lstStyle/>
          <a:p>
            <a:pPr marL="0" indent="0">
              <a:buNone/>
            </a:pPr>
            <a:r>
              <a:rPr lang="sk-SK" sz="2400" u="sng" dirty="0"/>
              <a:t>Knižnice</a:t>
            </a:r>
          </a:p>
        </p:txBody>
      </p:sp>
      <p:pic>
        <p:nvPicPr>
          <p:cNvPr id="5" name="Obrázok 4" descr="Obrázok, na ktorom je text&#10;&#10;Automaticky generovaný popis">
            <a:extLst>
              <a:ext uri="{FF2B5EF4-FFF2-40B4-BE49-F238E27FC236}">
                <a16:creationId xmlns:a16="http://schemas.microsoft.com/office/drawing/2014/main" id="{7FD2FAF5-87FC-488C-86AA-F9B5064B4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99" y="2560573"/>
            <a:ext cx="4220890" cy="1730074"/>
          </a:xfrm>
          <a:prstGeom prst="rect">
            <a:avLst/>
          </a:prstGeom>
        </p:spPr>
      </p:pic>
      <p:sp>
        <p:nvSpPr>
          <p:cNvPr id="6" name="Zástupný objekt pre obsah 2">
            <a:extLst>
              <a:ext uri="{FF2B5EF4-FFF2-40B4-BE49-F238E27FC236}">
                <a16:creationId xmlns:a16="http://schemas.microsoft.com/office/drawing/2014/main" id="{FF67D640-A964-4444-8D29-24DC23AE0ED7}"/>
              </a:ext>
            </a:extLst>
          </p:cNvPr>
          <p:cNvSpPr txBox="1">
            <a:spLocks/>
          </p:cNvSpPr>
          <p:nvPr/>
        </p:nvSpPr>
        <p:spPr>
          <a:xfrm>
            <a:off x="1795750" y="5044601"/>
            <a:ext cx="1288229" cy="546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sk-SK" sz="2800" b="1" dirty="0"/>
              <a:t>KERAS</a:t>
            </a:r>
          </a:p>
        </p:txBody>
      </p:sp>
      <p:sp>
        <p:nvSpPr>
          <p:cNvPr id="7" name="Šípka: nadol 6">
            <a:extLst>
              <a:ext uri="{FF2B5EF4-FFF2-40B4-BE49-F238E27FC236}">
                <a16:creationId xmlns:a16="http://schemas.microsoft.com/office/drawing/2014/main" id="{67FA1D9D-7A1D-4320-8C86-15AAF88CC097}"/>
              </a:ext>
            </a:extLst>
          </p:cNvPr>
          <p:cNvSpPr/>
          <p:nvPr/>
        </p:nvSpPr>
        <p:spPr>
          <a:xfrm>
            <a:off x="2294792" y="4450081"/>
            <a:ext cx="290146" cy="473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7F64CEE6-A425-462B-8362-8E20BDB75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403" y="5067006"/>
            <a:ext cx="4871374" cy="415849"/>
          </a:xfrm>
          <a:prstGeom prst="rect">
            <a:avLst/>
          </a:prstGeom>
        </p:spPr>
      </p:pic>
      <p:sp>
        <p:nvSpPr>
          <p:cNvPr id="10" name="Šípka: doprava 9">
            <a:extLst>
              <a:ext uri="{FF2B5EF4-FFF2-40B4-BE49-F238E27FC236}">
                <a16:creationId xmlns:a16="http://schemas.microsoft.com/office/drawing/2014/main" id="{C18A9B4D-C91A-424D-B203-1903A2450BE6}"/>
              </a:ext>
            </a:extLst>
          </p:cNvPr>
          <p:cNvSpPr/>
          <p:nvPr/>
        </p:nvSpPr>
        <p:spPr>
          <a:xfrm>
            <a:off x="3070958" y="5156235"/>
            <a:ext cx="859204" cy="237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2" name="Obrázok 11">
            <a:extLst>
              <a:ext uri="{FF2B5EF4-FFF2-40B4-BE49-F238E27FC236}">
                <a16:creationId xmlns:a16="http://schemas.microsoft.com/office/drawing/2014/main" id="{8AAE0CD0-DC3E-4972-8769-0A80BBC511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035" y="3974243"/>
            <a:ext cx="5999964" cy="316404"/>
          </a:xfrm>
          <a:prstGeom prst="rect">
            <a:avLst/>
          </a:prstGeom>
        </p:spPr>
      </p:pic>
      <p:sp>
        <p:nvSpPr>
          <p:cNvPr id="13" name="Šípka: nadol 12">
            <a:extLst>
              <a:ext uri="{FF2B5EF4-FFF2-40B4-BE49-F238E27FC236}">
                <a16:creationId xmlns:a16="http://schemas.microsoft.com/office/drawing/2014/main" id="{5D063BD3-A25D-4BE0-B3C9-1FE92950F930}"/>
              </a:ext>
            </a:extLst>
          </p:cNvPr>
          <p:cNvSpPr/>
          <p:nvPr/>
        </p:nvSpPr>
        <p:spPr>
          <a:xfrm flipV="1">
            <a:off x="6506090" y="4424647"/>
            <a:ext cx="211014" cy="5244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Zástupný objekt pre obsah 2">
            <a:extLst>
              <a:ext uri="{FF2B5EF4-FFF2-40B4-BE49-F238E27FC236}">
                <a16:creationId xmlns:a16="http://schemas.microsoft.com/office/drawing/2014/main" id="{063BB3F6-0702-4379-AE64-0B4AE4106341}"/>
              </a:ext>
            </a:extLst>
          </p:cNvPr>
          <p:cNvSpPr txBox="1">
            <a:spLocks/>
          </p:cNvSpPr>
          <p:nvPr/>
        </p:nvSpPr>
        <p:spPr>
          <a:xfrm>
            <a:off x="4889824" y="3558394"/>
            <a:ext cx="4676205" cy="41584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sk-SK" sz="2400" dirty="0"/>
              <a:t>Rozdelenie dát na </a:t>
            </a:r>
            <a:r>
              <a:rPr lang="sk-SK" sz="2400" dirty="0" err="1"/>
              <a:t>trénovacie</a:t>
            </a:r>
            <a:r>
              <a:rPr lang="sk-SK" sz="2400" dirty="0"/>
              <a:t> a testovacie</a:t>
            </a:r>
          </a:p>
        </p:txBody>
      </p:sp>
    </p:spTree>
    <p:extLst>
      <p:ext uri="{BB962C8B-B14F-4D97-AF65-F5344CB8AC3E}">
        <p14:creationId xmlns:p14="http://schemas.microsoft.com/office/powerpoint/2010/main" val="240459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F1B127-6038-423D-A4C1-848CC21E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Neurónová sieť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D0588FB-70AD-40A6-B0A0-4A06C5A8E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776" y="2060877"/>
            <a:ext cx="9602664" cy="963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400" b="1" dirty="0"/>
              <a:t>Vytvorenie modelu a definovanie VST. / SKRYT. / VÝSTUP. Vrstvy</a:t>
            </a:r>
          </a:p>
          <a:p>
            <a:pPr marL="0" indent="0">
              <a:buNone/>
            </a:pPr>
            <a:r>
              <a:rPr lang="sk-SK" sz="2400" b="1" dirty="0"/>
              <a:t>+ aktivačné funkcie</a:t>
            </a:r>
          </a:p>
        </p:txBody>
      </p:sp>
      <p:pic>
        <p:nvPicPr>
          <p:cNvPr id="8" name="Obrázok 7" descr="Obrázok, na ktorom je text&#10;&#10;Automaticky generovaný popis">
            <a:extLst>
              <a:ext uri="{FF2B5EF4-FFF2-40B4-BE49-F238E27FC236}">
                <a16:creationId xmlns:a16="http://schemas.microsoft.com/office/drawing/2014/main" id="{41571CEF-4BBB-40D6-AF3F-864DFFD9A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76" y="3121886"/>
            <a:ext cx="9602664" cy="345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F1B127-6038-423D-A4C1-848CC21E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Neurónová sieť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D0588FB-70AD-40A6-B0A0-4A06C5A8E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776" y="2060878"/>
            <a:ext cx="9602664" cy="717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b="1" dirty="0"/>
              <a:t>SUMARIZÁCIA SIETE</a:t>
            </a:r>
          </a:p>
        </p:txBody>
      </p:sp>
      <p:pic>
        <p:nvPicPr>
          <p:cNvPr id="5" name="Obrázok 4" descr="Obrázok, na ktorom je stôl&#10;&#10;Automaticky generovaný popis">
            <a:extLst>
              <a:ext uri="{FF2B5EF4-FFF2-40B4-BE49-F238E27FC236}">
                <a16:creationId xmlns:a16="http://schemas.microsoft.com/office/drawing/2014/main" id="{E1915614-0774-4A9A-807D-03CB7005E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46" y="2699174"/>
            <a:ext cx="8684561" cy="387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4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F1B127-6038-423D-A4C1-848CC21E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Neurónová sieť</a:t>
            </a:r>
            <a:br>
              <a:rPr lang="sk-SK" dirty="0"/>
            </a:br>
            <a:r>
              <a:rPr lang="sk-SK" sz="3200" i="1" dirty="0"/>
              <a:t>kompilácia a trénovanie</a:t>
            </a:r>
            <a:endParaRPr lang="sk-SK" i="1" dirty="0"/>
          </a:p>
        </p:txBody>
      </p:sp>
      <p:pic>
        <p:nvPicPr>
          <p:cNvPr id="6" name="Obrázok 5" descr="Obrázok, na ktorom je text&#10;&#10;Automaticky generovaný popis">
            <a:extLst>
              <a:ext uri="{FF2B5EF4-FFF2-40B4-BE49-F238E27FC236}">
                <a16:creationId xmlns:a16="http://schemas.microsoft.com/office/drawing/2014/main" id="{B2EFEAA9-6D48-43F8-A0F3-E01EE9A06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510" y="1934308"/>
            <a:ext cx="8654980" cy="478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9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F1B127-6038-423D-A4C1-848CC21E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Neurónová sieť</a:t>
            </a:r>
            <a:br>
              <a:rPr lang="sk-SK" dirty="0"/>
            </a:br>
            <a:r>
              <a:rPr lang="sk-SK" sz="3200" i="1" dirty="0"/>
              <a:t>error a presnosť</a:t>
            </a:r>
            <a:endParaRPr lang="sk-SK" i="1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35E4DCB7-B2D9-4DCB-95D4-B4A11F8C5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83" y="2367795"/>
            <a:ext cx="5563376" cy="3810532"/>
          </a:xfrm>
          <a:prstGeom prst="rect">
            <a:avLst/>
          </a:prstGeom>
        </p:spPr>
      </p:pic>
      <p:sp>
        <p:nvSpPr>
          <p:cNvPr id="7" name="Zástupný objekt pre obsah 2">
            <a:extLst>
              <a:ext uri="{FF2B5EF4-FFF2-40B4-BE49-F238E27FC236}">
                <a16:creationId xmlns:a16="http://schemas.microsoft.com/office/drawing/2014/main" id="{B025A1B8-BE37-4347-9328-FA48262AE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2685" y="2367794"/>
            <a:ext cx="5266592" cy="3810533"/>
          </a:xfrm>
        </p:spPr>
        <p:txBody>
          <a:bodyPr>
            <a:normAutofit/>
          </a:bodyPr>
          <a:lstStyle/>
          <a:p>
            <a:r>
              <a:rPr lang="sk-SK" sz="2800" b="1" dirty="0"/>
              <a:t>Chyba</a:t>
            </a:r>
            <a:r>
              <a:rPr lang="sk-SK" sz="2800" dirty="0"/>
              <a:t> v každej zo skupín počas 5 epoch neustále </a:t>
            </a:r>
            <a:r>
              <a:rPr lang="sk-SK" sz="2800" b="1" dirty="0"/>
              <a:t>klesala</a:t>
            </a:r>
          </a:p>
          <a:p>
            <a:r>
              <a:rPr lang="sk-SK" sz="2800" dirty="0"/>
              <a:t>Na druhú stranu </a:t>
            </a:r>
            <a:r>
              <a:rPr lang="sk-SK" sz="2800" b="1" dirty="0"/>
              <a:t>presnosť</a:t>
            </a:r>
            <a:r>
              <a:rPr lang="sk-SK" sz="2800" dirty="0"/>
              <a:t> klasifikácie </a:t>
            </a:r>
            <a:r>
              <a:rPr lang="sk-SK" sz="2800" b="1" dirty="0"/>
              <a:t>narastala</a:t>
            </a:r>
          </a:p>
        </p:txBody>
      </p:sp>
    </p:spTree>
    <p:extLst>
      <p:ext uri="{BB962C8B-B14F-4D97-AF65-F5344CB8AC3E}">
        <p14:creationId xmlns:p14="http://schemas.microsoft.com/office/powerpoint/2010/main" val="4008479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uhované">
  <a:themeElements>
    <a:clrScheme name="Pruhované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Pruhované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ruhované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TM03090430[[fn=Pruhované]]</Template>
  <TotalTime>64</TotalTime>
  <Words>286</Words>
  <Application>Microsoft Office PowerPoint</Application>
  <PresentationFormat>Širokouhlá</PresentationFormat>
  <Paragraphs>55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5" baseType="lpstr">
      <vt:lpstr>Corbel</vt:lpstr>
      <vt:lpstr>Wingdings</vt:lpstr>
      <vt:lpstr>Pruhované</vt:lpstr>
      <vt:lpstr>Rozpoznávanie obrázkov oblečenia</vt:lpstr>
      <vt:lpstr>Dátová množina</vt:lpstr>
      <vt:lpstr>Ďalej k dátam</vt:lpstr>
      <vt:lpstr>Ďalej k dátam</vt:lpstr>
      <vt:lpstr>Neurónová sieť</vt:lpstr>
      <vt:lpstr>Neurónová sieť</vt:lpstr>
      <vt:lpstr>Neurónová sieť</vt:lpstr>
      <vt:lpstr>Neurónová sieť kompilácia a trénovanie</vt:lpstr>
      <vt:lpstr>Neurónová sieť error a presnosť</vt:lpstr>
      <vt:lpstr>Neurónová sieť lepšia vizualizácia a porovnanie výsledkov</vt:lpstr>
      <vt:lpstr>Ďakujem za pozornosť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Rozpoznávanie obrázkov oblečenia</dc:title>
  <dc:creator>Root PC</dc:creator>
  <cp:lastModifiedBy>Root PC</cp:lastModifiedBy>
  <cp:revision>10</cp:revision>
  <dcterms:created xsi:type="dcterms:W3CDTF">2021-05-07T20:32:30Z</dcterms:created>
  <dcterms:modified xsi:type="dcterms:W3CDTF">2021-05-07T21:39:07Z</dcterms:modified>
</cp:coreProperties>
</file>