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8" r:id="rId2"/>
  </p:sldMasterIdLst>
  <p:notesMasterIdLst>
    <p:notesMasterId r:id="rId30"/>
  </p:notesMasterIdLst>
  <p:sldIdLst>
    <p:sldId id="606" r:id="rId3"/>
    <p:sldId id="616" r:id="rId4"/>
    <p:sldId id="617" r:id="rId5"/>
    <p:sldId id="618" r:id="rId6"/>
    <p:sldId id="619" r:id="rId7"/>
    <p:sldId id="622" r:id="rId8"/>
    <p:sldId id="620" r:id="rId9"/>
    <p:sldId id="621" r:id="rId10"/>
    <p:sldId id="263" r:id="rId11"/>
    <p:sldId id="270" r:id="rId12"/>
    <p:sldId id="624" r:id="rId13"/>
    <p:sldId id="271" r:id="rId14"/>
    <p:sldId id="625" r:id="rId15"/>
    <p:sldId id="264" r:id="rId16"/>
    <p:sldId id="62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272" r:id="rId25"/>
    <p:sldId id="628" r:id="rId26"/>
    <p:sldId id="627" r:id="rId27"/>
    <p:sldId id="571" r:id="rId28"/>
    <p:sldId id="615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19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aecbd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3aecbd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4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aecbd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3aecbd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711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3aecbda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3aecbda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5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3aecbda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3aecbda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725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8bba1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8bba1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8bba1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8bba1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47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48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97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857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2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83aecbd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83aecbd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21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226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876fed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876fed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18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bba151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bba151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77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bba151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bba151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639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bba151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bba151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773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876fed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876fed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209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49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689495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689495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3aecbda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83aecbda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83aecbda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83aecbda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83aecbda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83aecbda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7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167b064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167b064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3aecbda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3aecbda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8bba151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8bba151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untes Online" type="tx" preserve="1">
  <p:cSld name="1_Apuntes Onlin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365" y="50240"/>
            <a:ext cx="732850" cy="6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53424" y="4711075"/>
            <a:ext cx="3140251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100" i="1" dirty="0">
                <a:solidFill>
                  <a:srgbClr val="999999"/>
                </a:solidFill>
              </a:rPr>
              <a:t>Ciclo Superior Desarrollo de Aplicaciones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3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untes Online" type="tx" preserve="1">
  <p:cSld name="1_Apuntes Onlin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365" y="50240"/>
            <a:ext cx="732850" cy="6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53425" y="4711075"/>
            <a:ext cx="22482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 dirty="0">
                <a:solidFill>
                  <a:srgbClr val="666666"/>
                </a:solidFill>
              </a:rPr>
              <a:t>Ciclo Superior DA</a:t>
            </a:r>
            <a:r>
              <a:rPr lang="es-ES" sz="1100" i="1" dirty="0">
                <a:solidFill>
                  <a:srgbClr val="666666"/>
                </a:solidFill>
              </a:rPr>
              <a:t>W</a:t>
            </a:r>
            <a:endParaRPr sz="11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100" i="1" dirty="0">
                <a:solidFill>
                  <a:srgbClr val="666666"/>
                </a:solidFill>
              </a:rPr>
              <a:t>© Ciclos Montecastelo 2020</a:t>
            </a:r>
            <a:endParaRPr sz="1100"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4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untes FP Montecastelo" type="title" preserve="1">
  <p:cSld name="Portada FP Montecaste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975" y="744575"/>
            <a:ext cx="802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200"/>
              <a:buNone/>
              <a:defRPr sz="5200">
                <a:solidFill>
                  <a:srgbClr val="C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150"/>
            <a:ext cx="410400" cy="51435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19034"/>
          <a:stretch/>
        </p:blipFill>
        <p:spPr>
          <a:xfrm>
            <a:off x="3704775" y="3814100"/>
            <a:ext cx="2257423" cy="70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06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Contenido FP Montecaste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0300" y="445025"/>
            <a:ext cx="836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00550" y="1246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2601700"/>
            <a:ext cx="174900" cy="2541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9607"/>
          <a:stretch/>
        </p:blipFill>
        <p:spPr>
          <a:xfrm>
            <a:off x="7080505" y="98925"/>
            <a:ext cx="211994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470300" y="4813875"/>
            <a:ext cx="4086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i="1" dirty="0">
                <a:solidFill>
                  <a:srgbClr val="999999"/>
                </a:solidFill>
              </a:rPr>
              <a:t>Ciclo Medio de Sistemas Microinformáticos y Redes</a:t>
            </a:r>
            <a:endParaRPr sz="1000" i="1" dirty="0">
              <a:solidFill>
                <a:srgbClr val="999999"/>
              </a:solidFill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174900" cy="2601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untes Online" type="tx" preserve="1">
  <p:cSld name="Apuntes Onlin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365" y="50240"/>
            <a:ext cx="732850" cy="6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53425" y="4711075"/>
            <a:ext cx="22482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 dirty="0">
                <a:solidFill>
                  <a:srgbClr val="666666"/>
                </a:solidFill>
              </a:rPr>
              <a:t>Ciclo Superior DA</a:t>
            </a:r>
            <a:r>
              <a:rPr lang="es-ES" sz="1100" i="1" dirty="0">
                <a:solidFill>
                  <a:srgbClr val="666666"/>
                </a:solidFill>
              </a:rPr>
              <a:t>W</a:t>
            </a:r>
            <a:endParaRPr sz="1100" i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100" i="1" dirty="0">
                <a:solidFill>
                  <a:srgbClr val="666666"/>
                </a:solidFill>
              </a:rPr>
              <a:t>© Ciclos Montecastelo 2020</a:t>
            </a:r>
            <a:endParaRPr sz="1100"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untes Online" type="tx" preserve="1">
  <p:cSld name="Apuntes Onlin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0365" y="50240"/>
            <a:ext cx="732850" cy="6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53424" y="4711075"/>
            <a:ext cx="3140251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100" i="1" dirty="0">
                <a:solidFill>
                  <a:srgbClr val="999999"/>
                </a:solidFill>
              </a:rPr>
              <a:t>Ciclo Superior Desarrollo de Aplicaciones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7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untes FP Montecastelo" type="title" preserve="1">
  <p:cSld name="Apuntes FP Montecaste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975" y="744575"/>
            <a:ext cx="802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200"/>
              <a:buNone/>
              <a:defRPr sz="5200">
                <a:solidFill>
                  <a:srgbClr val="C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150"/>
            <a:ext cx="410400" cy="51435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19034"/>
          <a:stretch/>
        </p:blipFill>
        <p:spPr>
          <a:xfrm>
            <a:off x="3704775" y="3814100"/>
            <a:ext cx="2257423" cy="70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27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0300" y="445025"/>
            <a:ext cx="836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00550" y="1246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2601700"/>
            <a:ext cx="174900" cy="2541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9607"/>
          <a:stretch/>
        </p:blipFill>
        <p:spPr>
          <a:xfrm>
            <a:off x="7080505" y="98925"/>
            <a:ext cx="211994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0" y="0"/>
            <a:ext cx="174900" cy="2601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5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3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49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86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687575" y="1457950"/>
            <a:ext cx="8144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es" sz="3200" dirty="0">
                <a:solidFill>
                  <a:schemeClr val="dk1"/>
                </a:solidFill>
              </a:rPr>
              <a:t>Tema 3</a:t>
            </a:r>
            <a:r>
              <a:rPr lang="es" sz="3200" dirty="0"/>
              <a:t>: </a:t>
            </a:r>
            <a:r>
              <a:rPr lang="es-ES" sz="3200" dirty="0"/>
              <a:t>Variables</a:t>
            </a:r>
            <a:endParaRPr sz="3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2498375"/>
            <a:ext cx="85206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" sz="1532" dirty="0">
                <a:solidFill>
                  <a:srgbClr val="C00000"/>
                </a:solidFill>
              </a:rPr>
              <a:t>Aplicaciones Ofimáticas</a:t>
            </a:r>
            <a:r>
              <a:rPr lang="es" sz="1532" dirty="0">
                <a:solidFill>
                  <a:srgbClr val="434343"/>
                </a:solidFill>
              </a:rPr>
              <a:t>. </a:t>
            </a:r>
            <a:r>
              <a:rPr lang="es-ES" sz="1532" dirty="0">
                <a:solidFill>
                  <a:srgbClr val="434343"/>
                </a:solidFill>
              </a:rPr>
              <a:t>CM Sistemas Microinformáticos y Redes</a:t>
            </a:r>
          </a:p>
        </p:txBody>
      </p:sp>
    </p:spTree>
    <p:extLst>
      <p:ext uri="{BB962C8B-B14F-4D97-AF65-F5344CB8AC3E}">
        <p14:creationId xmlns:p14="http://schemas.microsoft.com/office/powerpoint/2010/main" val="398117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Lecturas de datos por teclado.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Para solicitar al usuario que introduzca los datos por teclado debemos realizar 2 pasos:</a:t>
            </a:r>
            <a:endParaRPr dirty="0"/>
          </a:p>
          <a:p>
            <a:pPr marL="914400" lvl="1" indent="-3048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dirty="0"/>
              <a:t>1º: Enviaremos un mensaje informándole del dato que queremos que introduzca</a:t>
            </a:r>
            <a:endParaRPr dirty="0"/>
          </a:p>
          <a:p>
            <a:pPr marL="914400" lvl="1" indent="-3048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s" dirty="0"/>
              <a:t>2º: Guardaremos el dato en la variable mediante la función </a:t>
            </a:r>
            <a:r>
              <a:rPr lang="es" b="1" dirty="0"/>
              <a:t>Console.ReadLine()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3787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Lecturas de datos por teclado.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Para solicitar al usuario que introduzca los datos por teclado debemos realizar 2 pasos: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55D77E-CE32-4625-8A2A-0C68B9E7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06" y="2216069"/>
            <a:ext cx="5741788" cy="2649562"/>
          </a:xfrm>
          <a:prstGeom prst="rect">
            <a:avLst/>
          </a:prstGeom>
        </p:spPr>
      </p:pic>
      <p:sp>
        <p:nvSpPr>
          <p:cNvPr id="144" name="Google Shape;144;p22"/>
          <p:cNvSpPr txBox="1"/>
          <p:nvPr/>
        </p:nvSpPr>
        <p:spPr>
          <a:xfrm>
            <a:off x="4760850" y="2274487"/>
            <a:ext cx="45222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 función Console.ReadLine siempre lee el dato como si fuera un </a:t>
            </a:r>
            <a:r>
              <a:rPr kumimoji="0" lang="e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String</a:t>
            </a:r>
            <a:r>
              <a:rPr kumimoji="0" lang="e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por eso cuando queramos leer otro tipo de variables, como en este caso la edad, deberemos convertirla en el tipo adecuado.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45" name="Google Shape;145;p22"/>
          <p:cNvCxnSpPr>
            <a:cxnSpLocks/>
          </p:cNvCxnSpPr>
          <p:nvPr/>
        </p:nvCxnSpPr>
        <p:spPr>
          <a:xfrm flipH="1">
            <a:off x="4760850" y="3047537"/>
            <a:ext cx="1751700" cy="97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0324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2.2: Lectura datos teclado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Solicitaremos todos los datos de un determinado cliente: DNI, Nombre, edad y saldo: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1CD2B4-0699-4B40-9002-FE9138AA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51" y="1963731"/>
            <a:ext cx="5424697" cy="29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2.2: Lectura datos teclado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Mostraremos esos datos por pantalla: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5C7235-7046-47B3-B326-0F2229C5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2188155"/>
            <a:ext cx="588727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Conversión de tipos.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Cada variable ocupa un espacio en memoria en función del tipo de dato que queramos guardar en ella.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Esto les proporciona mayor o menor precisión según sea el caso.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Podemos ordenar las variables de menor a mayor precisión de la siguiente manera: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050" y="2955025"/>
            <a:ext cx="5767900" cy="1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Conversión de tipos.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Las variables de menor precisión </a:t>
            </a:r>
            <a:r>
              <a:rPr lang="es" sz="1200" b="1" i="1" dirty="0"/>
              <a:t>siempre podrán ser guardadas </a:t>
            </a:r>
            <a:r>
              <a:rPr lang="es" sz="1200" dirty="0"/>
              <a:t>en las variables de mayor precisión(salvo la excepción de Decimal)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lang="es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lang="es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lang="es"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s" sz="1200" dirty="0"/>
              <a:t>Este tipo de conversiones se conocen como conversiones implícitas porque es el lenguaje el que se encarga de hacerlas automáticamente,</a:t>
            </a: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CDA14A-B07F-46A2-939D-2DA84EE3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16" y="2100120"/>
            <a:ext cx="2263824" cy="9432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596C49-9869-48BE-960A-DF76299D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06" y="2222998"/>
            <a:ext cx="3962744" cy="6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de tipos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Las conversiones entre tipos primitivos se realizan </a:t>
            </a:r>
            <a:r>
              <a:rPr lang="es-ES" b="1" dirty="0"/>
              <a:t>cuando en una expresión aparecen operandos de diferente tipo o bien asignamos a una variable un valor de distinto tipo al definido para la variable.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Por ejemplo, para poder sumar dos variables hace falta que ambas sean del mismo tipo. Si una es int y otra float, el valor de la primera se convierte a float antes de realizar la operación.</a:t>
            </a:r>
          </a:p>
        </p:txBody>
      </p:sp>
    </p:spTree>
    <p:extLst>
      <p:ext uri="{BB962C8B-B14F-4D97-AF65-F5344CB8AC3E}">
        <p14:creationId xmlns:p14="http://schemas.microsoft.com/office/powerpoint/2010/main" val="358179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de tipos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La sintaxis es: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endParaRPr lang="es-ES" dirty="0"/>
          </a:p>
          <a:p>
            <a:pPr>
              <a:lnSpc>
                <a:spcPct val="150000"/>
              </a:lnSpc>
              <a:spcBef>
                <a:spcPts val="1600"/>
              </a:spcBef>
            </a:pPr>
            <a:endParaRPr lang="es-ES" dirty="0"/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Una vez evaluada la expresión, se convierte dicho valor resultante al tipo que hayamos señalado entre paréntesis.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2021464"/>
            <a:ext cx="1933575" cy="504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09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implícita vs Conversión explícita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00550" y="1246825"/>
            <a:ext cx="35943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es-ES" b="1" dirty="0"/>
              <a:t>Conversión implícita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Ocurre de forma automática.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Siempre tiene éxito.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Nunca se pierde información en la conversión.</a:t>
            </a:r>
          </a:p>
        </p:txBody>
      </p:sp>
      <p:sp>
        <p:nvSpPr>
          <p:cNvPr id="5" name="Google Shape;63;p14"/>
          <p:cNvSpPr txBox="1">
            <a:spLocks/>
          </p:cNvSpPr>
          <p:nvPr/>
        </p:nvSpPr>
        <p:spPr>
          <a:xfrm>
            <a:off x="3955473" y="1152475"/>
            <a:ext cx="423256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Conversión explícita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Requiere usar </a:t>
            </a: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cast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 </a:t>
            </a: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Convert.Toxxx</a:t>
            </a: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(var)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Puede no tener éxito.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Puede perderse información en la conversión.</a:t>
            </a:r>
          </a:p>
        </p:txBody>
      </p:sp>
    </p:spTree>
    <p:extLst>
      <p:ext uri="{BB962C8B-B14F-4D97-AF65-F5344CB8AC3E}">
        <p14:creationId xmlns:p14="http://schemas.microsoft.com/office/powerpoint/2010/main" val="322379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implícita vs Conversión explícita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21" y="1633105"/>
            <a:ext cx="6726157" cy="26063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51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 de variables.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Los programas necesitan datos para poder realizar los cálculos que les pedimos.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Estos datos deben ser almacenados para que puedan ser accedidos por el programa cuando los necesite.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Las variables estarán formadas por un espacio en la memoria y un nombre para referirse a dicho espacio: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La sintaxis para </a:t>
            </a:r>
            <a:r>
              <a:rPr lang="es" sz="1200" dirty="0">
                <a:solidFill>
                  <a:srgbClr val="CC0000"/>
                </a:solidFill>
              </a:rPr>
              <a:t>declarar una variable</a:t>
            </a:r>
            <a:r>
              <a:rPr lang="es" sz="1200" dirty="0"/>
              <a:t> en C# es la siguiente: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 dirty="0"/>
              <a:t>		 [</a:t>
            </a:r>
            <a:r>
              <a:rPr lang="es" sz="1200" i="1" dirty="0"/>
              <a:t>Tipo_Variable</a:t>
            </a:r>
            <a:r>
              <a:rPr lang="es" sz="1200" dirty="0"/>
              <a:t>] [</a:t>
            </a:r>
            <a:r>
              <a:rPr lang="es" sz="1200" i="1" dirty="0"/>
              <a:t>nombre_variable</a:t>
            </a:r>
            <a:r>
              <a:rPr lang="es" sz="1200" dirty="0"/>
              <a:t>] ;  →   </a:t>
            </a:r>
            <a:r>
              <a:rPr lang="es" sz="12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200" dirty="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2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 dirty="0">
                <a:solidFill>
                  <a:srgbClr val="000000"/>
                </a:solidFill>
              </a:rPr>
              <a:t>Tenemos una variable de nombre </a:t>
            </a:r>
            <a:r>
              <a:rPr lang="es" sz="1200" dirty="0">
                <a:solidFill>
                  <a:srgbClr val="CC0000"/>
                </a:solidFill>
              </a:rPr>
              <a:t>x</a:t>
            </a:r>
            <a:r>
              <a:rPr lang="es" sz="1200" dirty="0">
                <a:solidFill>
                  <a:srgbClr val="000000"/>
                </a:solidFill>
              </a:rPr>
              <a:t>  y de tipo Integer.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endParaRPr lang="es" sz="1200" dirty="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 dirty="0">
                <a:solidFill>
                  <a:srgbClr val="000000"/>
                </a:solidFill>
              </a:rPr>
              <a:t>Ojo: </a:t>
            </a:r>
            <a:r>
              <a:rPr lang="es" sz="1200" b="1" i="1" dirty="0">
                <a:solidFill>
                  <a:srgbClr val="000000"/>
                </a:solidFill>
              </a:rPr>
              <a:t>Los nombres de las variables deben ser representativos del valor que estamos guardando. </a:t>
            </a:r>
            <a:endParaRPr sz="1200" b="1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50" y="2386013"/>
            <a:ext cx="2078500" cy="6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/>
        </p:nvSpPr>
        <p:spPr>
          <a:xfrm>
            <a:off x="2701894" y="4000225"/>
            <a:ext cx="49821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44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kumimoji="0" lang="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dob = 19.6  → Mal nombre</a:t>
            </a:r>
          </a:p>
          <a:p>
            <a:pPr indent="444500">
              <a:lnSpc>
                <a:spcPct val="115000"/>
              </a:lnSpc>
              <a:buSzPts val="1100"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temperatura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19.6  → Bien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implícita segura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La conversión implícita es segura entre estos tipos: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79" y="2022764"/>
            <a:ext cx="4133350" cy="25461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48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utilizando Parsing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Permite poder convertir la información contenida en un string a un tipo de dato.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Esta acción es facilitada por el método Parse() que implementan los tipos numéricos y de fecha.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635425"/>
            <a:ext cx="4629150" cy="9334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3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Conversión utilizando Parsing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C# dispone de un método para realizar la conversión realizando una comprobación utilizando un método booleano </a:t>
            </a:r>
            <a:r>
              <a:rPr lang="es-ES" b="1" dirty="0"/>
              <a:t>.TryParse()</a:t>
            </a:r>
            <a:r>
              <a:rPr lang="es-ES" dirty="0"/>
              <a:t>.</a:t>
            </a: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-ES" dirty="0"/>
              <a:t>Es el </a:t>
            </a:r>
            <a:r>
              <a:rPr lang="es-ES" b="1" dirty="0"/>
              <a:t>MÁS RECOMENDADO</a:t>
            </a:r>
            <a:r>
              <a:rPr lang="es-ES" dirty="0"/>
              <a:t>, pues controla las excepciones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11" y="3089564"/>
            <a:ext cx="4051142" cy="14793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96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librería Math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La librería </a:t>
            </a:r>
            <a:r>
              <a:rPr lang="es" b="1" dirty="0">
                <a:solidFill>
                  <a:srgbClr val="0000FF"/>
                </a:solidFill>
              </a:rPr>
              <a:t>System.Math</a:t>
            </a:r>
            <a:r>
              <a:rPr lang="es" dirty="0"/>
              <a:t> incluye una serie de funciones que nos serán muy útiles para simplificar los cálculos matemáticos: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Math.sqrt</a:t>
            </a:r>
            <a:r>
              <a:rPr lang="es" dirty="0"/>
              <a:t>(numero) as </a:t>
            </a:r>
            <a:r>
              <a:rPr lang="es" b="1" dirty="0">
                <a:solidFill>
                  <a:srgbClr val="0000FF"/>
                </a:solidFill>
              </a:rPr>
              <a:t>Double</a:t>
            </a:r>
            <a:r>
              <a:rPr lang="es" dirty="0"/>
              <a:t>: Calcula la raíz del número que se le pasa como parámetro y la devuelve como un Double. 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Math.Pow</a:t>
            </a:r>
            <a:r>
              <a:rPr lang="es" dirty="0"/>
              <a:t>(num1,num2) as Double: Calcula el primer numero elevado al segundo que se le pasan como parámetro. El dato que devuelve es de tipo Double.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67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librería Math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Math.round(num): Redondea al entero más cercano</a:t>
            </a:r>
            <a:endParaRPr b="1" dirty="0">
              <a:solidFill>
                <a:srgbClr val="99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Math.Round</a:t>
            </a:r>
            <a:r>
              <a:rPr lang="es" dirty="0"/>
              <a:t>(num, digitos) as Double: Redondea el número decimal que recibe como parámetro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Math.Floor</a:t>
            </a:r>
            <a:r>
              <a:rPr lang="es" dirty="0">
                <a:solidFill>
                  <a:srgbClr val="000000"/>
                </a:solidFill>
              </a:rPr>
              <a:t>(num) as Double: Redondea al número entero más bajo.</a:t>
            </a:r>
            <a:endParaRPr dirty="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Math.Ceiling</a:t>
            </a:r>
            <a:r>
              <a:rPr lang="es" dirty="0">
                <a:solidFill>
                  <a:srgbClr val="000000"/>
                </a:solidFill>
              </a:rPr>
              <a:t>(num) as Double: Redondea al número entero más alto.</a:t>
            </a:r>
            <a:endParaRPr dirty="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Math.Min</a:t>
            </a:r>
            <a:r>
              <a:rPr lang="es" dirty="0">
                <a:solidFill>
                  <a:srgbClr val="000000"/>
                </a:solidFill>
              </a:rPr>
              <a:t>(num1,num2)</a:t>
            </a:r>
            <a:endParaRPr dirty="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Char char="○"/>
            </a:pPr>
            <a:r>
              <a:rPr lang="es" b="1" dirty="0">
                <a:solidFill>
                  <a:srgbClr val="990000"/>
                </a:solidFill>
              </a:rPr>
              <a:t>Math.Max</a:t>
            </a:r>
            <a:r>
              <a:rPr lang="es" dirty="0">
                <a:solidFill>
                  <a:srgbClr val="000000"/>
                </a:solidFill>
              </a:rPr>
              <a:t>(num1,num2)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4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librería Math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5D5891-CA1D-4DCC-A371-210F99632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62" y="1609590"/>
            <a:ext cx="44773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Actividad 1</a:t>
            </a:r>
            <a:endParaRPr i="1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" i="1" dirty="0"/>
          </a:p>
          <a:p>
            <a:pPr marL="114300" lvl="0" indent="0" algn="ctr">
              <a:lnSpc>
                <a:spcPct val="200000"/>
              </a:lnSpc>
              <a:buNone/>
            </a:pPr>
            <a:r>
              <a:rPr lang="es" i="1" dirty="0"/>
              <a:t>Crea un programa donde ingreses </a:t>
            </a:r>
            <a:r>
              <a:rPr lang="es-ES" i="1" dirty="0"/>
              <a:t>5 números por pantalla y muestres su promedio.</a:t>
            </a:r>
          </a:p>
          <a:p>
            <a:pPr marL="114300" lvl="0" indent="0" algn="ctr">
              <a:lnSpc>
                <a:spcPct val="200000"/>
              </a:lnSpc>
              <a:buNone/>
            </a:pPr>
            <a:r>
              <a:rPr lang="es" i="1" dirty="0"/>
              <a:t>¿Debemos usar conversión implícita o explícita?</a:t>
            </a:r>
          </a:p>
          <a:p>
            <a:pPr marL="114300" lvl="0" indent="0" algn="ctr">
              <a:lnSpc>
                <a:spcPct val="200000"/>
              </a:lnSpc>
              <a:buNone/>
            </a:pPr>
            <a:r>
              <a:rPr lang="es" i="1" dirty="0"/>
              <a:t>Controla qué pasaría si introducimos una letra.</a:t>
            </a:r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687575" y="1457950"/>
            <a:ext cx="81447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es" sz="3200" dirty="0">
                <a:solidFill>
                  <a:schemeClr val="dk1"/>
                </a:solidFill>
              </a:rPr>
              <a:t>Tema 3</a:t>
            </a:r>
            <a:r>
              <a:rPr lang="es" sz="3200" dirty="0"/>
              <a:t>: </a:t>
            </a:r>
            <a:r>
              <a:rPr lang="es-ES" sz="3200" dirty="0"/>
              <a:t>Variables</a:t>
            </a:r>
            <a:endParaRPr sz="3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2498375"/>
            <a:ext cx="85206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" sz="1532" dirty="0">
                <a:solidFill>
                  <a:srgbClr val="C00000"/>
                </a:solidFill>
              </a:rPr>
              <a:t>Aplicaciones Ofimáticas</a:t>
            </a:r>
            <a:r>
              <a:rPr lang="es" sz="1532" dirty="0">
                <a:solidFill>
                  <a:srgbClr val="434343"/>
                </a:solidFill>
              </a:rPr>
              <a:t>. </a:t>
            </a:r>
            <a:r>
              <a:rPr lang="es-ES" sz="1532" dirty="0">
                <a:solidFill>
                  <a:srgbClr val="434343"/>
                </a:solidFill>
              </a:rPr>
              <a:t>CM Sistemas Microinformáticos y Redes</a:t>
            </a:r>
          </a:p>
        </p:txBody>
      </p:sp>
    </p:spTree>
    <p:extLst>
      <p:ext uri="{BB962C8B-B14F-4D97-AF65-F5344CB8AC3E}">
        <p14:creationId xmlns:p14="http://schemas.microsoft.com/office/powerpoint/2010/main" val="28004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Concepto de variables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Existen diferentes tipos de datos que ocuparán más o menos memoria.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En general pueden clasificarse en :</a:t>
            </a:r>
            <a:endParaRPr sz="1200" dirty="0"/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sz="1100" b="1" dirty="0"/>
              <a:t>numéricos:</a:t>
            </a:r>
            <a:endParaRPr sz="1100" b="1" dirty="0"/>
          </a:p>
          <a:p>
            <a:pPr marL="1371600" lvl="2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" sz="1100" dirty="0"/>
              <a:t>Enteros</a:t>
            </a:r>
            <a:endParaRPr sz="1100" dirty="0"/>
          </a:p>
          <a:p>
            <a:pPr marL="1371600" lvl="2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" sz="1100" dirty="0"/>
              <a:t>Reales</a:t>
            </a:r>
            <a:endParaRPr sz="1100" dirty="0"/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sz="1100" b="1" dirty="0"/>
              <a:t>alfanuméricos</a:t>
            </a:r>
            <a:endParaRPr sz="1100" b="1" dirty="0"/>
          </a:p>
          <a:p>
            <a:pPr marL="1371600" lvl="2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" sz="1100" dirty="0"/>
              <a:t>letras</a:t>
            </a:r>
            <a:endParaRPr sz="1100" dirty="0"/>
          </a:p>
          <a:p>
            <a:pPr marL="1371600" lvl="2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" sz="1100" dirty="0"/>
              <a:t>caracteres especiales</a:t>
            </a:r>
            <a:endParaRPr sz="1100" dirty="0"/>
          </a:p>
          <a:p>
            <a:pPr marL="1371600" lvl="2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" sz="1100" dirty="0"/>
              <a:t>números: dni , número de teléfono … </a:t>
            </a:r>
            <a:endParaRPr sz="1100" dirty="0"/>
          </a:p>
          <a:p>
            <a:pPr marL="1371600" lvl="2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" sz="1100" dirty="0"/>
              <a:t>Cualquier mezcla de los anteriores</a:t>
            </a:r>
            <a:endParaRPr sz="1100" dirty="0"/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sz="1100" b="1" dirty="0"/>
              <a:t>booleanos</a:t>
            </a:r>
            <a:r>
              <a:rPr lang="es" sz="1100" dirty="0"/>
              <a:t>: Verdadero o falso.</a:t>
            </a:r>
            <a:endParaRPr sz="11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Tipos de datos en C#</a:t>
            </a:r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En función del dato que queramos almacenar en memoria utilizaremos un tipo de variables u otras.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 dirty="0"/>
              <a:t>	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graphicFrame>
        <p:nvGraphicFramePr>
          <p:cNvPr id="53" name="Google Shape;53;p11"/>
          <p:cNvGraphicFramePr/>
          <p:nvPr>
            <p:extLst>
              <p:ext uri="{D42A27DB-BD31-4B8C-83A1-F6EECF244321}">
                <p14:modId xmlns:p14="http://schemas.microsoft.com/office/powerpoint/2010/main" val="3256138070"/>
              </p:ext>
            </p:extLst>
          </p:nvPr>
        </p:nvGraphicFramePr>
        <p:xfrm>
          <a:off x="1883950" y="1640484"/>
          <a:ext cx="5376100" cy="3630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/>
                        <a:t>Tipo  C#</a:t>
                      </a:r>
                      <a:endParaRPr sz="9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 dirty="0"/>
                        <a:t>Espacio</a:t>
                      </a:r>
                      <a:endParaRPr sz="9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/>
                        <a:t>Valores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/>
                        <a:t>Valor por defecto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Byte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1 Byte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0 a 255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SByte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1 Byte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-128 a 127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 dirty="0"/>
                        <a:t>0</a:t>
                      </a:r>
                      <a:endParaRPr sz="7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Short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2 Bytes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 -32,768 a 32,767.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Integer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4 Bytes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 -2,147,483,648 a 2,147,483,647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Long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8 Bytes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Single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4 Bytes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Decimales precisión simple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Double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8 Bytes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Decimales precisión doble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Decimal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16 Bytes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Más capacidad, más precisión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0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Char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2 Bytes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Un caracter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“ “c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String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  ------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Cadena de caracteres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/>
                        <a:t>Nothing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/>
                        <a:t>Boolean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2 Bytes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Valor verdadero o falso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="1" dirty="0"/>
                        <a:t>False</a:t>
                      </a:r>
                      <a:endParaRPr sz="7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 e inicialización de variables.</a:t>
            </a: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Las variables deben de ser declaradas al principio del programa, evitando que aparezcan dispersas por el código.</a:t>
            </a:r>
          </a:p>
          <a:p>
            <a:pPr marL="152400" lvl="0" indent="0" algn="l" rtl="0"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lang="es-ES" sz="1200" dirty="0"/>
          </a:p>
          <a:p>
            <a:pPr marL="152400" lvl="0" indent="0" algn="l" rtl="0"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lang="es-ES" sz="1200" dirty="0"/>
          </a:p>
          <a:p>
            <a:pPr marL="152400" lvl="0" indent="0" algn="l" rtl="0"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lang="es-ES" sz="1200" dirty="0"/>
          </a:p>
          <a:p>
            <a:pPr marL="152400" lvl="0" indent="0" algn="l" rtl="0">
              <a:spcBef>
                <a:spcPts val="600"/>
              </a:spcBef>
              <a:spcAft>
                <a:spcPts val="0"/>
              </a:spcAft>
              <a:buSzPts val="1200"/>
              <a:buNone/>
            </a:pP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Cuando queramos declarar varias variables del mismo tipo podemos hacerlo separando sus nombres por comas.</a:t>
            </a: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Cuando declaramos una variable, esta almacena un valor por defecto.</a:t>
            </a:r>
            <a:endParaRPr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7BEC30-6B04-4410-8559-A88714E5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94" y="1761267"/>
            <a:ext cx="4382112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 e inicialización de variables.</a:t>
            </a: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Si no le damos otro valor en el programa, nos avisa de que no estamos utilizando esa variable, subrayándola en verde. Esto es simplemente una advertencia, no un error.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endParaRPr lang="es" sz="1200"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endParaRPr lang="es" sz="1200" dirty="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s" sz="1200" dirty="0"/>
              <a:t>En caso de que queramos asignarle otro valor utilizaremos el operador </a:t>
            </a:r>
            <a:r>
              <a:rPr lang="es" sz="1200" b="1" dirty="0"/>
              <a:t>=</a:t>
            </a:r>
            <a:endParaRPr sz="12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B50163-7137-4AC0-9CC0-B8A196FF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50" y="1964661"/>
            <a:ext cx="4584298" cy="12141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C071A1A-A77E-4FA9-A0B9-0EC1C1199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72" y="3585912"/>
            <a:ext cx="3619853" cy="1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variables: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Los nombres de las variables deben cumplir los siguientes requisitos:</a:t>
            </a:r>
            <a:endParaRPr dirty="0"/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dirty="0"/>
              <a:t>No deben contener espacios. </a:t>
            </a:r>
          </a:p>
          <a:p>
            <a:pPr marL="6096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solidFill>
                  <a:srgbClr val="1155CC"/>
                </a:solidFill>
              </a:rPr>
              <a:t>		Ej:  sueldo neto (Mal)    → sueldoNeto (Bien)</a:t>
            </a:r>
            <a:endParaRPr dirty="0">
              <a:solidFill>
                <a:srgbClr val="1155CC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dirty="0"/>
              <a:t>No pueden comenzar por números , aunque si pueden contener números.</a:t>
            </a:r>
          </a:p>
          <a:p>
            <a:pPr marL="6096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solidFill>
                  <a:srgbClr val="1155CC"/>
                </a:solidFill>
              </a:rPr>
              <a:t>		Ej: 1x (Mal) → x1 (Bien)</a:t>
            </a:r>
            <a:endParaRPr dirty="0">
              <a:solidFill>
                <a:srgbClr val="1155CC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dirty="0"/>
              <a:t>No pueden contener caracteres como *, $, &amp;, . El guión bajo si está aceptado.</a:t>
            </a:r>
          </a:p>
          <a:p>
            <a:pPr marL="6096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solidFill>
                  <a:srgbClr val="1155CC"/>
                </a:solidFill>
              </a:rPr>
              <a:t>		Ej: &amp;x (Mal) → _x (Bien)</a:t>
            </a:r>
            <a:endParaRPr dirty="0">
              <a:solidFill>
                <a:srgbClr val="1155CC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s" dirty="0"/>
              <a:t>Cuando el nombre de una variable está formado por dos palabras. la segunda comienza en mayúsculas.</a:t>
            </a:r>
          </a:p>
          <a:p>
            <a:pPr marL="6096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solidFill>
                  <a:srgbClr val="1155CC"/>
                </a:solidFill>
              </a:rPr>
              <a:t>		Ej: presionVapor , sueldoNeto, valorAbsoluto, raizNumero</a:t>
            </a:r>
            <a:endParaRPr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2.1: Suma de tres variables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Construiremos un programa que almacene 3 números en tres variables de tipo short y calcule la suma guardándola en una variable de tipo Integer.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A continuación el programa informará al usuario del valor de la suma: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5E49A1-6F04-4D65-BF19-09CDD124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63" y="2198210"/>
            <a:ext cx="4299474" cy="2694115"/>
          </a:xfrm>
          <a:prstGeom prst="rect">
            <a:avLst/>
          </a:prstGeom>
        </p:spPr>
      </p:pic>
      <p:cxnSp>
        <p:nvCxnSpPr>
          <p:cNvPr id="77" name="Google Shape;77;p14"/>
          <p:cNvCxnSpPr>
            <a:cxnSpLocks/>
          </p:cNvCxnSpPr>
          <p:nvPr/>
        </p:nvCxnSpPr>
        <p:spPr>
          <a:xfrm flipH="1">
            <a:off x="5131150" y="4499725"/>
            <a:ext cx="1074600" cy="16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6205750" y="4063225"/>
            <a:ext cx="27210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Para mezclar texto con variables debemos de utilizar el operador </a:t>
            </a:r>
            <a:r>
              <a:rPr kumimoji="0" lang="es" sz="11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</a:t>
            </a:r>
            <a:endParaRPr kumimoji="0" sz="11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Constantes.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Cuando queremos guardar un valor que sabemos que nunca va a ser modificado, podremos guardarlo en una constante.</a:t>
            </a: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La sintaxis es similar a la vista para las variables:</a:t>
            </a: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Una constante ya nunca podrá ser modificada ya que dará error de compilación: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dirty="0"/>
              <a:t>	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E43570-DC46-420B-A267-C925C45E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37" y="2955025"/>
            <a:ext cx="2820225" cy="5231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947BB2-1E00-4826-B7E0-7E1351A9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916" y="4012561"/>
            <a:ext cx="3650167" cy="1043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1315</Words>
  <Application>Microsoft Office PowerPoint</Application>
  <PresentationFormat>Presentación en pantalla (16:9)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Consolas</vt:lpstr>
      <vt:lpstr>Simple Light</vt:lpstr>
      <vt:lpstr>1_Simple Light</vt:lpstr>
      <vt:lpstr>Tema 3: Variables</vt:lpstr>
      <vt:lpstr>Concepto de variables.</vt:lpstr>
      <vt:lpstr>Concepto de variables</vt:lpstr>
      <vt:lpstr>Tipos de datos en C#</vt:lpstr>
      <vt:lpstr>Declaración e inicialización de variables.</vt:lpstr>
      <vt:lpstr>Declaración e inicialización de variables.</vt:lpstr>
      <vt:lpstr>Nombres de variables:</vt:lpstr>
      <vt:lpstr>Ejemplo 2.1: Suma de tres variables</vt:lpstr>
      <vt:lpstr>Constantes.</vt:lpstr>
      <vt:lpstr>Lecturas de datos por teclado.</vt:lpstr>
      <vt:lpstr>Lecturas de datos por teclado.</vt:lpstr>
      <vt:lpstr>Ejemplo 2.2: Lectura datos teclado</vt:lpstr>
      <vt:lpstr>Ejemplo 2.2: Lectura datos teclado</vt:lpstr>
      <vt:lpstr>Conversión de tipos.</vt:lpstr>
      <vt:lpstr>Conversión de tipos.</vt:lpstr>
      <vt:lpstr>Conversión de tipos</vt:lpstr>
      <vt:lpstr>Conversión de tipos</vt:lpstr>
      <vt:lpstr>Conversión implícita vs Conversión explícita</vt:lpstr>
      <vt:lpstr>Conversión implícita vs Conversión explícita</vt:lpstr>
      <vt:lpstr>Conversión implícita segura</vt:lpstr>
      <vt:lpstr>Conversión utilizando Parsing</vt:lpstr>
      <vt:lpstr>Conversión utilizando Parsing</vt:lpstr>
      <vt:lpstr>Funciones librería Math</vt:lpstr>
      <vt:lpstr>Funciones librería Math</vt:lpstr>
      <vt:lpstr>Funciones librería Math</vt:lpstr>
      <vt:lpstr>Actividad 1</vt:lpstr>
      <vt:lpstr>Tema 3: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en entorno servidor</dc:title>
  <cp:lastModifiedBy>Martin Garcia</cp:lastModifiedBy>
  <cp:revision>71</cp:revision>
  <dcterms:modified xsi:type="dcterms:W3CDTF">2022-10-06T16:24:04Z</dcterms:modified>
</cp:coreProperties>
</file>