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8ECE90-70FA-49E0-9304-56FC8F63ECEC}">
  <a:tblStyle styleId="{778ECE90-70FA-49E0-9304-56FC8F63ECE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8B31F8-D083-4679-A3DF-E4EF723F2A6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 name="Google Shape;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83aecbda_0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83aecbda_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9000264d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9000264d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8bba151_0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48bba151_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48bba151_0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48bba151_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49ab4b32_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49ab4b3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83aecbda_0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83aecbda_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83aecbda_0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83aecbda_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8bba151_06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8bba151_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ab83d35_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4ab83d35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4ab83d35_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4ab83d35_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183aecbda_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183aecbda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4ab83d35_0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4ab83d35_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2689495d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2689495d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83aecbda_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83aecbda_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83aecbda_0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83aecbda_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2167b064_16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e2167b064_1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83aecbda_0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83aecbda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8bba151_0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48bba151_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48bba151_0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48bba151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3" name="Google Shape;13;p3"/>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04800">
              <a:spcBef>
                <a:spcPts val="0"/>
              </a:spcBef>
              <a:spcAft>
                <a:spcPts val="0"/>
              </a:spcAft>
              <a:buSzPts val="1200"/>
              <a:buChar char="○"/>
              <a:defRPr sz="1200"/>
            </a:lvl2pPr>
            <a:lvl3pPr marL="1371600" lvl="2" indent="-298450">
              <a:spcBef>
                <a:spcPts val="0"/>
              </a:spcBef>
              <a:spcAft>
                <a:spcPts val="0"/>
              </a:spcAft>
              <a:buSzPts val="1100"/>
              <a:buChar char="■"/>
              <a:defRPr sz="11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14" name="Google Shape;14;p3"/>
          <p:cNvCxnSpPr/>
          <p:nvPr/>
        </p:nvCxnSpPr>
        <p:spPr>
          <a:xfrm>
            <a:off x="345775" y="680750"/>
            <a:ext cx="8212200" cy="0"/>
          </a:xfrm>
          <a:prstGeom prst="straightConnector1">
            <a:avLst/>
          </a:prstGeom>
          <a:noFill/>
          <a:ln w="19050" cap="flat" cmpd="sng">
            <a:solidFill>
              <a:srgbClr val="990000"/>
            </a:solidFill>
            <a:prstDash val="solid"/>
            <a:round/>
            <a:headEnd type="none" w="med" len="med"/>
            <a:tailEnd type="none" w="med" len="med"/>
          </a:ln>
        </p:spPr>
      </p:cxnSp>
      <p:sp>
        <p:nvSpPr>
          <p:cNvPr id="15" name="Google Shape;15;p3"/>
          <p:cNvSpPr txBox="1"/>
          <p:nvPr/>
        </p:nvSpPr>
        <p:spPr>
          <a:xfrm>
            <a:off x="292950" y="4840925"/>
            <a:ext cx="8558100" cy="1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900" i="1"/>
              <a:t>Tema 2: Variables.. 			                                                        					                                      Ramón Ríos.</a:t>
            </a:r>
            <a:endParaRPr sz="900" i="1"/>
          </a:p>
        </p:txBody>
      </p:sp>
      <p:pic>
        <p:nvPicPr>
          <p:cNvPr id="16" name="Google Shape;16;p3"/>
          <p:cNvPicPr preferRelativeResize="0"/>
          <p:nvPr/>
        </p:nvPicPr>
        <p:blipFill>
          <a:blip r:embed="rId2">
            <a:alphaModFix/>
          </a:blip>
          <a:stretch>
            <a:fillRect/>
          </a:stretch>
        </p:blipFill>
        <p:spPr>
          <a:xfrm>
            <a:off x="7372541" y="20841"/>
            <a:ext cx="1771450" cy="5403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
        <p:cNvGrpSpPr/>
        <p:nvPr/>
      </p:nvGrpSpPr>
      <p:grpSpPr>
        <a:xfrm>
          <a:off x="0" y="0"/>
          <a:ext cx="0" cy="0"/>
          <a:chOff x="0" y="0"/>
          <a:chExt cx="0" cy="0"/>
        </a:xfrm>
      </p:grpSpPr>
      <p:sp>
        <p:nvSpPr>
          <p:cNvPr id="24" name="Google Shape;24;p6"/>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s-es/library/ae55hdtk.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8"/>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a:t>Tema 2: “Variables”</a:t>
            </a:r>
            <a:endParaRPr sz="2400"/>
          </a:p>
        </p:txBody>
      </p:sp>
      <p:sp>
        <p:nvSpPr>
          <p:cNvPr id="31" name="Google Shape;31;p8"/>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a:t>Asignatura: Aplicaciones Ofimáticas.</a:t>
            </a:r>
            <a:endParaRPr sz="1800"/>
          </a:p>
          <a:p>
            <a:pPr marL="0" lvl="0" indent="0" algn="ctr" rtl="0">
              <a:spcBef>
                <a:spcPts val="0"/>
              </a:spcBef>
              <a:spcAft>
                <a:spcPts val="0"/>
              </a:spcAft>
              <a:buNone/>
            </a:pPr>
            <a:r>
              <a:rPr lang="es" sz="1800"/>
              <a:t>Prof: Ramón Ríos.</a:t>
            </a:r>
            <a:endParaRPr sz="1800"/>
          </a:p>
        </p:txBody>
      </p:sp>
      <p:pic>
        <p:nvPicPr>
          <p:cNvPr id="32" name="Google Shape;32;p8"/>
          <p:cNvPicPr preferRelativeResize="0"/>
          <p:nvPr/>
        </p:nvPicPr>
        <p:blipFill>
          <a:blip r:embed="rId3">
            <a:alphaModFix/>
          </a:blip>
          <a:stretch>
            <a:fillRect/>
          </a:stretch>
        </p:blipFill>
        <p:spPr>
          <a:xfrm>
            <a:off x="3555175" y="3851600"/>
            <a:ext cx="2331550" cy="711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Conversiones de tipos.</a:t>
            </a:r>
            <a:endParaRPr/>
          </a:p>
        </p:txBody>
      </p:sp>
      <p:sp>
        <p:nvSpPr>
          <p:cNvPr id="102" name="Google Shape;102;p17"/>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600"/>
              </a:spcBef>
              <a:spcAft>
                <a:spcPts val="0"/>
              </a:spcAft>
              <a:buSzPts val="1200"/>
              <a:buChar char="●"/>
            </a:pPr>
            <a:r>
              <a:rPr lang="es" sz="1200"/>
              <a:t>Si intentamos guardar una variable de mayor precisión en una variable de menor precisión el compilador nos mostrará un error de conversión:</a:t>
            </a:r>
            <a:endParaRPr sz="12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0"/>
              </a:spcAft>
              <a:buNone/>
            </a:pPr>
            <a:endParaRPr sz="1200"/>
          </a:p>
          <a:p>
            <a:pPr marL="457200" lvl="0" indent="-304800" algn="l" rtl="0">
              <a:lnSpc>
                <a:spcPct val="115000"/>
              </a:lnSpc>
              <a:spcBef>
                <a:spcPts val="1000"/>
              </a:spcBef>
              <a:spcAft>
                <a:spcPts val="0"/>
              </a:spcAft>
              <a:buSzPts val="1200"/>
              <a:buChar char="●"/>
            </a:pPr>
            <a:r>
              <a:rPr lang="es" sz="1200"/>
              <a:t>El compilador nos lo muestra como un error aunque en este caso el valor que almacena la variable de tipo Long si podría perfectamente ser guardado en una variable que ocupase menos espacio en memoria como un Byte.</a:t>
            </a:r>
            <a:endParaRPr sz="1200"/>
          </a:p>
          <a:p>
            <a:pPr marL="457200" lvl="0" indent="-304800" algn="l" rtl="0">
              <a:lnSpc>
                <a:spcPct val="115000"/>
              </a:lnSpc>
              <a:spcBef>
                <a:spcPts val="1000"/>
              </a:spcBef>
              <a:spcAft>
                <a:spcPts val="0"/>
              </a:spcAft>
              <a:buSzPts val="1200"/>
              <a:buChar char="●"/>
            </a:pPr>
            <a:r>
              <a:rPr lang="es" sz="1200"/>
              <a:t>En estos casos el programador puede forzar la conversión de la variable utilizando las funciones </a:t>
            </a:r>
            <a:r>
              <a:rPr lang="es" sz="1200" b="1" i="1"/>
              <a:t>Convert</a:t>
            </a:r>
            <a:r>
              <a:rPr lang="es" sz="1200"/>
              <a:t>.</a:t>
            </a:r>
            <a:r>
              <a:rPr lang="es" sz="1200" b="1" i="1">
                <a:solidFill>
                  <a:srgbClr val="3C78D8"/>
                </a:solidFill>
              </a:rPr>
              <a:t>tipodeVariable</a:t>
            </a:r>
            <a:endParaRPr sz="1200" b="1" i="1">
              <a:solidFill>
                <a:srgbClr val="3C78D8"/>
              </a:solidFill>
            </a:endParaRPr>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0"/>
              </a:spcAft>
              <a:buNone/>
            </a:pPr>
            <a:endParaRPr sz="1200"/>
          </a:p>
          <a:p>
            <a:pPr marL="457200" lvl="0" indent="-304800" algn="l" rtl="0">
              <a:lnSpc>
                <a:spcPct val="115000"/>
              </a:lnSpc>
              <a:spcBef>
                <a:spcPts val="1000"/>
              </a:spcBef>
              <a:spcAft>
                <a:spcPts val="1000"/>
              </a:spcAft>
              <a:buSzPts val="1200"/>
              <a:buChar char="●"/>
            </a:pPr>
            <a:r>
              <a:rPr lang="es" sz="1200"/>
              <a:t>Este tipo de conversiones se conocen como conversiones explícitas y debemos tener cuidado de que la conversión es posible ya que pueden dar lugar a pérdidas de precisión o problemas de desbordamiento en tiempo de ejecución:</a:t>
            </a:r>
            <a:endParaRPr sz="1200"/>
          </a:p>
        </p:txBody>
      </p:sp>
      <p:pic>
        <p:nvPicPr>
          <p:cNvPr id="103" name="Google Shape;103;p17"/>
          <p:cNvPicPr preferRelativeResize="0"/>
          <p:nvPr/>
        </p:nvPicPr>
        <p:blipFill>
          <a:blip r:embed="rId3">
            <a:alphaModFix/>
          </a:blip>
          <a:stretch>
            <a:fillRect/>
          </a:stretch>
        </p:blipFill>
        <p:spPr>
          <a:xfrm>
            <a:off x="3208675" y="1412650"/>
            <a:ext cx="2143125" cy="628650"/>
          </a:xfrm>
          <a:prstGeom prst="rect">
            <a:avLst/>
          </a:prstGeom>
          <a:noFill/>
          <a:ln>
            <a:noFill/>
          </a:ln>
        </p:spPr>
      </p:pic>
      <p:sp>
        <p:nvSpPr>
          <p:cNvPr id="104" name="Google Shape;104;p17"/>
          <p:cNvSpPr txBox="1"/>
          <p:nvPr/>
        </p:nvSpPr>
        <p:spPr>
          <a:xfrm>
            <a:off x="3121725" y="3031450"/>
            <a:ext cx="4074900" cy="32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numLong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Long</a:t>
            </a:r>
            <a:r>
              <a:rPr lang="es" sz="1000">
                <a:solidFill>
                  <a:schemeClr val="dk1"/>
                </a:solidFill>
                <a:latin typeface="Consolas"/>
                <a:ea typeface="Consolas"/>
                <a:cs typeface="Consolas"/>
                <a:sym typeface="Consolas"/>
              </a:rPr>
              <a:t> = 12</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numInt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Integer</a:t>
            </a:r>
            <a:r>
              <a:rPr lang="es" sz="1000">
                <a:solidFill>
                  <a:schemeClr val="dk1"/>
                </a:solidFill>
                <a:latin typeface="Consolas"/>
                <a:ea typeface="Consolas"/>
                <a:cs typeface="Consolas"/>
                <a:sym typeface="Consolas"/>
              </a:rPr>
              <a:t> = </a:t>
            </a:r>
            <a:r>
              <a:rPr lang="es" sz="1000">
                <a:solidFill>
                  <a:srgbClr val="2B91AF"/>
                </a:solidFill>
                <a:highlight>
                  <a:srgbClr val="FFFF00"/>
                </a:highlight>
                <a:latin typeface="Consolas"/>
                <a:ea typeface="Consolas"/>
                <a:cs typeface="Consolas"/>
                <a:sym typeface="Consolas"/>
              </a:rPr>
              <a:t>Convert</a:t>
            </a:r>
            <a:r>
              <a:rPr lang="es" sz="1000">
                <a:solidFill>
                  <a:schemeClr val="dk1"/>
                </a:solidFill>
                <a:highlight>
                  <a:srgbClr val="FFFF00"/>
                </a:highlight>
                <a:latin typeface="Consolas"/>
                <a:ea typeface="Consolas"/>
                <a:cs typeface="Consolas"/>
                <a:sym typeface="Consolas"/>
              </a:rPr>
              <a:t>.ToInt32</a:t>
            </a:r>
            <a:r>
              <a:rPr lang="es" sz="1000">
                <a:solidFill>
                  <a:schemeClr val="dk1"/>
                </a:solidFill>
                <a:latin typeface="Consolas"/>
                <a:ea typeface="Consolas"/>
                <a:cs typeface="Consolas"/>
                <a:sym typeface="Consolas"/>
              </a:rPr>
              <a:t>(numLong)</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numShort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Short</a:t>
            </a:r>
            <a:r>
              <a:rPr lang="es" sz="1000">
                <a:solidFill>
                  <a:schemeClr val="dk1"/>
                </a:solidFill>
                <a:latin typeface="Consolas"/>
                <a:ea typeface="Consolas"/>
                <a:cs typeface="Consolas"/>
                <a:sym typeface="Consolas"/>
              </a:rPr>
              <a:t> = </a:t>
            </a:r>
            <a:r>
              <a:rPr lang="es" sz="1000">
                <a:solidFill>
                  <a:srgbClr val="2B91AF"/>
                </a:solidFill>
                <a:highlight>
                  <a:srgbClr val="FFFF00"/>
                </a:highlight>
                <a:latin typeface="Consolas"/>
                <a:ea typeface="Consolas"/>
                <a:cs typeface="Consolas"/>
                <a:sym typeface="Consolas"/>
              </a:rPr>
              <a:t>Convert</a:t>
            </a:r>
            <a:r>
              <a:rPr lang="es" sz="1000">
                <a:solidFill>
                  <a:schemeClr val="dk1"/>
                </a:solidFill>
                <a:highlight>
                  <a:srgbClr val="FFFF00"/>
                </a:highlight>
                <a:latin typeface="Consolas"/>
                <a:ea typeface="Consolas"/>
                <a:cs typeface="Consolas"/>
                <a:sym typeface="Consolas"/>
              </a:rPr>
              <a:t>.ToInt16</a:t>
            </a:r>
            <a:r>
              <a:rPr lang="es" sz="1000">
                <a:solidFill>
                  <a:schemeClr val="dk1"/>
                </a:solidFill>
                <a:latin typeface="Consolas"/>
                <a:ea typeface="Consolas"/>
                <a:cs typeface="Consolas"/>
                <a:sym typeface="Consolas"/>
              </a:rPr>
              <a:t>(numInt)</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numByte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Byte</a:t>
            </a:r>
            <a:r>
              <a:rPr lang="es" sz="1000">
                <a:solidFill>
                  <a:schemeClr val="dk1"/>
                </a:solidFill>
                <a:latin typeface="Consolas"/>
                <a:ea typeface="Consolas"/>
                <a:cs typeface="Consolas"/>
                <a:sym typeface="Consolas"/>
              </a:rPr>
              <a:t> = </a:t>
            </a:r>
            <a:r>
              <a:rPr lang="es" sz="1000">
                <a:solidFill>
                  <a:srgbClr val="2B91AF"/>
                </a:solidFill>
                <a:highlight>
                  <a:srgbClr val="FFFF00"/>
                </a:highlight>
                <a:latin typeface="Consolas"/>
                <a:ea typeface="Consolas"/>
                <a:cs typeface="Consolas"/>
                <a:sym typeface="Consolas"/>
              </a:rPr>
              <a:t>Convert</a:t>
            </a:r>
            <a:r>
              <a:rPr lang="es" sz="1000">
                <a:solidFill>
                  <a:schemeClr val="dk1"/>
                </a:solidFill>
                <a:highlight>
                  <a:srgbClr val="FFFF00"/>
                </a:highlight>
                <a:latin typeface="Consolas"/>
                <a:ea typeface="Consolas"/>
                <a:cs typeface="Consolas"/>
                <a:sym typeface="Consolas"/>
              </a:rPr>
              <a:t>.ToByte</a:t>
            </a:r>
            <a:r>
              <a:rPr lang="es" sz="1000">
                <a:solidFill>
                  <a:schemeClr val="dk1"/>
                </a:solidFill>
                <a:latin typeface="Consolas"/>
                <a:ea typeface="Consolas"/>
                <a:cs typeface="Consolas"/>
                <a:sym typeface="Consolas"/>
              </a:rPr>
              <a:t>(numShort)</a:t>
            </a:r>
            <a:endParaRPr sz="1000">
              <a:solidFill>
                <a:schemeClr val="dk1"/>
              </a:solidFill>
              <a:latin typeface="Consolas"/>
              <a:ea typeface="Consolas"/>
              <a:cs typeface="Consolas"/>
              <a:sym typeface="Consolas"/>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Funciones Convert</a:t>
            </a:r>
            <a:endParaRPr/>
          </a:p>
        </p:txBody>
      </p:sp>
      <p:sp>
        <p:nvSpPr>
          <p:cNvPr id="110" name="Google Shape;110;p18"/>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graphicFrame>
        <p:nvGraphicFramePr>
          <p:cNvPr id="111" name="Google Shape;111;p18"/>
          <p:cNvGraphicFramePr/>
          <p:nvPr/>
        </p:nvGraphicFramePr>
        <p:xfrm>
          <a:off x="952500" y="1428750"/>
          <a:ext cx="7239000" cy="3169680"/>
        </p:xfrm>
        <a:graphic>
          <a:graphicData uri="http://schemas.openxmlformats.org/drawingml/2006/table">
            <a:tbl>
              <a:tblPr>
                <a:noFill/>
                <a:tableStyleId>{2D8B31F8-D083-4679-A3DF-E4EF723F2A64}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t>Función </a:t>
                      </a:r>
                      <a:endParaRPr/>
                    </a:p>
                  </a:txBody>
                  <a:tcPr marL="91425" marR="91425" marT="91425" marB="91425"/>
                </a:tc>
                <a:tc>
                  <a:txBody>
                    <a:bodyPr/>
                    <a:lstStyle/>
                    <a:p>
                      <a:pPr marL="0" lvl="0" indent="0" algn="l" rtl="0">
                        <a:spcBef>
                          <a:spcPts val="0"/>
                        </a:spcBef>
                        <a:spcAft>
                          <a:spcPts val="0"/>
                        </a:spcAft>
                        <a:buNone/>
                      </a:pPr>
                      <a:r>
                        <a:rPr lang="es"/>
                        <a:t>Descripción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t>Convert.toByte()</a:t>
                      </a:r>
                      <a:endParaRPr/>
                    </a:p>
                  </a:txBody>
                  <a:tcPr marL="91425" marR="91425" marT="91425" marB="91425"/>
                </a:tc>
                <a:tc>
                  <a:txBody>
                    <a:bodyPr/>
                    <a:lstStyle/>
                    <a:p>
                      <a:pPr marL="0" lvl="0" indent="0" algn="l" rtl="0">
                        <a:spcBef>
                          <a:spcPts val="0"/>
                        </a:spcBef>
                        <a:spcAft>
                          <a:spcPts val="0"/>
                        </a:spcAft>
                        <a:buNone/>
                      </a:pPr>
                      <a:r>
                        <a:rPr lang="es"/>
                        <a:t>Para </a:t>
                      </a:r>
                      <a:r>
                        <a:rPr lang="es">
                          <a:solidFill>
                            <a:schemeClr val="dk1"/>
                          </a:solidFill>
                        </a:rPr>
                        <a:t>convertir a</a:t>
                      </a:r>
                      <a:r>
                        <a:rPr lang="es"/>
                        <a:t> tipo Byte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t>COnvert.toInt16</a:t>
                      </a:r>
                      <a:endParaRPr/>
                    </a:p>
                  </a:txBody>
                  <a:tcPr marL="91425" marR="91425" marT="91425" marB="91425"/>
                </a:tc>
                <a:tc>
                  <a:txBody>
                    <a:bodyPr/>
                    <a:lstStyle/>
                    <a:p>
                      <a:pPr marL="0" lvl="0" indent="0" algn="l" rtl="0">
                        <a:spcBef>
                          <a:spcPts val="0"/>
                        </a:spcBef>
                        <a:spcAft>
                          <a:spcPts val="0"/>
                        </a:spcAft>
                        <a:buNone/>
                      </a:pPr>
                      <a:r>
                        <a:rPr lang="es"/>
                        <a:t>Para </a:t>
                      </a:r>
                      <a:r>
                        <a:rPr lang="es">
                          <a:solidFill>
                            <a:schemeClr val="dk1"/>
                          </a:solidFill>
                        </a:rPr>
                        <a:t>convertir a</a:t>
                      </a:r>
                      <a:r>
                        <a:rPr lang="es"/>
                        <a:t> tipo Short</a:t>
                      </a:r>
                      <a:endParaRPr b="1"/>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t>Convert.toInt32</a:t>
                      </a:r>
                      <a:endParaRPr/>
                    </a:p>
                  </a:txBody>
                  <a:tcPr marL="91425" marR="91425" marT="91425" marB="91425"/>
                </a:tc>
                <a:tc>
                  <a:txBody>
                    <a:bodyPr/>
                    <a:lstStyle/>
                    <a:p>
                      <a:pPr marL="0" lvl="0" indent="0" algn="l" rtl="0">
                        <a:spcBef>
                          <a:spcPts val="0"/>
                        </a:spcBef>
                        <a:spcAft>
                          <a:spcPts val="0"/>
                        </a:spcAft>
                        <a:buNone/>
                      </a:pPr>
                      <a:r>
                        <a:rPr lang="es"/>
                        <a:t>Para convertir a Integer</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t>Convert.toInt64</a:t>
                      </a:r>
                      <a:endParaRPr/>
                    </a:p>
                  </a:txBody>
                  <a:tcPr marL="91425" marR="91425" marT="91425" marB="91425"/>
                </a:tc>
                <a:tc>
                  <a:txBody>
                    <a:bodyPr/>
                    <a:lstStyle/>
                    <a:p>
                      <a:pPr marL="0" lvl="0" indent="0" algn="l" rtl="0">
                        <a:spcBef>
                          <a:spcPts val="0"/>
                        </a:spcBef>
                        <a:spcAft>
                          <a:spcPts val="0"/>
                        </a:spcAft>
                        <a:buNone/>
                      </a:pPr>
                      <a:r>
                        <a:rPr lang="es"/>
                        <a:t>Para convertir a Long</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a:t>Convert.toSingle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a:solidFill>
                            <a:schemeClr val="dk1"/>
                          </a:solidFill>
                        </a:rPr>
                        <a:t>Para convertir a Single</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s"/>
                        <a:t>Convert.toDouble</a:t>
                      </a:r>
                      <a:endParaRPr/>
                    </a:p>
                  </a:txBody>
                  <a:tcPr marL="91425" marR="91425" marT="91425" marB="91425"/>
                </a:tc>
                <a:tc>
                  <a:txBody>
                    <a:bodyPr/>
                    <a:lstStyle/>
                    <a:p>
                      <a:pPr marL="0" lvl="0" indent="0" algn="l" rtl="0">
                        <a:spcBef>
                          <a:spcPts val="0"/>
                        </a:spcBef>
                        <a:spcAft>
                          <a:spcPts val="0"/>
                        </a:spcAft>
                        <a:buNone/>
                      </a:pPr>
                      <a:r>
                        <a:rPr lang="es"/>
                        <a:t>Para convertir a Doube</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s"/>
                        <a:t>Convert.toBoolean</a:t>
                      </a:r>
                      <a:endParaRPr/>
                    </a:p>
                  </a:txBody>
                  <a:tcPr marL="91425" marR="91425" marT="91425" marB="91425"/>
                </a:tc>
                <a:tc>
                  <a:txBody>
                    <a:bodyPr/>
                    <a:lstStyle/>
                    <a:p>
                      <a:pPr marL="0" lvl="0" indent="0" algn="l" rtl="0">
                        <a:spcBef>
                          <a:spcPts val="0"/>
                        </a:spcBef>
                        <a:spcAft>
                          <a:spcPts val="0"/>
                        </a:spcAft>
                        <a:buNone/>
                      </a:pPr>
                      <a:r>
                        <a:rPr lang="es"/>
                        <a:t>Para convertir a Boolean</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Conversiones de tipos:</a:t>
            </a:r>
            <a:r>
              <a:rPr lang="es" b="0"/>
              <a:t>Posibles problemas</a:t>
            </a:r>
            <a:r>
              <a:rPr lang="es"/>
              <a:t>.</a:t>
            </a:r>
            <a:endParaRPr/>
          </a:p>
        </p:txBody>
      </p:sp>
      <p:sp>
        <p:nvSpPr>
          <p:cNvPr id="117" name="Google Shape;117;p19"/>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s"/>
              <a:t>Pérdida de precisión:</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457200" lvl="0" indent="-317500" algn="l" rtl="0">
              <a:spcBef>
                <a:spcPts val="600"/>
              </a:spcBef>
              <a:spcAft>
                <a:spcPts val="0"/>
              </a:spcAft>
              <a:buSzPts val="1400"/>
              <a:buChar char="●"/>
            </a:pPr>
            <a:r>
              <a:rPr lang="es"/>
              <a:t>Desbordamiento:</a:t>
            </a:r>
            <a:endParaRPr/>
          </a:p>
        </p:txBody>
      </p:sp>
      <p:sp>
        <p:nvSpPr>
          <p:cNvPr id="118" name="Google Shape;118;p19"/>
          <p:cNvSpPr txBox="1"/>
          <p:nvPr/>
        </p:nvSpPr>
        <p:spPr>
          <a:xfrm>
            <a:off x="956650" y="1403900"/>
            <a:ext cx="2658600" cy="46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 Dim</a:t>
            </a:r>
            <a:r>
              <a:rPr lang="es" sz="1000">
                <a:solidFill>
                  <a:schemeClr val="dk1"/>
                </a:solidFill>
                <a:latin typeface="Consolas"/>
                <a:ea typeface="Consolas"/>
                <a:cs typeface="Consolas"/>
                <a:sym typeface="Consolas"/>
              </a:rPr>
              <a:t> x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Integer</a:t>
            </a:r>
            <a:endParaRPr sz="1000">
              <a:solidFill>
                <a:srgbClr val="0000F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x = </a:t>
            </a:r>
            <a:r>
              <a:rPr lang="es" sz="1000">
                <a:solidFill>
                  <a:srgbClr val="2B91AF"/>
                </a:solidFill>
                <a:latin typeface="Consolas"/>
                <a:ea typeface="Consolas"/>
                <a:cs typeface="Consolas"/>
                <a:sym typeface="Consolas"/>
              </a:rPr>
              <a:t>Convert</a:t>
            </a:r>
            <a:r>
              <a:rPr lang="es" sz="1000">
                <a:solidFill>
                  <a:schemeClr val="dk1"/>
                </a:solidFill>
                <a:latin typeface="Consolas"/>
                <a:ea typeface="Consolas"/>
                <a:cs typeface="Consolas"/>
                <a:sym typeface="Consolas"/>
              </a:rPr>
              <a:t>.ToInt32(10 / 20)</a:t>
            </a:r>
            <a:endParaRPr sz="1000">
              <a:solidFill>
                <a:schemeClr val="dk1"/>
              </a:solidFill>
              <a:latin typeface="Consolas"/>
              <a:ea typeface="Consolas"/>
              <a:cs typeface="Consolas"/>
              <a:sym typeface="Consolas"/>
            </a:endParaRPr>
          </a:p>
          <a:p>
            <a:pPr marL="0" lvl="0" indent="0" algn="l" rtl="0">
              <a:spcBef>
                <a:spcPts val="0"/>
              </a:spcBef>
              <a:spcAft>
                <a:spcPts val="0"/>
              </a:spcAft>
              <a:buNone/>
            </a:pPr>
            <a:endParaRPr/>
          </a:p>
        </p:txBody>
      </p:sp>
      <p:sp>
        <p:nvSpPr>
          <p:cNvPr id="119" name="Google Shape;119;p19"/>
          <p:cNvSpPr txBox="1"/>
          <p:nvPr/>
        </p:nvSpPr>
        <p:spPr>
          <a:xfrm>
            <a:off x="956650" y="2497200"/>
            <a:ext cx="2658600" cy="55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l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Integer</a:t>
            </a:r>
            <a:r>
              <a:rPr lang="es" sz="1000">
                <a:solidFill>
                  <a:schemeClr val="dk1"/>
                </a:solidFill>
                <a:latin typeface="Consolas"/>
                <a:ea typeface="Consolas"/>
                <a:cs typeface="Consolas"/>
                <a:sym typeface="Consolas"/>
              </a:rPr>
              <a:t> = 260</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b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Byte</a:t>
            </a:r>
            <a:r>
              <a:rPr lang="es" sz="1000">
                <a:solidFill>
                  <a:schemeClr val="dk1"/>
                </a:solidFill>
                <a:latin typeface="Consolas"/>
                <a:ea typeface="Consolas"/>
                <a:cs typeface="Consolas"/>
                <a:sym typeface="Consolas"/>
              </a:rPr>
              <a:t> = </a:t>
            </a:r>
            <a:r>
              <a:rPr lang="es" sz="1000">
                <a:solidFill>
                  <a:srgbClr val="2B91AF"/>
                </a:solidFill>
                <a:latin typeface="Consolas"/>
                <a:ea typeface="Consolas"/>
                <a:cs typeface="Consolas"/>
                <a:sym typeface="Consolas"/>
              </a:rPr>
              <a:t>Convert</a:t>
            </a:r>
            <a:r>
              <a:rPr lang="es" sz="1000">
                <a:solidFill>
                  <a:schemeClr val="dk1"/>
                </a:solidFill>
                <a:latin typeface="Consolas"/>
                <a:ea typeface="Consolas"/>
                <a:cs typeface="Consolas"/>
                <a:sym typeface="Consolas"/>
              </a:rPr>
              <a:t>.ToByte(l)</a:t>
            </a:r>
            <a:endParaRPr sz="1000">
              <a:solidFill>
                <a:schemeClr val="dk1"/>
              </a:solidFill>
              <a:latin typeface="Consolas"/>
              <a:ea typeface="Consolas"/>
              <a:cs typeface="Consolas"/>
              <a:sym typeface="Consolas"/>
            </a:endParaRPr>
          </a:p>
          <a:p>
            <a:pPr marL="0" lvl="0" indent="0" algn="l" rtl="0">
              <a:spcBef>
                <a:spcPts val="0"/>
              </a:spcBef>
              <a:spcAft>
                <a:spcPts val="0"/>
              </a:spcAft>
              <a:buNone/>
            </a:pPr>
            <a:endParaRPr/>
          </a:p>
        </p:txBody>
      </p:sp>
      <p:sp>
        <p:nvSpPr>
          <p:cNvPr id="120" name="Google Shape;120;p19"/>
          <p:cNvSpPr txBox="1"/>
          <p:nvPr/>
        </p:nvSpPr>
        <p:spPr>
          <a:xfrm>
            <a:off x="3329625" y="2211450"/>
            <a:ext cx="3391800" cy="559200"/>
          </a:xfrm>
          <a:prstGeom prst="rect">
            <a:avLst/>
          </a:prstGeom>
          <a:noFill/>
          <a:ln w="9525" cap="flat" cmpd="sng">
            <a:solidFill>
              <a:srgbClr val="99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1100"/>
              <a:t>Esto nos dará un error en tiempo de ejecución ya que el compilador no detecta como error.</a:t>
            </a:r>
            <a:endParaRPr sz="1100"/>
          </a:p>
        </p:txBody>
      </p:sp>
      <p:pic>
        <p:nvPicPr>
          <p:cNvPr id="121" name="Google Shape;121;p19"/>
          <p:cNvPicPr preferRelativeResize="0"/>
          <p:nvPr/>
        </p:nvPicPr>
        <p:blipFill>
          <a:blip r:embed="rId3">
            <a:alphaModFix/>
          </a:blip>
          <a:stretch>
            <a:fillRect/>
          </a:stretch>
        </p:blipFill>
        <p:spPr>
          <a:xfrm>
            <a:off x="1941450" y="3208675"/>
            <a:ext cx="4533900" cy="333375"/>
          </a:xfrm>
          <a:prstGeom prst="rect">
            <a:avLst/>
          </a:prstGeom>
          <a:noFill/>
          <a:ln>
            <a:noFill/>
          </a:ln>
        </p:spPr>
      </p:pic>
      <p:cxnSp>
        <p:nvCxnSpPr>
          <p:cNvPr id="122" name="Google Shape;122;p19"/>
          <p:cNvCxnSpPr/>
          <p:nvPr/>
        </p:nvCxnSpPr>
        <p:spPr>
          <a:xfrm flipH="1">
            <a:off x="5180750" y="2658725"/>
            <a:ext cx="509400" cy="5964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Conversiones de tipos</a:t>
            </a:r>
            <a:endParaRPr/>
          </a:p>
        </p:txBody>
      </p:sp>
      <p:sp>
        <p:nvSpPr>
          <p:cNvPr id="128" name="Google Shape;128;p20"/>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s"/>
              <a:t>Con las variables de tipo numérico decimal las conversiones funcionan de forma un poco diferente:</a:t>
            </a:r>
            <a:endParaRPr/>
          </a:p>
          <a:p>
            <a:pPr marL="914400" lvl="1" indent="-304800" algn="l" rtl="0">
              <a:spcBef>
                <a:spcPts val="1000"/>
              </a:spcBef>
              <a:spcAft>
                <a:spcPts val="0"/>
              </a:spcAft>
              <a:buSzPts val="1200"/>
              <a:buChar char="○"/>
            </a:pPr>
            <a:r>
              <a:rPr lang="es"/>
              <a:t>No se podrán convertir de forma implícita las variables Single a Decimal a pesar de tener estas variables mayor capacidad y mayor precisión</a:t>
            </a:r>
            <a:endParaRPr/>
          </a:p>
          <a:p>
            <a:pPr marL="914400" lvl="1" indent="-304800" algn="l" rtl="0">
              <a:spcBef>
                <a:spcPts val="1000"/>
              </a:spcBef>
              <a:spcAft>
                <a:spcPts val="0"/>
              </a:spcAft>
              <a:buSzPts val="1200"/>
              <a:buChar char="○"/>
            </a:pPr>
            <a:r>
              <a:rPr lang="es"/>
              <a:t>Tampoco se podrá convertir de Double a Decimal.</a:t>
            </a:r>
            <a:endParaRPr/>
          </a:p>
          <a:p>
            <a:pPr marL="914400" lvl="1" indent="-304800" algn="l" rtl="0">
              <a:spcBef>
                <a:spcPts val="1000"/>
              </a:spcBef>
              <a:spcAft>
                <a:spcPts val="0"/>
              </a:spcAft>
              <a:buSzPts val="1200"/>
              <a:buChar char="○"/>
            </a:pPr>
            <a:r>
              <a:rPr lang="es"/>
              <a:t>Si se podrá guardar una variable de tipo Single en una variable de tipo Double.</a:t>
            </a:r>
            <a:endParaRPr/>
          </a:p>
          <a:p>
            <a:pPr marL="457200" lvl="0" indent="0" algn="l" rtl="0">
              <a:spcBef>
                <a:spcPts val="1000"/>
              </a:spcBef>
              <a:spcAft>
                <a:spcPts val="0"/>
              </a:spcAft>
              <a:buNone/>
            </a:pPr>
            <a:endParaRPr/>
          </a:p>
          <a:p>
            <a:pPr marL="457200" lvl="0" indent="0" algn="l" rtl="0">
              <a:spcBef>
                <a:spcPts val="1000"/>
              </a:spcBef>
              <a:spcAft>
                <a:spcPts val="0"/>
              </a:spcAft>
              <a:buNone/>
            </a:pPr>
            <a:endParaRPr/>
          </a:p>
          <a:p>
            <a:pPr marL="457200" lvl="0" indent="0" algn="l" rtl="0">
              <a:spcBef>
                <a:spcPts val="1000"/>
              </a:spcBef>
              <a:spcAft>
                <a:spcPts val="0"/>
              </a:spcAft>
              <a:buNone/>
            </a:pPr>
            <a:endParaRPr/>
          </a:p>
          <a:p>
            <a:pPr marL="457200" marR="0" lvl="0" indent="-304800" algn="l" rtl="0">
              <a:lnSpc>
                <a:spcPct val="100000"/>
              </a:lnSpc>
              <a:spcBef>
                <a:spcPts val="1000"/>
              </a:spcBef>
              <a:spcAft>
                <a:spcPts val="1000"/>
              </a:spcAft>
              <a:buClr>
                <a:schemeClr val="dk1"/>
              </a:buClr>
              <a:buSzPts val="1200"/>
              <a:buFont typeface="Arial"/>
              <a:buChar char="●"/>
            </a:pPr>
            <a:r>
              <a:rPr lang="es"/>
              <a:t>Esto se debe a que .Net almacena de forma diferente una variable de tipo Decimal con respecto a una variable de tipo Single y Double </a:t>
            </a:r>
            <a:r>
              <a:rPr lang="es" u="sng">
                <a:solidFill>
                  <a:schemeClr val="hlink"/>
                </a:solidFill>
                <a:hlinkClick r:id="rId3"/>
              </a:rPr>
              <a:t>(Explicacion diferencia )</a:t>
            </a:r>
            <a:endParaRPr/>
          </a:p>
        </p:txBody>
      </p:sp>
      <p:pic>
        <p:nvPicPr>
          <p:cNvPr id="129" name="Google Shape;129;p20"/>
          <p:cNvPicPr preferRelativeResize="0"/>
          <p:nvPr/>
        </p:nvPicPr>
        <p:blipFill>
          <a:blip r:embed="rId4">
            <a:alphaModFix/>
          </a:blip>
          <a:stretch>
            <a:fillRect/>
          </a:stretch>
        </p:blipFill>
        <p:spPr>
          <a:xfrm>
            <a:off x="2910525" y="2761425"/>
            <a:ext cx="2533650" cy="61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Conversiones de tipos: Option Strict On</a:t>
            </a:r>
            <a:endParaRPr/>
          </a:p>
        </p:txBody>
      </p:sp>
      <p:sp>
        <p:nvSpPr>
          <p:cNvPr id="135" name="Google Shape;135;p21"/>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SzPts val="1200"/>
              <a:buChar char="●"/>
            </a:pPr>
            <a:r>
              <a:rPr lang="es" sz="1200"/>
              <a:t>Visual.Net puede gestionar por nosotros el problema de las conversiones de tipos.</a:t>
            </a:r>
            <a:endParaRPr sz="1200"/>
          </a:p>
          <a:p>
            <a:pPr marL="457200" lvl="0" indent="-304800" algn="l" rtl="0">
              <a:spcBef>
                <a:spcPts val="1000"/>
              </a:spcBef>
              <a:spcAft>
                <a:spcPts val="0"/>
              </a:spcAft>
              <a:buSzPts val="1200"/>
              <a:buChar char="●"/>
            </a:pPr>
            <a:r>
              <a:rPr lang="es" sz="1200"/>
              <a:t>Para conseguir esto simplemente tenemos que tener en </a:t>
            </a:r>
            <a:r>
              <a:rPr lang="es" sz="1200" i="1"/>
              <a:t>Off </a:t>
            </a:r>
            <a:r>
              <a:rPr lang="es" sz="1200"/>
              <a:t>la configuración para el </a:t>
            </a:r>
            <a:r>
              <a:rPr lang="es" sz="1200" i="1"/>
              <a:t>Option Strict (está así por defecto)</a:t>
            </a:r>
            <a:endParaRPr sz="1200" i="1"/>
          </a:p>
          <a:p>
            <a:pPr marL="457200" lvl="0" indent="-304800" algn="l" rtl="0">
              <a:spcBef>
                <a:spcPts val="1000"/>
              </a:spcBef>
              <a:spcAft>
                <a:spcPts val="0"/>
              </a:spcAft>
              <a:buSzPts val="1200"/>
              <a:buChar char="●"/>
            </a:pPr>
            <a:r>
              <a:rPr lang="es" sz="1200"/>
              <a:t>Sin embargo esto no nos interesará ya que nos ocultará muchos errores que se nos pasarán por alto y serán más difíciles de corregir.</a:t>
            </a:r>
            <a:endParaRPr sz="1200"/>
          </a:p>
          <a:p>
            <a:pPr marL="457200" lvl="0" indent="-304800" algn="l" rtl="0">
              <a:spcBef>
                <a:spcPts val="1000"/>
              </a:spcBef>
              <a:spcAft>
                <a:spcPts val="0"/>
              </a:spcAft>
              <a:buSzPts val="1200"/>
              <a:buChar char="●"/>
            </a:pPr>
            <a:r>
              <a:rPr lang="es" sz="1200"/>
              <a:t>Tampoco nos interesa ya que en el resto de lenguajes de programación no tendremos esta opción</a:t>
            </a:r>
            <a:endParaRPr sz="1200"/>
          </a:p>
          <a:p>
            <a:pPr marL="457200" lvl="0" indent="-304800" algn="l" rtl="0">
              <a:spcBef>
                <a:spcPts val="1000"/>
              </a:spcBef>
              <a:spcAft>
                <a:spcPts val="1000"/>
              </a:spcAft>
              <a:buSzPts val="1200"/>
              <a:buChar char="●"/>
            </a:pPr>
            <a:r>
              <a:rPr lang="es" sz="1200"/>
              <a:t>Para desactivar este comportamiento deberemos activar el Option Strict escribiendo al principio del fichero la línea Option Strict On</a:t>
            </a:r>
            <a:endParaRPr sz="1200"/>
          </a:p>
        </p:txBody>
      </p:sp>
      <p:pic>
        <p:nvPicPr>
          <p:cNvPr id="136" name="Google Shape;136;p21"/>
          <p:cNvPicPr preferRelativeResize="0"/>
          <p:nvPr/>
        </p:nvPicPr>
        <p:blipFill>
          <a:blip r:embed="rId3">
            <a:alphaModFix/>
          </a:blip>
          <a:stretch>
            <a:fillRect/>
          </a:stretch>
        </p:blipFill>
        <p:spPr>
          <a:xfrm>
            <a:off x="3146200" y="3101200"/>
            <a:ext cx="2457450" cy="876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Lecturas de datos por teclado.</a:t>
            </a:r>
            <a:endParaRPr/>
          </a:p>
        </p:txBody>
      </p:sp>
      <p:sp>
        <p:nvSpPr>
          <p:cNvPr id="142" name="Google Shape;142;p22"/>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s"/>
              <a:t>Para solicitar al usuario que introduzca los datos por teclado debemos realizar 2 pasos:</a:t>
            </a:r>
            <a:endParaRPr/>
          </a:p>
          <a:p>
            <a:pPr marL="914400" lvl="1" indent="-304800" algn="l" rtl="0">
              <a:spcBef>
                <a:spcPts val="1000"/>
              </a:spcBef>
              <a:spcAft>
                <a:spcPts val="0"/>
              </a:spcAft>
              <a:buSzPts val="1200"/>
              <a:buChar char="○"/>
            </a:pPr>
            <a:r>
              <a:rPr lang="es"/>
              <a:t>1º: Enviaremos un mensaje informándole del dato que queremos que introduzca</a:t>
            </a:r>
            <a:endParaRPr/>
          </a:p>
          <a:p>
            <a:pPr marL="914400" lvl="1" indent="-304800" algn="l" rtl="0">
              <a:spcBef>
                <a:spcPts val="1000"/>
              </a:spcBef>
              <a:spcAft>
                <a:spcPts val="1000"/>
              </a:spcAft>
              <a:buSzPts val="1200"/>
              <a:buChar char="○"/>
            </a:pPr>
            <a:r>
              <a:rPr lang="es"/>
              <a:t>2º: Guardaremos el dato en la variable mediante la función Console.ReadLine</a:t>
            </a:r>
            <a:endParaRPr/>
          </a:p>
        </p:txBody>
      </p:sp>
      <p:sp>
        <p:nvSpPr>
          <p:cNvPr id="143" name="Google Shape;143;p22"/>
          <p:cNvSpPr txBox="1"/>
          <p:nvPr/>
        </p:nvSpPr>
        <p:spPr>
          <a:xfrm>
            <a:off x="695750" y="2049950"/>
            <a:ext cx="7947900" cy="2559300"/>
          </a:xfrm>
          <a:prstGeom prst="rect">
            <a:avLst/>
          </a:prstGeom>
          <a:noFill/>
          <a:ln>
            <a:noFill/>
          </a:ln>
        </p:spPr>
        <p:txBody>
          <a:bodyPr spcFirstLastPara="1" wrap="square" lIns="91425" tIns="91425" rIns="91425" bIns="91425" anchor="t" anchorCtr="0">
            <a:noAutofit/>
          </a:bodyPr>
          <a:lstStyle/>
          <a:p>
            <a:pPr marL="0" lvl="0" indent="44450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nombre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String</a:t>
            </a:r>
            <a:endParaRPr sz="1000">
              <a:solidFill>
                <a:srgbClr val="0000F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edad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Integer</a:t>
            </a:r>
            <a:endParaRPr sz="1000">
              <a:solidFill>
                <a:srgbClr val="0000F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'Solicitamos al usuario el dato</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"Introduzca el nombre"</a:t>
            </a:r>
            <a:r>
              <a:rPr lang="es"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'Leemos el dato con ReadLine</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nombre =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.ReadLine()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'Solicitamos la edad</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"Introduzca su edad: "</a:t>
            </a:r>
            <a:r>
              <a:rPr lang="es"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edad = </a:t>
            </a:r>
            <a:r>
              <a:rPr lang="es" sz="1000">
                <a:solidFill>
                  <a:srgbClr val="2B91AF"/>
                </a:solidFill>
                <a:latin typeface="Consolas"/>
                <a:ea typeface="Consolas"/>
                <a:cs typeface="Consolas"/>
                <a:sym typeface="Consolas"/>
              </a:rPr>
              <a:t>Convert</a:t>
            </a:r>
            <a:r>
              <a:rPr lang="es" sz="1000">
                <a:solidFill>
                  <a:schemeClr val="dk1"/>
                </a:solidFill>
                <a:latin typeface="Consolas"/>
                <a:ea typeface="Consolas"/>
                <a:cs typeface="Consolas"/>
                <a:sym typeface="Consolas"/>
              </a:rPr>
              <a:t>.ToInt32(</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.ReadLine())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'Mostramos los datos al usuario, simplemente para verificar</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"Bienvenido: "</a:t>
            </a:r>
            <a:r>
              <a:rPr lang="es" sz="1000">
                <a:solidFill>
                  <a:schemeClr val="dk1"/>
                </a:solidFill>
                <a:latin typeface="Consolas"/>
                <a:ea typeface="Consolas"/>
                <a:cs typeface="Consolas"/>
                <a:sym typeface="Consolas"/>
              </a:rPr>
              <a:t> &amp; nombre &amp; </a:t>
            </a:r>
            <a:r>
              <a:rPr lang="es" sz="1000">
                <a:solidFill>
                  <a:srgbClr val="A31515"/>
                </a:solidFill>
                <a:latin typeface="Consolas"/>
                <a:ea typeface="Consolas"/>
                <a:cs typeface="Consolas"/>
                <a:sym typeface="Consolas"/>
              </a:rPr>
              <a:t>" tiene usted "</a:t>
            </a:r>
            <a:r>
              <a:rPr lang="es" sz="1000">
                <a:solidFill>
                  <a:schemeClr val="dk1"/>
                </a:solidFill>
                <a:latin typeface="Consolas"/>
                <a:ea typeface="Consolas"/>
                <a:cs typeface="Consolas"/>
                <a:sym typeface="Consolas"/>
              </a:rPr>
              <a:t> &amp; edad &amp; </a:t>
            </a:r>
            <a:r>
              <a:rPr lang="es" sz="1000">
                <a:solidFill>
                  <a:srgbClr val="A31515"/>
                </a:solidFill>
                <a:latin typeface="Consolas"/>
                <a:ea typeface="Consolas"/>
                <a:cs typeface="Consolas"/>
                <a:sym typeface="Consolas"/>
              </a:rPr>
              <a:t>" años"</a:t>
            </a:r>
            <a:r>
              <a:rPr lang="es"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.ReadLine()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marL="0" lvl="0" indent="0" algn="l" rtl="0">
              <a:spcBef>
                <a:spcPts val="0"/>
              </a:spcBef>
              <a:spcAft>
                <a:spcPts val="0"/>
              </a:spcAft>
              <a:buNone/>
            </a:pPr>
            <a:endParaRPr/>
          </a:p>
        </p:txBody>
      </p:sp>
      <p:sp>
        <p:nvSpPr>
          <p:cNvPr id="144" name="Google Shape;144;p22"/>
          <p:cNvSpPr txBox="1"/>
          <p:nvPr/>
        </p:nvSpPr>
        <p:spPr>
          <a:xfrm>
            <a:off x="4621700" y="2236300"/>
            <a:ext cx="45222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100"/>
              <a:t>La función Console.ReadLine siempre lee el dato como si fuera un </a:t>
            </a:r>
            <a:r>
              <a:rPr lang="es" sz="1100">
                <a:solidFill>
                  <a:srgbClr val="FF0000"/>
                </a:solidFill>
              </a:rPr>
              <a:t>String</a:t>
            </a:r>
            <a:r>
              <a:rPr lang="es" sz="1100"/>
              <a:t>, por eso cuando queramos leer otro tipo de variables, como en este caso la edad, deberemos convertirla en el tipo adecuado.</a:t>
            </a:r>
            <a:endParaRPr sz="1100"/>
          </a:p>
        </p:txBody>
      </p:sp>
      <p:cxnSp>
        <p:nvCxnSpPr>
          <p:cNvPr id="145" name="Google Shape;145;p22"/>
          <p:cNvCxnSpPr>
            <a:stCxn id="144" idx="1"/>
          </p:cNvCxnSpPr>
          <p:nvPr/>
        </p:nvCxnSpPr>
        <p:spPr>
          <a:xfrm flipH="1">
            <a:off x="2870000" y="2565550"/>
            <a:ext cx="1751700" cy="9753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Ejemplo 2.2: Lectura datos teclado</a:t>
            </a:r>
            <a:endParaRPr/>
          </a:p>
        </p:txBody>
      </p:sp>
      <p:sp>
        <p:nvSpPr>
          <p:cNvPr id="151" name="Google Shape;151;p23"/>
          <p:cNvSpPr txBox="1">
            <a:spLocks noGrp="1"/>
          </p:cNvSpPr>
          <p:nvPr>
            <p:ph type="body" idx="1"/>
          </p:nvPr>
        </p:nvSpPr>
        <p:spPr>
          <a:xfrm>
            <a:off x="302175" y="708025"/>
            <a:ext cx="8229600" cy="37257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s"/>
              <a:t>Solicitaremos todos los datos de un determinado cliente: DNI, Nombre, edad y saldo:</a:t>
            </a:r>
            <a:endParaRPr/>
          </a:p>
        </p:txBody>
      </p:sp>
      <p:sp>
        <p:nvSpPr>
          <p:cNvPr id="152" name="Google Shape;152;p23"/>
          <p:cNvSpPr txBox="1"/>
          <p:nvPr/>
        </p:nvSpPr>
        <p:spPr>
          <a:xfrm>
            <a:off x="236050" y="1242375"/>
            <a:ext cx="4497300" cy="30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Sub</a:t>
            </a:r>
            <a:r>
              <a:rPr lang="es" sz="1000">
                <a:solidFill>
                  <a:schemeClr val="dk1"/>
                </a:solidFill>
                <a:latin typeface="Consolas"/>
                <a:ea typeface="Consolas"/>
                <a:cs typeface="Consolas"/>
                <a:sym typeface="Consolas"/>
              </a:rPr>
              <a:t> Main()</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'Declaramos variables que necesitamos</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dni, nombre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String</a:t>
            </a:r>
            <a:endParaRPr sz="1000">
              <a:solidFill>
                <a:srgbClr val="0000F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edad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Short</a:t>
            </a:r>
            <a:endParaRPr sz="1000">
              <a:solidFill>
                <a:srgbClr val="0000F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saldo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Integer</a:t>
            </a:r>
            <a:endParaRPr sz="1000">
              <a:solidFill>
                <a:srgbClr val="0000F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'Solicitamos los datos</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"Introduzca el DNI:"</a:t>
            </a:r>
            <a:r>
              <a:rPr lang="es"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'Guardamos el dato que va a introducir en la variable DNI</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dni =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.ReadLine()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"Introduzca el nombre: "</a:t>
            </a:r>
            <a:r>
              <a:rPr lang="es"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nombre =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.ReadLine()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s" sz="1000">
                <a:solidFill>
                  <a:schemeClr val="dk1"/>
                </a:solidFill>
                <a:latin typeface="Consolas"/>
                <a:ea typeface="Consolas"/>
                <a:cs typeface="Consolas"/>
                <a:sym typeface="Consolas"/>
              </a:rPr>
              <a:t>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"Introduzca la edad: "</a:t>
            </a:r>
            <a:r>
              <a:rPr lang="es"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'Guardamos la edad convirtiéndola previamente en una variable de tipo Short</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edad = </a:t>
            </a:r>
            <a:r>
              <a:rPr lang="es" sz="1000">
                <a:solidFill>
                  <a:srgbClr val="2B91AF"/>
                </a:solidFill>
                <a:latin typeface="Consolas"/>
                <a:ea typeface="Consolas"/>
                <a:cs typeface="Consolas"/>
                <a:sym typeface="Consolas"/>
              </a:rPr>
              <a:t>Convert</a:t>
            </a:r>
            <a:r>
              <a:rPr lang="es" sz="1000">
                <a:solidFill>
                  <a:schemeClr val="dk1"/>
                </a:solidFill>
                <a:latin typeface="Consolas"/>
                <a:ea typeface="Consolas"/>
                <a:cs typeface="Consolas"/>
                <a:sym typeface="Consolas"/>
              </a:rPr>
              <a:t>.ToInt16(</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.ReadLine())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"Introduzca el saldo: "</a:t>
            </a:r>
            <a:r>
              <a:rPr lang="es"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saldo = </a:t>
            </a:r>
            <a:r>
              <a:rPr lang="es" sz="1000">
                <a:solidFill>
                  <a:srgbClr val="2B91AF"/>
                </a:solidFill>
                <a:latin typeface="Consolas"/>
                <a:ea typeface="Consolas"/>
                <a:cs typeface="Consolas"/>
                <a:sym typeface="Consolas"/>
              </a:rPr>
              <a:t>Convert</a:t>
            </a:r>
            <a:r>
              <a:rPr lang="es" sz="1000">
                <a:solidFill>
                  <a:schemeClr val="dk1"/>
                </a:solidFill>
                <a:latin typeface="Consolas"/>
                <a:ea typeface="Consolas"/>
                <a:cs typeface="Consolas"/>
                <a:sym typeface="Consolas"/>
              </a:rPr>
              <a:t>.ToInt32(</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.ReadLine()</a:t>
            </a:r>
            <a:endParaRPr sz="1000">
              <a:solidFill>
                <a:schemeClr val="dk1"/>
              </a:solidFill>
              <a:latin typeface="Consolas"/>
              <a:ea typeface="Consolas"/>
              <a:cs typeface="Consolas"/>
              <a:sym typeface="Consolas"/>
            </a:endParaRPr>
          </a:p>
          <a:p>
            <a:pPr marL="0" lvl="0" indent="0" algn="l" rtl="0">
              <a:spcBef>
                <a:spcPts val="0"/>
              </a:spcBef>
              <a:spcAft>
                <a:spcPts val="0"/>
              </a:spcAft>
              <a:buNone/>
            </a:pPr>
            <a:endParaRPr/>
          </a:p>
        </p:txBody>
      </p:sp>
      <p:sp>
        <p:nvSpPr>
          <p:cNvPr id="153" name="Google Shape;153;p23"/>
          <p:cNvSpPr txBox="1"/>
          <p:nvPr/>
        </p:nvSpPr>
        <p:spPr>
          <a:xfrm>
            <a:off x="4636500" y="1466050"/>
            <a:ext cx="4050300" cy="116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"Sus datos son los siguientes: "</a:t>
            </a:r>
            <a:r>
              <a:rPr lang="es" sz="1000">
                <a:solidFill>
                  <a:schemeClr val="dk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"DNI: "</a:t>
            </a:r>
            <a:r>
              <a:rPr lang="es" sz="1000">
                <a:solidFill>
                  <a:schemeClr val="dk1"/>
                </a:solidFill>
                <a:latin typeface="Consolas"/>
                <a:ea typeface="Consolas"/>
                <a:cs typeface="Consolas"/>
                <a:sym typeface="Consolas"/>
              </a:rPr>
              <a:t> &amp; dni)</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"Nombre: "</a:t>
            </a:r>
            <a:r>
              <a:rPr lang="es" sz="1000">
                <a:solidFill>
                  <a:schemeClr val="dk1"/>
                </a:solidFill>
                <a:latin typeface="Consolas"/>
                <a:ea typeface="Consolas"/>
                <a:cs typeface="Consolas"/>
                <a:sym typeface="Consolas"/>
              </a:rPr>
              <a:t> &amp; nombre)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"Edad: "</a:t>
            </a:r>
            <a:r>
              <a:rPr lang="es" sz="1000">
                <a:solidFill>
                  <a:schemeClr val="dk1"/>
                </a:solidFill>
                <a:latin typeface="Consolas"/>
                <a:ea typeface="Consolas"/>
                <a:cs typeface="Consolas"/>
                <a:sym typeface="Consolas"/>
              </a:rPr>
              <a:t> &amp; edad)</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"Saldo: "</a:t>
            </a:r>
            <a:r>
              <a:rPr lang="es" sz="1000">
                <a:solidFill>
                  <a:schemeClr val="dk1"/>
                </a:solidFill>
                <a:latin typeface="Consolas"/>
                <a:ea typeface="Consolas"/>
                <a:cs typeface="Consolas"/>
                <a:sym typeface="Consolas"/>
              </a:rPr>
              <a:t> &amp; saldo)</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.ReadLine()</a:t>
            </a:r>
            <a:endParaRPr sz="1000">
              <a:solidFill>
                <a:schemeClr val="dk1"/>
              </a:solidFill>
              <a:latin typeface="Consolas"/>
              <a:ea typeface="Consolas"/>
              <a:cs typeface="Consolas"/>
              <a:sym typeface="Consolas"/>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Funciones librería Math</a:t>
            </a:r>
            <a:endParaRPr/>
          </a:p>
        </p:txBody>
      </p:sp>
      <p:sp>
        <p:nvSpPr>
          <p:cNvPr id="159" name="Google Shape;159;p24"/>
          <p:cNvSpPr txBox="1">
            <a:spLocks noGrp="1"/>
          </p:cNvSpPr>
          <p:nvPr>
            <p:ph type="body" idx="1"/>
          </p:nvPr>
        </p:nvSpPr>
        <p:spPr>
          <a:xfrm>
            <a:off x="207000" y="583725"/>
            <a:ext cx="8730000" cy="37257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600"/>
              </a:spcBef>
              <a:spcAft>
                <a:spcPts val="0"/>
              </a:spcAft>
              <a:buSzPts val="1400"/>
              <a:buChar char="●"/>
            </a:pPr>
            <a:r>
              <a:rPr lang="es"/>
              <a:t>La librería </a:t>
            </a:r>
            <a:r>
              <a:rPr lang="es" b="1">
                <a:solidFill>
                  <a:srgbClr val="0000FF"/>
                </a:solidFill>
              </a:rPr>
              <a:t>System.Math</a:t>
            </a:r>
            <a:r>
              <a:rPr lang="es"/>
              <a:t> incluye una serie de funciones que nos serán muy útiles para simplificar los cálculos matemáticos:</a:t>
            </a:r>
            <a:endParaRPr/>
          </a:p>
          <a:p>
            <a:pPr marL="914400" lvl="1" indent="-304800" algn="l" rtl="0">
              <a:lnSpc>
                <a:spcPct val="150000"/>
              </a:lnSpc>
              <a:spcBef>
                <a:spcPts val="1000"/>
              </a:spcBef>
              <a:spcAft>
                <a:spcPts val="0"/>
              </a:spcAft>
              <a:buSzPts val="1200"/>
              <a:buChar char="○"/>
            </a:pPr>
            <a:r>
              <a:rPr lang="es" b="1">
                <a:solidFill>
                  <a:srgbClr val="990000"/>
                </a:solidFill>
              </a:rPr>
              <a:t>Math.sqrt</a:t>
            </a:r>
            <a:r>
              <a:rPr lang="es"/>
              <a:t>(numero) as </a:t>
            </a:r>
            <a:r>
              <a:rPr lang="es" b="1">
                <a:solidFill>
                  <a:srgbClr val="0000FF"/>
                </a:solidFill>
              </a:rPr>
              <a:t>Double</a:t>
            </a:r>
            <a:r>
              <a:rPr lang="es"/>
              <a:t>: Calcula la raíz del número que se le pasa como parámetro y la devuelve como un Double. </a:t>
            </a:r>
            <a:endParaRPr/>
          </a:p>
          <a:p>
            <a:pPr marL="914400" lvl="1" indent="-304800" algn="l" rtl="0">
              <a:lnSpc>
                <a:spcPct val="150000"/>
              </a:lnSpc>
              <a:spcBef>
                <a:spcPts val="1000"/>
              </a:spcBef>
              <a:spcAft>
                <a:spcPts val="0"/>
              </a:spcAft>
              <a:buSzPts val="1200"/>
              <a:buChar char="○"/>
            </a:pPr>
            <a:r>
              <a:rPr lang="es" b="1">
                <a:solidFill>
                  <a:srgbClr val="990000"/>
                </a:solidFill>
              </a:rPr>
              <a:t>Math.Pow</a:t>
            </a:r>
            <a:r>
              <a:rPr lang="es"/>
              <a:t>(num1,num2) as Double: Calcula el primer numero elevado al segundo que se le pasan como parámetro. El dato que devuelve es de tipo Double.</a:t>
            </a:r>
            <a:endParaRPr/>
          </a:p>
          <a:p>
            <a:pPr marL="914400" lvl="1" indent="-304800" algn="l" rtl="0">
              <a:lnSpc>
                <a:spcPct val="150000"/>
              </a:lnSpc>
              <a:spcBef>
                <a:spcPts val="1000"/>
              </a:spcBef>
              <a:spcAft>
                <a:spcPts val="0"/>
              </a:spcAft>
              <a:buSzPts val="1200"/>
              <a:buChar char="○"/>
            </a:pPr>
            <a:r>
              <a:rPr lang="es" b="1">
                <a:solidFill>
                  <a:srgbClr val="990000"/>
                </a:solidFill>
              </a:rPr>
              <a:t>Math.round(num): Redondea al entero más cercano</a:t>
            </a:r>
            <a:endParaRPr b="1">
              <a:solidFill>
                <a:srgbClr val="990000"/>
              </a:solidFill>
            </a:endParaRPr>
          </a:p>
          <a:p>
            <a:pPr marL="914400" lvl="1" indent="-304800" algn="l" rtl="0">
              <a:lnSpc>
                <a:spcPct val="150000"/>
              </a:lnSpc>
              <a:spcBef>
                <a:spcPts val="1000"/>
              </a:spcBef>
              <a:spcAft>
                <a:spcPts val="0"/>
              </a:spcAft>
              <a:buSzPts val="1200"/>
              <a:buChar char="○"/>
            </a:pPr>
            <a:r>
              <a:rPr lang="es" b="1">
                <a:solidFill>
                  <a:srgbClr val="990000"/>
                </a:solidFill>
              </a:rPr>
              <a:t>Math.Round</a:t>
            </a:r>
            <a:r>
              <a:rPr lang="es"/>
              <a:t>(num, digitos) as Double: Redondea el número decimal que recibe como parámetro</a:t>
            </a:r>
            <a:endParaRPr/>
          </a:p>
          <a:p>
            <a:pPr marL="914400" lvl="1" indent="-304800" algn="l" rtl="0">
              <a:lnSpc>
                <a:spcPct val="150000"/>
              </a:lnSpc>
              <a:spcBef>
                <a:spcPts val="1000"/>
              </a:spcBef>
              <a:spcAft>
                <a:spcPts val="0"/>
              </a:spcAft>
              <a:buClr>
                <a:srgbClr val="990000"/>
              </a:buClr>
              <a:buSzPts val="1200"/>
              <a:buChar char="○"/>
            </a:pPr>
            <a:r>
              <a:rPr lang="es" b="1">
                <a:solidFill>
                  <a:srgbClr val="990000"/>
                </a:solidFill>
              </a:rPr>
              <a:t>Math.Floor</a:t>
            </a:r>
            <a:r>
              <a:rPr lang="es">
                <a:solidFill>
                  <a:srgbClr val="000000"/>
                </a:solidFill>
              </a:rPr>
              <a:t>(num) as Double: Redondea al número entero más bajo.</a:t>
            </a:r>
            <a:endParaRPr>
              <a:solidFill>
                <a:srgbClr val="000000"/>
              </a:solidFill>
            </a:endParaRPr>
          </a:p>
          <a:p>
            <a:pPr marL="914400" lvl="1" indent="-304800" algn="l" rtl="0">
              <a:lnSpc>
                <a:spcPct val="150000"/>
              </a:lnSpc>
              <a:spcBef>
                <a:spcPts val="1000"/>
              </a:spcBef>
              <a:spcAft>
                <a:spcPts val="0"/>
              </a:spcAft>
              <a:buClr>
                <a:srgbClr val="000000"/>
              </a:buClr>
              <a:buSzPts val="1200"/>
              <a:buChar char="○"/>
            </a:pPr>
            <a:r>
              <a:rPr lang="es" b="1">
                <a:solidFill>
                  <a:srgbClr val="990000"/>
                </a:solidFill>
              </a:rPr>
              <a:t>Math.Ceiling</a:t>
            </a:r>
            <a:r>
              <a:rPr lang="es">
                <a:solidFill>
                  <a:srgbClr val="000000"/>
                </a:solidFill>
              </a:rPr>
              <a:t>(num) as Double: Redondea al número entero más alto.</a:t>
            </a:r>
            <a:endParaRPr>
              <a:solidFill>
                <a:srgbClr val="000000"/>
              </a:solidFill>
            </a:endParaRPr>
          </a:p>
          <a:p>
            <a:pPr marL="914400" lvl="1" indent="-304800" algn="l" rtl="0">
              <a:lnSpc>
                <a:spcPct val="150000"/>
              </a:lnSpc>
              <a:spcBef>
                <a:spcPts val="1000"/>
              </a:spcBef>
              <a:spcAft>
                <a:spcPts val="0"/>
              </a:spcAft>
              <a:buClr>
                <a:srgbClr val="000000"/>
              </a:buClr>
              <a:buSzPts val="1200"/>
              <a:buChar char="○"/>
            </a:pPr>
            <a:r>
              <a:rPr lang="es" b="1">
                <a:solidFill>
                  <a:srgbClr val="990000"/>
                </a:solidFill>
              </a:rPr>
              <a:t>Math.Min</a:t>
            </a:r>
            <a:r>
              <a:rPr lang="es">
                <a:solidFill>
                  <a:srgbClr val="000000"/>
                </a:solidFill>
              </a:rPr>
              <a:t>(num1,num2)</a:t>
            </a:r>
            <a:endParaRPr>
              <a:solidFill>
                <a:srgbClr val="000000"/>
              </a:solidFill>
            </a:endParaRPr>
          </a:p>
          <a:p>
            <a:pPr marL="914400" lvl="1" indent="-304800" algn="l" rtl="0">
              <a:lnSpc>
                <a:spcPct val="150000"/>
              </a:lnSpc>
              <a:spcBef>
                <a:spcPts val="1000"/>
              </a:spcBef>
              <a:spcAft>
                <a:spcPts val="1000"/>
              </a:spcAft>
              <a:buClr>
                <a:srgbClr val="000000"/>
              </a:buClr>
              <a:buSzPts val="1200"/>
              <a:buChar char="○"/>
            </a:pPr>
            <a:r>
              <a:rPr lang="es" b="1">
                <a:solidFill>
                  <a:srgbClr val="990000"/>
                </a:solidFill>
              </a:rPr>
              <a:t>Math.Max</a:t>
            </a:r>
            <a:r>
              <a:rPr lang="es">
                <a:solidFill>
                  <a:srgbClr val="000000"/>
                </a:solidFill>
              </a:rPr>
              <a:t>(num1,num2)</a:t>
            </a:r>
            <a:endParaRPr>
              <a:solidFill>
                <a:srgbClr val="000000"/>
              </a:solidFill>
            </a:endParaRPr>
          </a:p>
        </p:txBody>
      </p:sp>
      <p:sp>
        <p:nvSpPr>
          <p:cNvPr id="160" name="Google Shape;160;p24"/>
          <p:cNvSpPr txBox="1"/>
          <p:nvPr/>
        </p:nvSpPr>
        <p:spPr>
          <a:xfrm>
            <a:off x="2707200" y="1815375"/>
            <a:ext cx="3196500" cy="2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raiz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Double</a:t>
            </a:r>
            <a:r>
              <a:rPr lang="es" sz="1000">
                <a:solidFill>
                  <a:schemeClr val="dk1"/>
                </a:solidFill>
                <a:latin typeface="Consolas"/>
                <a:ea typeface="Consolas"/>
                <a:cs typeface="Consolas"/>
                <a:sym typeface="Consolas"/>
              </a:rPr>
              <a:t> = </a:t>
            </a:r>
            <a:r>
              <a:rPr lang="es" sz="1000">
                <a:solidFill>
                  <a:srgbClr val="2B91AF"/>
                </a:solidFill>
                <a:latin typeface="Consolas"/>
                <a:ea typeface="Consolas"/>
                <a:cs typeface="Consolas"/>
                <a:sym typeface="Consolas"/>
              </a:rPr>
              <a:t>Math</a:t>
            </a:r>
            <a:r>
              <a:rPr lang="es" sz="1000">
                <a:solidFill>
                  <a:schemeClr val="dk1"/>
                </a:solidFill>
                <a:latin typeface="Consolas"/>
                <a:ea typeface="Consolas"/>
                <a:cs typeface="Consolas"/>
                <a:sym typeface="Consolas"/>
              </a:rPr>
              <a:t>.Sqrt(100)</a:t>
            </a:r>
            <a:endParaRPr/>
          </a:p>
        </p:txBody>
      </p:sp>
      <p:sp>
        <p:nvSpPr>
          <p:cNvPr id="161" name="Google Shape;161;p24"/>
          <p:cNvSpPr txBox="1"/>
          <p:nvPr/>
        </p:nvSpPr>
        <p:spPr>
          <a:xfrm>
            <a:off x="5005875" y="2533500"/>
            <a:ext cx="3612900" cy="34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potencia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Double</a:t>
            </a:r>
            <a:r>
              <a:rPr lang="es" sz="1000">
                <a:solidFill>
                  <a:schemeClr val="dk1"/>
                </a:solidFill>
                <a:latin typeface="Consolas"/>
                <a:ea typeface="Consolas"/>
                <a:cs typeface="Consolas"/>
                <a:sym typeface="Consolas"/>
              </a:rPr>
              <a:t> = </a:t>
            </a:r>
            <a:r>
              <a:rPr lang="es" sz="1000">
                <a:solidFill>
                  <a:srgbClr val="2B91AF"/>
                </a:solidFill>
                <a:latin typeface="Consolas"/>
                <a:ea typeface="Consolas"/>
                <a:cs typeface="Consolas"/>
                <a:sym typeface="Consolas"/>
              </a:rPr>
              <a:t>Math</a:t>
            </a:r>
            <a:r>
              <a:rPr lang="es" sz="1000">
                <a:solidFill>
                  <a:schemeClr val="dk1"/>
                </a:solidFill>
                <a:latin typeface="Consolas"/>
                <a:ea typeface="Consolas"/>
                <a:cs typeface="Consolas"/>
                <a:sym typeface="Consolas"/>
              </a:rPr>
              <a:t>.Pow(10, 2)</a:t>
            </a:r>
            <a:endParaRPr sz="1000">
              <a:solidFill>
                <a:schemeClr val="dk1"/>
              </a:solidFill>
              <a:latin typeface="Consolas"/>
              <a:ea typeface="Consolas"/>
              <a:cs typeface="Consolas"/>
              <a:sym typeface="Consolas"/>
            </a:endParaRPr>
          </a:p>
          <a:p>
            <a:pPr marL="0" lvl="0" indent="0" algn="l" rtl="0">
              <a:spcBef>
                <a:spcPts val="0"/>
              </a:spcBef>
              <a:spcAft>
                <a:spcPts val="0"/>
              </a:spcAft>
              <a:buNone/>
            </a:pPr>
            <a:endParaRPr/>
          </a:p>
        </p:txBody>
      </p:sp>
      <p:sp>
        <p:nvSpPr>
          <p:cNvPr id="162" name="Google Shape;162;p24"/>
          <p:cNvSpPr txBox="1"/>
          <p:nvPr/>
        </p:nvSpPr>
        <p:spPr>
          <a:xfrm>
            <a:off x="5903700" y="3462500"/>
            <a:ext cx="3196500" cy="14379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redondeo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Double</a:t>
            </a:r>
            <a:r>
              <a:rPr lang="es" sz="1000">
                <a:solidFill>
                  <a:schemeClr val="dk1"/>
                </a:solidFill>
                <a:latin typeface="Consolas"/>
                <a:ea typeface="Consolas"/>
                <a:cs typeface="Consolas"/>
                <a:sym typeface="Consolas"/>
              </a:rPr>
              <a:t> = </a:t>
            </a:r>
            <a:r>
              <a:rPr lang="es" sz="1000">
                <a:solidFill>
                  <a:srgbClr val="2B91AF"/>
                </a:solidFill>
                <a:latin typeface="Consolas"/>
                <a:ea typeface="Consolas"/>
                <a:cs typeface="Consolas"/>
                <a:sym typeface="Consolas"/>
              </a:rPr>
              <a:t>Math</a:t>
            </a:r>
            <a:r>
              <a:rPr lang="es" sz="1000">
                <a:solidFill>
                  <a:schemeClr val="dk1"/>
                </a:solidFill>
                <a:latin typeface="Consolas"/>
                <a:ea typeface="Consolas"/>
                <a:cs typeface="Consolas"/>
                <a:sym typeface="Consolas"/>
              </a:rPr>
              <a:t>.Round(3.54,1)</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suelo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Double</a:t>
            </a:r>
            <a:r>
              <a:rPr lang="es" sz="1000">
                <a:solidFill>
                  <a:schemeClr val="dk1"/>
                </a:solidFill>
                <a:latin typeface="Consolas"/>
                <a:ea typeface="Consolas"/>
                <a:cs typeface="Consolas"/>
                <a:sym typeface="Consolas"/>
              </a:rPr>
              <a:t> = </a:t>
            </a:r>
            <a:r>
              <a:rPr lang="es" sz="1000">
                <a:solidFill>
                  <a:srgbClr val="2B91AF"/>
                </a:solidFill>
                <a:latin typeface="Consolas"/>
                <a:ea typeface="Consolas"/>
                <a:cs typeface="Consolas"/>
                <a:sym typeface="Consolas"/>
              </a:rPr>
              <a:t>Math</a:t>
            </a:r>
            <a:r>
              <a:rPr lang="es" sz="1000">
                <a:solidFill>
                  <a:schemeClr val="dk1"/>
                </a:solidFill>
                <a:latin typeface="Consolas"/>
                <a:ea typeface="Consolas"/>
                <a:cs typeface="Consolas"/>
                <a:sym typeface="Consolas"/>
              </a:rPr>
              <a:t>.Floor(4.67)</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techo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Double</a:t>
            </a:r>
            <a:r>
              <a:rPr lang="es" sz="1000">
                <a:solidFill>
                  <a:schemeClr val="dk1"/>
                </a:solidFill>
                <a:latin typeface="Consolas"/>
                <a:ea typeface="Consolas"/>
                <a:cs typeface="Consolas"/>
                <a:sym typeface="Consolas"/>
              </a:rPr>
              <a:t> = </a:t>
            </a:r>
            <a:r>
              <a:rPr lang="es" sz="1000">
                <a:solidFill>
                  <a:srgbClr val="2B91AF"/>
                </a:solidFill>
                <a:latin typeface="Consolas"/>
                <a:ea typeface="Consolas"/>
                <a:cs typeface="Consolas"/>
                <a:sym typeface="Consolas"/>
              </a:rPr>
              <a:t>Math</a:t>
            </a:r>
            <a:r>
              <a:rPr lang="es" sz="1000">
                <a:solidFill>
                  <a:schemeClr val="dk1"/>
                </a:solidFill>
                <a:latin typeface="Consolas"/>
                <a:ea typeface="Consolas"/>
                <a:cs typeface="Consolas"/>
                <a:sym typeface="Consolas"/>
              </a:rPr>
              <a:t>.Ceiling(4.67)</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minimo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Double</a:t>
            </a:r>
            <a:r>
              <a:rPr lang="es" sz="1000">
                <a:solidFill>
                  <a:schemeClr val="dk1"/>
                </a:solidFill>
                <a:latin typeface="Consolas"/>
                <a:ea typeface="Consolas"/>
                <a:cs typeface="Consolas"/>
                <a:sym typeface="Consolas"/>
              </a:rPr>
              <a:t> = </a:t>
            </a:r>
            <a:r>
              <a:rPr lang="es" sz="1000">
                <a:solidFill>
                  <a:srgbClr val="2B91AF"/>
                </a:solidFill>
                <a:latin typeface="Consolas"/>
                <a:ea typeface="Consolas"/>
                <a:cs typeface="Consolas"/>
                <a:sym typeface="Consolas"/>
              </a:rPr>
              <a:t>Math</a:t>
            </a:r>
            <a:r>
              <a:rPr lang="es" sz="1000">
                <a:solidFill>
                  <a:schemeClr val="dk1"/>
                </a:solidFill>
                <a:latin typeface="Consolas"/>
                <a:ea typeface="Consolas"/>
                <a:cs typeface="Consolas"/>
                <a:sym typeface="Consolas"/>
              </a:rPr>
              <a:t>.Min(suelo, techo)</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maximo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Double</a:t>
            </a:r>
            <a:r>
              <a:rPr lang="es" sz="1000">
                <a:solidFill>
                  <a:schemeClr val="dk1"/>
                </a:solidFill>
                <a:latin typeface="Consolas"/>
                <a:ea typeface="Consolas"/>
                <a:cs typeface="Consolas"/>
                <a:sym typeface="Consolas"/>
              </a:rPr>
              <a:t> = </a:t>
            </a:r>
            <a:r>
              <a:rPr lang="es" sz="1000">
                <a:solidFill>
                  <a:srgbClr val="2B91AF"/>
                </a:solidFill>
                <a:latin typeface="Consolas"/>
                <a:ea typeface="Consolas"/>
                <a:cs typeface="Consolas"/>
                <a:sym typeface="Consolas"/>
              </a:rPr>
              <a:t>Math</a:t>
            </a:r>
            <a:r>
              <a:rPr lang="es" sz="1000">
                <a:solidFill>
                  <a:schemeClr val="dk1"/>
                </a:solidFill>
                <a:latin typeface="Consolas"/>
                <a:ea typeface="Consolas"/>
                <a:cs typeface="Consolas"/>
                <a:sym typeface="Consolas"/>
              </a:rPr>
              <a:t>.Max(suelo, techo)</a:t>
            </a:r>
            <a:endParaRPr sz="1000">
              <a:solidFill>
                <a:schemeClr val="dk1"/>
              </a:solidFill>
              <a:latin typeface="Consolas"/>
              <a:ea typeface="Consolas"/>
              <a:cs typeface="Consolas"/>
              <a:sym typeface="Consolas"/>
            </a:endParaRPr>
          </a:p>
          <a:p>
            <a:pPr marL="0" lvl="0" indent="0" algn="l" rtl="0">
              <a:spcBef>
                <a:spcPts val="0"/>
              </a:spcBef>
              <a:spcAft>
                <a:spcPts val="0"/>
              </a:spcAft>
              <a:buNone/>
            </a:pPr>
            <a:endParaRPr sz="1000">
              <a:solidFill>
                <a:schemeClr val="dk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Diagramas de flujos de datos: DFD’s</a:t>
            </a:r>
            <a:endParaRPr/>
          </a:p>
        </p:txBody>
      </p:sp>
      <p:sp>
        <p:nvSpPr>
          <p:cNvPr id="168" name="Google Shape;168;p25"/>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600"/>
              </a:spcBef>
              <a:spcAft>
                <a:spcPts val="0"/>
              </a:spcAft>
              <a:buSzPts val="1400"/>
              <a:buChar char="●"/>
            </a:pPr>
            <a:r>
              <a:rPr lang="es"/>
              <a:t>Los DFD’s son una forma de representar los algoritmos de manera gráfica.</a:t>
            </a:r>
            <a:endParaRPr/>
          </a:p>
          <a:p>
            <a:pPr marL="457200" lvl="0" indent="-317500" algn="l" rtl="0">
              <a:lnSpc>
                <a:spcPct val="150000"/>
              </a:lnSpc>
              <a:spcBef>
                <a:spcPts val="0"/>
              </a:spcBef>
              <a:spcAft>
                <a:spcPts val="0"/>
              </a:spcAft>
              <a:buSzPts val="1400"/>
              <a:buChar char="●"/>
            </a:pPr>
            <a:r>
              <a:rPr lang="es"/>
              <a:t>Son independientes del lenguaje de programación.</a:t>
            </a:r>
            <a:endParaRPr/>
          </a:p>
          <a:p>
            <a:pPr marL="457200" lvl="0" indent="-317500" algn="l" rtl="0">
              <a:lnSpc>
                <a:spcPct val="150000"/>
              </a:lnSpc>
              <a:spcBef>
                <a:spcPts val="0"/>
              </a:spcBef>
              <a:spcAft>
                <a:spcPts val="0"/>
              </a:spcAft>
              <a:buSzPts val="1400"/>
              <a:buChar char="●"/>
            </a:pPr>
            <a:r>
              <a:rPr lang="es"/>
              <a:t>Sirven para visualizar algoritmos complejos.</a:t>
            </a:r>
            <a:endParaRPr/>
          </a:p>
          <a:p>
            <a:pPr marL="457200" lvl="0" indent="-317500" algn="l" rtl="0">
              <a:lnSpc>
                <a:spcPct val="150000"/>
              </a:lnSpc>
              <a:spcBef>
                <a:spcPts val="0"/>
              </a:spcBef>
              <a:spcAft>
                <a:spcPts val="0"/>
              </a:spcAft>
              <a:buSzPts val="1400"/>
              <a:buChar char="●"/>
            </a:pPr>
            <a:r>
              <a:rPr lang="es"/>
              <a:t>Se suelen utilizar en las fases de análisis y diseño.</a:t>
            </a:r>
            <a:endParaRPr/>
          </a:p>
          <a:p>
            <a:pPr marL="457200" lvl="0" indent="-317500" algn="l" rtl="0">
              <a:lnSpc>
                <a:spcPct val="150000"/>
              </a:lnSpc>
              <a:spcBef>
                <a:spcPts val="0"/>
              </a:spcBef>
              <a:spcAft>
                <a:spcPts val="0"/>
              </a:spcAft>
              <a:buSzPts val="1400"/>
              <a:buChar char="●"/>
            </a:pPr>
            <a:r>
              <a:rPr lang="es"/>
              <a:t>Los símbolos que se suelen utilizar son los siguientes:</a:t>
            </a:r>
            <a:endParaRPr/>
          </a:p>
          <a:p>
            <a:pPr marL="0" lvl="0" indent="0" algn="l" rtl="0">
              <a:spcBef>
                <a:spcPts val="600"/>
              </a:spcBef>
              <a:spcAft>
                <a:spcPts val="0"/>
              </a:spcAft>
              <a:buNone/>
            </a:pPr>
            <a:endParaRPr/>
          </a:p>
        </p:txBody>
      </p:sp>
      <p:pic>
        <p:nvPicPr>
          <p:cNvPr id="169" name="Google Shape;169;p25"/>
          <p:cNvPicPr preferRelativeResize="0"/>
          <p:nvPr/>
        </p:nvPicPr>
        <p:blipFill>
          <a:blip r:embed="rId3">
            <a:alphaModFix/>
          </a:blip>
          <a:stretch>
            <a:fillRect/>
          </a:stretch>
        </p:blipFill>
        <p:spPr>
          <a:xfrm>
            <a:off x="1812950" y="2780875"/>
            <a:ext cx="4972050" cy="1609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Ejemplo DFD:</a:t>
            </a:r>
            <a:endParaRPr/>
          </a:p>
        </p:txBody>
      </p:sp>
      <p:sp>
        <p:nvSpPr>
          <p:cNvPr id="175" name="Google Shape;175;p26"/>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s" sz="1200" b="1"/>
              <a:t>Ejemplo 1</a:t>
            </a:r>
            <a:r>
              <a:rPr lang="es" sz="1200"/>
              <a:t>: Realizar el pseudocódigo y el DFD de un programa que calcula la media de tres números</a:t>
            </a:r>
            <a:endParaRPr/>
          </a:p>
        </p:txBody>
      </p:sp>
      <p:pic>
        <p:nvPicPr>
          <p:cNvPr id="176" name="Google Shape;176;p26"/>
          <p:cNvPicPr preferRelativeResize="0"/>
          <p:nvPr/>
        </p:nvPicPr>
        <p:blipFill>
          <a:blip r:embed="rId3">
            <a:alphaModFix/>
          </a:blip>
          <a:stretch>
            <a:fillRect/>
          </a:stretch>
        </p:blipFill>
        <p:spPr>
          <a:xfrm>
            <a:off x="1683075" y="1334150"/>
            <a:ext cx="4895850" cy="304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Concepto de variables.</a:t>
            </a:r>
            <a:endParaRPr/>
          </a:p>
        </p:txBody>
      </p:sp>
      <p:sp>
        <p:nvSpPr>
          <p:cNvPr id="38" name="Google Shape;38;p9"/>
          <p:cNvSpPr txBox="1">
            <a:spLocks noGrp="1"/>
          </p:cNvSpPr>
          <p:nvPr>
            <p:ph type="body" idx="1"/>
          </p:nvPr>
        </p:nvSpPr>
        <p:spPr>
          <a:xfrm>
            <a:off x="413975" y="800325"/>
            <a:ext cx="8229600" cy="39831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SzPts val="1200"/>
              <a:buChar char="●"/>
            </a:pPr>
            <a:r>
              <a:rPr lang="es" sz="1200"/>
              <a:t>Los programas necesitan datos para poder realizar los cálculos que les pedimos.</a:t>
            </a:r>
            <a:endParaRPr sz="1200"/>
          </a:p>
          <a:p>
            <a:pPr marL="457200" lvl="0" indent="-304800" algn="l" rtl="0">
              <a:spcBef>
                <a:spcPts val="1000"/>
              </a:spcBef>
              <a:spcAft>
                <a:spcPts val="0"/>
              </a:spcAft>
              <a:buSzPts val="1200"/>
              <a:buChar char="●"/>
            </a:pPr>
            <a:r>
              <a:rPr lang="es" sz="1200"/>
              <a:t>Estos datos deben ser almacenados para que puedan ser accedidos por el programa cuando los necesite.</a:t>
            </a:r>
            <a:endParaRPr sz="1200"/>
          </a:p>
          <a:p>
            <a:pPr marL="457200" lvl="0" indent="-304800" algn="l" rtl="0">
              <a:spcBef>
                <a:spcPts val="1000"/>
              </a:spcBef>
              <a:spcAft>
                <a:spcPts val="0"/>
              </a:spcAft>
              <a:buSzPts val="1200"/>
              <a:buChar char="●"/>
            </a:pPr>
            <a:r>
              <a:rPr lang="es" sz="1200"/>
              <a:t>Las variables estarán formadas por un espacio en la memoria y un nombre para referirse a dicho espacio:</a:t>
            </a: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304800" algn="l" rtl="0">
              <a:spcBef>
                <a:spcPts val="1000"/>
              </a:spcBef>
              <a:spcAft>
                <a:spcPts val="0"/>
              </a:spcAft>
              <a:buSzPts val="1200"/>
              <a:buChar char="●"/>
            </a:pPr>
            <a:r>
              <a:rPr lang="es" sz="1200"/>
              <a:t>La sintaxis para </a:t>
            </a:r>
            <a:r>
              <a:rPr lang="es" sz="1200">
                <a:solidFill>
                  <a:srgbClr val="CC0000"/>
                </a:solidFill>
              </a:rPr>
              <a:t>declarar una variable</a:t>
            </a:r>
            <a:r>
              <a:rPr lang="es" sz="1200"/>
              <a:t> en Visual es la siguiente:</a:t>
            </a:r>
            <a:endParaRPr sz="1200"/>
          </a:p>
          <a:p>
            <a:pPr marL="0" lvl="0" indent="0" algn="l" rtl="0">
              <a:lnSpc>
                <a:spcPct val="115000"/>
              </a:lnSpc>
              <a:spcBef>
                <a:spcPts val="1000"/>
              </a:spcBef>
              <a:spcAft>
                <a:spcPts val="0"/>
              </a:spcAft>
              <a:buNone/>
            </a:pPr>
            <a:r>
              <a:rPr lang="es" sz="1200"/>
              <a:t>		Dim [</a:t>
            </a:r>
            <a:r>
              <a:rPr lang="es" sz="1200" i="1"/>
              <a:t>nombre_variable</a:t>
            </a:r>
            <a:r>
              <a:rPr lang="es" sz="1200"/>
              <a:t>] as [</a:t>
            </a:r>
            <a:r>
              <a:rPr lang="es" sz="1200" i="1"/>
              <a:t>Tipo_Variable</a:t>
            </a:r>
            <a:r>
              <a:rPr lang="es" sz="1200"/>
              <a:t>]   →   </a:t>
            </a:r>
            <a:r>
              <a:rPr lang="es" sz="1200">
                <a:solidFill>
                  <a:srgbClr val="0000FF"/>
                </a:solidFill>
                <a:latin typeface="Consolas"/>
                <a:ea typeface="Consolas"/>
                <a:cs typeface="Consolas"/>
                <a:sym typeface="Consolas"/>
              </a:rPr>
              <a:t>Dim</a:t>
            </a:r>
            <a:r>
              <a:rPr lang="es" sz="1200">
                <a:latin typeface="Consolas"/>
                <a:ea typeface="Consolas"/>
                <a:cs typeface="Consolas"/>
                <a:sym typeface="Consolas"/>
              </a:rPr>
              <a:t> x </a:t>
            </a:r>
            <a:r>
              <a:rPr lang="es" sz="1200">
                <a:solidFill>
                  <a:srgbClr val="0000FF"/>
                </a:solidFill>
                <a:latin typeface="Consolas"/>
                <a:ea typeface="Consolas"/>
                <a:cs typeface="Consolas"/>
                <a:sym typeface="Consolas"/>
              </a:rPr>
              <a:t>As</a:t>
            </a:r>
            <a:r>
              <a:rPr lang="es" sz="1200">
                <a:latin typeface="Consolas"/>
                <a:ea typeface="Consolas"/>
                <a:cs typeface="Consolas"/>
                <a:sym typeface="Consolas"/>
              </a:rPr>
              <a:t> </a:t>
            </a:r>
            <a:r>
              <a:rPr lang="es" sz="1200">
                <a:solidFill>
                  <a:srgbClr val="0000FF"/>
                </a:solidFill>
                <a:latin typeface="Consolas"/>
                <a:ea typeface="Consolas"/>
                <a:cs typeface="Consolas"/>
                <a:sym typeface="Consolas"/>
              </a:rPr>
              <a:t>Integer</a:t>
            </a:r>
            <a:endParaRPr sz="1200">
              <a:solidFill>
                <a:srgbClr val="0000FF"/>
              </a:solidFill>
              <a:latin typeface="Consolas"/>
              <a:ea typeface="Consolas"/>
              <a:cs typeface="Consolas"/>
              <a:sym typeface="Consolas"/>
            </a:endParaRPr>
          </a:p>
          <a:p>
            <a:pPr marL="0" lvl="0" indent="0" algn="l" rtl="0">
              <a:lnSpc>
                <a:spcPct val="115000"/>
              </a:lnSpc>
              <a:spcBef>
                <a:spcPts val="0"/>
              </a:spcBef>
              <a:spcAft>
                <a:spcPts val="0"/>
              </a:spcAft>
              <a:buNone/>
            </a:pPr>
            <a:endParaRPr sz="1200">
              <a:solidFill>
                <a:srgbClr val="0000FF"/>
              </a:solidFill>
              <a:latin typeface="Consolas"/>
              <a:ea typeface="Consolas"/>
              <a:cs typeface="Consolas"/>
              <a:sym typeface="Consolas"/>
            </a:endParaRPr>
          </a:p>
          <a:p>
            <a:pPr marL="457200" lvl="0" indent="-304800" algn="l" rtl="0">
              <a:lnSpc>
                <a:spcPct val="115000"/>
              </a:lnSpc>
              <a:spcBef>
                <a:spcPts val="0"/>
              </a:spcBef>
              <a:spcAft>
                <a:spcPts val="0"/>
              </a:spcAft>
              <a:buClr>
                <a:srgbClr val="000000"/>
              </a:buClr>
              <a:buSzPts val="1200"/>
              <a:buChar char="●"/>
            </a:pPr>
            <a:r>
              <a:rPr lang="es" sz="1200">
                <a:solidFill>
                  <a:srgbClr val="000000"/>
                </a:solidFill>
              </a:rPr>
              <a:t>Tenemos una variable de nombre </a:t>
            </a:r>
            <a:r>
              <a:rPr lang="es" sz="1200">
                <a:solidFill>
                  <a:srgbClr val="CC0000"/>
                </a:solidFill>
              </a:rPr>
              <a:t>x</a:t>
            </a:r>
            <a:r>
              <a:rPr lang="es" sz="1200">
                <a:solidFill>
                  <a:srgbClr val="000000"/>
                </a:solidFill>
              </a:rPr>
              <a:t>  y de tipo Integer.</a:t>
            </a:r>
            <a:endParaRPr sz="1200">
              <a:solidFill>
                <a:srgbClr val="000000"/>
              </a:solidFill>
            </a:endParaRPr>
          </a:p>
          <a:p>
            <a:pPr marL="457200" lvl="0" indent="-304800" algn="l" rtl="0">
              <a:lnSpc>
                <a:spcPct val="115000"/>
              </a:lnSpc>
              <a:spcBef>
                <a:spcPts val="1000"/>
              </a:spcBef>
              <a:spcAft>
                <a:spcPts val="0"/>
              </a:spcAft>
              <a:buClr>
                <a:srgbClr val="000000"/>
              </a:buClr>
              <a:buSzPts val="1200"/>
              <a:buChar char="●"/>
            </a:pPr>
            <a:r>
              <a:rPr lang="es" sz="1200">
                <a:solidFill>
                  <a:srgbClr val="000000"/>
                </a:solidFill>
              </a:rPr>
              <a:t>Ojo: </a:t>
            </a:r>
            <a:r>
              <a:rPr lang="es" sz="1200" b="1" i="1">
                <a:solidFill>
                  <a:srgbClr val="000000"/>
                </a:solidFill>
              </a:rPr>
              <a:t>Los nombres de las variables deben ser representativos del valor que estamos guardando. </a:t>
            </a:r>
            <a:endParaRPr sz="1200" b="1" i="1">
              <a:solidFill>
                <a:srgbClr val="000000"/>
              </a:solidFill>
            </a:endParaRPr>
          </a:p>
          <a:p>
            <a:pPr marL="0" lvl="0" indent="0" algn="l" rtl="0">
              <a:lnSpc>
                <a:spcPct val="115000"/>
              </a:lnSpc>
              <a:spcBef>
                <a:spcPts val="0"/>
              </a:spcBef>
              <a:spcAft>
                <a:spcPts val="0"/>
              </a:spcAft>
              <a:buNone/>
            </a:pPr>
            <a:endParaRPr sz="1200" b="1" i="1">
              <a:solidFill>
                <a:srgbClr val="000000"/>
              </a:solidFill>
            </a:endParaRPr>
          </a:p>
          <a:p>
            <a:pPr marL="0" lvl="0" indent="0" algn="l" rtl="0">
              <a:spcBef>
                <a:spcPts val="600"/>
              </a:spcBef>
              <a:spcAft>
                <a:spcPts val="0"/>
              </a:spcAft>
              <a:buNone/>
            </a:pPr>
            <a:endParaRPr sz="1200"/>
          </a:p>
          <a:p>
            <a:pPr marL="0" lvl="0" indent="0" algn="l" rtl="0">
              <a:spcBef>
                <a:spcPts val="1000"/>
              </a:spcBef>
              <a:spcAft>
                <a:spcPts val="1000"/>
              </a:spcAft>
              <a:buNone/>
            </a:pPr>
            <a:endParaRPr sz="1200"/>
          </a:p>
        </p:txBody>
      </p:sp>
      <p:pic>
        <p:nvPicPr>
          <p:cNvPr id="39" name="Google Shape;39;p9"/>
          <p:cNvPicPr preferRelativeResize="0"/>
          <p:nvPr/>
        </p:nvPicPr>
        <p:blipFill>
          <a:blip r:embed="rId3">
            <a:alphaModFix/>
          </a:blip>
          <a:stretch>
            <a:fillRect/>
          </a:stretch>
        </p:blipFill>
        <p:spPr>
          <a:xfrm>
            <a:off x="2559000" y="2022400"/>
            <a:ext cx="2078500" cy="646300"/>
          </a:xfrm>
          <a:prstGeom prst="rect">
            <a:avLst/>
          </a:prstGeom>
          <a:noFill/>
          <a:ln>
            <a:noFill/>
          </a:ln>
        </p:spPr>
      </p:pic>
      <p:sp>
        <p:nvSpPr>
          <p:cNvPr id="40" name="Google Shape;40;p9"/>
          <p:cNvSpPr txBox="1"/>
          <p:nvPr/>
        </p:nvSpPr>
        <p:spPr>
          <a:xfrm>
            <a:off x="1466025" y="4087475"/>
            <a:ext cx="4982100" cy="596400"/>
          </a:xfrm>
          <a:prstGeom prst="rect">
            <a:avLst/>
          </a:prstGeom>
          <a:noFill/>
          <a:ln>
            <a:noFill/>
          </a:ln>
        </p:spPr>
        <p:txBody>
          <a:bodyPr spcFirstLastPara="1" wrap="square" lIns="91425" tIns="91425" rIns="91425" bIns="91425" anchor="t" anchorCtr="0">
            <a:noAutofit/>
          </a:bodyPr>
          <a:lstStyle/>
          <a:p>
            <a:pPr marL="0" lvl="0" indent="444500" algn="l" rtl="0">
              <a:lnSpc>
                <a:spcPct val="115000"/>
              </a:lnSpc>
              <a:spcBef>
                <a:spcPts val="0"/>
              </a:spcBef>
              <a:spcAft>
                <a:spcPts val="0"/>
              </a:spcAft>
              <a:buClr>
                <a:schemeClr val="dk1"/>
              </a:buClr>
              <a:buSzPts val="1100"/>
              <a:buFont typeface="Arial"/>
              <a:buNone/>
            </a:pPr>
            <a:r>
              <a:rPr lang="es" sz="1200">
                <a:solidFill>
                  <a:srgbClr val="0000FF"/>
                </a:solidFill>
                <a:latin typeface="Consolas"/>
                <a:ea typeface="Consolas"/>
                <a:cs typeface="Consolas"/>
                <a:sym typeface="Consolas"/>
              </a:rPr>
              <a:t>  Dim</a:t>
            </a:r>
            <a:r>
              <a:rPr lang="es" sz="1200">
                <a:solidFill>
                  <a:schemeClr val="dk1"/>
                </a:solidFill>
                <a:latin typeface="Consolas"/>
                <a:ea typeface="Consolas"/>
                <a:cs typeface="Consolas"/>
                <a:sym typeface="Consolas"/>
              </a:rPr>
              <a:t> dob </a:t>
            </a:r>
            <a:r>
              <a:rPr lang="es" sz="1200">
                <a:solidFill>
                  <a:srgbClr val="0000FF"/>
                </a:solidFill>
                <a:latin typeface="Consolas"/>
                <a:ea typeface="Consolas"/>
                <a:cs typeface="Consolas"/>
                <a:sym typeface="Consolas"/>
              </a:rPr>
              <a:t>As</a:t>
            </a:r>
            <a:r>
              <a:rPr lang="es" sz="1200">
                <a:solidFill>
                  <a:schemeClr val="dk1"/>
                </a:solidFill>
                <a:latin typeface="Consolas"/>
                <a:ea typeface="Consolas"/>
                <a:cs typeface="Consolas"/>
                <a:sym typeface="Consolas"/>
              </a:rPr>
              <a:t> </a:t>
            </a:r>
            <a:r>
              <a:rPr lang="es" sz="1200">
                <a:solidFill>
                  <a:srgbClr val="0000FF"/>
                </a:solidFill>
                <a:latin typeface="Consolas"/>
                <a:ea typeface="Consolas"/>
                <a:cs typeface="Consolas"/>
                <a:sym typeface="Consolas"/>
              </a:rPr>
              <a:t>Double</a:t>
            </a:r>
            <a:r>
              <a:rPr lang="es" sz="1200">
                <a:solidFill>
                  <a:schemeClr val="dk1"/>
                </a:solidFill>
                <a:latin typeface="Consolas"/>
                <a:ea typeface="Consolas"/>
                <a:cs typeface="Consolas"/>
                <a:sym typeface="Consolas"/>
              </a:rPr>
              <a:t> = 19.6  → Mal nombre</a:t>
            </a:r>
            <a:endParaRPr sz="12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200">
                <a:solidFill>
                  <a:schemeClr val="dk1"/>
                </a:solidFill>
                <a:latin typeface="Consolas"/>
                <a:ea typeface="Consolas"/>
                <a:cs typeface="Consolas"/>
                <a:sym typeface="Consolas"/>
              </a:rPr>
              <a:t>   	  </a:t>
            </a:r>
            <a:r>
              <a:rPr lang="es" sz="1200">
                <a:solidFill>
                  <a:srgbClr val="0000FF"/>
                </a:solidFill>
                <a:latin typeface="Consolas"/>
                <a:ea typeface="Consolas"/>
                <a:cs typeface="Consolas"/>
                <a:sym typeface="Consolas"/>
              </a:rPr>
              <a:t>Dim</a:t>
            </a:r>
            <a:r>
              <a:rPr lang="es" sz="1200">
                <a:solidFill>
                  <a:schemeClr val="dk1"/>
                </a:solidFill>
                <a:latin typeface="Consolas"/>
                <a:ea typeface="Consolas"/>
                <a:cs typeface="Consolas"/>
                <a:sym typeface="Consolas"/>
              </a:rPr>
              <a:t> temperatura </a:t>
            </a:r>
            <a:r>
              <a:rPr lang="es" sz="1200">
                <a:solidFill>
                  <a:srgbClr val="0000FF"/>
                </a:solidFill>
                <a:latin typeface="Consolas"/>
                <a:ea typeface="Consolas"/>
                <a:cs typeface="Consolas"/>
                <a:sym typeface="Consolas"/>
              </a:rPr>
              <a:t>As</a:t>
            </a:r>
            <a:r>
              <a:rPr lang="es" sz="1200">
                <a:solidFill>
                  <a:schemeClr val="dk1"/>
                </a:solidFill>
                <a:latin typeface="Consolas"/>
                <a:ea typeface="Consolas"/>
                <a:cs typeface="Consolas"/>
                <a:sym typeface="Consolas"/>
              </a:rPr>
              <a:t> </a:t>
            </a:r>
            <a:r>
              <a:rPr lang="es" sz="1200">
                <a:solidFill>
                  <a:srgbClr val="0000FF"/>
                </a:solidFill>
                <a:latin typeface="Consolas"/>
                <a:ea typeface="Consolas"/>
                <a:cs typeface="Consolas"/>
                <a:sym typeface="Consolas"/>
              </a:rPr>
              <a:t>Double</a:t>
            </a:r>
            <a:r>
              <a:rPr lang="es" sz="1200">
                <a:solidFill>
                  <a:schemeClr val="dk1"/>
                </a:solidFill>
                <a:latin typeface="Consolas"/>
                <a:ea typeface="Consolas"/>
                <a:cs typeface="Consolas"/>
                <a:sym typeface="Consolas"/>
              </a:rPr>
              <a:t> = 19.6  → Bien</a:t>
            </a:r>
            <a:endParaRPr sz="12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200">
                <a:solidFill>
                  <a:schemeClr val="dk1"/>
                </a:solidFill>
              </a:rPr>
              <a:t> </a:t>
            </a:r>
            <a:endParaRPr sz="1200">
              <a:solidFill>
                <a:schemeClr val="dk1"/>
              </a:solidFill>
            </a:endParaRPr>
          </a:p>
          <a:p>
            <a:pPr marL="0" lvl="0" indent="0" algn="l" rtl="0">
              <a:spcBef>
                <a:spcPts val="0"/>
              </a:spcBef>
              <a:spcAft>
                <a:spcPts val="0"/>
              </a:spcAft>
              <a:buNone/>
            </a:pP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457200" y="19472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Ejercicio para clase.</a:t>
            </a:r>
            <a:endParaRPr/>
          </a:p>
        </p:txBody>
      </p:sp>
      <p:sp>
        <p:nvSpPr>
          <p:cNvPr id="182" name="Google Shape;182;p27"/>
          <p:cNvSpPr txBox="1"/>
          <p:nvPr/>
        </p:nvSpPr>
        <p:spPr>
          <a:xfrm>
            <a:off x="551500" y="911650"/>
            <a:ext cx="7991100" cy="3579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s"/>
              <a:t>Realizar el DFD correspondiente al ejemplo 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Concepto de variables</a:t>
            </a:r>
            <a:endParaRPr dirty="0"/>
          </a:p>
        </p:txBody>
      </p:sp>
      <p:sp>
        <p:nvSpPr>
          <p:cNvPr id="46" name="Google Shape;46;p10"/>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SzPts val="1200"/>
              <a:buChar char="●"/>
            </a:pPr>
            <a:r>
              <a:rPr lang="es" sz="1200"/>
              <a:t>Existen diferentes tipos de datos que ocuparán más o menos memoria.</a:t>
            </a:r>
            <a:endParaRPr sz="1200"/>
          </a:p>
          <a:p>
            <a:pPr marL="457200" lvl="0" indent="-304800" algn="l" rtl="0">
              <a:spcBef>
                <a:spcPts val="1000"/>
              </a:spcBef>
              <a:spcAft>
                <a:spcPts val="0"/>
              </a:spcAft>
              <a:buSzPts val="1200"/>
              <a:buChar char="●"/>
            </a:pPr>
            <a:r>
              <a:rPr lang="es" sz="1200"/>
              <a:t>En general pueden clasificarse en :</a:t>
            </a:r>
            <a:endParaRPr sz="1200"/>
          </a:p>
          <a:p>
            <a:pPr marL="914400" lvl="1" indent="-304800" algn="l" rtl="0">
              <a:spcBef>
                <a:spcPts val="1000"/>
              </a:spcBef>
              <a:spcAft>
                <a:spcPts val="0"/>
              </a:spcAft>
              <a:buSzPts val="1200"/>
              <a:buChar char="○"/>
            </a:pPr>
            <a:r>
              <a:rPr lang="es"/>
              <a:t>numéricos:</a:t>
            </a:r>
            <a:endParaRPr/>
          </a:p>
          <a:p>
            <a:pPr marL="1371600" lvl="2" indent="-298450" algn="l" rtl="0">
              <a:spcBef>
                <a:spcPts val="1000"/>
              </a:spcBef>
              <a:spcAft>
                <a:spcPts val="0"/>
              </a:spcAft>
              <a:buSzPts val="1100"/>
              <a:buChar char="■"/>
            </a:pPr>
            <a:r>
              <a:rPr lang="es"/>
              <a:t>Enteros</a:t>
            </a:r>
            <a:endParaRPr/>
          </a:p>
          <a:p>
            <a:pPr marL="1371600" lvl="2" indent="-298450" algn="l" rtl="0">
              <a:spcBef>
                <a:spcPts val="1000"/>
              </a:spcBef>
              <a:spcAft>
                <a:spcPts val="0"/>
              </a:spcAft>
              <a:buSzPts val="1100"/>
              <a:buChar char="■"/>
            </a:pPr>
            <a:r>
              <a:rPr lang="es"/>
              <a:t>Reales</a:t>
            </a:r>
            <a:endParaRPr/>
          </a:p>
          <a:p>
            <a:pPr marL="914400" lvl="1" indent="-304800" algn="l" rtl="0">
              <a:spcBef>
                <a:spcPts val="1000"/>
              </a:spcBef>
              <a:spcAft>
                <a:spcPts val="0"/>
              </a:spcAft>
              <a:buSzPts val="1200"/>
              <a:buChar char="○"/>
            </a:pPr>
            <a:r>
              <a:rPr lang="es"/>
              <a:t>alfanuméricos</a:t>
            </a:r>
            <a:endParaRPr/>
          </a:p>
          <a:p>
            <a:pPr marL="1371600" lvl="2" indent="-298450" algn="l" rtl="0">
              <a:spcBef>
                <a:spcPts val="1000"/>
              </a:spcBef>
              <a:spcAft>
                <a:spcPts val="0"/>
              </a:spcAft>
              <a:buSzPts val="1100"/>
              <a:buChar char="■"/>
            </a:pPr>
            <a:r>
              <a:rPr lang="es"/>
              <a:t>letras</a:t>
            </a:r>
            <a:endParaRPr/>
          </a:p>
          <a:p>
            <a:pPr marL="1371600" lvl="2" indent="-298450" algn="l" rtl="0">
              <a:spcBef>
                <a:spcPts val="1000"/>
              </a:spcBef>
              <a:spcAft>
                <a:spcPts val="0"/>
              </a:spcAft>
              <a:buSzPts val="1100"/>
              <a:buChar char="■"/>
            </a:pPr>
            <a:r>
              <a:rPr lang="es"/>
              <a:t>caracteres especiales</a:t>
            </a:r>
            <a:endParaRPr/>
          </a:p>
          <a:p>
            <a:pPr marL="1371600" lvl="2" indent="-298450" algn="l" rtl="0">
              <a:spcBef>
                <a:spcPts val="1000"/>
              </a:spcBef>
              <a:spcAft>
                <a:spcPts val="0"/>
              </a:spcAft>
              <a:buSzPts val="1100"/>
              <a:buChar char="■"/>
            </a:pPr>
            <a:r>
              <a:rPr lang="es"/>
              <a:t>números: dni , número de teléfono … </a:t>
            </a:r>
            <a:endParaRPr/>
          </a:p>
          <a:p>
            <a:pPr marL="1371600" lvl="2" indent="-298450" algn="l" rtl="0">
              <a:spcBef>
                <a:spcPts val="1000"/>
              </a:spcBef>
              <a:spcAft>
                <a:spcPts val="0"/>
              </a:spcAft>
              <a:buSzPts val="1100"/>
              <a:buChar char="■"/>
            </a:pPr>
            <a:r>
              <a:rPr lang="es"/>
              <a:t>Cualquier mezcla de los anteriores</a:t>
            </a:r>
            <a:endParaRPr/>
          </a:p>
          <a:p>
            <a:pPr marL="914400" lvl="1" indent="-304800" algn="l" rtl="0">
              <a:spcBef>
                <a:spcPts val="1000"/>
              </a:spcBef>
              <a:spcAft>
                <a:spcPts val="0"/>
              </a:spcAft>
              <a:buSzPts val="1200"/>
              <a:buChar char="○"/>
            </a:pPr>
            <a:r>
              <a:rPr lang="es"/>
              <a:t>booleanos: Verdadero o falso.</a:t>
            </a:r>
            <a:endParaRPr/>
          </a:p>
          <a:p>
            <a:pPr marL="0" lvl="0" indent="0" algn="l" rtl="0">
              <a:spcBef>
                <a:spcPts val="10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Tipos de datos en VB.net</a:t>
            </a:r>
            <a:endParaRPr/>
          </a:p>
        </p:txBody>
      </p:sp>
      <p:sp>
        <p:nvSpPr>
          <p:cNvPr id="52" name="Google Shape;52;p11"/>
          <p:cNvSpPr txBox="1">
            <a:spLocks noGrp="1"/>
          </p:cNvSpPr>
          <p:nvPr>
            <p:ph type="body" idx="1"/>
          </p:nvPr>
        </p:nvSpPr>
        <p:spPr>
          <a:xfrm>
            <a:off x="389125" y="708900"/>
            <a:ext cx="8229600" cy="37257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SzPts val="1200"/>
              <a:buChar char="●"/>
            </a:pPr>
            <a:r>
              <a:rPr lang="es" sz="1200"/>
              <a:t>En función del dato que queramos almacenar en memoria utilizaremos un tipo de variables u otras.</a:t>
            </a:r>
            <a:endParaRPr sz="1200"/>
          </a:p>
          <a:p>
            <a:pPr marL="0" lvl="0" indent="0" algn="l" rtl="0">
              <a:spcBef>
                <a:spcPts val="1000"/>
              </a:spcBef>
              <a:spcAft>
                <a:spcPts val="0"/>
              </a:spcAft>
              <a:buNone/>
            </a:pPr>
            <a:r>
              <a:rPr lang="es" sz="1200"/>
              <a:t>	</a:t>
            </a:r>
            <a:endParaRPr sz="1200"/>
          </a:p>
          <a:p>
            <a:pPr marL="0" lvl="0" indent="0" algn="l" rtl="0">
              <a:spcBef>
                <a:spcPts val="1000"/>
              </a:spcBef>
              <a:spcAft>
                <a:spcPts val="1000"/>
              </a:spcAft>
              <a:buNone/>
            </a:pPr>
            <a:endParaRPr sz="1200"/>
          </a:p>
        </p:txBody>
      </p:sp>
      <p:graphicFrame>
        <p:nvGraphicFramePr>
          <p:cNvPr id="53" name="Google Shape;53;p11"/>
          <p:cNvGraphicFramePr/>
          <p:nvPr/>
        </p:nvGraphicFramePr>
        <p:xfrm>
          <a:off x="1475050" y="1177100"/>
          <a:ext cx="5376100" cy="4038240"/>
        </p:xfrm>
        <a:graphic>
          <a:graphicData uri="http://schemas.openxmlformats.org/drawingml/2006/table">
            <a:tbl>
              <a:tblPr>
                <a:noFill/>
                <a:tableStyleId>{778ECE90-70FA-49E0-9304-56FC8F63ECEC}</a:tableStyleId>
              </a:tblPr>
              <a:tblGrid>
                <a:gridCol w="777350">
                  <a:extLst>
                    <a:ext uri="{9D8B030D-6E8A-4147-A177-3AD203B41FA5}">
                      <a16:colId xmlns:a16="http://schemas.microsoft.com/office/drawing/2014/main" val="20000"/>
                    </a:ext>
                  </a:extLst>
                </a:gridCol>
                <a:gridCol w="805225">
                  <a:extLst>
                    <a:ext uri="{9D8B030D-6E8A-4147-A177-3AD203B41FA5}">
                      <a16:colId xmlns:a16="http://schemas.microsoft.com/office/drawing/2014/main" val="20001"/>
                    </a:ext>
                  </a:extLst>
                </a:gridCol>
                <a:gridCol w="2403800">
                  <a:extLst>
                    <a:ext uri="{9D8B030D-6E8A-4147-A177-3AD203B41FA5}">
                      <a16:colId xmlns:a16="http://schemas.microsoft.com/office/drawing/2014/main" val="20002"/>
                    </a:ext>
                  </a:extLst>
                </a:gridCol>
                <a:gridCol w="1389725">
                  <a:extLst>
                    <a:ext uri="{9D8B030D-6E8A-4147-A177-3AD203B41FA5}">
                      <a16:colId xmlns:a16="http://schemas.microsoft.com/office/drawing/2014/main" val="20003"/>
                    </a:ext>
                  </a:extLst>
                </a:gridCol>
              </a:tblGrid>
              <a:tr h="313950">
                <a:tc>
                  <a:txBody>
                    <a:bodyPr/>
                    <a:lstStyle/>
                    <a:p>
                      <a:pPr marL="0" lvl="0" indent="0" algn="ctr" rtl="0">
                        <a:spcBef>
                          <a:spcPts val="0"/>
                        </a:spcBef>
                        <a:spcAft>
                          <a:spcPts val="0"/>
                        </a:spcAft>
                        <a:buNone/>
                      </a:pPr>
                      <a:r>
                        <a:rPr lang="es" sz="1100" b="1"/>
                        <a:t>Tipo  VB</a:t>
                      </a:r>
                      <a:endParaRPr sz="1100" b="1"/>
                    </a:p>
                  </a:txBody>
                  <a:tcPr marL="91425" marR="91425" marT="91425" marB="91425"/>
                </a:tc>
                <a:tc>
                  <a:txBody>
                    <a:bodyPr/>
                    <a:lstStyle/>
                    <a:p>
                      <a:pPr marL="0" lvl="0" indent="0" algn="ctr" rtl="0">
                        <a:spcBef>
                          <a:spcPts val="0"/>
                        </a:spcBef>
                        <a:spcAft>
                          <a:spcPts val="0"/>
                        </a:spcAft>
                        <a:buNone/>
                      </a:pPr>
                      <a:r>
                        <a:rPr lang="es" sz="1100" b="1"/>
                        <a:t>Espacio</a:t>
                      </a:r>
                      <a:endParaRPr sz="1100" b="1"/>
                    </a:p>
                  </a:txBody>
                  <a:tcPr marL="91425" marR="91425" marT="91425" marB="91425"/>
                </a:tc>
                <a:tc>
                  <a:txBody>
                    <a:bodyPr/>
                    <a:lstStyle/>
                    <a:p>
                      <a:pPr marL="0" lvl="0" indent="0" algn="ctr" rtl="0">
                        <a:spcBef>
                          <a:spcPts val="0"/>
                        </a:spcBef>
                        <a:spcAft>
                          <a:spcPts val="0"/>
                        </a:spcAft>
                        <a:buNone/>
                      </a:pPr>
                      <a:r>
                        <a:rPr lang="es" sz="1100" b="1"/>
                        <a:t>Valores</a:t>
                      </a:r>
                      <a:endParaRPr sz="1100" b="1"/>
                    </a:p>
                  </a:txBody>
                  <a:tcPr marL="91425" marR="91425" marT="91425" marB="91425"/>
                </a:tc>
                <a:tc>
                  <a:txBody>
                    <a:bodyPr/>
                    <a:lstStyle/>
                    <a:p>
                      <a:pPr marL="0" lvl="0" indent="0" algn="ctr" rtl="0">
                        <a:spcBef>
                          <a:spcPts val="0"/>
                        </a:spcBef>
                        <a:spcAft>
                          <a:spcPts val="0"/>
                        </a:spcAft>
                        <a:buNone/>
                      </a:pPr>
                      <a:r>
                        <a:rPr lang="es" sz="1100" b="1"/>
                        <a:t>Valor por defecto</a:t>
                      </a:r>
                      <a:endParaRPr sz="1100" b="1"/>
                    </a:p>
                  </a:txBody>
                  <a:tcPr marL="91425" marR="91425" marT="91425" marB="91425"/>
                </a:tc>
                <a:extLst>
                  <a:ext uri="{0D108BD9-81ED-4DB2-BD59-A6C34878D82A}">
                    <a16:rowId xmlns:a16="http://schemas.microsoft.com/office/drawing/2014/main" val="10000"/>
                  </a:ext>
                </a:extLst>
              </a:tr>
              <a:tr h="300950">
                <a:tc>
                  <a:txBody>
                    <a:bodyPr/>
                    <a:lstStyle/>
                    <a:p>
                      <a:pPr marL="0" lvl="0" indent="0" algn="l" rtl="0">
                        <a:spcBef>
                          <a:spcPts val="0"/>
                        </a:spcBef>
                        <a:spcAft>
                          <a:spcPts val="0"/>
                        </a:spcAft>
                        <a:buNone/>
                      </a:pPr>
                      <a:r>
                        <a:rPr lang="es" sz="1000"/>
                        <a:t>Byte</a:t>
                      </a:r>
                      <a:endParaRPr sz="1000"/>
                    </a:p>
                  </a:txBody>
                  <a:tcPr marL="91425" marR="91425" marT="91425" marB="91425"/>
                </a:tc>
                <a:tc>
                  <a:txBody>
                    <a:bodyPr/>
                    <a:lstStyle/>
                    <a:p>
                      <a:pPr marL="0" lvl="0" indent="0" algn="l" rtl="0">
                        <a:spcBef>
                          <a:spcPts val="0"/>
                        </a:spcBef>
                        <a:spcAft>
                          <a:spcPts val="0"/>
                        </a:spcAft>
                        <a:buNone/>
                      </a:pPr>
                      <a:r>
                        <a:rPr lang="es" sz="1000"/>
                        <a:t>1 Byte</a:t>
                      </a:r>
                      <a:endParaRPr sz="1000"/>
                    </a:p>
                  </a:txBody>
                  <a:tcPr marL="91425" marR="91425" marT="91425" marB="91425"/>
                </a:tc>
                <a:tc>
                  <a:txBody>
                    <a:bodyPr/>
                    <a:lstStyle/>
                    <a:p>
                      <a:pPr marL="0" lvl="0" indent="0" algn="l" rtl="0">
                        <a:spcBef>
                          <a:spcPts val="0"/>
                        </a:spcBef>
                        <a:spcAft>
                          <a:spcPts val="0"/>
                        </a:spcAft>
                        <a:buNone/>
                      </a:pPr>
                      <a:r>
                        <a:rPr lang="es" sz="1000"/>
                        <a:t>0 a 255</a:t>
                      </a:r>
                      <a:endParaRPr sz="1000"/>
                    </a:p>
                  </a:txBody>
                  <a:tcPr marL="91425" marR="91425" marT="91425" marB="91425"/>
                </a:tc>
                <a:tc>
                  <a:txBody>
                    <a:bodyPr/>
                    <a:lstStyle/>
                    <a:p>
                      <a:pPr marL="0" lvl="0" indent="0" algn="ctr" rtl="0">
                        <a:spcBef>
                          <a:spcPts val="0"/>
                        </a:spcBef>
                        <a:spcAft>
                          <a:spcPts val="0"/>
                        </a:spcAft>
                        <a:buNone/>
                      </a:pPr>
                      <a:r>
                        <a:rPr lang="es" sz="1000" b="1"/>
                        <a:t>0</a:t>
                      </a:r>
                      <a:endParaRPr sz="1000" b="1"/>
                    </a:p>
                  </a:txBody>
                  <a:tcPr marL="91425" marR="91425" marT="91425" marB="91425"/>
                </a:tc>
                <a:extLst>
                  <a:ext uri="{0D108BD9-81ED-4DB2-BD59-A6C34878D82A}">
                    <a16:rowId xmlns:a16="http://schemas.microsoft.com/office/drawing/2014/main" val="10001"/>
                  </a:ext>
                </a:extLst>
              </a:tr>
              <a:tr h="300950">
                <a:tc>
                  <a:txBody>
                    <a:bodyPr/>
                    <a:lstStyle/>
                    <a:p>
                      <a:pPr marL="0" lvl="0" indent="0" algn="l" rtl="0">
                        <a:spcBef>
                          <a:spcPts val="0"/>
                        </a:spcBef>
                        <a:spcAft>
                          <a:spcPts val="0"/>
                        </a:spcAft>
                        <a:buNone/>
                      </a:pPr>
                      <a:r>
                        <a:rPr lang="es" sz="1000"/>
                        <a:t>SByte</a:t>
                      </a:r>
                      <a:endParaRPr sz="1000"/>
                    </a:p>
                  </a:txBody>
                  <a:tcPr marL="91425" marR="91425" marT="91425" marB="91425"/>
                </a:tc>
                <a:tc>
                  <a:txBody>
                    <a:bodyPr/>
                    <a:lstStyle/>
                    <a:p>
                      <a:pPr marL="0" lvl="0" indent="0" algn="l" rtl="0">
                        <a:spcBef>
                          <a:spcPts val="0"/>
                        </a:spcBef>
                        <a:spcAft>
                          <a:spcPts val="0"/>
                        </a:spcAft>
                        <a:buNone/>
                      </a:pPr>
                      <a:r>
                        <a:rPr lang="es" sz="1000"/>
                        <a:t>1 Byte</a:t>
                      </a:r>
                      <a:endParaRPr sz="1000"/>
                    </a:p>
                  </a:txBody>
                  <a:tcPr marL="91425" marR="91425" marT="91425" marB="91425"/>
                </a:tc>
                <a:tc>
                  <a:txBody>
                    <a:bodyPr/>
                    <a:lstStyle/>
                    <a:p>
                      <a:pPr marL="0" lvl="0" indent="0" algn="l" rtl="0">
                        <a:spcBef>
                          <a:spcPts val="0"/>
                        </a:spcBef>
                        <a:spcAft>
                          <a:spcPts val="0"/>
                        </a:spcAft>
                        <a:buNone/>
                      </a:pPr>
                      <a:r>
                        <a:rPr lang="es" sz="1000"/>
                        <a:t>-128 a 127</a:t>
                      </a:r>
                      <a:endParaRPr sz="1000"/>
                    </a:p>
                  </a:txBody>
                  <a:tcPr marL="91425" marR="91425" marT="91425" marB="91425"/>
                </a:tc>
                <a:tc>
                  <a:txBody>
                    <a:bodyPr/>
                    <a:lstStyle/>
                    <a:p>
                      <a:pPr marL="0" lvl="0" indent="0" algn="ctr" rtl="0">
                        <a:spcBef>
                          <a:spcPts val="0"/>
                        </a:spcBef>
                        <a:spcAft>
                          <a:spcPts val="0"/>
                        </a:spcAft>
                        <a:buNone/>
                      </a:pPr>
                      <a:r>
                        <a:rPr lang="es" sz="1000" b="1"/>
                        <a:t>0</a:t>
                      </a:r>
                      <a:endParaRPr sz="1000" b="1"/>
                    </a:p>
                  </a:txBody>
                  <a:tcPr marL="91425" marR="91425" marT="91425" marB="91425"/>
                </a:tc>
                <a:extLst>
                  <a:ext uri="{0D108BD9-81ED-4DB2-BD59-A6C34878D82A}">
                    <a16:rowId xmlns:a16="http://schemas.microsoft.com/office/drawing/2014/main" val="10002"/>
                  </a:ext>
                </a:extLst>
              </a:tr>
              <a:tr h="300950">
                <a:tc>
                  <a:txBody>
                    <a:bodyPr/>
                    <a:lstStyle/>
                    <a:p>
                      <a:pPr marL="0" lvl="0" indent="0" algn="l" rtl="0">
                        <a:spcBef>
                          <a:spcPts val="0"/>
                        </a:spcBef>
                        <a:spcAft>
                          <a:spcPts val="0"/>
                        </a:spcAft>
                        <a:buNone/>
                      </a:pPr>
                      <a:r>
                        <a:rPr lang="es" sz="1000"/>
                        <a:t>Short</a:t>
                      </a:r>
                      <a:endParaRPr sz="1000"/>
                    </a:p>
                  </a:txBody>
                  <a:tcPr marL="91425" marR="91425" marT="91425" marB="91425"/>
                </a:tc>
                <a:tc>
                  <a:txBody>
                    <a:bodyPr/>
                    <a:lstStyle/>
                    <a:p>
                      <a:pPr marL="0" lvl="0" indent="0" algn="l" rtl="0">
                        <a:spcBef>
                          <a:spcPts val="0"/>
                        </a:spcBef>
                        <a:spcAft>
                          <a:spcPts val="0"/>
                        </a:spcAft>
                        <a:buNone/>
                      </a:pPr>
                      <a:r>
                        <a:rPr lang="es" sz="1000"/>
                        <a:t>2 Bytes</a:t>
                      </a:r>
                      <a:endParaRPr sz="1000"/>
                    </a:p>
                  </a:txBody>
                  <a:tcPr marL="91425" marR="91425" marT="91425" marB="91425"/>
                </a:tc>
                <a:tc>
                  <a:txBody>
                    <a:bodyPr/>
                    <a:lstStyle/>
                    <a:p>
                      <a:pPr marL="0" lvl="0" indent="0" algn="l" rtl="0">
                        <a:spcBef>
                          <a:spcPts val="0"/>
                        </a:spcBef>
                        <a:spcAft>
                          <a:spcPts val="0"/>
                        </a:spcAft>
                        <a:buNone/>
                      </a:pPr>
                      <a:r>
                        <a:rPr lang="es" sz="1000"/>
                        <a:t>de -32,768 a 32,767.</a:t>
                      </a:r>
                      <a:endParaRPr sz="1000"/>
                    </a:p>
                  </a:txBody>
                  <a:tcPr marL="91425" marR="91425" marT="91425" marB="91425"/>
                </a:tc>
                <a:tc>
                  <a:txBody>
                    <a:bodyPr/>
                    <a:lstStyle/>
                    <a:p>
                      <a:pPr marL="0" lvl="0" indent="0" algn="ctr" rtl="0">
                        <a:spcBef>
                          <a:spcPts val="0"/>
                        </a:spcBef>
                        <a:spcAft>
                          <a:spcPts val="0"/>
                        </a:spcAft>
                        <a:buNone/>
                      </a:pPr>
                      <a:r>
                        <a:rPr lang="es" sz="1000" b="1"/>
                        <a:t>0</a:t>
                      </a:r>
                      <a:endParaRPr sz="1000" b="1"/>
                    </a:p>
                  </a:txBody>
                  <a:tcPr marL="91425" marR="91425" marT="91425" marB="91425"/>
                </a:tc>
                <a:extLst>
                  <a:ext uri="{0D108BD9-81ED-4DB2-BD59-A6C34878D82A}">
                    <a16:rowId xmlns:a16="http://schemas.microsoft.com/office/drawing/2014/main" val="10003"/>
                  </a:ext>
                </a:extLst>
              </a:tr>
              <a:tr h="300950">
                <a:tc>
                  <a:txBody>
                    <a:bodyPr/>
                    <a:lstStyle/>
                    <a:p>
                      <a:pPr marL="0" lvl="0" indent="0" algn="l" rtl="0">
                        <a:spcBef>
                          <a:spcPts val="0"/>
                        </a:spcBef>
                        <a:spcAft>
                          <a:spcPts val="0"/>
                        </a:spcAft>
                        <a:buNone/>
                      </a:pPr>
                      <a:r>
                        <a:rPr lang="es" sz="1000"/>
                        <a:t>Integer</a:t>
                      </a:r>
                      <a:endParaRPr sz="1000"/>
                    </a:p>
                  </a:txBody>
                  <a:tcPr marL="91425" marR="91425" marT="91425" marB="91425"/>
                </a:tc>
                <a:tc>
                  <a:txBody>
                    <a:bodyPr/>
                    <a:lstStyle/>
                    <a:p>
                      <a:pPr marL="0" lvl="0" indent="0" algn="l" rtl="0">
                        <a:spcBef>
                          <a:spcPts val="0"/>
                        </a:spcBef>
                        <a:spcAft>
                          <a:spcPts val="0"/>
                        </a:spcAft>
                        <a:buNone/>
                      </a:pPr>
                      <a:r>
                        <a:rPr lang="es" sz="1000"/>
                        <a:t>4 Bytes</a:t>
                      </a:r>
                      <a:endParaRPr sz="1000"/>
                    </a:p>
                  </a:txBody>
                  <a:tcPr marL="91425" marR="91425" marT="91425" marB="91425"/>
                </a:tc>
                <a:tc>
                  <a:txBody>
                    <a:bodyPr/>
                    <a:lstStyle/>
                    <a:p>
                      <a:pPr marL="0" lvl="0" indent="0" algn="l" rtl="0">
                        <a:spcBef>
                          <a:spcPts val="0"/>
                        </a:spcBef>
                        <a:spcAft>
                          <a:spcPts val="0"/>
                        </a:spcAft>
                        <a:buNone/>
                      </a:pPr>
                      <a:r>
                        <a:rPr lang="es" sz="1000"/>
                        <a:t>de -2,147,483,648 a 2,147,483,647</a:t>
                      </a:r>
                      <a:endParaRPr sz="1000"/>
                    </a:p>
                  </a:txBody>
                  <a:tcPr marL="91425" marR="91425" marT="91425" marB="91425"/>
                </a:tc>
                <a:tc>
                  <a:txBody>
                    <a:bodyPr/>
                    <a:lstStyle/>
                    <a:p>
                      <a:pPr marL="0" lvl="0" indent="0" algn="ctr" rtl="0">
                        <a:spcBef>
                          <a:spcPts val="0"/>
                        </a:spcBef>
                        <a:spcAft>
                          <a:spcPts val="0"/>
                        </a:spcAft>
                        <a:buNone/>
                      </a:pPr>
                      <a:r>
                        <a:rPr lang="es" sz="1000" b="1"/>
                        <a:t>0</a:t>
                      </a:r>
                      <a:endParaRPr sz="1000" b="1"/>
                    </a:p>
                  </a:txBody>
                  <a:tcPr marL="91425" marR="91425" marT="91425" marB="91425"/>
                </a:tc>
                <a:extLst>
                  <a:ext uri="{0D108BD9-81ED-4DB2-BD59-A6C34878D82A}">
                    <a16:rowId xmlns:a16="http://schemas.microsoft.com/office/drawing/2014/main" val="10004"/>
                  </a:ext>
                </a:extLst>
              </a:tr>
              <a:tr h="300950">
                <a:tc>
                  <a:txBody>
                    <a:bodyPr/>
                    <a:lstStyle/>
                    <a:p>
                      <a:pPr marL="0" lvl="0" indent="0" algn="l" rtl="0">
                        <a:spcBef>
                          <a:spcPts val="0"/>
                        </a:spcBef>
                        <a:spcAft>
                          <a:spcPts val="0"/>
                        </a:spcAft>
                        <a:buNone/>
                      </a:pPr>
                      <a:r>
                        <a:rPr lang="es" sz="1000"/>
                        <a:t>Long</a:t>
                      </a:r>
                      <a:endParaRPr sz="1000"/>
                    </a:p>
                  </a:txBody>
                  <a:tcPr marL="91425" marR="91425" marT="91425" marB="91425"/>
                </a:tc>
                <a:tc>
                  <a:txBody>
                    <a:bodyPr/>
                    <a:lstStyle/>
                    <a:p>
                      <a:pPr marL="0" lvl="0" indent="0" algn="l" rtl="0">
                        <a:spcBef>
                          <a:spcPts val="0"/>
                        </a:spcBef>
                        <a:spcAft>
                          <a:spcPts val="0"/>
                        </a:spcAft>
                        <a:buNone/>
                      </a:pPr>
                      <a:r>
                        <a:rPr lang="es" sz="1000"/>
                        <a:t>8 Bytes</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ctr" rtl="0">
                        <a:spcBef>
                          <a:spcPts val="0"/>
                        </a:spcBef>
                        <a:spcAft>
                          <a:spcPts val="0"/>
                        </a:spcAft>
                        <a:buNone/>
                      </a:pPr>
                      <a:r>
                        <a:rPr lang="es" sz="1000" b="1"/>
                        <a:t>0</a:t>
                      </a:r>
                      <a:endParaRPr sz="1000" b="1"/>
                    </a:p>
                  </a:txBody>
                  <a:tcPr marL="91425" marR="91425" marT="91425" marB="91425"/>
                </a:tc>
                <a:extLst>
                  <a:ext uri="{0D108BD9-81ED-4DB2-BD59-A6C34878D82A}">
                    <a16:rowId xmlns:a16="http://schemas.microsoft.com/office/drawing/2014/main" val="10005"/>
                  </a:ext>
                </a:extLst>
              </a:tr>
              <a:tr h="300950">
                <a:tc>
                  <a:txBody>
                    <a:bodyPr/>
                    <a:lstStyle/>
                    <a:p>
                      <a:pPr marL="0" lvl="0" indent="0" algn="l" rtl="0">
                        <a:spcBef>
                          <a:spcPts val="0"/>
                        </a:spcBef>
                        <a:spcAft>
                          <a:spcPts val="0"/>
                        </a:spcAft>
                        <a:buNone/>
                      </a:pPr>
                      <a:r>
                        <a:rPr lang="es" sz="1000"/>
                        <a:t>Single</a:t>
                      </a:r>
                      <a:endParaRPr sz="1000"/>
                    </a:p>
                  </a:txBody>
                  <a:tcPr marL="91425" marR="91425" marT="91425" marB="91425"/>
                </a:tc>
                <a:tc>
                  <a:txBody>
                    <a:bodyPr/>
                    <a:lstStyle/>
                    <a:p>
                      <a:pPr marL="0" lvl="0" indent="0" algn="l" rtl="0">
                        <a:spcBef>
                          <a:spcPts val="0"/>
                        </a:spcBef>
                        <a:spcAft>
                          <a:spcPts val="0"/>
                        </a:spcAft>
                        <a:buNone/>
                      </a:pPr>
                      <a:r>
                        <a:rPr lang="es" sz="1000"/>
                        <a:t>4 Bytes</a:t>
                      </a:r>
                      <a:endParaRPr sz="1000"/>
                    </a:p>
                  </a:txBody>
                  <a:tcPr marL="91425" marR="91425" marT="91425" marB="91425"/>
                </a:tc>
                <a:tc>
                  <a:txBody>
                    <a:bodyPr/>
                    <a:lstStyle/>
                    <a:p>
                      <a:pPr marL="0" lvl="0" indent="0" algn="l" rtl="0">
                        <a:spcBef>
                          <a:spcPts val="0"/>
                        </a:spcBef>
                        <a:spcAft>
                          <a:spcPts val="0"/>
                        </a:spcAft>
                        <a:buNone/>
                      </a:pPr>
                      <a:r>
                        <a:rPr lang="es" sz="1000"/>
                        <a:t>Decimales precisión simple</a:t>
                      </a:r>
                      <a:endParaRPr sz="1000"/>
                    </a:p>
                  </a:txBody>
                  <a:tcPr marL="91425" marR="91425" marT="91425" marB="91425"/>
                </a:tc>
                <a:tc>
                  <a:txBody>
                    <a:bodyPr/>
                    <a:lstStyle/>
                    <a:p>
                      <a:pPr marL="0" lvl="0" indent="0" algn="ctr" rtl="0">
                        <a:spcBef>
                          <a:spcPts val="0"/>
                        </a:spcBef>
                        <a:spcAft>
                          <a:spcPts val="0"/>
                        </a:spcAft>
                        <a:buNone/>
                      </a:pPr>
                      <a:r>
                        <a:rPr lang="es" sz="1000" b="1"/>
                        <a:t>0</a:t>
                      </a:r>
                      <a:endParaRPr sz="1000" b="1"/>
                    </a:p>
                  </a:txBody>
                  <a:tcPr marL="91425" marR="91425" marT="91425" marB="91425"/>
                </a:tc>
                <a:extLst>
                  <a:ext uri="{0D108BD9-81ED-4DB2-BD59-A6C34878D82A}">
                    <a16:rowId xmlns:a16="http://schemas.microsoft.com/office/drawing/2014/main" val="10006"/>
                  </a:ext>
                </a:extLst>
              </a:tr>
              <a:tr h="300950">
                <a:tc>
                  <a:txBody>
                    <a:bodyPr/>
                    <a:lstStyle/>
                    <a:p>
                      <a:pPr marL="0" lvl="0" indent="0" algn="l" rtl="0">
                        <a:spcBef>
                          <a:spcPts val="0"/>
                        </a:spcBef>
                        <a:spcAft>
                          <a:spcPts val="0"/>
                        </a:spcAft>
                        <a:buNone/>
                      </a:pPr>
                      <a:r>
                        <a:rPr lang="es" sz="1000"/>
                        <a:t>Double</a:t>
                      </a:r>
                      <a:endParaRPr sz="1000"/>
                    </a:p>
                  </a:txBody>
                  <a:tcPr marL="91425" marR="91425" marT="91425" marB="91425"/>
                </a:tc>
                <a:tc>
                  <a:txBody>
                    <a:bodyPr/>
                    <a:lstStyle/>
                    <a:p>
                      <a:pPr marL="0" lvl="0" indent="0" algn="l" rtl="0">
                        <a:spcBef>
                          <a:spcPts val="0"/>
                        </a:spcBef>
                        <a:spcAft>
                          <a:spcPts val="0"/>
                        </a:spcAft>
                        <a:buNone/>
                      </a:pPr>
                      <a:r>
                        <a:rPr lang="es" sz="1000"/>
                        <a:t>8 Bytes</a:t>
                      </a:r>
                      <a:endParaRPr sz="1000"/>
                    </a:p>
                  </a:txBody>
                  <a:tcPr marL="91425" marR="91425" marT="91425" marB="91425"/>
                </a:tc>
                <a:tc>
                  <a:txBody>
                    <a:bodyPr/>
                    <a:lstStyle/>
                    <a:p>
                      <a:pPr marL="0" lvl="0" indent="0" algn="l" rtl="0">
                        <a:spcBef>
                          <a:spcPts val="0"/>
                        </a:spcBef>
                        <a:spcAft>
                          <a:spcPts val="0"/>
                        </a:spcAft>
                        <a:buNone/>
                      </a:pPr>
                      <a:r>
                        <a:rPr lang="es" sz="1000"/>
                        <a:t>Decimales precisión doble </a:t>
                      </a:r>
                      <a:endParaRPr sz="1000"/>
                    </a:p>
                  </a:txBody>
                  <a:tcPr marL="91425" marR="91425" marT="91425" marB="91425"/>
                </a:tc>
                <a:tc>
                  <a:txBody>
                    <a:bodyPr/>
                    <a:lstStyle/>
                    <a:p>
                      <a:pPr marL="0" lvl="0" indent="0" algn="ctr" rtl="0">
                        <a:spcBef>
                          <a:spcPts val="0"/>
                        </a:spcBef>
                        <a:spcAft>
                          <a:spcPts val="0"/>
                        </a:spcAft>
                        <a:buNone/>
                      </a:pPr>
                      <a:r>
                        <a:rPr lang="es" sz="1000" b="1"/>
                        <a:t>0</a:t>
                      </a:r>
                      <a:endParaRPr sz="1000" b="1"/>
                    </a:p>
                  </a:txBody>
                  <a:tcPr marL="91425" marR="91425" marT="91425" marB="91425"/>
                </a:tc>
                <a:extLst>
                  <a:ext uri="{0D108BD9-81ED-4DB2-BD59-A6C34878D82A}">
                    <a16:rowId xmlns:a16="http://schemas.microsoft.com/office/drawing/2014/main" val="10007"/>
                  </a:ext>
                </a:extLst>
              </a:tr>
              <a:tr h="300950">
                <a:tc>
                  <a:txBody>
                    <a:bodyPr/>
                    <a:lstStyle/>
                    <a:p>
                      <a:pPr marL="0" lvl="0" indent="0" algn="l" rtl="0">
                        <a:spcBef>
                          <a:spcPts val="0"/>
                        </a:spcBef>
                        <a:spcAft>
                          <a:spcPts val="0"/>
                        </a:spcAft>
                        <a:buNone/>
                      </a:pPr>
                      <a:r>
                        <a:rPr lang="es" sz="1000"/>
                        <a:t>Decimal</a:t>
                      </a:r>
                      <a:endParaRPr sz="1000"/>
                    </a:p>
                  </a:txBody>
                  <a:tcPr marL="91425" marR="91425" marT="91425" marB="91425"/>
                </a:tc>
                <a:tc>
                  <a:txBody>
                    <a:bodyPr/>
                    <a:lstStyle/>
                    <a:p>
                      <a:pPr marL="0" lvl="0" indent="0" algn="l" rtl="0">
                        <a:spcBef>
                          <a:spcPts val="0"/>
                        </a:spcBef>
                        <a:spcAft>
                          <a:spcPts val="0"/>
                        </a:spcAft>
                        <a:buNone/>
                      </a:pPr>
                      <a:r>
                        <a:rPr lang="es" sz="1000"/>
                        <a:t>16 Bytes</a:t>
                      </a:r>
                      <a:endParaRPr sz="1000"/>
                    </a:p>
                  </a:txBody>
                  <a:tcPr marL="91425" marR="91425" marT="91425" marB="91425"/>
                </a:tc>
                <a:tc>
                  <a:txBody>
                    <a:bodyPr/>
                    <a:lstStyle/>
                    <a:p>
                      <a:pPr marL="0" lvl="0" indent="0" algn="l" rtl="0">
                        <a:spcBef>
                          <a:spcPts val="0"/>
                        </a:spcBef>
                        <a:spcAft>
                          <a:spcPts val="0"/>
                        </a:spcAft>
                        <a:buNone/>
                      </a:pPr>
                      <a:r>
                        <a:rPr lang="es" sz="1000"/>
                        <a:t>Más capacidad, más precisión</a:t>
                      </a:r>
                      <a:endParaRPr sz="1000"/>
                    </a:p>
                  </a:txBody>
                  <a:tcPr marL="91425" marR="91425" marT="91425" marB="91425"/>
                </a:tc>
                <a:tc>
                  <a:txBody>
                    <a:bodyPr/>
                    <a:lstStyle/>
                    <a:p>
                      <a:pPr marL="0" lvl="0" indent="0" algn="ctr" rtl="0">
                        <a:spcBef>
                          <a:spcPts val="0"/>
                        </a:spcBef>
                        <a:spcAft>
                          <a:spcPts val="0"/>
                        </a:spcAft>
                        <a:buNone/>
                      </a:pPr>
                      <a:r>
                        <a:rPr lang="es" sz="1000" b="1"/>
                        <a:t>0</a:t>
                      </a:r>
                      <a:endParaRPr sz="1000" b="1"/>
                    </a:p>
                  </a:txBody>
                  <a:tcPr marL="91425" marR="91425" marT="91425" marB="91425"/>
                </a:tc>
                <a:extLst>
                  <a:ext uri="{0D108BD9-81ED-4DB2-BD59-A6C34878D82A}">
                    <a16:rowId xmlns:a16="http://schemas.microsoft.com/office/drawing/2014/main" val="10008"/>
                  </a:ext>
                </a:extLst>
              </a:tr>
              <a:tr h="300950">
                <a:tc>
                  <a:txBody>
                    <a:bodyPr/>
                    <a:lstStyle/>
                    <a:p>
                      <a:pPr marL="0" lvl="0" indent="0" algn="l" rtl="0">
                        <a:spcBef>
                          <a:spcPts val="0"/>
                        </a:spcBef>
                        <a:spcAft>
                          <a:spcPts val="0"/>
                        </a:spcAft>
                        <a:buNone/>
                      </a:pPr>
                      <a:r>
                        <a:rPr lang="es" sz="1000"/>
                        <a:t>Char</a:t>
                      </a:r>
                      <a:endParaRPr sz="1000"/>
                    </a:p>
                  </a:txBody>
                  <a:tcPr marL="91425" marR="91425" marT="91425" marB="91425"/>
                </a:tc>
                <a:tc>
                  <a:txBody>
                    <a:bodyPr/>
                    <a:lstStyle/>
                    <a:p>
                      <a:pPr marL="0" lvl="0" indent="0" algn="l" rtl="0">
                        <a:spcBef>
                          <a:spcPts val="0"/>
                        </a:spcBef>
                        <a:spcAft>
                          <a:spcPts val="0"/>
                        </a:spcAft>
                        <a:buNone/>
                      </a:pPr>
                      <a:r>
                        <a:rPr lang="es" sz="1000"/>
                        <a:t>2 Bytes</a:t>
                      </a:r>
                      <a:endParaRPr sz="1000"/>
                    </a:p>
                  </a:txBody>
                  <a:tcPr marL="91425" marR="91425" marT="91425" marB="91425"/>
                </a:tc>
                <a:tc>
                  <a:txBody>
                    <a:bodyPr/>
                    <a:lstStyle/>
                    <a:p>
                      <a:pPr marL="0" lvl="0" indent="0" algn="l" rtl="0">
                        <a:spcBef>
                          <a:spcPts val="0"/>
                        </a:spcBef>
                        <a:spcAft>
                          <a:spcPts val="0"/>
                        </a:spcAft>
                        <a:buNone/>
                      </a:pPr>
                      <a:r>
                        <a:rPr lang="es" sz="1000"/>
                        <a:t>Un caracter</a:t>
                      </a:r>
                      <a:endParaRPr sz="1000"/>
                    </a:p>
                  </a:txBody>
                  <a:tcPr marL="91425" marR="91425" marT="91425" marB="91425"/>
                </a:tc>
                <a:tc>
                  <a:txBody>
                    <a:bodyPr/>
                    <a:lstStyle/>
                    <a:p>
                      <a:pPr marL="0" lvl="0" indent="0" algn="ctr" rtl="0">
                        <a:spcBef>
                          <a:spcPts val="0"/>
                        </a:spcBef>
                        <a:spcAft>
                          <a:spcPts val="0"/>
                        </a:spcAft>
                        <a:buNone/>
                      </a:pPr>
                      <a:r>
                        <a:rPr lang="es" sz="1000" b="1"/>
                        <a:t>“ “c</a:t>
                      </a:r>
                      <a:endParaRPr sz="1000" b="1"/>
                    </a:p>
                  </a:txBody>
                  <a:tcPr marL="91425" marR="91425" marT="91425" marB="91425"/>
                </a:tc>
                <a:extLst>
                  <a:ext uri="{0D108BD9-81ED-4DB2-BD59-A6C34878D82A}">
                    <a16:rowId xmlns:a16="http://schemas.microsoft.com/office/drawing/2014/main" val="10009"/>
                  </a:ext>
                </a:extLst>
              </a:tr>
              <a:tr h="300950">
                <a:tc>
                  <a:txBody>
                    <a:bodyPr/>
                    <a:lstStyle/>
                    <a:p>
                      <a:pPr marL="0" lvl="0" indent="0" algn="l" rtl="0">
                        <a:spcBef>
                          <a:spcPts val="0"/>
                        </a:spcBef>
                        <a:spcAft>
                          <a:spcPts val="0"/>
                        </a:spcAft>
                        <a:buNone/>
                      </a:pPr>
                      <a:r>
                        <a:rPr lang="es" sz="1000"/>
                        <a:t>String</a:t>
                      </a:r>
                      <a:endParaRPr sz="1000"/>
                    </a:p>
                  </a:txBody>
                  <a:tcPr marL="91425" marR="91425" marT="91425" marB="91425"/>
                </a:tc>
                <a:tc>
                  <a:txBody>
                    <a:bodyPr/>
                    <a:lstStyle/>
                    <a:p>
                      <a:pPr marL="0" lvl="0" indent="0" algn="l" rtl="0">
                        <a:spcBef>
                          <a:spcPts val="0"/>
                        </a:spcBef>
                        <a:spcAft>
                          <a:spcPts val="0"/>
                        </a:spcAft>
                        <a:buNone/>
                      </a:pPr>
                      <a:r>
                        <a:rPr lang="es" sz="1000"/>
                        <a:t>  ------</a:t>
                      </a:r>
                      <a:endParaRPr sz="1000"/>
                    </a:p>
                  </a:txBody>
                  <a:tcPr marL="91425" marR="91425" marT="91425" marB="91425"/>
                </a:tc>
                <a:tc>
                  <a:txBody>
                    <a:bodyPr/>
                    <a:lstStyle/>
                    <a:p>
                      <a:pPr marL="0" lvl="0" indent="0" algn="l" rtl="0">
                        <a:spcBef>
                          <a:spcPts val="0"/>
                        </a:spcBef>
                        <a:spcAft>
                          <a:spcPts val="0"/>
                        </a:spcAft>
                        <a:buNone/>
                      </a:pPr>
                      <a:r>
                        <a:rPr lang="es" sz="1000"/>
                        <a:t>Cadena de caracteres</a:t>
                      </a:r>
                      <a:endParaRPr sz="1000"/>
                    </a:p>
                  </a:txBody>
                  <a:tcPr marL="91425" marR="91425" marT="91425" marB="91425"/>
                </a:tc>
                <a:tc>
                  <a:txBody>
                    <a:bodyPr/>
                    <a:lstStyle/>
                    <a:p>
                      <a:pPr marL="0" lvl="0" indent="0" algn="ctr" rtl="0">
                        <a:spcBef>
                          <a:spcPts val="0"/>
                        </a:spcBef>
                        <a:spcAft>
                          <a:spcPts val="0"/>
                        </a:spcAft>
                        <a:buNone/>
                      </a:pPr>
                      <a:r>
                        <a:rPr lang="es" sz="1000" b="1"/>
                        <a:t>Nothing</a:t>
                      </a:r>
                      <a:endParaRPr sz="1000" b="1"/>
                    </a:p>
                  </a:txBody>
                  <a:tcPr marL="91425" marR="91425" marT="91425" marB="91425"/>
                </a:tc>
                <a:extLst>
                  <a:ext uri="{0D108BD9-81ED-4DB2-BD59-A6C34878D82A}">
                    <a16:rowId xmlns:a16="http://schemas.microsoft.com/office/drawing/2014/main" val="10010"/>
                  </a:ext>
                </a:extLst>
              </a:tr>
              <a:tr h="300950">
                <a:tc>
                  <a:txBody>
                    <a:bodyPr/>
                    <a:lstStyle/>
                    <a:p>
                      <a:pPr marL="0" lvl="0" indent="0" algn="l" rtl="0">
                        <a:spcBef>
                          <a:spcPts val="0"/>
                        </a:spcBef>
                        <a:spcAft>
                          <a:spcPts val="0"/>
                        </a:spcAft>
                        <a:buNone/>
                      </a:pPr>
                      <a:r>
                        <a:rPr lang="es" sz="1000"/>
                        <a:t>Boolean</a:t>
                      </a:r>
                      <a:endParaRPr sz="1000"/>
                    </a:p>
                  </a:txBody>
                  <a:tcPr marL="91425" marR="91425" marT="91425" marB="91425"/>
                </a:tc>
                <a:tc>
                  <a:txBody>
                    <a:bodyPr/>
                    <a:lstStyle/>
                    <a:p>
                      <a:pPr marL="0" lvl="0" indent="0" algn="l" rtl="0">
                        <a:spcBef>
                          <a:spcPts val="0"/>
                        </a:spcBef>
                        <a:spcAft>
                          <a:spcPts val="0"/>
                        </a:spcAft>
                        <a:buNone/>
                      </a:pPr>
                      <a:r>
                        <a:rPr lang="es" sz="1000"/>
                        <a:t>2 Bytes</a:t>
                      </a:r>
                      <a:endParaRPr sz="1000"/>
                    </a:p>
                  </a:txBody>
                  <a:tcPr marL="91425" marR="91425" marT="91425" marB="91425"/>
                </a:tc>
                <a:tc>
                  <a:txBody>
                    <a:bodyPr/>
                    <a:lstStyle/>
                    <a:p>
                      <a:pPr marL="0" lvl="0" indent="0" algn="l" rtl="0">
                        <a:spcBef>
                          <a:spcPts val="0"/>
                        </a:spcBef>
                        <a:spcAft>
                          <a:spcPts val="0"/>
                        </a:spcAft>
                        <a:buNone/>
                      </a:pPr>
                      <a:r>
                        <a:rPr lang="es" sz="1000"/>
                        <a:t>Valor verdadero o falso</a:t>
                      </a:r>
                      <a:endParaRPr sz="1000"/>
                    </a:p>
                  </a:txBody>
                  <a:tcPr marL="91425" marR="91425" marT="91425" marB="91425"/>
                </a:tc>
                <a:tc>
                  <a:txBody>
                    <a:bodyPr/>
                    <a:lstStyle/>
                    <a:p>
                      <a:pPr marL="0" lvl="0" indent="0" algn="ctr" rtl="0">
                        <a:spcBef>
                          <a:spcPts val="0"/>
                        </a:spcBef>
                        <a:spcAft>
                          <a:spcPts val="0"/>
                        </a:spcAft>
                        <a:buNone/>
                      </a:pPr>
                      <a:r>
                        <a:rPr lang="es" sz="1000" b="1"/>
                        <a:t>False</a:t>
                      </a:r>
                      <a:endParaRPr sz="1000" b="1"/>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Declaración e inicialización de variables.</a:t>
            </a:r>
            <a:endParaRPr/>
          </a:p>
        </p:txBody>
      </p:sp>
      <p:sp>
        <p:nvSpPr>
          <p:cNvPr id="59" name="Google Shape;59;p12"/>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SzPts val="1200"/>
              <a:buChar char="●"/>
            </a:pPr>
            <a:r>
              <a:rPr lang="es" sz="1200"/>
              <a:t>Las variables deben de ser declaradas al principio del programa, justo después del Main, evitando que aparezcan dispersas por el código.</a:t>
            </a: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304800" algn="l" rtl="0">
              <a:spcBef>
                <a:spcPts val="1000"/>
              </a:spcBef>
              <a:spcAft>
                <a:spcPts val="0"/>
              </a:spcAft>
              <a:buSzPts val="1200"/>
              <a:buChar char="●"/>
            </a:pPr>
            <a:r>
              <a:rPr lang="es" sz="1200"/>
              <a:t>Cuando queramos declarar varias variables del mismo tipo podemos hacerlo separando sus nombres por comas.</a:t>
            </a: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304800" algn="l" rtl="0">
              <a:spcBef>
                <a:spcPts val="1000"/>
              </a:spcBef>
              <a:spcAft>
                <a:spcPts val="0"/>
              </a:spcAft>
              <a:buSzPts val="1200"/>
              <a:buChar char="●"/>
            </a:pPr>
            <a:r>
              <a:rPr lang="es" sz="1200"/>
              <a:t>Cuando declaramos una variable, esta almacena un valor por defecto. </a:t>
            </a:r>
            <a:endParaRPr sz="1200"/>
          </a:p>
          <a:p>
            <a:pPr marL="457200" lvl="0" indent="-304800" algn="l" rtl="0">
              <a:spcBef>
                <a:spcPts val="1000"/>
              </a:spcBef>
              <a:spcAft>
                <a:spcPts val="0"/>
              </a:spcAft>
              <a:buSzPts val="1200"/>
              <a:buChar char="●"/>
            </a:pPr>
            <a:r>
              <a:rPr lang="es" sz="1200"/>
              <a:t>Si no le damos otro valor en el programa, nos avisa de que no estamos utilizando esa variable, subrayándola en verde. Esto es simplemente una advertencia, no un error.</a:t>
            </a:r>
            <a:endParaRPr sz="1200"/>
          </a:p>
          <a:p>
            <a:pPr marL="457200" lvl="0" indent="-304800" algn="l" rtl="0">
              <a:spcBef>
                <a:spcPts val="1000"/>
              </a:spcBef>
              <a:spcAft>
                <a:spcPts val="1000"/>
              </a:spcAft>
              <a:buSzPts val="1200"/>
              <a:buChar char="●"/>
            </a:pPr>
            <a:r>
              <a:rPr lang="es" sz="1200"/>
              <a:t>En caso de que queramos asignarle otro valor utilizaremos el operador </a:t>
            </a:r>
            <a:r>
              <a:rPr lang="es" sz="1200" b="1"/>
              <a:t>=</a:t>
            </a:r>
            <a:endParaRPr sz="1200" b="1"/>
          </a:p>
        </p:txBody>
      </p:sp>
      <p:pic>
        <p:nvPicPr>
          <p:cNvPr id="60" name="Google Shape;60;p12"/>
          <p:cNvPicPr preferRelativeResize="0"/>
          <p:nvPr/>
        </p:nvPicPr>
        <p:blipFill>
          <a:blip r:embed="rId3">
            <a:alphaModFix/>
          </a:blip>
          <a:stretch>
            <a:fillRect/>
          </a:stretch>
        </p:blipFill>
        <p:spPr>
          <a:xfrm>
            <a:off x="2124475" y="2469425"/>
            <a:ext cx="1938150" cy="387525"/>
          </a:xfrm>
          <a:prstGeom prst="rect">
            <a:avLst/>
          </a:prstGeom>
          <a:noFill/>
          <a:ln>
            <a:noFill/>
          </a:ln>
        </p:spPr>
      </p:pic>
      <p:sp>
        <p:nvSpPr>
          <p:cNvPr id="61" name="Google Shape;61;p12"/>
          <p:cNvSpPr txBox="1"/>
          <p:nvPr/>
        </p:nvSpPr>
        <p:spPr>
          <a:xfrm>
            <a:off x="3047150" y="4075050"/>
            <a:ext cx="4074900" cy="75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000">
                <a:solidFill>
                  <a:srgbClr val="008000"/>
                </a:solidFill>
                <a:latin typeface="Consolas"/>
                <a:ea typeface="Consolas"/>
                <a:cs typeface="Consolas"/>
                <a:sym typeface="Consolas"/>
              </a:rPr>
              <a:t>       </a:t>
            </a:r>
            <a:r>
              <a:rPr lang="es" sz="1100">
                <a:solidFill>
                  <a:srgbClr val="008000"/>
                </a:solidFill>
                <a:latin typeface="Consolas"/>
                <a:ea typeface="Consolas"/>
                <a:cs typeface="Consolas"/>
                <a:sym typeface="Consolas"/>
              </a:rPr>
              <a:t>'Inicializo la variable</a:t>
            </a:r>
            <a:endParaRPr sz="11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100">
                <a:solidFill>
                  <a:schemeClr val="dk1"/>
                </a:solidFill>
                <a:latin typeface="Consolas"/>
                <a:ea typeface="Consolas"/>
                <a:cs typeface="Consolas"/>
                <a:sym typeface="Consolas"/>
              </a:rPr>
              <a:t>    	</a:t>
            </a:r>
            <a:r>
              <a:rPr lang="es" sz="1100">
                <a:solidFill>
                  <a:srgbClr val="0000FF"/>
                </a:solidFill>
                <a:latin typeface="Consolas"/>
                <a:ea typeface="Consolas"/>
                <a:cs typeface="Consolas"/>
                <a:sym typeface="Consolas"/>
              </a:rPr>
              <a:t>Dim</a:t>
            </a:r>
            <a:r>
              <a:rPr lang="es" sz="1100">
                <a:solidFill>
                  <a:schemeClr val="dk1"/>
                </a:solidFill>
                <a:latin typeface="Consolas"/>
                <a:ea typeface="Consolas"/>
                <a:cs typeface="Consolas"/>
                <a:sym typeface="Consolas"/>
              </a:rPr>
              <a:t> dob </a:t>
            </a:r>
            <a:r>
              <a:rPr lang="es" sz="1100">
                <a:solidFill>
                  <a:srgbClr val="0000FF"/>
                </a:solidFill>
                <a:latin typeface="Consolas"/>
                <a:ea typeface="Consolas"/>
                <a:cs typeface="Consolas"/>
                <a:sym typeface="Consolas"/>
              </a:rPr>
              <a:t>As</a:t>
            </a:r>
            <a:r>
              <a:rPr lang="es" sz="1100">
                <a:solidFill>
                  <a:schemeClr val="dk1"/>
                </a:solidFill>
                <a:latin typeface="Consolas"/>
                <a:ea typeface="Consolas"/>
                <a:cs typeface="Consolas"/>
                <a:sym typeface="Consolas"/>
              </a:rPr>
              <a:t> </a:t>
            </a:r>
            <a:r>
              <a:rPr lang="es" sz="1100">
                <a:solidFill>
                  <a:srgbClr val="0000FF"/>
                </a:solidFill>
                <a:latin typeface="Consolas"/>
                <a:ea typeface="Consolas"/>
                <a:cs typeface="Consolas"/>
                <a:sym typeface="Consolas"/>
              </a:rPr>
              <a:t>Double</a:t>
            </a:r>
            <a:r>
              <a:rPr lang="es" sz="1100">
                <a:solidFill>
                  <a:schemeClr val="dk1"/>
                </a:solidFill>
                <a:latin typeface="Consolas"/>
                <a:ea typeface="Consolas"/>
                <a:cs typeface="Consolas"/>
                <a:sym typeface="Consolas"/>
              </a:rPr>
              <a:t> = 19.6</a:t>
            </a:r>
            <a:endParaRPr sz="11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100">
                <a:solidFill>
                  <a:schemeClr val="dk1"/>
                </a:solidFill>
                <a:latin typeface="Consolas"/>
                <a:ea typeface="Consolas"/>
                <a:cs typeface="Consolas"/>
                <a:sym typeface="Consolas"/>
              </a:rPr>
              <a:t>    	</a:t>
            </a:r>
            <a:r>
              <a:rPr lang="es" sz="1100">
                <a:solidFill>
                  <a:srgbClr val="008000"/>
                </a:solidFill>
                <a:latin typeface="Consolas"/>
                <a:ea typeface="Consolas"/>
                <a:cs typeface="Consolas"/>
                <a:sym typeface="Consolas"/>
              </a:rPr>
              <a:t>'Modifico el valor de la variable</a:t>
            </a:r>
            <a:endParaRPr sz="11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100">
                <a:solidFill>
                  <a:schemeClr val="dk1"/>
                </a:solidFill>
                <a:latin typeface="Consolas"/>
                <a:ea typeface="Consolas"/>
                <a:cs typeface="Consolas"/>
                <a:sym typeface="Consolas"/>
              </a:rPr>
              <a:t>    	dob = 56.9</a:t>
            </a:r>
            <a:endParaRPr sz="11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100">
                <a:solidFill>
                  <a:schemeClr val="dk1"/>
                </a:solidFill>
              </a:rPr>
              <a:t> </a:t>
            </a:r>
            <a:endParaRPr sz="1100">
              <a:solidFill>
                <a:schemeClr val="dk1"/>
              </a:solidFill>
            </a:endParaRPr>
          </a:p>
          <a:p>
            <a:pPr marL="0" lvl="0" indent="0" algn="l" rtl="0">
              <a:spcBef>
                <a:spcPts val="0"/>
              </a:spcBef>
              <a:spcAft>
                <a:spcPts val="0"/>
              </a:spcAft>
              <a:buNone/>
            </a:pPr>
            <a:endParaRPr/>
          </a:p>
        </p:txBody>
      </p:sp>
      <p:sp>
        <p:nvSpPr>
          <p:cNvPr id="62" name="Google Shape;62;p12"/>
          <p:cNvSpPr txBox="1"/>
          <p:nvPr/>
        </p:nvSpPr>
        <p:spPr>
          <a:xfrm>
            <a:off x="2621450" y="1403900"/>
            <a:ext cx="3292200" cy="52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000">
                <a:solidFill>
                  <a:srgbClr val="0000FF"/>
                </a:solidFill>
                <a:latin typeface="Consolas"/>
                <a:ea typeface="Consolas"/>
                <a:cs typeface="Consolas"/>
                <a:sym typeface="Consolas"/>
              </a:rPr>
              <a:t>Sub</a:t>
            </a:r>
            <a:r>
              <a:rPr lang="es" sz="1000">
                <a:solidFill>
                  <a:schemeClr val="dk1"/>
                </a:solidFill>
                <a:latin typeface="Consolas"/>
                <a:ea typeface="Consolas"/>
                <a:cs typeface="Consolas"/>
                <a:sym typeface="Consolas"/>
              </a:rPr>
              <a:t> Main()</a:t>
            </a:r>
            <a:endParaRPr sz="1000">
              <a:solidFill>
                <a:srgbClr val="0000FF"/>
              </a:solidFill>
              <a:latin typeface="Consolas"/>
              <a:ea typeface="Consolas"/>
              <a:cs typeface="Consolas"/>
              <a:sym typeface="Consolas"/>
            </a:endParaRPr>
          </a:p>
          <a:p>
            <a:pPr marL="44450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x, y, z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Short</a:t>
            </a:r>
            <a:endParaRPr sz="1000">
              <a:solidFill>
                <a:srgbClr val="0000F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temp, regist, humedad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Single</a:t>
            </a:r>
            <a:endParaRPr sz="1000">
              <a:solidFill>
                <a:srgbClr val="0000FF"/>
              </a:solidFill>
              <a:latin typeface="Consolas"/>
              <a:ea typeface="Consolas"/>
              <a:cs typeface="Consolas"/>
              <a:sym typeface="Consolas"/>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Nombres de variables:</a:t>
            </a:r>
            <a:endParaRPr/>
          </a:p>
        </p:txBody>
      </p:sp>
      <p:sp>
        <p:nvSpPr>
          <p:cNvPr id="68" name="Google Shape;68;p13"/>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s"/>
              <a:t>Los nombres de las variables deben cumplir los siguientes requisitos:</a:t>
            </a:r>
            <a:endParaRPr/>
          </a:p>
          <a:p>
            <a:pPr marL="914400" lvl="1" indent="-304800" algn="l" rtl="0">
              <a:spcBef>
                <a:spcPts val="1000"/>
              </a:spcBef>
              <a:spcAft>
                <a:spcPts val="0"/>
              </a:spcAft>
              <a:buSzPts val="1200"/>
              <a:buChar char="○"/>
            </a:pPr>
            <a:r>
              <a:rPr lang="es"/>
              <a:t>No deben contener espacios. </a:t>
            </a:r>
            <a:r>
              <a:rPr lang="es">
                <a:solidFill>
                  <a:srgbClr val="1155CC"/>
                </a:solidFill>
              </a:rPr>
              <a:t>Ej:  sueldo neto (Mal)    → sueldoNeto (Bien)</a:t>
            </a:r>
            <a:endParaRPr>
              <a:solidFill>
                <a:srgbClr val="1155CC"/>
              </a:solidFill>
            </a:endParaRPr>
          </a:p>
          <a:p>
            <a:pPr marL="914400" lvl="1" indent="-304800" algn="l" rtl="0">
              <a:spcBef>
                <a:spcPts val="1000"/>
              </a:spcBef>
              <a:spcAft>
                <a:spcPts val="0"/>
              </a:spcAft>
              <a:buSzPts val="1200"/>
              <a:buChar char="○"/>
            </a:pPr>
            <a:r>
              <a:rPr lang="es"/>
              <a:t>No pueden comenzar por números , aunque si pueden contener números. </a:t>
            </a:r>
            <a:r>
              <a:rPr lang="es">
                <a:solidFill>
                  <a:srgbClr val="1155CC"/>
                </a:solidFill>
              </a:rPr>
              <a:t>Ej: 1x (Mal) → x1 (Bien)</a:t>
            </a:r>
            <a:endParaRPr>
              <a:solidFill>
                <a:srgbClr val="1155CC"/>
              </a:solidFill>
            </a:endParaRPr>
          </a:p>
          <a:p>
            <a:pPr marL="914400" lvl="1" indent="-304800" algn="l" rtl="0">
              <a:spcBef>
                <a:spcPts val="1000"/>
              </a:spcBef>
              <a:spcAft>
                <a:spcPts val="0"/>
              </a:spcAft>
              <a:buSzPts val="1200"/>
              <a:buChar char="○"/>
            </a:pPr>
            <a:r>
              <a:rPr lang="es"/>
              <a:t>No pueden contener caracteres como *, $, &amp;, . El guión bajo si está aceptado. </a:t>
            </a:r>
            <a:r>
              <a:rPr lang="es">
                <a:solidFill>
                  <a:srgbClr val="1155CC"/>
                </a:solidFill>
              </a:rPr>
              <a:t>Ej: &amp;x (Mal) → _x (Bien)</a:t>
            </a:r>
            <a:endParaRPr>
              <a:solidFill>
                <a:srgbClr val="1155CC"/>
              </a:solidFill>
            </a:endParaRPr>
          </a:p>
          <a:p>
            <a:pPr marL="914400" lvl="1" indent="-304800" algn="l" rtl="0">
              <a:spcBef>
                <a:spcPts val="1000"/>
              </a:spcBef>
              <a:spcAft>
                <a:spcPts val="0"/>
              </a:spcAft>
              <a:buSzPts val="1200"/>
              <a:buChar char="○"/>
            </a:pPr>
            <a:r>
              <a:rPr lang="es"/>
              <a:t>Cuando el nombre de una variable está formado por dos palabras. la segunda comienza en mayúsculas.</a:t>
            </a:r>
            <a:endParaRPr/>
          </a:p>
          <a:p>
            <a:pPr marL="1371600" lvl="2" indent="-298450" algn="l" rtl="0">
              <a:spcBef>
                <a:spcPts val="1000"/>
              </a:spcBef>
              <a:spcAft>
                <a:spcPts val="1000"/>
              </a:spcAft>
              <a:buSzPts val="1100"/>
              <a:buChar char="■"/>
            </a:pPr>
            <a:r>
              <a:rPr lang="es"/>
              <a:t>Ej: presionVapor , sueldoNeto, valorAbsoluto, raizNumero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Ejemplo 2.1: Suma de tres variables</a:t>
            </a:r>
            <a:endParaRPr/>
          </a:p>
        </p:txBody>
      </p:sp>
      <p:sp>
        <p:nvSpPr>
          <p:cNvPr id="74" name="Google Shape;74;p14"/>
          <p:cNvSpPr txBox="1">
            <a:spLocks noGrp="1"/>
          </p:cNvSpPr>
          <p:nvPr>
            <p:ph type="body" idx="1"/>
          </p:nvPr>
        </p:nvSpPr>
        <p:spPr>
          <a:xfrm>
            <a:off x="419975" y="622625"/>
            <a:ext cx="8229600" cy="37257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600"/>
              </a:spcBef>
              <a:spcAft>
                <a:spcPts val="0"/>
              </a:spcAft>
              <a:buSzPts val="1200"/>
              <a:buChar char="●"/>
            </a:pPr>
            <a:r>
              <a:rPr lang="es" sz="1200"/>
              <a:t>Construiremos un programa que almacene 3 números en tres variables de tipo Short y calcule la suma guardándola en una variable de tipo Integer. A continuación el programa informará al usuario del valor de la suma:</a:t>
            </a:r>
            <a:endParaRPr sz="1200"/>
          </a:p>
          <a:p>
            <a:pPr marL="0" lvl="0" indent="0" algn="l" rtl="0">
              <a:lnSpc>
                <a:spcPct val="115000"/>
              </a:lnSpc>
              <a:spcBef>
                <a:spcPts val="600"/>
              </a:spcBef>
              <a:spcAft>
                <a:spcPts val="0"/>
              </a:spcAft>
              <a:buNone/>
            </a:pPr>
            <a:endParaRPr sz="1200"/>
          </a:p>
        </p:txBody>
      </p:sp>
      <p:sp>
        <p:nvSpPr>
          <p:cNvPr id="75" name="Google Shape;75;p14"/>
          <p:cNvSpPr txBox="1"/>
          <p:nvPr/>
        </p:nvSpPr>
        <p:spPr>
          <a:xfrm>
            <a:off x="1008875" y="1262300"/>
            <a:ext cx="7640700" cy="289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000" b="1">
                <a:solidFill>
                  <a:srgbClr val="0000FF"/>
                </a:solidFill>
                <a:latin typeface="Consolas"/>
                <a:ea typeface="Consolas"/>
                <a:cs typeface="Consolas"/>
                <a:sym typeface="Consolas"/>
              </a:rPr>
              <a:t>Option Strict On</a:t>
            </a:r>
            <a:endParaRPr sz="1000" b="1">
              <a:solidFill>
                <a:srgbClr val="0000F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Module</a:t>
            </a:r>
            <a:r>
              <a:rPr lang="es" sz="1000">
                <a:solidFill>
                  <a:schemeClr val="dk1"/>
                </a:solidFill>
                <a:latin typeface="Consolas"/>
                <a:ea typeface="Consolas"/>
                <a:cs typeface="Consolas"/>
                <a:sym typeface="Consolas"/>
              </a:rPr>
              <a:t> </a:t>
            </a:r>
            <a:r>
              <a:rPr lang="es" sz="1000">
                <a:solidFill>
                  <a:srgbClr val="2B91AF"/>
                </a:solidFill>
                <a:latin typeface="Consolas"/>
                <a:ea typeface="Consolas"/>
                <a:cs typeface="Consolas"/>
                <a:sym typeface="Consolas"/>
              </a:rPr>
              <a:t>Module1</a:t>
            </a:r>
            <a:endParaRPr sz="1000">
              <a:solidFill>
                <a:srgbClr val="2B91A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Sub</a:t>
            </a:r>
            <a:r>
              <a:rPr lang="es" sz="1000">
                <a:solidFill>
                  <a:schemeClr val="dk1"/>
                </a:solidFill>
                <a:latin typeface="Consolas"/>
                <a:ea typeface="Consolas"/>
                <a:cs typeface="Consolas"/>
                <a:sym typeface="Consolas"/>
              </a:rPr>
              <a:t> Main()</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'Declaramos las variables que vayamos a utilizar</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'Tres variables de tipo short para los números</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num1, num2, num3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Short</a:t>
            </a:r>
            <a:endParaRPr sz="1000">
              <a:solidFill>
                <a:srgbClr val="0000F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'Inicializamos las variables a los valores que queremos sumar</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num1 = 25</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num2 = 30</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num3 = 35</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'Una variable de tipo Integer para guardar el resultado, la suma</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suma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Integer</a:t>
            </a:r>
            <a:endParaRPr sz="1000">
              <a:solidFill>
                <a:srgbClr val="0000F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'Indicamos la suma de los 3 números</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suma = num1 + num2 + num3</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8000"/>
                </a:solidFill>
                <a:latin typeface="Consolas"/>
                <a:ea typeface="Consolas"/>
                <a:cs typeface="Consolas"/>
                <a:sym typeface="Consolas"/>
              </a:rPr>
              <a:t>'Mostramos por pantalla la suma</a:t>
            </a:r>
            <a:endParaRPr sz="1000">
              <a:solidFill>
                <a:srgbClr val="008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.WriteLine(</a:t>
            </a:r>
            <a:r>
              <a:rPr lang="es" sz="1000">
                <a:solidFill>
                  <a:srgbClr val="A31515"/>
                </a:solidFill>
                <a:latin typeface="Consolas"/>
                <a:ea typeface="Consolas"/>
                <a:cs typeface="Consolas"/>
                <a:sym typeface="Consolas"/>
              </a:rPr>
              <a:t>"La suma es : "</a:t>
            </a:r>
            <a:r>
              <a:rPr lang="es" sz="1000">
                <a:solidFill>
                  <a:schemeClr val="dk1"/>
                </a:solidFill>
                <a:latin typeface="Consolas"/>
                <a:ea typeface="Consolas"/>
                <a:cs typeface="Consolas"/>
                <a:sym typeface="Consolas"/>
              </a:rPr>
              <a:t> &amp; suma)</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2B91AF"/>
                </a:solidFill>
                <a:latin typeface="Consolas"/>
                <a:ea typeface="Consolas"/>
                <a:cs typeface="Consolas"/>
                <a:sym typeface="Consolas"/>
              </a:rPr>
              <a:t>Console</a:t>
            </a:r>
            <a:r>
              <a:rPr lang="es" sz="1000">
                <a:solidFill>
                  <a:schemeClr val="dk1"/>
                </a:solidFill>
                <a:latin typeface="Consolas"/>
                <a:ea typeface="Consolas"/>
                <a:cs typeface="Consolas"/>
                <a:sym typeface="Consolas"/>
              </a:rPr>
              <a:t>.ReadLine()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End</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Sub</a:t>
            </a:r>
            <a:endParaRPr sz="1000">
              <a:solidFill>
                <a:srgbClr val="0000FF"/>
              </a:solidFill>
              <a:latin typeface="Consolas"/>
              <a:ea typeface="Consolas"/>
              <a:cs typeface="Consolas"/>
              <a:sym typeface="Consolas"/>
            </a:endParaRPr>
          </a:p>
          <a:p>
            <a:pPr marL="0" lvl="0" indent="0" algn="l" rtl="0">
              <a:spcBef>
                <a:spcPts val="0"/>
              </a:spcBef>
              <a:spcAft>
                <a:spcPts val="0"/>
              </a:spcAft>
              <a:buNone/>
            </a:pPr>
            <a:endParaRPr/>
          </a:p>
        </p:txBody>
      </p:sp>
      <p:sp>
        <p:nvSpPr>
          <p:cNvPr id="76" name="Google Shape;76;p14"/>
          <p:cNvSpPr txBox="1"/>
          <p:nvPr/>
        </p:nvSpPr>
        <p:spPr>
          <a:xfrm>
            <a:off x="5081375" y="3925950"/>
            <a:ext cx="2721000" cy="6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100" i="1"/>
              <a:t>Para mezclar texto con variables debemos de utilizar el operador </a:t>
            </a:r>
            <a:r>
              <a:rPr lang="es" sz="1100" b="1" i="1"/>
              <a:t>&amp;</a:t>
            </a:r>
            <a:endParaRPr sz="1100" b="1" i="1"/>
          </a:p>
        </p:txBody>
      </p:sp>
      <p:cxnSp>
        <p:nvCxnSpPr>
          <p:cNvPr id="77" name="Google Shape;77;p14"/>
          <p:cNvCxnSpPr>
            <a:stCxn id="76" idx="1"/>
          </p:cNvCxnSpPr>
          <p:nvPr/>
        </p:nvCxnSpPr>
        <p:spPr>
          <a:xfrm flipH="1">
            <a:off x="4006775" y="4225950"/>
            <a:ext cx="1074600" cy="163500"/>
          </a:xfrm>
          <a:prstGeom prst="straightConnector1">
            <a:avLst/>
          </a:prstGeom>
          <a:noFill/>
          <a:ln w="19050" cap="flat" cmpd="sng">
            <a:solidFill>
              <a:schemeClr val="dk2"/>
            </a:solidFill>
            <a:prstDash val="solid"/>
            <a:round/>
            <a:headEnd type="none" w="med" len="med"/>
            <a:tailEnd type="triangle" w="med" len="med"/>
          </a:ln>
        </p:spPr>
      </p:cxnSp>
      <p:sp>
        <p:nvSpPr>
          <p:cNvPr id="78" name="Google Shape;78;p14"/>
          <p:cNvSpPr txBox="1"/>
          <p:nvPr/>
        </p:nvSpPr>
        <p:spPr>
          <a:xfrm>
            <a:off x="2546900" y="1453625"/>
            <a:ext cx="2472300" cy="2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100"/>
              <a:t>Hay que ponerlo siempre</a:t>
            </a:r>
            <a:endParaRPr sz="1100"/>
          </a:p>
        </p:txBody>
      </p:sp>
      <p:cxnSp>
        <p:nvCxnSpPr>
          <p:cNvPr id="79" name="Google Shape;79;p14"/>
          <p:cNvCxnSpPr>
            <a:stCxn id="78" idx="1"/>
          </p:cNvCxnSpPr>
          <p:nvPr/>
        </p:nvCxnSpPr>
        <p:spPr>
          <a:xfrm rot="10800000">
            <a:off x="2279900" y="1472675"/>
            <a:ext cx="267000" cy="927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Constantes.</a:t>
            </a:r>
            <a:endParaRPr/>
          </a:p>
        </p:txBody>
      </p:sp>
      <p:sp>
        <p:nvSpPr>
          <p:cNvPr id="85" name="Google Shape;85;p15"/>
          <p:cNvSpPr txBox="1">
            <a:spLocks noGrp="1"/>
          </p:cNvSpPr>
          <p:nvPr>
            <p:ph type="body" idx="1"/>
          </p:nvPr>
        </p:nvSpPr>
        <p:spPr>
          <a:xfrm>
            <a:off x="413975" y="800325"/>
            <a:ext cx="8229600" cy="37257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SzPts val="1400"/>
              <a:buChar char="●"/>
            </a:pPr>
            <a:r>
              <a:rPr lang="es"/>
              <a:t>Cuando queremos guardar un valor que sabemos que nunca va a ser modificado, podremos guardarlo en una constante.</a:t>
            </a:r>
            <a:endParaRPr/>
          </a:p>
          <a:p>
            <a:pPr marL="457200" lvl="0" indent="-317500" algn="l" rtl="0">
              <a:lnSpc>
                <a:spcPct val="115000"/>
              </a:lnSpc>
              <a:spcBef>
                <a:spcPts val="1000"/>
              </a:spcBef>
              <a:spcAft>
                <a:spcPts val="0"/>
              </a:spcAft>
              <a:buSzPts val="1400"/>
              <a:buChar char="●"/>
            </a:pPr>
            <a:r>
              <a:rPr lang="es"/>
              <a:t>La sintaxis es similar a la vista para las variables:</a:t>
            </a:r>
            <a:endParaRPr/>
          </a:p>
          <a:p>
            <a:pPr marL="0" lvl="0" indent="0" algn="l" rtl="0">
              <a:lnSpc>
                <a:spcPct val="115000"/>
              </a:lnSpc>
              <a:spcBef>
                <a:spcPts val="1000"/>
              </a:spcBef>
              <a:spcAft>
                <a:spcPts val="0"/>
              </a:spcAft>
              <a:buNone/>
            </a:pPr>
            <a:endParaRPr/>
          </a:p>
          <a:p>
            <a:pPr marL="457200" lvl="0" indent="-317500" algn="l" rtl="0">
              <a:lnSpc>
                <a:spcPct val="115000"/>
              </a:lnSpc>
              <a:spcBef>
                <a:spcPts val="1000"/>
              </a:spcBef>
              <a:spcAft>
                <a:spcPts val="0"/>
              </a:spcAft>
              <a:buSzPts val="1400"/>
              <a:buChar char="●"/>
            </a:pPr>
            <a:r>
              <a:rPr lang="es"/>
              <a:t>Una constante ya nunca podrá ser modificada ya que dará error de compilación:</a:t>
            </a:r>
            <a:endParaRPr/>
          </a:p>
          <a:p>
            <a:pPr marL="0" lvl="0" indent="0" algn="l" rtl="0">
              <a:lnSpc>
                <a:spcPct val="115000"/>
              </a:lnSpc>
              <a:spcBef>
                <a:spcPts val="1000"/>
              </a:spcBef>
              <a:spcAft>
                <a:spcPts val="0"/>
              </a:spcAft>
              <a:buNone/>
            </a:pPr>
            <a:endParaRPr/>
          </a:p>
          <a:p>
            <a:pPr marL="0" lvl="0" indent="0" algn="l" rtl="0">
              <a:lnSpc>
                <a:spcPct val="115000"/>
              </a:lnSpc>
              <a:spcBef>
                <a:spcPts val="1000"/>
              </a:spcBef>
              <a:spcAft>
                <a:spcPts val="1000"/>
              </a:spcAft>
              <a:buNone/>
            </a:pPr>
            <a:r>
              <a:rPr lang="es"/>
              <a:t>	</a:t>
            </a:r>
            <a:endParaRPr/>
          </a:p>
        </p:txBody>
      </p:sp>
      <p:sp>
        <p:nvSpPr>
          <p:cNvPr id="86" name="Google Shape;86;p15"/>
          <p:cNvSpPr txBox="1"/>
          <p:nvPr/>
        </p:nvSpPr>
        <p:spPr>
          <a:xfrm>
            <a:off x="1155425" y="1739350"/>
            <a:ext cx="3540900" cy="31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200">
                <a:solidFill>
                  <a:srgbClr val="0000FF"/>
                </a:solidFill>
                <a:latin typeface="Consolas"/>
                <a:ea typeface="Consolas"/>
                <a:cs typeface="Consolas"/>
                <a:sym typeface="Consolas"/>
              </a:rPr>
              <a:t>Const</a:t>
            </a:r>
            <a:r>
              <a:rPr lang="es" sz="1200">
                <a:solidFill>
                  <a:schemeClr val="dk1"/>
                </a:solidFill>
                <a:latin typeface="Consolas"/>
                <a:ea typeface="Consolas"/>
                <a:cs typeface="Consolas"/>
                <a:sym typeface="Consolas"/>
              </a:rPr>
              <a:t> PI </a:t>
            </a:r>
            <a:r>
              <a:rPr lang="es" sz="1200">
                <a:solidFill>
                  <a:srgbClr val="0000FF"/>
                </a:solidFill>
                <a:latin typeface="Consolas"/>
                <a:ea typeface="Consolas"/>
                <a:cs typeface="Consolas"/>
                <a:sym typeface="Consolas"/>
              </a:rPr>
              <a:t>As</a:t>
            </a:r>
            <a:r>
              <a:rPr lang="es" sz="1200">
                <a:solidFill>
                  <a:schemeClr val="dk1"/>
                </a:solidFill>
                <a:latin typeface="Consolas"/>
                <a:ea typeface="Consolas"/>
                <a:cs typeface="Consolas"/>
                <a:sym typeface="Consolas"/>
              </a:rPr>
              <a:t> </a:t>
            </a:r>
            <a:r>
              <a:rPr lang="es" sz="1200">
                <a:solidFill>
                  <a:srgbClr val="0000FF"/>
                </a:solidFill>
                <a:latin typeface="Consolas"/>
                <a:ea typeface="Consolas"/>
                <a:cs typeface="Consolas"/>
                <a:sym typeface="Consolas"/>
              </a:rPr>
              <a:t>Double</a:t>
            </a:r>
            <a:r>
              <a:rPr lang="es" sz="1200">
                <a:solidFill>
                  <a:schemeClr val="dk1"/>
                </a:solidFill>
                <a:latin typeface="Consolas"/>
                <a:ea typeface="Consolas"/>
                <a:cs typeface="Consolas"/>
                <a:sym typeface="Consolas"/>
              </a:rPr>
              <a:t> = 3.14151623</a:t>
            </a:r>
            <a:endParaRPr sz="1200">
              <a:solidFill>
                <a:schemeClr val="dk1"/>
              </a:solidFill>
              <a:latin typeface="Consolas"/>
              <a:ea typeface="Consolas"/>
              <a:cs typeface="Consolas"/>
              <a:sym typeface="Consolas"/>
            </a:endParaRPr>
          </a:p>
          <a:p>
            <a:pPr marL="0" lvl="0" indent="0" algn="l" rtl="0">
              <a:spcBef>
                <a:spcPts val="0"/>
              </a:spcBef>
              <a:spcAft>
                <a:spcPts val="0"/>
              </a:spcAft>
              <a:buNone/>
            </a:pPr>
            <a:endParaRPr sz="1200"/>
          </a:p>
        </p:txBody>
      </p:sp>
      <p:pic>
        <p:nvPicPr>
          <p:cNvPr id="87" name="Google Shape;87;p15"/>
          <p:cNvPicPr preferRelativeResize="0"/>
          <p:nvPr/>
        </p:nvPicPr>
        <p:blipFill>
          <a:blip r:embed="rId3">
            <a:alphaModFix/>
          </a:blip>
          <a:stretch>
            <a:fillRect/>
          </a:stretch>
        </p:blipFill>
        <p:spPr>
          <a:xfrm>
            <a:off x="1217550" y="2649600"/>
            <a:ext cx="2820225" cy="62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57200" y="205977"/>
            <a:ext cx="8229600" cy="4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Conversiones de tipos.</a:t>
            </a:r>
            <a:endParaRPr/>
          </a:p>
        </p:txBody>
      </p:sp>
      <p:sp>
        <p:nvSpPr>
          <p:cNvPr id="93" name="Google Shape;93;p16"/>
          <p:cNvSpPr txBox="1">
            <a:spLocks noGrp="1"/>
          </p:cNvSpPr>
          <p:nvPr>
            <p:ph type="body" idx="1"/>
          </p:nvPr>
        </p:nvSpPr>
        <p:spPr>
          <a:xfrm>
            <a:off x="391475" y="592675"/>
            <a:ext cx="8229600" cy="37929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SzPts val="1200"/>
              <a:buChar char="●"/>
            </a:pPr>
            <a:r>
              <a:rPr lang="es" sz="1200"/>
              <a:t>Cada variable ocupa un espacio en memoria en función del tipo de dato que queramos guardar en ella.</a:t>
            </a:r>
            <a:endParaRPr sz="1200"/>
          </a:p>
          <a:p>
            <a:pPr marL="457200" lvl="0" indent="-304800" algn="l" rtl="0">
              <a:spcBef>
                <a:spcPts val="1000"/>
              </a:spcBef>
              <a:spcAft>
                <a:spcPts val="0"/>
              </a:spcAft>
              <a:buSzPts val="1200"/>
              <a:buChar char="●"/>
            </a:pPr>
            <a:r>
              <a:rPr lang="es" sz="1200"/>
              <a:t>Esto les proporciona mayor o menor precisión según sea el caso.</a:t>
            </a:r>
            <a:endParaRPr sz="1200"/>
          </a:p>
          <a:p>
            <a:pPr marL="457200" lvl="0" indent="-304800" algn="l" rtl="0">
              <a:spcBef>
                <a:spcPts val="1000"/>
              </a:spcBef>
              <a:spcAft>
                <a:spcPts val="0"/>
              </a:spcAft>
              <a:buSzPts val="1200"/>
              <a:buChar char="●"/>
            </a:pPr>
            <a:r>
              <a:rPr lang="es" sz="1200"/>
              <a:t>Podemos ordenar las variables de menor a mayor precisión de la siguiente manera:</a:t>
            </a: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304800" algn="l" rtl="0">
              <a:spcBef>
                <a:spcPts val="1000"/>
              </a:spcBef>
              <a:spcAft>
                <a:spcPts val="0"/>
              </a:spcAft>
              <a:buSzPts val="1200"/>
              <a:buChar char="●"/>
            </a:pPr>
            <a:r>
              <a:rPr lang="es" sz="1200"/>
              <a:t>Las variables de menor precisión </a:t>
            </a:r>
            <a:r>
              <a:rPr lang="es" sz="1200" b="1" i="1"/>
              <a:t>siempre podrán ser guardadas </a:t>
            </a:r>
            <a:r>
              <a:rPr lang="es" sz="1200"/>
              <a:t>en las variables de mayor precisión(salvo la excepción de Decimal)</a:t>
            </a: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304800" algn="l" rtl="0">
              <a:spcBef>
                <a:spcPts val="1000"/>
              </a:spcBef>
              <a:spcAft>
                <a:spcPts val="1000"/>
              </a:spcAft>
              <a:buSzPts val="1200"/>
              <a:buChar char="●"/>
            </a:pPr>
            <a:r>
              <a:rPr lang="es" sz="1200"/>
              <a:t>Este tipo de conversiones se conocen como conversiones implícitas porque es el lenguaje el que se encarga de hacerlas automáticamente,</a:t>
            </a:r>
            <a:endParaRPr sz="1200"/>
          </a:p>
        </p:txBody>
      </p:sp>
      <p:pic>
        <p:nvPicPr>
          <p:cNvPr id="94" name="Google Shape;94;p16"/>
          <p:cNvPicPr preferRelativeResize="0"/>
          <p:nvPr/>
        </p:nvPicPr>
        <p:blipFill>
          <a:blip r:embed="rId3">
            <a:alphaModFix/>
          </a:blip>
          <a:stretch>
            <a:fillRect/>
          </a:stretch>
        </p:blipFill>
        <p:spPr>
          <a:xfrm>
            <a:off x="1744325" y="1714575"/>
            <a:ext cx="5767900" cy="1057175"/>
          </a:xfrm>
          <a:prstGeom prst="rect">
            <a:avLst/>
          </a:prstGeom>
          <a:noFill/>
          <a:ln>
            <a:noFill/>
          </a:ln>
        </p:spPr>
      </p:pic>
      <p:sp>
        <p:nvSpPr>
          <p:cNvPr id="95" name="Google Shape;95;p16"/>
          <p:cNvSpPr txBox="1"/>
          <p:nvPr/>
        </p:nvSpPr>
        <p:spPr>
          <a:xfrm>
            <a:off x="1120025" y="3337050"/>
            <a:ext cx="2385300" cy="81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numByte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Byte</a:t>
            </a:r>
            <a:r>
              <a:rPr lang="es" sz="1000">
                <a:solidFill>
                  <a:schemeClr val="dk1"/>
                </a:solidFill>
                <a:latin typeface="Consolas"/>
                <a:ea typeface="Consolas"/>
                <a:cs typeface="Consolas"/>
                <a:sym typeface="Consolas"/>
              </a:rPr>
              <a:t> = 220</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numShort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Short</a:t>
            </a:r>
            <a:r>
              <a:rPr lang="es" sz="1000">
                <a:solidFill>
                  <a:schemeClr val="dk1"/>
                </a:solidFill>
                <a:latin typeface="Consolas"/>
                <a:ea typeface="Consolas"/>
                <a:cs typeface="Consolas"/>
                <a:sym typeface="Consolas"/>
              </a:rPr>
              <a:t> = numByte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numInt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Integer</a:t>
            </a:r>
            <a:r>
              <a:rPr lang="es" sz="1000">
                <a:solidFill>
                  <a:schemeClr val="dk1"/>
                </a:solidFill>
                <a:latin typeface="Consolas"/>
                <a:ea typeface="Consolas"/>
                <a:cs typeface="Consolas"/>
                <a:sym typeface="Consolas"/>
              </a:rPr>
              <a:t> = numShort</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numLong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Long</a:t>
            </a:r>
            <a:r>
              <a:rPr lang="es" sz="1000">
                <a:solidFill>
                  <a:schemeClr val="dk1"/>
                </a:solidFill>
                <a:latin typeface="Consolas"/>
                <a:ea typeface="Consolas"/>
                <a:cs typeface="Consolas"/>
                <a:sym typeface="Consolas"/>
              </a:rPr>
              <a:t> = numInt</a:t>
            </a:r>
            <a:endParaRPr sz="1000">
              <a:solidFill>
                <a:schemeClr val="dk1"/>
              </a:solidFill>
              <a:latin typeface="Consolas"/>
              <a:ea typeface="Consolas"/>
              <a:cs typeface="Consolas"/>
              <a:sym typeface="Consolas"/>
            </a:endParaRPr>
          </a:p>
          <a:p>
            <a:pPr marL="0" lvl="0" indent="0" algn="l" rtl="0">
              <a:spcBef>
                <a:spcPts val="0"/>
              </a:spcBef>
              <a:spcAft>
                <a:spcPts val="0"/>
              </a:spcAft>
              <a:buNone/>
            </a:pPr>
            <a:endParaRPr/>
          </a:p>
        </p:txBody>
      </p:sp>
      <p:sp>
        <p:nvSpPr>
          <p:cNvPr id="96" name="Google Shape;96;p16"/>
          <p:cNvSpPr txBox="1"/>
          <p:nvPr/>
        </p:nvSpPr>
        <p:spPr>
          <a:xfrm>
            <a:off x="3737125" y="3419375"/>
            <a:ext cx="3615300" cy="81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000">
                <a:solidFill>
                  <a:srgbClr val="0000FF"/>
                </a:solidFill>
                <a:latin typeface="Consolas"/>
                <a:ea typeface="Consolas"/>
                <a:cs typeface="Consolas"/>
                <a:sym typeface="Consolas"/>
              </a:rPr>
              <a:t> Dim</a:t>
            </a:r>
            <a:r>
              <a:rPr lang="es" sz="1000">
                <a:solidFill>
                  <a:schemeClr val="dk1"/>
                </a:solidFill>
                <a:latin typeface="Consolas"/>
                <a:ea typeface="Consolas"/>
                <a:cs typeface="Consolas"/>
                <a:sym typeface="Consolas"/>
              </a:rPr>
              <a:t> numSingle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Single</a:t>
            </a:r>
            <a:r>
              <a:rPr lang="es" sz="1000">
                <a:solidFill>
                  <a:schemeClr val="dk1"/>
                </a:solidFill>
                <a:latin typeface="Consolas"/>
                <a:ea typeface="Consolas"/>
                <a:cs typeface="Consolas"/>
                <a:sym typeface="Consolas"/>
              </a:rPr>
              <a:t> = 10.5</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numDouble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Double</a:t>
            </a:r>
            <a:r>
              <a:rPr lang="es" sz="1000">
                <a:solidFill>
                  <a:schemeClr val="dk1"/>
                </a:solidFill>
                <a:latin typeface="Consolas"/>
                <a:ea typeface="Consolas"/>
                <a:cs typeface="Consolas"/>
                <a:sym typeface="Consolas"/>
              </a:rPr>
              <a:t> = numSingle</a:t>
            </a:r>
            <a:endParaRPr sz="10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Dim</a:t>
            </a:r>
            <a:r>
              <a:rPr lang="es" sz="1000">
                <a:solidFill>
                  <a:schemeClr val="dk1"/>
                </a:solidFill>
                <a:latin typeface="Consolas"/>
                <a:ea typeface="Consolas"/>
                <a:cs typeface="Consolas"/>
                <a:sym typeface="Consolas"/>
              </a:rPr>
              <a:t> numDecimal </a:t>
            </a:r>
            <a:r>
              <a:rPr lang="es" sz="1000">
                <a:solidFill>
                  <a:srgbClr val="0000FF"/>
                </a:solidFill>
                <a:latin typeface="Consolas"/>
                <a:ea typeface="Consolas"/>
                <a:cs typeface="Consolas"/>
                <a:sym typeface="Consolas"/>
              </a:rPr>
              <a:t>As</a:t>
            </a:r>
            <a:r>
              <a:rPr lang="es" sz="1000">
                <a:solidFill>
                  <a:schemeClr val="dk1"/>
                </a:solidFill>
                <a:latin typeface="Consolas"/>
                <a:ea typeface="Consolas"/>
                <a:cs typeface="Consolas"/>
                <a:sym typeface="Consolas"/>
              </a:rPr>
              <a:t> </a:t>
            </a:r>
            <a:r>
              <a:rPr lang="es" sz="1000">
                <a:solidFill>
                  <a:srgbClr val="0000FF"/>
                </a:solidFill>
                <a:latin typeface="Consolas"/>
                <a:ea typeface="Consolas"/>
                <a:cs typeface="Consolas"/>
                <a:sym typeface="Consolas"/>
              </a:rPr>
              <a:t>Decimal</a:t>
            </a:r>
            <a:r>
              <a:rPr lang="es" sz="1000">
                <a:solidFill>
                  <a:schemeClr val="dk1"/>
                </a:solidFill>
                <a:latin typeface="Consolas"/>
                <a:ea typeface="Consolas"/>
                <a:cs typeface="Consolas"/>
                <a:sym typeface="Consolas"/>
              </a:rPr>
              <a:t> = numDouble  ← Da error</a:t>
            </a:r>
            <a:endParaRPr sz="1000">
              <a:solidFill>
                <a:schemeClr val="dk1"/>
              </a:solidFill>
              <a:latin typeface="Consolas"/>
              <a:ea typeface="Consolas"/>
              <a:cs typeface="Consolas"/>
              <a:sym typeface="Consolas"/>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2193</Words>
  <Application>Microsoft Office PowerPoint</Application>
  <PresentationFormat>Presentación en pantalla (16:9)</PresentationFormat>
  <Paragraphs>288</Paragraphs>
  <Slides>20</Slides>
  <Notes>20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Consolas</vt:lpstr>
      <vt:lpstr>Simple Light</vt:lpstr>
      <vt:lpstr>Tema 2: “Variables”</vt:lpstr>
      <vt:lpstr>Concepto de variables.</vt:lpstr>
      <vt:lpstr>Concepto de variables</vt:lpstr>
      <vt:lpstr>Tipos de datos en VB.net</vt:lpstr>
      <vt:lpstr>Declaración e inicialización de variables.</vt:lpstr>
      <vt:lpstr>Nombres de variables:</vt:lpstr>
      <vt:lpstr>Ejemplo 2.1: Suma de tres variables</vt:lpstr>
      <vt:lpstr>Constantes.</vt:lpstr>
      <vt:lpstr>Conversiones de tipos.</vt:lpstr>
      <vt:lpstr>Conversiones de tipos.</vt:lpstr>
      <vt:lpstr>Funciones Convert</vt:lpstr>
      <vt:lpstr>Conversiones de tipos:Posibles problemas.</vt:lpstr>
      <vt:lpstr>Conversiones de tipos</vt:lpstr>
      <vt:lpstr>Conversiones de tipos: Option Strict On</vt:lpstr>
      <vt:lpstr>Lecturas de datos por teclado.</vt:lpstr>
      <vt:lpstr>Ejemplo 2.2: Lectura datos teclado</vt:lpstr>
      <vt:lpstr>Funciones librería Math</vt:lpstr>
      <vt:lpstr>Diagramas de flujos de datos: DFD’s</vt:lpstr>
      <vt:lpstr>Ejemplo DFD:</vt:lpstr>
      <vt:lpstr>Ejercicio para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2: “Variables”</dc:title>
  <cp:lastModifiedBy>Martin Garcia</cp:lastModifiedBy>
  <cp:revision>1</cp:revision>
  <dcterms:modified xsi:type="dcterms:W3CDTF">2022-09-14T10:15:39Z</dcterms:modified>
</cp:coreProperties>
</file>