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0E6"/>
    <a:srgbClr val="199DBC"/>
    <a:srgbClr val="F584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–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–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–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7"/>
    <p:restoredTop sz="94694"/>
  </p:normalViewPr>
  <p:slideViewPr>
    <p:cSldViewPr snapToGrid="0">
      <p:cViewPr>
        <p:scale>
          <a:sx n="83" d="100"/>
          <a:sy n="83" d="100"/>
        </p:scale>
        <p:origin x="680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16F3-5A63-81DE-8CB6-64F0A744B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3A702-DE40-EE63-1D52-1EA6FB653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80A7D-6B9B-7F46-7338-606E6CC2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589F-2808-F947-87E3-F3A215F17535}" type="datetimeFigureOut">
              <a:rPr lang="en-SE" smtClean="0"/>
              <a:t>2025-08-27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913D-598B-0D64-2083-D7969E17E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44528-4CF9-ED85-497F-B69A7549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F9C1-1E21-6A41-BEAA-C61935077C9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458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48D6-D342-817F-4A6E-C7FF7AF1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50AFA-528F-ECB5-3440-77D58B9B3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E812B-3B27-0CC3-E769-D6746B27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589F-2808-F947-87E3-F3A215F17535}" type="datetimeFigureOut">
              <a:rPr lang="en-SE" smtClean="0"/>
              <a:t>2025-08-27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0DF23-4EE6-AD17-31F5-AA4BCC20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BF4D-04E6-27EC-3A31-39B278A7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F9C1-1E21-6A41-BEAA-C61935077C9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1248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01BD1-8D4B-9FB8-A295-736F7FA71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26220-3110-F489-D425-44E9FB4F8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9183D-26DB-9182-74B0-448301131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589F-2808-F947-87E3-F3A215F17535}" type="datetimeFigureOut">
              <a:rPr lang="en-SE" smtClean="0"/>
              <a:t>2025-08-27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44A75-56FA-BBAC-C517-E5206AD7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10D50-9486-FE41-5804-F694BDFB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F9C1-1E21-6A41-BEAA-C61935077C9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1979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4991-5571-8B44-D097-AD9E054C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05EE3-14E5-FD08-89B8-5F65C0E75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703A4-9793-CB2A-C102-91D63677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589F-2808-F947-87E3-F3A215F17535}" type="datetimeFigureOut">
              <a:rPr lang="en-SE" smtClean="0"/>
              <a:t>2025-08-27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05BE7-5DB7-A8A8-B732-0184B6EC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CCF67-3EDE-2DA3-1045-43326E5D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F9C1-1E21-6A41-BEAA-C61935077C9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865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A558F-E99D-A85C-CDC2-6080EF025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FCA6F-D4EC-6A2F-884C-D7F6BD86B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02511-1895-5DE9-95EB-6B323D2D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589F-2808-F947-87E3-F3A215F17535}" type="datetimeFigureOut">
              <a:rPr lang="en-SE" smtClean="0"/>
              <a:t>2025-08-27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57AE0-E686-7A47-4828-A1E3D57E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7767E-7785-8AA3-1FDE-D4300963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F9C1-1E21-6A41-BEAA-C61935077C9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8851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DB39-A6FF-B387-3F8A-E5F4C523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B7B8C-A6EE-3DE1-CD75-080108035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36B73-35F8-BEC4-FBAE-70D8ED656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51D03-A50B-CA40-8E97-814A0E79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589F-2808-F947-87E3-F3A215F17535}" type="datetimeFigureOut">
              <a:rPr lang="en-SE" smtClean="0"/>
              <a:t>2025-08-27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B4A58-EB1C-4AE9-7091-467291B2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1654C-2E15-5285-4201-2D536381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F9C1-1E21-6A41-BEAA-C61935077C9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2364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172C-BB07-308C-30C1-E3024ED1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33F67-771B-4137-C36B-7841BB998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31816-CAE2-C8A8-EA82-DF7286256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F0FC5-9C17-4871-7D8E-54887A81D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93C85-7606-F2AF-C591-950552642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5C1914-6486-4D36-42C2-15C9B1026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589F-2808-F947-87E3-F3A215F17535}" type="datetimeFigureOut">
              <a:rPr lang="en-SE" smtClean="0"/>
              <a:t>2025-08-27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8A5DD9-B4F9-A371-995F-45D87594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72776-FAD2-C8E0-1239-91B7BE58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F9C1-1E21-6A41-BEAA-C61935077C9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7531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D1D3-3B8C-073D-5633-E0B7B7A0E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4A622A-7C2B-C140-1460-66A01CBB6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589F-2808-F947-87E3-F3A215F17535}" type="datetimeFigureOut">
              <a:rPr lang="en-SE" smtClean="0"/>
              <a:t>2025-08-27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E0FE5-D138-9490-D700-5D972679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61081-F1D8-1C06-6E8D-DA4EA14F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F9C1-1E21-6A41-BEAA-C61935077C9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7904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223A52-2359-CA6F-6718-1ACF8278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589F-2808-F947-87E3-F3A215F17535}" type="datetimeFigureOut">
              <a:rPr lang="en-SE" smtClean="0"/>
              <a:t>2025-08-27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D7C728-5A94-7D7A-C600-E9958D68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945B5-A786-881C-0FAD-2A53262B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F9C1-1E21-6A41-BEAA-C61935077C9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899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125D1-99F3-3984-7D8C-647EAC208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C845-D5EE-7471-B13E-4DE42BE77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EF27A-2A39-C224-1200-61288F9FE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578CD-2E96-D7B7-3767-807ACE1BF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589F-2808-F947-87E3-F3A215F17535}" type="datetimeFigureOut">
              <a:rPr lang="en-SE" smtClean="0"/>
              <a:t>2025-08-27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DD25A-4AD9-40CF-2A09-26CF8F8B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E4BC1-51A2-E8CE-6BD9-314DEA55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F9C1-1E21-6A41-BEAA-C61935077C9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3332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3B32-DE51-1E4E-79AA-1F37A457D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DDCAC-3DA4-31E7-AF81-00F3F5326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11E65-435C-124D-F895-04D58114B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71F4C-0D7A-6DFE-B0E3-ADE6FE2E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589F-2808-F947-87E3-F3A215F17535}" type="datetimeFigureOut">
              <a:rPr lang="en-SE" smtClean="0"/>
              <a:t>2025-08-27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F5FA1-0186-F890-BD9D-4C339BBA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039CD-CD2B-E65B-7FE2-14F8E4B1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F9C1-1E21-6A41-BEAA-C61935077C9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6134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5187E9-7FCE-6042-46A9-4977513F7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6BD3D-11D0-14EB-1E96-7B673DB15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89715-BEB7-7A1C-FFA8-B695F9170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97589F-2808-F947-87E3-F3A215F17535}" type="datetimeFigureOut">
              <a:rPr lang="en-SE" smtClean="0"/>
              <a:t>2025-08-27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B779E-AA9E-9E74-1509-BC7D14292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D816-F1D8-8AE0-D36A-7977D49DD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47F9C1-1E21-6A41-BEAA-C61935077C9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2578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9D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16FD-4236-AE9B-F71E-67651742F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5706"/>
            <a:ext cx="9144000" cy="2387600"/>
          </a:xfrm>
        </p:spPr>
        <p:txBody>
          <a:bodyPr/>
          <a:lstStyle/>
          <a:p>
            <a:r>
              <a:rPr lang="en-SE" b="1" dirty="0">
                <a:solidFill>
                  <a:schemeClr val="bg1"/>
                </a:solidFill>
                <a:latin typeface="Quicksand" pitchFamily="2" charset="77"/>
              </a:rPr>
              <a:t>ADVANCE TRAUMA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257DF-8BA1-8FF9-5FE0-E4E22C381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5381"/>
            <a:ext cx="9144000" cy="1655762"/>
          </a:xfrm>
        </p:spPr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Trial Management Group Meeting</a:t>
            </a:r>
          </a:p>
          <a:p>
            <a:r>
              <a:rPr lang="en-SE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August 27, 2025</a:t>
            </a:r>
          </a:p>
        </p:txBody>
      </p:sp>
      <p:pic>
        <p:nvPicPr>
          <p:cNvPr id="8" name="Picture 7" descr="A group of people with different symbols&#10;&#10;AI-generated content may be incorrect.">
            <a:extLst>
              <a:ext uri="{FF2B5EF4-FFF2-40B4-BE49-F238E27FC236}">
                <a16:creationId xmlns:a16="http://schemas.microsoft.com/office/drawing/2014/main" id="{1CDD2804-C9A9-21CD-2E2C-B867FE46F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775" y="796857"/>
            <a:ext cx="3120450" cy="254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8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430DC-CBAA-7BCA-03F4-5F63AB772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D7B3-75DC-ABDB-BD88-887DA7AD1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latin typeface="Quicksand SemiBold" pitchFamily="2" charset="77"/>
                <a:ea typeface="Helvetica Neue Light" panose="02000403000000020004" pitchFamily="2" charset="0"/>
                <a:cs typeface="Helvetica Neue" panose="02000503000000020004" pitchFamily="2" charset="0"/>
              </a:rPr>
              <a:t>Protocol paper update</a:t>
            </a:r>
            <a:endParaRPr lang="en-SE" sz="3200" b="1" dirty="0">
              <a:latin typeface="Quicksand SemiBold" pitchFamily="2" charset="77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EFC6F7-4D74-9912-FFB6-8F87793DEFF2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838200" y="1027907"/>
            <a:ext cx="1800000" cy="7263"/>
          </a:xfrm>
          <a:prstGeom prst="line">
            <a:avLst/>
          </a:prstGeom>
          <a:ln w="63500">
            <a:solidFill>
              <a:srgbClr val="F5841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A91A7C-C5E6-3597-C4E8-2B31B92A4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Submitted – awaiting editorial decision</a:t>
            </a:r>
            <a:br>
              <a:rPr lang="en-IN" sz="12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</a:br>
            <a:endParaRPr lang="en-IN" sz="12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lvl="2"/>
            <a:endParaRPr lang="en-IN" sz="12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SE" sz="20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09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6B8BD-A863-2B76-529E-9CB24C5A6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C17A-2E53-848B-A95E-0829AB608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latin typeface="Quicksand SemiBold" pitchFamily="2" charset="77"/>
                <a:ea typeface="Helvetica Neue Light" panose="02000403000000020004" pitchFamily="2" charset="0"/>
                <a:cs typeface="Helvetica Neue" panose="02000503000000020004" pitchFamily="2" charset="0"/>
              </a:rPr>
              <a:t>Any other business?</a:t>
            </a:r>
            <a:endParaRPr lang="en-SE" sz="3200" b="1" dirty="0">
              <a:latin typeface="Quicksand SemiBold" pitchFamily="2" charset="77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B67FED-D303-98FD-88CF-0EBF7120B380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838200" y="1027907"/>
            <a:ext cx="1800000" cy="7263"/>
          </a:xfrm>
          <a:prstGeom prst="line">
            <a:avLst/>
          </a:prstGeom>
          <a:ln w="63500">
            <a:solidFill>
              <a:srgbClr val="F5841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0B34C8-1AB4-D2EC-75B4-CD9CF4665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IN" sz="12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SE" sz="20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57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D7CD-32D2-9B60-527F-C75D45D72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 anchor="b">
            <a:normAutofit/>
          </a:bodyPr>
          <a:lstStyle/>
          <a:p>
            <a:r>
              <a:rPr lang="en-SE" sz="3200" b="1" dirty="0">
                <a:latin typeface="Quicksand SemiBold" pitchFamily="2" charset="77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F2566-73EC-7316-6DE5-F7D7F20F4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lvl="0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Batch 1 patient inclusion</a:t>
            </a:r>
            <a:endParaRPr lang="en-SE" sz="20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lvl="0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Batch 1 </a:t>
            </a:r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data review</a:t>
            </a:r>
            <a:endParaRPr lang="en-SE" sz="20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lvl="0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Batch 2 progress update</a:t>
            </a:r>
            <a:endParaRPr lang="en-SE" sz="20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lvl="0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Batch 3 progress update</a:t>
            </a:r>
            <a:endParaRPr lang="en-SE" sz="20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lvl="0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Protocol paper progress</a:t>
            </a:r>
            <a:endParaRPr lang="en-SE" sz="20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lvl="0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Any other business</a:t>
            </a:r>
            <a:endParaRPr lang="en-SE" sz="20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084F58-F95E-8DF3-E4CE-954BC34D2CE2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838200" y="1027907"/>
            <a:ext cx="1800000" cy="7263"/>
          </a:xfrm>
          <a:prstGeom prst="line">
            <a:avLst/>
          </a:prstGeom>
          <a:ln w="63500">
            <a:solidFill>
              <a:srgbClr val="F5841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879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7F8A35-E1E2-C1E8-D14A-BDAC80CED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E8CE-7484-1731-8560-BF412017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 anchor="b">
            <a:normAutofit/>
          </a:bodyPr>
          <a:lstStyle/>
          <a:p>
            <a:r>
              <a:rPr lang="en-SE" sz="3200" b="1" dirty="0">
                <a:latin typeface="Quicksand SemiBold" pitchFamily="2" charset="77"/>
              </a:rPr>
              <a:t>Batch 1 patient inclusion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7C4298-4006-8349-7B78-AA8F623A6901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838200" y="1027907"/>
            <a:ext cx="1800000" cy="7263"/>
          </a:xfrm>
          <a:prstGeom prst="line">
            <a:avLst/>
          </a:prstGeom>
          <a:ln w="63500">
            <a:solidFill>
              <a:srgbClr val="F5841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3BE7041-778F-9FA8-BA9E-217CB9C4BD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170088"/>
              </p:ext>
            </p:extLst>
          </p:nvPr>
        </p:nvGraphicFramePr>
        <p:xfrm>
          <a:off x="838200" y="1825625"/>
          <a:ext cx="10515596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2818781483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98119018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776403816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884280974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96681406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97485312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336797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E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July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August*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28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11</a:t>
                      </a:r>
                    </a:p>
                  </a:txBody>
                  <a:tcPr>
                    <a:solidFill>
                      <a:srgbClr val="FF000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10</a:t>
                      </a:r>
                    </a:p>
                  </a:txBody>
                  <a:tcPr>
                    <a:solidFill>
                      <a:srgbClr val="FF000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>
                    <a:solidFill>
                      <a:srgbClr val="FF000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>
                    <a:solidFill>
                      <a:srgbClr val="FF000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53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692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SSKM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23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GMC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04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>
                    <a:solidFill>
                      <a:srgbClr val="FF000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>
                    <a:solidFill>
                      <a:srgbClr val="FF000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8822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4832090-0316-FDFC-F317-63E57B447F5E}"/>
              </a:ext>
            </a:extLst>
          </p:cNvPr>
          <p:cNvSpPr txBox="1"/>
          <p:nvPr/>
        </p:nvSpPr>
        <p:spPr>
          <a:xfrm>
            <a:off x="838200" y="4185602"/>
            <a:ext cx="4011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*Numbers for August are not complete</a:t>
            </a:r>
          </a:p>
        </p:txBody>
      </p:sp>
    </p:spTree>
    <p:extLst>
      <p:ext uri="{BB962C8B-B14F-4D97-AF65-F5344CB8AC3E}">
        <p14:creationId xmlns:p14="http://schemas.microsoft.com/office/powerpoint/2010/main" val="423725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E7011F-84B3-2E45-A67A-E6DD0496F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A5838-4E13-6D53-40A4-9D5226CEC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 anchor="b">
            <a:normAutofit/>
          </a:bodyPr>
          <a:lstStyle/>
          <a:p>
            <a:r>
              <a:rPr lang="en-SE" sz="3200" b="1" dirty="0">
                <a:latin typeface="Quicksand SemiBold" pitchFamily="2" charset="77"/>
              </a:rPr>
              <a:t>Batch 1 data review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EF82D0-0A7E-304E-F214-80FC9669245D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838200" y="1027907"/>
            <a:ext cx="1800000" cy="7263"/>
          </a:xfrm>
          <a:prstGeom prst="line">
            <a:avLst/>
          </a:prstGeom>
          <a:ln w="63500">
            <a:solidFill>
              <a:srgbClr val="F5841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7A898D8-29AB-5D59-1784-BC541A97A1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165985"/>
              </p:ext>
            </p:extLst>
          </p:nvPr>
        </p:nvGraphicFramePr>
        <p:xfrm>
          <a:off x="838200" y="1825625"/>
          <a:ext cx="10515596" cy="3484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173136088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594793111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01355470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995148155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295088719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406843855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0565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 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Cooper 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(n = 45) 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HIMS 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(n = 97) 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SSKM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(n = 315) 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CMC 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(n = 48) 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GMC 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(n = 60)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kern="100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Overall </a:t>
                      </a:r>
                    </a:p>
                    <a:p>
                      <a:pPr>
                        <a:buNone/>
                      </a:pPr>
                      <a:r>
                        <a:rPr lang="en-US" sz="1800" b="1" kern="100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(n = 565)</a:t>
                      </a:r>
                      <a:endParaRPr lang="en-SE" sz="1800" kern="100" dirty="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6156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kern="100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Total Injuries</a:t>
                      </a:r>
                      <a:endParaRPr lang="en-SE" sz="1800" kern="100" dirty="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107</a:t>
                      </a:r>
                      <a:endParaRPr lang="en-SE" sz="1800" kern="100" dirty="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259</a:t>
                      </a:r>
                      <a:endParaRPr lang="en-SE" sz="1800" kern="100" dirty="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1324</a:t>
                      </a:r>
                      <a:endParaRPr lang="en-SE" sz="1800" kern="100" dirty="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82</a:t>
                      </a:r>
                      <a:endParaRPr lang="en-SE" sz="1800" kern="100" dirty="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55</a:t>
                      </a:r>
                      <a:endParaRPr lang="en-SE" sz="1800" kern="100" dirty="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1827</a:t>
                      </a:r>
                      <a:endParaRPr lang="en-SE" sz="1800" kern="100" dirty="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03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kern="100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Age in years, median (IQR)</a:t>
                      </a:r>
                      <a:endParaRPr lang="en-SE" sz="1800" kern="100" dirty="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36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(24-49) 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 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 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34 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(25-53)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 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 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39 (26-55)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32.5 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(24-40)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40 (28-50)              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 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 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 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36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1160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 </a:t>
                      </a: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Missing no.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057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Female sex, no. (%)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 (9)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16 (17)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54 (17)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11 (23)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 (9)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40 (16)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798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 </a:t>
                      </a: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Missing no.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  <a:endParaRPr lang="en-SE" sz="1800" kern="100" dirty="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52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48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B6DC8D-4538-CA1D-237A-A6EE492AD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AF843-AB02-956B-5CB8-A57C75CBA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 anchor="b">
            <a:normAutofit/>
          </a:bodyPr>
          <a:lstStyle/>
          <a:p>
            <a:r>
              <a:rPr lang="en-SE" sz="3200" b="1" dirty="0">
                <a:latin typeface="Quicksand SemiBold" pitchFamily="2" charset="77"/>
              </a:rPr>
              <a:t>Batch 1 data review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882461-4268-0C57-B029-4C6FA6D315D0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838200" y="1027907"/>
            <a:ext cx="1800000" cy="7263"/>
          </a:xfrm>
          <a:prstGeom prst="line">
            <a:avLst/>
          </a:prstGeom>
          <a:ln w="63500">
            <a:solidFill>
              <a:srgbClr val="F5841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A26597F-A25C-E34D-C999-FFC96A635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63557"/>
              </p:ext>
            </p:extLst>
          </p:nvPr>
        </p:nvGraphicFramePr>
        <p:xfrm>
          <a:off x="838200" y="1825625"/>
          <a:ext cx="10515596" cy="4145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173136088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594793111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01355470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995148155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295088719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406843855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0565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 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Cooper 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(n = 45) 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HIMS 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(n = 97) 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SSKM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(n = 315) 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CMC 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(n = 48) 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GMC 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(n = 60)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kern="100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Overall </a:t>
                      </a:r>
                    </a:p>
                    <a:p>
                      <a:pPr>
                        <a:buNone/>
                      </a:pPr>
                      <a:r>
                        <a:rPr lang="en-US" sz="1800" b="1" kern="100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(n = 565)</a:t>
                      </a:r>
                      <a:endParaRPr lang="en-SE" sz="1800" kern="100" dirty="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6156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kern="100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Mechanism of injury, no. (%)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 </a:t>
                      </a:r>
                      <a:endParaRPr lang="en-SE" sz="1800" kern="100" dirty="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>
                    <a:solidFill>
                      <a:srgbClr val="D3E0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 </a:t>
                      </a:r>
                      <a:endParaRPr lang="en-SE" sz="1800" kern="100" dirty="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>
                    <a:solidFill>
                      <a:srgbClr val="D3E0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 </a:t>
                      </a:r>
                      <a:endParaRPr lang="en-SE" sz="1800" kern="100" dirty="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>
                    <a:solidFill>
                      <a:srgbClr val="D3E0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 </a:t>
                      </a:r>
                      <a:endParaRPr lang="en-SE" sz="1800" kern="100" dirty="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>
                    <a:solidFill>
                      <a:srgbClr val="D3E0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 </a:t>
                      </a:r>
                      <a:endParaRPr lang="en-SE" sz="1800" kern="100" dirty="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>
                    <a:solidFill>
                      <a:srgbClr val="D3E0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 </a:t>
                      </a:r>
                      <a:endParaRPr lang="en-SE" sz="1800" kern="100" dirty="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>
                    <a:solidFill>
                      <a:srgbClr val="D3E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03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 Transport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23 (51)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64 (66)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202 (64)</a:t>
                      </a:r>
                      <a:endParaRPr lang="en-SE" sz="1800" kern="100" dirty="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37 (77)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31 (52)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357 (63)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1160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 Fall</a:t>
                      </a:r>
                      <a:endParaRPr lang="en-SE" sz="1800" kern="100" dirty="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13 (29)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23 (24)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86 (27)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 (2)</a:t>
                      </a:r>
                      <a:endParaRPr lang="en-SE" sz="1800" kern="100" dirty="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 (10)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129 (23)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057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 Assault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8 (17)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 (4)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09 (3)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 (13)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13 (22)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40 (7)</a:t>
                      </a:r>
                      <a:endParaRPr lang="en-SE" sz="1800" kern="100" dirty="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798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 Self-harm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NA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 (2)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NA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 (2)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NA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 (1)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52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 Other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NA 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 (1)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18 (6)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 (6)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 (3)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24 (4)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4627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 Missing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 (2)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 (3)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NA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NA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8 (13)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12 (2)</a:t>
                      </a:r>
                      <a:endParaRPr lang="en-SE" sz="1800" kern="100" dirty="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42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Transfer, no. (%)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NA</a:t>
                      </a:r>
                      <a:endParaRPr lang="en-SE" sz="1800" kern="100" dirty="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NA</a:t>
                      </a:r>
                      <a:endParaRPr lang="en-SE" sz="1800" kern="100" dirty="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NA</a:t>
                      </a:r>
                      <a:endParaRPr lang="en-SE" sz="1800" kern="100" dirty="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NA</a:t>
                      </a:r>
                      <a:endParaRPr lang="en-SE" sz="1800" kern="100" dirty="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NA</a:t>
                      </a:r>
                      <a:endParaRPr lang="en-SE" sz="1800" kern="100" dirty="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NA</a:t>
                      </a:r>
                      <a:endParaRPr lang="en-SE" sz="1800" kern="100" dirty="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881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76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905CDA-E446-E486-C7E8-7662FB419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1B64A-AF28-B7C8-E685-4226D6600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5257800" cy="1325563"/>
          </a:xfrm>
        </p:spPr>
        <p:txBody>
          <a:bodyPr anchor="b">
            <a:normAutofit/>
          </a:bodyPr>
          <a:lstStyle/>
          <a:p>
            <a:r>
              <a:rPr lang="en-SE" sz="3200" b="1" dirty="0">
                <a:latin typeface="Quicksand SemiBold" pitchFamily="2" charset="77"/>
              </a:rPr>
              <a:t>Batch 1 data review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7A77B3-C49D-2D9D-1EE0-DC1318DBD5EA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838200" y="662782"/>
            <a:ext cx="1800000" cy="7263"/>
          </a:xfrm>
          <a:prstGeom prst="line">
            <a:avLst/>
          </a:prstGeom>
          <a:ln w="63500">
            <a:solidFill>
              <a:srgbClr val="F5841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73DA8E5-386B-5F05-05B6-910F4718A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097968"/>
              </p:ext>
            </p:extLst>
          </p:nvPr>
        </p:nvGraphicFramePr>
        <p:xfrm>
          <a:off x="838200" y="1460500"/>
          <a:ext cx="10515596" cy="5308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173136088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594793111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01355470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995148155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295088719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406843855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0565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</a:rPr>
                        <a:t>Cooper </a:t>
                      </a:r>
                      <a:endParaRPr lang="en-SE" sz="1800" kern="100">
                        <a:effectLst/>
                      </a:endParaRPr>
                    </a:p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</a:rPr>
                        <a:t>(n = 45) 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</a:rPr>
                        <a:t>HIMS </a:t>
                      </a:r>
                      <a:endParaRPr lang="en-SE" sz="1800" kern="100">
                        <a:effectLst/>
                      </a:endParaRPr>
                    </a:p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</a:rPr>
                        <a:t>(n = 97) 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</a:rPr>
                        <a:t>SSKM</a:t>
                      </a:r>
                      <a:endParaRPr lang="en-SE" sz="1800" kern="100">
                        <a:effectLst/>
                      </a:endParaRPr>
                    </a:p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</a:rPr>
                        <a:t>(n = 315) 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</a:rPr>
                        <a:t>CMC </a:t>
                      </a:r>
                      <a:endParaRPr lang="en-SE" sz="1800" kern="100">
                        <a:effectLst/>
                      </a:endParaRPr>
                    </a:p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</a:rPr>
                        <a:t>(n = 48) 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</a:rPr>
                        <a:t>GMC </a:t>
                      </a:r>
                      <a:endParaRPr lang="en-SE" sz="1800" kern="100">
                        <a:effectLst/>
                      </a:endParaRPr>
                    </a:p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</a:rPr>
                        <a:t>(n = 60)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kern="100" dirty="0">
                          <a:effectLst/>
                        </a:rPr>
                        <a:t>Overall </a:t>
                      </a:r>
                    </a:p>
                    <a:p>
                      <a:pPr>
                        <a:buNone/>
                      </a:pPr>
                      <a:r>
                        <a:rPr lang="en-US" sz="1800" b="1" kern="100" dirty="0">
                          <a:effectLst/>
                        </a:rPr>
                        <a:t>(n = 565)</a:t>
                      </a:r>
                      <a:endParaRPr lang="en-SE" sz="1800" kern="100" dirty="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6156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SBP, median (IQR)*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110 (100-118)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>
                    <a:solidFill>
                      <a:srgbClr val="D3E0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120 (110-140)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>
                    <a:solidFill>
                      <a:srgbClr val="D3E0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124 (113-135)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>
                    <a:solidFill>
                      <a:srgbClr val="D3E0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120 (100-140)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>
                    <a:solidFill>
                      <a:srgbClr val="D3E0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120 (100-140)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>
                    <a:solidFill>
                      <a:srgbClr val="D3E0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119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>
                    <a:solidFill>
                      <a:srgbClr val="D3E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03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 Missing, no.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 (9) 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 (4)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20 (6)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 (6)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8 (13)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39 (7)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1160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RR, median (IQR)*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22 (19-24)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20 (18-20)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20 (18-21)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20 (20-23)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22 (20-22)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20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057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 Missing, no. (%)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 (9)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 (4)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39 (12)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13 (27)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10 (17)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70 (12)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798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SpO2, median (IQR)*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98 (95-99)</a:t>
                      </a:r>
                      <a:endParaRPr lang="en-SE" sz="1800" kern="100" dirty="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98 (96-98)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99 (97-100)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98 (97-100)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97 (94-98)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98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52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 Missing, no. (%)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 (9)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 (4)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10 (3)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 (2)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10 (17)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29 (5)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4627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GCS, median (IQR)*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13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(10-15)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8</a:t>
                      </a:r>
                      <a:endParaRPr lang="en-SE" sz="1800" kern="100" dirty="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800" kern="100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(3-15)</a:t>
                      </a:r>
                      <a:endParaRPr lang="en-SE" sz="1800" kern="100" dirty="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15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(15-15) 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15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(15-15)  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15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(15-15)  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13</a:t>
                      </a:r>
                      <a:endParaRPr lang="en-SE" sz="1800" kern="100" dirty="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42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 Missing, no. (%)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10 (22)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 (3)</a:t>
                      </a:r>
                      <a:endParaRPr lang="en-SE" sz="1800" kern="100" dirty="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17 (5)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 (4)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10 (16)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43 (7)</a:t>
                      </a:r>
                      <a:endParaRPr lang="en-SE" sz="1800" kern="100" dirty="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3881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04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EAAF4D-2350-0846-F61F-32F7BAC7D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3D71F-F480-30D5-6348-5165A7BF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5257800" cy="1325563"/>
          </a:xfrm>
        </p:spPr>
        <p:txBody>
          <a:bodyPr anchor="b">
            <a:normAutofit/>
          </a:bodyPr>
          <a:lstStyle/>
          <a:p>
            <a:r>
              <a:rPr lang="en-SE" sz="3200" b="1" dirty="0">
                <a:latin typeface="Quicksand SemiBold" pitchFamily="2" charset="77"/>
              </a:rPr>
              <a:t>Batch 1 data review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96D16C-D4D3-7865-607A-AF312B634843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838200" y="662782"/>
            <a:ext cx="1800000" cy="7263"/>
          </a:xfrm>
          <a:prstGeom prst="line">
            <a:avLst/>
          </a:prstGeom>
          <a:ln w="63500">
            <a:solidFill>
              <a:srgbClr val="F5841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D3208B0-BECE-2754-335B-555F020FEA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2987569"/>
              </p:ext>
            </p:extLst>
          </p:nvPr>
        </p:nvGraphicFramePr>
        <p:xfrm>
          <a:off x="838200" y="1460500"/>
          <a:ext cx="10515596" cy="4597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173136088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594793111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01355470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995148155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295088719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406843855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0565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</a:rPr>
                        <a:t>Cooper </a:t>
                      </a:r>
                      <a:endParaRPr lang="en-SE" sz="1800" kern="100">
                        <a:effectLst/>
                      </a:endParaRPr>
                    </a:p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</a:rPr>
                        <a:t>(n = 45) 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</a:rPr>
                        <a:t>HIMS </a:t>
                      </a:r>
                      <a:endParaRPr lang="en-SE" sz="1800" kern="100">
                        <a:effectLst/>
                      </a:endParaRPr>
                    </a:p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</a:rPr>
                        <a:t>(n = 97) 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</a:rPr>
                        <a:t>SSKM</a:t>
                      </a:r>
                      <a:endParaRPr lang="en-SE" sz="1800" kern="100">
                        <a:effectLst/>
                      </a:endParaRPr>
                    </a:p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</a:rPr>
                        <a:t>(n = 315) 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</a:rPr>
                        <a:t>CMC </a:t>
                      </a:r>
                      <a:endParaRPr lang="en-SE" sz="1800" kern="100">
                        <a:effectLst/>
                      </a:endParaRPr>
                    </a:p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</a:rPr>
                        <a:t>(n = 48) 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</a:rPr>
                        <a:t>GMC </a:t>
                      </a:r>
                      <a:endParaRPr lang="en-SE" sz="1800" kern="100">
                        <a:effectLst/>
                      </a:endParaRPr>
                    </a:p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</a:rPr>
                        <a:t>(n = 60)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kern="100" dirty="0">
                          <a:effectLst/>
                        </a:rPr>
                        <a:t>Overall </a:t>
                      </a:r>
                    </a:p>
                    <a:p>
                      <a:pPr>
                        <a:buNone/>
                      </a:pPr>
                      <a:r>
                        <a:rPr lang="en-US" sz="1800" b="1" kern="100" dirty="0">
                          <a:effectLst/>
                        </a:rPr>
                        <a:t>(n = 565)</a:t>
                      </a:r>
                      <a:endParaRPr lang="en-SE" sz="1800" kern="100" dirty="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6156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CT, no. (%)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60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>
                    <a:solidFill>
                      <a:srgbClr val="D3E0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581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>
                    <a:solidFill>
                      <a:srgbClr val="D3E0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499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>
                    <a:solidFill>
                      <a:srgbClr val="D3E0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83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>
                    <a:solidFill>
                      <a:srgbClr val="D3E0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97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>
                    <a:solidFill>
                      <a:srgbClr val="D3E0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1320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>
                    <a:solidFill>
                      <a:srgbClr val="D3E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03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Surgery, no. (%)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 (7)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36 (37)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236 (74)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19 (40)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32 (53)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326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1160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ICU admission, no (%)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36 (80)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12 (12)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122 (39)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 (15)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 (7)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181 (32)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057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Hospital disposition, no. (%)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 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 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 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 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 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 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798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 Alive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32 (71)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94 (97)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235 (75)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46 (96)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46 (77)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453 (80)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52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 Dead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9 (20)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 (3)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58 (18)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 (4)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 (2)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73 (13) </a:t>
                      </a:r>
                      <a:endParaRPr lang="en-SE" sz="1800" kern="100" dirty="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4627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 Transfer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NA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NA</a:t>
                      </a:r>
                      <a:endParaRPr lang="en-SE" sz="1800" kern="100" dirty="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>
                    <a:solidFill>
                      <a:srgbClr val="D3E0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 (1)</a:t>
                      </a:r>
                      <a:endParaRPr lang="en-SE" sz="1800" kern="100" dirty="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NA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NA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 (0)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42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 Missing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 (9)</a:t>
                      </a:r>
                      <a:endParaRPr lang="en-SE" sz="1800" kern="100" dirty="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NA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20 (6)</a:t>
                      </a:r>
                      <a:endParaRPr lang="en-SE" sz="1800" kern="100" dirty="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  <a:endParaRPr lang="en-SE" sz="1800" kern="10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13</a:t>
                      </a:r>
                      <a:endParaRPr lang="en-SE" sz="1800" kern="100" dirty="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00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37</a:t>
                      </a:r>
                      <a:endParaRPr lang="en-SE" sz="1800" kern="100" dirty="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3881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49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12533-8270-97D6-8AED-816777851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CC61C-7CF5-6283-2E82-7D2992240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latin typeface="Quicksand SemiBold" pitchFamily="2" charset="77"/>
                <a:ea typeface="Helvetica Neue Light" panose="02000403000000020004" pitchFamily="2" charset="0"/>
                <a:cs typeface="Helvetica Neue" panose="02000503000000020004" pitchFamily="2" charset="0"/>
              </a:rPr>
              <a:t>Batch 2 progress update</a:t>
            </a:r>
            <a:endParaRPr lang="en-SE" sz="3200" b="1" dirty="0">
              <a:latin typeface="Quicksand SemiBold" pitchFamily="2" charset="77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CE22BD-7D42-B6A2-E2AA-ADCA911730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01247"/>
              </p:ext>
            </p:extLst>
          </p:nvPr>
        </p:nvGraphicFramePr>
        <p:xfrm>
          <a:off x="838200" y="1825625"/>
          <a:ext cx="10515600" cy="3840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61506400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390153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1715133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20726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Clinical Trial Agreement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Ethics 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CRC Recruitment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665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Holy Family Hospital, 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Signed 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E" dirty="0"/>
                        <a:t>Approved 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Ongoing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9505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Lokmanya Tilak Hospital, Mumbai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E" dirty="0"/>
                        <a:t>Signed 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E" dirty="0"/>
                        <a:t>Reviewed, queries responded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Ongoing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5804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King Edward Memorial Hospital, Mumbai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Review ongoing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Query on CTA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Ongoing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721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Dayanand Medical College</a:t>
                      </a:r>
                      <a:r>
                        <a:rPr lang="en-SE" dirty="0"/>
                        <a:t>, </a:t>
                      </a:r>
                      <a:r>
                        <a:rPr lang="en-GB" dirty="0"/>
                        <a:t>Ludhiana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Review ongoing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Awaiting 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Ongoing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94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Assam Medical College, 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Dibrugarh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Review ongoing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Submitted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Ongoing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67696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C6BAC4-900C-83C8-0257-6AFCA8CA53F3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838200" y="1027907"/>
            <a:ext cx="1800000" cy="7263"/>
          </a:xfrm>
          <a:prstGeom prst="line">
            <a:avLst/>
          </a:prstGeom>
          <a:ln w="63500">
            <a:solidFill>
              <a:srgbClr val="F5841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01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48AE6-8A70-A5B5-5272-6A7B61436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AA272-E597-E31D-4BBD-0276E296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latin typeface="Quicksand SemiBold" pitchFamily="2" charset="77"/>
                <a:ea typeface="Helvetica Neue Light" panose="02000403000000020004" pitchFamily="2" charset="0"/>
                <a:cs typeface="Helvetica Neue" panose="02000503000000020004" pitchFamily="2" charset="0"/>
              </a:rPr>
              <a:t>Batch 3 progress update</a:t>
            </a:r>
            <a:endParaRPr lang="en-SE" sz="3200" b="1" dirty="0">
              <a:latin typeface="Quicksand SemiBold" pitchFamily="2" charset="77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AB33A9-EC67-1DBE-A7F6-9B8CDFD63F2E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838200" y="1027907"/>
            <a:ext cx="1800000" cy="7263"/>
          </a:xfrm>
          <a:prstGeom prst="line">
            <a:avLst/>
          </a:prstGeom>
          <a:ln w="63500">
            <a:solidFill>
              <a:srgbClr val="F5841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328B9C-CA9F-9C52-AEE9-DBD3A8EA0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We have received additional funding, batch 3 should be doable</a:t>
            </a:r>
          </a:p>
          <a:p>
            <a:r>
              <a:rPr lang="en-IN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Potential sites</a:t>
            </a:r>
          </a:p>
          <a:p>
            <a:pPr lvl="1"/>
            <a:r>
              <a:rPr lang="en-IN" sz="1600" b="1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Srinagar Government Medical College</a:t>
            </a:r>
          </a:p>
          <a:p>
            <a:pPr lvl="2"/>
            <a:r>
              <a:rPr lang="en-IN" sz="1200" b="1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Ethics initiated</a:t>
            </a:r>
          </a:p>
          <a:p>
            <a:pPr lvl="1"/>
            <a:r>
              <a:rPr lang="en-IN" sz="16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Kolkata Medical College</a:t>
            </a:r>
          </a:p>
          <a:p>
            <a:pPr lvl="2"/>
            <a:r>
              <a:rPr lang="en-IN" sz="12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Screening process initiated</a:t>
            </a:r>
          </a:p>
          <a:p>
            <a:pPr lvl="1"/>
            <a:r>
              <a:rPr lang="en-IN" sz="16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PGI Chandigarh</a:t>
            </a:r>
          </a:p>
          <a:p>
            <a:pPr lvl="2"/>
            <a:r>
              <a:rPr lang="en-IN" sz="12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Awaiting response</a:t>
            </a:r>
          </a:p>
          <a:p>
            <a:pPr lvl="1"/>
            <a:r>
              <a:rPr lang="en-IN" sz="16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Kalpana Chawla Government Medical College &amp; Hospital</a:t>
            </a:r>
          </a:p>
          <a:p>
            <a:pPr lvl="2"/>
            <a:r>
              <a:rPr lang="en-IN" sz="12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Contact?</a:t>
            </a:r>
          </a:p>
          <a:p>
            <a:pPr lvl="1"/>
            <a:r>
              <a:rPr lang="en-IN" sz="16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Pandit Bhagwat Dayal Sharma Post Graduate Institute of Medical Sciences</a:t>
            </a:r>
          </a:p>
          <a:p>
            <a:pPr lvl="2"/>
            <a:r>
              <a:rPr lang="en-IN" sz="12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Contact?</a:t>
            </a:r>
          </a:p>
          <a:p>
            <a:pPr lvl="1"/>
            <a:r>
              <a:rPr lang="en-IN" sz="16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Rajawadi</a:t>
            </a:r>
            <a:r>
              <a:rPr lang="en-IN" sz="16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Hospital, Mumbai</a:t>
            </a:r>
          </a:p>
          <a:p>
            <a:pPr lvl="2"/>
            <a:r>
              <a:rPr lang="en-IN" sz="12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The initial PI shifted hospital, contact again?</a:t>
            </a:r>
          </a:p>
          <a:p>
            <a:pPr lvl="1"/>
            <a:r>
              <a:rPr lang="en-IN" sz="16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St. John's Medical College Hospital</a:t>
            </a:r>
          </a:p>
          <a:p>
            <a:pPr lvl="2"/>
            <a:r>
              <a:rPr lang="en-IN" sz="12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Few patients with severe trauma in previous projects, contact anyway?</a:t>
            </a:r>
          </a:p>
          <a:p>
            <a:pPr lvl="1"/>
            <a:r>
              <a:rPr lang="en-IN" sz="16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Indira Gandhi Institute of Medical Science, Patna</a:t>
            </a:r>
          </a:p>
          <a:p>
            <a:pPr lvl="2"/>
            <a:r>
              <a:rPr lang="en-IN" sz="12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No contact person identified</a:t>
            </a:r>
            <a:br>
              <a:rPr lang="en-IN" sz="12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</a:br>
            <a:endParaRPr lang="en-IN" sz="12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lvl="2"/>
            <a:endParaRPr lang="en-IN" sz="12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SE" sz="20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315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1069</Words>
  <Application>Microsoft Macintosh PowerPoint</Application>
  <PresentationFormat>Widescreen</PresentationFormat>
  <Paragraphs>374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Aptos</vt:lpstr>
      <vt:lpstr>Aptos Display</vt:lpstr>
      <vt:lpstr>Arial</vt:lpstr>
      <vt:lpstr>Helvetica Neue</vt:lpstr>
      <vt:lpstr>Helvetica Neue Light</vt:lpstr>
      <vt:lpstr>Helvetica Neue Light</vt:lpstr>
      <vt:lpstr>Quicksand</vt:lpstr>
      <vt:lpstr>Quicksand SemiBold</vt:lpstr>
      <vt:lpstr>Office Theme</vt:lpstr>
      <vt:lpstr>ADVANCE TRAUMA</vt:lpstr>
      <vt:lpstr>Agenda</vt:lpstr>
      <vt:lpstr>Batch 1 patient inclusion</vt:lpstr>
      <vt:lpstr>Batch 1 data review</vt:lpstr>
      <vt:lpstr>Batch 1 data review</vt:lpstr>
      <vt:lpstr>Batch 1 data review</vt:lpstr>
      <vt:lpstr>Batch 1 data review</vt:lpstr>
      <vt:lpstr>Batch 2 progress update</vt:lpstr>
      <vt:lpstr>Batch 3 progress update</vt:lpstr>
      <vt:lpstr>Protocol paper update</vt:lpstr>
      <vt:lpstr>Any other business?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Gerdin Wärnberg</dc:creator>
  <cp:lastModifiedBy>Martin Gerdin Wärnberg</cp:lastModifiedBy>
  <cp:revision>2</cp:revision>
  <dcterms:created xsi:type="dcterms:W3CDTF">2025-08-27T08:34:40Z</dcterms:created>
  <dcterms:modified xsi:type="dcterms:W3CDTF">2025-08-28T09:14:08Z</dcterms:modified>
</cp:coreProperties>
</file>