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Effects of Advanced Trauma Life Support® Training Compared to Standard Care on Adult Trauma Patient Outcomes"/>
          <p:cNvSpPr txBox="1"/>
          <p:nvPr>
            <p:ph type="ctrTitle"/>
          </p:nvPr>
        </p:nvSpPr>
        <p:spPr>
          <a:xfrm>
            <a:off x="1778000" y="3676649"/>
            <a:ext cx="20828000" cy="4648201"/>
          </a:xfrm>
          <a:prstGeom prst="rect">
            <a:avLst/>
          </a:prstGeom>
        </p:spPr>
        <p:txBody>
          <a:bodyPr/>
          <a:lstStyle/>
          <a:p>
            <a:pPr defTabSz="627379">
              <a:defRPr sz="8512"/>
            </a:pPr>
            <a:r>
              <a:t>Effects of Advanced Trauma Life Support</a:t>
            </a:r>
            <a:r>
              <a:rPr baseline="31999"/>
              <a:t>®</a:t>
            </a:r>
            <a:r>
              <a:t> Training Compared to Standard Care on Adult Trauma Patient Outcomes</a:t>
            </a:r>
          </a:p>
        </p:txBody>
      </p:sp>
      <p:sp>
        <p:nvSpPr>
          <p:cNvPr id="120" name="A Cluster Randomised Trial"/>
          <p:cNvSpPr txBox="1"/>
          <p:nvPr>
            <p:ph type="subTitle" sz="quarter" idx="1"/>
          </p:nvPr>
        </p:nvSpPr>
        <p:spPr>
          <a:xfrm>
            <a:off x="1778000" y="8451849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A Cluster Randomised Trial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ower &amp; Sample Size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Power &amp; Sample Size</a:t>
            </a:r>
          </a:p>
        </p:txBody>
      </p:sp>
      <p:sp>
        <p:nvSpPr>
          <p:cNvPr id="146" name="30 clusters and a total sample size of 4320 patients…"/>
          <p:cNvSpPr txBox="1"/>
          <p:nvPr>
            <p:ph type="subTitle" sz="half" idx="1"/>
          </p:nvPr>
        </p:nvSpPr>
        <p:spPr>
          <a:xfrm>
            <a:off x="1778000" y="4826000"/>
            <a:ext cx="20828000" cy="635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30 clusters and a total sample size of 4320 patients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~90% power to detect a reduction in 30-day in-hospital mortality from 20% under standard care to 15% after ATLS</a:t>
            </a:r>
            <a:r>
              <a:rPr baseline="31999"/>
              <a:t>®</a:t>
            </a:r>
            <a:r>
              <a:t> training.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thics &amp; Clearances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Ethics &amp; Clearances</a:t>
            </a:r>
          </a:p>
        </p:txBody>
      </p:sp>
      <p:sp>
        <p:nvSpPr>
          <p:cNvPr id="149" name="We will apply for ethical approvals from:…"/>
          <p:cNvSpPr txBox="1"/>
          <p:nvPr>
            <p:ph type="subTitle" sz="half" idx="1"/>
          </p:nvPr>
        </p:nvSpPr>
        <p:spPr>
          <a:xfrm>
            <a:off x="1778000" y="4826000"/>
            <a:ext cx="20828000" cy="635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We will apply for ethical approvals from:</a:t>
            </a:r>
          </a:p>
          <a:p>
            <a:pPr lvl="1" marL="1587500" indent="-952500" algn="l">
              <a:buSzPct val="125000"/>
              <a:buChar char="•"/>
              <a:defRPr sz="7200"/>
            </a:pPr>
            <a:r>
              <a:t>Each participating hospital</a:t>
            </a:r>
          </a:p>
          <a:p>
            <a:pPr lvl="1" marL="1587500" indent="-952500" algn="l">
              <a:buSzPct val="125000"/>
              <a:buChar char="•"/>
              <a:defRPr sz="7200"/>
            </a:pPr>
            <a:r>
              <a:t>TGI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We will apply for HMSC approval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ding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Funding</a:t>
            </a:r>
          </a:p>
        </p:txBody>
      </p:sp>
      <p:sp>
        <p:nvSpPr>
          <p:cNvPr id="152" name="Out current funding will cover 10 out of the 30 hospitals planned for…"/>
          <p:cNvSpPr txBox="1"/>
          <p:nvPr>
            <p:ph type="subTitle" sz="half" idx="1"/>
          </p:nvPr>
        </p:nvSpPr>
        <p:spPr>
          <a:xfrm>
            <a:off x="1778000" y="4826000"/>
            <a:ext cx="20828000" cy="635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Out current funding will cover 10 out of the 30 hospitals planned for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We are currently applying for additional funding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If we do not obtain additional funding the trial will be stopped early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nefits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155" name="10 physicians at your hospital will be trained in ATLS at no cost to your institution…"/>
          <p:cNvSpPr txBox="1"/>
          <p:nvPr>
            <p:ph type="subTitle" idx="1"/>
          </p:nvPr>
        </p:nvSpPr>
        <p:spPr>
          <a:xfrm>
            <a:off x="1778000" y="4826000"/>
            <a:ext cx="20828000" cy="88900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10 physicians at your hospital will be trained in ATLS at no cost to your institution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We will employ a full time clinical research coordinator stationed at your institution for the duration of the trial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Multiple opportunities for publications in international scientific journals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mendments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Amendments</a:t>
            </a:r>
          </a:p>
        </p:txBody>
      </p:sp>
      <p:sp>
        <p:nvSpPr>
          <p:cNvPr id="158" name="If we obtain additional funding, we will add:…"/>
          <p:cNvSpPr txBox="1"/>
          <p:nvPr>
            <p:ph type="subTitle" sz="half" idx="1"/>
          </p:nvPr>
        </p:nvSpPr>
        <p:spPr>
          <a:xfrm>
            <a:off x="1778000" y="4826000"/>
            <a:ext cx="20828000" cy="635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If we obtain additional funding, we will add:</a:t>
            </a:r>
          </a:p>
          <a:p>
            <a:pPr lvl="1" marL="1587500" indent="-952500" algn="l">
              <a:buSzPct val="125000"/>
              <a:buChar char="•"/>
              <a:defRPr sz="7200"/>
            </a:pPr>
            <a:r>
              <a:t>A cost-effectiveness analysis</a:t>
            </a:r>
          </a:p>
          <a:p>
            <a:pPr lvl="1" marL="1587500" indent="-952500" algn="l">
              <a:buSzPct val="125000"/>
              <a:buChar char="•"/>
              <a:defRPr sz="7200"/>
            </a:pPr>
            <a:r>
              <a:t>An assessment of implementation outcomes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Suggestions for additional sub-studies are very welcome!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ordinating Institutions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Coordinating Institutions</a:t>
            </a:r>
          </a:p>
        </p:txBody>
      </p:sp>
      <p:sp>
        <p:nvSpPr>
          <p:cNvPr id="123" name="Karolinska Institutet (KI), an international medical university in Stockholm, Sweden…"/>
          <p:cNvSpPr txBox="1"/>
          <p:nvPr>
            <p:ph type="subTitle" idx="1"/>
          </p:nvPr>
        </p:nvSpPr>
        <p:spPr>
          <a:xfrm>
            <a:off x="1778000" y="4826000"/>
            <a:ext cx="20828000" cy="72358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Karolinska Institutet (KI), an international medical university in Stockholm, Sweden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The George Institute of Global Health (TGI), an international research organisation in New Delhi, India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i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</a:t>
            </a:r>
          </a:p>
        </p:txBody>
      </p:sp>
      <p:sp>
        <p:nvSpPr>
          <p:cNvPr id="126" name="To compare the effects of ATLS® training with standard care on outcomes in adult trauma patients"/>
          <p:cNvSpPr txBox="1"/>
          <p:nvPr>
            <p:ph type="subTitle" sz="half" idx="1"/>
          </p:nvPr>
        </p:nvSpPr>
        <p:spPr>
          <a:xfrm>
            <a:off x="1778000" y="7073900"/>
            <a:ext cx="20828000" cy="33597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7200"/>
            </a:pPr>
            <a:r>
              <a:t>To compare the effects of ATLS</a:t>
            </a:r>
            <a:r>
              <a:rPr baseline="31999"/>
              <a:t>®</a:t>
            </a:r>
            <a:r>
              <a:t> training with standard care on outcomes in adult trauma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imary Outco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Primary Outcome</a:t>
            </a:r>
          </a:p>
        </p:txBody>
      </p:sp>
      <p:sp>
        <p:nvSpPr>
          <p:cNvPr id="129" name="All-cause mortality within 30 days of arrival at the emergency department"/>
          <p:cNvSpPr txBox="1"/>
          <p:nvPr>
            <p:ph type="subTitle" sz="half" idx="1"/>
          </p:nvPr>
        </p:nvSpPr>
        <p:spPr>
          <a:xfrm>
            <a:off x="1778000" y="7073900"/>
            <a:ext cx="20828000" cy="335970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/>
            </a:lvl1pPr>
          </a:lstStyle>
          <a:p>
            <a:pPr/>
            <a:r>
              <a:t>All-cause mortality within 30 days of arrival at the emergency department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opul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Population</a:t>
            </a:r>
          </a:p>
        </p:txBody>
      </p:sp>
      <p:sp>
        <p:nvSpPr>
          <p:cNvPr id="132" name="Adult trauma patients presenting to the emergency department of a participating hospital"/>
          <p:cNvSpPr txBox="1"/>
          <p:nvPr>
            <p:ph type="subTitle" sz="half" idx="1"/>
          </p:nvPr>
        </p:nvSpPr>
        <p:spPr>
          <a:xfrm>
            <a:off x="1778000" y="7073900"/>
            <a:ext cx="20828000" cy="33597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7200"/>
            </a:pPr>
            <a:r>
              <a:t>Adult trauma patients presenting to the emergency department of a participating hospital</a:t>
            </a:r>
          </a:p>
          <a:p>
            <a:pPr>
              <a:defRPr sz="7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ervention"/>
          <p:cNvSpPr txBox="1"/>
          <p:nvPr>
            <p:ph type="ctrTitle"/>
          </p:nvPr>
        </p:nvSpPr>
        <p:spPr>
          <a:xfrm>
            <a:off x="1778000" y="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Intervention</a:t>
            </a:r>
          </a:p>
        </p:txBody>
      </p:sp>
      <p:sp>
        <p:nvSpPr>
          <p:cNvPr id="135" name="ATLS® training, a 2.5 day course teaching a standardised approach to trauma patient care…"/>
          <p:cNvSpPr txBox="1"/>
          <p:nvPr>
            <p:ph type="subTitle" idx="1"/>
          </p:nvPr>
        </p:nvSpPr>
        <p:spPr>
          <a:xfrm>
            <a:off x="1778000" y="4826000"/>
            <a:ext cx="20828000" cy="72358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ATLS</a:t>
            </a:r>
            <a:r>
              <a:rPr baseline="31999"/>
              <a:t>®</a:t>
            </a:r>
            <a:r>
              <a:t> training, a 2.5 day course teaching a standardised approach to trauma patient care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All hospitals will receive the intervention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~10 physicians per hospital will be trained in an accredited ATLS</a:t>
            </a:r>
            <a:r>
              <a:rPr baseline="31999"/>
              <a:t>®</a:t>
            </a:r>
            <a:r>
              <a:t> training facility in India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esig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38" name="Batched stepped-wedge cluster randomised controlled trial in 30 hospitals across India"/>
          <p:cNvSpPr txBox="1"/>
          <p:nvPr>
            <p:ph type="subTitle" sz="quarter" idx="1"/>
          </p:nvPr>
        </p:nvSpPr>
        <p:spPr>
          <a:xfrm>
            <a:off x="1778000" y="7073900"/>
            <a:ext cx="20828000" cy="26067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200"/>
            </a:lvl1pPr>
          </a:lstStyle>
          <a:p>
            <a:pPr/>
            <a:r>
              <a:t>Batched stepped-­wedge cluster randomised controlled trial in 30 hospitals across India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esign"/>
          <p:cNvSpPr txBox="1"/>
          <p:nvPr>
            <p:ph type="ctrTitle"/>
          </p:nvPr>
        </p:nvSpPr>
        <p:spPr>
          <a:xfrm>
            <a:off x="1778000" y="-5080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41" name="The time point when the training is implemented will be randomised…"/>
          <p:cNvSpPr txBox="1"/>
          <p:nvPr>
            <p:ph type="subTitle" idx="1"/>
          </p:nvPr>
        </p:nvSpPr>
        <p:spPr>
          <a:xfrm>
            <a:off x="1777999" y="4318000"/>
            <a:ext cx="20828001" cy="101600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952500" indent="-952500" algn="l">
              <a:buSzPct val="125000"/>
              <a:buChar char="•"/>
              <a:defRPr sz="7200"/>
            </a:pPr>
            <a:r>
              <a:t>The time point when the training is implemented will be randomised 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Minimum of 4 months standard care before the training is implemented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The training is implemented during a 1 month transition phase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Minimum of 4 months after training</a:t>
            </a:r>
          </a:p>
          <a:p>
            <a:pPr marL="952500" indent="-952500" algn="l">
              <a:buSzPct val="125000"/>
              <a:buChar char="•"/>
              <a:defRPr sz="7200"/>
            </a:pPr>
            <a:r>
              <a:t>Each hospital is in the trial for 13 months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trial-design-figure-30-clusters-5-sequences-6-batches-6-batches-overlap-4-min-standard-care-4-min-intervention-1-transition-months-0-transition-overlap.pdf" descr="trial-design-figure-30-clusters-5-sequences-6-batches-6-batches-overlap-4-min-standard-care-4-min-intervention-1-transition-months-0-transition-overl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593" y="1449296"/>
            <a:ext cx="21634814" cy="10817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